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82" r:id="rId12"/>
    <p:sldId id="257" r:id="rId13"/>
    <p:sldId id="258" r:id="rId14"/>
    <p:sldId id="259" r:id="rId15"/>
    <p:sldId id="260" r:id="rId16"/>
    <p:sldId id="261" r:id="rId17"/>
    <p:sldId id="283" r:id="rId18"/>
    <p:sldId id="262" r:id="rId19"/>
    <p:sldId id="284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85" r:id="rId28"/>
    <p:sldId id="294" r:id="rId29"/>
    <p:sldId id="270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5DA2-AEBB-4AFC-B874-DE57308F033F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1142-47C7-4B8D-BE69-A032E1F67D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38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5DA2-AEBB-4AFC-B874-DE57308F033F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1142-47C7-4B8D-BE69-A032E1F67D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66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5DA2-AEBB-4AFC-B874-DE57308F033F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1142-47C7-4B8D-BE69-A032E1F67D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61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5DA2-AEBB-4AFC-B874-DE57308F033F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1142-47C7-4B8D-BE69-A032E1F67D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47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5DA2-AEBB-4AFC-B874-DE57308F033F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1142-47C7-4B8D-BE69-A032E1F67D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50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5DA2-AEBB-4AFC-B874-DE57308F033F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1142-47C7-4B8D-BE69-A032E1F67D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664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5DA2-AEBB-4AFC-B874-DE57308F033F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1142-47C7-4B8D-BE69-A032E1F67D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05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5DA2-AEBB-4AFC-B874-DE57308F033F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1142-47C7-4B8D-BE69-A032E1F67D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14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5DA2-AEBB-4AFC-B874-DE57308F033F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1142-47C7-4B8D-BE69-A032E1F67D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97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5DA2-AEBB-4AFC-B874-DE57308F033F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1142-47C7-4B8D-BE69-A032E1F67D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7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5DA2-AEBB-4AFC-B874-DE57308F033F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1142-47C7-4B8D-BE69-A032E1F67D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15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65DA2-AEBB-4AFC-B874-DE57308F033F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C1142-47C7-4B8D-BE69-A032E1F67D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10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pt-br/3/reference/compound_stmts.html#de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thinkpython2.com/code/Circle.py" TargetMode="External"/><Relationship Id="rId2" Type="http://schemas.openxmlformats.org/officeDocument/2006/relationships/hyperlink" Target="https://pense-python.caravela.club/15-classes-e-objetos/08-glossario.html#class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916832"/>
            <a:ext cx="6400800" cy="3096344"/>
          </a:xfrm>
        </p:spPr>
        <p:txBody>
          <a:bodyPr>
            <a:normAutofit fontScale="85000" lnSpcReduction="20000"/>
          </a:bodyPr>
          <a:lstStyle/>
          <a:p>
            <a:r>
              <a:rPr lang="pt-BR" sz="4600" dirty="0" smtClean="0">
                <a:solidFill>
                  <a:schemeClr val="tx1"/>
                </a:solidFill>
              </a:rPr>
              <a:t>Introdução Python</a:t>
            </a:r>
          </a:p>
          <a:p>
            <a:r>
              <a:rPr lang="pt-BR" sz="4000" dirty="0" smtClean="0">
                <a:solidFill>
                  <a:schemeClr val="tx1"/>
                </a:solidFill>
              </a:rPr>
              <a:t>Listas</a:t>
            </a:r>
            <a:endParaRPr lang="pt-BR" sz="4600" dirty="0" smtClean="0">
              <a:solidFill>
                <a:schemeClr val="tx1"/>
              </a:solidFill>
            </a:endParaRPr>
          </a:p>
          <a:p>
            <a:r>
              <a:rPr lang="pt-BR" sz="4600" dirty="0" smtClean="0">
                <a:solidFill>
                  <a:schemeClr val="tx1"/>
                </a:solidFill>
              </a:rPr>
              <a:t>Pilhas</a:t>
            </a:r>
          </a:p>
          <a:p>
            <a:r>
              <a:rPr lang="pt-BR" sz="4600" dirty="0" smtClean="0">
                <a:solidFill>
                  <a:schemeClr val="tx1"/>
                </a:solidFill>
              </a:rPr>
              <a:t>Listas</a:t>
            </a:r>
          </a:p>
          <a:p>
            <a:r>
              <a:rPr lang="pt-BR" sz="4600" dirty="0" smtClean="0">
                <a:solidFill>
                  <a:schemeClr val="tx1"/>
                </a:solidFill>
              </a:rPr>
              <a:t>Deque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2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66" y="404664"/>
            <a:ext cx="82296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66" y="2160946"/>
            <a:ext cx="819150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97151"/>
            <a:ext cx="4536504" cy="194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707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1520" y="548680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Para </a:t>
            </a:r>
            <a:r>
              <a:rPr lang="pt-BR" b="1" i="1" dirty="0"/>
              <a:t>instanciar</a:t>
            </a:r>
            <a:r>
              <a:rPr lang="pt-BR" b="1" dirty="0"/>
              <a:t> </a:t>
            </a:r>
            <a:r>
              <a:rPr lang="pt-BR" dirty="0"/>
              <a:t>uma classe, usa-se a mesma sintaxe de invocar uma função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1" y="952292"/>
            <a:ext cx="8424045" cy="355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1" y="4603576"/>
            <a:ext cx="842404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41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Listas lineares</a:t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67544" y="1447031"/>
            <a:ext cx="820891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Listas </a:t>
            </a:r>
            <a:r>
              <a:rPr lang="pt-BR" b="1" dirty="0"/>
              <a:t>lineares</a:t>
            </a:r>
          </a:p>
          <a:p>
            <a:r>
              <a:rPr lang="pt-BR" dirty="0"/>
              <a:t>A lista linear é uma forma de representação, como estrutura linear, onde o objetivo é que </a:t>
            </a:r>
            <a:r>
              <a:rPr lang="pt-BR" dirty="0" smtClean="0"/>
              <a:t>a representação </a:t>
            </a:r>
            <a:r>
              <a:rPr lang="pt-BR" dirty="0"/>
              <a:t>de dados de um problema no computador seja de tal maneira, que o algoritmo </a:t>
            </a:r>
            <a:r>
              <a:rPr lang="pt-BR" dirty="0" smtClean="0"/>
              <a:t>que os </a:t>
            </a:r>
            <a:r>
              <a:rPr lang="pt-BR" dirty="0"/>
              <a:t>utilize seja auxiliado em sua tarefa de obter uma solução de forma confiável e eficiente.</a:t>
            </a:r>
          </a:p>
          <a:p>
            <a:r>
              <a:rPr lang="pt-BR" dirty="0"/>
              <a:t>Para a compreensão do funcionamento da lista, é necessário compreendermos o </a:t>
            </a:r>
            <a:r>
              <a:rPr lang="pt-BR" dirty="0" smtClean="0"/>
              <a:t>funcionamento da </a:t>
            </a:r>
            <a:r>
              <a:rPr lang="pt-BR" dirty="0"/>
              <a:t>memória do computador</a:t>
            </a:r>
            <a:r>
              <a:rPr lang="pt-BR" dirty="0" smtClean="0"/>
              <a:t>. A </a:t>
            </a:r>
            <a:r>
              <a:rPr lang="pt-BR" dirty="0"/>
              <a:t>memória do computador é um recurso que pode ser acessado de duas formas por um programa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r>
              <a:rPr lang="pt-BR" dirty="0"/>
              <a:t>Primeiro, um algoritmo pode alocar estruturas de dados no que chamaremos de </a:t>
            </a:r>
            <a:r>
              <a:rPr lang="pt-BR" dirty="0" smtClean="0"/>
              <a:t>memória estática</a:t>
            </a:r>
            <a:r>
              <a:rPr lang="pt-BR" dirty="0"/>
              <a:t>, </a:t>
            </a:r>
            <a:r>
              <a:rPr lang="pt-BR" dirty="0" smtClean="0"/>
              <a:t> alocação </a:t>
            </a:r>
            <a:r>
              <a:rPr lang="pt-BR" dirty="0"/>
              <a:t>esta que deve ser feita antes de sua execução;</a:t>
            </a:r>
          </a:p>
          <a:p>
            <a:r>
              <a:rPr lang="pt-BR" dirty="0"/>
              <a:t>Segundo, um algoritmo pode utilizar-se da memória dinâmica do computador, </a:t>
            </a:r>
            <a:r>
              <a:rPr lang="pt-BR" dirty="0" smtClean="0"/>
              <a:t>alocando estruturas </a:t>
            </a:r>
            <a:r>
              <a:rPr lang="pt-BR" dirty="0"/>
              <a:t>na medida do necessário durante a execução do algoritmo.</a:t>
            </a:r>
          </a:p>
          <a:p>
            <a:endParaRPr lang="pt-BR" dirty="0" smtClean="0"/>
          </a:p>
          <a:p>
            <a:r>
              <a:rPr lang="pt-BR" dirty="0" smtClean="0"/>
              <a:t>Em </a:t>
            </a:r>
            <a:r>
              <a:rPr lang="pt-BR" dirty="0"/>
              <a:t>ambos os casos, podemos imaginar que a memória é organizada como uma série </a:t>
            </a:r>
            <a:r>
              <a:rPr lang="pt-BR" dirty="0" smtClean="0"/>
              <a:t>sequencial de </a:t>
            </a:r>
            <a:r>
              <a:rPr lang="pt-BR" dirty="0"/>
              <a:t>células. Associados a cada célula estão dois atributos: o endereço do início da célula e </a:t>
            </a:r>
            <a:r>
              <a:rPr lang="pt-BR" dirty="0" smtClean="0"/>
              <a:t>seu tamanho</a:t>
            </a:r>
            <a:r>
              <a:rPr lang="pt-BR" dirty="0"/>
              <a:t>. As células não precisam ser de tamanho uniforme.</a:t>
            </a:r>
          </a:p>
        </p:txBody>
      </p:sp>
    </p:spTree>
    <p:extLst>
      <p:ext uri="{BB962C8B-B14F-4D97-AF65-F5344CB8AC3E}">
        <p14:creationId xmlns:p14="http://schemas.microsoft.com/office/powerpoint/2010/main" val="233582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Listas lineares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95536" y="2278027"/>
            <a:ext cx="83529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Dependendo da maneira como a lista linear é alocada ela pode ser sequencial ou encadeada. Uma lista é sequencial se cada um de seus elementos estão alocados em posição contigua de memória</a:t>
            </a:r>
          </a:p>
          <a:p>
            <a:r>
              <a:rPr lang="pt-BR" dirty="0" smtClean="0"/>
              <a:t>As listas se classificam em lineares e não lineares. Uma lista é linear é uma coleção de itens chamados de nós, onde cada nó tem um único sucessor. Desde que ele não seja o último.</a:t>
            </a:r>
          </a:p>
          <a:p>
            <a:r>
              <a:rPr lang="pt-BR" dirty="0" smtClean="0"/>
              <a:t>Uma lista não linear também tem uma coleção de nós, porem cada sucessor pode ter vários sucessores.</a:t>
            </a:r>
          </a:p>
          <a:p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517232"/>
            <a:ext cx="22955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679032"/>
            <a:ext cx="34385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62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Pilhas</a:t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67544" y="1618922"/>
            <a:ext cx="82089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Pilhas</a:t>
            </a:r>
          </a:p>
          <a:p>
            <a:r>
              <a:rPr lang="pt-BR" dirty="0"/>
              <a:t>Listas lineares em que inserções, remoções e acessos a elementos ocorrem no primeiro ou </a:t>
            </a:r>
            <a:r>
              <a:rPr lang="pt-BR" dirty="0" smtClean="0"/>
              <a:t>no último </a:t>
            </a:r>
            <a:r>
              <a:rPr lang="pt-BR" dirty="0"/>
              <a:t>elemento são muito frequentemente encontradas. Tais listas </a:t>
            </a:r>
            <a:r>
              <a:rPr lang="pt-BR" dirty="0" err="1"/>
              <a:t>linears</a:t>
            </a:r>
            <a:r>
              <a:rPr lang="pt-BR" dirty="0"/>
              <a:t> recebem </a:t>
            </a:r>
            <a:r>
              <a:rPr lang="pt-BR" dirty="0" smtClean="0"/>
              <a:t>nomes especiais </a:t>
            </a:r>
            <a:r>
              <a:rPr lang="pt-BR" dirty="0"/>
              <a:t>como pilha e fila. </a:t>
            </a:r>
            <a:endParaRPr lang="pt-BR" dirty="0" smtClean="0"/>
          </a:p>
          <a:p>
            <a:r>
              <a:rPr lang="pt-BR" dirty="0" smtClean="0"/>
              <a:t>É </a:t>
            </a:r>
            <a:r>
              <a:rPr lang="pt-BR" dirty="0"/>
              <a:t>uma lista linear em que todas as inserções e remoções </a:t>
            </a:r>
            <a:r>
              <a:rPr lang="pt-BR" dirty="0" smtClean="0"/>
              <a:t>são feitas numa </a:t>
            </a:r>
            <a:r>
              <a:rPr lang="pt-BR" dirty="0"/>
              <a:t>mesma extremidade da lista linear. Esta extremidade se denomina topo (em inglês “top”) ou</a:t>
            </a:r>
          </a:p>
          <a:p>
            <a:r>
              <a:rPr lang="pt-BR" dirty="0"/>
              <a:t>lado aberto da pilha.</a:t>
            </a:r>
          </a:p>
          <a:p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/>
              <a:t>operações definidas para uma pilha incluem:</a:t>
            </a:r>
          </a:p>
          <a:p>
            <a:r>
              <a:rPr lang="pt-BR" dirty="0"/>
              <a:t>Verificar se a pilha está vazia</a:t>
            </a:r>
          </a:p>
          <a:p>
            <a:r>
              <a:rPr lang="pt-BR" dirty="0"/>
              <a:t>Inserir um elemento na pilha (empilhar ou “</a:t>
            </a:r>
            <a:r>
              <a:rPr lang="pt-BR" dirty="0" err="1"/>
              <a:t>push</a:t>
            </a:r>
            <a:r>
              <a:rPr lang="pt-BR" dirty="0"/>
              <a:t>”), no lado do topo.</a:t>
            </a:r>
          </a:p>
          <a:p>
            <a:r>
              <a:rPr lang="pt-BR" dirty="0"/>
              <a:t>Remover um elemento da pilha (desempilhar ou “pop”) do lado do </a:t>
            </a:r>
            <a:r>
              <a:rPr lang="pt-BR" dirty="0" smtClean="0"/>
              <a:t>topo</a:t>
            </a:r>
          </a:p>
          <a:p>
            <a:r>
              <a:rPr lang="pt-BR" dirty="0"/>
              <a:t>Esvaziar a pilha (</a:t>
            </a:r>
            <a:r>
              <a:rPr lang="pt-BR" dirty="0" err="1"/>
              <a:t>clear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1379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Pilha é uma estrutura LIFO</a:t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67544" y="980728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Pilha é uma estrutura LIFO</a:t>
            </a:r>
          </a:p>
          <a:p>
            <a:r>
              <a:rPr lang="pt-BR" dirty="0"/>
              <a:t>Como o último elemento que entrou na pilha será o primeiro </a:t>
            </a:r>
            <a:r>
              <a:rPr lang="pt-BR" dirty="0" smtClean="0"/>
              <a:t>a sair </a:t>
            </a:r>
            <a:r>
              <a:rPr lang="pt-BR" dirty="0"/>
              <a:t>da pilha, a pilha é </a:t>
            </a:r>
            <a:r>
              <a:rPr lang="pt-BR" dirty="0" smtClean="0"/>
              <a:t>conhecida como </a:t>
            </a:r>
            <a:r>
              <a:rPr lang="pt-BR" dirty="0"/>
              <a:t>uma estrutura do tipo LIFO(“</a:t>
            </a:r>
            <a:r>
              <a:rPr lang="pt-BR" dirty="0" err="1"/>
              <a:t>Last</a:t>
            </a:r>
            <a:r>
              <a:rPr lang="pt-BR" dirty="0"/>
              <a:t> In </a:t>
            </a:r>
            <a:r>
              <a:rPr lang="pt-BR" dirty="0" err="1"/>
              <a:t>First</a:t>
            </a:r>
            <a:r>
              <a:rPr lang="pt-BR" dirty="0"/>
              <a:t> Out”). </a:t>
            </a:r>
            <a:r>
              <a:rPr lang="pt-BR" dirty="0" smtClean="0"/>
              <a:t> </a:t>
            </a:r>
          </a:p>
          <a:p>
            <a:endParaRPr lang="pt-BR" dirty="0" smtClean="0"/>
          </a:p>
          <a:p>
            <a:r>
              <a:rPr lang="pt-BR" dirty="0" smtClean="0"/>
              <a:t>Exemplos Na </a:t>
            </a:r>
            <a:r>
              <a:rPr lang="pt-BR" dirty="0"/>
              <a:t>vida real: </a:t>
            </a:r>
            <a:endParaRPr lang="pt-BR" dirty="0" smtClean="0"/>
          </a:p>
          <a:p>
            <a:r>
              <a:rPr lang="pt-BR" dirty="0" smtClean="0"/>
              <a:t>pilhas </a:t>
            </a:r>
            <a:r>
              <a:rPr lang="pt-BR" dirty="0"/>
              <a:t>de pratos numa cafeteria (acréscimos e retiradas de pratos sempre</a:t>
            </a:r>
          </a:p>
          <a:p>
            <a:r>
              <a:rPr lang="pt-BR" dirty="0"/>
              <a:t>feitos num mesmo lado da pilha - lado de cima)</a:t>
            </a:r>
          </a:p>
          <a:p>
            <a:endParaRPr lang="pt-B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3068960"/>
            <a:ext cx="6917010" cy="2817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545556" y="6023029"/>
            <a:ext cx="79868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Imagem </a:t>
            </a:r>
            <a:r>
              <a:rPr lang="pt-BR" dirty="0" err="1" smtClean="0"/>
              <a:t>Wikipedia</a:t>
            </a:r>
            <a:endParaRPr lang="pt-BR" dirty="0" smtClean="0"/>
          </a:p>
          <a:p>
            <a:r>
              <a:rPr lang="pt-BR" dirty="0" smtClean="0"/>
              <a:t>Representação </a:t>
            </a:r>
            <a:r>
              <a:rPr lang="pt-BR" dirty="0"/>
              <a:t>de uma LIFO com as operações </a:t>
            </a:r>
            <a:r>
              <a:rPr lang="pt-BR" i="1" dirty="0" err="1"/>
              <a:t>push</a:t>
            </a:r>
            <a:r>
              <a:rPr lang="pt-BR" dirty="0"/>
              <a:t> (empilhar) e </a:t>
            </a:r>
            <a:r>
              <a:rPr lang="pt-BR" i="1" dirty="0"/>
              <a:t>pop</a:t>
            </a:r>
            <a:r>
              <a:rPr lang="pt-BR" dirty="0"/>
              <a:t> (desempilhar).</a:t>
            </a:r>
          </a:p>
        </p:txBody>
      </p:sp>
    </p:spTree>
    <p:extLst>
      <p:ext uri="{BB962C8B-B14F-4D97-AF65-F5344CB8AC3E}">
        <p14:creationId xmlns:p14="http://schemas.microsoft.com/office/powerpoint/2010/main" val="412495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Pilha Estática</a:t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95536" y="1412776"/>
            <a:ext cx="82809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/>
              <a:t>Pilha </a:t>
            </a:r>
            <a:r>
              <a:rPr lang="pt-BR" b="1" dirty="0" smtClean="0"/>
              <a:t>Estática</a:t>
            </a:r>
            <a:endParaRPr lang="pt-BR" b="1" dirty="0"/>
          </a:p>
          <a:p>
            <a:pPr algn="just"/>
            <a:r>
              <a:rPr lang="pt-BR" dirty="0"/>
              <a:t>Os elementos da lista linear ocupam posições consecutivas da memória do computador, </a:t>
            </a:r>
            <a:r>
              <a:rPr lang="pt-BR" dirty="0" smtClean="0"/>
              <a:t>com tamanho </a:t>
            </a:r>
            <a:r>
              <a:rPr lang="pt-BR" dirty="0"/>
              <a:t>fixo. Área de memória é alocada no momento da execução.</a:t>
            </a:r>
          </a:p>
          <a:p>
            <a:pPr algn="just"/>
            <a:r>
              <a:rPr lang="pt-BR" dirty="0"/>
              <a:t>Abaixo mostraremos uma série de testes realizadas com a estrutura de pilha estática criada. </a:t>
            </a:r>
            <a:r>
              <a:rPr lang="pt-BR" dirty="0" smtClean="0"/>
              <a:t>Por ser </a:t>
            </a:r>
            <a:r>
              <a:rPr lang="pt-BR" dirty="0"/>
              <a:t>estática, há uma limitação de tamanho definida ao instanciar a estrutura. Ao atingirmos </a:t>
            </a:r>
            <a:r>
              <a:rPr lang="pt-BR" dirty="0" smtClean="0"/>
              <a:t>este limite</a:t>
            </a:r>
            <a:r>
              <a:rPr lang="pt-BR" dirty="0"/>
              <a:t>, a pilha deixa de permitir novas inserções até que haja espaço.</a:t>
            </a:r>
          </a:p>
        </p:txBody>
      </p:sp>
    </p:spTree>
    <p:extLst>
      <p:ext uri="{BB962C8B-B14F-4D97-AF65-F5344CB8AC3E}">
        <p14:creationId xmlns:p14="http://schemas.microsoft.com/office/powerpoint/2010/main" val="1147772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4819" y="692696"/>
            <a:ext cx="3773790" cy="58169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# </a:t>
            </a:r>
            <a:r>
              <a:rPr kumimoji="0" lang="pt-BR" altLang="pt-BR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metodo</a:t>
            </a:r>
            <a:r>
              <a:rPr kumimoji="0" lang="pt-BR" altLang="pt-B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push</a:t>
            </a:r>
            <a:r>
              <a:rPr kumimoji="0" lang="pt-BR" altLang="pt-B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append</a:t>
            </a:r>
            <a:r>
              <a:rPr kumimoji="0" lang="pt-BR" altLang="pt-B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pt-BR" altLang="pt-B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# </a:t>
            </a:r>
            <a:r>
              <a:rPr kumimoji="0" lang="pt-BR" altLang="pt-BR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metodo</a:t>
            </a:r>
            <a:r>
              <a:rPr kumimoji="0" lang="pt-BR" altLang="pt-B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pop(remove)</a:t>
            </a:r>
            <a:br>
              <a:rPr kumimoji="0" lang="pt-BR" altLang="pt-B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# Topo</a:t>
            </a:r>
            <a:br>
              <a:rPr kumimoji="0" lang="pt-BR" altLang="pt-B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# Vazia</a:t>
            </a:r>
            <a:br>
              <a:rPr kumimoji="0" lang="pt-BR" altLang="pt-B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def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pilhavazia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(k):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if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len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(k) ==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0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: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print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"Pilha vazia"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else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: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print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(k)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def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inseri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(p):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for 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i 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in 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range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10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):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a=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int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input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"Digite um numero "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+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str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(i)+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"..:"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))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p.append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(a) </a:t>
            </a:r>
            <a:r>
              <a:rPr kumimoji="0" lang="pt-BR" altLang="pt-B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#</a:t>
            </a:r>
            <a:r>
              <a:rPr kumimoji="0" lang="pt-BR" altLang="pt-BR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append</a:t>
            </a:r>
            <a:r>
              <a:rPr kumimoji="0" lang="pt-BR" altLang="pt-B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inseri elemento na pilha</a:t>
            </a:r>
            <a:br>
              <a:rPr kumimoji="0" lang="pt-BR" altLang="pt-B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pt-BR" altLang="pt-B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def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lista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for 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i 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in 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range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10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):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print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stack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"topo= %d" 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%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stack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[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len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stack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)-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1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])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def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remover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():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x=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stack.pop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 </a:t>
            </a:r>
            <a:r>
              <a:rPr kumimoji="0" lang="pt-BR" altLang="pt-B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# remove elemento no topo da pilha</a:t>
            </a:r>
            <a:br>
              <a:rPr kumimoji="0" lang="pt-BR" altLang="pt-B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print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"Item removido do topo da Pilha %d" 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% x)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print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stack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stack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=[]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pilhavazia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stack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inseri(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stack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lista()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remover()</a:t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endParaRPr kumimoji="0" lang="pt-BR" alt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79490" y="44624"/>
            <a:ext cx="3752950" cy="69865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# Utilizaremos a classe Pilha para definir as principais funções </a:t>
            </a:r>
            <a:b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# da estrutura linear mais trivial - estática. Em seguida, </a:t>
            </a:r>
            <a:r>
              <a:rPr kumimoji="0" lang="pt-BR" altLang="pt-BR" sz="10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esten</a:t>
            </a:r>
            <a: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# </a:t>
            </a:r>
            <a:r>
              <a:rPr kumimoji="0" lang="pt-BR" altLang="pt-BR" sz="10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deremos</a:t>
            </a:r>
            <a: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a classe para suportar uma pilha </a:t>
            </a:r>
            <a:r>
              <a:rPr kumimoji="0" lang="pt-BR" altLang="pt-BR" sz="10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dinamica</a:t>
            </a:r>
            <a: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.</a:t>
            </a:r>
            <a:b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class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Pilha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: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def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  <a:cs typeface="Arial" pitchFamily="34" charset="0"/>
              </a:rPr>
              <a:t>__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  <a:cs typeface="Arial" pitchFamily="34" charset="0"/>
              </a:rPr>
              <a:t>init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  <a:cs typeface="Arial" pitchFamily="34" charset="0"/>
              </a:rPr>
              <a:t>__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  <a:cs typeface="Arial" pitchFamily="34" charset="0"/>
              </a:rPr>
              <a:t>self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 tamanho):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  <a:cs typeface="Arial" pitchFamily="34" charset="0"/>
              </a:rPr>
              <a:t>self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.tamanho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= tamanho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  <a:cs typeface="Arial" pitchFamily="34" charset="0"/>
              </a:rPr>
              <a:t>self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.topo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= -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1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  <a:cs typeface="Arial" pitchFamily="34" charset="0"/>
              </a:rPr>
              <a:t>self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.elementos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= []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def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get_tamanho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  <a:cs typeface="Arial" pitchFamily="34" charset="0"/>
              </a:rPr>
              <a:t>self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):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return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len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  <a:cs typeface="Arial" pitchFamily="34" charset="0"/>
              </a:rPr>
              <a:t>self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.elementos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</a:t>
            </a:r>
            <a: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# Há um nome consolidado na literatura para inserções</a:t>
            </a:r>
            <a:b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# em pilhas - </a:t>
            </a:r>
            <a:r>
              <a:rPr kumimoji="0" lang="pt-BR" altLang="pt-BR" sz="10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push</a:t>
            </a:r>
            <a: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. Segui este padrão para implementar</a:t>
            </a:r>
            <a:b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# inserções em pilhas</a:t>
            </a:r>
            <a:b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def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push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  <a:cs typeface="Arial" pitchFamily="34" charset="0"/>
              </a:rPr>
              <a:t>self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 elemento):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if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((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  <a:cs typeface="Arial" pitchFamily="34" charset="0"/>
              </a:rPr>
              <a:t>self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.tamanho-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1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 &gt;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  <a:cs typeface="Arial" pitchFamily="34" charset="0"/>
              </a:rPr>
              <a:t>self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.topo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):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  <a:cs typeface="Arial" pitchFamily="34" charset="0"/>
              </a:rPr>
              <a:t>self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.topo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+=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1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return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  <a:cs typeface="Arial" pitchFamily="34" charset="0"/>
              </a:rPr>
              <a:t>self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.elementos.append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(elemento)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print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"Estouro de pilha"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# Há um nome consolidado na literatura para remoções</a:t>
            </a:r>
            <a:b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# em pilhas - pop. Segui este padrão para implementar</a:t>
            </a:r>
            <a:b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# inserções em pilhas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def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pop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  <a:cs typeface="Arial" pitchFamily="34" charset="0"/>
              </a:rPr>
              <a:t>self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):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if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len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  <a:cs typeface="Arial" pitchFamily="34" charset="0"/>
              </a:rPr>
              <a:t>self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.elementos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 &gt;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0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):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  <a:cs typeface="Arial" pitchFamily="34" charset="0"/>
              </a:rPr>
              <a:t>self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.topo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-=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1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return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  <a:cs typeface="Arial" pitchFamily="34" charset="0"/>
              </a:rPr>
              <a:t>self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.elementos.pop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return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false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def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vazia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  <a:cs typeface="Arial" pitchFamily="34" charset="0"/>
              </a:rPr>
              <a:t>self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):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return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len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  <a:cs typeface="Arial" pitchFamily="34" charset="0"/>
              </a:rPr>
              <a:t>self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.elementos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 ==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0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def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peek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  <a:cs typeface="Arial" pitchFamily="34" charset="0"/>
              </a:rPr>
              <a:t>self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):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return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  <a:cs typeface="Arial" pitchFamily="34" charset="0"/>
              </a:rPr>
              <a:t>self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.elementos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[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  <a:cs typeface="Arial" pitchFamily="34" charset="0"/>
              </a:rPr>
              <a:t>self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.topo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]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def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mostra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  <a:cs typeface="Arial" pitchFamily="34" charset="0"/>
              </a:rPr>
              <a:t>self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):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if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len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  <a:cs typeface="Arial" pitchFamily="34" charset="0"/>
              </a:rPr>
              <a:t>self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.elementos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)!=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0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):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print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str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  <a:cs typeface="Arial" pitchFamily="34" charset="0"/>
              </a:rPr>
              <a:t>self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.elementos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))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else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: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print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"Pilha vazia"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pi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_=Pilha(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5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pi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_.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push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2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pi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_.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push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3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print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pi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_.mostra())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912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Filas</a:t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67544" y="1308824"/>
            <a:ext cx="81369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/>
              <a:t>Filas</a:t>
            </a:r>
          </a:p>
          <a:p>
            <a:pPr algn="just"/>
            <a:r>
              <a:rPr lang="pt-BR" dirty="0"/>
              <a:t>É uma lista linear em que todas as inserções de novos elementos são realizadas numa</a:t>
            </a:r>
          </a:p>
          <a:p>
            <a:pPr algn="just"/>
            <a:r>
              <a:rPr lang="pt-BR" dirty="0"/>
              <a:t>extremidade da lista e todas as remoções são feitas na outra extremidade.</a:t>
            </a:r>
          </a:p>
          <a:p>
            <a:pPr algn="just"/>
            <a:r>
              <a:rPr lang="pt-BR" b="1" dirty="0"/>
              <a:t>Uma fila é uma estrutura do tipo FIFO (“</a:t>
            </a:r>
            <a:r>
              <a:rPr lang="pt-BR" b="1" dirty="0" err="1"/>
              <a:t>First</a:t>
            </a:r>
            <a:r>
              <a:rPr lang="pt-BR" b="1" dirty="0"/>
              <a:t> In </a:t>
            </a:r>
            <a:r>
              <a:rPr lang="pt-BR" b="1" dirty="0" err="1"/>
              <a:t>First</a:t>
            </a:r>
            <a:r>
              <a:rPr lang="pt-BR" b="1" dirty="0"/>
              <a:t> Out”).</a:t>
            </a:r>
          </a:p>
          <a:p>
            <a:pPr algn="just"/>
            <a:r>
              <a:rPr lang="pt-BR" dirty="0"/>
              <a:t>Elementos novos são inseridos no lado In(fim da fila) e a retirada ocorre no lado Out (frente </a:t>
            </a:r>
            <a:r>
              <a:rPr lang="pt-BR" dirty="0" smtClean="0"/>
              <a:t>ou começo </a:t>
            </a:r>
            <a:r>
              <a:rPr lang="pt-BR" dirty="0"/>
              <a:t>da fila).</a:t>
            </a:r>
          </a:p>
          <a:p>
            <a:pPr algn="just"/>
            <a:r>
              <a:rPr lang="pt-BR" dirty="0"/>
              <a:t>Exemplo: Num sistema operacional, os processos prontos para entrar em execução (</a:t>
            </a:r>
            <a:r>
              <a:rPr lang="pt-BR" dirty="0" smtClean="0"/>
              <a:t>aguardando apenas </a:t>
            </a:r>
            <a:r>
              <a:rPr lang="pt-BR" dirty="0"/>
              <a:t>a disponibilidade da CPU) são geralmente mantidos numa fila.</a:t>
            </a:r>
          </a:p>
          <a:p>
            <a:pPr algn="just"/>
            <a:r>
              <a:rPr lang="pt-BR" dirty="0"/>
              <a:t>Existe um tipo de fila em que as retiradas de elementos da fila depende de um valor </a:t>
            </a:r>
            <a:r>
              <a:rPr lang="pt-BR" dirty="0" smtClean="0"/>
              <a:t>chamado prioridade </a:t>
            </a:r>
            <a:r>
              <a:rPr lang="pt-BR" dirty="0"/>
              <a:t>de cada elemento. O elemento de maior prioridade entre todos os elementos da fila é </a:t>
            </a:r>
            <a:r>
              <a:rPr lang="pt-BR" dirty="0" smtClean="0"/>
              <a:t>o próximo </a:t>
            </a:r>
            <a:r>
              <a:rPr lang="pt-BR" dirty="0"/>
              <a:t>a ser retirado. </a:t>
            </a:r>
            <a:endParaRPr lang="pt-BR" dirty="0" smtClean="0"/>
          </a:p>
          <a:p>
            <a:pPr algn="just"/>
            <a:r>
              <a:rPr lang="pt-BR" dirty="0" smtClean="0"/>
              <a:t>Tal </a:t>
            </a:r>
            <a:r>
              <a:rPr lang="pt-BR" dirty="0"/>
              <a:t>fila recebe o nome de fila de prioridade.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5013176"/>
            <a:ext cx="40957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3875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48396" y="737403"/>
            <a:ext cx="3879588" cy="51398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class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Fila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: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# método </a:t>
            </a:r>
            <a:r>
              <a:rPr kumimoji="0" lang="pt-BR" altLang="pt-BR" sz="10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constrututor</a:t>
            </a:r>
            <a: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__</a:t>
            </a:r>
            <a:r>
              <a:rPr kumimoji="0" lang="pt-BR" altLang="pt-BR" sz="10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init</a:t>
            </a:r>
            <a: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__</a:t>
            </a:r>
            <a:b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# self </a:t>
            </a:r>
            <a:r>
              <a:rPr kumimoji="0" lang="pt-BR" altLang="pt-BR" sz="10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paramentro</a:t>
            </a:r>
            <a: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de conversão, ou seja a instancia do </a:t>
            </a:r>
            <a:r>
              <a:rPr kumimoji="0" lang="pt-BR" altLang="pt-BR" sz="10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metodo</a:t>
            </a:r>
            <a: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def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  <a:cs typeface="Arial" pitchFamily="34" charset="0"/>
              </a:rPr>
              <a:t>__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  <a:cs typeface="Arial" pitchFamily="34" charset="0"/>
              </a:rPr>
              <a:t>init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  <a:cs typeface="Arial" pitchFamily="34" charset="0"/>
              </a:rPr>
              <a:t>__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  <a:cs typeface="Arial" pitchFamily="34" charset="0"/>
              </a:rPr>
              <a:t>self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):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  <a:cs typeface="Arial" pitchFamily="34" charset="0"/>
              </a:rPr>
              <a:t>self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.fila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=[]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def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inserir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  <a:cs typeface="Arial" pitchFamily="34" charset="0"/>
              </a:rPr>
              <a:t>self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):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  <a:cs typeface="Arial" pitchFamily="34" charset="0"/>
              </a:rPr>
              <a:t>self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.fila.append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(n)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def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tamanho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  <a:cs typeface="Arial" pitchFamily="34" charset="0"/>
              </a:rPr>
              <a:t>self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):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return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len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  <a:cs typeface="Arial" pitchFamily="34" charset="0"/>
              </a:rPr>
              <a:t>self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.fila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def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vazia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  <a:cs typeface="Arial" pitchFamily="34" charset="0"/>
              </a:rPr>
              <a:t>self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):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return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  <a:cs typeface="Arial" pitchFamily="34" charset="0"/>
              </a:rPr>
              <a:t>self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.tamanho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()==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0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def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excluir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  <a:cs typeface="Arial" pitchFamily="34" charset="0"/>
              </a:rPr>
              <a:t>self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):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if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not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  <a:cs typeface="Arial" pitchFamily="34" charset="0"/>
              </a:rPr>
              <a:t>self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.vazia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():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del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  <a:cs typeface="Arial" pitchFamily="34" charset="0"/>
              </a:rPr>
              <a:t>self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.fila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[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0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]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#</a:t>
            </a:r>
            <a:r>
              <a:rPr kumimoji="0" lang="pt-BR" altLang="pt-BR" sz="10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del</a:t>
            </a:r>
            <a: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self.fila</a:t>
            </a:r>
            <a: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[0]</a:t>
            </a:r>
            <a:b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def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imprimi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  <a:cs typeface="Arial" pitchFamily="34" charset="0"/>
              </a:rPr>
              <a:t>self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):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for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i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in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range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len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  <a:cs typeface="Arial" pitchFamily="34" charset="0"/>
              </a:rPr>
              <a:t>self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.fila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)):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y=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  <a:cs typeface="Arial" pitchFamily="34" charset="0"/>
              </a:rPr>
              <a:t>self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.fila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[i]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print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(y)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fila=Fila()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fila.inserir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1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fila.inserir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2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fila.inserir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3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fila.inserir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4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print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fila.tamanho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())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fila.excluir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  <a:cs typeface="Arial" pitchFamily="34" charset="0"/>
              </a:rPr>
              <a:t>print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fila.tamanho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())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fila.imprimi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69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5536" y="332656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b="1" dirty="0"/>
              <a:t>Sintaxe da definição de classe</a:t>
            </a:r>
          </a:p>
          <a:p>
            <a:r>
              <a:rPr lang="pt-BR" dirty="0"/>
              <a:t>A forma mais simples de definir uma classe é: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56" y="1124744"/>
            <a:ext cx="34671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827257" y="1202268"/>
            <a:ext cx="5209239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</a:rPr>
              <a:t>Definições de classe, assim como definições de função (instruções 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rgbClr val="0072AA"/>
                </a:solidFill>
                <a:effectLst/>
                <a:hlinkClick r:id="rId3"/>
              </a:rPr>
              <a:t>def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</a:rPr>
              <a:t>), precisam ser executadas antes que tenham qualquer efeito.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" name="Retângulo 3"/>
          <p:cNvSpPr/>
          <p:nvPr/>
        </p:nvSpPr>
        <p:spPr>
          <a:xfrm>
            <a:off x="251520" y="2577678"/>
            <a:ext cx="8676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Quando se inicia a definição de classe, um novo espaço de nomes é criado, e usado como escopo local — assim, todas atribuições a variáveis locais ocorrem nesse espaço de nomes. Em particular, funções definidas aqui são vinculadas a nomes nesse escopo</a:t>
            </a:r>
          </a:p>
        </p:txBody>
      </p:sp>
      <p:sp>
        <p:nvSpPr>
          <p:cNvPr id="5" name="Retângulo 4"/>
          <p:cNvSpPr/>
          <p:nvPr/>
        </p:nvSpPr>
        <p:spPr>
          <a:xfrm>
            <a:off x="467544" y="3491716"/>
            <a:ext cx="3765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R</a:t>
            </a:r>
            <a:r>
              <a:rPr lang="pt-BR" b="1" dirty="0" smtClean="0"/>
              <a:t>eferências </a:t>
            </a:r>
            <a:r>
              <a:rPr lang="pt-BR" b="1" dirty="0"/>
              <a:t>a atributos e instanciação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6140" y="5643245"/>
            <a:ext cx="8676340" cy="954107"/>
          </a:xfrm>
          <a:prstGeom prst="rect">
            <a:avLst/>
          </a:prstGeom>
          <a:solidFill>
            <a:srgbClr val="ECF0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MyClass.i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 e 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MyClass.f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 são referências a atributo válidas, retornando, respectivamente, um inteiro e um objeto função. Atributos de classe podem receber valores, pode-se modificar o valor de 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MyClass.i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 num atribuição. 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__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doc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__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 também é  um atributo válido da classe, retornando a </a:t>
            </a:r>
            <a:r>
              <a:rPr kumimoji="0" lang="pt-BR" altLang="pt-BR" sz="1400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documentação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 associada: 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"A 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simple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example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.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82" y="4023364"/>
            <a:ext cx="30765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54356" y="3953381"/>
            <a:ext cx="4994863" cy="830997"/>
          </a:xfrm>
          <a:prstGeom prst="rect">
            <a:avLst/>
          </a:prstGeom>
          <a:solidFill>
            <a:srgbClr val="ECF0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  <a:cs typeface="Arial" pitchFamily="34" charset="0"/>
              </a:rPr>
              <a:t>Frequentemente, o primeiro argumento de um método é chamado 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  <a:cs typeface="Arial" pitchFamily="34" charset="0"/>
              </a:rPr>
              <a:t>. Isso não passa de uma convenção: o identificador 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  <a:cs typeface="Arial" pitchFamily="34" charset="0"/>
              </a:rPr>
              <a:t> não é uma palavra reservada nem possui qualquer significado especial em Python.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87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Listas dinâmicas</a:t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67544" y="2136339"/>
            <a:ext cx="81369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Listas dinâmicas</a:t>
            </a:r>
          </a:p>
          <a:p>
            <a:r>
              <a:rPr lang="pt-BR" dirty="0"/>
              <a:t>Neste caso, o espaço de memória é alocado em tempo de execução. Uma lista com </a:t>
            </a:r>
            <a:r>
              <a:rPr lang="pt-BR" dirty="0" smtClean="0"/>
              <a:t>alocação dinâmica </a:t>
            </a:r>
            <a:r>
              <a:rPr lang="pt-BR" dirty="0"/>
              <a:t>cresce à medida que novos elementos precisam ser armazenados (e diminui à </a:t>
            </a:r>
            <a:r>
              <a:rPr lang="pt-BR" dirty="0" smtClean="0"/>
              <a:t>medida que </a:t>
            </a:r>
            <a:r>
              <a:rPr lang="pt-BR" dirty="0"/>
              <a:t>elementos anteriormente armazenados são retirados da lista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22667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Deque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1988840"/>
            <a:ext cx="828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Deque:</a:t>
            </a:r>
          </a:p>
          <a:p>
            <a:r>
              <a:rPr lang="pt-BR" sz="2400" dirty="0" smtClean="0"/>
              <a:t>É uma estrutura de dados na qual os elementos  podem ser inseridos ou excluídos de qualquer uma de suas extremidades (início ou fim)</a:t>
            </a:r>
          </a:p>
          <a:p>
            <a:r>
              <a:rPr lang="pt-BR" sz="2400" dirty="0" smtClean="0"/>
              <a:t>- Utilizaremos uma implementação duplamente ligada (ou duplamente encadeada), na qual cada elemento possui o endereço de seu antecessor e de seu sucessor. - Utilizaremos um nó cabeça para facilitar o gerenciamento da estrutura.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5646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39" y="1785938"/>
            <a:ext cx="8031917" cy="41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890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06" y="1824038"/>
            <a:ext cx="8470873" cy="4629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1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88" y="1819274"/>
            <a:ext cx="8129660" cy="427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56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50" y="1819274"/>
            <a:ext cx="8256206" cy="427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24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84" y="1828800"/>
            <a:ext cx="7994172" cy="39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683568" y="5879013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ATIVIDADE: IMPLEMENTE UM DEQUE  DINÂMICO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92508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504" y="98911"/>
            <a:ext cx="2664296" cy="686341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# Utilizaremos a classe Lista para definir as principais funções </a:t>
            </a:r>
            <a:b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# da estrutura linear sem restrições.</a:t>
            </a:r>
            <a:b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#</a:t>
            </a:r>
            <a:b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class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DequeDinamico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: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def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  <a:cs typeface="Arial" pitchFamily="34" charset="0"/>
              </a:rPr>
              <a:t>__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  <a:cs typeface="Arial" pitchFamily="34" charset="0"/>
              </a:rPr>
              <a:t>init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  <a:cs typeface="Arial" pitchFamily="34" charset="0"/>
              </a:rPr>
              <a:t>__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  <a:cs typeface="Arial" pitchFamily="34" charset="0"/>
              </a:rPr>
              <a:t>self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):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  <a:cs typeface="Arial" pitchFamily="34" charset="0"/>
              </a:rPr>
              <a:t>self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.inicio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=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None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def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insere_esq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  <a:cs typeface="Arial" pitchFamily="34" charset="0"/>
              </a:rPr>
              <a:t>self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 elemento):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node = Node(elemento)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if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  <a:cs typeface="Arial" pitchFamily="34" charset="0"/>
              </a:rPr>
              <a:t>self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.inicio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is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None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):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  <a:cs typeface="Arial" pitchFamily="34" charset="0"/>
              </a:rPr>
              <a:t>self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.inicio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= node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else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: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node.proximo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=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  <a:cs typeface="Arial" pitchFamily="34" charset="0"/>
              </a:rPr>
              <a:t>self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.inicio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  <a:cs typeface="Arial" pitchFamily="34" charset="0"/>
              </a:rPr>
              <a:t>self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.inicio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= node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return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node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def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insere_dir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  <a:cs typeface="Arial" pitchFamily="34" charset="0"/>
              </a:rPr>
              <a:t>self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 elemento):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node = Node(elemento)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if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  <a:cs typeface="Arial" pitchFamily="34" charset="0"/>
              </a:rPr>
              <a:t>self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.inicio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is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None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):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  <a:cs typeface="Arial" pitchFamily="34" charset="0"/>
              </a:rPr>
              <a:t>self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.inicio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= node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else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: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ult_node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=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  <a:cs typeface="Arial" pitchFamily="34" charset="0"/>
              </a:rPr>
              <a:t>self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.inicio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# procurar o ultimo no da lista</a:t>
            </a:r>
            <a:b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while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ult_node.proximo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is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not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None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):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ult_node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=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ult_node.proximo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ult_node.proximo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= node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return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node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def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get_node_inicio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  <a:cs typeface="Arial" pitchFamily="34" charset="0"/>
              </a:rPr>
              <a:t>self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):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return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  <a:cs typeface="Arial" pitchFamily="34" charset="0"/>
              </a:rPr>
              <a:t>self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.inicio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def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get_node_fim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  <a:cs typeface="Arial" pitchFamily="34" charset="0"/>
              </a:rPr>
              <a:t>self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):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ult_node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=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  <a:cs typeface="Arial" pitchFamily="34" charset="0"/>
              </a:rPr>
              <a:t>self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.inicio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if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ult_node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is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None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):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return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None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while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ult_node.proximo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is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not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None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):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ult_node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=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ult_node.proximo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return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ult_node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048672" y="116632"/>
            <a:ext cx="2987824" cy="65556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0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000" i="1" dirty="0">
                <a:solidFill>
                  <a:srgbClr val="8C8C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Para permitir o usuário acompanhar o tamanho da</a:t>
            </a:r>
            <a:br>
              <a:rPr lang="pt-BR" altLang="pt-BR" sz="1000" i="1" dirty="0">
                <a:solidFill>
                  <a:srgbClr val="8C8C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000" i="1" dirty="0">
                <a:solidFill>
                  <a:srgbClr val="8C8C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# lista, defini um método de apoio </a:t>
            </a:r>
            <a:r>
              <a:rPr lang="pt-BR" altLang="pt-BR" sz="1000" i="1" dirty="0" err="1">
                <a:solidFill>
                  <a:srgbClr val="8C8C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get_tamanho</a:t>
            </a:r>
            <a:r>
              <a:rPr lang="pt-BR" altLang="pt-BR" sz="1000" i="1" dirty="0">
                <a:solidFill>
                  <a:srgbClr val="8C8C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altLang="pt-BR" sz="1000" i="1" dirty="0">
                <a:solidFill>
                  <a:srgbClr val="8C8C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000" i="1" dirty="0">
                <a:solidFill>
                  <a:srgbClr val="8C8C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altLang="pt-BR" sz="10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altLang="pt-BR" sz="10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000" dirty="0" err="1">
                <a:solidFill>
                  <a:srgbClr val="0062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get_tamanho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pt-BR" sz="1000" dirty="0">
                <a:solidFill>
                  <a:srgbClr val="9455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node = </a:t>
            </a:r>
            <a:r>
              <a:rPr lang="pt-BR" altLang="pt-BR" sz="1000" dirty="0" err="1">
                <a:solidFill>
                  <a:srgbClr val="9455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altLang="pt-BR" sz="10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.inicio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tamanho = </a:t>
            </a:r>
            <a:r>
              <a:rPr lang="pt-BR" altLang="pt-BR" sz="1000" dirty="0">
                <a:solidFill>
                  <a:srgbClr val="1750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br>
              <a:rPr lang="pt-BR" altLang="pt-BR" sz="1000" dirty="0">
                <a:solidFill>
                  <a:srgbClr val="1750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000" dirty="0">
                <a:solidFill>
                  <a:srgbClr val="1750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altLang="pt-BR" sz="10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(node </a:t>
            </a:r>
            <a:r>
              <a:rPr lang="pt-BR" altLang="pt-BR" sz="10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BR" altLang="pt-BR" sz="10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0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BR" altLang="pt-BR" sz="10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0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tamanho += </a:t>
            </a:r>
            <a:r>
              <a:rPr lang="pt-BR" altLang="pt-BR" sz="1000" dirty="0">
                <a:solidFill>
                  <a:srgbClr val="1750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br>
              <a:rPr lang="pt-BR" altLang="pt-BR" sz="1000" dirty="0">
                <a:solidFill>
                  <a:srgbClr val="1750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000" dirty="0">
                <a:solidFill>
                  <a:srgbClr val="1750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= </a:t>
            </a:r>
            <a:r>
              <a:rPr lang="pt-BR" altLang="pt-BR" sz="10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node.proximo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altLang="pt-BR" sz="10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altLang="pt-BR" sz="10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</a:t>
            </a:r>
            <a:b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b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altLang="pt-BR" sz="10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altLang="pt-BR" sz="10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000" dirty="0">
                <a:solidFill>
                  <a:srgbClr val="0062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vazia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pt-BR" sz="1000" dirty="0">
                <a:solidFill>
                  <a:srgbClr val="9455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altLang="pt-BR" sz="10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altLang="pt-BR" sz="10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pt-BR" sz="1000" dirty="0" err="1">
                <a:solidFill>
                  <a:srgbClr val="9455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altLang="pt-BR" sz="10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.inicio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0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BR" altLang="pt-BR" sz="10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0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altLang="pt-BR" sz="1000" dirty="0" err="1" smtClean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altLang="pt-BR" sz="1000" dirty="0" smtClean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000" dirty="0">
                <a:solidFill>
                  <a:srgbClr val="0062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mostra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pt-BR" sz="1000" dirty="0">
                <a:solidFill>
                  <a:srgbClr val="9455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altLang="pt-BR" sz="10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pt-BR" sz="1000" dirty="0" err="1">
                <a:solidFill>
                  <a:srgbClr val="9455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altLang="pt-BR" sz="10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.inicio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0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BR" altLang="pt-BR" sz="10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0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altLang="pt-BR" sz="1000" dirty="0" err="1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pt-BR" sz="10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"Lista vazia"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altLang="pt-BR" sz="10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node = </a:t>
            </a:r>
            <a:r>
              <a:rPr lang="pt-BR" altLang="pt-BR" sz="1000" dirty="0" err="1">
                <a:solidFill>
                  <a:srgbClr val="9455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altLang="pt-BR" sz="10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.inicio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altLang="pt-BR" sz="10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lista_str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altLang="pt-BR" sz="10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br>
              <a:rPr lang="pt-BR" altLang="pt-BR" sz="10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0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altLang="pt-BR" sz="10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altLang="pt-BR" sz="10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(node </a:t>
            </a:r>
            <a:r>
              <a:rPr lang="pt-BR" altLang="pt-BR" sz="10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BR" altLang="pt-BR" sz="10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0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BR" altLang="pt-BR" sz="10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0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pt-BR" altLang="pt-BR" sz="10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lista_str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pt-BR" altLang="pt-BR" sz="1000" dirty="0" err="1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pt-BR" sz="10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node.conteudo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pt-BR" altLang="pt-BR" sz="10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&gt;&gt; "</a:t>
            </a:r>
            <a:br>
              <a:rPr lang="pt-BR" altLang="pt-BR" sz="10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0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= </a:t>
            </a:r>
            <a:r>
              <a:rPr lang="pt-BR" altLang="pt-BR" sz="10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node.proximo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altLang="pt-BR" sz="1000" dirty="0" err="1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pt-BR" sz="10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lista_str.rstrip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pt-BR" sz="10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&gt;&gt; '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0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altLang="pt-BR" sz="10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altLang="pt-BR" sz="10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altLang="pt-BR" sz="10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000" dirty="0">
                <a:solidFill>
                  <a:srgbClr val="B200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altLang="pt-BR" sz="1000" dirty="0" err="1">
                <a:solidFill>
                  <a:srgbClr val="B200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altLang="pt-BR" sz="1000" dirty="0">
                <a:solidFill>
                  <a:srgbClr val="B200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pt-BR" sz="1000" dirty="0">
                <a:solidFill>
                  <a:srgbClr val="9455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valor):</a:t>
            </a:r>
            <a:b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altLang="pt-BR" sz="1000" dirty="0" err="1">
                <a:solidFill>
                  <a:srgbClr val="9455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altLang="pt-BR" sz="10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.proximo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altLang="pt-BR" sz="10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altLang="pt-BR" sz="10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altLang="pt-BR" sz="10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0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altLang="pt-BR" sz="1000" dirty="0" err="1">
                <a:solidFill>
                  <a:srgbClr val="9455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altLang="pt-BR" sz="10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.anterior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altLang="pt-BR" sz="10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altLang="pt-BR" sz="10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altLang="pt-BR" sz="10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0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altLang="pt-BR" sz="1000" dirty="0" err="1">
                <a:solidFill>
                  <a:srgbClr val="9455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altLang="pt-BR" sz="10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.conteudo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valor</a:t>
            </a:r>
            <a:b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b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altLang="pt-BR" sz="10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altLang="pt-BR" sz="10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000" dirty="0">
                <a:solidFill>
                  <a:srgbClr val="B200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altLang="pt-BR" sz="1000" dirty="0" err="1">
                <a:solidFill>
                  <a:srgbClr val="B200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pt-BR" altLang="pt-BR" sz="1000" dirty="0">
                <a:solidFill>
                  <a:srgbClr val="B200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pt-BR" sz="1000" dirty="0">
                <a:solidFill>
                  <a:srgbClr val="9455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altLang="pt-BR" sz="10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altLang="pt-BR" sz="10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000" dirty="0" err="1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pt-BR" sz="1000" dirty="0" err="1">
                <a:solidFill>
                  <a:srgbClr val="9455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altLang="pt-BR" sz="10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.conteudo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0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dq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altLang="pt-BR" sz="10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DequeDinamico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0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dq.insere_dir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pt-BR" sz="1000" dirty="0">
                <a:solidFill>
                  <a:srgbClr val="1750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0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dq.insere_dir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pt-BR" sz="1000" dirty="0">
                <a:solidFill>
                  <a:srgbClr val="1750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0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dq.insere_dir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pt-BR" sz="1000" dirty="0">
                <a:solidFill>
                  <a:srgbClr val="1750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0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dq.insere_esq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pt-BR" sz="1000" dirty="0">
                <a:solidFill>
                  <a:srgbClr val="1750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0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dq.insere_esq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pt-BR" sz="1000" dirty="0">
                <a:solidFill>
                  <a:srgbClr val="1750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0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dq.insere_esq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pt-BR" sz="1000" dirty="0">
                <a:solidFill>
                  <a:srgbClr val="1750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0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dq.mostra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0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dq.remove_dir</a:t>
            </a:r>
            <a: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pt-BR" altLang="pt-BR" sz="1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0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dq.mostra</a:t>
            </a:r>
            <a:r>
              <a:rPr lang="pt-BR" altLang="pt-BR" sz="1000" dirty="0" smtClean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pt-BR" alt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059832" y="104427"/>
            <a:ext cx="2808312" cy="69249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2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altLang="pt-BR" sz="12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200" dirty="0" err="1">
                <a:solidFill>
                  <a:srgbClr val="0062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remove_esq</a:t>
            </a: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pt-BR" sz="1200" dirty="0">
                <a:solidFill>
                  <a:srgbClr val="9455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node = </a:t>
            </a:r>
            <a:r>
              <a:rPr lang="pt-BR" altLang="pt-BR" sz="1200" dirty="0" err="1">
                <a:solidFill>
                  <a:srgbClr val="9455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altLang="pt-BR" sz="12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.inicio</a:t>
            </a: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altLang="pt-BR" sz="12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altLang="pt-BR" sz="12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(node </a:t>
            </a:r>
            <a:r>
              <a:rPr lang="pt-BR" altLang="pt-BR" sz="12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BR" altLang="pt-BR" sz="12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2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BR" altLang="pt-BR" sz="12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2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altLang="pt-BR" sz="1200" dirty="0" err="1">
                <a:solidFill>
                  <a:srgbClr val="9455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altLang="pt-BR" sz="12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.inicio</a:t>
            </a: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altLang="pt-BR" sz="12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node.proximo</a:t>
            </a: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altLang="pt-BR" sz="12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altLang="pt-BR" sz="12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b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altLang="pt-BR" sz="12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altLang="pt-BR" sz="12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200" dirty="0" err="1">
                <a:solidFill>
                  <a:srgbClr val="9455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altLang="pt-BR" sz="12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.inicio</a:t>
            </a: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altLang="pt-BR" sz="12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altLang="pt-BR" sz="12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False</a:t>
            </a:r>
            <a:br>
              <a:rPr lang="pt-BR" altLang="pt-BR" sz="12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2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br>
              <a:rPr lang="pt-BR" altLang="pt-BR" sz="12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2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altLang="pt-BR" sz="12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altLang="pt-BR" sz="12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200" dirty="0" err="1">
                <a:solidFill>
                  <a:srgbClr val="0062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remove_dir</a:t>
            </a: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pt-BR" sz="1200" dirty="0">
                <a:solidFill>
                  <a:srgbClr val="9455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altLang="pt-BR" sz="12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node_anterior</a:t>
            </a: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altLang="pt-BR" sz="1200" dirty="0" err="1">
                <a:solidFill>
                  <a:srgbClr val="9455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altLang="pt-BR" sz="12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.inicio</a:t>
            </a: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altLang="pt-BR" sz="12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altLang="pt-BR" sz="12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pt-BR" sz="12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node_anterior.proximo</a:t>
            </a: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2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BR" altLang="pt-BR" sz="12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2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altLang="pt-BR" sz="1200" dirty="0" err="1">
                <a:solidFill>
                  <a:srgbClr val="9455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altLang="pt-BR" sz="12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.inicio</a:t>
            </a: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altLang="pt-BR" sz="12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altLang="pt-BR" sz="12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altLang="pt-BR" sz="12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2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altLang="pt-BR" sz="12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altLang="pt-BR" sz="12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2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node_anterior</a:t>
            </a: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altLang="pt-BR" sz="12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node = </a:t>
            </a:r>
            <a:r>
              <a:rPr lang="pt-BR" altLang="pt-BR" sz="1200" dirty="0" err="1">
                <a:solidFill>
                  <a:srgbClr val="9455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altLang="pt-BR" sz="12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.inicio.proximo</a:t>
            </a: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altLang="pt-BR" sz="1200" i="1" dirty="0">
                <a:solidFill>
                  <a:srgbClr val="8C8C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percorrer toda lista</a:t>
            </a:r>
            <a:br>
              <a:rPr lang="pt-BR" altLang="pt-BR" sz="1200" i="1" dirty="0">
                <a:solidFill>
                  <a:srgbClr val="8C8C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200" i="1" dirty="0">
                <a:solidFill>
                  <a:srgbClr val="8C8C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altLang="pt-BR" sz="12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pt-BR" sz="12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node.proximo</a:t>
            </a: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2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BR" altLang="pt-BR" sz="12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2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BR" altLang="pt-BR" sz="12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2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altLang="pt-BR" sz="12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node_anterior</a:t>
            </a: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node</a:t>
            </a:r>
            <a:b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altLang="pt-BR" sz="12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altLang="pt-BR" sz="12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node.proximo</a:t>
            </a: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altLang="pt-BR" sz="12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altLang="pt-BR" sz="12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b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altLang="pt-BR" sz="12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node_anterior.proximo</a:t>
            </a: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altLang="pt-BR" sz="12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endParaRPr lang="pt-BR" altLang="pt-BR" sz="1200" dirty="0">
              <a:solidFill>
                <a:srgbClr val="0033B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altLang="pt-BR" sz="12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2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altLang="pt-BR" sz="12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altLang="pt-BR" sz="12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200" dirty="0" err="1">
                <a:solidFill>
                  <a:srgbClr val="9455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altLang="pt-BR" sz="12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.inicio</a:t>
            </a: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b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altLang="pt-BR" sz="12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altLang="pt-BR" sz="12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200" dirty="0">
                <a:solidFill>
                  <a:srgbClr val="0062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ordena</a:t>
            </a: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pt-BR" sz="1200" dirty="0">
                <a:solidFill>
                  <a:srgbClr val="9455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altLang="pt-BR" sz="1200" i="1" dirty="0">
                <a:solidFill>
                  <a:srgbClr val="8C8C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#implemente a ordenação da lista</a:t>
            </a:r>
            <a:br>
              <a:rPr lang="pt-BR" altLang="pt-BR" sz="1200" i="1" dirty="0">
                <a:solidFill>
                  <a:srgbClr val="8C8C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200" i="1" dirty="0">
                <a:solidFill>
                  <a:srgbClr val="8C8C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altLang="pt-BR" sz="12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altLang="pt-BR" sz="12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False</a:t>
            </a:r>
            <a:br>
              <a:rPr lang="pt-BR" altLang="pt-BR" sz="12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2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br>
              <a:rPr lang="pt-BR" altLang="pt-BR" sz="12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2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altLang="pt-BR" sz="12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altLang="pt-BR" sz="12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200" dirty="0">
                <a:solidFill>
                  <a:srgbClr val="0062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pesquisa</a:t>
            </a: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pt-BR" sz="1200" dirty="0">
                <a:solidFill>
                  <a:srgbClr val="9455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elemento):</a:t>
            </a:r>
            <a:b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node = </a:t>
            </a:r>
            <a:r>
              <a:rPr lang="pt-BR" altLang="pt-BR" sz="1200" dirty="0" err="1">
                <a:solidFill>
                  <a:srgbClr val="9455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altLang="pt-BR" sz="12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.inicio</a:t>
            </a: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altLang="pt-BR" sz="12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altLang="pt-BR" sz="12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(node </a:t>
            </a:r>
            <a:r>
              <a:rPr lang="pt-BR" altLang="pt-BR" sz="12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BR" altLang="pt-BR" sz="12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2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BR" altLang="pt-BR" sz="12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2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chave = </a:t>
            </a:r>
            <a:r>
              <a:rPr lang="pt-BR" altLang="pt-BR" sz="1200" dirty="0" err="1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pt-BR" sz="12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node.conteudo</a:t>
            </a: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altLang="pt-BR" sz="12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altLang="pt-BR" sz="12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(chave == </a:t>
            </a:r>
            <a:r>
              <a:rPr lang="pt-BR" altLang="pt-BR" sz="1200" dirty="0" err="1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(elemento)):</a:t>
            </a:r>
            <a:b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pt-BR" altLang="pt-BR" sz="12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altLang="pt-BR" sz="12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b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altLang="pt-BR" sz="12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altLang="pt-BR" sz="12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node.proximo</a:t>
            </a: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altLang="pt-BR" sz="1200" dirty="0" err="1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altLang="pt-BR" sz="1200" dirty="0">
                <a:solidFill>
                  <a:srgbClr val="00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2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"Elemento não encontrado"</a:t>
            </a:r>
            <a:br>
              <a:rPr lang="pt-BR" altLang="pt-BR" sz="1200" dirty="0">
                <a:solidFill>
                  <a:srgbClr val="067D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113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5536" y="893331"/>
            <a:ext cx="8812156" cy="31700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Exercício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itchFamily="34" charset="0"/>
              </a:rPr>
              <a:t>Escreva uma definição para uma 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itchFamily="34" charset="0"/>
                <a:hlinkClick r:id="rId2"/>
              </a:rPr>
              <a:t>classe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itchFamily="34" charset="0"/>
              </a:rPr>
              <a:t> denominada 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itchFamily="34" charset="0"/>
              </a:rPr>
              <a:t>Circle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itchFamily="34" charset="0"/>
              </a:rPr>
              <a:t>, com os atributos center e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itchFamily="34" charset="0"/>
              </a:rPr>
              <a:t>radius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itchFamily="34" charset="0"/>
              </a:rPr>
              <a:t>onde center é um objeto Point e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itchFamily="34" charset="0"/>
              </a:rPr>
              <a:t>radius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itchFamily="34" charset="0"/>
              </a:rPr>
              <a:t> é um número.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itchFamily="34" charset="0"/>
              </a:rPr>
              <a:t>Instancie um objeto 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itchFamily="34" charset="0"/>
              </a:rPr>
              <a:t>Circle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itchFamily="34" charset="0"/>
              </a:rPr>
              <a:t>, que represente um círculo com o centro em 150, 100 e raio 75.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itchFamily="34" charset="0"/>
              </a:rPr>
              <a:t>Escreva uma função denominada 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itchFamily="34" charset="0"/>
              </a:rPr>
              <a:t>point_in_circle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itchFamily="34" charset="0"/>
              </a:rPr>
              <a:t>, que tome um 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itchFamily="34" charset="0"/>
              </a:rPr>
              <a:t>Circle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itchFamily="34" charset="0"/>
              </a:rPr>
              <a:t> e um Point e retorne 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itchFamily="34" charset="0"/>
              </a:rPr>
              <a:t>True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itchFamily="34" charset="0"/>
              </a:rPr>
              <a:t>se o ponto estiver dentro ou no limite do círculo.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itchFamily="34" charset="0"/>
              </a:rPr>
              <a:t>Escreva uma função chamada 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itchFamily="34" charset="0"/>
              </a:rPr>
              <a:t>rect_in_circle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itchFamily="34" charset="0"/>
              </a:rPr>
              <a:t>, que tome um 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itchFamily="34" charset="0"/>
              </a:rPr>
              <a:t>Circle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itchFamily="34" charset="0"/>
              </a:rPr>
              <a:t> e um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itchFamily="34" charset="0"/>
              </a:rPr>
              <a:t>Rectangle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itchFamily="34" charset="0"/>
              </a:rPr>
              <a:t> e retorne 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itchFamily="34" charset="0"/>
              </a:rPr>
              <a:t>True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itchFamily="34" charset="0"/>
              </a:rPr>
              <a:t>se o retângulo estiver totalmente dentro ou no limite do círculo.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itchFamily="34" charset="0"/>
              </a:rPr>
              <a:t>Escreva uma função denominada 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itchFamily="34" charset="0"/>
              </a:rPr>
              <a:t>rect_circle_overlap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itchFamily="34" charset="0"/>
              </a:rPr>
              <a:t>, que tome um 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itchFamily="34" charset="0"/>
              </a:rPr>
              <a:t>Circle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itchFamily="34" charset="0"/>
              </a:rPr>
              <a:t> e um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itchFamily="34" charset="0"/>
              </a:rPr>
              <a:t>Rectangle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itchFamily="34" charset="0"/>
              </a:rPr>
              <a:t> e retorne 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itchFamily="34" charset="0"/>
              </a:rPr>
              <a:t>True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itchFamily="34" charset="0"/>
              </a:rPr>
              <a:t>se algum dos cantos do retângulo cair dentro do círculo. Ou, em uma versão mais desafiadora, retorne 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itchFamily="34" charset="0"/>
              </a:rPr>
              <a:t>True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itchFamily="34" charset="0"/>
              </a:rPr>
              <a:t> se alguma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itchFamily="34" charset="0"/>
              </a:rPr>
              <a:t>parte do retângulo cair dentro do círculo.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400" dirty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400" dirty="0"/>
              <a:t> </a:t>
            </a:r>
            <a:r>
              <a:rPr lang="pt-BR" sz="1400" dirty="0">
                <a:hlinkClick r:id="rId3"/>
              </a:rPr>
              <a:t>http://thinkpython2.com/code/Circle.py</a:t>
            </a:r>
            <a:r>
              <a:rPr lang="pt-BR" sz="1400" dirty="0"/>
              <a:t>.</a:t>
            </a:r>
            <a:endParaRPr kumimoji="0" lang="pt-BR" alt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827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Referências:</a:t>
            </a:r>
          </a:p>
          <a:p>
            <a:r>
              <a:rPr lang="it-IT" dirty="0" smtClean="0"/>
              <a:t>Professores.: Norton T. Roman &amp; Luciano A. Digiampietri – UniVesp</a:t>
            </a:r>
          </a:p>
          <a:p>
            <a:r>
              <a:rPr lang="it-IT" dirty="0" smtClean="0"/>
              <a:t>Professor.:</a:t>
            </a:r>
            <a:r>
              <a:rPr lang="pt-BR" dirty="0"/>
              <a:t>R</a:t>
            </a:r>
            <a:r>
              <a:rPr lang="pt-BR" dirty="0" smtClean="0"/>
              <a:t>afael </a:t>
            </a:r>
            <a:r>
              <a:rPr lang="pt-BR" dirty="0" err="1" smtClean="0"/>
              <a:t>Escalfoni</a:t>
            </a:r>
            <a:r>
              <a:rPr lang="pt-BR" dirty="0" smtClean="0"/>
              <a:t> </a:t>
            </a:r>
            <a:r>
              <a:rPr lang="pt-BR" dirty="0" smtClean="0"/>
              <a:t>– </a:t>
            </a:r>
            <a:r>
              <a:rPr lang="pt-BR" dirty="0" err="1" smtClean="0"/>
              <a:t>Cefet</a:t>
            </a:r>
            <a:r>
              <a:rPr lang="pt-BR" dirty="0" smtClean="0"/>
              <a:t>-RJ /Nova Friburgo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158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66" y="260648"/>
            <a:ext cx="5472608" cy="24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88" y="2816349"/>
            <a:ext cx="61436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3419872" y="3140968"/>
            <a:ext cx="4947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Usar-se o </a:t>
            </a:r>
            <a:r>
              <a:rPr lang="pt-BR" dirty="0" err="1" smtClean="0"/>
              <a:t>dir</a:t>
            </a:r>
            <a:r>
              <a:rPr lang="pt-BR" dirty="0" smtClean="0"/>
              <a:t> para saber os atributos de uma classe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23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8"/>
            <a:ext cx="3857625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6505575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80" y="2564904"/>
            <a:ext cx="8324850" cy="225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26" y="4830117"/>
            <a:ext cx="7524750" cy="16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787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9"/>
            <a:ext cx="832485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27" y="3068961"/>
            <a:ext cx="27051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26" y="5301208"/>
            <a:ext cx="78390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30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8" y="404664"/>
            <a:ext cx="825817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726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3934"/>
            <a:ext cx="738187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13" y="3501008"/>
            <a:ext cx="838200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214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908720"/>
            <a:ext cx="836295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81128"/>
            <a:ext cx="83343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398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33437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74961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707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AC70A005CFDA14A931C92814B4279CF" ma:contentTypeVersion="2" ma:contentTypeDescription="Crie um novo documento." ma:contentTypeScope="" ma:versionID="1df2b765ea5420fba4138cdf55071fd4">
  <xsd:schema xmlns:xsd="http://www.w3.org/2001/XMLSchema" xmlns:xs="http://www.w3.org/2001/XMLSchema" xmlns:p="http://schemas.microsoft.com/office/2006/metadata/properties" xmlns:ns2="ccaf5374-0c0c-48d1-be59-89f227f79ac4" targetNamespace="http://schemas.microsoft.com/office/2006/metadata/properties" ma:root="true" ma:fieldsID="33caede749c778945db55bc4cc360647" ns2:_="">
    <xsd:import namespace="ccaf5374-0c0c-48d1-be59-89f227f79a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af5374-0c0c-48d1-be59-89f227f79a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E10A90-8A9E-4657-A317-09B0A01F803A}"/>
</file>

<file path=customXml/itemProps2.xml><?xml version="1.0" encoding="utf-8"?>
<ds:datastoreItem xmlns:ds="http://schemas.openxmlformats.org/officeDocument/2006/customXml" ds:itemID="{CFC5CF01-3579-48A8-A751-BFD130FD611A}"/>
</file>

<file path=customXml/itemProps3.xml><?xml version="1.0" encoding="utf-8"?>
<ds:datastoreItem xmlns:ds="http://schemas.openxmlformats.org/officeDocument/2006/customXml" ds:itemID="{7BCF0166-CB32-4A66-8964-0B52DB0B1622}"/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1003</Words>
  <Application>Microsoft Office PowerPoint</Application>
  <PresentationFormat>Apresentação na tela (4:3)</PresentationFormat>
  <Paragraphs>95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Listas lineares </vt:lpstr>
      <vt:lpstr>Listas lineares</vt:lpstr>
      <vt:lpstr>Pilhas </vt:lpstr>
      <vt:lpstr>Pilha é uma estrutura LIFO </vt:lpstr>
      <vt:lpstr>Pilha Estática </vt:lpstr>
      <vt:lpstr>Apresentação do PowerPoint</vt:lpstr>
      <vt:lpstr>Filas </vt:lpstr>
      <vt:lpstr>Apresentação do PowerPoint</vt:lpstr>
      <vt:lpstr>Listas dinâmicas </vt:lpstr>
      <vt:lpstr>Deque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PROFESSOR</dc:creator>
  <cp:lastModifiedBy>PROFESSOR</cp:lastModifiedBy>
  <cp:revision>41</cp:revision>
  <dcterms:created xsi:type="dcterms:W3CDTF">2021-04-27T16:32:17Z</dcterms:created>
  <dcterms:modified xsi:type="dcterms:W3CDTF">2022-07-12T21:35:04Z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0x0101009AC70A005CFDA14A931C92814B4279CF</vt:lpwstr>
  </property>
</Properties>
</file>