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0EBC5-1FAE-6308-FE64-3DAD57E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6447-81DF-4937-802B-64017D82D01B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F7C9C-9B79-CB59-783A-E7A57794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DDF25-778F-9C5D-D7A8-97E1D3DF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584EF-2B4F-42A7-88D1-952180E8C92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94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823F6-BA03-EAFD-ED3F-89C1BE5B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1D8B8-56FB-4874-A128-C2D51D2B672D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9EA5B-62F4-3234-8751-237AA498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2B293-EBE2-F209-6C1D-607CC406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B25ED-AB0B-4A49-B0F4-65D47CB117D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92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B5152-BBAA-31EF-CD9A-B0540E24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D0006-B926-4F89-94F8-1D84CA117D92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AE665-3D96-7C94-1701-8E1552F6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9A4145-C1E2-A4FD-2B02-220B96A3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423B4-8ACF-48C8-9FBD-1C755BC744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58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02FB5-7FFC-56FA-E4D0-3CF07C1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C67DF-B229-450C-9AD6-3E6A0B8EB6EF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5FCBE-B237-CC1E-68CB-470A21AF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F9CA0-F2EB-F82B-27F5-F88B3C93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08017-23B9-40F3-B694-D4EA75B8C79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42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D791F-D1D6-D46D-6B16-28693756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5310B-166C-4C9C-9D2E-6AFF1F7B7012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5C0B5-C080-21E5-122B-4FFA235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D44D0-71D9-66B8-EC16-31EFC586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ED1CB-5E32-4DBD-BCFD-D0EC11C8946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055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F831602-23BF-2699-1834-079F6F48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D951-88A9-4F2B-939F-7E92DD61E415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217821B-A396-7B07-337D-D16B63FA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B967426-05EE-09FA-1AC0-22894FEF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F6013-CE20-4521-8900-D24A3462739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7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4A046C50-7078-E6F4-F8F1-69F7B63F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E3B8-DD95-489E-9BB3-098B642DFFDC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38B41A21-7944-CE92-35DA-3F838AA3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DBB1F36C-52A5-A887-0EA6-D06E84F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AE78A-8579-4283-9F27-B422266892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18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C5121376-AC92-CCA0-5FE4-E7DD1DA9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24E6-06DB-4A04-9AF1-B778B5F68C03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4920324-DB24-2EE2-2186-AEA53C8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6DCA588C-6F1B-1B64-363C-2D581B4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AAC4-8686-4327-AB61-AD06ECA7E9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8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A2D35DBB-5780-84C7-1B1E-6D7F76A9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12F2C-923F-431E-AEC9-E76C58D3B64F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8DB049B-2E5D-FD6F-5987-6E5110D8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958B106A-14D2-7A41-045D-0F20768B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5D31D-A14D-4E7B-BFF4-B47F65589A9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22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45C6A93-19D8-8960-094B-95614927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172D-0E4E-4D3F-B87A-C3B299808F68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FA017C1-0B23-58BE-21FD-E6606719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8DA287D-5377-32D5-1932-561D6A80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F511F-1EA9-4E77-95BD-2943D7CCAEF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211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455C25E-FA6B-217B-26C2-33D1E374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866E9-2129-436E-B822-F514821193F6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00884C5-50C8-66B3-8557-3521CAEC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832F7AD-5C54-DB96-D307-FA1E328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6D145-A5C5-41FD-AECA-3C447DD807C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6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7936AF8-5D1C-73D6-9527-AC7C6CD235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70BCDCBB-DDCD-00C1-D113-29F3355D3C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8901D6-EE13-6A9F-FF79-F40DB422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BAE37-0D3E-4838-80F3-3BB28BFBE792}" type="datetimeFigureOut">
              <a:rPr lang="pt-BR"/>
              <a:pPr>
                <a:defRPr/>
              </a:pPr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99BAB-62FD-5DA5-1D43-2580BD3F7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09DB3-E1CA-47C7-EA08-601CCCCD1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47FA1E3-554E-40EF-A44B-0A65EA855AD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lor_mode=light&amp;commit=ada520538d3cbb0e2d23ca63b8565421f5470cc1&amp;enc_url=68747470733a2f2f7261772e67697468756275736572636f6e74656e742e636f6d2f7a6176616c6574612f46756e64616d656e746f735f44532f616461353230353338643363626230653264323363613633623835363534323166353437306363312f4643445f4d315f315f5469706f735f64655f6461646f732e6970796e62&amp;nwo=zavaleta/Fundamentos_DS&amp;path=FCD_M1_1_Tipos_de_dados.ipynb&amp;repository_id=335308405&amp;repository_type=Repository#Indexa%C3%A7%C3%A3o-e-Fatiamento-de-lista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72399382-C209-7C09-EA49-8880B5867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Introdução Python</a:t>
            </a:r>
          </a:p>
        </p:txBody>
      </p:sp>
      <p:sp>
        <p:nvSpPr>
          <p:cNvPr id="2051" name="Retângulo 1">
            <a:extLst>
              <a:ext uri="{FF2B5EF4-FFF2-40B4-BE49-F238E27FC236}">
                <a16:creationId xmlns:a16="http://schemas.microsoft.com/office/drawing/2014/main" id="{88FB9852-4D15-6930-69B0-E3E3466A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616450"/>
            <a:ext cx="3736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b="1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Cefet-rj Campus Maria da Graça</a:t>
            </a:r>
          </a:p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b="1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Curso Sistemas de Informações</a:t>
            </a:r>
          </a:p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b="1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Disciplina: Estrutura de Dados II</a:t>
            </a:r>
          </a:p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b="1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Professor.: Ronilson R. Pinho</a:t>
            </a:r>
          </a:p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endParaRPr lang="pt-BR" altLang="pt-BR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F356836C-4724-400C-E0A2-3A9F4E9C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003300"/>
            <a:ext cx="7313613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2696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Listas</a:t>
            </a:r>
            <a:endParaRPr lang="pt-BR" altLang="pt-BR" sz="18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Uma </a:t>
            </a: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lista</a:t>
            </a: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é uma sequência de zero ou mais objetos. Usa-se os "[]" para indicar uma lista.</a:t>
            </a:r>
            <a:endParaRPr lang="pt-BR" altLang="pt-BR" sz="1100" b="1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Listas</a:t>
            </a:r>
            <a:endParaRPr lang="pt-BR" altLang="pt-BR" sz="1100" b="1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exemplo de lista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"oi"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'Teste'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altLang="pt-BR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lista0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4-5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(lista0)</a:t>
            </a:r>
            <a:endParaRPr lang="pt-BR" altLang="pt-BR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((lista0))</a:t>
            </a:r>
            <a:endParaRPr lang="pt-BR" altLang="pt-BR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(lista0[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pt-BR" altLang="pt-BR" sz="800"/>
              <a:t> 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F52CB3-D2A4-D633-5966-977C6D44AB20}"/>
              </a:ext>
            </a:extLst>
          </p:cNvPr>
          <p:cNvGraphicFramePr>
            <a:graphicFrameLocks noGrp="1"/>
          </p:cNvGraphicFramePr>
          <p:nvPr/>
        </p:nvGraphicFramePr>
        <p:xfrm>
          <a:off x="1441450" y="3779838"/>
          <a:ext cx="6680200" cy="2290680"/>
        </p:xfrm>
        <a:graphic>
          <a:graphicData uri="http://schemas.openxmlformats.org/drawingml/2006/table">
            <a:tbl>
              <a:tblPr/>
              <a:tblGrid>
                <a:gridCol w="33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Operador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ação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[]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lista vazia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append()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adiciona elementos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sort()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ordena os elementos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insert()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insere elementos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pop()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elimina o último elemento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82"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remove()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609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6096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 um elemento</a:t>
                      </a:r>
                      <a:endParaRPr kumimoji="0" lang="pt-BR" altLang="pt-B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8100" marR="38100" marT="39890" marB="398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3" name="Retângulo 5">
            <a:extLst>
              <a:ext uri="{FF2B5EF4-FFF2-40B4-BE49-F238E27FC236}">
                <a16:creationId xmlns:a16="http://schemas.microsoft.com/office/drawing/2014/main" id="{34ED5954-95BA-479B-4C78-52DA67F6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12738"/>
            <a:ext cx="2955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</a:pPr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Listas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4">
            <a:extLst>
              <a:ext uri="{FF2B5EF4-FFF2-40B4-BE49-F238E27FC236}">
                <a16:creationId xmlns:a16="http://schemas.microsoft.com/office/drawing/2014/main" id="{D3C406E2-35FF-5E54-4CA6-CC4C6C97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839913"/>
            <a:ext cx="44434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# exemplo de listas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 = []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print('Lista vazia L:',Lista)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Lista.append(34)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print('append(34)-&gt;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Lista.append(22)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print('append(22)-&gt;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Lista.append(50)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print('append(50)-&gt;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Lista.append(-10)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print('append(-10)-&gt;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2291" name="CaixaDeTexto 6">
            <a:extLst>
              <a:ext uri="{FF2B5EF4-FFF2-40B4-BE49-F238E27FC236}">
                <a16:creationId xmlns:a16="http://schemas.microsoft.com/office/drawing/2014/main" id="{8A22062D-1AE3-789D-E140-39C64EC3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39913"/>
            <a:ext cx="47847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Lista.sort()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print('sort(L)-&gt;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Lista.pop()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print('pop()-&gt;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Lista.insert(0, 40)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print('insert(0,40)-&gt;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Lista.insert(1, 55) 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print('insert(1,55)-&gt; L:',Lista)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Lista.pop(1)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print('pop(1)-&gt; L:',Lista)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Lista.remove(22)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print('remove(22)-&gt; L:',Lista)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print('O que acontece com os elementos da lista L?')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Lista.remove(55) #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print('remove(55)-&gt; L:',Lista)</a:t>
            </a:r>
          </a:p>
        </p:txBody>
      </p:sp>
      <p:sp>
        <p:nvSpPr>
          <p:cNvPr id="12292" name="Retângulo 4">
            <a:extLst>
              <a:ext uri="{FF2B5EF4-FFF2-40B4-BE49-F238E27FC236}">
                <a16:creationId xmlns:a16="http://schemas.microsoft.com/office/drawing/2014/main" id="{E430271D-5E91-D9F5-5A69-A6663BC12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12738"/>
            <a:ext cx="2955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</a:pPr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Listas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46507535-4C5B-A57B-B121-1CDA125E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150938"/>
            <a:ext cx="4951413" cy="51482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split(): converte uma string em lista</a:t>
            </a:r>
            <a:endParaRPr lang="pt-BR" altLang="pt-BR" sz="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= 'Rio de Janeiro est</a:t>
            </a:r>
            <a:r>
              <a:rPr lang="pt-BR" altLang="pt-BR" sz="1400"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 lockdown por causa da pandemia COVID-19'</a:t>
            </a:r>
            <a:endParaRPr lang="pt-BR" altLang="pt-BR" sz="8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r = s.split()</a:t>
            </a:r>
            <a:endParaRPr lang="pt-BR" altLang="pt-BR" sz="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cs typeface="Calibri" panose="020F0502020204030204" pitchFamily="34" charset="0"/>
              </a:rPr>
              <a:t>print(r)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# acesar elementos da lista usando o indice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altLang="pt-BR" sz="1200">
                <a:latin typeface="Arial" panose="020B0604020202020204" pitchFamily="34" charset="0"/>
              </a:rPr>
              <a:t>r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] 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'Elemento na posi</a:t>
            </a:r>
            <a:r>
              <a:rPr lang="pt-BR" altLang="pt-BR" sz="1400">
                <a:solidFill>
                  <a:srgbClr val="BA2121"/>
                </a:solidFill>
                <a:cs typeface="Calibri" panose="020F0502020204030204" pitchFamily="34" charset="0"/>
              </a:rPr>
              <a:t>ç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ão 6:&gt; 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# join(): Converte uma lista em string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pt-BR" sz="1400">
                <a:solidFill>
                  <a:srgbClr val="BA212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" "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pt-BR" sz="1400">
                <a:solidFill>
                  <a:srgbClr val="BA2121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'ns:'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pt-BR" sz="1400">
                <a:solidFill>
                  <a:srgbClr val="333333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BR" altLang="pt-BR" sz="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Indexa</a:t>
            </a:r>
            <a:r>
              <a:rPr lang="pt-BR" altLang="pt-BR" sz="1400" b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ç</a:t>
            </a:r>
            <a:r>
              <a:rPr lang="pt-BR" altLang="pt-BR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ão e Fatiamento de listas</a:t>
            </a:r>
            <a:r>
              <a:rPr lang="pt-BR" altLang="pt-BR" sz="1400" b="1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¶</a:t>
            </a:r>
            <a:endParaRPr lang="pt-BR" altLang="pt-BR" sz="1100" b="1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 index</a:t>
            </a:r>
            <a:endParaRPr lang="pt-BR" altLang="pt-BR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'Indexação de uma Lista’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#print(‘’)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'Python'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'para'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'Data Science'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'curso'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'introdutório’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t0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>
                <a:latin typeface="Arial" panose="020B0604020202020204" pitchFamily="34" charset="0"/>
              </a:rPr>
              <a:t>texto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200">
                <a:latin typeface="Arial" panose="020B0604020202020204" pitchFamily="34" charset="0"/>
              </a:rPr>
              <a:t>texto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texto-0:&gt;'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,t0)</a:t>
            </a:r>
            <a:endParaRPr lang="pt-BR" altLang="pt-BR" sz="12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400">
                <a:solidFill>
                  <a:srgbClr val="BA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texto-4:&gt;'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,t4)</a:t>
            </a:r>
            <a:r>
              <a:rPr lang="pt-BR" altLang="pt-BR" sz="800">
                <a:latin typeface="Arial" panose="020B0604020202020204" pitchFamily="34" charset="0"/>
              </a:rPr>
              <a:t> 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3315" name="CaixaDeTexto 5">
            <a:extLst>
              <a:ext uri="{FF2B5EF4-FFF2-40B4-BE49-F238E27FC236}">
                <a16:creationId xmlns:a16="http://schemas.microsoft.com/office/drawing/2014/main" id="{770B1823-F826-A0EE-3D08-CEFFC37E7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88" y="1322388"/>
            <a:ext cx="60960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posicao do elemento numa lista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elemento = texto[3]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print('Elemento :&gt;',elemento)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pos = texto.index(elemento)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print('Posi</a:t>
            </a:r>
            <a:r>
              <a:rPr lang="pt-BR" altLang="pt-BR" sz="1400">
                <a:ea typeface="Calibri" panose="020F0502020204030204" pitchFamily="34" charset="0"/>
              </a:rPr>
              <a:t>ç</a:t>
            </a: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ão do elemento :&gt;',pos)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# numero de elementos de uma lista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l = len(texto)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print('N</a:t>
            </a:r>
            <a:r>
              <a:rPr lang="pt-BR" altLang="pt-BR" sz="1400">
                <a:ea typeface="Calibri" panose="020F0502020204030204" pitchFamily="34" charset="0"/>
              </a:rPr>
              <a:t>ú</a:t>
            </a: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mero de elemento :&gt;',l)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# sum(). max(); min()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numeros = [23,25,28,45,33,20]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s1 = sum(numeros)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print('Soma :&gt;',s1)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print('M</a:t>
            </a:r>
            <a:r>
              <a:rPr lang="pt-BR" altLang="pt-BR" sz="1400">
                <a:ea typeface="Calibri" panose="020F0502020204030204" pitchFamily="34" charset="0"/>
              </a:rPr>
              <a:t>á</a:t>
            </a: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ximo :&gt;',max(numeros))</a:t>
            </a:r>
            <a:endParaRPr lang="pt-BR" altLang="pt-BR" sz="140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print('M</a:t>
            </a:r>
            <a:r>
              <a:rPr lang="pt-BR" altLang="pt-BR" sz="1400">
                <a:ea typeface="Calibri" panose="020F0502020204030204" pitchFamily="34" charset="0"/>
              </a:rPr>
              <a:t>í</a:t>
            </a:r>
            <a:r>
              <a:rPr lang="pt-BR" altLang="pt-BR" sz="1400">
                <a:latin typeface="Times New Roman" panose="02020603050405020304" pitchFamily="18" charset="0"/>
                <a:ea typeface="Calibri" panose="020F0502020204030204" pitchFamily="34" charset="0"/>
              </a:rPr>
              <a:t>nimo :&gt;',min(numeros))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3316" name="Retângulo 4">
            <a:extLst>
              <a:ext uri="{FF2B5EF4-FFF2-40B4-BE49-F238E27FC236}">
                <a16:creationId xmlns:a16="http://schemas.microsoft.com/office/drawing/2014/main" id="{7DC758A9-E478-6179-DDB2-95F9E330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12738"/>
            <a:ext cx="2955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</a:pPr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Listas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4">
            <a:extLst>
              <a:ext uri="{FF2B5EF4-FFF2-40B4-BE49-F238E27FC236}">
                <a16:creationId xmlns:a16="http://schemas.microsoft.com/office/drawing/2014/main" id="{116DAE40-1FEA-D261-A05A-90CA4AF9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577975"/>
            <a:ext cx="67151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# all() - Retorna TRUE se todos os items de um objeto são "iterable" são TRUE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al1 = all([1,1,1,1])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print('AL1:&gt;',al1)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al2 = all([1,1,1,0])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print('AL2:&gt;',al2)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al3 = all([1,1,1,''])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print('AL3:&gt;',al3)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al4 = all([1,1,1,'J'])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</a:t>
            </a:r>
            <a:r>
              <a:rPr lang="en-US" altLang="pt-BR" sz="1400">
                <a:solidFill>
                  <a:srgbClr val="BA212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'AL4:&gt;'</a:t>
            </a:r>
            <a:r>
              <a:rPr lang="en-US" altLang="pt-BR" sz="1400">
                <a:latin typeface="Arial" panose="020B0604020202020204" pitchFamily="34" charset="0"/>
                <a:ea typeface="Calibri" panose="020F0502020204030204" pitchFamily="34" charset="0"/>
              </a:rPr>
              <a:t>,al4)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# ordena uma lista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#L = ['Z','z','a','A']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 = [5,3,2,-1,1,4]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lo = sorted(L)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print('Lista ordenada :&gt;',lo) # menor -&gt; maior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lr = sorted(L, reverse=True) # maior -&gt; menor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print('Lista ordenada :&gt;',lr)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# ordenando palavras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texto = "COVID-19, Araruama"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T = sorted(texto)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  <a:ea typeface="Calibri" panose="020F0502020204030204" pitchFamily="34" charset="0"/>
              </a:rPr>
              <a:t>print('T:&gt;',T)</a:t>
            </a:r>
          </a:p>
        </p:txBody>
      </p:sp>
      <p:sp>
        <p:nvSpPr>
          <p:cNvPr id="14339" name="Retângulo 3">
            <a:extLst>
              <a:ext uri="{FF2B5EF4-FFF2-40B4-BE49-F238E27FC236}">
                <a16:creationId xmlns:a16="http://schemas.microsoft.com/office/drawing/2014/main" id="{6615E6E9-458C-E8E0-B5A4-48AFBD68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12738"/>
            <a:ext cx="2955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</a:pPr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Listas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3">
            <a:extLst>
              <a:ext uri="{FF2B5EF4-FFF2-40B4-BE49-F238E27FC236}">
                <a16:creationId xmlns:a16="http://schemas.microsoft.com/office/drawing/2014/main" id="{74BD5F7C-C822-355A-4E4A-228DF9D9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1446213"/>
            <a:ext cx="60960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criar uma lista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items_da_lista = []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total_de_items = int(input("Ingressar o número de items:"))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i in range(total_de_items):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= input(" Item da lista:&gt; ")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items_da_lista.append(item)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print(f"Lista de items: {items_da_lista}")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print('Número de elementos da lista :&gt; ',len(items_da_lista))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63" name="Retângulo 2">
            <a:extLst>
              <a:ext uri="{FF2B5EF4-FFF2-40B4-BE49-F238E27FC236}">
                <a16:creationId xmlns:a16="http://schemas.microsoft.com/office/drawing/2014/main" id="{9E9FC921-67CC-B869-B1F9-AA566F5C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312738"/>
            <a:ext cx="2955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</a:pPr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Listas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4">
            <a:extLst>
              <a:ext uri="{FF2B5EF4-FFF2-40B4-BE49-F238E27FC236}">
                <a16:creationId xmlns:a16="http://schemas.microsoft.com/office/drawing/2014/main" id="{EEB0E885-68E6-DF68-6251-0D6C4D54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14450"/>
            <a:ext cx="60960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fatiamento (slices) usando os indices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 ="O transporte público está um caos"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print('texto :&gt;',txt)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txt1 = txt[3:]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print('txt:&gt;',txt1)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txt2 = txt[3:20]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print('txt:&gt;',txt2)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# 5 valores iniciais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7" name="CaixaDeTexto 6">
            <a:extLst>
              <a:ext uri="{FF2B5EF4-FFF2-40B4-BE49-F238E27FC236}">
                <a16:creationId xmlns:a16="http://schemas.microsoft.com/office/drawing/2014/main" id="{47400A34-BF49-7A7E-0A89-3A7D1690F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19638"/>
            <a:ext cx="6096000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txt5 = txt[:5]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print(txt5)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# valores 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txt4 = txt[12:20]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print(txt4)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8" name="Retângulo 2">
            <a:extLst>
              <a:ext uri="{FF2B5EF4-FFF2-40B4-BE49-F238E27FC236}">
                <a16:creationId xmlns:a16="http://schemas.microsoft.com/office/drawing/2014/main" id="{569838B6-E4AA-8364-BE07-C3874014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474663"/>
            <a:ext cx="622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Calibri" panose="020F0502020204030204" pitchFamily="34" charset="0"/>
              </a:rPr>
              <a:t>Fatiamento (slices) usando os índices</a:t>
            </a:r>
            <a:endParaRPr lang="pt-BR" altLang="pt-BR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4">
            <a:extLst>
              <a:ext uri="{FF2B5EF4-FFF2-40B4-BE49-F238E27FC236}">
                <a16:creationId xmlns:a16="http://schemas.microsoft.com/office/drawing/2014/main" id="{968B6703-06A8-0639-6610-9D03C94D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1397000"/>
            <a:ext cx="93186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Tuplas são uma sequência de elementos separados por vírgulas, representados ou não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entre parênteses.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Tuplas são imutáveis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(18, </a:t>
            </a:r>
            <a:r>
              <a:rPr lang="pt-BR" altLang="pt-BR" sz="1800">
                <a:solidFill>
                  <a:srgbClr val="3D86C7"/>
                </a:solidFill>
                <a:latin typeface="CourierNew"/>
              </a:rPr>
              <a:t>"abril"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, 9.5, 1)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é uma tupla de 4 elementos.</a:t>
            </a:r>
            <a:endParaRPr lang="pt-BR" altLang="pt-BR" sz="1800"/>
          </a:p>
        </p:txBody>
      </p:sp>
      <p:pic>
        <p:nvPicPr>
          <p:cNvPr id="17411" name="Imagem 6">
            <a:extLst>
              <a:ext uri="{FF2B5EF4-FFF2-40B4-BE49-F238E27FC236}">
                <a16:creationId xmlns:a16="http://schemas.microsoft.com/office/drawing/2014/main" id="{2D1D6E81-A32D-7FFB-1B71-E0AFFF63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3038475"/>
            <a:ext cx="85407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ítulo 1">
            <a:extLst>
              <a:ext uri="{FF2B5EF4-FFF2-40B4-BE49-F238E27FC236}">
                <a16:creationId xmlns:a16="http://schemas.microsoft.com/office/drawing/2014/main" id="{90AEAC03-9C5C-A3F1-A85A-F24FF3E5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4">
            <a:extLst>
              <a:ext uri="{FF2B5EF4-FFF2-40B4-BE49-F238E27FC236}">
                <a16:creationId xmlns:a16="http://schemas.microsoft.com/office/drawing/2014/main" id="{E47EEC94-6214-8B43-6C11-AD90BE74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5700"/>
            <a:ext cx="936625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ítulo 1">
            <a:extLst>
              <a:ext uri="{FF2B5EF4-FFF2-40B4-BE49-F238E27FC236}">
                <a16:creationId xmlns:a16="http://schemas.microsoft.com/office/drawing/2014/main" id="{C5445696-424C-66C1-1659-DE56A0930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4">
            <a:extLst>
              <a:ext uri="{FF2B5EF4-FFF2-40B4-BE49-F238E27FC236}">
                <a16:creationId xmlns:a16="http://schemas.microsoft.com/office/drawing/2014/main" id="{2DF4F253-1BC7-F24E-AF45-73E2A125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36663"/>
            <a:ext cx="88773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Imagem 6">
            <a:extLst>
              <a:ext uri="{FF2B5EF4-FFF2-40B4-BE49-F238E27FC236}">
                <a16:creationId xmlns:a16="http://schemas.microsoft.com/office/drawing/2014/main" id="{009EAA6B-3EFC-D0AF-B2C6-BB2F79C6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451350"/>
            <a:ext cx="8875712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ítulo 1">
            <a:extLst>
              <a:ext uri="{FF2B5EF4-FFF2-40B4-BE49-F238E27FC236}">
                <a16:creationId xmlns:a16="http://schemas.microsoft.com/office/drawing/2014/main" id="{40A3C961-E5E9-D478-5FE0-CAE4F791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4">
            <a:extLst>
              <a:ext uri="{FF2B5EF4-FFF2-40B4-BE49-F238E27FC236}">
                <a16:creationId xmlns:a16="http://schemas.microsoft.com/office/drawing/2014/main" id="{EA197C95-DFAC-8D7A-D6ED-0443F38C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1406525"/>
            <a:ext cx="92900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Dicionários são estruturas de dados que associam uma chave com um valor.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As chaves só podem ser dados de tipos imutáveis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ra = {</a:t>
            </a:r>
            <a:r>
              <a:rPr lang="pt-BR" altLang="pt-BR" sz="1800">
                <a:solidFill>
                  <a:srgbClr val="3D86C7"/>
                </a:solidFill>
                <a:latin typeface="CourierNew"/>
              </a:rPr>
              <a:t>"Liz"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: 229874, </a:t>
            </a:r>
            <a:r>
              <a:rPr lang="pt-BR" altLang="pt-BR" sz="1800">
                <a:solidFill>
                  <a:srgbClr val="3D86C7"/>
                </a:solidFill>
                <a:latin typeface="CourierNew"/>
              </a:rPr>
              <a:t>"Hugo"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: 215793, </a:t>
            </a:r>
            <a:r>
              <a:rPr lang="pt-BR" altLang="pt-BR" sz="1800">
                <a:solidFill>
                  <a:srgbClr val="3D86C7"/>
                </a:solidFill>
                <a:latin typeface="CourierNew"/>
              </a:rPr>
              <a:t>"Sofia"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: 199745}</a:t>
            </a:r>
            <a:endParaRPr lang="pt-BR" altLang="pt-BR" sz="1800"/>
          </a:p>
        </p:txBody>
      </p:sp>
      <p:pic>
        <p:nvPicPr>
          <p:cNvPr id="20483" name="Imagem 6">
            <a:extLst>
              <a:ext uri="{FF2B5EF4-FFF2-40B4-BE49-F238E27FC236}">
                <a16:creationId xmlns:a16="http://schemas.microsoft.com/office/drawing/2014/main" id="{5C9FB731-FE57-C201-33E8-ABBF42BD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460625"/>
            <a:ext cx="929005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ítulo 1">
            <a:extLst>
              <a:ext uri="{FF2B5EF4-FFF2-40B4-BE49-F238E27FC236}">
                <a16:creationId xmlns:a16="http://schemas.microsoft.com/office/drawing/2014/main" id="{E0AE39DA-A834-7627-7C97-09143FD0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Dicionários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1412-4DD6-11BD-21B9-C40B8071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488" y="276225"/>
            <a:ext cx="9144000" cy="603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b="1" kern="1800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r>
              <a:rPr lang="pt-BR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pt-B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Subtítulo 2">
            <a:extLst>
              <a:ext uri="{FF2B5EF4-FFF2-40B4-BE49-F238E27FC236}">
                <a16:creationId xmlns:a16="http://schemas.microsoft.com/office/drawing/2014/main" id="{FD266C01-B732-9831-A6CD-2E0AE348C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5050"/>
            <a:ext cx="9144000" cy="5468938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Tipos de Dados em Python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programa python é denominado de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script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 é uma sequencia de definições e comandos. As definições são avaliadas e os comandos são executados pelo interpretador python, chamando de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shell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Objetos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são os elementos fundamentais que a linguagem manipula. Cada objeto tem um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tipo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que define a variedade de manipulações (operações) que o programa pode fazer com este objeto.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tipos podem ser de duas classes: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Escalares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escalares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ts val="15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Escalares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Objetos indivisiveis ou atómicos.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ts val="15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representa números inteiros.	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representa números reais.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ts val="15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usada para representar valores booleanos True e False.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ts val="15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escalares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Objetos que têm uma estrutura interna, por exemplo,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strings </a:t>
            </a:r>
            <a:r>
              <a:rPr lang="pt-BR" altLang="pt-BR" sz="1600">
                <a:solidFill>
                  <a:srgbClr val="4D51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4D51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__ini__</a:t>
            </a:r>
            <a:r>
              <a:rPr lang="pt-BR" altLang="pt-BR" sz="1600">
                <a:solidFill>
                  <a:srgbClr val="4D51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 é usado para inicializar o objeto quando vai criar uma instância daquela classe.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4D51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__str__ </a:t>
            </a:r>
            <a:r>
              <a:rPr lang="pt-BR" altLang="pt-BR" sz="1600">
                <a:solidFill>
                  <a:srgbClr val="4D51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 de objetos string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70000"/>
              </a:lnSpc>
            </a:pPr>
            <a:endParaRPr lang="pt-BR" altLang="pt-BR"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4">
            <a:extLst>
              <a:ext uri="{FF2B5EF4-FFF2-40B4-BE49-F238E27FC236}">
                <a16:creationId xmlns:a16="http://schemas.microsoft.com/office/drawing/2014/main" id="{D97125E4-0F92-CDC5-3B70-A232A87F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465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ítulo 1">
            <a:extLst>
              <a:ext uri="{FF2B5EF4-FFF2-40B4-BE49-F238E27FC236}">
                <a16:creationId xmlns:a16="http://schemas.microsoft.com/office/drawing/2014/main" id="{F3658E40-07F6-154C-281E-2B6998E1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Dicionários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4">
            <a:extLst>
              <a:ext uri="{FF2B5EF4-FFF2-40B4-BE49-F238E27FC236}">
                <a16:creationId xmlns:a16="http://schemas.microsoft.com/office/drawing/2014/main" id="{66D7D4B4-342A-C6AB-DD57-A87E02EF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8250"/>
            <a:ext cx="89598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ítulo 1">
            <a:extLst>
              <a:ext uri="{FF2B5EF4-FFF2-40B4-BE49-F238E27FC236}">
                <a16:creationId xmlns:a16="http://schemas.microsoft.com/office/drawing/2014/main" id="{3FCC773D-345B-2F60-1895-0CB23A86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Dicionários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9C7354D0-D286-AA01-8950-1B6C8279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Dicionários</a:t>
            </a:r>
          </a:p>
        </p:txBody>
      </p:sp>
      <p:pic>
        <p:nvPicPr>
          <p:cNvPr id="23555" name="Imagem 4">
            <a:extLst>
              <a:ext uri="{FF2B5EF4-FFF2-40B4-BE49-F238E27FC236}">
                <a16:creationId xmlns:a16="http://schemas.microsoft.com/office/drawing/2014/main" id="{CA6D34FE-09FD-C00D-5B14-5C362D5A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311275"/>
            <a:ext cx="91440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4">
            <a:extLst>
              <a:ext uri="{FF2B5EF4-FFF2-40B4-BE49-F238E27FC236}">
                <a16:creationId xmlns:a16="http://schemas.microsoft.com/office/drawing/2014/main" id="{534836EC-F841-AF04-A762-3221530A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3175"/>
            <a:ext cx="9144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Funções são estruturas que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agrupam um conjunto de comandos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que são executados quando a função é chamada.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rgbClr val="424242"/>
              </a:solidFill>
              <a:latin typeface="Nunito-Regular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600" b="1">
                <a:solidFill>
                  <a:srgbClr val="EA1D63"/>
                </a:solidFill>
                <a:latin typeface="CourierNew-Bold"/>
              </a:rPr>
              <a:t>quadrado</a:t>
            </a:r>
            <a:r>
              <a:rPr lang="pt-BR" altLang="pt-BR" sz="1600">
                <a:solidFill>
                  <a:srgbClr val="000000"/>
                </a:solidFill>
                <a:latin typeface="CourierNew"/>
              </a:rPr>
              <a:t>(x):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b="1">
                <a:solidFill>
                  <a:srgbClr val="38761D"/>
                </a:solidFill>
                <a:latin typeface="CourierNew-Bold"/>
              </a:rPr>
              <a:t>return </a:t>
            </a:r>
            <a:r>
              <a:rPr lang="pt-BR" altLang="pt-BR" sz="1600">
                <a:solidFill>
                  <a:srgbClr val="000000"/>
                </a:solidFill>
                <a:latin typeface="CourierNew"/>
              </a:rPr>
              <a:t>x * x</a:t>
            </a:r>
            <a:endParaRPr lang="pt-BR" altLang="pt-BR" sz="1800"/>
          </a:p>
        </p:txBody>
      </p:sp>
      <p:sp>
        <p:nvSpPr>
          <p:cNvPr id="24579" name="CaixaDeTexto 6">
            <a:extLst>
              <a:ext uri="{FF2B5EF4-FFF2-40B4-BE49-F238E27FC236}">
                <a16:creationId xmlns:a16="http://schemas.microsoft.com/office/drawing/2014/main" id="{9109F564-5667-58A5-151A-23B878C20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73375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Evitar que os blocos do programa fiquem grandes demais e, por consequência, mais difı́ceis de ler e entender.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Permitir o reaproveitamento de código já construı́do (por você ou por outros programadores).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Evitar que um trecho de código seja repetido várias vezes dentro de um mesmo programa, minimizando erros e facilitando alterações.</a:t>
            </a:r>
            <a:endParaRPr lang="pt-BR" altLang="pt-BR" sz="1800"/>
          </a:p>
        </p:txBody>
      </p:sp>
      <p:sp>
        <p:nvSpPr>
          <p:cNvPr id="24580" name="Retângulo 4">
            <a:extLst>
              <a:ext uri="{FF2B5EF4-FFF2-40B4-BE49-F238E27FC236}">
                <a16:creationId xmlns:a16="http://schemas.microsoft.com/office/drawing/2014/main" id="{ADDDEFAA-D712-359D-D765-04442C51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58775"/>
            <a:ext cx="618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Funções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6">
            <a:extLst>
              <a:ext uri="{FF2B5EF4-FFF2-40B4-BE49-F238E27FC236}">
                <a16:creationId xmlns:a16="http://schemas.microsoft.com/office/drawing/2014/main" id="{F92C65E9-CAEF-D609-1435-C1D6AF5C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415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tângulo 3">
            <a:extLst>
              <a:ext uri="{FF2B5EF4-FFF2-40B4-BE49-F238E27FC236}">
                <a16:creationId xmlns:a16="http://schemas.microsoft.com/office/drawing/2014/main" id="{90F9BEDF-FF09-6B91-B6EF-C16FE810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58775"/>
            <a:ext cx="618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Funções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4">
            <a:extLst>
              <a:ext uri="{FF2B5EF4-FFF2-40B4-BE49-F238E27FC236}">
                <a16:creationId xmlns:a16="http://schemas.microsoft.com/office/drawing/2014/main" id="{57868A09-003C-61F5-B626-B9E1E33B2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7125"/>
            <a:ext cx="91440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tângulo 3">
            <a:extLst>
              <a:ext uri="{FF2B5EF4-FFF2-40B4-BE49-F238E27FC236}">
                <a16:creationId xmlns:a16="http://schemas.microsoft.com/office/drawing/2014/main" id="{6DAF9738-66E5-8A97-B97A-039E280C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58775"/>
            <a:ext cx="618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Funções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4">
            <a:extLst>
              <a:ext uri="{FF2B5EF4-FFF2-40B4-BE49-F238E27FC236}">
                <a16:creationId xmlns:a16="http://schemas.microsoft.com/office/drawing/2014/main" id="{A6A91C91-9632-316F-F48A-A1DD553C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513"/>
            <a:ext cx="9180513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tângulo 3">
            <a:extLst>
              <a:ext uri="{FF2B5EF4-FFF2-40B4-BE49-F238E27FC236}">
                <a16:creationId xmlns:a16="http://schemas.microsoft.com/office/drawing/2014/main" id="{AF5AF739-7E43-CC52-107F-6B00EF23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58775"/>
            <a:ext cx="618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Funções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4">
            <a:extLst>
              <a:ext uri="{FF2B5EF4-FFF2-40B4-BE49-F238E27FC236}">
                <a16:creationId xmlns:a16="http://schemas.microsoft.com/office/drawing/2014/main" id="{FA198F54-8CBC-9FD9-7E62-E2DA6DB1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89013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Uma variável é chamada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local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se ela é criada ou alterada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dentro de uma função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Nesse caso, ela existe somente dentro daquela função, e após o término da execução da mesma a variável deixa de existir.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Variáveis parâmetros também são variáveis locais.</a:t>
            </a:r>
            <a:endParaRPr lang="pt-BR" altLang="pt-BR" sz="1800"/>
          </a:p>
        </p:txBody>
      </p:sp>
      <p:sp>
        <p:nvSpPr>
          <p:cNvPr id="28675" name="CaixaDeTexto 6">
            <a:extLst>
              <a:ext uri="{FF2B5EF4-FFF2-40B4-BE49-F238E27FC236}">
                <a16:creationId xmlns:a16="http://schemas.microsoft.com/office/drawing/2014/main" id="{14927106-D28E-87C2-5019-4874EA2A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036888"/>
            <a:ext cx="6094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variáveis globais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 b="1">
                <a:solidFill>
                  <a:srgbClr val="EA1D63"/>
                </a:solidFill>
                <a:latin typeface="CourierNew-Bold"/>
              </a:rPr>
              <a:t>main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():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variáveis locais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comandos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 b="1">
                <a:solidFill>
                  <a:srgbClr val="EA1D63"/>
                </a:solidFill>
                <a:latin typeface="CourierNew-Bold"/>
              </a:rPr>
              <a:t>função1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(parâmetros):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variáveis locais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comandos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 b="1">
                <a:solidFill>
                  <a:srgbClr val="EA1D63"/>
                </a:solidFill>
                <a:latin typeface="CourierNew-Bold"/>
              </a:rPr>
              <a:t>função2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(parâmetros):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variáveis locais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comandos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CourierNew"/>
              </a:rPr>
              <a:t>main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()</a:t>
            </a:r>
            <a:endParaRPr lang="pt-BR" altLang="pt-BR" sz="1800"/>
          </a:p>
        </p:txBody>
      </p:sp>
      <p:sp>
        <p:nvSpPr>
          <p:cNvPr id="28676" name="CaixaDeTexto 8">
            <a:extLst>
              <a:ext uri="{FF2B5EF4-FFF2-40B4-BE49-F238E27FC236}">
                <a16:creationId xmlns:a16="http://schemas.microsoft.com/office/drawing/2014/main" id="{5E4A90AA-8696-5479-9984-F46FCCBA7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2667000"/>
            <a:ext cx="6094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maranth-Regular"/>
              </a:rPr>
              <a:t>Organização de um Programa</a:t>
            </a:r>
            <a:endParaRPr lang="pt-BR" altLang="pt-BR" sz="1800"/>
          </a:p>
        </p:txBody>
      </p:sp>
      <p:sp>
        <p:nvSpPr>
          <p:cNvPr id="28677" name="Retângulo 2">
            <a:extLst>
              <a:ext uri="{FF2B5EF4-FFF2-40B4-BE49-F238E27FC236}">
                <a16:creationId xmlns:a16="http://schemas.microsoft.com/office/drawing/2014/main" id="{1B0EBDA8-0BE8-3D7E-9D17-7C51844A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358775"/>
            <a:ext cx="618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Variáveis Locais e Variáveis Globais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6AE4A-FCB7-99FE-11D8-E18B5644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9699" name="CaixaDeTexto 4">
            <a:extLst>
              <a:ext uri="{FF2B5EF4-FFF2-40B4-BE49-F238E27FC236}">
                <a16:creationId xmlns:a16="http://schemas.microsoft.com/office/drawing/2014/main" id="{2D36D7C1-3642-934C-FEF0-04B435C8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06500"/>
            <a:ext cx="921543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>
                <a:solidFill>
                  <a:srgbClr val="424242"/>
                </a:solidFill>
                <a:latin typeface="Amaranth-Regular"/>
              </a:rPr>
              <a:t>Escopo de Variáveis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O </a:t>
            </a:r>
            <a:r>
              <a:rPr lang="pt-BR" altLang="pt-BR" sz="1800" b="1">
                <a:solidFill>
                  <a:srgbClr val="424242"/>
                </a:solidFill>
                <a:latin typeface="Nunito-Bold"/>
              </a:rPr>
              <a:t>escopo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de uma variável determina de quais partes do código ela pode ser acessada, ou seja, de quais partes do código a variável é visı́vel.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 regra de escopo em Python é bem simples: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As variáveis </a:t>
            </a:r>
            <a:r>
              <a:rPr lang="pt-BR" altLang="pt-BR" sz="1600" b="1">
                <a:solidFill>
                  <a:srgbClr val="0096EC"/>
                </a:solidFill>
                <a:latin typeface="Nunito-Bold"/>
              </a:rPr>
              <a:t>globais 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são </a:t>
            </a:r>
            <a:r>
              <a:rPr lang="pt-BR" altLang="pt-BR" sz="1600" b="1">
                <a:solidFill>
                  <a:srgbClr val="0096EC"/>
                </a:solidFill>
                <a:latin typeface="Nunito-Bold"/>
              </a:rPr>
              <a:t>visı́veis por todas as funções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As variáveis </a:t>
            </a:r>
            <a:r>
              <a:rPr lang="pt-BR" altLang="pt-BR" sz="1600" b="1">
                <a:solidFill>
                  <a:srgbClr val="EA1D63"/>
                </a:solidFill>
                <a:latin typeface="Nunito-Bold"/>
              </a:rPr>
              <a:t>locais 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são </a:t>
            </a:r>
            <a:r>
              <a:rPr lang="pt-BR" altLang="pt-BR" sz="1600" b="1">
                <a:solidFill>
                  <a:srgbClr val="EA1D63"/>
                </a:solidFill>
                <a:latin typeface="Nunito-Bold"/>
              </a:rPr>
              <a:t>visı́veis apenas na função onde foram criadas</a:t>
            </a:r>
            <a:r>
              <a:rPr lang="pt-BR" altLang="pt-BR" sz="1600">
                <a:solidFill>
                  <a:srgbClr val="424242"/>
                </a:solidFill>
                <a:latin typeface="Nunito-Regular"/>
              </a:rPr>
              <a:t>.</a:t>
            </a:r>
            <a:endParaRPr lang="pt-BR" altLang="pt-BR" sz="1800"/>
          </a:p>
        </p:txBody>
      </p:sp>
      <p:pic>
        <p:nvPicPr>
          <p:cNvPr id="29700" name="Imagem 6">
            <a:extLst>
              <a:ext uri="{FF2B5EF4-FFF2-40B4-BE49-F238E27FC236}">
                <a16:creationId xmlns:a16="http://schemas.microsoft.com/office/drawing/2014/main" id="{DBAE5E0B-1EFC-C347-D8FA-DE545DC5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36900"/>
            <a:ext cx="9215438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4">
            <a:extLst>
              <a:ext uri="{FF2B5EF4-FFF2-40B4-BE49-F238E27FC236}">
                <a16:creationId xmlns:a16="http://schemas.microsoft.com/office/drawing/2014/main" id="{728D0FAB-20C6-FD32-9737-6D172A60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5253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Para criar uma matriz de dimensões </a:t>
            </a: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l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x </a:t>
            </a: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c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inicialmente vazia podemos utilizar listas.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Exemplo de uma matriz 3 x 4 inicialmente vazia:</a:t>
            </a:r>
            <a:endParaRPr lang="pt-BR" altLang="pt-BR" sz="1800"/>
          </a:p>
        </p:txBody>
      </p:sp>
      <p:sp>
        <p:nvSpPr>
          <p:cNvPr id="30723" name="CaixaDeTexto 6">
            <a:extLst>
              <a:ext uri="{FF2B5EF4-FFF2-40B4-BE49-F238E27FC236}">
                <a16:creationId xmlns:a16="http://schemas.microsoft.com/office/drawing/2014/main" id="{14B4AD91-FB26-CB7F-95CA-B59C40B3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4265613"/>
            <a:ext cx="9217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Note que cada lista interna representa uma linha da matriz, e seu tamanho pode ser 4 ou qualquer outro valor.</a:t>
            </a:r>
            <a:endParaRPr lang="pt-BR" altLang="pt-BR" sz="1800"/>
          </a:p>
        </p:txBody>
      </p:sp>
      <p:pic>
        <p:nvPicPr>
          <p:cNvPr id="30724" name="Imagem 8">
            <a:extLst>
              <a:ext uri="{FF2B5EF4-FFF2-40B4-BE49-F238E27FC236}">
                <a16:creationId xmlns:a16="http://schemas.microsoft.com/office/drawing/2014/main" id="{C22CD0B6-09E3-A757-3C31-FB77CF74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54275"/>
            <a:ext cx="914400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tângulo 2">
            <a:extLst>
              <a:ext uri="{FF2B5EF4-FFF2-40B4-BE49-F238E27FC236}">
                <a16:creationId xmlns:a16="http://schemas.microsoft.com/office/drawing/2014/main" id="{81D0CC08-ADD7-7A55-A048-D0764A9C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20675"/>
            <a:ext cx="572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Declarando uma Matriz com Listas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2">
            <a:extLst>
              <a:ext uri="{FF2B5EF4-FFF2-40B4-BE49-F238E27FC236}">
                <a16:creationId xmlns:a16="http://schemas.microsoft.com/office/drawing/2014/main" id="{E6B61D97-E596-4097-06CC-FBBE50FA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1457325"/>
            <a:ext cx="9144000" cy="603250"/>
          </a:xfrm>
        </p:spPr>
        <p:txBody>
          <a:bodyPr/>
          <a:lstStyle/>
          <a:p>
            <a:pPr algn="l" eaLnBrk="1" hangingPunct="1"/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 </a:t>
            </a: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Expressões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é a combinação de objetos e operadores. Uma expressão retorna um </a:t>
            </a: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de algum </a:t>
            </a: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eaLnBrk="1" hangingPunct="1"/>
            <a:endParaRPr lang="pt-BR" altLang="pt-BR" sz="16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12D4598-7A0D-E4E1-DC4A-C6381D93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81225"/>
            <a:ext cx="2482850" cy="13398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cs typeface="Times New Roman" panose="02020603050405020304" pitchFamily="18" charset="0"/>
              </a:rPr>
              <a:t># </a:t>
            </a:r>
            <a:r>
              <a:rPr lang="pt-BR" altLang="pt-BR" sz="1400" b="1" i="1">
                <a:solidFill>
                  <a:srgbClr val="408080"/>
                </a:solidFill>
                <a:cs typeface="Times New Roman" panose="02020603050405020304" pitchFamily="18" charset="0"/>
              </a:rPr>
              <a:t>soma: +</a:t>
            </a:r>
            <a:endParaRPr lang="pt-BR" altLang="pt-BR" sz="8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666666"/>
                </a:solidFill>
                <a:cs typeface="Times New Roman" panose="02020603050405020304" pitchFamily="18" charset="0"/>
              </a:rPr>
              <a:t>10</a:t>
            </a:r>
            <a:r>
              <a:rPr lang="pt-BR" altLang="pt-BR" sz="140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cs typeface="Times New Roman" panose="02020603050405020304" pitchFamily="18" charset="0"/>
              </a:rPr>
              <a:t>+</a:t>
            </a:r>
            <a:r>
              <a:rPr lang="pt-BR" altLang="pt-BR" sz="140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cs typeface="Times New Roman" panose="02020603050405020304" pitchFamily="18" charset="0"/>
              </a:rPr>
              <a:t>4</a:t>
            </a:r>
            <a:endParaRPr lang="pt-BR" altLang="pt-BR" sz="1400" i="1">
              <a:solidFill>
                <a:srgbClr val="4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divisao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10/4</a:t>
            </a: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divisao inteira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10//4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resto da divisao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potencia de um numero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10**4</a:t>
            </a:r>
            <a:r>
              <a:rPr lang="pt-BR" altLang="pt-BR" sz="800">
                <a:latin typeface="Arial" panose="020B0604020202020204" pitchFamily="34" charset="0"/>
              </a:rPr>
              <a:t> 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6C3DFEE-B456-3D50-A44A-AFE95443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2638425" cy="8159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 i="1">
                <a:solidFill>
                  <a:srgbClr val="4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comparacao</a:t>
            </a:r>
            <a:r>
              <a:rPr lang="pt-BR" altLang="pt-BR" sz="1400" i="1">
                <a:solidFill>
                  <a:srgbClr val="4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&lt;, &gt;, &lt;=, &gt;=, !=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pt-BR" altLang="pt-BR" sz="14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altLang="pt-BR" sz="800">
                <a:ea typeface="Calibri" panose="020F0502020204030204" pitchFamily="34" charset="0"/>
              </a:rPr>
              <a:t>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101" name="CaixaDeTexto 7">
            <a:extLst>
              <a:ext uri="{FF2B5EF4-FFF2-40B4-BE49-F238E27FC236}">
                <a16:creationId xmlns:a16="http://schemas.microsoft.com/office/drawing/2014/main" id="{EAB65AB8-0863-158F-132A-BA63F0B1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4687888"/>
            <a:ext cx="6094412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 b="1" i="1">
                <a:solidFill>
                  <a:srgbClr val="408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como saber o tipo da expressão</a:t>
            </a:r>
            <a:r>
              <a:rPr lang="pt-BR" altLang="pt-BR" sz="1800" b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1400" b="1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10.3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pt-BR" sz="1800">
                <a:solidFill>
                  <a:srgbClr val="BA21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's'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pt-BR" altLang="pt-BR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2" name="Retângulo 2">
            <a:extLst>
              <a:ext uri="{FF2B5EF4-FFF2-40B4-BE49-F238E27FC236}">
                <a16:creationId xmlns:a16="http://schemas.microsoft.com/office/drawing/2014/main" id="{1E6362DF-FF9D-D0F7-A5D1-8DAAC03B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501650"/>
            <a:ext cx="2565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Expressões</a:t>
            </a:r>
            <a:endParaRPr lang="pt-BR" altLang="pt-BR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4">
            <a:extLst>
              <a:ext uri="{FF2B5EF4-FFF2-40B4-BE49-F238E27FC236}">
                <a16:creationId xmlns:a16="http://schemas.microsoft.com/office/drawing/2014/main" id="{3D14E51F-A481-96FE-A7C7-10525DF0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5863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tângulo 3">
            <a:extLst>
              <a:ext uri="{FF2B5EF4-FFF2-40B4-BE49-F238E27FC236}">
                <a16:creationId xmlns:a16="http://schemas.microsoft.com/office/drawing/2014/main" id="{12A6AE7C-0FA2-CBFE-9741-B77F5D44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20675"/>
            <a:ext cx="572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Declarando uma Matriz com Listas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4CB94-FDEE-24E5-0B80-7DDCECB4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32771" name="Imagem 4">
            <a:extLst>
              <a:ext uri="{FF2B5EF4-FFF2-40B4-BE49-F238E27FC236}">
                <a16:creationId xmlns:a16="http://schemas.microsoft.com/office/drawing/2014/main" id="{11E95BF8-C710-A04B-6EE7-D028BDD4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9850"/>
            <a:ext cx="91440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4">
            <a:extLst>
              <a:ext uri="{FF2B5EF4-FFF2-40B4-BE49-F238E27FC236}">
                <a16:creationId xmlns:a16="http://schemas.microsoft.com/office/drawing/2014/main" id="{505A0059-4EC2-FEE6-E1AF-052518C0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07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Ex: </a:t>
            </a:r>
            <a:r>
              <a:rPr lang="pt-BR" altLang="pt-BR" sz="1800">
                <a:solidFill>
                  <a:srgbClr val="424242"/>
                </a:solidFill>
                <a:latin typeface="CourierNew"/>
              </a:rPr>
              <a:t>matriz[1][10]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: refere-se a variável na 2a linha e na 11a coluna da matriz.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Lembre-se que, como a matriz está implementada com listas, a primeira posição em uma determinada dimensão começa no índice 0.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O acesso a posições inválidas causa um erro de execução.</a:t>
            </a:r>
            <a:endParaRPr lang="pt-BR" altLang="pt-BR" sz="1800"/>
          </a:p>
        </p:txBody>
      </p:sp>
      <p:sp>
        <p:nvSpPr>
          <p:cNvPr id="33795" name="CaixaDeTexto 6">
            <a:extLst>
              <a:ext uri="{FF2B5EF4-FFF2-40B4-BE49-F238E27FC236}">
                <a16:creationId xmlns:a16="http://schemas.microsoft.com/office/drawing/2014/main" id="{032F575B-A4B5-E835-AF01-237E1772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16238"/>
            <a:ext cx="6094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ourierNew"/>
              </a:rPr>
              <a:t>nome_da_matriz[linha][coluna]</a:t>
            </a:r>
            <a:endParaRPr lang="pt-BR" altLang="pt-BR" sz="1800"/>
          </a:p>
        </p:txBody>
      </p:sp>
      <p:sp>
        <p:nvSpPr>
          <p:cNvPr id="33796" name="Retângulo 2">
            <a:extLst>
              <a:ext uri="{FF2B5EF4-FFF2-40B4-BE49-F238E27FC236}">
                <a16:creationId xmlns:a16="http://schemas.microsoft.com/office/drawing/2014/main" id="{3DC81DB5-D817-E87B-BEBC-2EC91624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14350"/>
            <a:ext cx="58213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Acessando os Dados da Matriz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4">
            <a:extLst>
              <a:ext uri="{FF2B5EF4-FFF2-40B4-BE49-F238E27FC236}">
                <a16:creationId xmlns:a16="http://schemas.microsoft.com/office/drawing/2014/main" id="{B8936907-3729-5CF7-743F-71DDC1473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32238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Dada uma coleção de elementos, queremos </a:t>
            </a:r>
            <a:r>
              <a:rPr lang="pt-BR" altLang="pt-BR" sz="1800" b="1" i="1">
                <a:solidFill>
                  <a:srgbClr val="0096EC"/>
                </a:solidFill>
                <a:latin typeface="Nunito-BoldItalic"/>
              </a:rPr>
              <a:t>encontrar o elemento da coleção que possui a mesma chave </a:t>
            </a: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ou identificar que não existe nenhum elemento com a chave dada.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Busca Sequencial &amp; Binária</a:t>
            </a:r>
            <a:endParaRPr lang="pt-BR" altLang="pt-BR" sz="1800"/>
          </a:p>
        </p:txBody>
      </p:sp>
      <p:sp>
        <p:nvSpPr>
          <p:cNvPr id="34819" name="CaixaDeTexto 6">
            <a:extLst>
              <a:ext uri="{FF2B5EF4-FFF2-40B4-BE49-F238E27FC236}">
                <a16:creationId xmlns:a16="http://schemas.microsoft.com/office/drawing/2014/main" id="{473410E3-F9FC-948E-E59A-6EF50D4B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89250"/>
            <a:ext cx="907573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solidFill>
                  <a:srgbClr val="424242"/>
                </a:solidFill>
                <a:latin typeface="Amaranth-Regular"/>
              </a:rPr>
              <a:t>Busca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2000">
                <a:solidFill>
                  <a:srgbClr val="424242"/>
                </a:solidFill>
                <a:latin typeface="Nunito-Regular"/>
              </a:rPr>
              <a:t>Nos nossos exemplos vamos criar a função: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 b="1">
                <a:solidFill>
                  <a:srgbClr val="424242"/>
                </a:solidFill>
                <a:latin typeface="CourierNew-Bold"/>
              </a:rPr>
              <a:t>busca(lista,chave)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que recebe uma lista e uma chave para busca.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 função deve retornar o índice da lista que contém a chave ou -1 caso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chave não esteja na lista.</a:t>
            </a:r>
            <a:endParaRPr lang="pt-BR" altLang="pt-BR" sz="1800"/>
          </a:p>
        </p:txBody>
      </p:sp>
      <p:sp>
        <p:nvSpPr>
          <p:cNvPr id="34820" name="Retângulo 2">
            <a:extLst>
              <a:ext uri="{FF2B5EF4-FFF2-40B4-BE49-F238E27FC236}">
                <a16:creationId xmlns:a16="http://schemas.microsoft.com/office/drawing/2014/main" id="{C5B64F63-0415-A074-6AF5-79CC1DA0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411163"/>
            <a:ext cx="434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i="1">
                <a:solidFill>
                  <a:srgbClr val="424242"/>
                </a:solidFill>
                <a:latin typeface="Nunito-Italic"/>
              </a:rPr>
              <a:t>Algoritmo de Busca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4">
            <a:extLst>
              <a:ext uri="{FF2B5EF4-FFF2-40B4-BE49-F238E27FC236}">
                <a16:creationId xmlns:a16="http://schemas.microsoft.com/office/drawing/2014/main" id="{070FC25E-7C2B-16AF-8136-8D5A06D57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65225"/>
            <a:ext cx="91440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2000">
                <a:solidFill>
                  <a:srgbClr val="424242"/>
                </a:solidFill>
                <a:latin typeface="Nunito-Regular"/>
              </a:rPr>
              <a:t>A busca sequencial é o algoritmo mais simples de busca: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Percorra toda a lista comparando a chave com o valor de cada posição.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Se for igual para alguma posição, então devolva esta posição.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Se a lista toda foi percorrida então devolva </a:t>
            </a:r>
            <a:r>
              <a:rPr lang="pt-BR" altLang="pt-BR" sz="1800">
                <a:solidFill>
                  <a:srgbClr val="424242"/>
                </a:solidFill>
                <a:latin typeface="CourierNew"/>
              </a:rPr>
              <a:t>-1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.</a:t>
            </a:r>
            <a:endParaRPr lang="pt-BR" altLang="pt-BR" sz="1800"/>
          </a:p>
        </p:txBody>
      </p:sp>
      <p:sp>
        <p:nvSpPr>
          <p:cNvPr id="35843" name="CaixaDeTexto 6">
            <a:extLst>
              <a:ext uri="{FF2B5EF4-FFF2-40B4-BE49-F238E27FC236}">
                <a16:creationId xmlns:a16="http://schemas.microsoft.com/office/drawing/2014/main" id="{6408C623-3145-5A38-2A2D-B9145D032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89250"/>
            <a:ext cx="609441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buscaSequencial(lista, chave):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pt-BR" sz="1800" b="1">
                <a:solidFill>
                  <a:srgbClr val="38761D"/>
                </a:solidFill>
                <a:latin typeface="CourierNew-Bold"/>
              </a:rPr>
              <a:t>	for </a:t>
            </a:r>
            <a:r>
              <a:rPr lang="nn-NO" altLang="pt-BR" sz="1800">
                <a:solidFill>
                  <a:srgbClr val="000000"/>
                </a:solidFill>
                <a:latin typeface="CourierNew"/>
              </a:rPr>
              <a:t>i </a:t>
            </a:r>
            <a:r>
              <a:rPr lang="nn-NO" altLang="pt-BR" sz="1800" b="1">
                <a:solidFill>
                  <a:srgbClr val="38761D"/>
                </a:solidFill>
                <a:latin typeface="CourierNew-Bold"/>
              </a:rPr>
              <a:t>in </a:t>
            </a:r>
            <a:r>
              <a:rPr lang="nn-NO" altLang="pt-BR" sz="1800">
                <a:solidFill>
                  <a:srgbClr val="38761D"/>
                </a:solidFill>
                <a:latin typeface="CourierNew"/>
              </a:rPr>
              <a:t>range</a:t>
            </a:r>
            <a:r>
              <a:rPr lang="nn-NO" altLang="pt-BR" sz="1800">
                <a:solidFill>
                  <a:srgbClr val="000000"/>
                </a:solidFill>
                <a:latin typeface="CourierNew"/>
              </a:rPr>
              <a:t>(len(lista)):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if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lista[i] == chave: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	return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-1</a:t>
            </a:r>
            <a:endParaRPr lang="pt-BR" altLang="pt-BR" sz="1800"/>
          </a:p>
        </p:txBody>
      </p:sp>
      <p:sp>
        <p:nvSpPr>
          <p:cNvPr id="35844" name="CaixaDeTexto 8">
            <a:extLst>
              <a:ext uri="{FF2B5EF4-FFF2-40B4-BE49-F238E27FC236}">
                <a16:creationId xmlns:a16="http://schemas.microsoft.com/office/drawing/2014/main" id="{8AD909DE-4B39-C4BC-FC42-E63A15EE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4367213"/>
            <a:ext cx="60944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ourierNew"/>
              </a:rPr>
              <a:t>lista = [20, 5, 15, 24, 67, 45, 1, 76]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ourierNew"/>
              </a:rPr>
              <a:t>buscaSequencial(lista, 24)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latin typeface="CourierNew"/>
              </a:rPr>
              <a:t>buscaSequencial(lista, 100)</a:t>
            </a:r>
            <a:endParaRPr lang="pt-BR" altLang="pt-BR" sz="1800"/>
          </a:p>
        </p:txBody>
      </p:sp>
      <p:sp>
        <p:nvSpPr>
          <p:cNvPr id="35845" name="CaixaDeTexto 10">
            <a:extLst>
              <a:ext uri="{FF2B5EF4-FFF2-40B4-BE49-F238E27FC236}">
                <a16:creationId xmlns:a16="http://schemas.microsoft.com/office/drawing/2014/main" id="{A877DD5F-C311-F64F-9651-9C6EC458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4708525"/>
            <a:ext cx="1541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70C0"/>
                </a:solidFill>
                <a:latin typeface="CourierNew"/>
              </a:rPr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70C0"/>
                </a:solidFill>
                <a:latin typeface="CourierNew"/>
              </a:rPr>
              <a:t>-1</a:t>
            </a:r>
            <a:endParaRPr lang="pt-BR" altLang="pt-BR" sz="1800" b="1">
              <a:solidFill>
                <a:srgbClr val="0070C0"/>
              </a:solidFill>
            </a:endParaRPr>
          </a:p>
        </p:txBody>
      </p:sp>
      <p:sp>
        <p:nvSpPr>
          <p:cNvPr id="35846" name="Retângulo 2">
            <a:extLst>
              <a:ext uri="{FF2B5EF4-FFF2-40B4-BE49-F238E27FC236}">
                <a16:creationId xmlns:a16="http://schemas.microsoft.com/office/drawing/2014/main" id="{175BAF59-5157-C818-27C8-A57DB68A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373063"/>
            <a:ext cx="3900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Busca Sequencial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4">
            <a:extLst>
              <a:ext uri="{FF2B5EF4-FFF2-40B4-BE49-F238E27FC236}">
                <a16:creationId xmlns:a16="http://schemas.microsoft.com/office/drawing/2014/main" id="{31D7BD52-0DA9-2AA9-2B72-9086DB87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93800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 busca binária é um algoritmo um pouco mais sosticado.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É mais eficiente, mas requer que a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lista esteja ordenada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pelos valores da chave de busca.</a:t>
            </a:r>
            <a:endParaRPr lang="pt-BR" altLang="pt-BR" sz="1800"/>
          </a:p>
        </p:txBody>
      </p:sp>
      <p:sp>
        <p:nvSpPr>
          <p:cNvPr id="36867" name="CaixaDeTexto 6">
            <a:extLst>
              <a:ext uri="{FF2B5EF4-FFF2-40B4-BE49-F238E27FC236}">
                <a16:creationId xmlns:a16="http://schemas.microsoft.com/office/drawing/2014/main" id="{79675648-C531-9DB1-A48C-D6E4F946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49525"/>
            <a:ext cx="9144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424242"/>
                </a:solidFill>
                <a:latin typeface="Nunito-Regular"/>
              </a:rPr>
              <a:t>A ideia do algoritmo é a seguinte (assuma que a lista está ordenada):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	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Verifique se a chave de busca é igual ao valor da posição do meio da lista.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	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Caso seja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igual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devolva esta posição.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	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Caso o valor desta posição seja </a:t>
            </a:r>
            <a:r>
              <a:rPr lang="pt-BR" altLang="pt-BR" sz="1800" b="1">
                <a:solidFill>
                  <a:srgbClr val="EA1D63"/>
                </a:solidFill>
                <a:latin typeface="Nunito-Bold"/>
              </a:rPr>
              <a:t>maior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então repita o processo mas 	considere que a lista tem metade do tamanho, indo até posição anterior a do 	meio.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	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Caso o valor desta posição seja </a:t>
            </a:r>
            <a:r>
              <a:rPr lang="pt-BR" altLang="pt-BR" sz="1800" b="1">
                <a:solidFill>
                  <a:srgbClr val="38761D"/>
                </a:solidFill>
                <a:latin typeface="Nunito-Bold"/>
              </a:rPr>
              <a:t>menor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então repita o processo mas 	considere que a lista tem metade do tamanho e inicia na posição seguinte a do 	meio.</a:t>
            </a:r>
            <a:endParaRPr lang="pt-BR" altLang="pt-BR" sz="1800"/>
          </a:p>
        </p:txBody>
      </p:sp>
      <p:sp>
        <p:nvSpPr>
          <p:cNvPr id="36868" name="Título 2">
            <a:extLst>
              <a:ext uri="{FF2B5EF4-FFF2-40B4-BE49-F238E27FC236}">
                <a16:creationId xmlns:a16="http://schemas.microsoft.com/office/drawing/2014/main" id="{1C14C176-5408-FBAB-9337-AE587DBA2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36869" name="Retângulo 3">
            <a:extLst>
              <a:ext uri="{FF2B5EF4-FFF2-40B4-BE49-F238E27FC236}">
                <a16:creationId xmlns:a16="http://schemas.microsoft.com/office/drawing/2014/main" id="{B3CA945A-283E-0E50-E3FA-30D49354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88950"/>
            <a:ext cx="4700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Busca Binária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4">
            <a:extLst>
              <a:ext uri="{FF2B5EF4-FFF2-40B4-BE49-F238E27FC236}">
                <a16:creationId xmlns:a16="http://schemas.microsoft.com/office/drawing/2014/main" id="{1DE120DD-E052-A946-98A4-509CFE52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1208088"/>
            <a:ext cx="60944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Busca Binária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b="1">
              <a:solidFill>
                <a:srgbClr val="38761D"/>
              </a:solidFill>
              <a:latin typeface="CourierNew-Bold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buscaBinaria(lista, chave):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inicio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fim = len(lista)-1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while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inicio &lt;= fim: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meio = (inicio + fim)//2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if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lista[meio] == chave: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	return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meio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elif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lista[meio] &gt; chave: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	fim = meio - 1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else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	inicio = meio + 1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return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-1</a:t>
            </a:r>
            <a:endParaRPr lang="pt-BR" altLang="pt-BR" sz="1800"/>
          </a:p>
        </p:txBody>
      </p:sp>
      <p:sp>
        <p:nvSpPr>
          <p:cNvPr id="37891" name="Retângulo 3">
            <a:extLst>
              <a:ext uri="{FF2B5EF4-FFF2-40B4-BE49-F238E27FC236}">
                <a16:creationId xmlns:a16="http://schemas.microsoft.com/office/drawing/2014/main" id="{FC3BA5D5-61EE-4849-1A3A-9B0FDEF2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488950"/>
            <a:ext cx="4700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Busca Binária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3D6E017B-A09F-0879-EEB6-71BE242C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i="1">
                <a:solidFill>
                  <a:srgbClr val="424242"/>
                </a:solidFill>
                <a:latin typeface="Nunito-Italic"/>
              </a:rPr>
              <a:t>Algoritmos de Ordenação</a:t>
            </a:r>
            <a:endParaRPr lang="pt-BR" altLang="pt-BR"/>
          </a:p>
        </p:txBody>
      </p:sp>
      <p:sp>
        <p:nvSpPr>
          <p:cNvPr id="38915" name="CaixaDeTexto 4">
            <a:extLst>
              <a:ext uri="{FF2B5EF4-FFF2-40B4-BE49-F238E27FC236}">
                <a16:creationId xmlns:a16="http://schemas.microsoft.com/office/drawing/2014/main" id="{17242CCD-70BA-FEDF-60D4-B95DF06E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13000"/>
            <a:ext cx="10515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Dado uma coleção de elementos com </a:t>
            </a:r>
            <a:r>
              <a:rPr lang="pt-BR" altLang="pt-BR" sz="1800" b="1" i="1">
                <a:solidFill>
                  <a:srgbClr val="0096EC"/>
                </a:solidFill>
                <a:latin typeface="Nunito-BoldItalic"/>
              </a:rPr>
              <a:t>uma relação de ordem entre si</a:t>
            </a:r>
            <a:r>
              <a:rPr lang="pt-BR" altLang="pt-BR" sz="1800" i="1">
                <a:solidFill>
                  <a:srgbClr val="424242"/>
                </a:solidFill>
                <a:latin typeface="Nunito-Italic"/>
              </a:rPr>
              <a:t>, devemos gerar uma saı́da com os elementos ordenados.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Selection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Insertion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</a:t>
            </a:r>
            <a:r>
              <a:rPr lang="pt-BR" altLang="pt-BR" sz="1800" b="1">
                <a:solidFill>
                  <a:srgbClr val="0096EC"/>
                </a:solidFill>
                <a:latin typeface="Nunito-Bold"/>
              </a:rPr>
              <a:t>Bubble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, Quick &amp; Merge Sort</a:t>
            </a:r>
            <a:endParaRPr lang="pt-BR" altLang="pt-BR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4">
            <a:extLst>
              <a:ext uri="{FF2B5EF4-FFF2-40B4-BE49-F238E27FC236}">
                <a16:creationId xmlns:a16="http://schemas.microsoft.com/office/drawing/2014/main" id="{9EF0F28C-A665-7779-518C-7B242130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62125"/>
            <a:ext cx="10515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solidFill>
                  <a:srgbClr val="424242"/>
                </a:solidFill>
                <a:latin typeface="Amaranth-Regular"/>
              </a:rPr>
              <a:t>Selection Sort </a:t>
            </a:r>
            <a:r>
              <a:rPr lang="pt-BR" altLang="pt-BR">
                <a:solidFill>
                  <a:srgbClr val="424242"/>
                </a:solidFill>
                <a:latin typeface="Amaranth-Regular"/>
              </a:rPr>
              <a:t>(Ordenação por Seleção)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0096EC"/>
                </a:solidFill>
                <a:latin typeface="Arial-BoldMT"/>
              </a:rPr>
              <a:t>● </a:t>
            </a:r>
            <a:r>
              <a:rPr lang="pt-BR" altLang="pt-BR" sz="2000">
                <a:solidFill>
                  <a:srgbClr val="424242"/>
                </a:solidFill>
                <a:latin typeface="Nunito-Regular"/>
              </a:rPr>
              <a:t>A ideia do algoritmo é a seguinte: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Ache o menor elemento a partir da posição 0. Troque então este elemento com o elemento da posição 0.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Ache o menor elemento a partir da posição 1. Troque então este elemento com o elemento da posição 1.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Ache o menor elemento a partir da posição 2. Troque então este elemento com o elemento da posição 2.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424242"/>
                </a:solidFill>
                <a:latin typeface="ArialMT"/>
              </a:rPr>
              <a:t>○ </a:t>
            </a:r>
            <a:r>
              <a:rPr lang="pt-BR" altLang="pt-BR" sz="1800">
                <a:solidFill>
                  <a:srgbClr val="424242"/>
                </a:solidFill>
                <a:latin typeface="Nunito-Regular"/>
              </a:rPr>
              <a:t>E assim sucessivamente...</a:t>
            </a:r>
            <a:endParaRPr lang="pt-BR" altLang="pt-BR" sz="1800"/>
          </a:p>
        </p:txBody>
      </p:sp>
      <p:pic>
        <p:nvPicPr>
          <p:cNvPr id="39939" name="Imagem 6">
            <a:extLst>
              <a:ext uri="{FF2B5EF4-FFF2-40B4-BE49-F238E27FC236}">
                <a16:creationId xmlns:a16="http://schemas.microsoft.com/office/drawing/2014/main" id="{E63CFC55-7DD4-CE54-FC04-0650FB20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998913"/>
            <a:ext cx="6049963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C3A23AC0-1C8C-39A6-B7ED-7BAF7A7B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>
                <a:solidFill>
                  <a:srgbClr val="424242"/>
                </a:solidFill>
                <a:latin typeface="Amaranth-Regular"/>
              </a:rPr>
              <a:t>Selection Sort (Ordenação por Seleção)</a:t>
            </a:r>
            <a:br>
              <a:rPr lang="pt-BR" altLang="pt-BR">
                <a:solidFill>
                  <a:srgbClr val="424242"/>
                </a:solidFill>
                <a:latin typeface="Amaranth-Regular"/>
              </a:rPr>
            </a:br>
            <a:endParaRPr lang="pt-BR" altLang="pt-BR"/>
          </a:p>
        </p:txBody>
      </p:sp>
      <p:sp>
        <p:nvSpPr>
          <p:cNvPr id="40963" name="CaixaDeTexto 4">
            <a:extLst>
              <a:ext uri="{FF2B5EF4-FFF2-40B4-BE49-F238E27FC236}">
                <a16:creationId xmlns:a16="http://schemas.microsoft.com/office/drawing/2014/main" id="{5A51573A-3458-63D4-BFAC-CB01A0944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36750"/>
            <a:ext cx="105156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def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selectionSort(vet):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pt-BR" sz="1800" b="1">
                <a:solidFill>
                  <a:srgbClr val="38761D"/>
                </a:solidFill>
                <a:latin typeface="CourierNew-Bold"/>
              </a:rPr>
              <a:t>	for </a:t>
            </a:r>
            <a:r>
              <a:rPr lang="nb-NO" altLang="pt-BR" sz="1800">
                <a:solidFill>
                  <a:srgbClr val="000000"/>
                </a:solidFill>
                <a:latin typeface="CourierNew"/>
              </a:rPr>
              <a:t>i </a:t>
            </a:r>
            <a:r>
              <a:rPr lang="nb-NO" altLang="pt-BR" sz="1800" b="1">
                <a:solidFill>
                  <a:srgbClr val="38761D"/>
                </a:solidFill>
                <a:latin typeface="CourierNew-Bold"/>
              </a:rPr>
              <a:t>in </a:t>
            </a:r>
            <a:r>
              <a:rPr lang="nb-NO" altLang="pt-BR" sz="1800">
                <a:solidFill>
                  <a:srgbClr val="38761D"/>
                </a:solidFill>
                <a:latin typeface="CourierNew"/>
              </a:rPr>
              <a:t>range</a:t>
            </a:r>
            <a:r>
              <a:rPr lang="nb-NO" altLang="pt-BR" sz="1800">
                <a:solidFill>
                  <a:srgbClr val="000000"/>
                </a:solidFill>
                <a:latin typeface="CourierNew"/>
              </a:rPr>
              <a:t>(len(vet)-1):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B55F06"/>
                </a:solidFill>
                <a:latin typeface="CourierNew-Italic"/>
              </a:rPr>
              <a:t>	#Acha o menor elemento a partir da posição 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menor = 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b-NO" altLang="pt-BR" sz="1800" b="1">
                <a:solidFill>
                  <a:srgbClr val="38761D"/>
                </a:solidFill>
                <a:latin typeface="CourierNew-Bold"/>
              </a:rPr>
              <a:t>		for </a:t>
            </a:r>
            <a:r>
              <a:rPr lang="nb-NO" altLang="pt-BR" sz="1800">
                <a:solidFill>
                  <a:srgbClr val="000000"/>
                </a:solidFill>
                <a:latin typeface="CourierNew"/>
              </a:rPr>
              <a:t>j </a:t>
            </a:r>
            <a:r>
              <a:rPr lang="nb-NO" altLang="pt-BR" sz="1800" b="1">
                <a:solidFill>
                  <a:srgbClr val="38761D"/>
                </a:solidFill>
                <a:latin typeface="CourierNew-Bold"/>
              </a:rPr>
              <a:t>in </a:t>
            </a:r>
            <a:r>
              <a:rPr lang="nb-NO" altLang="pt-BR" sz="1800">
                <a:solidFill>
                  <a:srgbClr val="38761D"/>
                </a:solidFill>
                <a:latin typeface="CourierNew"/>
              </a:rPr>
              <a:t>range</a:t>
            </a:r>
            <a:r>
              <a:rPr lang="nb-NO" altLang="pt-BR" sz="1800">
                <a:solidFill>
                  <a:srgbClr val="000000"/>
                </a:solidFill>
                <a:latin typeface="CourierNew"/>
              </a:rPr>
              <a:t>(i, len(vet)):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38761D"/>
                </a:solidFill>
                <a:latin typeface="CourierNew-Bold"/>
              </a:rPr>
              <a:t>			if </a:t>
            </a:r>
            <a:r>
              <a:rPr lang="pt-BR" altLang="pt-BR" sz="1800">
                <a:solidFill>
                  <a:srgbClr val="000000"/>
                </a:solidFill>
                <a:latin typeface="CourierNew"/>
              </a:rPr>
              <a:t>vet[menor] &gt; vet[j]: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		menor = j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i="1">
                <a:solidFill>
                  <a:srgbClr val="B55F06"/>
                </a:solidFill>
                <a:latin typeface="CourierNew-Italic"/>
              </a:rPr>
              <a:t>		#Troca com o elemento da posição 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CourierNew"/>
              </a:rPr>
              <a:t>		vet[i], vet[menor] = vet[menor], vet[i]</a:t>
            </a:r>
            <a:endParaRPr lang="pt-BR" altLang="pt-BR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ítulo 2">
            <a:extLst>
              <a:ext uri="{FF2B5EF4-FFF2-40B4-BE49-F238E27FC236}">
                <a16:creationId xmlns:a16="http://schemas.microsoft.com/office/drawing/2014/main" id="{80421FA2-32E2-947C-5594-862F8211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838" y="1241425"/>
            <a:ext cx="9301162" cy="5262563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Operadores booleanos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and b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True, se a e b são verdadeiros e False nos outros casos.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or b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True, se a e b são True ou algum valor de a ou b são verdadeiros, nos outros casos False.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a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True se for False e False de for True.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5000"/>
              </a:lnSpc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Variáveis e Atribuição</a:t>
            </a:r>
            <a:endParaRPr lang="pt-BR" altLang="pt-BR" sz="1600" b="1">
              <a:solidFill>
                <a:srgbClr val="4F81BD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variáveis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fornecem uma forma de associar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com objetos. Pode ser usada qualquer palavra para determinar uma variável com exceção das palavras reservadas da linguagem, tipo 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etc.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exemplo de variável (nome), atribuição (=) e valor da atribuição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 = 3.14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= 4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area = pi*(r**2)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#area 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print('area:&gt;',area)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[1,2,3,4,5]</a:t>
            </a:r>
            <a:endParaRPr lang="pt-BR" altLang="pt-BR" sz="16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#x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print('x=',x)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pt-BR" altLang="pt-BR" sz="400"/>
          </a:p>
        </p:txBody>
      </p:sp>
      <p:sp>
        <p:nvSpPr>
          <p:cNvPr id="5123" name="CaixaDeTexto 4">
            <a:extLst>
              <a:ext uri="{FF2B5EF4-FFF2-40B4-BE49-F238E27FC236}">
                <a16:creationId xmlns:a16="http://schemas.microsoft.com/office/drawing/2014/main" id="{61A74231-96C9-4CDE-95FD-B08A383D2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4359275"/>
            <a:ext cx="35115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x1 =['a',2,'aqui',40,'calor']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x1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x1[2]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# atribuicao de valores boolianos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a = 4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b = False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r= a and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  <a:ea typeface="Calibri" panose="020F0502020204030204" pitchFamily="34" charset="0"/>
              </a:rPr>
              <a:t>print(r)</a:t>
            </a:r>
          </a:p>
        </p:txBody>
      </p:sp>
      <p:sp>
        <p:nvSpPr>
          <p:cNvPr id="5124" name="Retângulo 3">
            <a:extLst>
              <a:ext uri="{FF2B5EF4-FFF2-40B4-BE49-F238E27FC236}">
                <a16:creationId xmlns:a16="http://schemas.microsoft.com/office/drawing/2014/main" id="{49D9A3EB-3074-75C8-4CDB-3F9677157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442913"/>
            <a:ext cx="41005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ts val="1000"/>
              </a:spcAft>
            </a:pPr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Operadores booleanos</a:t>
            </a:r>
            <a:endParaRPr lang="pt-BR" altLang="pt-BR" sz="280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2FFC4CD3-6978-9198-D6F2-F0B39774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Referências:</a:t>
            </a:r>
          </a:p>
          <a:p>
            <a:pPr eaLnBrk="1" hangingPunct="1">
              <a:defRPr/>
            </a:pPr>
            <a:r>
              <a:rPr lang="pt-BR" dirty="0"/>
              <a:t>Os slides dessa aula foram baseados no material de MC102 do Prof. Eduardo Xavier (IC/Unicamp)</a:t>
            </a:r>
            <a:r>
              <a:rPr lang="pt-BR" b="1" i="1" dirty="0"/>
              <a:t>  &amp; </a:t>
            </a:r>
            <a:r>
              <a:rPr lang="pt-BR" dirty="0"/>
              <a:t>Profa. Sandra </a:t>
            </a:r>
            <a:r>
              <a:rPr lang="pt-BR" dirty="0" err="1"/>
              <a:t>Avila</a:t>
            </a:r>
            <a:r>
              <a:rPr lang="pt-BR" dirty="0"/>
              <a:t> Instituto de Computação (IC/Unicamp)</a:t>
            </a:r>
            <a:endParaRPr lang="pt-BR" altLang="pt-BR" dirty="0"/>
          </a:p>
          <a:p>
            <a:pPr eaLnBrk="1" hangingPunct="1">
              <a:defRPr/>
            </a:pPr>
            <a:r>
              <a:rPr lang="pt-BR" b="1" i="1" dirty="0"/>
              <a:t>Material de Apoio em Python - Professor: Sergio Serra - UFRRJ </a:t>
            </a:r>
            <a:endParaRPr lang="pt-BR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pt-BR" b="1" i="1" dirty="0"/>
              <a:t>					Professor: Jorge </a:t>
            </a:r>
            <a:r>
              <a:rPr lang="pt-BR" b="1" i="1" dirty="0" err="1"/>
              <a:t>Zavaleta</a:t>
            </a:r>
            <a:r>
              <a:rPr lang="pt-BR" b="1" i="1" dirty="0"/>
              <a:t> – UFRRJ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4">
            <a:extLst>
              <a:ext uri="{FF2B5EF4-FFF2-40B4-BE49-F238E27FC236}">
                <a16:creationId xmlns:a16="http://schemas.microsoft.com/office/drawing/2014/main" id="{8E966842-199A-E820-AA0D-4BD89B51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4763"/>
            <a:ext cx="9144000" cy="747712"/>
          </a:xfrm>
        </p:spPr>
        <p:txBody>
          <a:bodyPr/>
          <a:lstStyle/>
          <a:p>
            <a:pPr algn="l" eaLnBrk="1" hangingPunct="1"/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variáveis</a:t>
            </a:r>
            <a:endParaRPr lang="pt-BR" altLang="pt-BR" sz="1800" b="1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pt-BR" altLang="pt-BR" sz="1600"/>
              <a:t>#visualização de variáveis</a:t>
            </a:r>
          </a:p>
          <a:p>
            <a:pPr algn="l" eaLnBrk="1" hangingPunct="1"/>
            <a:endParaRPr lang="pt-BR" altLang="pt-BR" sz="16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72B6F1-AB97-16D4-F0D9-30AD063D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0238"/>
            <a:ext cx="572135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nome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'Rio de Janeiro é considerada a Cidade Maravilhosa’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visualizar - 1: nome da variável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Nome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visualizar - 2: usando o comando print()</a:t>
            </a:r>
            <a:endParaRPr lang="pt-BR" altLang="pt-BR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nome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visualizar - 3: usaando comando print()</a:t>
            </a:r>
            <a:endParaRPr lang="pt-BR" altLang="pt-BR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'Um fato:'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nome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#visualizacao - 4: usando o comando print()</a:t>
            </a:r>
            <a:endParaRPr lang="pt-BR" altLang="pt-BR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nome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 ...'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 sengundo a Revista Fofoca'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48" name="Retângulo 2">
            <a:extLst>
              <a:ext uri="{FF2B5EF4-FFF2-40B4-BE49-F238E27FC236}">
                <a16:creationId xmlns:a16="http://schemas.microsoft.com/office/drawing/2014/main" id="{92125EF0-3B66-6A9B-202B-300EE8C3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436563"/>
            <a:ext cx="3017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</a:rPr>
              <a:t>variáveis</a:t>
            </a:r>
            <a:endParaRPr lang="pt-BR" altLang="pt-BR" sz="2800" b="1">
              <a:solidFill>
                <a:srgbClr val="4F81B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3">
            <a:extLst>
              <a:ext uri="{FF2B5EF4-FFF2-40B4-BE49-F238E27FC236}">
                <a16:creationId xmlns:a16="http://schemas.microsoft.com/office/drawing/2014/main" id="{9CB29293-5C47-7323-2FDA-1639B428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077913"/>
            <a:ext cx="10067925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</a:t>
            </a:r>
            <a:endParaRPr lang="pt-BR" altLang="pt-BR" sz="1400" b="1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 </a:t>
            </a: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dato é um conjuntos de valores e operações que podem ser realizados com esses valores.</a:t>
            </a:r>
            <a:endParaRPr lang="pt-BR" alt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alt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numéricos</a:t>
            </a:r>
            <a:endParaRPr lang="pt-BR" alt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cs typeface="Calibri" panose="020F0502020204030204" pitchFamily="34" charset="0"/>
              </a:rPr>
              <a:t>Inteiro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: </a:t>
            </a:r>
            <a:r>
              <a:rPr lang="pt-BR" altLang="pt-BR" sz="1800" i="1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int</a:t>
            </a:r>
            <a:endParaRPr lang="pt-BR" altLang="pt-BR" sz="18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BB91D074-C329-2D5E-1E44-AAE70A11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636838"/>
            <a:ext cx="6456362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int 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n_i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n_i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visualizar o tipo de dado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(n_i)</a:t>
            </a:r>
            <a:r>
              <a:rPr lang="pt-BR" altLang="pt-BR" sz="160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pt-BR" altLang="pt-BR" sz="1600" b="1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Real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float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float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3.9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print(f)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visualizar o tipo de dados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type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(f)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Complexo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 </a:t>
            </a:r>
            <a:r>
              <a:rPr lang="pt-BR" altLang="pt-BR" sz="1600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complex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numero complexo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nc1 </a:t>
            </a:r>
            <a:r>
              <a:rPr lang="en-US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3+4</a:t>
            </a:r>
            <a:r>
              <a:rPr lang="en-US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print(nc1)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type</a:t>
            </a:r>
            <a:r>
              <a:rPr lang="en-US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(nc1)</a:t>
            </a:r>
            <a:endParaRPr lang="en-US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172" name="Retângulo 2">
            <a:extLst>
              <a:ext uri="{FF2B5EF4-FFF2-40B4-BE49-F238E27FC236}">
                <a16:creationId xmlns:a16="http://schemas.microsoft.com/office/drawing/2014/main" id="{58FA8731-EEB8-DA65-08E4-81C4FDF7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403225"/>
            <a:ext cx="35274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ts val="1000"/>
              </a:spcBef>
            </a:pPr>
            <a:r>
              <a:rPr lang="pt-BR" altLang="pt-BR" sz="2800" b="1">
                <a:solidFill>
                  <a:srgbClr val="000000"/>
                </a:solidFill>
                <a:latin typeface="Arial" panose="020B0604020202020204" pitchFamily="34" charset="0"/>
              </a:rPr>
              <a:t>Tipos de Dados</a:t>
            </a:r>
            <a:endParaRPr lang="pt-BR" altLang="pt-BR" sz="2800" b="1">
              <a:solidFill>
                <a:srgbClr val="4F81B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5222BA5-E256-FE9C-B966-04572F6F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09650"/>
            <a:ext cx="7942262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2696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b="1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Strings</a:t>
            </a:r>
            <a:endParaRPr lang="pt-BR" altLang="pt-BR" sz="1600" b="1" i="1">
              <a:solidFill>
                <a:srgbClr val="4F81BD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Uma 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é uma sequência de caracteres fechados entre aspas simples ou duplas.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600" i="1">
              <a:solidFill>
                <a:srgbClr val="40808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string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cidade1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'Rio de Janeiro’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cidade2 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"Niterói"</a:t>
            </a:r>
            <a:r>
              <a:rPr lang="pt-BR" altLang="pt-BR" sz="160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AFDC3D3-D60E-AB3B-AB66-9CF49B65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662238"/>
            <a:ext cx="2846387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(cidade1)</a:t>
            </a: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(cidade2)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outra forma de apresentar?</a:t>
            </a: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(cidade1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' '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cidade2)</a:t>
            </a:r>
            <a:r>
              <a:rPr lang="pt-BR" altLang="pt-BR" sz="160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196" name="CaixaDeTexto 6">
            <a:extLst>
              <a:ext uri="{FF2B5EF4-FFF2-40B4-BE49-F238E27FC236}">
                <a16:creationId xmlns:a16="http://schemas.microsoft.com/office/drawing/2014/main" id="{8FC5CD7E-DA8A-383F-92B3-D972AC76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195763"/>
            <a:ext cx="60960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SzPts val="1000"/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str(objeto)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retorna um objeto de tipo </a:t>
            </a:r>
            <a:r>
              <a:rPr lang="pt-BR" altLang="pt-BR" sz="1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# exemplo de uso de str() - numero2string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pt-BR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exemplo de criacao de str()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string_vazia 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(string_vazia)</a:t>
            </a:r>
            <a:endParaRPr lang="pt-BR" altLang="pt-BR" sz="1400">
              <a:cs typeface="Calibri" panose="020F0502020204030204" pitchFamily="34" charset="0"/>
            </a:endParaRPr>
          </a:p>
        </p:txBody>
      </p:sp>
      <p:sp>
        <p:nvSpPr>
          <p:cNvPr id="8197" name="Título 1">
            <a:extLst>
              <a:ext uri="{FF2B5EF4-FFF2-40B4-BE49-F238E27FC236}">
                <a16:creationId xmlns:a16="http://schemas.microsoft.com/office/drawing/2014/main" id="{249C94E0-69B0-DBD3-4E38-FF6AE9E9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4F8976D8-6D90-CAEA-1D8C-C57CE8DA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1030288"/>
            <a:ext cx="77311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b="1" i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Operações Básicas com Strings</a:t>
            </a:r>
            <a:endParaRPr lang="pt-BR" altLang="pt-BR" sz="1600" b="1" i="1">
              <a:solidFill>
                <a:srgbClr val="4F81BD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Concatenação de strings</a:t>
            </a:r>
            <a:r>
              <a:rPr lang="pt-BR" altLang="pt-BR" sz="16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pt-BR" altLang="pt-BR" sz="1600" b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+</a:t>
            </a:r>
            <a:endParaRPr lang="pt-BR" altLang="pt-BR" sz="1600" i="1">
              <a:solidFill>
                <a:srgbClr val="40808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concatenação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6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cidade1</a:t>
            </a:r>
            <a:r>
              <a:rPr lang="pt-BR" altLang="pt-BR" sz="1600">
                <a:solidFill>
                  <a:srgbClr val="666666"/>
                </a:solidFill>
                <a:latin typeface="Arial" panose="020B0604020202020204" pitchFamily="34" charset="0"/>
              </a:rPr>
              <a:t>+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cidade2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outra forma?</a:t>
            </a:r>
            <a:endParaRPr lang="pt-BR" altLang="pt-BR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 ..'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cidade1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 '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cidade2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6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tipo ?</a:t>
            </a:r>
            <a:endParaRPr lang="pt-BR" altLang="pt-BR" sz="16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</a:rPr>
              <a:t>cidade1</a:t>
            </a:r>
            <a:r>
              <a:rPr lang="pt-BR" altLang="pt-BR" sz="16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8130E1D-63B3-C74B-34D6-D18BFA99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3449638"/>
            <a:ext cx="5505450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Sequências repetidas de string</a:t>
            </a: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 *</a:t>
            </a:r>
            <a:endParaRPr lang="pt-BR" altLang="pt-BR" sz="1400">
              <a:solidFill>
                <a:srgbClr val="333333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tres_vezes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1400">
                <a:latin typeface="Arial" panose="020B0604020202020204" pitchFamily="34" charset="0"/>
              </a:rPr>
              <a:t>cidade1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</a:rPr>
              <a:t>+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'-’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</a:rPr>
              <a:t>+ 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50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</a:rPr>
              <a:t>print(tres_vezes)</a:t>
            </a:r>
            <a:r>
              <a:rPr lang="pt-BR" altLang="pt-BR" sz="14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Verificar a existência de uma string em outras string. Retorna </a:t>
            </a: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True</a:t>
            </a: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ou </a:t>
            </a: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False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exemplo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s1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'O corona vírus esta solto na cidade do Rio de Janeiro’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s2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'cidade'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 exemplo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s3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BA21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'Araruama'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r1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s2 </a:t>
            </a:r>
            <a:r>
              <a:rPr lang="pt-BR" altLang="pt-BR" sz="1400" b="1">
                <a:solidFill>
                  <a:srgbClr val="AA22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s1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r2 </a:t>
            </a:r>
            <a:r>
              <a:rPr lang="pt-BR" altLang="pt-BR" sz="1400">
                <a:solidFill>
                  <a:srgbClr val="6666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s3 </a:t>
            </a:r>
            <a:r>
              <a:rPr lang="pt-BR" altLang="pt-BR" sz="1400" b="1">
                <a:solidFill>
                  <a:srgbClr val="AA22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s1</a:t>
            </a:r>
            <a:endParaRPr lang="pt-BR" altLang="pt-BR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print</a:t>
            </a:r>
            <a:r>
              <a:rPr lang="pt-BR" altLang="pt-BR" sz="1400">
                <a:solidFill>
                  <a:srgbClr val="3333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(r2)</a:t>
            </a:r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220" name="CaixaDeTexto 6">
            <a:extLst>
              <a:ext uri="{FF2B5EF4-FFF2-40B4-BE49-F238E27FC236}">
                <a16:creationId xmlns:a16="http://schemas.microsoft.com/office/drawing/2014/main" id="{F9150E30-12FD-848A-5A5A-6C99D13A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3438525"/>
            <a:ext cx="60960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SzPts val="1000"/>
              <a:buFontTx/>
              <a:buNone/>
            </a:pPr>
            <a:r>
              <a:rPr lang="pt-BR" altLang="pt-BR" sz="14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Comparação de strings</a:t>
            </a:r>
            <a:r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&lt;, &gt;, &gt;=, &lt;=, ==, !=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400" i="1">
                <a:solidFill>
                  <a:srgbClr val="40808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exemplo de comparacao</a:t>
            </a:r>
            <a:endParaRPr lang="pt-BR" altLang="pt-BR" sz="140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4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</a:t>
            </a:r>
            <a:r>
              <a:rPr lang="en-US" altLang="pt-BR" sz="14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(s1 </a:t>
            </a:r>
            <a:r>
              <a:rPr lang="en-US" altLang="pt-BR" sz="1400">
                <a:solidFill>
                  <a:srgbClr val="6666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==</a:t>
            </a:r>
            <a:r>
              <a:rPr lang="en-US" altLang="pt-BR" sz="140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s2)</a:t>
            </a: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60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print(s1 &gt; s2)</a:t>
            </a:r>
            <a:endParaRPr lang="pt-BR" altLang="pt-BR" sz="1600"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221" name="Título 1">
            <a:extLst>
              <a:ext uri="{FF2B5EF4-FFF2-40B4-BE49-F238E27FC236}">
                <a16:creationId xmlns:a16="http://schemas.microsoft.com/office/drawing/2014/main" id="{55181A1C-62B2-4904-B90C-8F94E81F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3CD16782-A7CD-07EF-33B4-4FFC30AF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013"/>
            <a:ext cx="9144000" cy="603250"/>
          </a:xfrm>
        </p:spPr>
        <p:txBody>
          <a:bodyPr/>
          <a:lstStyle/>
          <a:p>
            <a:pPr eaLnBrk="1" hangingPunct="1"/>
            <a:r>
              <a:rPr lang="pt-BR" altLang="pt-BR" sz="280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sp>
        <p:nvSpPr>
          <p:cNvPr id="10243" name="CaixaDeTexto 4">
            <a:extLst>
              <a:ext uri="{FF2B5EF4-FFF2-40B4-BE49-F238E27FC236}">
                <a16:creationId xmlns:a16="http://schemas.microsoft.com/office/drawing/2014/main" id="{B06745B2-79EA-67F1-533A-14A04A34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944563"/>
            <a:ext cx="60960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SzPts val="1000"/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de strings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pt-BR" altLang="pt-BR" sz="1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len()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pt-BR" sz="1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  <a:endParaRPr lang="pt-BR" altLang="pt-B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tamanho da string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print(l1)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max()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 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print(mx)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min()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</a:t>
            </a:r>
            <a:r>
              <a:rPr lang="en-US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en-US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print(mi)</a:t>
            </a:r>
            <a:endParaRPr lang="pt-BR" altLang="pt-BR" sz="1400"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endParaRPr lang="pt-BR" altLang="pt-BR" sz="14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pt-BR" altLang="pt-BR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pt-BR" altLang="pt-BR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indica a posição de um caracter na string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 i="1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exemplo do tamanho de uma string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pt-BR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p0 </a:t>
            </a:r>
            <a:r>
              <a:rPr lang="pt-BR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s1[</a:t>
            </a:r>
            <a:r>
              <a:rPr lang="pt-BR" altLang="pt-BR" sz="180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altLang="pt-BR" sz="1400">
              <a:cs typeface="Calibri" panose="020F0502020204030204" pitchFamily="34" charset="0"/>
            </a:endParaRPr>
          </a:p>
          <a:p>
            <a:pPr eaLnBrk="1" latinLnBrk="1" hangingPunct="1">
              <a:lnSpc>
                <a:spcPts val="1450"/>
              </a:lnSpc>
              <a:spcBef>
                <a:spcPct val="0"/>
              </a:spcBef>
              <a:spcAft>
                <a:spcPts val="475"/>
              </a:spcAft>
              <a:buFontTx/>
              <a:buNone/>
            </a:pPr>
            <a:r>
              <a:rPr lang="pt-BR" altLang="pt-BR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print(p0)</a:t>
            </a:r>
            <a:endParaRPr lang="pt-BR" altLang="pt-BR" sz="14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C70A005CFDA14A931C92814B4279CF" ma:contentTypeVersion="2" ma:contentTypeDescription="Crie um novo documento." ma:contentTypeScope="" ma:versionID="1df2b765ea5420fba4138cdf55071fd4">
  <xsd:schema xmlns:xsd="http://www.w3.org/2001/XMLSchema" xmlns:xs="http://www.w3.org/2001/XMLSchema" xmlns:p="http://schemas.microsoft.com/office/2006/metadata/properties" xmlns:ns2="ccaf5374-0c0c-48d1-be59-89f227f79ac4" targetNamespace="http://schemas.microsoft.com/office/2006/metadata/properties" ma:root="true" ma:fieldsID="33caede749c778945db55bc4cc360647" ns2:_="">
    <xsd:import namespace="ccaf5374-0c0c-48d1-be59-89f227f79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f5374-0c0c-48d1-be59-89f227f79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84940-CCBE-443D-811B-FD1977BD4B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CE8B2-E607-4455-8A4E-67770762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f5374-0c0c-48d1-be59-89f227f79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1871</Words>
  <Application>Microsoft Office PowerPoint</Application>
  <PresentationFormat>Widescreen</PresentationFormat>
  <Paragraphs>412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Introdução Python</vt:lpstr>
      <vt:lpstr>IntroduçãoPython</vt:lpstr>
      <vt:lpstr>Apresentação do PowerPoint</vt:lpstr>
      <vt:lpstr>Apresentação do PowerPoint</vt:lpstr>
      <vt:lpstr>Apresentação do PowerPoint</vt:lpstr>
      <vt:lpstr>Apresentação do PowerPoint</vt:lpstr>
      <vt:lpstr>Strings</vt:lpstr>
      <vt:lpstr>Strings</vt:lpstr>
      <vt:lpstr>Strings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Tuplas</vt:lpstr>
      <vt:lpstr>Tuplas</vt:lpstr>
      <vt:lpstr>Tuplas</vt:lpstr>
      <vt:lpstr>Dicionários</vt:lpstr>
      <vt:lpstr>Dicionários</vt:lpstr>
      <vt:lpstr>Dicionários</vt:lpstr>
      <vt:lpstr>Dicionários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Algoritmos de Ordenação</vt:lpstr>
      <vt:lpstr>Apresentação do PowerPoint</vt:lpstr>
      <vt:lpstr>Selection Sort (Ordenação por Seleção)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RONILSON RODRIGUES PINHO</dc:creator>
  <cp:lastModifiedBy>PROFESSOR</cp:lastModifiedBy>
  <cp:revision>14</cp:revision>
  <dcterms:created xsi:type="dcterms:W3CDTF">2022-06-28T14:09:59Z</dcterms:created>
  <dcterms:modified xsi:type="dcterms:W3CDTF">2022-07-05T21:08:06Z</dcterms:modified>
</cp:coreProperties>
</file>