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81" r:id="rId4"/>
    <p:sldId id="258" r:id="rId5"/>
    <p:sldId id="259" r:id="rId6"/>
    <p:sldId id="294" r:id="rId7"/>
    <p:sldId id="295" r:id="rId8"/>
    <p:sldId id="288" r:id="rId9"/>
    <p:sldId id="276" r:id="rId10"/>
    <p:sldId id="279" r:id="rId11"/>
    <p:sldId id="280" r:id="rId12"/>
    <p:sldId id="282" r:id="rId13"/>
    <p:sldId id="286" r:id="rId14"/>
    <p:sldId id="285" r:id="rId15"/>
    <p:sldId id="284" r:id="rId16"/>
    <p:sldId id="283" r:id="rId17"/>
    <p:sldId id="287" r:id="rId18"/>
    <p:sldId id="293" r:id="rId19"/>
    <p:sldId id="260" r:id="rId20"/>
    <p:sldId id="261" r:id="rId21"/>
    <p:sldId id="262" r:id="rId22"/>
    <p:sldId id="263" r:id="rId23"/>
    <p:sldId id="264" r:id="rId24"/>
    <p:sldId id="275" r:id="rId25"/>
    <p:sldId id="289" r:id="rId26"/>
    <p:sldId id="291" r:id="rId27"/>
    <p:sldId id="297" r:id="rId28"/>
    <p:sldId id="298" r:id="rId29"/>
    <p:sldId id="299" r:id="rId30"/>
    <p:sldId id="300" r:id="rId31"/>
    <p:sldId id="292" r:id="rId32"/>
    <p:sldId id="301" r:id="rId33"/>
    <p:sldId id="290" r:id="rId3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594" y="4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9D532-EC8A-41C1-9104-0DCA03446122}" type="datetimeFigureOut">
              <a:rPr lang="pt-BR" smtClean="0"/>
              <a:t>26/07/2022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5F49E2-92F7-4A72-B587-A7CDA08916D1}" type="slidenum">
              <a:rPr lang="pt-BR" smtClean="0"/>
              <a:t>‹nº›</a:t>
            </a:fld>
            <a:endParaRPr lang="pt-BR"/>
          </a:p>
        </p:txBody>
      </p:sp>
    </p:spTree>
    <p:extLst>
      <p:ext uri="{BB962C8B-B14F-4D97-AF65-F5344CB8AC3E}">
        <p14:creationId xmlns:p14="http://schemas.microsoft.com/office/powerpoint/2010/main" val="352069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B5F49E2-92F7-4A72-B587-A7CDA08916D1}" type="slidenum">
              <a:rPr lang="pt-BR" smtClean="0"/>
              <a:t>14</a:t>
            </a:fld>
            <a:endParaRPr lang="pt-BR"/>
          </a:p>
        </p:txBody>
      </p:sp>
    </p:spTree>
    <p:extLst>
      <p:ext uri="{BB962C8B-B14F-4D97-AF65-F5344CB8AC3E}">
        <p14:creationId xmlns:p14="http://schemas.microsoft.com/office/powerpoint/2010/main" val="36155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4A759BA-15CC-4A1D-A065-A6CD8912C4CB}" type="datetimeFigureOut">
              <a:rPr lang="pt-BR" smtClean="0"/>
              <a:t>26/07/2022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3233200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4A759BA-15CC-4A1D-A065-A6CD8912C4CB}" type="datetimeFigureOut">
              <a:rPr lang="pt-BR" smtClean="0"/>
              <a:t>26/07/2022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1345598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4A759BA-15CC-4A1D-A065-A6CD8912C4CB}" type="datetimeFigureOut">
              <a:rPr lang="pt-BR" smtClean="0"/>
              <a:t>26/07/2022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182236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4A759BA-15CC-4A1D-A065-A6CD8912C4CB}" type="datetimeFigureOut">
              <a:rPr lang="pt-BR" smtClean="0"/>
              <a:t>26/07/2022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331050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A4A759BA-15CC-4A1D-A065-A6CD8912C4CB}" type="datetimeFigureOut">
              <a:rPr lang="pt-BR" smtClean="0"/>
              <a:t>26/07/2022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114847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A4A759BA-15CC-4A1D-A065-A6CD8912C4CB}" type="datetimeFigureOut">
              <a:rPr lang="pt-BR" smtClean="0"/>
              <a:t>26/07/2022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139758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4A759BA-15CC-4A1D-A065-A6CD8912C4CB}" type="datetimeFigureOut">
              <a:rPr lang="pt-BR" smtClean="0"/>
              <a:t>26/07/2022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141458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4A759BA-15CC-4A1D-A065-A6CD8912C4CB}" type="datetimeFigureOut">
              <a:rPr lang="pt-BR" smtClean="0"/>
              <a:t>26/07/2022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218092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4A759BA-15CC-4A1D-A065-A6CD8912C4CB}" type="datetimeFigureOut">
              <a:rPr lang="pt-BR" smtClean="0"/>
              <a:t>26/07/2022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106422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4A759BA-15CC-4A1D-A065-A6CD8912C4CB}" type="datetimeFigureOut">
              <a:rPr lang="pt-BR" smtClean="0"/>
              <a:t>26/07/2022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418496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4A759BA-15CC-4A1D-A065-A6CD8912C4CB}" type="datetimeFigureOut">
              <a:rPr lang="pt-BR" smtClean="0"/>
              <a:t>26/07/2022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34A497C-4974-4DAD-9CAA-60C58E489841}" type="slidenum">
              <a:rPr lang="pt-BR" smtClean="0"/>
              <a:t>‹nº›</a:t>
            </a:fld>
            <a:endParaRPr lang="pt-BR"/>
          </a:p>
        </p:txBody>
      </p:sp>
    </p:spTree>
    <p:extLst>
      <p:ext uri="{BB962C8B-B14F-4D97-AF65-F5344CB8AC3E}">
        <p14:creationId xmlns:p14="http://schemas.microsoft.com/office/powerpoint/2010/main" val="171188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759BA-15CC-4A1D-A065-A6CD8912C4CB}" type="datetimeFigureOut">
              <a:rPr lang="pt-BR" smtClean="0"/>
              <a:t>26/07/2022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A497C-4974-4DAD-9CAA-60C58E489841}" type="slidenum">
              <a:rPr lang="pt-BR" smtClean="0"/>
              <a:t>‹nº›</a:t>
            </a:fld>
            <a:endParaRPr lang="pt-BR"/>
          </a:p>
        </p:txBody>
      </p:sp>
    </p:spTree>
    <p:extLst>
      <p:ext uri="{BB962C8B-B14F-4D97-AF65-F5344CB8AC3E}">
        <p14:creationId xmlns:p14="http://schemas.microsoft.com/office/powerpoint/2010/main" val="1519388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118895" y="3244334"/>
            <a:ext cx="1174873" cy="461665"/>
          </a:xfrm>
          <a:prstGeom prst="rect">
            <a:avLst/>
          </a:prstGeom>
        </p:spPr>
        <p:txBody>
          <a:bodyPr wrap="none">
            <a:spAutoFit/>
          </a:bodyPr>
          <a:lstStyle/>
          <a:p>
            <a:r>
              <a:rPr lang="pt-BR" sz="2400" dirty="0" smtClean="0"/>
              <a:t>Árvores</a:t>
            </a:r>
            <a:endParaRPr lang="pt-BR" sz="2400" dirty="0"/>
          </a:p>
        </p:txBody>
      </p:sp>
    </p:spTree>
    <p:extLst>
      <p:ext uri="{BB962C8B-B14F-4D97-AF65-F5344CB8AC3E}">
        <p14:creationId xmlns:p14="http://schemas.microsoft.com/office/powerpoint/2010/main" val="58505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971600" y="1052736"/>
            <a:ext cx="3312368" cy="369332"/>
          </a:xfrm>
          <a:prstGeom prst="rect">
            <a:avLst/>
          </a:prstGeom>
          <a:noFill/>
        </p:spPr>
        <p:txBody>
          <a:bodyPr wrap="square" rtlCol="0">
            <a:spAutoFit/>
          </a:bodyPr>
          <a:lstStyle/>
          <a:p>
            <a:endParaRPr lang="pt-BR" dirty="0"/>
          </a:p>
        </p:txBody>
      </p:sp>
      <p:sp>
        <p:nvSpPr>
          <p:cNvPr id="3" name="CaixaDeTexto 2"/>
          <p:cNvSpPr txBox="1"/>
          <p:nvPr/>
        </p:nvSpPr>
        <p:spPr>
          <a:xfrm>
            <a:off x="755576" y="145663"/>
            <a:ext cx="7992888" cy="3416320"/>
          </a:xfrm>
          <a:prstGeom prst="rect">
            <a:avLst/>
          </a:prstGeom>
          <a:noFill/>
        </p:spPr>
        <p:txBody>
          <a:bodyPr wrap="square" rtlCol="0">
            <a:spAutoFit/>
          </a:bodyPr>
          <a:lstStyle/>
          <a:p>
            <a:r>
              <a:rPr lang="pt-BR" dirty="0" smtClean="0"/>
              <a:t>Considerações:</a:t>
            </a:r>
          </a:p>
          <a:p>
            <a:r>
              <a:rPr lang="pt-BR" dirty="0" smtClean="0"/>
              <a:t>Um único  nó numa árvore pode ser chamado de nó raiz;</a:t>
            </a:r>
          </a:p>
          <a:p>
            <a:r>
              <a:rPr lang="pt-BR" dirty="0" smtClean="0"/>
              <a:t>Quando você tem nós isolados, ou seja  um conjunto de árvores, você tem uma floresta;</a:t>
            </a:r>
          </a:p>
          <a:p>
            <a:r>
              <a:rPr lang="pt-BR" dirty="0" smtClean="0"/>
              <a:t>Cada </a:t>
            </a:r>
            <a:r>
              <a:rPr lang="pt-BR" dirty="0" err="1" smtClean="0"/>
              <a:t>subarvore</a:t>
            </a:r>
            <a:r>
              <a:rPr lang="pt-BR" dirty="0" smtClean="0"/>
              <a:t> também é uma árvore binária</a:t>
            </a:r>
            <a:endParaRPr lang="pt-BR" dirty="0"/>
          </a:p>
          <a:p>
            <a:r>
              <a:rPr lang="pt-BR" dirty="0" smtClean="0"/>
              <a:t>D é pai de B e F;</a:t>
            </a:r>
          </a:p>
          <a:p>
            <a:r>
              <a:rPr lang="pt-BR" dirty="0" smtClean="0"/>
              <a:t>B e F são filhos de D;</a:t>
            </a:r>
          </a:p>
          <a:p>
            <a:r>
              <a:rPr lang="pt-BR" dirty="0" smtClean="0"/>
              <a:t>Existe relação de D com A, D com C, D com E </a:t>
            </a:r>
            <a:r>
              <a:rPr lang="pt-BR" dirty="0" err="1" smtClean="0"/>
              <a:t>e</a:t>
            </a:r>
            <a:r>
              <a:rPr lang="pt-BR" dirty="0" smtClean="0"/>
              <a:t> D com G,  todos são</a:t>
            </a:r>
          </a:p>
          <a:p>
            <a:r>
              <a:rPr lang="pt-BR" dirty="0" smtClean="0"/>
              <a:t>Descendente de D;</a:t>
            </a:r>
          </a:p>
          <a:p>
            <a:r>
              <a:rPr lang="pt-BR" dirty="0"/>
              <a:t>D</a:t>
            </a:r>
            <a:r>
              <a:rPr lang="pt-BR" dirty="0" smtClean="0"/>
              <a:t> é o Ancestral de A,C,E,G</a:t>
            </a:r>
          </a:p>
          <a:p>
            <a:r>
              <a:rPr lang="pt-BR" dirty="0" smtClean="0"/>
              <a:t>B e F são nós interiores, ou seja, nós que não são folhas nem raiz.</a:t>
            </a:r>
          </a:p>
          <a:p>
            <a:endParaRPr lang="pt-BR" dirty="0"/>
          </a:p>
        </p:txBody>
      </p:sp>
      <p:sp>
        <p:nvSpPr>
          <p:cNvPr id="4" name="Elipse 3"/>
          <p:cNvSpPr/>
          <p:nvPr/>
        </p:nvSpPr>
        <p:spPr>
          <a:xfrm>
            <a:off x="7524328" y="2312876"/>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a:t>
            </a:r>
            <a:endParaRPr lang="pt-BR" dirty="0"/>
          </a:p>
        </p:txBody>
      </p:sp>
      <p:sp>
        <p:nvSpPr>
          <p:cNvPr id="5" name="Elipse 4"/>
          <p:cNvSpPr/>
          <p:nvPr/>
        </p:nvSpPr>
        <p:spPr>
          <a:xfrm>
            <a:off x="7900308" y="4653136"/>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a:t>
            </a:r>
            <a:endParaRPr lang="pt-BR" dirty="0"/>
          </a:p>
        </p:txBody>
      </p:sp>
      <p:sp>
        <p:nvSpPr>
          <p:cNvPr id="6" name="Elipse 5"/>
          <p:cNvSpPr/>
          <p:nvPr/>
        </p:nvSpPr>
        <p:spPr>
          <a:xfrm>
            <a:off x="7411773" y="3589784"/>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t>
            </a:r>
            <a:endParaRPr lang="pt-BR" dirty="0"/>
          </a:p>
        </p:txBody>
      </p:sp>
      <p:sp>
        <p:nvSpPr>
          <p:cNvPr id="7" name="Elipse 6"/>
          <p:cNvSpPr/>
          <p:nvPr/>
        </p:nvSpPr>
        <p:spPr>
          <a:xfrm>
            <a:off x="6835709" y="446227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a:t>
            </a:r>
            <a:endParaRPr lang="pt-BR" dirty="0"/>
          </a:p>
        </p:txBody>
      </p:sp>
      <p:sp>
        <p:nvSpPr>
          <p:cNvPr id="8" name="Elipse 7"/>
          <p:cNvSpPr/>
          <p:nvPr/>
        </p:nvSpPr>
        <p:spPr>
          <a:xfrm>
            <a:off x="7324244" y="5114559"/>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a:t>
            </a:r>
            <a:endParaRPr lang="pt-BR" dirty="0"/>
          </a:p>
        </p:txBody>
      </p:sp>
      <p:sp>
        <p:nvSpPr>
          <p:cNvPr id="9" name="Elipse 8"/>
          <p:cNvSpPr/>
          <p:nvPr/>
        </p:nvSpPr>
        <p:spPr>
          <a:xfrm>
            <a:off x="6352136" y="3407326"/>
            <a:ext cx="2520280" cy="27579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8" name="Grupo 37"/>
          <p:cNvGrpSpPr/>
          <p:nvPr/>
        </p:nvGrpSpPr>
        <p:grpSpPr>
          <a:xfrm>
            <a:off x="323528" y="3429000"/>
            <a:ext cx="4320480" cy="2808312"/>
            <a:chOff x="323528" y="3429000"/>
            <a:chExt cx="4320480" cy="2808312"/>
          </a:xfrm>
        </p:grpSpPr>
        <p:sp>
          <p:nvSpPr>
            <p:cNvPr id="10" name="Elipse 9"/>
            <p:cNvSpPr/>
            <p:nvPr/>
          </p:nvSpPr>
          <p:spPr>
            <a:xfrm>
              <a:off x="323528" y="5373216"/>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a:t>
              </a:r>
              <a:endParaRPr lang="pt-BR" dirty="0"/>
            </a:p>
          </p:txBody>
        </p:sp>
        <p:sp>
          <p:nvSpPr>
            <p:cNvPr id="11" name="Elipse 10"/>
            <p:cNvSpPr/>
            <p:nvPr/>
          </p:nvSpPr>
          <p:spPr>
            <a:xfrm>
              <a:off x="1187624"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a:t>
              </a:r>
              <a:endParaRPr lang="pt-BR" dirty="0"/>
            </a:p>
          </p:txBody>
        </p:sp>
        <p:sp>
          <p:nvSpPr>
            <p:cNvPr id="12" name="Elipse 11"/>
            <p:cNvSpPr/>
            <p:nvPr/>
          </p:nvSpPr>
          <p:spPr>
            <a:xfrm>
              <a:off x="1907704" y="5517232"/>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t>
              </a:r>
              <a:endParaRPr lang="pt-BR" dirty="0"/>
            </a:p>
          </p:txBody>
        </p:sp>
        <p:sp>
          <p:nvSpPr>
            <p:cNvPr id="13" name="Elipse 12"/>
            <p:cNvSpPr/>
            <p:nvPr/>
          </p:nvSpPr>
          <p:spPr>
            <a:xfrm>
              <a:off x="2067241" y="3429000"/>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a:t>
              </a:r>
              <a:endParaRPr lang="pt-BR" dirty="0"/>
            </a:p>
          </p:txBody>
        </p:sp>
        <p:sp>
          <p:nvSpPr>
            <p:cNvPr id="14" name="Elipse 13"/>
            <p:cNvSpPr/>
            <p:nvPr/>
          </p:nvSpPr>
          <p:spPr>
            <a:xfrm>
              <a:off x="3491880"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t>
              </a:r>
              <a:endParaRPr lang="pt-BR" dirty="0"/>
            </a:p>
          </p:txBody>
        </p:sp>
        <p:sp>
          <p:nvSpPr>
            <p:cNvPr id="15" name="Elipse 14"/>
            <p:cNvSpPr/>
            <p:nvPr/>
          </p:nvSpPr>
          <p:spPr>
            <a:xfrm>
              <a:off x="4067944" y="5589240"/>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a:t>
              </a:r>
              <a:endParaRPr lang="pt-BR" dirty="0"/>
            </a:p>
          </p:txBody>
        </p:sp>
        <p:sp>
          <p:nvSpPr>
            <p:cNvPr id="16" name="Elipse 15"/>
            <p:cNvSpPr/>
            <p:nvPr/>
          </p:nvSpPr>
          <p:spPr>
            <a:xfrm>
              <a:off x="2915816" y="5517232"/>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a:t>
              </a:r>
              <a:endParaRPr lang="pt-BR" dirty="0"/>
            </a:p>
          </p:txBody>
        </p:sp>
        <p:cxnSp>
          <p:nvCxnSpPr>
            <p:cNvPr id="18" name="Conector reto 17"/>
            <p:cNvCxnSpPr>
              <a:stCxn id="11" idx="0"/>
            </p:cNvCxnSpPr>
            <p:nvPr/>
          </p:nvCxnSpPr>
          <p:spPr>
            <a:xfrm flipV="1">
              <a:off x="1475656" y="4016088"/>
              <a:ext cx="675948" cy="565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endCxn id="11" idx="3"/>
            </p:cNvCxnSpPr>
            <p:nvPr/>
          </p:nvCxnSpPr>
          <p:spPr>
            <a:xfrm flipV="1">
              <a:off x="827584" y="5134292"/>
              <a:ext cx="444403"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a:stCxn id="12" idx="0"/>
              <a:endCxn id="11" idx="5"/>
            </p:cNvCxnSpPr>
            <p:nvPr/>
          </p:nvCxnSpPr>
          <p:spPr>
            <a:xfrm flipH="1" flipV="1">
              <a:off x="1679325" y="5134292"/>
              <a:ext cx="516411"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a:stCxn id="14" idx="1"/>
            </p:cNvCxnSpPr>
            <p:nvPr/>
          </p:nvCxnSpPr>
          <p:spPr>
            <a:xfrm flipH="1" flipV="1">
              <a:off x="2558942" y="4016088"/>
              <a:ext cx="1017301" cy="659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a:stCxn id="16" idx="0"/>
              <a:endCxn id="14" idx="3"/>
            </p:cNvCxnSpPr>
            <p:nvPr/>
          </p:nvCxnSpPr>
          <p:spPr>
            <a:xfrm flipV="1">
              <a:off x="3203848" y="5134292"/>
              <a:ext cx="372395"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a:stCxn id="15" idx="0"/>
              <a:endCxn id="14" idx="5"/>
            </p:cNvCxnSpPr>
            <p:nvPr/>
          </p:nvCxnSpPr>
          <p:spPr>
            <a:xfrm flipH="1" flipV="1">
              <a:off x="3983581" y="5134292"/>
              <a:ext cx="372395" cy="454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CaixaDeTexto 34"/>
          <p:cNvSpPr txBox="1"/>
          <p:nvPr/>
        </p:nvSpPr>
        <p:spPr>
          <a:xfrm>
            <a:off x="3017650" y="6165304"/>
            <a:ext cx="1152128" cy="369332"/>
          </a:xfrm>
          <a:prstGeom prst="rect">
            <a:avLst/>
          </a:prstGeom>
          <a:noFill/>
        </p:spPr>
        <p:txBody>
          <a:bodyPr wrap="square" rtlCol="0">
            <a:spAutoFit/>
          </a:bodyPr>
          <a:lstStyle/>
          <a:p>
            <a:r>
              <a:rPr lang="pt-BR" dirty="0" smtClean="0"/>
              <a:t>Folhas</a:t>
            </a:r>
            <a:endParaRPr lang="pt-BR" dirty="0"/>
          </a:p>
        </p:txBody>
      </p:sp>
      <p:sp>
        <p:nvSpPr>
          <p:cNvPr id="36" name="CaixaDeTexto 35"/>
          <p:cNvSpPr txBox="1"/>
          <p:nvPr/>
        </p:nvSpPr>
        <p:spPr>
          <a:xfrm>
            <a:off x="4139952" y="4437112"/>
            <a:ext cx="1440160" cy="646331"/>
          </a:xfrm>
          <a:prstGeom prst="rect">
            <a:avLst/>
          </a:prstGeom>
          <a:noFill/>
        </p:spPr>
        <p:txBody>
          <a:bodyPr wrap="square" rtlCol="0">
            <a:spAutoFit/>
          </a:bodyPr>
          <a:lstStyle/>
          <a:p>
            <a:r>
              <a:rPr lang="pt-BR" dirty="0" err="1" smtClean="0"/>
              <a:t>Subarvore</a:t>
            </a:r>
            <a:r>
              <a:rPr lang="pt-BR" dirty="0" smtClean="0"/>
              <a:t> de D</a:t>
            </a:r>
            <a:endParaRPr lang="pt-BR" dirty="0"/>
          </a:p>
        </p:txBody>
      </p:sp>
      <p:sp>
        <p:nvSpPr>
          <p:cNvPr id="37" name="CaixaDeTexto 36"/>
          <p:cNvSpPr txBox="1"/>
          <p:nvPr/>
        </p:nvSpPr>
        <p:spPr>
          <a:xfrm>
            <a:off x="2699792" y="3563724"/>
            <a:ext cx="1152128" cy="369332"/>
          </a:xfrm>
          <a:prstGeom prst="rect">
            <a:avLst/>
          </a:prstGeom>
          <a:noFill/>
        </p:spPr>
        <p:txBody>
          <a:bodyPr wrap="square" rtlCol="0">
            <a:spAutoFit/>
          </a:bodyPr>
          <a:lstStyle/>
          <a:p>
            <a:r>
              <a:rPr lang="pt-BR" dirty="0" smtClean="0"/>
              <a:t>Raiz</a:t>
            </a:r>
            <a:endParaRPr lang="pt-BR" dirty="0"/>
          </a:p>
        </p:txBody>
      </p:sp>
    </p:spTree>
    <p:extLst>
      <p:ext uri="{BB962C8B-B14F-4D97-AF65-F5344CB8AC3E}">
        <p14:creationId xmlns:p14="http://schemas.microsoft.com/office/powerpoint/2010/main" val="99640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548680"/>
            <a:ext cx="7488832" cy="1477328"/>
          </a:xfrm>
          <a:prstGeom prst="rect">
            <a:avLst/>
          </a:prstGeom>
          <a:noFill/>
        </p:spPr>
        <p:txBody>
          <a:bodyPr wrap="square" rtlCol="0">
            <a:spAutoFit/>
          </a:bodyPr>
          <a:lstStyle/>
          <a:p>
            <a:r>
              <a:rPr lang="pt-BR" b="1" dirty="0" smtClean="0"/>
              <a:t>Altura de uma árvore:</a:t>
            </a:r>
          </a:p>
          <a:p>
            <a:r>
              <a:rPr lang="pt-BR" dirty="0" smtClean="0"/>
              <a:t>É o comprimento do caminho entre a raiz e uma folha de maior profundidade.</a:t>
            </a:r>
          </a:p>
          <a:p>
            <a:r>
              <a:rPr lang="pt-BR" dirty="0" smtClean="0"/>
              <a:t>O caminho é uma sequência de nós que estão conectados através de arestas.</a:t>
            </a:r>
          </a:p>
          <a:p>
            <a:r>
              <a:rPr lang="pt-BR" dirty="0" smtClean="0"/>
              <a:t>O comprimento pode ser medido contado o número de nós ou o número de arestas.</a:t>
            </a:r>
            <a:endParaRPr lang="pt-BR" dirty="0"/>
          </a:p>
        </p:txBody>
      </p:sp>
      <p:sp>
        <p:nvSpPr>
          <p:cNvPr id="4" name="Elipse 3"/>
          <p:cNvSpPr/>
          <p:nvPr/>
        </p:nvSpPr>
        <p:spPr>
          <a:xfrm>
            <a:off x="323528" y="4437112"/>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a:t>
            </a:r>
            <a:endParaRPr lang="pt-BR" dirty="0"/>
          </a:p>
        </p:txBody>
      </p:sp>
      <p:sp>
        <p:nvSpPr>
          <p:cNvPr id="5" name="Elipse 4"/>
          <p:cNvSpPr/>
          <p:nvPr/>
        </p:nvSpPr>
        <p:spPr>
          <a:xfrm>
            <a:off x="1187624" y="3645024"/>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a:t>
            </a:r>
            <a:endParaRPr lang="pt-BR" dirty="0"/>
          </a:p>
        </p:txBody>
      </p:sp>
      <p:sp>
        <p:nvSpPr>
          <p:cNvPr id="6" name="Elipse 5"/>
          <p:cNvSpPr/>
          <p:nvPr/>
        </p:nvSpPr>
        <p:spPr>
          <a:xfrm>
            <a:off x="1907704"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t>
            </a:r>
            <a:endParaRPr lang="pt-BR" dirty="0"/>
          </a:p>
        </p:txBody>
      </p:sp>
      <p:sp>
        <p:nvSpPr>
          <p:cNvPr id="7" name="Elipse 6"/>
          <p:cNvSpPr/>
          <p:nvPr/>
        </p:nvSpPr>
        <p:spPr>
          <a:xfrm>
            <a:off x="2067241" y="2492896"/>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a:t>
            </a:r>
            <a:endParaRPr lang="pt-BR" dirty="0"/>
          </a:p>
        </p:txBody>
      </p:sp>
      <p:sp>
        <p:nvSpPr>
          <p:cNvPr id="8" name="Elipse 7"/>
          <p:cNvSpPr/>
          <p:nvPr/>
        </p:nvSpPr>
        <p:spPr>
          <a:xfrm>
            <a:off x="3491880" y="3645024"/>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t>
            </a:r>
            <a:endParaRPr lang="pt-BR" dirty="0"/>
          </a:p>
        </p:txBody>
      </p:sp>
      <p:sp>
        <p:nvSpPr>
          <p:cNvPr id="9" name="Elipse 8"/>
          <p:cNvSpPr/>
          <p:nvPr/>
        </p:nvSpPr>
        <p:spPr>
          <a:xfrm>
            <a:off x="4067944" y="4653136"/>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a:t>
            </a:r>
            <a:endParaRPr lang="pt-BR" dirty="0"/>
          </a:p>
        </p:txBody>
      </p:sp>
      <p:sp>
        <p:nvSpPr>
          <p:cNvPr id="10" name="Elipse 9"/>
          <p:cNvSpPr/>
          <p:nvPr/>
        </p:nvSpPr>
        <p:spPr>
          <a:xfrm>
            <a:off x="2915816"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a:t>
            </a:r>
            <a:endParaRPr lang="pt-BR" dirty="0"/>
          </a:p>
        </p:txBody>
      </p:sp>
      <p:cxnSp>
        <p:nvCxnSpPr>
          <p:cNvPr id="11" name="Conector reto 10"/>
          <p:cNvCxnSpPr>
            <a:stCxn id="5" idx="0"/>
          </p:cNvCxnSpPr>
          <p:nvPr/>
        </p:nvCxnSpPr>
        <p:spPr>
          <a:xfrm flipV="1">
            <a:off x="1475656" y="3079984"/>
            <a:ext cx="675948" cy="565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a:endCxn id="5" idx="3"/>
          </p:cNvCxnSpPr>
          <p:nvPr/>
        </p:nvCxnSpPr>
        <p:spPr>
          <a:xfrm flipV="1">
            <a:off x="827584" y="4198188"/>
            <a:ext cx="444403"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a:stCxn id="6" idx="0"/>
            <a:endCxn id="5" idx="5"/>
          </p:cNvCxnSpPr>
          <p:nvPr/>
        </p:nvCxnSpPr>
        <p:spPr>
          <a:xfrm flipH="1" flipV="1">
            <a:off x="1679325" y="4198188"/>
            <a:ext cx="516411"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8" idx="1"/>
          </p:cNvCxnSpPr>
          <p:nvPr/>
        </p:nvCxnSpPr>
        <p:spPr>
          <a:xfrm flipH="1" flipV="1">
            <a:off x="2558942" y="3079984"/>
            <a:ext cx="1017301" cy="659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10" idx="0"/>
            <a:endCxn id="8" idx="3"/>
          </p:cNvCxnSpPr>
          <p:nvPr/>
        </p:nvCxnSpPr>
        <p:spPr>
          <a:xfrm flipV="1">
            <a:off x="3203848" y="4198188"/>
            <a:ext cx="372395"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9" idx="0"/>
            <a:endCxn id="8" idx="5"/>
          </p:cNvCxnSpPr>
          <p:nvPr/>
        </p:nvCxnSpPr>
        <p:spPr>
          <a:xfrm flipH="1" flipV="1">
            <a:off x="3983581" y="4198188"/>
            <a:ext cx="372395" cy="454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Elipse 16"/>
          <p:cNvSpPr/>
          <p:nvPr/>
        </p:nvSpPr>
        <p:spPr>
          <a:xfrm>
            <a:off x="4499992" y="566124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a:t>
            </a:r>
          </a:p>
        </p:txBody>
      </p:sp>
      <p:sp>
        <p:nvSpPr>
          <p:cNvPr id="18" name="Forma livre 17"/>
          <p:cNvSpPr/>
          <p:nvPr/>
        </p:nvSpPr>
        <p:spPr>
          <a:xfrm>
            <a:off x="1271986" y="2026008"/>
            <a:ext cx="4063253" cy="4708006"/>
          </a:xfrm>
          <a:custGeom>
            <a:avLst/>
            <a:gdLst>
              <a:gd name="connsiteX0" fmla="*/ 430447 w 7220414"/>
              <a:gd name="connsiteY0" fmla="*/ 121891 h 6661941"/>
              <a:gd name="connsiteX1" fmla="*/ 7039065 w 7220414"/>
              <a:gd name="connsiteY1" fmla="*/ 6647382 h 6661941"/>
              <a:gd name="connsiteX2" fmla="*/ 5501210 w 7220414"/>
              <a:gd name="connsiteY2" fmla="*/ 2019963 h 6661941"/>
              <a:gd name="connsiteX3" fmla="*/ 5501210 w 7220414"/>
              <a:gd name="connsiteY3" fmla="*/ 2019963 h 6661941"/>
              <a:gd name="connsiteX4" fmla="*/ 499719 w 7220414"/>
              <a:gd name="connsiteY4" fmla="*/ 177309 h 6661941"/>
              <a:gd name="connsiteX5" fmla="*/ 444301 w 7220414"/>
              <a:gd name="connsiteY5" fmla="*/ 177309 h 666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20414" h="6661941">
                <a:moveTo>
                  <a:pt x="430447" y="121891"/>
                </a:moveTo>
                <a:cubicBezTo>
                  <a:pt x="3312192" y="3226464"/>
                  <a:pt x="6193938" y="6331037"/>
                  <a:pt x="7039065" y="6647382"/>
                </a:cubicBezTo>
                <a:cubicBezTo>
                  <a:pt x="7884192" y="6963727"/>
                  <a:pt x="5501210" y="2019963"/>
                  <a:pt x="5501210" y="2019963"/>
                </a:cubicBezTo>
                <a:lnTo>
                  <a:pt x="5501210" y="2019963"/>
                </a:lnTo>
                <a:lnTo>
                  <a:pt x="499719" y="177309"/>
                </a:lnTo>
                <a:cubicBezTo>
                  <a:pt x="-343099" y="-129800"/>
                  <a:pt x="50601" y="23754"/>
                  <a:pt x="444301" y="177309"/>
                </a:cubicBez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CaixaDeTexto 18"/>
          <p:cNvSpPr txBox="1"/>
          <p:nvPr/>
        </p:nvSpPr>
        <p:spPr>
          <a:xfrm>
            <a:off x="4644008" y="2924944"/>
            <a:ext cx="3600400" cy="923330"/>
          </a:xfrm>
          <a:prstGeom prst="rect">
            <a:avLst/>
          </a:prstGeom>
          <a:noFill/>
        </p:spPr>
        <p:txBody>
          <a:bodyPr wrap="square" rtlCol="0">
            <a:spAutoFit/>
          </a:bodyPr>
          <a:lstStyle/>
          <a:p>
            <a:r>
              <a:rPr lang="pt-BR" dirty="0" smtClean="0"/>
              <a:t>Altura é o comprimento do caminho entre a Raiz D e a folha mais profunda, no caso H.</a:t>
            </a:r>
            <a:endParaRPr lang="pt-BR" dirty="0"/>
          </a:p>
        </p:txBody>
      </p:sp>
      <p:cxnSp>
        <p:nvCxnSpPr>
          <p:cNvPr id="21" name="Conector reto 20"/>
          <p:cNvCxnSpPr>
            <a:stCxn id="9" idx="5"/>
            <a:endCxn id="9" idx="5"/>
          </p:cNvCxnSpPr>
          <p:nvPr/>
        </p:nvCxnSpPr>
        <p:spPr>
          <a:xfrm>
            <a:off x="4559645" y="52063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to 22"/>
          <p:cNvCxnSpPr>
            <a:stCxn id="9" idx="4"/>
            <a:endCxn id="17" idx="0"/>
          </p:cNvCxnSpPr>
          <p:nvPr/>
        </p:nvCxnSpPr>
        <p:spPr>
          <a:xfrm>
            <a:off x="4355976" y="5301208"/>
            <a:ext cx="432048"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5796136" y="4437112"/>
            <a:ext cx="3024336" cy="1200329"/>
          </a:xfrm>
          <a:prstGeom prst="rect">
            <a:avLst/>
          </a:prstGeom>
          <a:noFill/>
        </p:spPr>
        <p:txBody>
          <a:bodyPr wrap="square" rtlCol="0">
            <a:spAutoFit/>
          </a:bodyPr>
          <a:lstStyle/>
          <a:p>
            <a:r>
              <a:rPr lang="pt-BR" dirty="0" smtClean="0"/>
              <a:t>O caminho entre (F,G,H)  entre F e H terá seu comprimento  3 que são o número de nós </a:t>
            </a:r>
            <a:r>
              <a:rPr lang="pt-BR" dirty="0"/>
              <a:t>(F,G,H)</a:t>
            </a:r>
            <a:r>
              <a:rPr lang="pt-BR" dirty="0" smtClean="0"/>
              <a:t>  </a:t>
            </a:r>
            <a:endParaRPr lang="pt-BR" dirty="0"/>
          </a:p>
        </p:txBody>
      </p:sp>
    </p:spTree>
    <p:extLst>
      <p:ext uri="{BB962C8B-B14F-4D97-AF65-F5344CB8AC3E}">
        <p14:creationId xmlns:p14="http://schemas.microsoft.com/office/powerpoint/2010/main" val="996400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827584" y="548680"/>
            <a:ext cx="7704856" cy="1477328"/>
          </a:xfrm>
          <a:prstGeom prst="rect">
            <a:avLst/>
          </a:prstGeom>
          <a:noFill/>
        </p:spPr>
        <p:txBody>
          <a:bodyPr wrap="square" rtlCol="0">
            <a:spAutoFit/>
          </a:bodyPr>
          <a:lstStyle/>
          <a:p>
            <a:r>
              <a:rPr lang="pt-BR" b="1" dirty="0" smtClean="0"/>
              <a:t>Calculando a altura:</a:t>
            </a:r>
          </a:p>
          <a:p>
            <a:endParaRPr lang="pt-BR" dirty="0"/>
          </a:p>
          <a:p>
            <a:r>
              <a:rPr lang="pt-BR" dirty="0" smtClean="0"/>
              <a:t>Altura pode ser referenciada de  qualquer nó.</a:t>
            </a:r>
          </a:p>
          <a:p>
            <a:r>
              <a:rPr lang="pt-BR" dirty="0" smtClean="0"/>
              <a:t>Altura de um nó é igual ao comprimento do caminho entre o nó e a folha descendente dele.</a:t>
            </a:r>
            <a:endParaRPr lang="pt-BR" dirty="0"/>
          </a:p>
        </p:txBody>
      </p:sp>
      <p:grpSp>
        <p:nvGrpSpPr>
          <p:cNvPr id="6" name="Grupo 5"/>
          <p:cNvGrpSpPr/>
          <p:nvPr/>
        </p:nvGrpSpPr>
        <p:grpSpPr>
          <a:xfrm>
            <a:off x="295819" y="2874819"/>
            <a:ext cx="4320480" cy="2808312"/>
            <a:chOff x="323528" y="3429000"/>
            <a:chExt cx="4320480" cy="2808312"/>
          </a:xfrm>
        </p:grpSpPr>
        <p:sp>
          <p:nvSpPr>
            <p:cNvPr id="7" name="Elipse 6"/>
            <p:cNvSpPr/>
            <p:nvPr/>
          </p:nvSpPr>
          <p:spPr>
            <a:xfrm>
              <a:off x="323528" y="5373216"/>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a:t>
              </a:r>
              <a:endParaRPr lang="pt-BR" dirty="0"/>
            </a:p>
          </p:txBody>
        </p:sp>
        <p:sp>
          <p:nvSpPr>
            <p:cNvPr id="8" name="Elipse 7"/>
            <p:cNvSpPr/>
            <p:nvPr/>
          </p:nvSpPr>
          <p:spPr>
            <a:xfrm>
              <a:off x="1187624"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a:t>
              </a:r>
              <a:endParaRPr lang="pt-BR" dirty="0"/>
            </a:p>
          </p:txBody>
        </p:sp>
        <p:sp>
          <p:nvSpPr>
            <p:cNvPr id="9" name="Elipse 8"/>
            <p:cNvSpPr/>
            <p:nvPr/>
          </p:nvSpPr>
          <p:spPr>
            <a:xfrm>
              <a:off x="1907704" y="5517232"/>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t>
              </a:r>
              <a:endParaRPr lang="pt-BR" dirty="0"/>
            </a:p>
          </p:txBody>
        </p:sp>
        <p:sp>
          <p:nvSpPr>
            <p:cNvPr id="10" name="Elipse 9"/>
            <p:cNvSpPr/>
            <p:nvPr/>
          </p:nvSpPr>
          <p:spPr>
            <a:xfrm>
              <a:off x="2067241" y="3429000"/>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a:t>
              </a:r>
              <a:endParaRPr lang="pt-BR" dirty="0"/>
            </a:p>
          </p:txBody>
        </p:sp>
        <p:sp>
          <p:nvSpPr>
            <p:cNvPr id="11" name="Elipse 10"/>
            <p:cNvSpPr/>
            <p:nvPr/>
          </p:nvSpPr>
          <p:spPr>
            <a:xfrm>
              <a:off x="3491880"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t>
              </a:r>
              <a:endParaRPr lang="pt-BR" dirty="0"/>
            </a:p>
          </p:txBody>
        </p:sp>
        <p:sp>
          <p:nvSpPr>
            <p:cNvPr id="12" name="Elipse 11"/>
            <p:cNvSpPr/>
            <p:nvPr/>
          </p:nvSpPr>
          <p:spPr>
            <a:xfrm>
              <a:off x="4067944" y="5589240"/>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a:t>
              </a:r>
              <a:endParaRPr lang="pt-BR" dirty="0"/>
            </a:p>
          </p:txBody>
        </p:sp>
        <p:sp>
          <p:nvSpPr>
            <p:cNvPr id="13" name="Elipse 12"/>
            <p:cNvSpPr/>
            <p:nvPr/>
          </p:nvSpPr>
          <p:spPr>
            <a:xfrm>
              <a:off x="2915816" y="5517232"/>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a:t>
              </a:r>
              <a:endParaRPr lang="pt-BR" dirty="0"/>
            </a:p>
          </p:txBody>
        </p:sp>
        <p:cxnSp>
          <p:nvCxnSpPr>
            <p:cNvPr id="14" name="Conector reto 13"/>
            <p:cNvCxnSpPr>
              <a:stCxn id="8" idx="0"/>
            </p:cNvCxnSpPr>
            <p:nvPr/>
          </p:nvCxnSpPr>
          <p:spPr>
            <a:xfrm flipV="1">
              <a:off x="1475656" y="4016088"/>
              <a:ext cx="675948" cy="565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a:endCxn id="8" idx="3"/>
            </p:cNvCxnSpPr>
            <p:nvPr/>
          </p:nvCxnSpPr>
          <p:spPr>
            <a:xfrm flipV="1">
              <a:off x="827584" y="5134292"/>
              <a:ext cx="444403"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9" idx="0"/>
              <a:endCxn id="8" idx="5"/>
            </p:cNvCxnSpPr>
            <p:nvPr/>
          </p:nvCxnSpPr>
          <p:spPr>
            <a:xfrm flipH="1" flipV="1">
              <a:off x="1679325" y="5134292"/>
              <a:ext cx="516411"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a:stCxn id="11" idx="1"/>
            </p:cNvCxnSpPr>
            <p:nvPr/>
          </p:nvCxnSpPr>
          <p:spPr>
            <a:xfrm flipH="1" flipV="1">
              <a:off x="2558942" y="4016088"/>
              <a:ext cx="1017301" cy="659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a:stCxn id="13" idx="0"/>
              <a:endCxn id="11" idx="3"/>
            </p:cNvCxnSpPr>
            <p:nvPr/>
          </p:nvCxnSpPr>
          <p:spPr>
            <a:xfrm flipV="1">
              <a:off x="3203848" y="5134292"/>
              <a:ext cx="372395"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12" idx="0"/>
              <a:endCxn id="11" idx="5"/>
            </p:cNvCxnSpPr>
            <p:nvPr/>
          </p:nvCxnSpPr>
          <p:spPr>
            <a:xfrm flipH="1" flipV="1">
              <a:off x="3983581" y="5134292"/>
              <a:ext cx="372395" cy="454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aixaDeTexto 20"/>
          <p:cNvSpPr txBox="1"/>
          <p:nvPr/>
        </p:nvSpPr>
        <p:spPr>
          <a:xfrm>
            <a:off x="4860032" y="2874819"/>
            <a:ext cx="2952328" cy="1477328"/>
          </a:xfrm>
          <a:prstGeom prst="rect">
            <a:avLst/>
          </a:prstGeom>
          <a:noFill/>
        </p:spPr>
        <p:txBody>
          <a:bodyPr wrap="square" rtlCol="0">
            <a:spAutoFit/>
          </a:bodyPr>
          <a:lstStyle/>
          <a:p>
            <a:r>
              <a:rPr lang="pt-BR" dirty="0" smtClean="0"/>
              <a:t>h(B)= (B,A) = 2</a:t>
            </a:r>
          </a:p>
          <a:p>
            <a:r>
              <a:rPr lang="pt-BR" dirty="0" smtClean="0"/>
              <a:t>H(c)= (C) = 1 não tem filhos</a:t>
            </a:r>
          </a:p>
          <a:p>
            <a:r>
              <a:rPr lang="pt-BR" dirty="0" smtClean="0"/>
              <a:t>Todas as folhas não têm descendente, então sua altura será 1.</a:t>
            </a:r>
            <a:endParaRPr lang="pt-BR" dirty="0"/>
          </a:p>
        </p:txBody>
      </p:sp>
    </p:spTree>
    <p:extLst>
      <p:ext uri="{BB962C8B-B14F-4D97-AF65-F5344CB8AC3E}">
        <p14:creationId xmlns:p14="http://schemas.microsoft.com/office/powerpoint/2010/main" val="138957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67544" y="620688"/>
            <a:ext cx="8064896" cy="2308324"/>
          </a:xfrm>
          <a:prstGeom prst="rect">
            <a:avLst/>
          </a:prstGeom>
          <a:noFill/>
        </p:spPr>
        <p:txBody>
          <a:bodyPr wrap="square" rtlCol="0">
            <a:spAutoFit/>
          </a:bodyPr>
          <a:lstStyle/>
          <a:p>
            <a:r>
              <a:rPr lang="pt-BR" b="1" dirty="0" smtClean="0"/>
              <a:t>Profundidade de uma árvore:</a:t>
            </a:r>
          </a:p>
          <a:p>
            <a:r>
              <a:rPr lang="pt-BR" dirty="0" smtClean="0"/>
              <a:t>A profundidade de um nó é a distancia do caminho deste até o nó raiz.</a:t>
            </a:r>
          </a:p>
          <a:p>
            <a:endParaRPr lang="pt-BR" dirty="0"/>
          </a:p>
          <a:p>
            <a:r>
              <a:rPr lang="pt-BR" dirty="0" smtClean="0"/>
              <a:t>A raiz tem profundidade 1,  pois o caminho da raiz até ela mesma tem um único nó;</a:t>
            </a:r>
          </a:p>
          <a:p>
            <a:r>
              <a:rPr lang="pt-BR" dirty="0" smtClean="0"/>
              <a:t>Se a profundidade da raiz for medida em quantidade de arestas, sua profundidade será zero;</a:t>
            </a:r>
          </a:p>
          <a:p>
            <a:r>
              <a:rPr lang="pt-BR" dirty="0" smtClean="0"/>
              <a:t>Os nós B e F têm profundidade  2, pois estão ligados diretamente a raiz</a:t>
            </a:r>
          </a:p>
          <a:p>
            <a:r>
              <a:rPr lang="pt-BR" dirty="0" smtClean="0"/>
              <a:t>A,C,E e G tem profundidade 3</a:t>
            </a:r>
            <a:endParaRPr lang="pt-BR" dirty="0"/>
          </a:p>
        </p:txBody>
      </p:sp>
      <p:grpSp>
        <p:nvGrpSpPr>
          <p:cNvPr id="3" name="Grupo 2"/>
          <p:cNvGrpSpPr/>
          <p:nvPr/>
        </p:nvGrpSpPr>
        <p:grpSpPr>
          <a:xfrm>
            <a:off x="323528" y="3429000"/>
            <a:ext cx="4320480" cy="2808312"/>
            <a:chOff x="323528" y="3429000"/>
            <a:chExt cx="4320480" cy="2808312"/>
          </a:xfrm>
        </p:grpSpPr>
        <p:sp>
          <p:nvSpPr>
            <p:cNvPr id="4" name="Elipse 3"/>
            <p:cNvSpPr/>
            <p:nvPr/>
          </p:nvSpPr>
          <p:spPr>
            <a:xfrm>
              <a:off x="323528" y="5373216"/>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a:t>
              </a:r>
              <a:endParaRPr lang="pt-BR" dirty="0"/>
            </a:p>
          </p:txBody>
        </p:sp>
        <p:sp>
          <p:nvSpPr>
            <p:cNvPr id="5" name="Elipse 4"/>
            <p:cNvSpPr/>
            <p:nvPr/>
          </p:nvSpPr>
          <p:spPr>
            <a:xfrm>
              <a:off x="1187624"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a:t>
              </a:r>
              <a:endParaRPr lang="pt-BR" dirty="0"/>
            </a:p>
          </p:txBody>
        </p:sp>
        <p:sp>
          <p:nvSpPr>
            <p:cNvPr id="6" name="Elipse 5"/>
            <p:cNvSpPr/>
            <p:nvPr/>
          </p:nvSpPr>
          <p:spPr>
            <a:xfrm>
              <a:off x="1907704" y="5517232"/>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t>
              </a:r>
              <a:endParaRPr lang="pt-BR" dirty="0"/>
            </a:p>
          </p:txBody>
        </p:sp>
        <p:sp>
          <p:nvSpPr>
            <p:cNvPr id="7" name="Elipse 6"/>
            <p:cNvSpPr/>
            <p:nvPr/>
          </p:nvSpPr>
          <p:spPr>
            <a:xfrm>
              <a:off x="2067241" y="3429000"/>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a:t>
              </a:r>
              <a:endParaRPr lang="pt-BR" dirty="0"/>
            </a:p>
          </p:txBody>
        </p:sp>
        <p:sp>
          <p:nvSpPr>
            <p:cNvPr id="8" name="Elipse 7"/>
            <p:cNvSpPr/>
            <p:nvPr/>
          </p:nvSpPr>
          <p:spPr>
            <a:xfrm>
              <a:off x="3491880"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t>
              </a:r>
              <a:endParaRPr lang="pt-BR" dirty="0"/>
            </a:p>
          </p:txBody>
        </p:sp>
        <p:sp>
          <p:nvSpPr>
            <p:cNvPr id="9" name="Elipse 8"/>
            <p:cNvSpPr/>
            <p:nvPr/>
          </p:nvSpPr>
          <p:spPr>
            <a:xfrm>
              <a:off x="4067944" y="5589240"/>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a:t>
              </a:r>
              <a:endParaRPr lang="pt-BR" dirty="0"/>
            </a:p>
          </p:txBody>
        </p:sp>
        <p:sp>
          <p:nvSpPr>
            <p:cNvPr id="10" name="Elipse 9"/>
            <p:cNvSpPr/>
            <p:nvPr/>
          </p:nvSpPr>
          <p:spPr>
            <a:xfrm>
              <a:off x="2915816" y="5517232"/>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a:t>
              </a:r>
              <a:endParaRPr lang="pt-BR" dirty="0"/>
            </a:p>
          </p:txBody>
        </p:sp>
        <p:cxnSp>
          <p:nvCxnSpPr>
            <p:cNvPr id="11" name="Conector reto 10"/>
            <p:cNvCxnSpPr>
              <a:stCxn id="5" idx="0"/>
            </p:cNvCxnSpPr>
            <p:nvPr/>
          </p:nvCxnSpPr>
          <p:spPr>
            <a:xfrm flipV="1">
              <a:off x="1475656" y="4016088"/>
              <a:ext cx="675948" cy="565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a:endCxn id="5" idx="3"/>
            </p:cNvCxnSpPr>
            <p:nvPr/>
          </p:nvCxnSpPr>
          <p:spPr>
            <a:xfrm flipV="1">
              <a:off x="827584" y="5134292"/>
              <a:ext cx="444403"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a:stCxn id="6" idx="0"/>
              <a:endCxn id="5" idx="5"/>
            </p:cNvCxnSpPr>
            <p:nvPr/>
          </p:nvCxnSpPr>
          <p:spPr>
            <a:xfrm flipH="1" flipV="1">
              <a:off x="1679325" y="5134292"/>
              <a:ext cx="516411"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8" idx="1"/>
            </p:cNvCxnSpPr>
            <p:nvPr/>
          </p:nvCxnSpPr>
          <p:spPr>
            <a:xfrm flipH="1" flipV="1">
              <a:off x="2558942" y="4016088"/>
              <a:ext cx="1017301" cy="659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10" idx="0"/>
              <a:endCxn id="8" idx="3"/>
            </p:cNvCxnSpPr>
            <p:nvPr/>
          </p:nvCxnSpPr>
          <p:spPr>
            <a:xfrm flipV="1">
              <a:off x="3203848" y="5134292"/>
              <a:ext cx="372395"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9" idx="0"/>
              <a:endCxn id="8" idx="5"/>
            </p:cNvCxnSpPr>
            <p:nvPr/>
          </p:nvCxnSpPr>
          <p:spPr>
            <a:xfrm flipH="1" flipV="1">
              <a:off x="3983581" y="5134292"/>
              <a:ext cx="372395" cy="454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Conector reto 17"/>
          <p:cNvCxnSpPr/>
          <p:nvPr/>
        </p:nvCxnSpPr>
        <p:spPr>
          <a:xfrm>
            <a:off x="323528" y="4171644"/>
            <a:ext cx="489654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a:off x="395536" y="5301208"/>
            <a:ext cx="482453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323528" y="6237312"/>
            <a:ext cx="489654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CaixaDeTexto 25"/>
          <p:cNvSpPr txBox="1"/>
          <p:nvPr/>
        </p:nvSpPr>
        <p:spPr>
          <a:xfrm>
            <a:off x="5220072" y="3563724"/>
            <a:ext cx="1944216" cy="369332"/>
          </a:xfrm>
          <a:prstGeom prst="rect">
            <a:avLst/>
          </a:prstGeom>
          <a:noFill/>
        </p:spPr>
        <p:txBody>
          <a:bodyPr wrap="square" rtlCol="0">
            <a:spAutoFit/>
          </a:bodyPr>
          <a:lstStyle/>
          <a:p>
            <a:r>
              <a:rPr lang="pt-BR" dirty="0" smtClean="0"/>
              <a:t>1</a:t>
            </a:r>
            <a:endParaRPr lang="pt-BR" dirty="0"/>
          </a:p>
        </p:txBody>
      </p:sp>
      <p:sp>
        <p:nvSpPr>
          <p:cNvPr id="27" name="CaixaDeTexto 26"/>
          <p:cNvSpPr txBox="1"/>
          <p:nvPr/>
        </p:nvSpPr>
        <p:spPr>
          <a:xfrm>
            <a:off x="5220072" y="4787860"/>
            <a:ext cx="1944216" cy="369332"/>
          </a:xfrm>
          <a:prstGeom prst="rect">
            <a:avLst/>
          </a:prstGeom>
          <a:noFill/>
        </p:spPr>
        <p:txBody>
          <a:bodyPr wrap="square" rtlCol="0">
            <a:spAutoFit/>
          </a:bodyPr>
          <a:lstStyle/>
          <a:p>
            <a:r>
              <a:rPr lang="pt-BR" dirty="0"/>
              <a:t>2</a:t>
            </a:r>
          </a:p>
        </p:txBody>
      </p:sp>
      <p:sp>
        <p:nvSpPr>
          <p:cNvPr id="28" name="CaixaDeTexto 27"/>
          <p:cNvSpPr txBox="1"/>
          <p:nvPr/>
        </p:nvSpPr>
        <p:spPr>
          <a:xfrm>
            <a:off x="5220072" y="5795972"/>
            <a:ext cx="1944216" cy="369332"/>
          </a:xfrm>
          <a:prstGeom prst="rect">
            <a:avLst/>
          </a:prstGeom>
          <a:noFill/>
        </p:spPr>
        <p:txBody>
          <a:bodyPr wrap="square" rtlCol="0">
            <a:spAutoFit/>
          </a:bodyPr>
          <a:lstStyle/>
          <a:p>
            <a:r>
              <a:rPr lang="pt-BR" dirty="0" smtClean="0"/>
              <a:t>3</a:t>
            </a:r>
            <a:endParaRPr lang="pt-BR" dirty="0"/>
          </a:p>
        </p:txBody>
      </p:sp>
    </p:spTree>
    <p:extLst>
      <p:ext uri="{BB962C8B-B14F-4D97-AF65-F5344CB8AC3E}">
        <p14:creationId xmlns:p14="http://schemas.microsoft.com/office/powerpoint/2010/main" val="308887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755576" y="836712"/>
            <a:ext cx="7560840" cy="1200329"/>
          </a:xfrm>
          <a:prstGeom prst="rect">
            <a:avLst/>
          </a:prstGeom>
          <a:noFill/>
        </p:spPr>
        <p:txBody>
          <a:bodyPr wrap="square" rtlCol="0">
            <a:spAutoFit/>
          </a:bodyPr>
          <a:lstStyle/>
          <a:p>
            <a:r>
              <a:rPr lang="pt-BR" dirty="0" smtClean="0"/>
              <a:t>Exemplo:</a:t>
            </a:r>
          </a:p>
          <a:p>
            <a:r>
              <a:rPr lang="pt-BR" dirty="0" smtClean="0"/>
              <a:t>Caso tenha 8 dados para armazenar:</a:t>
            </a:r>
          </a:p>
          <a:p>
            <a:r>
              <a:rPr lang="pt-BR" dirty="0" smtClean="0"/>
              <a:t>Qual altura máxima da árvore que consigo construir para esses dados?</a:t>
            </a:r>
          </a:p>
          <a:p>
            <a:r>
              <a:rPr lang="pt-BR" dirty="0" smtClean="0"/>
              <a:t>Qual a altura mínima da árvore?</a:t>
            </a:r>
            <a:endParaRPr lang="pt-BR" dirty="0"/>
          </a:p>
        </p:txBody>
      </p:sp>
    </p:spTree>
    <p:extLst>
      <p:ext uri="{BB962C8B-B14F-4D97-AF65-F5344CB8AC3E}">
        <p14:creationId xmlns:p14="http://schemas.microsoft.com/office/powerpoint/2010/main" val="308887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314213" y="548679"/>
            <a:ext cx="6768752" cy="1200329"/>
          </a:xfrm>
          <a:prstGeom prst="rect">
            <a:avLst/>
          </a:prstGeom>
          <a:noFill/>
        </p:spPr>
        <p:txBody>
          <a:bodyPr wrap="square" rtlCol="0">
            <a:spAutoFit/>
          </a:bodyPr>
          <a:lstStyle/>
          <a:p>
            <a:r>
              <a:rPr lang="pt-BR" dirty="0" smtClean="0"/>
              <a:t>Altura máxima:</a:t>
            </a:r>
          </a:p>
          <a:p>
            <a:r>
              <a:rPr lang="pt-BR" dirty="0" smtClean="0"/>
              <a:t>Altura máxima com n nó é o próprio n.</a:t>
            </a:r>
          </a:p>
          <a:p>
            <a:r>
              <a:rPr lang="pt-BR" dirty="0" smtClean="0"/>
              <a:t>h(n)=n</a:t>
            </a:r>
            <a:endParaRPr lang="pt-BR" dirty="0"/>
          </a:p>
          <a:p>
            <a:endParaRPr lang="pt-BR" dirty="0"/>
          </a:p>
        </p:txBody>
      </p:sp>
      <p:sp>
        <p:nvSpPr>
          <p:cNvPr id="3" name="Elipse 2"/>
          <p:cNvSpPr/>
          <p:nvPr/>
        </p:nvSpPr>
        <p:spPr>
          <a:xfrm>
            <a:off x="1238702" y="1052736"/>
            <a:ext cx="66900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a:t>
            </a:r>
            <a:endParaRPr lang="pt-BR" dirty="0"/>
          </a:p>
        </p:txBody>
      </p:sp>
      <p:sp>
        <p:nvSpPr>
          <p:cNvPr id="4" name="Elipse 3"/>
          <p:cNvSpPr/>
          <p:nvPr/>
        </p:nvSpPr>
        <p:spPr>
          <a:xfrm>
            <a:off x="1979712" y="1772816"/>
            <a:ext cx="66900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a:t>
            </a:r>
            <a:endParaRPr lang="pt-BR" dirty="0"/>
          </a:p>
        </p:txBody>
      </p:sp>
      <p:sp>
        <p:nvSpPr>
          <p:cNvPr id="5" name="Elipse 4"/>
          <p:cNvSpPr/>
          <p:nvPr/>
        </p:nvSpPr>
        <p:spPr>
          <a:xfrm>
            <a:off x="2555776" y="2492896"/>
            <a:ext cx="66900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t>
            </a:r>
            <a:endParaRPr lang="pt-BR" dirty="0"/>
          </a:p>
        </p:txBody>
      </p:sp>
      <p:sp>
        <p:nvSpPr>
          <p:cNvPr id="6" name="Elipse 5"/>
          <p:cNvSpPr/>
          <p:nvPr/>
        </p:nvSpPr>
        <p:spPr>
          <a:xfrm>
            <a:off x="1814766" y="3068960"/>
            <a:ext cx="66900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a:t>
            </a:r>
            <a:endParaRPr lang="pt-BR" dirty="0"/>
          </a:p>
        </p:txBody>
      </p:sp>
      <p:sp>
        <p:nvSpPr>
          <p:cNvPr id="7" name="Elipse 6"/>
          <p:cNvSpPr/>
          <p:nvPr/>
        </p:nvSpPr>
        <p:spPr>
          <a:xfrm>
            <a:off x="2588893" y="3573016"/>
            <a:ext cx="66900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a:t>
            </a:r>
            <a:endParaRPr lang="pt-BR" dirty="0"/>
          </a:p>
        </p:txBody>
      </p:sp>
      <p:sp>
        <p:nvSpPr>
          <p:cNvPr id="8" name="Elipse 7"/>
          <p:cNvSpPr/>
          <p:nvPr/>
        </p:nvSpPr>
        <p:spPr>
          <a:xfrm>
            <a:off x="1979712" y="4221088"/>
            <a:ext cx="66900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t>
            </a:r>
            <a:endParaRPr lang="pt-BR" dirty="0"/>
          </a:p>
        </p:txBody>
      </p:sp>
      <p:sp>
        <p:nvSpPr>
          <p:cNvPr id="9" name="Elipse 8"/>
          <p:cNvSpPr/>
          <p:nvPr/>
        </p:nvSpPr>
        <p:spPr>
          <a:xfrm>
            <a:off x="2733328" y="4797152"/>
            <a:ext cx="66900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a:t>
            </a:r>
            <a:endParaRPr lang="pt-BR" dirty="0"/>
          </a:p>
        </p:txBody>
      </p:sp>
      <p:sp>
        <p:nvSpPr>
          <p:cNvPr id="10" name="Elipse 9"/>
          <p:cNvSpPr/>
          <p:nvPr/>
        </p:nvSpPr>
        <p:spPr>
          <a:xfrm>
            <a:off x="2125719" y="5445224"/>
            <a:ext cx="66900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H</a:t>
            </a:r>
            <a:endParaRPr lang="pt-BR" dirty="0"/>
          </a:p>
        </p:txBody>
      </p:sp>
      <p:sp>
        <p:nvSpPr>
          <p:cNvPr id="11" name="Elipse 10"/>
          <p:cNvSpPr/>
          <p:nvPr/>
        </p:nvSpPr>
        <p:spPr>
          <a:xfrm>
            <a:off x="2842259" y="6093296"/>
            <a:ext cx="66900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a:t>
            </a:r>
            <a:endParaRPr lang="pt-BR" dirty="0"/>
          </a:p>
        </p:txBody>
      </p:sp>
      <p:cxnSp>
        <p:nvCxnSpPr>
          <p:cNvPr id="13" name="Conector reto 12"/>
          <p:cNvCxnSpPr>
            <a:stCxn id="3" idx="5"/>
            <a:endCxn id="4" idx="1"/>
          </p:cNvCxnSpPr>
          <p:nvPr/>
        </p:nvCxnSpPr>
        <p:spPr>
          <a:xfrm>
            <a:off x="1809731" y="1605900"/>
            <a:ext cx="267954" cy="261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a:off x="1962131" y="1758300"/>
            <a:ext cx="267954" cy="261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2266931" y="2063100"/>
            <a:ext cx="267954" cy="261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4" idx="5"/>
            <a:endCxn id="5" idx="0"/>
          </p:cNvCxnSpPr>
          <p:nvPr/>
        </p:nvCxnSpPr>
        <p:spPr>
          <a:xfrm>
            <a:off x="2550741" y="2325980"/>
            <a:ext cx="339536" cy="166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p:cNvCxnSpPr>
            <a:stCxn id="6" idx="5"/>
            <a:endCxn id="7" idx="1"/>
          </p:cNvCxnSpPr>
          <p:nvPr/>
        </p:nvCxnSpPr>
        <p:spPr>
          <a:xfrm>
            <a:off x="2385795" y="3622124"/>
            <a:ext cx="301071" cy="4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to 24"/>
          <p:cNvCxnSpPr>
            <a:endCxn id="6" idx="7"/>
          </p:cNvCxnSpPr>
          <p:nvPr/>
        </p:nvCxnSpPr>
        <p:spPr>
          <a:xfrm flipH="1">
            <a:off x="2385795" y="3055856"/>
            <a:ext cx="493029"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to 28"/>
          <p:cNvCxnSpPr>
            <a:stCxn id="8" idx="6"/>
            <a:endCxn id="9" idx="0"/>
          </p:cNvCxnSpPr>
          <p:nvPr/>
        </p:nvCxnSpPr>
        <p:spPr>
          <a:xfrm>
            <a:off x="2648714" y="4545124"/>
            <a:ext cx="419115" cy="25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to 29"/>
          <p:cNvCxnSpPr>
            <a:endCxn id="10" idx="1"/>
          </p:cNvCxnSpPr>
          <p:nvPr/>
        </p:nvCxnSpPr>
        <p:spPr>
          <a:xfrm flipH="1">
            <a:off x="2223692" y="5175194"/>
            <a:ext cx="496817" cy="364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a:stCxn id="10" idx="5"/>
            <a:endCxn id="11" idx="0"/>
          </p:cNvCxnSpPr>
          <p:nvPr/>
        </p:nvCxnSpPr>
        <p:spPr>
          <a:xfrm>
            <a:off x="2696748" y="5998388"/>
            <a:ext cx="480012" cy="94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to 37"/>
          <p:cNvCxnSpPr>
            <a:stCxn id="7" idx="3"/>
            <a:endCxn id="8" idx="0"/>
          </p:cNvCxnSpPr>
          <p:nvPr/>
        </p:nvCxnSpPr>
        <p:spPr>
          <a:xfrm flipH="1">
            <a:off x="2314213" y="4126180"/>
            <a:ext cx="372653" cy="94908"/>
          </a:xfrm>
          <a:prstGeom prst="line">
            <a:avLst/>
          </a:prstGeom>
        </p:spPr>
        <p:style>
          <a:lnRef idx="1">
            <a:schemeClr val="accent1"/>
          </a:lnRef>
          <a:fillRef idx="0">
            <a:schemeClr val="accent1"/>
          </a:fillRef>
          <a:effectRef idx="0">
            <a:schemeClr val="accent1"/>
          </a:effectRef>
          <a:fontRef idx="minor">
            <a:schemeClr val="tx1"/>
          </a:fontRef>
        </p:style>
      </p:cxnSp>
      <p:sp>
        <p:nvSpPr>
          <p:cNvPr id="42" name="CaixaDeTexto 41"/>
          <p:cNvSpPr txBox="1"/>
          <p:nvPr/>
        </p:nvSpPr>
        <p:spPr>
          <a:xfrm>
            <a:off x="4716016" y="2194012"/>
            <a:ext cx="3456384" cy="1200329"/>
          </a:xfrm>
          <a:prstGeom prst="rect">
            <a:avLst/>
          </a:prstGeom>
          <a:noFill/>
        </p:spPr>
        <p:txBody>
          <a:bodyPr wrap="square" rtlCol="0">
            <a:spAutoFit/>
          </a:bodyPr>
          <a:lstStyle/>
          <a:p>
            <a:r>
              <a:rPr lang="pt-BR" dirty="0" smtClean="0"/>
              <a:t>h(n) = 8 será a altura máxima</a:t>
            </a:r>
          </a:p>
          <a:p>
            <a:endParaRPr lang="pt-BR" dirty="0"/>
          </a:p>
          <a:p>
            <a:r>
              <a:rPr lang="pt-BR" dirty="0" smtClean="0"/>
              <a:t>Árvore em </a:t>
            </a:r>
            <a:r>
              <a:rPr lang="pt-BR" dirty="0" err="1" smtClean="0"/>
              <a:t>Zig-zag</a:t>
            </a:r>
            <a:r>
              <a:rPr lang="pt-BR" dirty="0" smtClean="0"/>
              <a:t> tanto faz para </a:t>
            </a:r>
          </a:p>
          <a:p>
            <a:r>
              <a:rPr lang="pt-BR" dirty="0" smtClean="0"/>
              <a:t>Direita ou para esquerda</a:t>
            </a:r>
            <a:endParaRPr lang="pt-BR" dirty="0"/>
          </a:p>
        </p:txBody>
      </p:sp>
    </p:spTree>
    <p:extLst>
      <p:ext uri="{BB962C8B-B14F-4D97-AF65-F5344CB8AC3E}">
        <p14:creationId xmlns:p14="http://schemas.microsoft.com/office/powerpoint/2010/main" val="308887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27584" y="980728"/>
            <a:ext cx="7920880" cy="1477328"/>
          </a:xfrm>
          <a:prstGeom prst="rect">
            <a:avLst/>
          </a:prstGeom>
          <a:noFill/>
        </p:spPr>
        <p:txBody>
          <a:bodyPr wrap="square" rtlCol="0">
            <a:spAutoFit/>
          </a:bodyPr>
          <a:lstStyle/>
          <a:p>
            <a:r>
              <a:rPr lang="pt-BR" dirty="0" smtClean="0"/>
              <a:t>Para altura mínima  é dada pela formula a seguir:</a:t>
            </a:r>
          </a:p>
          <a:p>
            <a:endParaRPr lang="pt-BR" dirty="0"/>
          </a:p>
          <a:p>
            <a:r>
              <a:rPr lang="pt-BR" dirty="0" smtClean="0"/>
              <a:t>h(n)= 1 + log </a:t>
            </a:r>
            <a:r>
              <a:rPr lang="pt-BR" baseline="30000" dirty="0" smtClean="0"/>
              <a:t>n</a:t>
            </a:r>
            <a:r>
              <a:rPr lang="pt-BR" dirty="0" smtClean="0"/>
              <a:t>   = 1 +3 =4 </a:t>
            </a:r>
          </a:p>
          <a:p>
            <a:r>
              <a:rPr lang="pt-BR" dirty="0" smtClean="0"/>
              <a:t>O</a:t>
            </a:r>
            <a:r>
              <a:rPr lang="pt-BR" dirty="0"/>
              <a:t> log </a:t>
            </a:r>
            <a:r>
              <a:rPr lang="pt-BR" baseline="30000" dirty="0"/>
              <a:t>n</a:t>
            </a:r>
            <a:r>
              <a:rPr lang="pt-BR" dirty="0" smtClean="0"/>
              <a:t>  será sempre na base 2.</a:t>
            </a:r>
          </a:p>
          <a:p>
            <a:endParaRPr lang="pt-BR" dirty="0"/>
          </a:p>
        </p:txBody>
      </p:sp>
      <p:sp>
        <p:nvSpPr>
          <p:cNvPr id="3" name="Elipse 2"/>
          <p:cNvSpPr/>
          <p:nvPr/>
        </p:nvSpPr>
        <p:spPr>
          <a:xfrm>
            <a:off x="323528" y="4437112"/>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a:t>
            </a:r>
            <a:endParaRPr lang="pt-BR" dirty="0"/>
          </a:p>
        </p:txBody>
      </p:sp>
      <p:sp>
        <p:nvSpPr>
          <p:cNvPr id="4" name="Elipse 3"/>
          <p:cNvSpPr/>
          <p:nvPr/>
        </p:nvSpPr>
        <p:spPr>
          <a:xfrm>
            <a:off x="1187624" y="3645024"/>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a:t>
            </a:r>
            <a:endParaRPr lang="pt-BR" dirty="0"/>
          </a:p>
        </p:txBody>
      </p:sp>
      <p:sp>
        <p:nvSpPr>
          <p:cNvPr id="5" name="Elipse 4"/>
          <p:cNvSpPr/>
          <p:nvPr/>
        </p:nvSpPr>
        <p:spPr>
          <a:xfrm>
            <a:off x="1907704"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t>
            </a:r>
            <a:endParaRPr lang="pt-BR" dirty="0"/>
          </a:p>
        </p:txBody>
      </p:sp>
      <p:sp>
        <p:nvSpPr>
          <p:cNvPr id="6" name="Elipse 5"/>
          <p:cNvSpPr/>
          <p:nvPr/>
        </p:nvSpPr>
        <p:spPr>
          <a:xfrm>
            <a:off x="2067241" y="2492896"/>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a:t>
            </a:r>
            <a:endParaRPr lang="pt-BR" dirty="0"/>
          </a:p>
        </p:txBody>
      </p:sp>
      <p:sp>
        <p:nvSpPr>
          <p:cNvPr id="7" name="Elipse 6"/>
          <p:cNvSpPr/>
          <p:nvPr/>
        </p:nvSpPr>
        <p:spPr>
          <a:xfrm>
            <a:off x="3491880" y="3645024"/>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t>
            </a:r>
            <a:endParaRPr lang="pt-BR" dirty="0"/>
          </a:p>
        </p:txBody>
      </p:sp>
      <p:sp>
        <p:nvSpPr>
          <p:cNvPr id="8" name="Elipse 7"/>
          <p:cNvSpPr/>
          <p:nvPr/>
        </p:nvSpPr>
        <p:spPr>
          <a:xfrm>
            <a:off x="4067944" y="4653136"/>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a:t>
            </a:r>
            <a:endParaRPr lang="pt-BR" dirty="0"/>
          </a:p>
        </p:txBody>
      </p:sp>
      <p:sp>
        <p:nvSpPr>
          <p:cNvPr id="9" name="Elipse 8"/>
          <p:cNvSpPr/>
          <p:nvPr/>
        </p:nvSpPr>
        <p:spPr>
          <a:xfrm>
            <a:off x="2915816" y="458112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a:t>
            </a:r>
            <a:endParaRPr lang="pt-BR" dirty="0"/>
          </a:p>
        </p:txBody>
      </p:sp>
      <p:cxnSp>
        <p:nvCxnSpPr>
          <p:cNvPr id="10" name="Conector reto 9"/>
          <p:cNvCxnSpPr>
            <a:stCxn id="4" idx="0"/>
          </p:cNvCxnSpPr>
          <p:nvPr/>
        </p:nvCxnSpPr>
        <p:spPr>
          <a:xfrm flipV="1">
            <a:off x="1475656" y="3079984"/>
            <a:ext cx="675948" cy="565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a:endCxn id="4" idx="3"/>
          </p:cNvCxnSpPr>
          <p:nvPr/>
        </p:nvCxnSpPr>
        <p:spPr>
          <a:xfrm flipV="1">
            <a:off x="827584" y="4198188"/>
            <a:ext cx="444403"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a:stCxn id="5" idx="0"/>
            <a:endCxn id="4" idx="5"/>
          </p:cNvCxnSpPr>
          <p:nvPr/>
        </p:nvCxnSpPr>
        <p:spPr>
          <a:xfrm flipH="1" flipV="1">
            <a:off x="1679325" y="4198188"/>
            <a:ext cx="516411"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a:stCxn id="7" idx="1"/>
          </p:cNvCxnSpPr>
          <p:nvPr/>
        </p:nvCxnSpPr>
        <p:spPr>
          <a:xfrm flipH="1" flipV="1">
            <a:off x="2558942" y="3079984"/>
            <a:ext cx="1017301" cy="659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9" idx="0"/>
            <a:endCxn id="7" idx="3"/>
          </p:cNvCxnSpPr>
          <p:nvPr/>
        </p:nvCxnSpPr>
        <p:spPr>
          <a:xfrm flipV="1">
            <a:off x="3203848" y="4198188"/>
            <a:ext cx="372395" cy="382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8" idx="0"/>
            <a:endCxn id="7" idx="5"/>
          </p:cNvCxnSpPr>
          <p:nvPr/>
        </p:nvCxnSpPr>
        <p:spPr>
          <a:xfrm flipH="1" flipV="1">
            <a:off x="3983581" y="4198188"/>
            <a:ext cx="372395" cy="454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Elipse 15"/>
          <p:cNvSpPr/>
          <p:nvPr/>
        </p:nvSpPr>
        <p:spPr>
          <a:xfrm>
            <a:off x="4499992" y="5661248"/>
            <a:ext cx="57606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a:t>
            </a:r>
          </a:p>
        </p:txBody>
      </p:sp>
      <p:cxnSp>
        <p:nvCxnSpPr>
          <p:cNvPr id="17" name="Conector reto 16"/>
          <p:cNvCxnSpPr>
            <a:stCxn id="8" idx="5"/>
            <a:endCxn id="8" idx="5"/>
          </p:cNvCxnSpPr>
          <p:nvPr/>
        </p:nvCxnSpPr>
        <p:spPr>
          <a:xfrm>
            <a:off x="4559645" y="52063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p:cNvCxnSpPr>
            <a:stCxn id="8" idx="4"/>
            <a:endCxn id="16" idx="0"/>
          </p:cNvCxnSpPr>
          <p:nvPr/>
        </p:nvCxnSpPr>
        <p:spPr>
          <a:xfrm>
            <a:off x="4355976" y="5301208"/>
            <a:ext cx="432048"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0" y="3212976"/>
            <a:ext cx="6372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a:off x="-36512" y="4365104"/>
            <a:ext cx="6372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35496" y="5445224"/>
            <a:ext cx="6372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5940331" y="2700715"/>
            <a:ext cx="1453301" cy="369332"/>
          </a:xfrm>
          <a:prstGeom prst="rect">
            <a:avLst/>
          </a:prstGeom>
          <a:noFill/>
        </p:spPr>
        <p:txBody>
          <a:bodyPr wrap="square" rtlCol="0">
            <a:spAutoFit/>
          </a:bodyPr>
          <a:lstStyle/>
          <a:p>
            <a:r>
              <a:rPr lang="pt-BR" dirty="0" smtClean="0"/>
              <a:t>1</a:t>
            </a:r>
            <a:endParaRPr lang="pt-BR" dirty="0"/>
          </a:p>
        </p:txBody>
      </p:sp>
      <p:sp>
        <p:nvSpPr>
          <p:cNvPr id="24" name="CaixaDeTexto 23"/>
          <p:cNvSpPr txBox="1"/>
          <p:nvPr/>
        </p:nvSpPr>
        <p:spPr>
          <a:xfrm>
            <a:off x="6051052" y="4761148"/>
            <a:ext cx="1453301" cy="369332"/>
          </a:xfrm>
          <a:prstGeom prst="rect">
            <a:avLst/>
          </a:prstGeom>
          <a:noFill/>
        </p:spPr>
        <p:txBody>
          <a:bodyPr wrap="square" rtlCol="0">
            <a:spAutoFit/>
          </a:bodyPr>
          <a:lstStyle/>
          <a:p>
            <a:r>
              <a:rPr lang="pt-BR" dirty="0" smtClean="0"/>
              <a:t>3</a:t>
            </a:r>
            <a:endParaRPr lang="pt-BR" dirty="0"/>
          </a:p>
        </p:txBody>
      </p:sp>
      <p:sp>
        <p:nvSpPr>
          <p:cNvPr id="25" name="CaixaDeTexto 24"/>
          <p:cNvSpPr txBox="1"/>
          <p:nvPr/>
        </p:nvSpPr>
        <p:spPr>
          <a:xfrm>
            <a:off x="5940331" y="3789040"/>
            <a:ext cx="1453301" cy="369332"/>
          </a:xfrm>
          <a:prstGeom prst="rect">
            <a:avLst/>
          </a:prstGeom>
          <a:noFill/>
        </p:spPr>
        <p:txBody>
          <a:bodyPr wrap="square" rtlCol="0">
            <a:spAutoFit/>
          </a:bodyPr>
          <a:lstStyle/>
          <a:p>
            <a:r>
              <a:rPr lang="pt-BR" dirty="0"/>
              <a:t>2</a:t>
            </a:r>
          </a:p>
        </p:txBody>
      </p:sp>
      <p:sp>
        <p:nvSpPr>
          <p:cNvPr id="26" name="CaixaDeTexto 25"/>
          <p:cNvSpPr txBox="1"/>
          <p:nvPr/>
        </p:nvSpPr>
        <p:spPr>
          <a:xfrm>
            <a:off x="6086013" y="5800618"/>
            <a:ext cx="1453301" cy="369332"/>
          </a:xfrm>
          <a:prstGeom prst="rect">
            <a:avLst/>
          </a:prstGeom>
          <a:noFill/>
        </p:spPr>
        <p:txBody>
          <a:bodyPr wrap="square" rtlCol="0">
            <a:spAutoFit/>
          </a:bodyPr>
          <a:lstStyle/>
          <a:p>
            <a:r>
              <a:rPr lang="pt-BR" dirty="0" smtClean="0"/>
              <a:t>4</a:t>
            </a:r>
            <a:endParaRPr lang="pt-BR" dirty="0"/>
          </a:p>
        </p:txBody>
      </p:sp>
    </p:spTree>
    <p:extLst>
      <p:ext uri="{BB962C8B-B14F-4D97-AF65-F5344CB8AC3E}">
        <p14:creationId xmlns:p14="http://schemas.microsoft.com/office/powerpoint/2010/main" val="308887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776288"/>
            <a:ext cx="8515350"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8887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764704"/>
            <a:ext cx="641127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645024"/>
            <a:ext cx="4752528" cy="3039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565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332656"/>
            <a:ext cx="8064896" cy="1569660"/>
          </a:xfrm>
          <a:prstGeom prst="rect">
            <a:avLst/>
          </a:prstGeom>
        </p:spPr>
        <p:txBody>
          <a:bodyPr wrap="square">
            <a:spAutoFit/>
          </a:bodyPr>
          <a:lstStyle/>
          <a:p>
            <a:pPr algn="ctr"/>
            <a:r>
              <a:rPr lang="pt-BR" sz="2400" dirty="0"/>
              <a:t>Representação de Árvores Binárias</a:t>
            </a:r>
          </a:p>
          <a:p>
            <a:r>
              <a:rPr lang="pt-BR" dirty="0"/>
              <a:t>Na prática, os nodos de uma árvore binária possuem um valor (chamado de chave) e dois apontadores, um para o filho da esquerda e outro para o filho da direita. Esses apontadores representam as ligações (arestas) de uma árvore. Veja abaixo uma implementação de árvore binária.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83" y="1902316"/>
            <a:ext cx="8333489" cy="4493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681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7544" y="548680"/>
            <a:ext cx="8352928" cy="3539430"/>
          </a:xfrm>
          <a:prstGeom prst="rect">
            <a:avLst/>
          </a:prstGeom>
        </p:spPr>
        <p:txBody>
          <a:bodyPr wrap="square">
            <a:spAutoFit/>
          </a:bodyPr>
          <a:lstStyle/>
          <a:p>
            <a:pPr algn="ctr"/>
            <a:r>
              <a:rPr lang="pt-BR" sz="2400" dirty="0" smtClean="0"/>
              <a:t>Árvores</a:t>
            </a:r>
          </a:p>
          <a:p>
            <a:pPr algn="just"/>
            <a:r>
              <a:rPr lang="pt-BR" sz="2000" dirty="0" smtClean="0"/>
              <a:t>Definições:</a:t>
            </a:r>
            <a:endParaRPr lang="pt-BR" sz="2000" dirty="0"/>
          </a:p>
          <a:p>
            <a:pPr algn="just"/>
            <a:r>
              <a:rPr lang="pt-BR" sz="2000" dirty="0"/>
              <a:t>Árvores são estruturas de dados hierárquicas. Basicamente, árvores são formadas por um conjunto de elementos, os quais chamamos nodos (ou vértices) conectados de forma específica por um conjunto de arestas. Um dos nodos, que dizemos estar no nível </a:t>
            </a:r>
            <a:r>
              <a:rPr lang="pt-BR" sz="2000" dirty="0" smtClean="0"/>
              <a:t>1, </a:t>
            </a:r>
            <a:r>
              <a:rPr lang="pt-BR" sz="2000" dirty="0"/>
              <a:t>é a raiz da árvore, e está no topo da hierarquia. A raiz está conectada a outros nodos, que estão no nível </a:t>
            </a:r>
            <a:r>
              <a:rPr lang="pt-BR" sz="2000" dirty="0" smtClean="0"/>
              <a:t>2, </a:t>
            </a:r>
            <a:r>
              <a:rPr lang="pt-BR" sz="2000" dirty="0"/>
              <a:t>que por sua vez estão conectados a outros nodos, no nível </a:t>
            </a:r>
            <a:r>
              <a:rPr lang="pt-BR" sz="2000" dirty="0" smtClean="0"/>
              <a:t>3, </a:t>
            </a:r>
            <a:r>
              <a:rPr lang="pt-BR" sz="2000" dirty="0"/>
              <a:t>e assim por diante</a:t>
            </a:r>
            <a:r>
              <a:rPr lang="pt-BR" sz="2000" dirty="0" smtClean="0"/>
              <a:t>.</a:t>
            </a:r>
          </a:p>
          <a:p>
            <a:pPr algn="just"/>
            <a:endParaRPr lang="pt-BR" sz="2000" dirty="0"/>
          </a:p>
          <a:p>
            <a:pPr algn="just"/>
            <a:r>
              <a:rPr lang="pt-BR" sz="2000" dirty="0"/>
              <a:t/>
            </a:r>
            <a:br>
              <a:rPr lang="pt-BR" sz="2000" dirty="0"/>
            </a:br>
            <a:endParaRPr lang="pt-BR"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916" y="3717032"/>
            <a:ext cx="2385540" cy="2134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6817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24805"/>
            <a:ext cx="79629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2413338"/>
            <a:ext cx="7869882" cy="1200329"/>
          </a:xfrm>
          <a:prstGeom prst="rect">
            <a:avLst/>
          </a:prstGeom>
        </p:spPr>
        <p:txBody>
          <a:bodyPr wrap="square">
            <a:spAutoFit/>
          </a:bodyPr>
          <a:lstStyle/>
          <a:p>
            <a:r>
              <a:rPr lang="pt-BR" dirty="0" smtClean="0"/>
              <a:t> </a:t>
            </a:r>
            <a:r>
              <a:rPr lang="pt-BR" dirty="0"/>
              <a:t>Note que o nodo </a:t>
            </a:r>
            <a:r>
              <a:rPr lang="pt-BR" dirty="0" err="1"/>
              <a:t>raíz</a:t>
            </a:r>
            <a:r>
              <a:rPr lang="pt-BR" dirty="0"/>
              <a:t> (nodo com o valor 3), possui dois filhos, um à esquerda (com o valor 5) e outro à direita (com o valor 1).</a:t>
            </a:r>
          </a:p>
          <a:p>
            <a:r>
              <a:rPr lang="pt-BR" dirty="0"/>
              <a:t/>
            </a:r>
            <a:br>
              <a:rPr lang="pt-BR" dirty="0"/>
            </a:br>
            <a:endParaRPr lang="pt-BR"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3356992"/>
            <a:ext cx="8105775"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681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4520" y="492344"/>
            <a:ext cx="8567960"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400" b="0" i="0" u="none" strike="noStrike" cap="none" normalizeH="0" baseline="0" dirty="0" smtClean="0">
                <a:ln>
                  <a:noFill/>
                </a:ln>
                <a:solidFill>
                  <a:srgbClr val="900C3F"/>
                </a:solidFill>
                <a:effectLst/>
                <a:latin typeface="+mj-lt"/>
                <a:cs typeface="Arial" pitchFamily="34" charset="0"/>
              </a:rPr>
              <a:t>Árvores Binárias de Pesquisa</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212529"/>
                </a:solidFill>
                <a:effectLst/>
                <a:latin typeface="inherit"/>
                <a:cs typeface="Arial" pitchFamily="34" charset="0"/>
              </a:rPr>
              <a:t>Árvores binárias de pesquisa (ou </a:t>
            </a:r>
            <a:r>
              <a:rPr kumimoji="0" lang="pt-BR" altLang="pt-BR" b="0" i="0" u="none" strike="noStrike" cap="none" normalizeH="0" baseline="0" dirty="0" err="1" smtClean="0">
                <a:ln>
                  <a:noFill/>
                </a:ln>
                <a:solidFill>
                  <a:srgbClr val="212529"/>
                </a:solidFill>
                <a:effectLst/>
                <a:latin typeface="inherit"/>
                <a:cs typeface="Arial" pitchFamily="34" charset="0"/>
              </a:rPr>
              <a:t>Binary</a:t>
            </a:r>
            <a:r>
              <a:rPr kumimoji="0" lang="pt-BR" altLang="pt-BR" b="0" i="0" u="none" strike="noStrike" cap="none" normalizeH="0" baseline="0" dirty="0" smtClean="0">
                <a:ln>
                  <a:noFill/>
                </a:ln>
                <a:solidFill>
                  <a:srgbClr val="212529"/>
                </a:solidFill>
                <a:effectLst/>
                <a:latin typeface="inherit"/>
                <a:cs typeface="Arial" pitchFamily="34" charset="0"/>
              </a:rPr>
              <a:t> </a:t>
            </a:r>
            <a:r>
              <a:rPr kumimoji="0" lang="pt-BR" altLang="pt-BR" b="0" i="0" u="none" strike="noStrike" cap="none" normalizeH="0" baseline="0" dirty="0" err="1" smtClean="0">
                <a:ln>
                  <a:noFill/>
                </a:ln>
                <a:solidFill>
                  <a:srgbClr val="212529"/>
                </a:solidFill>
                <a:effectLst/>
                <a:latin typeface="inherit"/>
                <a:cs typeface="Arial" pitchFamily="34" charset="0"/>
              </a:rPr>
              <a:t>Search</a:t>
            </a:r>
            <a:r>
              <a:rPr kumimoji="0" lang="pt-BR" altLang="pt-BR" b="0" i="0" u="none" strike="noStrike" cap="none" normalizeH="0" baseline="0" dirty="0" smtClean="0">
                <a:ln>
                  <a:noFill/>
                </a:ln>
                <a:solidFill>
                  <a:srgbClr val="212529"/>
                </a:solidFill>
                <a:effectLst/>
                <a:latin typeface="inherit"/>
                <a:cs typeface="Arial" pitchFamily="34" charset="0"/>
              </a:rPr>
              <a:t> </a:t>
            </a:r>
            <a:r>
              <a:rPr kumimoji="0" lang="pt-BR" altLang="pt-BR" b="0" i="0" u="none" strike="noStrike" cap="none" normalizeH="0" baseline="0" dirty="0" err="1" smtClean="0">
                <a:ln>
                  <a:noFill/>
                </a:ln>
                <a:solidFill>
                  <a:srgbClr val="212529"/>
                </a:solidFill>
                <a:effectLst/>
                <a:latin typeface="inherit"/>
                <a:cs typeface="Arial" pitchFamily="34" charset="0"/>
              </a:rPr>
              <a:t>Tress</a:t>
            </a:r>
            <a:r>
              <a:rPr kumimoji="0" lang="pt-BR" altLang="pt-BR" b="0" i="0" u="none" strike="noStrike" cap="none" normalizeH="0" baseline="0" dirty="0" smtClean="0">
                <a:ln>
                  <a:noFill/>
                </a:ln>
                <a:solidFill>
                  <a:srgbClr val="212529"/>
                </a:solidFill>
                <a:effectLst/>
                <a:latin typeface="inherit"/>
                <a:cs typeface="Arial" pitchFamily="34" charset="0"/>
              </a:rPr>
              <a:t> - </a:t>
            </a:r>
            <a:r>
              <a:rPr kumimoji="0" lang="pt-BR" altLang="pt-BR" b="0" i="0" u="none" strike="noStrike" cap="none" normalizeH="0" baseline="0" dirty="0" err="1" smtClean="0">
                <a:ln>
                  <a:noFill/>
                </a:ln>
                <a:solidFill>
                  <a:srgbClr val="212529"/>
                </a:solidFill>
                <a:effectLst/>
                <a:latin typeface="inherit"/>
                <a:cs typeface="Arial" pitchFamily="34" charset="0"/>
              </a:rPr>
              <a:t>BSTs</a:t>
            </a:r>
            <a:r>
              <a:rPr kumimoji="0" lang="pt-BR" altLang="pt-BR" b="0" i="0" u="none" strike="noStrike" cap="none" normalizeH="0" baseline="0" dirty="0" smtClean="0">
                <a:ln>
                  <a:noFill/>
                </a:ln>
                <a:solidFill>
                  <a:srgbClr val="212529"/>
                </a:solidFill>
                <a:effectLst/>
                <a:latin typeface="inherit"/>
                <a:cs typeface="Arial" pitchFamily="34" charset="0"/>
              </a:rPr>
              <a:t>, do Inglês) são árvores cujos nodos são organizados de acordo com algumas propriedades.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212529"/>
                </a:solidFill>
                <a:effectLst/>
                <a:latin typeface="inherit"/>
                <a:cs typeface="Arial" pitchFamily="34" charset="0"/>
              </a:rPr>
              <a:t>Mais formalmente, podemos definir árvores binárias de pesquisa como: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smtClean="0">
                <a:ln>
                  <a:noFill/>
                </a:ln>
                <a:solidFill>
                  <a:srgbClr val="212529"/>
                </a:solidFill>
                <a:effectLst/>
                <a:latin typeface="inherit"/>
                <a:cs typeface="Arial" pitchFamily="34" charset="0"/>
              </a:rPr>
              <a:t>Definição de Árvore Binária de Pesquisa:</a:t>
            </a:r>
            <a:r>
              <a:rPr kumimoji="0" lang="pt-BR" altLang="pt-BR" b="0" i="0" u="none" strike="noStrike" cap="none" normalizeH="0" baseline="0" dirty="0" smtClean="0">
                <a:ln>
                  <a:noFill/>
                </a:ln>
                <a:solidFill>
                  <a:srgbClr val="212529"/>
                </a:solidFill>
                <a:effectLst/>
                <a:latin typeface="inheri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212529"/>
                </a:solidFill>
                <a:effectLst/>
                <a:latin typeface="inherit"/>
                <a:cs typeface="Arial" pitchFamily="34" charset="0"/>
              </a:rPr>
              <a:t>Seja </a:t>
            </a:r>
            <a:r>
              <a:rPr kumimoji="0" lang="pt-BR" altLang="pt-BR" b="1" i="1" u="none" strike="noStrike" cap="none" normalizeH="0" baseline="0" dirty="0" smtClean="0">
                <a:ln>
                  <a:noFill/>
                </a:ln>
                <a:solidFill>
                  <a:srgbClr val="212529"/>
                </a:solidFill>
                <a:effectLst/>
                <a:latin typeface="inherit"/>
                <a:cs typeface="Arial" pitchFamily="34" charset="0"/>
              </a:rPr>
              <a:t>x</a:t>
            </a:r>
            <a:r>
              <a:rPr kumimoji="0" lang="pt-BR" altLang="pt-BR" b="0" i="0" u="none" strike="noStrike" cap="none" normalizeH="0" baseline="0" dirty="0" smtClean="0">
                <a:ln>
                  <a:noFill/>
                </a:ln>
                <a:solidFill>
                  <a:srgbClr val="212529"/>
                </a:solidFill>
                <a:effectLst/>
                <a:latin typeface="inherit"/>
                <a:cs typeface="Arial" pitchFamily="34" charset="0"/>
              </a:rPr>
              <a:t> um nodo em uma árvore binária de pesquisa.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smtClean="0">
              <a:ln>
                <a:noFill/>
              </a:ln>
              <a:solidFill>
                <a:srgbClr val="212529"/>
              </a:solidFill>
              <a:effectLst/>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212529"/>
                </a:solidFill>
                <a:effectLst/>
                <a:latin typeface="inherit"/>
                <a:cs typeface="Arial" pitchFamily="34" charset="0"/>
              </a:rPr>
              <a:t>Se </a:t>
            </a:r>
            <a:r>
              <a:rPr kumimoji="0" lang="pt-BR" altLang="pt-BR" b="1" i="1" u="none" strike="noStrike" cap="none" normalizeH="0" baseline="0" dirty="0" smtClean="0">
                <a:ln>
                  <a:noFill/>
                </a:ln>
                <a:solidFill>
                  <a:srgbClr val="212529"/>
                </a:solidFill>
                <a:effectLst/>
                <a:latin typeface="MathJax_Math-italic"/>
                <a:cs typeface="Arial" pitchFamily="34" charset="0"/>
              </a:rPr>
              <a:t>y</a:t>
            </a:r>
            <a:r>
              <a:rPr kumimoji="0" lang="pt-BR" altLang="pt-BR" b="0" i="0" u="none" strike="noStrike" cap="none" normalizeH="0" baseline="0" dirty="0" smtClean="0">
                <a:ln>
                  <a:noFill/>
                </a:ln>
                <a:solidFill>
                  <a:srgbClr val="212529"/>
                </a:solidFill>
                <a:effectLst/>
                <a:latin typeface="inherit"/>
                <a:cs typeface="Arial" pitchFamily="34" charset="0"/>
              </a:rPr>
              <a:t> é um nodo na </a:t>
            </a:r>
            <a:r>
              <a:rPr kumimoji="0" lang="pt-BR" altLang="pt-BR" b="0" i="0" u="none" strike="noStrike" cap="none" normalizeH="0" baseline="0" dirty="0" err="1" smtClean="0">
                <a:ln>
                  <a:noFill/>
                </a:ln>
                <a:solidFill>
                  <a:srgbClr val="212529"/>
                </a:solidFill>
                <a:effectLst/>
                <a:latin typeface="inherit"/>
                <a:cs typeface="Arial" pitchFamily="34" charset="0"/>
              </a:rPr>
              <a:t>sub-árvore</a:t>
            </a:r>
            <a:r>
              <a:rPr kumimoji="0" lang="pt-BR" altLang="pt-BR" b="0" i="0" u="none" strike="noStrike" cap="none" normalizeH="0" baseline="0" dirty="0" smtClean="0">
                <a:ln>
                  <a:noFill/>
                </a:ln>
                <a:solidFill>
                  <a:srgbClr val="212529"/>
                </a:solidFill>
                <a:effectLst/>
                <a:latin typeface="inherit"/>
                <a:cs typeface="Arial" pitchFamily="34" charset="0"/>
              </a:rPr>
              <a:t> esquerda de </a:t>
            </a:r>
            <a:r>
              <a:rPr kumimoji="0" lang="pt-BR" altLang="pt-BR" b="1" i="1" u="none" strike="noStrike" cap="none" normalizeH="0" baseline="0" dirty="0" smtClean="0">
                <a:ln>
                  <a:noFill/>
                </a:ln>
                <a:solidFill>
                  <a:srgbClr val="212529"/>
                </a:solidFill>
                <a:effectLst/>
                <a:latin typeface="inherit"/>
                <a:cs typeface="Arial" pitchFamily="34" charset="0"/>
              </a:rPr>
              <a:t>x</a:t>
            </a:r>
            <a:r>
              <a:rPr kumimoji="0" lang="pt-BR" altLang="pt-BR" b="0" i="0" u="none" strike="noStrike" cap="none" normalizeH="0" baseline="0" dirty="0" smtClean="0">
                <a:ln>
                  <a:noFill/>
                </a:ln>
                <a:solidFill>
                  <a:srgbClr val="212529"/>
                </a:solidFill>
                <a:effectLst/>
                <a:latin typeface="inherit"/>
                <a:cs typeface="Arial" pitchFamily="34" charset="0"/>
              </a:rPr>
              <a:t>,</a:t>
            </a:r>
            <a:r>
              <a:rPr kumimoji="0" lang="pt-BR" altLang="pt-BR" b="0" i="0" u="none" strike="noStrike" cap="none" normalizeH="0" dirty="0" smtClean="0">
                <a:ln>
                  <a:noFill/>
                </a:ln>
                <a:solidFill>
                  <a:srgbClr val="212529"/>
                </a:solidFill>
                <a:effectLst/>
                <a:latin typeface="inherit"/>
                <a:cs typeface="Arial" pitchFamily="34" charset="0"/>
              </a:rPr>
              <a:t>   e</a:t>
            </a:r>
            <a:r>
              <a:rPr kumimoji="0" lang="pt-BR" altLang="pt-BR" b="0" i="0" u="none" strike="noStrike" cap="none" normalizeH="0" baseline="0" dirty="0" smtClean="0">
                <a:ln>
                  <a:noFill/>
                </a:ln>
                <a:solidFill>
                  <a:srgbClr val="212529"/>
                </a:solidFill>
                <a:effectLst/>
                <a:latin typeface="inherit"/>
                <a:cs typeface="Arial" pitchFamily="34" charset="0"/>
              </a:rPr>
              <a:t>ntão  </a:t>
            </a:r>
            <a:r>
              <a:rPr kumimoji="0" lang="pt-BR" altLang="pt-BR" b="0" i="0" u="none" strike="noStrike" cap="none" normalizeH="0" baseline="0" dirty="0" err="1" smtClean="0">
                <a:ln>
                  <a:noFill/>
                </a:ln>
                <a:solidFill>
                  <a:srgbClr val="212529"/>
                </a:solidFill>
                <a:effectLst/>
                <a:latin typeface="MathJax_Math-italic"/>
                <a:cs typeface="Arial" pitchFamily="34" charset="0"/>
              </a:rPr>
              <a:t>y</a:t>
            </a:r>
            <a:r>
              <a:rPr kumimoji="0" lang="pt-BR" altLang="pt-BR" b="0" i="0" u="none" strike="noStrike" cap="none" normalizeH="0" baseline="0" dirty="0" err="1" smtClean="0">
                <a:ln>
                  <a:noFill/>
                </a:ln>
                <a:solidFill>
                  <a:srgbClr val="212529"/>
                </a:solidFill>
                <a:effectLst/>
                <a:latin typeface="MathJax_Main"/>
                <a:cs typeface="Arial" pitchFamily="34" charset="0"/>
              </a:rPr>
              <a:t>.</a:t>
            </a:r>
            <a:r>
              <a:rPr kumimoji="0" lang="pt-BR" altLang="pt-BR" b="0" i="0" u="none" strike="noStrike" cap="none" normalizeH="0" baseline="0" dirty="0" err="1" smtClean="0">
                <a:ln>
                  <a:noFill/>
                </a:ln>
                <a:solidFill>
                  <a:srgbClr val="212529"/>
                </a:solidFill>
                <a:effectLst/>
                <a:latin typeface="MathJax_Math-italic"/>
                <a:cs typeface="Arial" pitchFamily="34" charset="0"/>
              </a:rPr>
              <a:t>chave</a:t>
            </a:r>
            <a:r>
              <a:rPr kumimoji="0" lang="pt-BR" altLang="pt-BR" b="0" i="0" u="none" strike="noStrike" cap="none" normalizeH="0" baseline="0" dirty="0" smtClean="0">
                <a:ln>
                  <a:noFill/>
                </a:ln>
                <a:solidFill>
                  <a:srgbClr val="212529"/>
                </a:solidFill>
                <a:effectLst/>
                <a:latin typeface="MathJax_Math-italic"/>
                <a:cs typeface="Arial" pitchFamily="34" charset="0"/>
              </a:rPr>
              <a:t> </a:t>
            </a:r>
            <a:r>
              <a:rPr kumimoji="0" lang="pt-BR" altLang="pt-BR" b="0" i="0" u="none" strike="noStrike" cap="none" normalizeH="0" baseline="0" dirty="0" smtClean="0">
                <a:ln>
                  <a:noFill/>
                </a:ln>
                <a:solidFill>
                  <a:srgbClr val="212529"/>
                </a:solidFill>
                <a:effectLst/>
                <a:latin typeface="MathJax_Main"/>
                <a:cs typeface="Arial" pitchFamily="34" charset="0"/>
              </a:rPr>
              <a:t>≤ </a:t>
            </a:r>
            <a:r>
              <a:rPr kumimoji="0" lang="pt-BR" altLang="pt-BR" b="0" i="0" u="none" strike="noStrike" cap="none" normalizeH="0" baseline="0" dirty="0" err="1" smtClean="0">
                <a:ln>
                  <a:noFill/>
                </a:ln>
                <a:solidFill>
                  <a:srgbClr val="212529"/>
                </a:solidFill>
                <a:effectLst/>
                <a:latin typeface="MathJax_Math-italic"/>
                <a:cs typeface="Arial" pitchFamily="34" charset="0"/>
              </a:rPr>
              <a:t>x</a:t>
            </a:r>
            <a:r>
              <a:rPr kumimoji="0" lang="pt-BR" altLang="pt-BR" b="0" i="0" u="none" strike="noStrike" cap="none" normalizeH="0" baseline="0" dirty="0" err="1" smtClean="0">
                <a:ln>
                  <a:noFill/>
                </a:ln>
                <a:solidFill>
                  <a:srgbClr val="212529"/>
                </a:solidFill>
                <a:effectLst/>
                <a:latin typeface="MathJax_Main"/>
                <a:cs typeface="Arial" pitchFamily="34" charset="0"/>
              </a:rPr>
              <a:t>.</a:t>
            </a:r>
            <a:r>
              <a:rPr kumimoji="0" lang="pt-BR" altLang="pt-BR" b="0" i="0" u="none" strike="noStrike" cap="none" normalizeH="0" baseline="0" dirty="0" err="1" smtClean="0">
                <a:ln>
                  <a:noFill/>
                </a:ln>
                <a:solidFill>
                  <a:srgbClr val="212529"/>
                </a:solidFill>
                <a:effectLst/>
                <a:latin typeface="MathJax_Math-italic"/>
                <a:cs typeface="Arial" pitchFamily="34" charset="0"/>
              </a:rPr>
              <a:t>chave</a:t>
            </a:r>
            <a:endParaRPr kumimoji="0" lang="pt-BR" altLang="pt-BR" b="0" i="0" u="none" strike="noStrike" cap="none" normalizeH="0" baseline="0" dirty="0" smtClean="0">
              <a:ln>
                <a:noFill/>
              </a:ln>
              <a:solidFill>
                <a:srgbClr val="212529"/>
              </a:solidFill>
              <a:effectLst/>
              <a:latin typeface="MathJax_Math-italic"/>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212529"/>
                </a:solidFill>
                <a:effectLst/>
                <a:latin typeface="inheri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smtClean="0">
              <a:ln>
                <a:noFill/>
              </a:ln>
              <a:solidFill>
                <a:srgbClr val="212529"/>
              </a:solidFill>
              <a:effectLst/>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212529"/>
                </a:solidFill>
                <a:effectLst/>
                <a:latin typeface="inherit"/>
                <a:cs typeface="Arial" pitchFamily="34" charset="0"/>
              </a:rPr>
              <a:t>Se </a:t>
            </a:r>
            <a:r>
              <a:rPr kumimoji="0" lang="pt-BR" altLang="pt-BR" b="1" i="1" u="none" strike="noStrike" cap="none" normalizeH="0" baseline="0" dirty="0" smtClean="0">
                <a:ln>
                  <a:noFill/>
                </a:ln>
                <a:solidFill>
                  <a:srgbClr val="212529"/>
                </a:solidFill>
                <a:effectLst/>
                <a:latin typeface="inherit"/>
                <a:cs typeface="Arial" pitchFamily="34" charset="0"/>
              </a:rPr>
              <a:t>y</a:t>
            </a:r>
            <a:r>
              <a:rPr kumimoji="0" lang="pt-BR" altLang="pt-BR" b="0" i="0" u="none" strike="noStrike" cap="none" normalizeH="0" baseline="0" dirty="0" smtClean="0">
                <a:ln>
                  <a:noFill/>
                </a:ln>
                <a:solidFill>
                  <a:srgbClr val="212529"/>
                </a:solidFill>
                <a:effectLst/>
                <a:latin typeface="inherit"/>
                <a:cs typeface="Arial" pitchFamily="34" charset="0"/>
              </a:rPr>
              <a:t> é um nodo na </a:t>
            </a:r>
            <a:r>
              <a:rPr kumimoji="0" lang="pt-BR" altLang="pt-BR" b="0" i="0" u="none" strike="noStrike" cap="none" normalizeH="0" baseline="0" dirty="0" err="1" smtClean="0">
                <a:ln>
                  <a:noFill/>
                </a:ln>
                <a:solidFill>
                  <a:srgbClr val="212529"/>
                </a:solidFill>
                <a:effectLst/>
                <a:latin typeface="inherit"/>
                <a:cs typeface="Arial" pitchFamily="34" charset="0"/>
              </a:rPr>
              <a:t>sub-árvore</a:t>
            </a:r>
            <a:r>
              <a:rPr kumimoji="0" lang="pt-BR" altLang="pt-BR" b="0" i="0" u="none" strike="noStrike" cap="none" normalizeH="0" baseline="0" dirty="0" smtClean="0">
                <a:ln>
                  <a:noFill/>
                </a:ln>
                <a:solidFill>
                  <a:srgbClr val="212529"/>
                </a:solidFill>
                <a:effectLst/>
                <a:latin typeface="inherit"/>
                <a:cs typeface="Arial" pitchFamily="34" charset="0"/>
              </a:rPr>
              <a:t> direita de </a:t>
            </a:r>
            <a:r>
              <a:rPr kumimoji="0" lang="pt-BR" altLang="pt-BR" b="1" i="1" u="none" strike="noStrike" cap="none" normalizeH="0" baseline="0" dirty="0" smtClean="0">
                <a:ln>
                  <a:noFill/>
                </a:ln>
                <a:solidFill>
                  <a:srgbClr val="212529"/>
                </a:solidFill>
                <a:effectLst/>
                <a:latin typeface="inherit"/>
                <a:cs typeface="Arial" pitchFamily="34" charset="0"/>
              </a:rPr>
              <a:t>x</a:t>
            </a:r>
            <a:r>
              <a:rPr kumimoji="0" lang="pt-BR" altLang="pt-BR" b="0" i="0" u="none" strike="noStrike" cap="none" normalizeH="0" baseline="0" dirty="0" smtClean="0">
                <a:ln>
                  <a:noFill/>
                </a:ln>
                <a:solidFill>
                  <a:srgbClr val="212529"/>
                </a:solidFill>
                <a:effectLst/>
                <a:latin typeface="inherit"/>
                <a:cs typeface="Arial" pitchFamily="34" charset="0"/>
              </a:rPr>
              <a:t>, então  </a:t>
            </a:r>
            <a:r>
              <a:rPr kumimoji="0" lang="pt-BR" altLang="pt-BR" b="0" i="0" u="none" strike="noStrike" cap="none" normalizeH="0" baseline="0" dirty="0" err="1" smtClean="0">
                <a:ln>
                  <a:noFill/>
                </a:ln>
                <a:solidFill>
                  <a:srgbClr val="212529"/>
                </a:solidFill>
                <a:effectLst/>
                <a:latin typeface="MathJax_Math-italic"/>
                <a:cs typeface="Arial" pitchFamily="34" charset="0"/>
              </a:rPr>
              <a:t>y</a:t>
            </a:r>
            <a:r>
              <a:rPr kumimoji="0" lang="pt-BR" altLang="pt-BR" b="0" i="0" u="none" strike="noStrike" cap="none" normalizeH="0" baseline="0" dirty="0" err="1" smtClean="0">
                <a:ln>
                  <a:noFill/>
                </a:ln>
                <a:solidFill>
                  <a:srgbClr val="212529"/>
                </a:solidFill>
                <a:effectLst/>
                <a:latin typeface="MathJax_Main"/>
                <a:cs typeface="Arial" pitchFamily="34" charset="0"/>
              </a:rPr>
              <a:t>.</a:t>
            </a:r>
            <a:r>
              <a:rPr kumimoji="0" lang="pt-BR" altLang="pt-BR" b="0" i="0" u="none" strike="noStrike" cap="none" normalizeH="0" baseline="0" dirty="0" err="1" smtClean="0">
                <a:ln>
                  <a:noFill/>
                </a:ln>
                <a:solidFill>
                  <a:srgbClr val="212529"/>
                </a:solidFill>
                <a:effectLst/>
                <a:latin typeface="MathJax_Math-italic"/>
                <a:cs typeface="Arial" pitchFamily="34" charset="0"/>
              </a:rPr>
              <a:t>chave</a:t>
            </a:r>
            <a:r>
              <a:rPr kumimoji="0" lang="pt-BR" altLang="pt-BR" b="0" i="0" u="none" strike="noStrike" cap="none" normalizeH="0" baseline="0" dirty="0" smtClean="0">
                <a:ln>
                  <a:noFill/>
                </a:ln>
                <a:solidFill>
                  <a:srgbClr val="212529"/>
                </a:solidFill>
                <a:effectLst/>
                <a:latin typeface="MathJax_Math-italic"/>
                <a:cs typeface="Arial" pitchFamily="34" charset="0"/>
              </a:rPr>
              <a:t> </a:t>
            </a:r>
            <a:r>
              <a:rPr kumimoji="0" lang="pt-BR" altLang="pt-BR" b="0" i="0" u="none" strike="noStrike" cap="none" normalizeH="0" baseline="0" dirty="0" smtClean="0">
                <a:ln>
                  <a:noFill/>
                </a:ln>
                <a:solidFill>
                  <a:srgbClr val="212529"/>
                </a:solidFill>
                <a:effectLst/>
                <a:latin typeface="MathJax_Main"/>
                <a:cs typeface="Arial" pitchFamily="34" charset="0"/>
              </a:rPr>
              <a:t>≥ </a:t>
            </a:r>
            <a:r>
              <a:rPr kumimoji="0" lang="pt-BR" altLang="pt-BR" b="0" i="0" u="none" strike="noStrike" cap="none" normalizeH="0" baseline="0" dirty="0" err="1" smtClean="0">
                <a:ln>
                  <a:noFill/>
                </a:ln>
                <a:solidFill>
                  <a:srgbClr val="212529"/>
                </a:solidFill>
                <a:effectLst/>
                <a:latin typeface="MathJax_Math-italic"/>
                <a:cs typeface="Arial" pitchFamily="34" charset="0"/>
              </a:rPr>
              <a:t>x</a:t>
            </a:r>
            <a:r>
              <a:rPr kumimoji="0" lang="pt-BR" altLang="pt-BR" b="0" i="0" u="none" strike="noStrike" cap="none" normalizeH="0" baseline="0" dirty="0" err="1" smtClean="0">
                <a:ln>
                  <a:noFill/>
                </a:ln>
                <a:solidFill>
                  <a:srgbClr val="212529"/>
                </a:solidFill>
                <a:effectLst/>
                <a:latin typeface="MathJax_Main"/>
                <a:cs typeface="Arial" pitchFamily="34" charset="0"/>
              </a:rPr>
              <a:t>.</a:t>
            </a:r>
            <a:r>
              <a:rPr kumimoji="0" lang="pt-BR" altLang="pt-BR" b="0" i="0" u="none" strike="noStrike" cap="none" normalizeH="0" baseline="0" dirty="0" err="1" smtClean="0">
                <a:ln>
                  <a:noFill/>
                </a:ln>
                <a:solidFill>
                  <a:srgbClr val="212529"/>
                </a:solidFill>
                <a:effectLst/>
                <a:latin typeface="MathJax_Math-italic"/>
                <a:cs typeface="Arial" pitchFamily="34" charset="0"/>
              </a:rPr>
              <a:t>chave</a:t>
            </a:r>
            <a:r>
              <a:rPr kumimoji="0" lang="pt-BR" altLang="pt-BR" b="0" i="0" u="none" strike="noStrike" cap="none" normalizeH="0" baseline="0" dirty="0" smtClean="0">
                <a:ln>
                  <a:noFill/>
                </a:ln>
                <a:solidFill>
                  <a:srgbClr val="212529"/>
                </a:solidFill>
                <a:effectLst/>
                <a:latin typeface="MathJax_Main"/>
                <a:cs typeface="Arial" pitchFamily="34" charset="0"/>
              </a:rPr>
              <a:t>. </a:t>
            </a:r>
            <a:endParaRPr kumimoji="0" lang="pt-BR" altLang="pt-BR"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smtClean="0">
              <a:ln>
                <a:noFill/>
              </a:ln>
              <a:solidFill>
                <a:srgbClr val="212529"/>
              </a:solidFill>
              <a:effectLst/>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212529"/>
                </a:solidFill>
                <a:effectLst/>
                <a:latin typeface="inherit"/>
                <a:cs typeface="Arial" pitchFamily="34" charset="0"/>
              </a:rPr>
              <a:t>Em outras palavras, árvores binárias de pesquisa são árvores que obedecem às seguintes propriedades: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t-BR" altLang="pt-BR" b="0" i="0" u="none" strike="noStrike" cap="none" normalizeH="0" baseline="0" dirty="0" smtClean="0">
                <a:ln>
                  <a:noFill/>
                </a:ln>
                <a:solidFill>
                  <a:srgbClr val="212529"/>
                </a:solidFill>
                <a:effectLst/>
                <a:latin typeface="inherit"/>
                <a:cs typeface="Arial" pitchFamily="34" charset="0"/>
              </a:rPr>
              <a:t>Dado um nodo qualquer da árvore, todos os nodos à </a:t>
            </a:r>
            <a:r>
              <a:rPr kumimoji="0" lang="pt-BR" altLang="pt-BR" b="1" i="0" u="none" strike="noStrike" cap="none" normalizeH="0" baseline="0" dirty="0" smtClean="0">
                <a:ln>
                  <a:noFill/>
                </a:ln>
                <a:solidFill>
                  <a:srgbClr val="212529"/>
                </a:solidFill>
                <a:effectLst/>
                <a:latin typeface="inherit"/>
                <a:cs typeface="Arial" pitchFamily="34" charset="0"/>
              </a:rPr>
              <a:t>esquerda</a:t>
            </a:r>
            <a:r>
              <a:rPr kumimoji="0" lang="pt-BR" altLang="pt-BR" b="0" i="0" u="none" strike="noStrike" cap="none" normalizeH="0" baseline="0" dirty="0" smtClean="0">
                <a:ln>
                  <a:noFill/>
                </a:ln>
                <a:solidFill>
                  <a:srgbClr val="212529"/>
                </a:solidFill>
                <a:effectLst/>
                <a:latin typeface="inherit"/>
                <a:cs typeface="Arial" pitchFamily="34" charset="0"/>
              </a:rPr>
              <a:t> dele são </a:t>
            </a:r>
            <a:r>
              <a:rPr kumimoji="0" lang="pt-BR" altLang="pt-BR" b="1" i="0" u="none" strike="noStrike" cap="none" normalizeH="0" baseline="0" dirty="0" smtClean="0">
                <a:ln>
                  <a:noFill/>
                </a:ln>
                <a:solidFill>
                  <a:srgbClr val="212529"/>
                </a:solidFill>
                <a:effectLst/>
                <a:latin typeface="inherit"/>
                <a:cs typeface="Arial" pitchFamily="34" charset="0"/>
              </a:rPr>
              <a:t>menores</a:t>
            </a:r>
            <a:r>
              <a:rPr kumimoji="0" lang="pt-BR" altLang="pt-BR" b="0" i="0" u="none" strike="noStrike" cap="none" normalizeH="0" baseline="0" dirty="0" smtClean="0">
                <a:ln>
                  <a:noFill/>
                </a:ln>
                <a:solidFill>
                  <a:srgbClr val="212529"/>
                </a:solidFill>
                <a:effectLst/>
                <a:latin typeface="inherit"/>
                <a:cs typeface="Arial" pitchFamily="34" charset="0"/>
              </a:rPr>
              <a:t> ou iguais a ele.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pt-BR" altLang="pt-BR" b="0" i="0" u="none" strike="noStrike" cap="none" normalizeH="0" baseline="0" dirty="0" smtClean="0">
                <a:ln>
                  <a:noFill/>
                </a:ln>
                <a:solidFill>
                  <a:srgbClr val="212529"/>
                </a:solidFill>
                <a:effectLst/>
                <a:latin typeface="inherit"/>
                <a:cs typeface="Arial" pitchFamily="34" charset="0"/>
              </a:rPr>
              <a:t>Dado um nodo qualquer da árvore, todos os nodos à </a:t>
            </a:r>
            <a:r>
              <a:rPr kumimoji="0" lang="pt-BR" altLang="pt-BR" b="1" i="0" u="none" strike="noStrike" cap="none" normalizeH="0" baseline="0" dirty="0" smtClean="0">
                <a:ln>
                  <a:noFill/>
                </a:ln>
                <a:solidFill>
                  <a:srgbClr val="212529"/>
                </a:solidFill>
                <a:effectLst/>
                <a:latin typeface="inherit"/>
                <a:cs typeface="Arial" pitchFamily="34" charset="0"/>
              </a:rPr>
              <a:t>direita</a:t>
            </a:r>
            <a:r>
              <a:rPr kumimoji="0" lang="pt-BR" altLang="pt-BR" b="0" i="0" u="none" strike="noStrike" cap="none" normalizeH="0" baseline="0" dirty="0" smtClean="0">
                <a:ln>
                  <a:noFill/>
                </a:ln>
                <a:solidFill>
                  <a:srgbClr val="212529"/>
                </a:solidFill>
                <a:effectLst/>
                <a:latin typeface="inherit"/>
                <a:cs typeface="Arial" pitchFamily="34" charset="0"/>
              </a:rPr>
              <a:t> dele são </a:t>
            </a:r>
            <a:r>
              <a:rPr kumimoji="0" lang="pt-BR" altLang="pt-BR" b="1" i="0" u="none" strike="noStrike" cap="none" normalizeH="0" baseline="0" dirty="0" smtClean="0">
                <a:ln>
                  <a:noFill/>
                </a:ln>
                <a:solidFill>
                  <a:srgbClr val="212529"/>
                </a:solidFill>
                <a:effectLst/>
                <a:latin typeface="inherit"/>
                <a:cs typeface="Arial" pitchFamily="34" charset="0"/>
              </a:rPr>
              <a:t>maiores</a:t>
            </a:r>
            <a:r>
              <a:rPr kumimoji="0" lang="pt-BR" altLang="pt-BR" b="0" i="0" u="none" strike="noStrike" cap="none" normalizeH="0" baseline="0" dirty="0" smtClean="0">
                <a:ln>
                  <a:noFill/>
                </a:ln>
                <a:solidFill>
                  <a:srgbClr val="212529"/>
                </a:solidFill>
                <a:effectLst/>
                <a:latin typeface="inherit"/>
                <a:cs typeface="Arial" pitchFamily="34" charset="0"/>
              </a:rPr>
              <a:t> ou iguais a ele.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336681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16999" y="1163647"/>
            <a:ext cx="8280920" cy="3908762"/>
          </a:xfrm>
          <a:prstGeom prst="rect">
            <a:avLst/>
          </a:prstGeom>
        </p:spPr>
        <p:txBody>
          <a:bodyPr wrap="square">
            <a:spAutoFit/>
          </a:bodyPr>
          <a:lstStyle/>
          <a:p>
            <a:pPr algn="ctr"/>
            <a:r>
              <a:rPr lang="pt-BR" sz="2400" b="1" dirty="0" smtClean="0"/>
              <a:t>Percurso </a:t>
            </a:r>
            <a:r>
              <a:rPr lang="pt-BR" sz="2400" b="1" dirty="0"/>
              <a:t>em </a:t>
            </a:r>
            <a:r>
              <a:rPr lang="pt-BR" sz="2400" b="1" dirty="0" smtClean="0"/>
              <a:t>Árvore</a:t>
            </a:r>
          </a:p>
          <a:p>
            <a:pPr algn="ctr"/>
            <a:endParaRPr lang="pt-BR" sz="2400" b="1" dirty="0"/>
          </a:p>
          <a:p>
            <a:pPr algn="just"/>
            <a:r>
              <a:rPr lang="pt-BR" sz="2000" dirty="0"/>
              <a:t>Caminhamentos em árvore são formas de visitarmos todos os nodos de uma árvore em uma ordem pré-definida. Existem três tipos de caminhamentos básicos: </a:t>
            </a:r>
            <a:r>
              <a:rPr lang="pt-BR" sz="2000" b="1" dirty="0" err="1"/>
              <a:t>pré</a:t>
            </a:r>
            <a:r>
              <a:rPr lang="pt-BR" sz="2000" b="1" dirty="0"/>
              <a:t>-ordem</a:t>
            </a:r>
            <a:r>
              <a:rPr lang="pt-BR" sz="2000" dirty="0"/>
              <a:t>, </a:t>
            </a:r>
            <a:r>
              <a:rPr lang="pt-BR" sz="2000" b="1" dirty="0"/>
              <a:t>em ordem</a:t>
            </a:r>
            <a:r>
              <a:rPr lang="pt-BR" sz="2000" dirty="0"/>
              <a:t>, e </a:t>
            </a:r>
            <a:r>
              <a:rPr lang="pt-BR" sz="2000" b="1" dirty="0"/>
              <a:t>pós-ordem.</a:t>
            </a:r>
            <a:r>
              <a:rPr lang="pt-BR" sz="2000" dirty="0"/>
              <a:t> Esses três tipos de caminhamentos são bem parecidos, como veremos abaixo.</a:t>
            </a:r>
          </a:p>
          <a:p>
            <a:pPr algn="just"/>
            <a:endParaRPr lang="pt-BR" sz="2000" b="1" dirty="0" smtClean="0"/>
          </a:p>
          <a:p>
            <a:pPr algn="just"/>
            <a:r>
              <a:rPr lang="pt-BR" sz="2000" b="1" dirty="0" smtClean="0"/>
              <a:t>Em ordem</a:t>
            </a:r>
            <a:r>
              <a:rPr lang="pt-BR" sz="2000" dirty="0" smtClean="0"/>
              <a:t>: </a:t>
            </a:r>
            <a:r>
              <a:rPr lang="pt-BR" sz="2000" dirty="0"/>
              <a:t>Nesse tipo de caminhamento, visitamos recursivamente o nodo da esquerda, visitamos o nodo corrente, e visitamos recursivamente o nodo da direita. Assim, dadas as restrições de uma árvore binária de pesquisa, ao realizarmos o caminhamento em ordem, estaremos de fato visitando os nodos em ordem crescente de chaves. </a:t>
            </a:r>
          </a:p>
        </p:txBody>
      </p:sp>
    </p:spTree>
    <p:extLst>
      <p:ext uri="{BB962C8B-B14F-4D97-AF65-F5344CB8AC3E}">
        <p14:creationId xmlns:p14="http://schemas.microsoft.com/office/powerpoint/2010/main" val="3366817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5556" y="720828"/>
            <a:ext cx="7560840" cy="1477328"/>
          </a:xfrm>
          <a:prstGeom prst="rect">
            <a:avLst/>
          </a:prstGeom>
          <a:noFill/>
        </p:spPr>
        <p:txBody>
          <a:bodyPr wrap="square" rtlCol="0">
            <a:spAutoFit/>
          </a:bodyPr>
          <a:lstStyle/>
          <a:p>
            <a:r>
              <a:rPr lang="pt-BR" dirty="0" smtClean="0"/>
              <a:t>Pós Ordem:</a:t>
            </a:r>
          </a:p>
          <a:p>
            <a:r>
              <a:rPr lang="pt-BR" dirty="0" smtClean="0"/>
              <a:t>É a forma sistemática em que é percorrido por toda a árvore.</a:t>
            </a:r>
          </a:p>
          <a:p>
            <a:r>
              <a:rPr lang="pt-BR" dirty="0" smtClean="0"/>
              <a:t>O percurso pós ordem só visita a raiz depois de ter percorrido os filhos da esquerda e depois os da direita.</a:t>
            </a:r>
          </a:p>
          <a:p>
            <a:r>
              <a:rPr lang="pt-BR" dirty="0" smtClean="0"/>
              <a:t>Qual será o percurso?</a:t>
            </a:r>
            <a:endParaRPr lang="pt-BR" dirty="0"/>
          </a:p>
        </p:txBody>
      </p:sp>
      <p:grpSp>
        <p:nvGrpSpPr>
          <p:cNvPr id="42" name="Grupo 41"/>
          <p:cNvGrpSpPr/>
          <p:nvPr/>
        </p:nvGrpSpPr>
        <p:grpSpPr>
          <a:xfrm>
            <a:off x="1916088" y="2213248"/>
            <a:ext cx="3335319" cy="3777983"/>
            <a:chOff x="1916088" y="2213248"/>
            <a:chExt cx="3335319" cy="3777983"/>
          </a:xfrm>
        </p:grpSpPr>
        <p:sp>
          <p:nvSpPr>
            <p:cNvPr id="3" name="Elipse 2"/>
            <p:cNvSpPr/>
            <p:nvPr/>
          </p:nvSpPr>
          <p:spPr>
            <a:xfrm>
              <a:off x="3275856" y="221324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a:t>
              </a:r>
              <a:endParaRPr lang="pt-BR" dirty="0"/>
            </a:p>
          </p:txBody>
        </p:sp>
        <p:sp>
          <p:nvSpPr>
            <p:cNvPr id="4" name="Elipse 3"/>
            <p:cNvSpPr/>
            <p:nvPr/>
          </p:nvSpPr>
          <p:spPr>
            <a:xfrm>
              <a:off x="2420144" y="3087897"/>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t>
              </a:r>
              <a:endParaRPr lang="pt-BR" dirty="0"/>
            </a:p>
          </p:txBody>
        </p:sp>
        <p:sp>
          <p:nvSpPr>
            <p:cNvPr id="5" name="Elipse 4"/>
            <p:cNvSpPr/>
            <p:nvPr/>
          </p:nvSpPr>
          <p:spPr>
            <a:xfrm>
              <a:off x="2924200" y="385783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a:t>
              </a:r>
              <a:endParaRPr lang="pt-BR" dirty="0"/>
            </a:p>
          </p:txBody>
        </p:sp>
        <p:sp>
          <p:nvSpPr>
            <p:cNvPr id="6" name="Elipse 5"/>
            <p:cNvSpPr/>
            <p:nvPr/>
          </p:nvSpPr>
          <p:spPr>
            <a:xfrm>
              <a:off x="1916088" y="3885545"/>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a:t>
              </a:r>
              <a:endParaRPr lang="pt-BR" dirty="0"/>
            </a:p>
          </p:txBody>
        </p:sp>
        <p:sp>
          <p:nvSpPr>
            <p:cNvPr id="7" name="Elipse 6"/>
            <p:cNvSpPr/>
            <p:nvPr/>
          </p:nvSpPr>
          <p:spPr>
            <a:xfrm>
              <a:off x="2454036" y="467748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a:t>
              </a:r>
              <a:endParaRPr lang="pt-BR" dirty="0"/>
            </a:p>
          </p:txBody>
        </p:sp>
        <p:sp>
          <p:nvSpPr>
            <p:cNvPr id="8" name="Elipse 7"/>
            <p:cNvSpPr/>
            <p:nvPr/>
          </p:nvSpPr>
          <p:spPr>
            <a:xfrm>
              <a:off x="3428256" y="4664611"/>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t>
              </a:r>
              <a:endParaRPr lang="pt-BR" dirty="0"/>
            </a:p>
          </p:txBody>
        </p:sp>
        <p:sp>
          <p:nvSpPr>
            <p:cNvPr id="9" name="Elipse 8"/>
            <p:cNvSpPr/>
            <p:nvPr/>
          </p:nvSpPr>
          <p:spPr>
            <a:xfrm>
              <a:off x="3761656" y="5487175"/>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a:t>
              </a:r>
              <a:endParaRPr lang="pt-BR" dirty="0"/>
            </a:p>
          </p:txBody>
        </p:sp>
        <p:sp>
          <p:nvSpPr>
            <p:cNvPr id="10" name="Elipse 9"/>
            <p:cNvSpPr/>
            <p:nvPr/>
          </p:nvSpPr>
          <p:spPr>
            <a:xfrm>
              <a:off x="4211960" y="3087897"/>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a:t>
              </a:r>
              <a:endParaRPr lang="pt-BR" dirty="0"/>
            </a:p>
          </p:txBody>
        </p:sp>
        <p:sp>
          <p:nvSpPr>
            <p:cNvPr id="11" name="Elipse 10"/>
            <p:cNvSpPr/>
            <p:nvPr/>
          </p:nvSpPr>
          <p:spPr>
            <a:xfrm>
              <a:off x="3851920" y="385783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K</a:t>
              </a:r>
              <a:endParaRPr lang="pt-BR" dirty="0"/>
            </a:p>
          </p:txBody>
        </p:sp>
        <p:sp>
          <p:nvSpPr>
            <p:cNvPr id="12" name="Elipse 11"/>
            <p:cNvSpPr/>
            <p:nvPr/>
          </p:nvSpPr>
          <p:spPr>
            <a:xfrm>
              <a:off x="4747351" y="447906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L</a:t>
              </a:r>
              <a:endParaRPr lang="pt-BR" dirty="0"/>
            </a:p>
          </p:txBody>
        </p:sp>
        <p:cxnSp>
          <p:nvCxnSpPr>
            <p:cNvPr id="14" name="Conector reto 13"/>
            <p:cNvCxnSpPr>
              <a:stCxn id="3" idx="3"/>
              <a:endCxn id="4" idx="7"/>
            </p:cNvCxnSpPr>
            <p:nvPr/>
          </p:nvCxnSpPr>
          <p:spPr>
            <a:xfrm flipH="1">
              <a:off x="2850383" y="2643487"/>
              <a:ext cx="499290" cy="51822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4" idx="5"/>
              <a:endCxn id="5" idx="0"/>
            </p:cNvCxnSpPr>
            <p:nvPr/>
          </p:nvCxnSpPr>
          <p:spPr>
            <a:xfrm>
              <a:off x="2850383" y="3518136"/>
              <a:ext cx="325845" cy="3397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3" idx="5"/>
              <a:endCxn id="10" idx="0"/>
            </p:cNvCxnSpPr>
            <p:nvPr/>
          </p:nvCxnSpPr>
          <p:spPr>
            <a:xfrm>
              <a:off x="3706095" y="2643487"/>
              <a:ext cx="757893" cy="4444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a:stCxn id="5" idx="4"/>
              <a:endCxn id="7" idx="0"/>
            </p:cNvCxnSpPr>
            <p:nvPr/>
          </p:nvCxnSpPr>
          <p:spPr>
            <a:xfrm flipH="1">
              <a:off x="2706064" y="4361892"/>
              <a:ext cx="470164" cy="31559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a:stCxn id="5" idx="4"/>
              <a:endCxn id="8" idx="0"/>
            </p:cNvCxnSpPr>
            <p:nvPr/>
          </p:nvCxnSpPr>
          <p:spPr>
            <a:xfrm>
              <a:off x="3176228" y="4361892"/>
              <a:ext cx="504056" cy="30271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4" idx="3"/>
              <a:endCxn id="6" idx="7"/>
            </p:cNvCxnSpPr>
            <p:nvPr/>
          </p:nvCxnSpPr>
          <p:spPr>
            <a:xfrm flipH="1">
              <a:off x="2346327" y="3518136"/>
              <a:ext cx="147634" cy="44122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a:endCxn id="11" idx="0"/>
            </p:cNvCxnSpPr>
            <p:nvPr/>
          </p:nvCxnSpPr>
          <p:spPr>
            <a:xfrm flipH="1">
              <a:off x="4103948" y="3506958"/>
              <a:ext cx="327654" cy="3508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stCxn id="11" idx="5"/>
              <a:endCxn id="12" idx="1"/>
            </p:cNvCxnSpPr>
            <p:nvPr/>
          </p:nvCxnSpPr>
          <p:spPr>
            <a:xfrm>
              <a:off x="4282159" y="4288075"/>
              <a:ext cx="539009" cy="2648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8" idx="4"/>
              <a:endCxn id="9" idx="0"/>
            </p:cNvCxnSpPr>
            <p:nvPr/>
          </p:nvCxnSpPr>
          <p:spPr>
            <a:xfrm>
              <a:off x="3680284" y="5168667"/>
              <a:ext cx="333400" cy="3185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3" name="CaixaDeTexto 42"/>
          <p:cNvSpPr txBox="1"/>
          <p:nvPr/>
        </p:nvSpPr>
        <p:spPr>
          <a:xfrm>
            <a:off x="4096830" y="1843916"/>
            <a:ext cx="2880320" cy="369332"/>
          </a:xfrm>
          <a:prstGeom prst="rect">
            <a:avLst/>
          </a:prstGeom>
          <a:noFill/>
        </p:spPr>
        <p:txBody>
          <a:bodyPr wrap="square" rtlCol="0">
            <a:spAutoFit/>
          </a:bodyPr>
          <a:lstStyle/>
          <a:p>
            <a:r>
              <a:rPr lang="pt-BR" dirty="0" smtClean="0"/>
              <a:t>B,D,G,F,EC,L,K,M,I</a:t>
            </a:r>
            <a:endParaRPr lang="pt-BR" dirty="0"/>
          </a:p>
        </p:txBody>
      </p:sp>
    </p:spTree>
    <p:extLst>
      <p:ext uri="{BB962C8B-B14F-4D97-AF65-F5344CB8AC3E}">
        <p14:creationId xmlns:p14="http://schemas.microsoft.com/office/powerpoint/2010/main" val="3366817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4664"/>
            <a:ext cx="7775819" cy="5939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6817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42978"/>
            <a:ext cx="7776864" cy="5534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3042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4664"/>
            <a:ext cx="7416824" cy="5966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64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806" y="1340768"/>
            <a:ext cx="7240578"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185" y="3933056"/>
            <a:ext cx="36099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899592" y="332656"/>
            <a:ext cx="7128792" cy="646331"/>
          </a:xfrm>
          <a:prstGeom prst="rect">
            <a:avLst/>
          </a:prstGeom>
        </p:spPr>
        <p:txBody>
          <a:bodyPr wrap="square">
            <a:spAutoFit/>
          </a:bodyPr>
          <a:lstStyle/>
          <a:p>
            <a:r>
              <a:rPr lang="pt-BR" dirty="0"/>
              <a:t>Note que obedecemos as propriedades de árvores binárias de pesquisa ao inserirmos </a:t>
            </a:r>
            <a:r>
              <a:rPr lang="pt-BR" dirty="0" smtClean="0"/>
              <a:t>os nodos </a:t>
            </a:r>
            <a:r>
              <a:rPr lang="pt-BR" dirty="0"/>
              <a:t>na árvore acima.</a:t>
            </a:r>
          </a:p>
        </p:txBody>
      </p:sp>
    </p:spTree>
    <p:extLst>
      <p:ext uri="{BB962C8B-B14F-4D97-AF65-F5344CB8AC3E}">
        <p14:creationId xmlns:p14="http://schemas.microsoft.com/office/powerpoint/2010/main" val="4091118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12379"/>
            <a:ext cx="5472608" cy="2100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603" y="3397210"/>
            <a:ext cx="60102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323528" y="5435932"/>
            <a:ext cx="8208912" cy="369332"/>
          </a:xfrm>
          <a:prstGeom prst="rect">
            <a:avLst/>
          </a:prstGeom>
        </p:spPr>
        <p:txBody>
          <a:bodyPr wrap="square">
            <a:spAutoFit/>
          </a:bodyPr>
          <a:lstStyle/>
          <a:p>
            <a:r>
              <a:rPr lang="pt-BR" dirty="0"/>
              <a:t>O código acima é uma implementação direta da ideia de caminhamento em ordem.</a:t>
            </a:r>
          </a:p>
        </p:txBody>
      </p:sp>
    </p:spTree>
    <p:extLst>
      <p:ext uri="{BB962C8B-B14F-4D97-AF65-F5344CB8AC3E}">
        <p14:creationId xmlns:p14="http://schemas.microsoft.com/office/powerpoint/2010/main" val="4091118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15616" y="420286"/>
            <a:ext cx="7632848" cy="1200329"/>
          </a:xfrm>
          <a:prstGeom prst="rect">
            <a:avLst/>
          </a:prstGeom>
        </p:spPr>
        <p:txBody>
          <a:bodyPr wrap="square">
            <a:spAutoFit/>
          </a:bodyPr>
          <a:lstStyle/>
          <a:p>
            <a:r>
              <a:rPr lang="pt-BR" dirty="0"/>
              <a:t>Para encontrar o ponto de inserção de um nodo em uma árvore binária de pesquisa</a:t>
            </a:r>
            <a:r>
              <a:rPr lang="pt-BR" dirty="0" smtClean="0"/>
              <a:t>, precisamos </a:t>
            </a:r>
            <a:r>
              <a:rPr lang="pt-BR" dirty="0"/>
              <a:t>observar as propriedades dessas árvores: dado um nodo qualquer, </a:t>
            </a:r>
            <a:r>
              <a:rPr lang="pt-BR" dirty="0" smtClean="0"/>
              <a:t>nodos menores </a:t>
            </a:r>
            <a:r>
              <a:rPr lang="pt-BR" dirty="0"/>
              <a:t>do que ele são inseridos à sua esquerda, e nodos maiores do que ele </a:t>
            </a:r>
            <a:r>
              <a:rPr lang="pt-BR" dirty="0" smtClean="0"/>
              <a:t>são inseridos </a:t>
            </a:r>
            <a:r>
              <a:rPr lang="pt-BR" dirty="0"/>
              <a:t>à sua direita.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761" y="1847056"/>
            <a:ext cx="61245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11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755576" y="620688"/>
            <a:ext cx="7488832" cy="5447645"/>
          </a:xfrm>
          <a:prstGeom prst="rect">
            <a:avLst/>
          </a:prstGeom>
          <a:noFill/>
        </p:spPr>
        <p:txBody>
          <a:bodyPr wrap="square" rtlCol="0">
            <a:spAutoFit/>
          </a:bodyPr>
          <a:lstStyle/>
          <a:p>
            <a:r>
              <a:rPr lang="pt-BR" sz="2400" b="1" dirty="0"/>
              <a:t>Aplicações que usam árvores e árvore binárias</a:t>
            </a:r>
          </a:p>
          <a:p>
            <a:endParaRPr lang="pt-BR" dirty="0" smtClean="0"/>
          </a:p>
          <a:p>
            <a:r>
              <a:rPr lang="pt-BR" dirty="0" smtClean="0"/>
              <a:t>Problemas </a:t>
            </a:r>
            <a:r>
              <a:rPr lang="pt-BR" dirty="0"/>
              <a:t>de busca de dados armazenados na memória principal do computador: árvore binária de busca, árvores (quase) balanceadas como AVL, rubro-negra, etc. </a:t>
            </a:r>
            <a:endParaRPr lang="pt-BR" dirty="0" smtClean="0"/>
          </a:p>
          <a:p>
            <a:endParaRPr lang="pt-BR" dirty="0"/>
          </a:p>
          <a:p>
            <a:r>
              <a:rPr lang="pt-BR" dirty="0" smtClean="0"/>
              <a:t>Problemas </a:t>
            </a:r>
            <a:r>
              <a:rPr lang="pt-BR" dirty="0"/>
              <a:t>de busca de dados armazenados na memória secundárias principal do computador (disco </a:t>
            </a:r>
            <a:r>
              <a:rPr lang="pt-BR" dirty="0" err="1"/>
              <a:t>rígico</a:t>
            </a:r>
            <a:r>
              <a:rPr lang="pt-BR" dirty="0"/>
              <a:t>): e.g. B-árvores. </a:t>
            </a:r>
            <a:endParaRPr lang="pt-BR" dirty="0" smtClean="0"/>
          </a:p>
          <a:p>
            <a:endParaRPr lang="pt-BR" dirty="0" smtClean="0"/>
          </a:p>
          <a:p>
            <a:r>
              <a:rPr lang="pt-BR" dirty="0" smtClean="0"/>
              <a:t>Aplicações </a:t>
            </a:r>
            <a:r>
              <a:rPr lang="pt-BR" dirty="0"/>
              <a:t>em Inteligência Artificial: árvores que representam o espaço de soluções, e.g. jogo de xadrez, resolução de problemas, etc. </a:t>
            </a:r>
            <a:endParaRPr lang="pt-BR" dirty="0" smtClean="0"/>
          </a:p>
          <a:p>
            <a:endParaRPr lang="pt-BR" dirty="0" smtClean="0"/>
          </a:p>
          <a:p>
            <a:r>
              <a:rPr lang="pt-BR" dirty="0" smtClean="0"/>
              <a:t>No </a:t>
            </a:r>
            <a:r>
              <a:rPr lang="pt-BR" dirty="0"/>
              <a:t>processamento de cadeias de caracteres: árvore de sufixos. Na gramática formal: árvore de análise sintática. </a:t>
            </a:r>
            <a:endParaRPr lang="pt-BR" dirty="0" smtClean="0"/>
          </a:p>
          <a:p>
            <a:endParaRPr lang="pt-BR" dirty="0"/>
          </a:p>
          <a:p>
            <a:r>
              <a:rPr lang="pt-BR" dirty="0" smtClean="0"/>
              <a:t>Em </a:t>
            </a:r>
            <a:r>
              <a:rPr lang="pt-BR" dirty="0"/>
              <a:t>problemas onde a meta é achar uma ordem que satisfaz certas restrições (e.g. testar a propriedade de uns-consecutivos numa matriz, reconhecer grafos intervalo, </a:t>
            </a:r>
            <a:r>
              <a:rPr lang="pt-BR" dirty="0" err="1"/>
              <a:t>planaridade</a:t>
            </a:r>
            <a:r>
              <a:rPr lang="pt-BR" dirty="0"/>
              <a:t> de grafo, etc.):</a:t>
            </a:r>
            <a:endParaRPr lang="pt-BR" dirty="0" smtClean="0"/>
          </a:p>
          <a:p>
            <a:endParaRPr lang="pt-BR" dirty="0"/>
          </a:p>
        </p:txBody>
      </p:sp>
    </p:spTree>
    <p:extLst>
      <p:ext uri="{BB962C8B-B14F-4D97-AF65-F5344CB8AC3E}">
        <p14:creationId xmlns:p14="http://schemas.microsoft.com/office/powerpoint/2010/main" val="423061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879" y="692696"/>
            <a:ext cx="6096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4149080"/>
            <a:ext cx="7920880" cy="646331"/>
          </a:xfrm>
          <a:prstGeom prst="rect">
            <a:avLst/>
          </a:prstGeom>
        </p:spPr>
        <p:txBody>
          <a:bodyPr wrap="square">
            <a:spAutoFit/>
          </a:bodyPr>
          <a:lstStyle/>
          <a:p>
            <a:r>
              <a:rPr lang="pt-BR" dirty="0"/>
              <a:t>mesma árvore criada anteriormente, mas desta vez usando a função</a:t>
            </a:r>
          </a:p>
          <a:p>
            <a:r>
              <a:rPr lang="pt-BR" dirty="0"/>
              <a:t>de inserção que acabamos de desenvolver.</a:t>
            </a:r>
          </a:p>
        </p:txBody>
      </p:sp>
    </p:spTree>
    <p:extLst>
      <p:ext uri="{BB962C8B-B14F-4D97-AF65-F5344CB8AC3E}">
        <p14:creationId xmlns:p14="http://schemas.microsoft.com/office/powerpoint/2010/main" val="4091118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sz="2000" dirty="0" smtClean="0"/>
              <a:t>1) </a:t>
            </a:r>
            <a:r>
              <a:rPr lang="pt-BR" sz="2000" dirty="0"/>
              <a:t>Implemente o algoritmo </a:t>
            </a:r>
            <a:r>
              <a:rPr lang="pt-BR" sz="2000" dirty="0" err="1"/>
              <a:t>mostra_largura</a:t>
            </a:r>
            <a:r>
              <a:rPr lang="pt-BR" sz="2000" dirty="0"/>
              <a:t> na classe Arvore, que deve exibir os nós da árvore através de </a:t>
            </a:r>
            <a:r>
              <a:rPr lang="pt-BR" sz="2000" dirty="0" smtClean="0"/>
              <a:t>uma estratégia </a:t>
            </a:r>
            <a:r>
              <a:rPr lang="pt-BR" sz="2000" dirty="0"/>
              <a:t>de busca em largura</a:t>
            </a:r>
            <a:r>
              <a:rPr lang="pt-BR" sz="2000" dirty="0" smtClean="0"/>
              <a:t>.</a:t>
            </a:r>
          </a:p>
          <a:p>
            <a:r>
              <a:rPr lang="pt-BR" sz="2000" dirty="0" smtClean="0"/>
              <a:t>2)</a:t>
            </a:r>
            <a:r>
              <a:rPr lang="pt-BR" sz="2000" dirty="0"/>
              <a:t> Implemente o algoritmo </a:t>
            </a:r>
            <a:r>
              <a:rPr lang="pt-BR" sz="2000" dirty="0" err="1"/>
              <a:t>mostra_largura</a:t>
            </a:r>
            <a:r>
              <a:rPr lang="pt-BR" sz="2000" dirty="0"/>
              <a:t> na classe </a:t>
            </a:r>
            <a:r>
              <a:rPr lang="pt-BR" sz="2000" dirty="0" err="1"/>
              <a:t>ArvoreBinaria</a:t>
            </a:r>
            <a:r>
              <a:rPr lang="pt-BR" sz="2000" dirty="0"/>
              <a:t>, que deve exibir os nós da árvore através </a:t>
            </a:r>
            <a:r>
              <a:rPr lang="pt-BR" sz="2000" dirty="0" smtClean="0"/>
              <a:t>de uma </a:t>
            </a:r>
            <a:r>
              <a:rPr lang="pt-BR" sz="2000" dirty="0"/>
              <a:t>estratégia de busca em largura</a:t>
            </a:r>
            <a:r>
              <a:rPr lang="pt-BR" sz="2000" dirty="0" smtClean="0"/>
              <a:t>.</a:t>
            </a:r>
          </a:p>
          <a:p>
            <a:r>
              <a:rPr lang="pt-BR" sz="2000" dirty="0" smtClean="0"/>
              <a:t>3) </a:t>
            </a:r>
            <a:r>
              <a:rPr lang="pt-BR" sz="2000" dirty="0"/>
              <a:t>Escreva uma função que determine se uma árvore binária é cheia ou não</a:t>
            </a:r>
            <a:r>
              <a:rPr lang="pt-BR" sz="2000" dirty="0" smtClean="0"/>
              <a:t>.</a:t>
            </a:r>
          </a:p>
          <a:p>
            <a:r>
              <a:rPr lang="pt-BR" sz="2000" dirty="0" smtClean="0"/>
              <a:t>4) </a:t>
            </a:r>
            <a:r>
              <a:rPr lang="pt-BR" sz="2000" dirty="0"/>
              <a:t>Escreva uma função que cria uma imagem espelho de uma árvore binária, isto é, todos os filhos à </a:t>
            </a:r>
            <a:r>
              <a:rPr lang="pt-BR" sz="2000" dirty="0" smtClean="0"/>
              <a:t>esquerda tornam-se </a:t>
            </a:r>
            <a:r>
              <a:rPr lang="pt-BR" sz="2000" dirty="0"/>
              <a:t>filhos à direita, e vice-versa</a:t>
            </a:r>
            <a:r>
              <a:rPr lang="pt-BR" sz="2000" dirty="0" smtClean="0"/>
              <a:t>.</a:t>
            </a:r>
          </a:p>
          <a:p>
            <a:r>
              <a:rPr lang="pt-BR" sz="2000" dirty="0" smtClean="0"/>
              <a:t>5) </a:t>
            </a:r>
            <a:r>
              <a:rPr lang="pt-BR" sz="2000" dirty="0"/>
              <a:t>Ache a raiz de cada uma das seguintes árvores binárias:</a:t>
            </a:r>
          </a:p>
          <a:p>
            <a:r>
              <a:rPr lang="pt-BR" sz="2000" dirty="0"/>
              <a:t>a) Árvore com percurso pós-ordem: FCBDG</a:t>
            </a:r>
          </a:p>
          <a:p>
            <a:r>
              <a:rPr lang="pt-BR" sz="2000" dirty="0" smtClean="0"/>
              <a:t>b</a:t>
            </a:r>
            <a:r>
              <a:rPr lang="pt-BR" sz="2000" dirty="0"/>
              <a:t>) Árvore com percurso </a:t>
            </a:r>
            <a:r>
              <a:rPr lang="pt-BR" sz="2000" dirty="0" err="1"/>
              <a:t>pré</a:t>
            </a:r>
            <a:r>
              <a:rPr lang="pt-BR" sz="2000" dirty="0"/>
              <a:t>-ordem (profundidade): IBCDFEN</a:t>
            </a:r>
          </a:p>
          <a:p>
            <a:r>
              <a:rPr lang="pt-BR" sz="2000" dirty="0" smtClean="0"/>
              <a:t>c</a:t>
            </a:r>
            <a:r>
              <a:rPr lang="pt-BR" sz="2000" dirty="0"/>
              <a:t>) Árvore com percurso em ordem simétrica (assuma que é uma árvore binária cheia): CBIDFGE</a:t>
            </a:r>
          </a:p>
          <a:p>
            <a:r>
              <a:rPr lang="pt-BR" sz="2000" dirty="0" smtClean="0"/>
              <a:t>6) </a:t>
            </a:r>
            <a:r>
              <a:rPr lang="pt-BR" sz="2000" dirty="0"/>
              <a:t>Qual a altura máxima e mínima de uma árvore binária com 28 nós?</a:t>
            </a:r>
          </a:p>
          <a:p>
            <a:r>
              <a:rPr lang="pt-BR" sz="2000" dirty="0"/>
              <a:t>7</a:t>
            </a:r>
            <a:r>
              <a:rPr lang="pt-BR" sz="2000" dirty="0" smtClean="0"/>
              <a:t>) </a:t>
            </a:r>
            <a:r>
              <a:rPr lang="pt-BR" sz="2000" dirty="0"/>
              <a:t>Em uma árvore binária, qual é o número máximo de nós que pode ser achado nos níveis 3, 4 e 12?</a:t>
            </a:r>
          </a:p>
          <a:p>
            <a:r>
              <a:rPr lang="pt-BR" sz="2000" dirty="0"/>
              <a:t>8</a:t>
            </a:r>
            <a:r>
              <a:rPr lang="pt-BR" sz="2000" dirty="0" smtClean="0"/>
              <a:t>) </a:t>
            </a:r>
            <a:r>
              <a:rPr lang="pt-BR" sz="2000" dirty="0"/>
              <a:t>Qual é o menor número de níveis que uma árvore binária com 42 nós pode apresentar</a:t>
            </a:r>
            <a:r>
              <a:rPr lang="pt-BR" sz="2000" dirty="0" smtClean="0"/>
              <a:t>?</a:t>
            </a:r>
          </a:p>
          <a:p>
            <a:r>
              <a:rPr lang="pt-BR" sz="2000" dirty="0" smtClean="0"/>
              <a:t>9) Implemente uma arvore Rubro negra</a:t>
            </a:r>
            <a:endParaRPr lang="pt-BR" sz="2000" dirty="0"/>
          </a:p>
        </p:txBody>
      </p:sp>
    </p:spTree>
    <p:extLst>
      <p:ext uri="{BB962C8B-B14F-4D97-AF65-F5344CB8AC3E}">
        <p14:creationId xmlns:p14="http://schemas.microsoft.com/office/powerpoint/2010/main" val="750587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9512" y="116632"/>
            <a:ext cx="7632848" cy="6370975"/>
          </a:xfrm>
          <a:prstGeom prst="rect">
            <a:avLst/>
          </a:prstGeom>
        </p:spPr>
        <p:txBody>
          <a:bodyPr wrap="square">
            <a:spAutoFit/>
          </a:bodyPr>
          <a:lstStyle/>
          <a:p>
            <a:r>
              <a:rPr lang="pt-BR" sz="1200" dirty="0" err="1"/>
              <a:t>class</a:t>
            </a:r>
            <a:r>
              <a:rPr lang="pt-BR" sz="1200" dirty="0"/>
              <a:t> Arvore:</a:t>
            </a:r>
          </a:p>
          <a:p>
            <a:r>
              <a:rPr lang="pt-BR" sz="1200" dirty="0"/>
              <a:t>    </a:t>
            </a:r>
            <a:r>
              <a:rPr lang="pt-BR" sz="1200" dirty="0" err="1"/>
              <a:t>def</a:t>
            </a:r>
            <a:r>
              <a:rPr lang="pt-BR" sz="1200" dirty="0"/>
              <a:t> __</a:t>
            </a:r>
            <a:r>
              <a:rPr lang="pt-BR" sz="1200" dirty="0" err="1"/>
              <a:t>init</a:t>
            </a:r>
            <a:r>
              <a:rPr lang="pt-BR" sz="1200" dirty="0"/>
              <a:t>__(self, node):</a:t>
            </a:r>
          </a:p>
          <a:p>
            <a:r>
              <a:rPr lang="pt-BR" sz="1200" dirty="0"/>
              <a:t>        </a:t>
            </a:r>
            <a:r>
              <a:rPr lang="pt-BR" sz="1200" dirty="0" err="1"/>
              <a:t>self.raiz</a:t>
            </a:r>
            <a:r>
              <a:rPr lang="pt-BR" sz="1200" dirty="0"/>
              <a:t> = node</a:t>
            </a:r>
          </a:p>
          <a:p>
            <a:r>
              <a:rPr lang="pt-BR" sz="1200" dirty="0"/>
              <a:t>        </a:t>
            </a:r>
          </a:p>
          <a:p>
            <a:r>
              <a:rPr lang="pt-BR" sz="1200" dirty="0"/>
              <a:t>    </a:t>
            </a:r>
            <a:r>
              <a:rPr lang="pt-BR" sz="1200" dirty="0" err="1"/>
              <a:t>def</a:t>
            </a:r>
            <a:r>
              <a:rPr lang="pt-BR" sz="1200" dirty="0"/>
              <a:t> </a:t>
            </a:r>
            <a:r>
              <a:rPr lang="pt-BR" sz="1200" dirty="0" err="1"/>
              <a:t>mostra_profundidade</a:t>
            </a:r>
            <a:r>
              <a:rPr lang="pt-BR" sz="1200" dirty="0"/>
              <a:t>(self):</a:t>
            </a:r>
          </a:p>
          <a:p>
            <a:r>
              <a:rPr lang="pt-BR" sz="1200" dirty="0"/>
              <a:t>        visitados = set()</a:t>
            </a:r>
          </a:p>
          <a:p>
            <a:r>
              <a:rPr lang="pt-BR" sz="1200" dirty="0"/>
              <a:t>        </a:t>
            </a:r>
            <a:r>
              <a:rPr lang="pt-BR" sz="1200" dirty="0" err="1"/>
              <a:t>visitados.add</a:t>
            </a:r>
            <a:r>
              <a:rPr lang="pt-BR" sz="1200" dirty="0"/>
              <a:t>(</a:t>
            </a:r>
            <a:r>
              <a:rPr lang="pt-BR" sz="1200" dirty="0" err="1"/>
              <a:t>self.raiz</a:t>
            </a:r>
            <a:r>
              <a:rPr lang="pt-BR" sz="1200" dirty="0"/>
              <a:t>)</a:t>
            </a:r>
          </a:p>
          <a:p>
            <a:r>
              <a:rPr lang="pt-BR" sz="1200" dirty="0"/>
              <a:t>        </a:t>
            </a:r>
            <a:r>
              <a:rPr lang="pt-BR" sz="1200" dirty="0" err="1"/>
              <a:t>falta_visitar</a:t>
            </a:r>
            <a:r>
              <a:rPr lang="pt-BR" sz="1200" dirty="0"/>
              <a:t> = [</a:t>
            </a:r>
            <a:r>
              <a:rPr lang="pt-BR" sz="1200" dirty="0" err="1"/>
              <a:t>self.raiz</a:t>
            </a:r>
            <a:r>
              <a:rPr lang="pt-BR" sz="1200" dirty="0"/>
              <a:t>]</a:t>
            </a:r>
          </a:p>
          <a:p>
            <a:r>
              <a:rPr lang="pt-BR" sz="1200" dirty="0"/>
              <a:t>        </a:t>
            </a:r>
            <a:r>
              <a:rPr lang="pt-BR" sz="1200" dirty="0" err="1"/>
              <a:t>result</a:t>
            </a:r>
            <a:r>
              <a:rPr lang="pt-BR" sz="1200" dirty="0"/>
              <a:t> = ""</a:t>
            </a:r>
          </a:p>
          <a:p>
            <a:r>
              <a:rPr lang="pt-BR" sz="1200" dirty="0"/>
              <a:t>        </a:t>
            </a:r>
            <a:r>
              <a:rPr lang="pt-BR" sz="1200" dirty="0" err="1"/>
              <a:t>while</a:t>
            </a:r>
            <a:r>
              <a:rPr lang="pt-BR" sz="1200" dirty="0"/>
              <a:t> </a:t>
            </a:r>
            <a:r>
              <a:rPr lang="pt-BR" sz="1200" dirty="0" err="1"/>
              <a:t>falta_visitar</a:t>
            </a:r>
            <a:r>
              <a:rPr lang="pt-BR" sz="1200" dirty="0"/>
              <a:t>:</a:t>
            </a:r>
          </a:p>
          <a:p>
            <a:r>
              <a:rPr lang="pt-BR" sz="1200" dirty="0"/>
              <a:t>            </a:t>
            </a:r>
            <a:r>
              <a:rPr lang="pt-BR" sz="1200" dirty="0" err="1"/>
              <a:t>vertice</a:t>
            </a:r>
            <a:r>
              <a:rPr lang="pt-BR" sz="1200" dirty="0"/>
              <a:t> = </a:t>
            </a:r>
            <a:r>
              <a:rPr lang="pt-BR" sz="1200" dirty="0" err="1"/>
              <a:t>falta_visitar.pop</a:t>
            </a:r>
            <a:r>
              <a:rPr lang="pt-BR" sz="1200" dirty="0"/>
              <a:t>()</a:t>
            </a:r>
          </a:p>
          <a:p>
            <a:r>
              <a:rPr lang="pt-BR" sz="1200" dirty="0"/>
              <a:t>            </a:t>
            </a:r>
            <a:r>
              <a:rPr lang="pt-BR" sz="1200" dirty="0" err="1"/>
              <a:t>result</a:t>
            </a:r>
            <a:r>
              <a:rPr lang="pt-BR" sz="1200" dirty="0"/>
              <a:t> += </a:t>
            </a:r>
            <a:r>
              <a:rPr lang="pt-BR" sz="1200" dirty="0" err="1"/>
              <a:t>str</a:t>
            </a:r>
            <a:r>
              <a:rPr lang="pt-BR" sz="1200" dirty="0"/>
              <a:t>(</a:t>
            </a:r>
            <a:r>
              <a:rPr lang="pt-BR" sz="1200" dirty="0" err="1"/>
              <a:t>vertice</a:t>
            </a:r>
            <a:r>
              <a:rPr lang="pt-BR" sz="1200" dirty="0"/>
              <a:t>) + " &gt;&gt; "</a:t>
            </a:r>
          </a:p>
          <a:p>
            <a:r>
              <a:rPr lang="pt-BR" sz="1200" dirty="0"/>
              <a:t>            for filho in </a:t>
            </a:r>
            <a:r>
              <a:rPr lang="pt-BR" sz="1200" dirty="0" err="1"/>
              <a:t>vertice.prox</a:t>
            </a:r>
            <a:r>
              <a:rPr lang="pt-BR" sz="1200" dirty="0"/>
              <a:t>:</a:t>
            </a:r>
          </a:p>
          <a:p>
            <a:r>
              <a:rPr lang="pt-BR" sz="1200" dirty="0"/>
              <a:t>                </a:t>
            </a:r>
            <a:r>
              <a:rPr lang="pt-BR" sz="1200" dirty="0" err="1"/>
              <a:t>if</a:t>
            </a:r>
            <a:r>
              <a:rPr lang="pt-BR" sz="1200" dirty="0"/>
              <a:t> filho </a:t>
            </a:r>
            <a:r>
              <a:rPr lang="pt-BR" sz="1200" dirty="0" err="1"/>
              <a:t>not</a:t>
            </a:r>
            <a:r>
              <a:rPr lang="pt-BR" sz="1200" dirty="0"/>
              <a:t> in visitados:</a:t>
            </a:r>
          </a:p>
          <a:p>
            <a:r>
              <a:rPr lang="pt-BR" sz="1200" dirty="0"/>
              <a:t>                    </a:t>
            </a:r>
            <a:r>
              <a:rPr lang="pt-BR" sz="1200" dirty="0" err="1"/>
              <a:t>visitados.add</a:t>
            </a:r>
            <a:r>
              <a:rPr lang="pt-BR" sz="1200" dirty="0"/>
              <a:t>(filho)</a:t>
            </a:r>
          </a:p>
          <a:p>
            <a:r>
              <a:rPr lang="pt-BR" sz="1200" dirty="0"/>
              <a:t>                    </a:t>
            </a:r>
            <a:r>
              <a:rPr lang="pt-BR" sz="1200" dirty="0" err="1"/>
              <a:t>falta_visitar.append</a:t>
            </a:r>
            <a:r>
              <a:rPr lang="pt-BR" sz="1200" dirty="0"/>
              <a:t>(filho)</a:t>
            </a:r>
          </a:p>
          <a:p>
            <a:r>
              <a:rPr lang="pt-BR" sz="1200" dirty="0"/>
              <a:t>        </a:t>
            </a:r>
            <a:r>
              <a:rPr lang="pt-BR" sz="1200" dirty="0" err="1"/>
              <a:t>print</a:t>
            </a:r>
            <a:r>
              <a:rPr lang="pt-BR" sz="1200" dirty="0"/>
              <a:t>( </a:t>
            </a:r>
            <a:r>
              <a:rPr lang="pt-BR" sz="1200" dirty="0" err="1"/>
              <a:t>result.rstrip</a:t>
            </a:r>
            <a:r>
              <a:rPr lang="pt-BR" sz="1200" dirty="0"/>
              <a:t>(' &gt;&gt; '))    </a:t>
            </a:r>
          </a:p>
          <a:p>
            <a:endParaRPr lang="pt-BR" sz="1200" dirty="0"/>
          </a:p>
          <a:p>
            <a:r>
              <a:rPr lang="pt-BR" sz="1200" dirty="0"/>
              <a:t>    </a:t>
            </a:r>
            <a:r>
              <a:rPr lang="pt-BR" sz="1200" dirty="0" err="1"/>
              <a:t>def</a:t>
            </a:r>
            <a:r>
              <a:rPr lang="pt-BR" sz="1200" dirty="0"/>
              <a:t> </a:t>
            </a:r>
            <a:r>
              <a:rPr lang="pt-BR" sz="1200" dirty="0" err="1"/>
              <a:t>mostra_largura</a:t>
            </a:r>
            <a:r>
              <a:rPr lang="pt-BR" sz="1200" dirty="0"/>
              <a:t>(self):</a:t>
            </a:r>
          </a:p>
          <a:p>
            <a:r>
              <a:rPr lang="pt-BR" sz="1200" dirty="0"/>
              <a:t>        # implementar</a:t>
            </a:r>
          </a:p>
          <a:p>
            <a:r>
              <a:rPr lang="pt-BR" sz="1200" dirty="0"/>
              <a:t>        </a:t>
            </a:r>
            <a:r>
              <a:rPr lang="pt-BR" sz="1200" dirty="0" err="1"/>
              <a:t>return</a:t>
            </a:r>
            <a:r>
              <a:rPr lang="pt-BR" sz="1200" dirty="0"/>
              <a:t> </a:t>
            </a:r>
            <a:r>
              <a:rPr lang="pt-BR" sz="1200" dirty="0" err="1"/>
              <a:t>None</a:t>
            </a:r>
            <a:endParaRPr lang="pt-BR" sz="1200" dirty="0"/>
          </a:p>
          <a:p>
            <a:r>
              <a:rPr lang="pt-BR" sz="1200" dirty="0"/>
              <a:t> </a:t>
            </a:r>
            <a:r>
              <a:rPr lang="pt-BR" sz="1200" dirty="0" smtClean="0"/>
              <a:t>        </a:t>
            </a:r>
            <a:endParaRPr lang="pt-BR" sz="1200" dirty="0"/>
          </a:p>
          <a:p>
            <a:r>
              <a:rPr lang="pt-BR" sz="1200" dirty="0" err="1"/>
              <a:t>class</a:t>
            </a:r>
            <a:r>
              <a:rPr lang="pt-BR" sz="1200" dirty="0"/>
              <a:t> Node:</a:t>
            </a:r>
          </a:p>
          <a:p>
            <a:r>
              <a:rPr lang="pt-BR" sz="1200" dirty="0"/>
              <a:t>    </a:t>
            </a:r>
            <a:r>
              <a:rPr lang="pt-BR" sz="1200" dirty="0" err="1"/>
              <a:t>def</a:t>
            </a:r>
            <a:r>
              <a:rPr lang="pt-BR" sz="1200" dirty="0"/>
              <a:t> __</a:t>
            </a:r>
            <a:r>
              <a:rPr lang="pt-BR" sz="1200" dirty="0" err="1"/>
              <a:t>init</a:t>
            </a:r>
            <a:r>
              <a:rPr lang="pt-BR" sz="1200" dirty="0"/>
              <a:t>__(self, </a:t>
            </a:r>
            <a:r>
              <a:rPr lang="pt-BR" sz="1200" dirty="0" err="1"/>
              <a:t>val</a:t>
            </a:r>
            <a:r>
              <a:rPr lang="pt-BR" sz="1200" dirty="0"/>
              <a:t>):</a:t>
            </a:r>
          </a:p>
          <a:p>
            <a:r>
              <a:rPr lang="pt-BR" sz="1200" dirty="0"/>
              <a:t>        </a:t>
            </a:r>
            <a:r>
              <a:rPr lang="pt-BR" sz="1200" dirty="0" err="1"/>
              <a:t>self.conteudo</a:t>
            </a:r>
            <a:r>
              <a:rPr lang="pt-BR" sz="1200" dirty="0"/>
              <a:t> = </a:t>
            </a:r>
            <a:r>
              <a:rPr lang="pt-BR" sz="1200" dirty="0" err="1"/>
              <a:t>val</a:t>
            </a:r>
            <a:endParaRPr lang="pt-BR" sz="1200" dirty="0"/>
          </a:p>
          <a:p>
            <a:r>
              <a:rPr lang="pt-BR" sz="1200" dirty="0"/>
              <a:t>        </a:t>
            </a:r>
            <a:r>
              <a:rPr lang="pt-BR" sz="1200" dirty="0" err="1"/>
              <a:t>self.prox</a:t>
            </a:r>
            <a:r>
              <a:rPr lang="pt-BR" sz="1200" dirty="0"/>
              <a:t> = []</a:t>
            </a:r>
          </a:p>
          <a:p>
            <a:r>
              <a:rPr lang="pt-BR" sz="1200" dirty="0"/>
              <a:t>        </a:t>
            </a:r>
          </a:p>
          <a:p>
            <a:r>
              <a:rPr lang="pt-BR" sz="1200" dirty="0"/>
              <a:t>    </a:t>
            </a:r>
            <a:r>
              <a:rPr lang="pt-BR" sz="1200" dirty="0" err="1"/>
              <a:t>def</a:t>
            </a:r>
            <a:r>
              <a:rPr lang="pt-BR" sz="1200" dirty="0"/>
              <a:t> adiciona(self, node):</a:t>
            </a:r>
          </a:p>
          <a:p>
            <a:r>
              <a:rPr lang="pt-BR" sz="1200" dirty="0"/>
              <a:t>        </a:t>
            </a:r>
            <a:r>
              <a:rPr lang="pt-BR" sz="1200" dirty="0" err="1"/>
              <a:t>self.prox.insert</a:t>
            </a:r>
            <a:r>
              <a:rPr lang="pt-BR" sz="1200" dirty="0"/>
              <a:t>(0,node)</a:t>
            </a:r>
          </a:p>
          <a:p>
            <a:r>
              <a:rPr lang="pt-BR" sz="1200" dirty="0"/>
              <a:t>    </a:t>
            </a:r>
          </a:p>
          <a:p>
            <a:r>
              <a:rPr lang="pt-BR" sz="1200" dirty="0"/>
              <a:t>    </a:t>
            </a:r>
            <a:r>
              <a:rPr lang="pt-BR" sz="1200" dirty="0" err="1"/>
              <a:t>def</a:t>
            </a:r>
            <a:r>
              <a:rPr lang="pt-BR" sz="1200" dirty="0"/>
              <a:t> __</a:t>
            </a:r>
            <a:r>
              <a:rPr lang="pt-BR" sz="1200" dirty="0" err="1"/>
              <a:t>str</a:t>
            </a:r>
            <a:r>
              <a:rPr lang="pt-BR" sz="1200" dirty="0"/>
              <a:t>__(self):</a:t>
            </a:r>
          </a:p>
          <a:p>
            <a:r>
              <a:rPr lang="pt-BR" sz="1200" dirty="0"/>
              <a:t>        </a:t>
            </a:r>
            <a:r>
              <a:rPr lang="pt-BR" sz="1200" dirty="0" err="1"/>
              <a:t>return</a:t>
            </a:r>
            <a:r>
              <a:rPr lang="pt-BR" sz="1200" dirty="0"/>
              <a:t> </a:t>
            </a:r>
            <a:r>
              <a:rPr lang="pt-BR" sz="1200" dirty="0" err="1"/>
              <a:t>str</a:t>
            </a:r>
            <a:r>
              <a:rPr lang="pt-BR" sz="1200" dirty="0"/>
              <a:t>(</a:t>
            </a:r>
            <a:r>
              <a:rPr lang="pt-BR" sz="1200" dirty="0" err="1"/>
              <a:t>self.conteudo</a:t>
            </a:r>
            <a:r>
              <a:rPr lang="pt-BR" sz="1200" dirty="0" smtClean="0"/>
              <a:t>)</a:t>
            </a:r>
          </a:p>
          <a:p>
            <a:endParaRPr lang="pt-BR" sz="1200" dirty="0"/>
          </a:p>
          <a:p>
            <a:r>
              <a:rPr lang="pt-BR" sz="1200" smtClean="0"/>
              <a:t>## falta...</a:t>
            </a:r>
            <a:endParaRPr lang="pt-BR" sz="1200" dirty="0"/>
          </a:p>
        </p:txBody>
      </p:sp>
    </p:spTree>
    <p:extLst>
      <p:ext uri="{BB962C8B-B14F-4D97-AF65-F5344CB8AC3E}">
        <p14:creationId xmlns:p14="http://schemas.microsoft.com/office/powerpoint/2010/main" val="3934056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043608" y="1124744"/>
            <a:ext cx="7632848" cy="2308324"/>
          </a:xfrm>
          <a:prstGeom prst="rect">
            <a:avLst/>
          </a:prstGeom>
          <a:noFill/>
        </p:spPr>
        <p:txBody>
          <a:bodyPr wrap="square" rtlCol="0">
            <a:spAutoFit/>
          </a:bodyPr>
          <a:lstStyle/>
          <a:p>
            <a:r>
              <a:rPr lang="pt-BR" dirty="0" smtClean="0"/>
              <a:t>Referências:</a:t>
            </a:r>
          </a:p>
          <a:p>
            <a:r>
              <a:rPr lang="pt-BR" dirty="0" smtClean="0"/>
              <a:t>Apostilas -</a:t>
            </a:r>
            <a:r>
              <a:rPr lang="pt-BR" dirty="0" err="1" smtClean="0"/>
              <a:t>Siang</a:t>
            </a:r>
            <a:r>
              <a:rPr lang="pt-BR" dirty="0" smtClean="0"/>
              <a:t> </a:t>
            </a:r>
            <a:r>
              <a:rPr lang="pt-BR" dirty="0" err="1"/>
              <a:t>Wun</a:t>
            </a:r>
            <a:r>
              <a:rPr lang="pt-BR" dirty="0"/>
              <a:t> Song - Universidade de São Paulo - </a:t>
            </a:r>
            <a:r>
              <a:rPr lang="pt-BR" dirty="0" smtClean="0"/>
              <a:t>IME/USP</a:t>
            </a:r>
          </a:p>
          <a:p>
            <a:r>
              <a:rPr lang="pt-BR" dirty="0" err="1" smtClean="0"/>
              <a:t>GitHub</a:t>
            </a:r>
            <a:r>
              <a:rPr lang="pt-BR" dirty="0" smtClean="0"/>
              <a:t> - Rafael </a:t>
            </a:r>
            <a:r>
              <a:rPr lang="pt-BR" dirty="0" err="1" smtClean="0"/>
              <a:t>Escalfoni</a:t>
            </a:r>
            <a:endParaRPr lang="pt-BR" dirty="0" smtClean="0"/>
          </a:p>
          <a:p>
            <a:r>
              <a:rPr lang="pt-BR" dirty="0" err="1" smtClean="0"/>
              <a:t>GitHub</a:t>
            </a:r>
            <a:r>
              <a:rPr lang="pt-BR" dirty="0" smtClean="0"/>
              <a:t> - VALDIR </a:t>
            </a:r>
            <a:r>
              <a:rPr lang="pt-BR" dirty="0"/>
              <a:t>STUMM JR</a:t>
            </a:r>
            <a:endParaRPr lang="pt-BR" dirty="0" smtClean="0"/>
          </a:p>
          <a:p>
            <a:endParaRPr lang="pt-BR" dirty="0" smtClean="0"/>
          </a:p>
          <a:p>
            <a:endParaRPr lang="pt-BR" dirty="0"/>
          </a:p>
          <a:p>
            <a:endParaRPr lang="pt-BR" dirty="0" smtClean="0"/>
          </a:p>
          <a:p>
            <a:endParaRPr lang="pt-BR" dirty="0"/>
          </a:p>
        </p:txBody>
      </p:sp>
    </p:spTree>
    <p:extLst>
      <p:ext uri="{BB962C8B-B14F-4D97-AF65-F5344CB8AC3E}">
        <p14:creationId xmlns:p14="http://schemas.microsoft.com/office/powerpoint/2010/main" val="256494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332656"/>
            <a:ext cx="824865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593009" y="4976008"/>
            <a:ext cx="8103315" cy="923330"/>
          </a:xfrm>
          <a:prstGeom prst="rect">
            <a:avLst/>
          </a:prstGeom>
        </p:spPr>
        <p:txBody>
          <a:bodyPr wrap="square">
            <a:spAutoFit/>
          </a:bodyPr>
          <a:lstStyle/>
          <a:p>
            <a:r>
              <a:rPr lang="pt-BR" dirty="0"/>
              <a:t>Árvores podem ser desenhadas de muitas formas, mas a convenção em Computação é desenhá-las com a </a:t>
            </a:r>
            <a:r>
              <a:rPr lang="pt-BR" dirty="0" err="1"/>
              <a:t>raíz</a:t>
            </a:r>
            <a:r>
              <a:rPr lang="pt-BR" dirty="0"/>
              <a:t> no topo, apesar de isso ser um pouco </a:t>
            </a:r>
            <a:r>
              <a:rPr lang="pt-BR" dirty="0" err="1"/>
              <a:t>contra-intuitivo</a:t>
            </a:r>
            <a:r>
              <a:rPr lang="pt-BR" dirty="0"/>
              <a:t> de acordo com nossa noção de árvore do cotidiano.</a:t>
            </a:r>
          </a:p>
        </p:txBody>
      </p:sp>
    </p:spTree>
    <p:extLst>
      <p:ext uri="{BB962C8B-B14F-4D97-AF65-F5344CB8AC3E}">
        <p14:creationId xmlns:p14="http://schemas.microsoft.com/office/powerpoint/2010/main" val="3366817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Arvore"/>
          <p:cNvSpPr>
            <a:spLocks noChangeAspect="1" noChangeArrowheads="1"/>
          </p:cNvSpPr>
          <p:nvPr/>
        </p:nvSpPr>
        <p:spPr bwMode="auto">
          <a:xfrm>
            <a:off x="0" y="68263"/>
            <a:ext cx="28575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Retângulo 3"/>
          <p:cNvSpPr/>
          <p:nvPr/>
        </p:nvSpPr>
        <p:spPr>
          <a:xfrm>
            <a:off x="504056" y="836712"/>
            <a:ext cx="8100392" cy="1015663"/>
          </a:xfrm>
          <a:prstGeom prst="rect">
            <a:avLst/>
          </a:prstGeom>
        </p:spPr>
        <p:txBody>
          <a:bodyPr wrap="square">
            <a:spAutoFit/>
          </a:bodyPr>
          <a:lstStyle/>
          <a:p>
            <a:r>
              <a:rPr lang="pt-BR" sz="2400" b="1" dirty="0"/>
              <a:t>Árvores Binárias</a:t>
            </a:r>
            <a:endParaRPr lang="pt-BR" sz="2400" dirty="0"/>
          </a:p>
          <a:p>
            <a:r>
              <a:rPr lang="pt-BR" dirty="0"/>
              <a:t>Árvores binárias são árvores nas quais cada nodo pode ter no máximo dois filhos,</a:t>
            </a:r>
          </a:p>
          <a:p>
            <a:r>
              <a:rPr lang="pt-BR" dirty="0"/>
              <a:t>conforme mostrado </a:t>
            </a:r>
            <a:r>
              <a:rPr lang="pt-BR" dirty="0" smtClean="0"/>
              <a:t> </a:t>
            </a:r>
            <a:r>
              <a:rPr lang="pt-BR" dirty="0"/>
              <a:t>abaixo</a:t>
            </a:r>
            <a:r>
              <a:rPr lang="pt-BR" dirty="0" smtClean="0"/>
              <a:t>.</a:t>
            </a:r>
            <a:endParaRPr lang="pt-B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50" y="1916832"/>
            <a:ext cx="352425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504056" y="4653136"/>
            <a:ext cx="7956376" cy="1477328"/>
          </a:xfrm>
          <a:prstGeom prst="rect">
            <a:avLst/>
          </a:prstGeom>
        </p:spPr>
        <p:txBody>
          <a:bodyPr wrap="square">
            <a:spAutoFit/>
          </a:bodyPr>
          <a:lstStyle/>
          <a:p>
            <a:pPr algn="just"/>
            <a:r>
              <a:rPr lang="pt-BR" dirty="0" smtClean="0"/>
              <a:t>Uma árvore binária pode ser definida de forma recursiva, de acordo com o raciocínio a seguir. A raiz da árvore possui dois filhos, um à direita e outro à esquerda, que por sua vez são raízes de duas </a:t>
            </a:r>
            <a:r>
              <a:rPr lang="pt-BR" dirty="0" err="1" smtClean="0"/>
              <a:t>sub-árvores</a:t>
            </a:r>
            <a:r>
              <a:rPr lang="pt-BR" dirty="0" smtClean="0"/>
              <a:t>. Cada uma dessas </a:t>
            </a:r>
            <a:r>
              <a:rPr lang="pt-BR" dirty="0" err="1" smtClean="0"/>
              <a:t>sub-árvores</a:t>
            </a:r>
            <a:r>
              <a:rPr lang="pt-BR" dirty="0" smtClean="0"/>
              <a:t> possui uma </a:t>
            </a:r>
            <a:r>
              <a:rPr lang="pt-BR" dirty="0" err="1" smtClean="0"/>
              <a:t>sub-árvore</a:t>
            </a:r>
            <a:r>
              <a:rPr lang="pt-BR" dirty="0" smtClean="0"/>
              <a:t> esquerda e uma </a:t>
            </a:r>
            <a:r>
              <a:rPr lang="pt-BR" dirty="0" err="1" smtClean="0"/>
              <a:t>sub-árvore</a:t>
            </a:r>
            <a:r>
              <a:rPr lang="pt-BR" dirty="0" smtClean="0"/>
              <a:t> direita, seguindo esse mesmo raciocínio.</a:t>
            </a:r>
            <a:endParaRPr lang="pt-BR" dirty="0"/>
          </a:p>
        </p:txBody>
      </p:sp>
    </p:spTree>
    <p:extLst>
      <p:ext uri="{BB962C8B-B14F-4D97-AF65-F5344CB8AC3E}">
        <p14:creationId xmlns:p14="http://schemas.microsoft.com/office/powerpoint/2010/main" val="3366817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931168"/>
            <a:ext cx="46767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755575" y="4193793"/>
            <a:ext cx="7989143" cy="1323439"/>
          </a:xfrm>
          <a:prstGeom prst="rect">
            <a:avLst/>
          </a:prstGeom>
        </p:spPr>
        <p:txBody>
          <a:bodyPr wrap="square">
            <a:spAutoFit/>
          </a:bodyPr>
          <a:lstStyle/>
          <a:p>
            <a:pPr algn="just"/>
            <a:endParaRPr lang="pt-BR" sz="2000" dirty="0"/>
          </a:p>
          <a:p>
            <a:pPr algn="just"/>
            <a:r>
              <a:rPr lang="pt-BR" sz="2000" dirty="0"/>
              <a:t>o </a:t>
            </a:r>
            <a:r>
              <a:rPr lang="pt-BR" sz="2000" b="1" dirty="0"/>
              <a:t>nó raiz </a:t>
            </a:r>
            <a:r>
              <a:rPr lang="pt-BR" sz="2000" dirty="0"/>
              <a:t>é o 8, e ele tem como filhos os nós de chave 4, 2, 9 e 1. O nó 4 é pai dos nós6 e 7. Estes dois, assim como os nós de chave 5, 2 e 1, são chamados de </a:t>
            </a:r>
            <a:r>
              <a:rPr lang="pt-BR" sz="2000" b="1" dirty="0"/>
              <a:t>folhas </a:t>
            </a:r>
            <a:r>
              <a:rPr lang="pt-BR" sz="2000" dirty="0"/>
              <a:t>por não terem filhos (</a:t>
            </a:r>
            <a:r>
              <a:rPr lang="pt-BR" sz="2000" dirty="0" smtClean="0"/>
              <a:t>ou seja</a:t>
            </a:r>
            <a:r>
              <a:rPr lang="pt-BR" sz="2000" dirty="0"/>
              <a:t>, seus filhos são nulos).</a:t>
            </a:r>
          </a:p>
        </p:txBody>
      </p:sp>
      <p:sp>
        <p:nvSpPr>
          <p:cNvPr id="5" name="Retângulo 4"/>
          <p:cNvSpPr/>
          <p:nvPr/>
        </p:nvSpPr>
        <p:spPr>
          <a:xfrm>
            <a:off x="755575" y="3369766"/>
            <a:ext cx="7989143" cy="1200329"/>
          </a:xfrm>
          <a:prstGeom prst="rect">
            <a:avLst/>
          </a:prstGeom>
        </p:spPr>
        <p:txBody>
          <a:bodyPr wrap="square">
            <a:spAutoFit/>
          </a:bodyPr>
          <a:lstStyle/>
          <a:p>
            <a:r>
              <a:rPr lang="pt-BR" dirty="0" smtClean="0"/>
              <a:t>As </a:t>
            </a:r>
            <a:r>
              <a:rPr lang="pt-BR" dirty="0"/>
              <a:t>árvores são estruturas de dados hierárquicas nas quais os dados são armazenados por </a:t>
            </a:r>
            <a:r>
              <a:rPr lang="pt-BR" b="1" dirty="0"/>
              <a:t>nós</a:t>
            </a:r>
            <a:r>
              <a:rPr lang="pt-BR" dirty="0"/>
              <a:t>, </a:t>
            </a:r>
            <a:r>
              <a:rPr lang="pt-BR" dirty="0" smtClean="0"/>
              <a:t>sendo o </a:t>
            </a:r>
            <a:r>
              <a:rPr lang="pt-BR" dirty="0"/>
              <a:t>primeiro destes chamado de </a:t>
            </a:r>
            <a:r>
              <a:rPr lang="pt-BR" b="1" dirty="0"/>
              <a:t>nó raiz</a:t>
            </a:r>
            <a:r>
              <a:rPr lang="pt-BR" dirty="0"/>
              <a:t>. Cada nó de uma árvore possui um </a:t>
            </a:r>
            <a:r>
              <a:rPr lang="pt-BR" b="1" dirty="0"/>
              <a:t>nó pai </a:t>
            </a:r>
            <a:r>
              <a:rPr lang="pt-BR" dirty="0"/>
              <a:t>(exceto o nó raiz) </a:t>
            </a:r>
            <a:r>
              <a:rPr lang="pt-BR" dirty="0" smtClean="0"/>
              <a:t>que possui </a:t>
            </a:r>
            <a:r>
              <a:rPr lang="pt-BR" b="1" dirty="0"/>
              <a:t>nós filhos </a:t>
            </a:r>
            <a:r>
              <a:rPr lang="pt-BR" dirty="0"/>
              <a:t>(exceto os </a:t>
            </a:r>
            <a:r>
              <a:rPr lang="pt-BR" i="1" dirty="0"/>
              <a:t>nós folha</a:t>
            </a:r>
            <a:r>
              <a:rPr lang="pt-BR" dirty="0"/>
              <a:t>). </a:t>
            </a:r>
          </a:p>
        </p:txBody>
      </p:sp>
    </p:spTree>
    <p:extLst>
      <p:ext uri="{BB962C8B-B14F-4D97-AF65-F5344CB8AC3E}">
        <p14:creationId xmlns:p14="http://schemas.microsoft.com/office/powerpoint/2010/main" val="33210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980728"/>
            <a:ext cx="454342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899592" y="4654877"/>
            <a:ext cx="7704856" cy="646331"/>
          </a:xfrm>
          <a:prstGeom prst="rect">
            <a:avLst/>
          </a:prstGeom>
        </p:spPr>
        <p:txBody>
          <a:bodyPr wrap="square">
            <a:spAutoFit/>
          </a:bodyPr>
          <a:lstStyle/>
          <a:p>
            <a:r>
              <a:rPr lang="pt-BR" dirty="0" smtClean="0"/>
              <a:t>Uma </a:t>
            </a:r>
            <a:r>
              <a:rPr lang="pt-BR" dirty="0"/>
              <a:t>árvore pode ser composta por uma ou mais </a:t>
            </a:r>
            <a:r>
              <a:rPr lang="pt-BR" b="1" dirty="0" err="1"/>
              <a:t>subárvores</a:t>
            </a:r>
            <a:r>
              <a:rPr lang="pt-BR" dirty="0"/>
              <a:t>. </a:t>
            </a:r>
            <a:r>
              <a:rPr lang="pt-BR" dirty="0" smtClean="0"/>
              <a:t>A </a:t>
            </a:r>
            <a:r>
              <a:rPr lang="pt-BR" dirty="0"/>
              <a:t>figura </a:t>
            </a:r>
            <a:r>
              <a:rPr lang="pt-BR" dirty="0" smtClean="0"/>
              <a:t> </a:t>
            </a:r>
            <a:r>
              <a:rPr lang="pt-BR" dirty="0"/>
              <a:t>destaca as </a:t>
            </a:r>
            <a:r>
              <a:rPr lang="pt-BR" dirty="0" err="1" smtClean="0"/>
              <a:t>subárvores</a:t>
            </a:r>
            <a:r>
              <a:rPr lang="pt-BR" dirty="0" smtClean="0"/>
              <a:t> que </a:t>
            </a:r>
            <a:r>
              <a:rPr lang="pt-BR" dirty="0"/>
              <a:t>compõem uma outra árvore. </a:t>
            </a:r>
          </a:p>
        </p:txBody>
      </p:sp>
    </p:spTree>
    <p:extLst>
      <p:ext uri="{BB962C8B-B14F-4D97-AF65-F5344CB8AC3E}">
        <p14:creationId xmlns:p14="http://schemas.microsoft.com/office/powerpoint/2010/main" val="134208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827584" y="836712"/>
            <a:ext cx="7488832" cy="461665"/>
          </a:xfrm>
          <a:prstGeom prst="rect">
            <a:avLst/>
          </a:prstGeom>
        </p:spPr>
        <p:txBody>
          <a:bodyPr wrap="square">
            <a:spAutoFit/>
          </a:bodyPr>
          <a:lstStyle/>
          <a:p>
            <a:r>
              <a:rPr lang="pt-BR" sz="2400" b="1" dirty="0"/>
              <a:t>Construção de uma árvore perfeitamente balanceada</a:t>
            </a:r>
          </a:p>
        </p:txBody>
      </p:sp>
      <p:sp>
        <p:nvSpPr>
          <p:cNvPr id="5" name="Retângulo 4"/>
          <p:cNvSpPr/>
          <p:nvPr/>
        </p:nvSpPr>
        <p:spPr>
          <a:xfrm>
            <a:off x="539552" y="1720840"/>
            <a:ext cx="8280920" cy="2308324"/>
          </a:xfrm>
          <a:prstGeom prst="rect">
            <a:avLst/>
          </a:prstGeom>
        </p:spPr>
        <p:txBody>
          <a:bodyPr wrap="square">
            <a:spAutoFit/>
          </a:bodyPr>
          <a:lstStyle/>
          <a:p>
            <a:r>
              <a:rPr lang="pt-BR" dirty="0"/>
              <a:t>Árvore perfeitamente balanceada: para todo nó da árvore, os números de nós das suas duas </a:t>
            </a:r>
            <a:r>
              <a:rPr lang="pt-BR" dirty="0" err="1"/>
              <a:t>subárvores</a:t>
            </a:r>
            <a:r>
              <a:rPr lang="pt-BR" dirty="0"/>
              <a:t> diferem no máximo em um. </a:t>
            </a:r>
            <a:endParaRPr lang="pt-BR" dirty="0" smtClean="0"/>
          </a:p>
          <a:p>
            <a:r>
              <a:rPr lang="pt-BR" dirty="0" smtClean="0"/>
              <a:t>Seja </a:t>
            </a:r>
            <a:r>
              <a:rPr lang="pt-BR" dirty="0"/>
              <a:t>a função </a:t>
            </a:r>
            <a:r>
              <a:rPr lang="pt-BR" dirty="0" err="1"/>
              <a:t>tree</a:t>
            </a:r>
            <a:r>
              <a:rPr lang="pt-BR" dirty="0"/>
              <a:t>(n) que gera uma árvore perfeitamente balanceada com n nós. </a:t>
            </a:r>
            <a:endParaRPr lang="pt-BR" dirty="0" smtClean="0"/>
          </a:p>
          <a:p>
            <a:r>
              <a:rPr lang="pt-BR" dirty="0" smtClean="0"/>
              <a:t>Informalmente </a:t>
            </a:r>
            <a:r>
              <a:rPr lang="pt-BR" dirty="0" err="1"/>
              <a:t>tree</a:t>
            </a:r>
            <a:r>
              <a:rPr lang="pt-BR" dirty="0"/>
              <a:t>(n) pode ser definida recursivamente assim: </a:t>
            </a:r>
            <a:endParaRPr lang="pt-BR" dirty="0" smtClean="0"/>
          </a:p>
          <a:p>
            <a:r>
              <a:rPr lang="pt-BR" dirty="0" smtClean="0"/>
              <a:t>1 </a:t>
            </a:r>
            <a:r>
              <a:rPr lang="pt-BR" dirty="0"/>
              <a:t>Aloque um nó para ser a raiz. </a:t>
            </a:r>
            <a:endParaRPr lang="pt-BR" dirty="0" smtClean="0"/>
          </a:p>
          <a:p>
            <a:r>
              <a:rPr lang="pt-BR" dirty="0" smtClean="0"/>
              <a:t>2 </a:t>
            </a:r>
            <a:r>
              <a:rPr lang="pt-BR" dirty="0"/>
              <a:t>Coloque na esquerda da raiz uma árvore </a:t>
            </a:r>
            <a:r>
              <a:rPr lang="pt-BR" dirty="0" smtClean="0"/>
              <a:t>gerada </a:t>
            </a:r>
            <a:r>
              <a:rPr lang="pt-BR" dirty="0"/>
              <a:t>por </a:t>
            </a:r>
            <a:r>
              <a:rPr lang="pt-BR" dirty="0" err="1"/>
              <a:t>tree</a:t>
            </a:r>
            <a:r>
              <a:rPr lang="pt-BR" dirty="0"/>
              <a:t>(</a:t>
            </a:r>
            <a:r>
              <a:rPr lang="pt-BR" dirty="0" err="1"/>
              <a:t>nl</a:t>
            </a:r>
            <a:r>
              <a:rPr lang="pt-BR" dirty="0"/>
              <a:t> = n </a:t>
            </a:r>
            <a:r>
              <a:rPr lang="pt-BR" dirty="0" err="1"/>
              <a:t>div</a:t>
            </a:r>
            <a:r>
              <a:rPr lang="pt-BR" dirty="0"/>
              <a:t> 2). </a:t>
            </a:r>
            <a:endParaRPr lang="pt-BR" dirty="0" smtClean="0"/>
          </a:p>
          <a:p>
            <a:r>
              <a:rPr lang="pt-BR" dirty="0" smtClean="0"/>
              <a:t>3 </a:t>
            </a:r>
            <a:r>
              <a:rPr lang="pt-BR" dirty="0"/>
              <a:t>Coloque na direita da raiz uma árvore </a:t>
            </a:r>
            <a:r>
              <a:rPr lang="pt-BR" dirty="0" smtClean="0"/>
              <a:t>gerada </a:t>
            </a:r>
            <a:r>
              <a:rPr lang="pt-BR" dirty="0"/>
              <a:t>por </a:t>
            </a:r>
            <a:r>
              <a:rPr lang="pt-BR" dirty="0" err="1"/>
              <a:t>tree</a:t>
            </a:r>
            <a:r>
              <a:rPr lang="pt-BR" dirty="0"/>
              <a:t>(</a:t>
            </a:r>
            <a:r>
              <a:rPr lang="pt-BR" dirty="0" err="1"/>
              <a:t>nr</a:t>
            </a:r>
            <a:r>
              <a:rPr lang="pt-BR" dirty="0"/>
              <a:t> = n − </a:t>
            </a:r>
            <a:r>
              <a:rPr lang="pt-BR" dirty="0" err="1"/>
              <a:t>nl</a:t>
            </a:r>
            <a:r>
              <a:rPr lang="pt-BR" dirty="0"/>
              <a:t> − 1). </a:t>
            </a:r>
            <a:endParaRPr lang="pt-BR" dirty="0" smtClean="0"/>
          </a:p>
          <a:p>
            <a:r>
              <a:rPr lang="pt-BR" dirty="0" smtClean="0"/>
              <a:t>Exemplos </a:t>
            </a:r>
            <a:r>
              <a:rPr lang="pt-BR" dirty="0"/>
              <a:t>de árvores assim construídas.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293096"/>
            <a:ext cx="6381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149080"/>
            <a:ext cx="10477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149080"/>
            <a:ext cx="14192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3933056"/>
            <a:ext cx="18669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3838550"/>
            <a:ext cx="197167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5517232"/>
            <a:ext cx="163830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4325" y="5445224"/>
            <a:ext cx="20478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994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683568" y="692696"/>
            <a:ext cx="7416824" cy="3231654"/>
          </a:xfrm>
          <a:prstGeom prst="rect">
            <a:avLst/>
          </a:prstGeom>
          <a:noFill/>
        </p:spPr>
        <p:txBody>
          <a:bodyPr wrap="square" rtlCol="0">
            <a:spAutoFit/>
          </a:bodyPr>
          <a:lstStyle/>
          <a:p>
            <a:r>
              <a:rPr lang="pt-BR" sz="2400" b="1" dirty="0" smtClean="0"/>
              <a:t>Entidade principais:</a:t>
            </a:r>
          </a:p>
          <a:p>
            <a:r>
              <a:rPr lang="pt-BR" b="1" dirty="0" smtClean="0"/>
              <a:t>Nodo ou Nó</a:t>
            </a:r>
            <a:r>
              <a:rPr lang="pt-BR" dirty="0" smtClean="0"/>
              <a:t>: Cada nó só pode está ligado a outro ou outros dois nós,  Nó da direita ou Nó da esquerda.</a:t>
            </a:r>
          </a:p>
          <a:p>
            <a:r>
              <a:rPr lang="pt-BR" b="1" dirty="0" smtClean="0"/>
              <a:t>Nodo pai</a:t>
            </a:r>
            <a:r>
              <a:rPr lang="pt-BR" dirty="0" smtClean="0"/>
              <a:t>: Nodo que origina a ligação  do nodo da direita e o nodo da esquerda;</a:t>
            </a:r>
          </a:p>
          <a:p>
            <a:r>
              <a:rPr lang="pt-BR" dirty="0" smtClean="0"/>
              <a:t>Uma árvore binária é definida de forma recursiva de tal forma que cada nodo só pode ter no máximo dois filhos;</a:t>
            </a:r>
          </a:p>
          <a:p>
            <a:r>
              <a:rPr lang="pt-BR" dirty="0" smtClean="0"/>
              <a:t>Um nodo pode ter dois filhos, um filho ou nenhum filho (folha)</a:t>
            </a:r>
          </a:p>
          <a:p>
            <a:endParaRPr lang="pt-BR" dirty="0"/>
          </a:p>
          <a:p>
            <a:r>
              <a:rPr lang="pt-BR" dirty="0" smtClean="0"/>
              <a:t>Definindo o número máximo de nodos  de uma árvore:</a:t>
            </a:r>
          </a:p>
          <a:p>
            <a:r>
              <a:rPr lang="pt-BR" dirty="0" smtClean="0"/>
              <a:t>Nível: Cada nível pode ter no máximo o dobro do nível anterior</a:t>
            </a: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3976256"/>
            <a:ext cx="6216683" cy="2585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83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AC70A005CFDA14A931C92814B4279CF" ma:contentTypeVersion="2" ma:contentTypeDescription="Crie um novo documento." ma:contentTypeScope="" ma:versionID="1df2b765ea5420fba4138cdf55071fd4">
  <xsd:schema xmlns:xsd="http://www.w3.org/2001/XMLSchema" xmlns:xs="http://www.w3.org/2001/XMLSchema" xmlns:p="http://schemas.microsoft.com/office/2006/metadata/properties" xmlns:ns2="ccaf5374-0c0c-48d1-be59-89f227f79ac4" targetNamespace="http://schemas.microsoft.com/office/2006/metadata/properties" ma:root="true" ma:fieldsID="33caede749c778945db55bc4cc360647" ns2:_="">
    <xsd:import namespace="ccaf5374-0c0c-48d1-be59-89f227f79ac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af5374-0c0c-48d1-be59-89f227f79a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550664-F858-447F-9074-EBAF3C4075EC}"/>
</file>

<file path=customXml/itemProps2.xml><?xml version="1.0" encoding="utf-8"?>
<ds:datastoreItem xmlns:ds="http://schemas.openxmlformats.org/officeDocument/2006/customXml" ds:itemID="{EEBB3929-7FF8-4B93-8F60-55E639324141}"/>
</file>

<file path=customXml/itemProps3.xml><?xml version="1.0" encoding="utf-8"?>
<ds:datastoreItem xmlns:ds="http://schemas.openxmlformats.org/officeDocument/2006/customXml" ds:itemID="{C208F8D2-F28B-4132-B52F-9BC74563056D}"/>
</file>

<file path=docProps/app.xml><?xml version="1.0" encoding="utf-8"?>
<Properties xmlns="http://schemas.openxmlformats.org/officeDocument/2006/extended-properties" xmlns:vt="http://schemas.openxmlformats.org/officeDocument/2006/docPropsVTypes">
  <TotalTime>2029</TotalTime>
  <Words>1979</Words>
  <Application>Microsoft Office PowerPoint</Application>
  <PresentationFormat>Apresentação na tela (4:3)</PresentationFormat>
  <Paragraphs>247</Paragraphs>
  <Slides>33</Slides>
  <Notes>1</Notes>
  <HiddenSlides>0</HiddenSlides>
  <MMClips>0</MMClips>
  <ScaleCrop>false</ScaleCrop>
  <HeadingPairs>
    <vt:vector size="4" baseType="variant">
      <vt:variant>
        <vt:lpstr>Tema</vt:lpstr>
      </vt:variant>
      <vt:variant>
        <vt:i4>1</vt:i4>
      </vt:variant>
      <vt:variant>
        <vt:lpstr>Títulos de slides</vt:lpstr>
      </vt:variant>
      <vt:variant>
        <vt:i4>33</vt:i4>
      </vt:variant>
    </vt:vector>
  </HeadingPairs>
  <TitlesOfParts>
    <vt:vector size="34"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Atividades</vt:lpstr>
      <vt:lpstr>Apresentação do PowerPoint</vt:lpstr>
      <vt:lpstr>Apresentação do PowerPoint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PROFESSOR</dc:creator>
  <cp:lastModifiedBy>PROFESSOR</cp:lastModifiedBy>
  <cp:revision>49</cp:revision>
  <dcterms:created xsi:type="dcterms:W3CDTF">2021-05-04T17:59:12Z</dcterms:created>
  <dcterms:modified xsi:type="dcterms:W3CDTF">2022-07-26T21:10:18Z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0x0101009AC70A005CFDA14A931C92814B4279CF</vt:lpwstr>
  </property>
</Properties>
</file>