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0" r:id="rId6"/>
    <p:sldId id="273" r:id="rId7"/>
    <p:sldId id="274" r:id="rId8"/>
    <p:sldId id="275" r:id="rId9"/>
    <p:sldId id="276" r:id="rId10"/>
    <p:sldId id="277" r:id="rId11"/>
    <p:sldId id="281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9" r:id="rId20"/>
    <p:sldId id="268" r:id="rId21"/>
    <p:sldId id="267" r:id="rId22"/>
    <p:sldId id="266" r:id="rId23"/>
    <p:sldId id="265" r:id="rId24"/>
    <p:sldId id="272" r:id="rId25"/>
    <p:sldId id="271" r:id="rId26"/>
    <p:sldId id="270" r:id="rId27"/>
    <p:sldId id="264" r:id="rId28"/>
    <p:sldId id="278" r:id="rId29"/>
    <p:sldId id="279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45C516-5EA6-4F6F-9947-BFD13DD34F38}" v="2" dt="2022-06-07T20:54:28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4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ILSON RODRIGUES PINHO" userId="S::70276668634@cefet-rj.br::b78f1bd7-653e-49a9-8a3c-c60f150b0ebf" providerId="AD" clId="Web-{D745C516-5EA6-4F6F-9947-BFD13DD34F38}"/>
    <pc:docChg chg="addSld delSld">
      <pc:chgData name="RONILSON RODRIGUES PINHO" userId="S::70276668634@cefet-rj.br::b78f1bd7-653e-49a9-8a3c-c60f150b0ebf" providerId="AD" clId="Web-{D745C516-5EA6-4F6F-9947-BFD13DD34F38}" dt="2022-06-07T20:54:28.373" v="1"/>
      <pc:docMkLst>
        <pc:docMk/>
      </pc:docMkLst>
      <pc:sldChg chg="add del">
        <pc:chgData name="RONILSON RODRIGUES PINHO" userId="S::70276668634@cefet-rj.br::b78f1bd7-653e-49a9-8a3c-c60f150b0ebf" providerId="AD" clId="Web-{D745C516-5EA6-4F6F-9947-BFD13DD34F38}" dt="2022-06-07T20:54:28.373" v="1"/>
        <pc:sldMkLst>
          <pc:docMk/>
          <pc:sldMk cId="4229740874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11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06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6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96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74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11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3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22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76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35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50F-72C1-4CA4-8562-C6D904F35AE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59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050F-72C1-4CA4-8562-C6D904F35AE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5CC29-D9A7-4A66-8E5C-A50B5A0DD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48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04665"/>
            <a:ext cx="7772400" cy="1008112"/>
          </a:xfrm>
        </p:spPr>
        <p:txBody>
          <a:bodyPr/>
          <a:lstStyle/>
          <a:p>
            <a:r>
              <a:rPr lang="pt-BR" dirty="0"/>
              <a:t>Algoritmo e estruturado </a:t>
            </a:r>
            <a:r>
              <a:rPr lang="pt-BR" dirty="0" err="1"/>
              <a:t>dadosII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2276872"/>
            <a:ext cx="6400800" cy="1752600"/>
          </a:xfrm>
        </p:spPr>
        <p:txBody>
          <a:bodyPr/>
          <a:lstStyle/>
          <a:p>
            <a:pPr algn="l"/>
            <a:r>
              <a:rPr lang="pt-BR" dirty="0">
                <a:solidFill>
                  <a:srgbClr val="002060"/>
                </a:solidFill>
              </a:rPr>
              <a:t>Professor </a:t>
            </a:r>
            <a:r>
              <a:rPr lang="pt-BR" dirty="0" err="1">
                <a:solidFill>
                  <a:srgbClr val="002060"/>
                </a:solidFill>
              </a:rPr>
              <a:t>Ronilson</a:t>
            </a:r>
            <a:r>
              <a:rPr lang="pt-BR" dirty="0">
                <a:solidFill>
                  <a:srgbClr val="002060"/>
                </a:solidFill>
              </a:rPr>
              <a:t> R. Pinho</a:t>
            </a:r>
          </a:p>
        </p:txBody>
      </p:sp>
    </p:spTree>
    <p:extLst>
      <p:ext uri="{BB962C8B-B14F-4D97-AF65-F5344CB8AC3E}">
        <p14:creationId xmlns:p14="http://schemas.microsoft.com/office/powerpoint/2010/main" val="289968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e estruturado </a:t>
            </a:r>
            <a:r>
              <a:rPr lang="pt-BR" dirty="0" err="1"/>
              <a:t>dadosII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Analisaremos duas coisas:</a:t>
            </a:r>
          </a:p>
          <a:p>
            <a:pPr lvl="1"/>
            <a:r>
              <a:rPr lang="pt-BR" sz="2000" dirty="0"/>
              <a:t>O tempo de execução do algoritmo com uma determinada entrada;</a:t>
            </a:r>
          </a:p>
          <a:p>
            <a:pPr lvl="1"/>
            <a:r>
              <a:rPr lang="pt-BR" sz="2000" dirty="0"/>
              <a:t> O tempo do algoritmo em uma função. E com qual rapidez, essa função cresce com determinada entrada.</a:t>
            </a:r>
          </a:p>
          <a:p>
            <a:pPr marL="457200" lvl="1" indent="0">
              <a:buNone/>
            </a:pPr>
            <a:r>
              <a:rPr lang="pt-BR" sz="2000" dirty="0"/>
              <a:t>Isso leva a taxa de crescimento do tempo de execução de um algoritmo.</a:t>
            </a:r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r>
              <a:rPr lang="pt-BR" sz="2000" dirty="0"/>
              <a:t>Exemplo: A função 6n</a:t>
            </a:r>
            <a:r>
              <a:rPr lang="pt-BR" sz="2000" baseline="30000" dirty="0"/>
              <a:t>2</a:t>
            </a:r>
            <a:r>
              <a:rPr lang="pt-BR" sz="2000" dirty="0"/>
              <a:t> + 100n + 300</a:t>
            </a:r>
          </a:p>
          <a:p>
            <a:pPr marL="457200" lvl="1" indent="0">
              <a:buNone/>
            </a:pPr>
            <a:r>
              <a:rPr lang="pt-BR" sz="2000" dirty="0"/>
              <a:t>Dividindo a função em 6n</a:t>
            </a:r>
            <a:r>
              <a:rPr lang="pt-BR" sz="2000" baseline="30000" dirty="0"/>
              <a:t>2   </a:t>
            </a:r>
            <a:r>
              <a:rPr lang="pt-BR" sz="2000" dirty="0"/>
              <a:t>  e </a:t>
            </a:r>
          </a:p>
          <a:p>
            <a:pPr marL="457200" lvl="1" indent="0">
              <a:buNone/>
            </a:pPr>
            <a:r>
              <a:rPr lang="pt-BR" sz="2000" dirty="0"/>
              <a:t>100n + 300</a:t>
            </a:r>
          </a:p>
          <a:p>
            <a:pPr marL="457200" lvl="1" indent="0">
              <a:buNone/>
            </a:pPr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625284"/>
            <a:ext cx="3807702" cy="270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11560" y="5157192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6n</a:t>
            </a:r>
            <a:r>
              <a:rPr lang="pt-BR" baseline="30000" dirty="0"/>
              <a:t>2</a:t>
            </a:r>
            <a:r>
              <a:rPr lang="pt-BR" dirty="0"/>
              <a:t> é mais rápido;</a:t>
            </a:r>
          </a:p>
          <a:p>
            <a:r>
              <a:rPr lang="pt-BR" dirty="0"/>
              <a:t>100n + 300 demora mais para executar </a:t>
            </a:r>
          </a:p>
          <a:p>
            <a:r>
              <a:rPr lang="pt-BR" dirty="0"/>
              <a:t>um conjunto de dados;</a:t>
            </a:r>
          </a:p>
          <a:p>
            <a:r>
              <a:rPr lang="pt-BR" dirty="0"/>
              <a:t>6n</a:t>
            </a:r>
            <a:r>
              <a:rPr lang="pt-BR" baseline="30000" dirty="0"/>
              <a:t>2</a:t>
            </a:r>
            <a:r>
              <a:rPr lang="pt-BR" dirty="0"/>
              <a:t> é mais complexo.</a:t>
            </a:r>
          </a:p>
        </p:txBody>
      </p:sp>
    </p:spTree>
    <p:extLst>
      <p:ext uri="{BB962C8B-B14F-4D97-AF65-F5344CB8AC3E}">
        <p14:creationId xmlns:p14="http://schemas.microsoft.com/office/powerpoint/2010/main" val="279742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Introdução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55973"/>
            <a:ext cx="8229600" cy="3849291"/>
          </a:xfrm>
        </p:spPr>
        <p:txBody>
          <a:bodyPr anchor="ctr" anchorCtr="0"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/>
              <a:t>Modificando a função: </a:t>
            </a:r>
            <a:r>
              <a:rPr lang="pt-BR" sz="2000" dirty="0"/>
              <a:t>(6n</a:t>
            </a:r>
            <a:r>
              <a:rPr lang="pt-BR" sz="2000" baseline="30000" dirty="0"/>
              <a:t>2</a:t>
            </a:r>
            <a:r>
              <a:rPr lang="pt-BR" sz="2000" dirty="0"/>
              <a:t>)/10 + 10*(100n) + 10*(300)=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0,6n</a:t>
            </a:r>
            <a:r>
              <a:rPr lang="pt-BR" sz="2000" baseline="30000" dirty="0"/>
              <a:t>2</a:t>
            </a:r>
            <a:r>
              <a:rPr lang="pt-BR" sz="2000" dirty="0"/>
              <a:t> + 1000n + 3000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17032"/>
            <a:ext cx="43910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11560" y="429309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Podemos analisar que algumas </a:t>
            </a:r>
          </a:p>
          <a:p>
            <a:r>
              <a:rPr lang="pt-BR" dirty="0"/>
              <a:t>Coisas nessa função são mais importante que outras. Isso é anotação assintótica </a:t>
            </a:r>
          </a:p>
        </p:txBody>
      </p:sp>
    </p:spTree>
    <p:extLst>
      <p:ext uri="{BB962C8B-B14F-4D97-AF65-F5344CB8AC3E}">
        <p14:creationId xmlns:p14="http://schemas.microsoft.com/office/powerpoint/2010/main" val="291606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Anotação Assintótica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</p:spPr>
        <p:txBody>
          <a:bodyPr/>
          <a:lstStyle/>
          <a:p>
            <a:r>
              <a:rPr lang="pt-BR" sz="2800" dirty="0"/>
              <a:t>Anotação Assintótica</a:t>
            </a:r>
          </a:p>
          <a:p>
            <a:pPr lvl="1"/>
            <a:r>
              <a:rPr lang="pt-BR" sz="2000" dirty="0"/>
              <a:t>É uma anotação que permite descartar os termos constantes e menos significativos e focar no que é mais relevante</a:t>
            </a:r>
            <a:r>
              <a:rPr lang="pt-BR" dirty="0"/>
              <a:t>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11560" y="3501008"/>
            <a:ext cx="73448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2800" dirty="0"/>
              <a:t>Taxa de Crescimento de tempo de execução:</a:t>
            </a:r>
          </a:p>
          <a:p>
            <a:pPr marL="0" lvl="1"/>
            <a:r>
              <a:rPr lang="pt-BR" dirty="0"/>
              <a:t>Para determinar o tempo de execução (processamento) de um algoritmo é necessário conhecer o número de instruções que ele realiza.</a:t>
            </a:r>
          </a:p>
          <a:p>
            <a:pPr marL="0" lvl="1"/>
            <a:r>
              <a:rPr lang="pt-BR" dirty="0"/>
              <a:t>Tempo que conta o número e instruções para verificar se esse número irá impactar no crescimento em função do tamanho da entrada.</a:t>
            </a:r>
          </a:p>
          <a:p>
            <a:pPr marL="0" lvl="1"/>
            <a:endParaRPr lang="pt-BR" dirty="0"/>
          </a:p>
          <a:p>
            <a:pPr marL="0" lvl="1"/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5445224"/>
            <a:ext cx="2592288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Contar o número de Instruções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292080" y="5445224"/>
            <a:ext cx="2592288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Crescimento em função do tamanho da entrada </a:t>
            </a:r>
          </a:p>
        </p:txBody>
      </p:sp>
    </p:spTree>
    <p:extLst>
      <p:ext uri="{BB962C8B-B14F-4D97-AF65-F5344CB8AC3E}">
        <p14:creationId xmlns:p14="http://schemas.microsoft.com/office/powerpoint/2010/main" val="115995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Instruções  Simples x Instruções Complexas</a:t>
            </a:r>
          </a:p>
          <a:p>
            <a:r>
              <a:rPr lang="pt-BR" sz="2800" dirty="0"/>
              <a:t>Instruções Simples:</a:t>
            </a:r>
          </a:p>
          <a:p>
            <a:pPr lvl="1"/>
            <a:r>
              <a:rPr lang="pt-BR" sz="2000" dirty="0"/>
              <a:t>Instruções que podem ser executadas em linguagem de máquina;</a:t>
            </a:r>
          </a:p>
          <a:p>
            <a:pPr lvl="1"/>
            <a:r>
              <a:rPr lang="pt-BR" sz="2000" dirty="0"/>
              <a:t>Medem uma unidade de tempo ou simplesmente 1, que servirá para comparar como unidade mínima.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/>
              <a:t>Instruções Complexas:</a:t>
            </a:r>
          </a:p>
          <a:p>
            <a:pPr lvl="1"/>
            <a:r>
              <a:rPr lang="pt-BR" sz="2000" dirty="0"/>
              <a:t>É uma combinação de instruções simples, construídas através de instruções de controle de fluxo, ou seja: a soma de duas ou mais instruções simples.</a:t>
            </a:r>
          </a:p>
          <a:p>
            <a:pPr marL="457200" lvl="1" indent="0">
              <a:buNone/>
            </a:pPr>
            <a:r>
              <a:rPr lang="pt-B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8664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Exemplo de instruções Simples:</a:t>
            </a:r>
          </a:p>
          <a:p>
            <a:r>
              <a:rPr lang="pt-BR" sz="2000" dirty="0"/>
              <a:t>1) Atribuições de valores de forma geral;</a:t>
            </a:r>
          </a:p>
          <a:p>
            <a:pPr lvl="1"/>
            <a:r>
              <a:rPr lang="pt-BR" sz="1600" dirty="0"/>
              <a:t>a=21;		uma instrução</a:t>
            </a:r>
          </a:p>
          <a:p>
            <a:pPr lvl="1"/>
            <a:r>
              <a:rPr lang="pt-BR" sz="1600" dirty="0"/>
              <a:t>b= a + 11;		uma instrução</a:t>
            </a:r>
          </a:p>
          <a:p>
            <a:pPr lvl="1"/>
            <a:r>
              <a:rPr lang="pt-BR" sz="1600" dirty="0"/>
              <a:t>X=  X * X  + (a – b);	Apesar de ter uma serie de combinações , a linha equivale a 1</a:t>
            </a:r>
          </a:p>
          <a:p>
            <a:pPr marL="457200" lvl="1" indent="0">
              <a:buNone/>
            </a:pPr>
            <a:r>
              <a:rPr lang="pt-BR" sz="1600" dirty="0"/>
              <a:t>2) </a:t>
            </a:r>
            <a:r>
              <a:rPr lang="pt-BR" sz="2000" dirty="0"/>
              <a:t>Incremento de valores</a:t>
            </a:r>
          </a:p>
          <a:p>
            <a:pPr lvl="1"/>
            <a:r>
              <a:rPr lang="pt-BR" sz="2000" dirty="0"/>
              <a:t>I++;</a:t>
            </a:r>
          </a:p>
          <a:p>
            <a:pPr lvl="1"/>
            <a:r>
              <a:rPr lang="pt-BR" sz="2000" dirty="0"/>
              <a:t>a++;</a:t>
            </a:r>
          </a:p>
          <a:p>
            <a:pPr lvl="1"/>
            <a:r>
              <a:rPr lang="pt-BR" sz="2000" dirty="0"/>
              <a:t>++I;</a:t>
            </a:r>
          </a:p>
          <a:p>
            <a:pPr lvl="1"/>
            <a:r>
              <a:rPr lang="pt-BR" sz="2000" dirty="0"/>
              <a:t>--I;</a:t>
            </a:r>
          </a:p>
          <a:p>
            <a:pPr lvl="1"/>
            <a:r>
              <a:rPr lang="pt-BR" sz="2000" dirty="0"/>
              <a:t>Todos os operadores de incremento e decremento terão seus valores igual a 1</a:t>
            </a:r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1600" dirty="0"/>
          </a:p>
          <a:p>
            <a:pPr lvl="1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6805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3) Operações aritméticas mais complexas</a:t>
            </a:r>
          </a:p>
          <a:p>
            <a:pPr lvl="1"/>
            <a:r>
              <a:rPr lang="pt-BR" sz="1600" dirty="0" err="1"/>
              <a:t>Math.sqrt</a:t>
            </a:r>
            <a:r>
              <a:rPr lang="pt-BR" sz="1600" dirty="0"/>
              <a:t>();   //raiz quadrada</a:t>
            </a:r>
          </a:p>
          <a:p>
            <a:pPr lvl="1"/>
            <a:r>
              <a:rPr lang="pt-BR" sz="1600" dirty="0" err="1"/>
              <a:t>Math.pow</a:t>
            </a:r>
            <a:r>
              <a:rPr lang="pt-BR" sz="1600" dirty="0"/>
              <a:t>();  // Potência</a:t>
            </a:r>
          </a:p>
          <a:p>
            <a:pPr lvl="1"/>
            <a:r>
              <a:rPr lang="pt-BR" sz="1600" dirty="0"/>
              <a:t>Cada instrução recebe 1</a:t>
            </a:r>
          </a:p>
          <a:p>
            <a:pPr marL="457200" lvl="1" indent="0">
              <a:buNone/>
            </a:pPr>
            <a:r>
              <a:rPr lang="pt-BR" sz="2000" dirty="0"/>
              <a:t>4) Acesso ao valor de um elemento em um vetor</a:t>
            </a:r>
          </a:p>
          <a:p>
            <a:pPr lvl="1"/>
            <a:r>
              <a:rPr lang="pt-BR" sz="2000" dirty="0"/>
              <a:t>a= vetor[0]</a:t>
            </a:r>
          </a:p>
          <a:p>
            <a:pPr marL="457200" lvl="1" indent="0">
              <a:buNone/>
            </a:pPr>
            <a:r>
              <a:rPr lang="pt-BR" sz="2000" dirty="0"/>
              <a:t>5) Expressões lógicas de uma forma geral.</a:t>
            </a:r>
          </a:p>
          <a:p>
            <a:pPr lvl="1"/>
            <a:r>
              <a:rPr lang="pt-BR" sz="1600" dirty="0"/>
              <a:t>a &gt; b</a:t>
            </a:r>
          </a:p>
          <a:p>
            <a:pPr lvl="1"/>
            <a:r>
              <a:rPr lang="pt-BR" sz="1600" dirty="0"/>
              <a:t>!a</a:t>
            </a:r>
          </a:p>
          <a:p>
            <a:pPr lvl="1"/>
            <a:r>
              <a:rPr lang="pt-BR" sz="1600" dirty="0"/>
              <a:t>(a==b) &amp;&amp; (c !==4)</a:t>
            </a:r>
          </a:p>
          <a:p>
            <a:pPr lvl="1"/>
            <a:r>
              <a:rPr lang="pt-BR" sz="1600" dirty="0"/>
              <a:t>(X &lt; Y) &amp;&amp; ( X=Y)||(Y &lt; a)</a:t>
            </a:r>
          </a:p>
          <a:p>
            <a:pPr marL="457200" lvl="1" indent="0">
              <a:buNone/>
            </a:pPr>
            <a:r>
              <a:rPr lang="pt-BR" sz="2000" dirty="0"/>
              <a:t>6) Operações de leitura ou escrita</a:t>
            </a:r>
          </a:p>
          <a:p>
            <a:pPr lvl="1"/>
            <a:r>
              <a:rPr lang="pt-BR" sz="2000" dirty="0"/>
              <a:t>Console.log(a);</a:t>
            </a:r>
          </a:p>
        </p:txBody>
      </p:sp>
    </p:spTree>
    <p:extLst>
      <p:ext uri="{BB962C8B-B14F-4D97-AF65-F5344CB8AC3E}">
        <p14:creationId xmlns:p14="http://schemas.microsoft.com/office/powerpoint/2010/main" val="264084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Custo zero</a:t>
            </a:r>
          </a:p>
          <a:p>
            <a:pPr marL="0" indent="0">
              <a:buNone/>
            </a:pPr>
            <a:r>
              <a:rPr lang="pt-BR" sz="2000" dirty="0"/>
              <a:t>	IF(.......)  Instrução de comparação tem custo zero, a expressão agregada nele gera valor;</a:t>
            </a:r>
          </a:p>
          <a:p>
            <a:r>
              <a:rPr lang="pt-BR" sz="2000" dirty="0"/>
              <a:t>Declaração de variável ou constante, quando usado o operador Var,  </a:t>
            </a:r>
            <a:r>
              <a:rPr lang="pt-BR" sz="2000" dirty="0" err="1"/>
              <a:t>const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Também custo zero;</a:t>
            </a:r>
          </a:p>
          <a:p>
            <a:r>
              <a:rPr lang="pt-BR" sz="2000" dirty="0"/>
              <a:t>Comandos simples também tem custo zero.</a:t>
            </a:r>
          </a:p>
        </p:txBody>
      </p:sp>
    </p:spTree>
    <p:extLst>
      <p:ext uri="{BB962C8B-B14F-4D97-AF65-F5344CB8AC3E}">
        <p14:creationId xmlns:p14="http://schemas.microsoft.com/office/powerpoint/2010/main" val="1340215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Anotação Assintótica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pt-BR" sz="2000" dirty="0"/>
              <a:t>Exemplo 1 – Atribuição e escrita</a:t>
            </a:r>
          </a:p>
          <a:p>
            <a:pPr lvl="1"/>
            <a:r>
              <a:rPr lang="pt-BR" sz="1600" dirty="0" err="1"/>
              <a:t>let</a:t>
            </a:r>
            <a:r>
              <a:rPr lang="pt-BR" sz="1600" dirty="0"/>
              <a:t> x=0;		</a:t>
            </a:r>
            <a:r>
              <a:rPr lang="pt-BR" sz="1600" dirty="0">
                <a:sym typeface="Wingdings" panose="05000000000000000000" pitchFamily="2" charset="2"/>
              </a:rPr>
              <a:t> atribuição vale 1</a:t>
            </a:r>
            <a:endParaRPr lang="pt-BR" sz="1600" dirty="0"/>
          </a:p>
          <a:p>
            <a:pPr lvl="1"/>
            <a:r>
              <a:rPr lang="pt-BR" sz="1600" dirty="0"/>
              <a:t>X=x+1; 		</a:t>
            </a:r>
            <a:r>
              <a:rPr lang="pt-BR" sz="1600" dirty="0">
                <a:sym typeface="Wingdings" panose="05000000000000000000" pitchFamily="2" charset="2"/>
              </a:rPr>
              <a:t> atribuição vale 1</a:t>
            </a:r>
            <a:endParaRPr lang="pt-BR" sz="1600" dirty="0"/>
          </a:p>
          <a:p>
            <a:pPr lvl="1"/>
            <a:r>
              <a:rPr lang="pt-BR" sz="1600" dirty="0"/>
              <a:t>Console.log(x);	</a:t>
            </a:r>
            <a:r>
              <a:rPr lang="pt-BR" sz="1600" dirty="0">
                <a:sym typeface="Wingdings" panose="05000000000000000000" pitchFamily="2" charset="2"/>
              </a:rPr>
              <a:t> Operação de escrita 1</a:t>
            </a:r>
          </a:p>
          <a:p>
            <a:pPr marL="457200" lvl="1" indent="0">
              <a:buNone/>
            </a:pPr>
            <a:r>
              <a:rPr lang="pt-BR" sz="1600" dirty="0">
                <a:sym typeface="Wingdings" panose="05000000000000000000" pitchFamily="2" charset="2"/>
              </a:rPr>
              <a:t>Neste  exemplo temos 3 instruções</a:t>
            </a:r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r>
              <a:rPr lang="pt-BR" sz="2000" dirty="0"/>
              <a:t>Exemplo 2 – Seleção e Comparação</a:t>
            </a:r>
          </a:p>
          <a:p>
            <a:pPr marL="457200" lvl="1" indent="0">
              <a:buNone/>
            </a:pPr>
            <a:r>
              <a:rPr lang="pt-BR" sz="1600" dirty="0" err="1"/>
              <a:t>let</a:t>
            </a:r>
            <a:r>
              <a:rPr lang="pt-BR" sz="1600" dirty="0"/>
              <a:t>  numero=</a:t>
            </a:r>
            <a:r>
              <a:rPr lang="pt-BR" sz="1600" dirty="0" err="1"/>
              <a:t>read</a:t>
            </a:r>
            <a:r>
              <a:rPr lang="pt-BR" sz="1600" dirty="0"/>
              <a:t>();		</a:t>
            </a:r>
            <a:r>
              <a:rPr lang="pt-BR" sz="1600" dirty="0">
                <a:sym typeface="Wingdings" panose="05000000000000000000" pitchFamily="2" charset="2"/>
              </a:rPr>
              <a:t> Operação de leitura recebe 1</a:t>
            </a:r>
            <a:endParaRPr lang="pt-BR" sz="1600" dirty="0"/>
          </a:p>
          <a:p>
            <a:pPr marL="457200" lvl="1" indent="0">
              <a:buNone/>
            </a:pPr>
            <a:r>
              <a:rPr lang="pt-BR" sz="1600" dirty="0" err="1"/>
              <a:t>If</a:t>
            </a:r>
            <a:r>
              <a:rPr lang="pt-BR" sz="1600" dirty="0"/>
              <a:t>( numero % 2==0){		</a:t>
            </a:r>
            <a:r>
              <a:rPr lang="pt-BR" sz="1600" dirty="0">
                <a:sym typeface="Wingdings" panose="05000000000000000000" pitchFamily="2" charset="2"/>
              </a:rPr>
              <a:t> Comparação equivale a 1</a:t>
            </a: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    numero=numero + 1;	</a:t>
            </a:r>
            <a:r>
              <a:rPr lang="pt-BR" sz="1600" dirty="0">
                <a:sym typeface="Wingdings" panose="05000000000000000000" pitchFamily="2" charset="2"/>
              </a:rPr>
              <a:t> </a:t>
            </a:r>
            <a:endParaRPr lang="pt-BR" sz="1600" dirty="0"/>
          </a:p>
          <a:p>
            <a:pPr marL="457200" lvl="1" indent="0">
              <a:buNone/>
            </a:pPr>
            <a:r>
              <a:rPr lang="pt-BR" sz="1600" dirty="0" err="1"/>
              <a:t>Else</a:t>
            </a:r>
            <a:r>
              <a:rPr lang="pt-BR" sz="1600" dirty="0"/>
              <a:t> 				Incremento ou decremento recebe 1</a:t>
            </a:r>
          </a:p>
          <a:p>
            <a:pPr marL="457200" lvl="1" indent="0">
              <a:buNone/>
            </a:pPr>
            <a:r>
              <a:rPr lang="pt-BR" sz="1600" dirty="0"/>
              <a:t>    numero=numero -1;	</a:t>
            </a:r>
            <a:r>
              <a:rPr lang="pt-BR" sz="1600" dirty="0">
                <a:sym typeface="Wingdings" panose="05000000000000000000" pitchFamily="2" charset="2"/>
              </a:rPr>
              <a:t> </a:t>
            </a: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}</a:t>
            </a:r>
          </a:p>
          <a:p>
            <a:pPr marL="457200" lvl="1" indent="0">
              <a:buNone/>
            </a:pPr>
            <a:r>
              <a:rPr lang="pt-BR" sz="1600" dirty="0"/>
              <a:t>Console.log(numero);		</a:t>
            </a:r>
            <a:r>
              <a:rPr lang="pt-BR" sz="1600" dirty="0">
                <a:sym typeface="Wingdings" panose="05000000000000000000" pitchFamily="2" charset="2"/>
              </a:rPr>
              <a:t> Escrita recebe 1</a:t>
            </a:r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r>
              <a:rPr lang="pt-BR" sz="2000" dirty="0"/>
              <a:t>Teremos 4 instruções</a:t>
            </a:r>
          </a:p>
        </p:txBody>
      </p:sp>
    </p:spTree>
    <p:extLst>
      <p:ext uri="{BB962C8B-B14F-4D97-AF65-F5344CB8AC3E}">
        <p14:creationId xmlns:p14="http://schemas.microsoft.com/office/powerpoint/2010/main" val="67713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pt-BR" sz="2000" b="1" dirty="0"/>
              <a:t>Exemplo 3 – </a:t>
            </a:r>
            <a:r>
              <a:rPr lang="pt-BR" sz="2000" b="1" dirty="0" err="1"/>
              <a:t>While</a:t>
            </a:r>
            <a:endParaRPr lang="pt-BR" sz="2000" b="1" dirty="0"/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err="1"/>
              <a:t>let</a:t>
            </a:r>
            <a:r>
              <a:rPr lang="pt-BR" sz="2000" dirty="0"/>
              <a:t> </a:t>
            </a:r>
            <a:r>
              <a:rPr lang="pt-BR" sz="2000" dirty="0" err="1"/>
              <a:t>max</a:t>
            </a:r>
            <a:r>
              <a:rPr lang="pt-BR" sz="2000" dirty="0"/>
              <a:t> =0;	</a:t>
            </a:r>
            <a:r>
              <a:rPr lang="pt-BR" sz="2000" dirty="0">
                <a:sym typeface="Wingdings" panose="05000000000000000000" pitchFamily="2" charset="2"/>
              </a:rPr>
              <a:t> 1 instrução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err="1"/>
              <a:t>let</a:t>
            </a:r>
            <a:r>
              <a:rPr lang="pt-BR" sz="2000" dirty="0"/>
              <a:t> i=0;		</a:t>
            </a:r>
            <a:r>
              <a:rPr lang="pt-BR" sz="2000" dirty="0">
                <a:sym typeface="Wingdings" panose="05000000000000000000" pitchFamily="2" charset="2"/>
              </a:rPr>
              <a:t>  1 instrução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err="1"/>
              <a:t>While</a:t>
            </a:r>
            <a:r>
              <a:rPr lang="pt-BR" sz="2000" dirty="0"/>
              <a:t> (i&lt;</a:t>
            </a:r>
            <a:r>
              <a:rPr lang="pt-BR" sz="2000" dirty="0" err="1"/>
              <a:t>max</a:t>
            </a:r>
            <a:r>
              <a:rPr lang="pt-BR" sz="2000" dirty="0"/>
              <a:t>){	</a:t>
            </a:r>
            <a:r>
              <a:rPr lang="pt-BR" sz="2000" dirty="0">
                <a:sym typeface="Wingdings" panose="05000000000000000000" pitchFamily="2" charset="2"/>
              </a:rPr>
              <a:t>  1 instrução</a:t>
            </a:r>
            <a:endParaRPr lang="pt-BR" sz="2000" dirty="0"/>
          </a:p>
          <a:p>
            <a:pPr marL="457200" lvl="1" indent="0">
              <a:buNone/>
            </a:pPr>
            <a:r>
              <a:rPr lang="pt-BR" sz="1600" dirty="0"/>
              <a:t>		i++;</a:t>
            </a:r>
          </a:p>
          <a:p>
            <a:pPr marL="457200" lvl="1" indent="0">
              <a:buNone/>
            </a:pPr>
            <a:r>
              <a:rPr lang="pt-BR" sz="1600" dirty="0"/>
              <a:t>	}</a:t>
            </a:r>
          </a:p>
          <a:p>
            <a:pPr marL="457200" lvl="1" indent="0">
              <a:buNone/>
            </a:pPr>
            <a:r>
              <a:rPr lang="pt-BR" sz="2000" dirty="0"/>
              <a:t>3 instruções, pois o laço será executado somente uma vez</a:t>
            </a:r>
          </a:p>
          <a:p>
            <a:r>
              <a:rPr lang="pt-BR" sz="2000" b="1" dirty="0"/>
              <a:t>Exemplo 4 – </a:t>
            </a:r>
            <a:r>
              <a:rPr lang="pt-BR" sz="2000" b="1" dirty="0" err="1"/>
              <a:t>While</a:t>
            </a:r>
            <a:endParaRPr lang="pt-BR" sz="2000" b="1" dirty="0"/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1600" dirty="0" err="1"/>
              <a:t>let</a:t>
            </a:r>
            <a:r>
              <a:rPr lang="pt-BR" sz="1600" dirty="0"/>
              <a:t> </a:t>
            </a:r>
            <a:r>
              <a:rPr lang="pt-BR" sz="1600" dirty="0" err="1"/>
              <a:t>max</a:t>
            </a:r>
            <a:r>
              <a:rPr lang="pt-BR" sz="1600" dirty="0"/>
              <a:t> =10;	</a:t>
            </a:r>
            <a:r>
              <a:rPr lang="pt-BR" sz="1600" dirty="0">
                <a:sym typeface="Wingdings" panose="05000000000000000000" pitchFamily="2" charset="2"/>
              </a:rPr>
              <a:t> 1 instrução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let</a:t>
            </a:r>
            <a:r>
              <a:rPr lang="pt-BR" sz="1600" dirty="0"/>
              <a:t> i=0;		</a:t>
            </a:r>
            <a:r>
              <a:rPr lang="pt-BR" sz="1600" dirty="0">
                <a:sym typeface="Wingdings" panose="05000000000000000000" pitchFamily="2" charset="2"/>
              </a:rPr>
              <a:t>  1 instrução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While</a:t>
            </a:r>
            <a:r>
              <a:rPr lang="pt-BR" sz="1600" dirty="0"/>
              <a:t> (i&lt;</a:t>
            </a:r>
            <a:r>
              <a:rPr lang="pt-BR" sz="1600" dirty="0" err="1"/>
              <a:t>max</a:t>
            </a:r>
            <a:r>
              <a:rPr lang="pt-BR" sz="1600" dirty="0"/>
              <a:t>){	</a:t>
            </a:r>
            <a:r>
              <a:rPr lang="pt-BR" sz="1600" dirty="0">
                <a:sym typeface="Wingdings" panose="05000000000000000000" pitchFamily="2" charset="2"/>
              </a:rPr>
              <a:t>  1 + 10 instruções</a:t>
            </a: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		i++;	</a:t>
            </a:r>
            <a:r>
              <a:rPr lang="pt-BR" sz="1600" dirty="0">
                <a:sym typeface="Wingdings" panose="05000000000000000000" pitchFamily="2" charset="2"/>
              </a:rPr>
              <a:t>  10 instruções</a:t>
            </a: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	}</a:t>
            </a:r>
          </a:p>
          <a:p>
            <a:pPr marL="457200" lvl="1" indent="0">
              <a:buNone/>
            </a:pPr>
            <a:r>
              <a:rPr lang="pt-BR" sz="2000" dirty="0"/>
              <a:t>Teremos 1 + 1 +1 + 10 +10= 23 instruções</a:t>
            </a:r>
          </a:p>
        </p:txBody>
      </p:sp>
    </p:spTree>
    <p:extLst>
      <p:ext uri="{BB962C8B-B14F-4D97-AF65-F5344CB8AC3E}">
        <p14:creationId xmlns:p14="http://schemas.microsoft.com/office/powerpoint/2010/main" val="1046145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Anotação Assintótica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pt-BR" sz="2000" b="1" dirty="0"/>
              <a:t>Exemplo 5 – </a:t>
            </a:r>
            <a:r>
              <a:rPr lang="pt-BR" sz="2000" b="1" dirty="0" err="1"/>
              <a:t>While</a:t>
            </a:r>
            <a:endParaRPr lang="pt-BR" sz="2000" b="1" dirty="0"/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1600" dirty="0" err="1"/>
              <a:t>let</a:t>
            </a:r>
            <a:r>
              <a:rPr lang="pt-BR" sz="1600" dirty="0"/>
              <a:t> </a:t>
            </a:r>
            <a:r>
              <a:rPr lang="pt-BR" sz="1600" dirty="0" err="1"/>
              <a:t>max</a:t>
            </a:r>
            <a:r>
              <a:rPr lang="pt-BR" sz="1600" dirty="0"/>
              <a:t> =10;	</a:t>
            </a:r>
            <a:r>
              <a:rPr lang="pt-BR" sz="1600" dirty="0">
                <a:sym typeface="Wingdings" panose="05000000000000000000" pitchFamily="2" charset="2"/>
              </a:rPr>
              <a:t> 1 instrução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let</a:t>
            </a:r>
            <a:r>
              <a:rPr lang="pt-BR" sz="1600" dirty="0"/>
              <a:t> i=0;		</a:t>
            </a:r>
            <a:r>
              <a:rPr lang="pt-BR" sz="1600" dirty="0">
                <a:sym typeface="Wingdings" panose="05000000000000000000" pitchFamily="2" charset="2"/>
              </a:rPr>
              <a:t>  1 instrução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While</a:t>
            </a:r>
            <a:r>
              <a:rPr lang="pt-BR" sz="1600" dirty="0"/>
              <a:t> (i&lt;</a:t>
            </a:r>
            <a:r>
              <a:rPr lang="pt-BR" sz="1600" dirty="0" err="1"/>
              <a:t>max</a:t>
            </a:r>
            <a:r>
              <a:rPr lang="pt-BR" sz="1600" dirty="0"/>
              <a:t>){	</a:t>
            </a:r>
            <a:r>
              <a:rPr lang="pt-BR" sz="1600" dirty="0">
                <a:sym typeface="Wingdings" panose="05000000000000000000" pitchFamily="2" charset="2"/>
              </a:rPr>
              <a:t>  1 + 10 instruções</a:t>
            </a: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		console.log(i++);	</a:t>
            </a:r>
            <a:r>
              <a:rPr lang="pt-BR" sz="1600" dirty="0">
                <a:sym typeface="Wingdings" panose="05000000000000000000" pitchFamily="2" charset="2"/>
              </a:rPr>
              <a:t>  10 instruções incremento  + 10 de escrita</a:t>
            </a: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	}</a:t>
            </a:r>
          </a:p>
          <a:p>
            <a:pPr marL="457200" lvl="1" indent="0">
              <a:buNone/>
            </a:pPr>
            <a:r>
              <a:rPr lang="pt-BR" sz="1600" dirty="0"/>
              <a:t>Teremos 1 + 1 +1 + 10 +10 + 10= 33 instruções</a:t>
            </a:r>
          </a:p>
          <a:p>
            <a:pPr marL="457200" lvl="1" indent="0">
              <a:buNone/>
            </a:pPr>
            <a:endParaRPr lang="pt-BR" sz="1600" dirty="0"/>
          </a:p>
          <a:p>
            <a:r>
              <a:rPr lang="pt-BR" sz="1600" b="1" dirty="0"/>
              <a:t>Exemplo 6  For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Let</a:t>
            </a:r>
            <a:r>
              <a:rPr lang="pt-BR" sz="1600" dirty="0"/>
              <a:t> </a:t>
            </a:r>
            <a:r>
              <a:rPr lang="pt-BR" sz="1600" dirty="0" err="1"/>
              <a:t>max</a:t>
            </a:r>
            <a:r>
              <a:rPr lang="pt-BR" sz="1600" dirty="0"/>
              <a:t>=0;			</a:t>
            </a:r>
            <a:r>
              <a:rPr lang="pt-BR" sz="1600" dirty="0">
                <a:sym typeface="Wingdings" panose="05000000000000000000" pitchFamily="2" charset="2"/>
              </a:rPr>
              <a:t> 1 Instrução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	For (</a:t>
            </a:r>
            <a:r>
              <a:rPr lang="pt-BR" sz="1600" dirty="0" err="1"/>
              <a:t>let</a:t>
            </a:r>
            <a:r>
              <a:rPr lang="pt-BR" sz="1600" dirty="0"/>
              <a:t> i=0; i&lt;</a:t>
            </a:r>
            <a:r>
              <a:rPr lang="pt-BR" sz="1600" dirty="0" err="1"/>
              <a:t>max</a:t>
            </a:r>
            <a:r>
              <a:rPr lang="pt-BR" sz="1600" dirty="0"/>
              <a:t>;  i++){	</a:t>
            </a:r>
            <a:r>
              <a:rPr lang="pt-BR" sz="1600" dirty="0">
                <a:sym typeface="Wingdings" panose="05000000000000000000" pitchFamily="2" charset="2"/>
              </a:rPr>
              <a:t> 1 declaração  + 1 teste de condição</a:t>
            </a: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	       Console.log(i);</a:t>
            </a:r>
          </a:p>
          <a:p>
            <a:pPr marL="457200" lvl="1" indent="0">
              <a:buNone/>
            </a:pPr>
            <a:r>
              <a:rPr lang="pt-BR" sz="1600" dirty="0"/>
              <a:t>	}</a:t>
            </a:r>
          </a:p>
          <a:p>
            <a:pPr marL="457200" lvl="1" indent="0">
              <a:buNone/>
            </a:pPr>
            <a:r>
              <a:rPr lang="pt-BR" sz="1600" dirty="0"/>
              <a:t>Total 3 instruções</a:t>
            </a:r>
          </a:p>
        </p:txBody>
      </p:sp>
    </p:spTree>
    <p:extLst>
      <p:ext uri="{BB962C8B-B14F-4D97-AF65-F5344CB8AC3E}">
        <p14:creationId xmlns:p14="http://schemas.microsoft.com/office/powerpoint/2010/main" val="347143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692696"/>
            <a:ext cx="856895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“A teoria da computação começou com a pergunta “Quais problemas são efetivamente computáveis?” e foi estudada por matemáticos como Post, </a:t>
            </a:r>
            <a:r>
              <a:rPr lang="pt-BR" sz="2000" dirty="0" err="1"/>
              <a:t>Church</a:t>
            </a:r>
            <a:r>
              <a:rPr lang="pt-BR" sz="2000" dirty="0"/>
              <a:t>, </a:t>
            </a:r>
            <a:r>
              <a:rPr lang="pt-BR" sz="2000" dirty="0" err="1"/>
              <a:t>Kleene</a:t>
            </a:r>
            <a:r>
              <a:rPr lang="pt-BR" sz="2000" dirty="0"/>
              <a:t> e Turing. Intuitivamente, computadores diferentes, por exemplo um PC ou um Mac, possuem o mesmo poder computacional. Mas é possível que um outro tipo de máquina é mais poderosa que as conhecidas? Uma máquina, cujos programas nem podem ser implementadas num PC ou Mac? Não é fácil responder essa pergunta, porque a resposta depende das possibilidades computacionais do nosso universo, e logo do nosso conhecimento da física. Matemáticos definiram diversos modelos de computação, entre eles o cálculo lambda, as funções parcialmente recursivas, a máquina de Turing e a </a:t>
            </a:r>
          </a:p>
          <a:p>
            <a:pPr algn="just"/>
            <a:r>
              <a:rPr lang="pt-BR" sz="2000" dirty="0"/>
              <a:t>máquina de RAM, e provaram que todos são (</a:t>
            </a:r>
            <a:r>
              <a:rPr lang="pt-BR" sz="2000" dirty="0" err="1"/>
              <a:t>polinomialmente</a:t>
            </a:r>
            <a:r>
              <a:rPr lang="pt-BR" sz="2000" dirty="0"/>
              <a:t>) equivalentes em poder computacional, e são considerados como máquinas universais.</a:t>
            </a:r>
          </a:p>
          <a:p>
            <a:pPr algn="just"/>
            <a:r>
              <a:rPr lang="pt-BR" sz="2000" dirty="0"/>
              <a:t>Nossa pergunta é mais específica: “Quais problemas são eficientemente computáveis?”.</a:t>
            </a:r>
          </a:p>
          <a:p>
            <a:pPr algn="just"/>
            <a:r>
              <a:rPr lang="pt-BR" sz="2000" dirty="0"/>
              <a:t>Essa pergunta é motivada pela observação de que alguns problemas que, mesmo sendo efetivamente computáveis, são tão complicados, que a solução deles para instâncias do nosso interesse é impraticável.”</a:t>
            </a:r>
          </a:p>
        </p:txBody>
      </p:sp>
    </p:spTree>
    <p:extLst>
      <p:ext uri="{BB962C8B-B14F-4D97-AF65-F5344CB8AC3E}">
        <p14:creationId xmlns:p14="http://schemas.microsoft.com/office/powerpoint/2010/main" val="597028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Anotação Assintótica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pt-BR" sz="2000" b="1" dirty="0"/>
              <a:t>Exemplo 7  For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Let</a:t>
            </a:r>
            <a:r>
              <a:rPr lang="pt-BR" sz="1600" dirty="0"/>
              <a:t> </a:t>
            </a:r>
            <a:r>
              <a:rPr lang="pt-BR" sz="1600" dirty="0" err="1"/>
              <a:t>max</a:t>
            </a:r>
            <a:r>
              <a:rPr lang="pt-BR" sz="1600" dirty="0"/>
              <a:t>=10;		</a:t>
            </a:r>
            <a:r>
              <a:rPr lang="pt-BR" sz="1600" dirty="0">
                <a:sym typeface="Wingdings" panose="05000000000000000000" pitchFamily="2" charset="2"/>
              </a:rPr>
              <a:t> 1 Instrução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	For (</a:t>
            </a:r>
            <a:r>
              <a:rPr lang="pt-BR" sz="1600" dirty="0" err="1"/>
              <a:t>let</a:t>
            </a:r>
            <a:r>
              <a:rPr lang="pt-BR" sz="1600" dirty="0"/>
              <a:t> i=0; i&lt;</a:t>
            </a:r>
            <a:r>
              <a:rPr lang="pt-BR" sz="1600" dirty="0" err="1"/>
              <a:t>max</a:t>
            </a:r>
            <a:r>
              <a:rPr lang="pt-BR" sz="1600" dirty="0"/>
              <a:t>;  i++){	</a:t>
            </a:r>
            <a:r>
              <a:rPr lang="pt-BR" sz="1400" dirty="0">
                <a:sym typeface="Wingdings" panose="05000000000000000000" pitchFamily="2" charset="2"/>
              </a:rPr>
              <a:t> 1 declaração  + 1 + 10 teste de condição + 10 </a:t>
            </a:r>
            <a:r>
              <a:rPr lang="pt-BR" sz="1600" dirty="0">
                <a:sym typeface="Wingdings" panose="05000000000000000000" pitchFamily="2" charset="2"/>
              </a:rPr>
              <a:t>incremento </a:t>
            </a: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	     </a:t>
            </a:r>
          </a:p>
          <a:p>
            <a:pPr marL="457200" lvl="1" indent="0">
              <a:buNone/>
            </a:pPr>
            <a:r>
              <a:rPr lang="pt-BR" sz="1600" dirty="0"/>
              <a:t>	}</a:t>
            </a:r>
          </a:p>
          <a:p>
            <a:pPr marL="457200" lvl="1" indent="0">
              <a:buNone/>
            </a:pPr>
            <a:r>
              <a:rPr lang="pt-BR" sz="1600" dirty="0"/>
              <a:t>Total 23 instruções</a:t>
            </a:r>
          </a:p>
          <a:p>
            <a:pPr marL="457200" lvl="1" indent="0">
              <a:buNone/>
            </a:pPr>
            <a:endParaRPr lang="pt-BR" sz="1600" dirty="0"/>
          </a:p>
          <a:p>
            <a:r>
              <a:rPr lang="pt-BR" sz="2000" b="1" dirty="0"/>
              <a:t>Exemplo 8  For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Let</a:t>
            </a:r>
            <a:r>
              <a:rPr lang="pt-BR" sz="1600" dirty="0"/>
              <a:t> </a:t>
            </a:r>
            <a:r>
              <a:rPr lang="pt-BR" sz="1600" dirty="0" err="1"/>
              <a:t>max</a:t>
            </a:r>
            <a:r>
              <a:rPr lang="pt-BR" sz="1600" dirty="0"/>
              <a:t>=10;		</a:t>
            </a:r>
            <a:r>
              <a:rPr lang="pt-BR" sz="1600" dirty="0">
                <a:sym typeface="Wingdings" panose="05000000000000000000" pitchFamily="2" charset="2"/>
              </a:rPr>
              <a:t> 1 Instrução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	For (</a:t>
            </a:r>
            <a:r>
              <a:rPr lang="pt-BR" sz="1600" dirty="0" err="1"/>
              <a:t>let</a:t>
            </a:r>
            <a:r>
              <a:rPr lang="pt-BR" sz="1600" dirty="0"/>
              <a:t> i=0; i&lt;</a:t>
            </a:r>
            <a:r>
              <a:rPr lang="pt-BR" sz="1600" dirty="0" err="1"/>
              <a:t>max</a:t>
            </a:r>
            <a:r>
              <a:rPr lang="pt-BR" sz="1600" dirty="0"/>
              <a:t>;  i++){	</a:t>
            </a:r>
            <a:r>
              <a:rPr lang="pt-BR" sz="1400" dirty="0">
                <a:sym typeface="Wingdings" panose="05000000000000000000" pitchFamily="2" charset="2"/>
              </a:rPr>
              <a:t> 1 declaração  + 1 + 10 teste de condição + 10 </a:t>
            </a:r>
            <a:r>
              <a:rPr lang="pt-BR" sz="1600" dirty="0">
                <a:sym typeface="Wingdings" panose="05000000000000000000" pitchFamily="2" charset="2"/>
              </a:rPr>
              <a:t>incremento </a:t>
            </a: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	   console.log(i) ; 		</a:t>
            </a:r>
            <a:r>
              <a:rPr lang="pt-BR" sz="1600" dirty="0">
                <a:sym typeface="Wingdings" panose="05000000000000000000" pitchFamily="2" charset="2"/>
              </a:rPr>
              <a:t> 10 escritas</a:t>
            </a: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	}</a:t>
            </a:r>
          </a:p>
          <a:p>
            <a:pPr marL="457200" lvl="1" indent="0">
              <a:buNone/>
            </a:pPr>
            <a:r>
              <a:rPr lang="pt-BR" sz="1600" dirty="0"/>
              <a:t>Total 33 instruções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69441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Anotação Assintótica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Exemplo 9  For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Let</a:t>
            </a:r>
            <a:r>
              <a:rPr lang="pt-BR" sz="1600" dirty="0"/>
              <a:t> </a:t>
            </a:r>
            <a:r>
              <a:rPr lang="pt-BR" sz="1600" dirty="0" err="1"/>
              <a:t>max</a:t>
            </a:r>
            <a:r>
              <a:rPr lang="pt-BR" sz="1600" dirty="0"/>
              <a:t>=100;		</a:t>
            </a:r>
            <a:r>
              <a:rPr lang="pt-BR" sz="1600" dirty="0">
                <a:sym typeface="Wingdings" panose="05000000000000000000" pitchFamily="2" charset="2"/>
              </a:rPr>
              <a:t> 1 Instrução</a:t>
            </a:r>
          </a:p>
          <a:p>
            <a:pPr marL="0" indent="0">
              <a:buNone/>
            </a:pPr>
            <a:r>
              <a:rPr lang="pt-BR" sz="1600" dirty="0">
                <a:sym typeface="Wingdings" panose="05000000000000000000" pitchFamily="2" charset="2"/>
              </a:rPr>
              <a:t>	</a:t>
            </a:r>
            <a:r>
              <a:rPr lang="pt-BR" sz="1600" dirty="0" err="1">
                <a:sym typeface="Wingdings" panose="05000000000000000000" pitchFamily="2" charset="2"/>
              </a:rPr>
              <a:t>let</a:t>
            </a:r>
            <a:r>
              <a:rPr lang="pt-BR" sz="1600" dirty="0">
                <a:sym typeface="Wingdings" panose="05000000000000000000" pitchFamily="2" charset="2"/>
              </a:rPr>
              <a:t>  a=0;			  1 Instrução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	For (</a:t>
            </a:r>
            <a:r>
              <a:rPr lang="pt-BR" sz="1600" dirty="0" err="1"/>
              <a:t>let</a:t>
            </a:r>
            <a:r>
              <a:rPr lang="pt-BR" sz="1600" dirty="0"/>
              <a:t> i=0; i&lt;</a:t>
            </a:r>
            <a:r>
              <a:rPr lang="pt-BR" sz="1600" dirty="0" err="1"/>
              <a:t>max</a:t>
            </a:r>
            <a:r>
              <a:rPr lang="pt-BR" sz="1600" dirty="0"/>
              <a:t>;  i++){	</a:t>
            </a:r>
            <a:r>
              <a:rPr lang="pt-BR" sz="1400" dirty="0">
                <a:sym typeface="Wingdings" panose="05000000000000000000" pitchFamily="2" charset="2"/>
              </a:rPr>
              <a:t> </a:t>
            </a:r>
            <a:r>
              <a:rPr lang="pt-BR" sz="1200" dirty="0">
                <a:sym typeface="Wingdings" panose="05000000000000000000" pitchFamily="2" charset="2"/>
              </a:rPr>
              <a:t>1 declaração  + 1 + 100 teste de condição + 100 incremento </a:t>
            </a:r>
          </a:p>
          <a:p>
            <a:pPr marL="0" indent="0">
              <a:buNone/>
            </a:pPr>
            <a:r>
              <a:rPr lang="pt-BR" sz="1600" dirty="0">
                <a:sym typeface="Wingdings" panose="05000000000000000000" pitchFamily="2" charset="2"/>
              </a:rPr>
              <a:t>	   a= a+1;			 100 incrementos</a:t>
            </a: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	   console.log(i)  		</a:t>
            </a:r>
            <a:r>
              <a:rPr lang="pt-BR" sz="1600" dirty="0">
                <a:sym typeface="Wingdings" panose="05000000000000000000" pitchFamily="2" charset="2"/>
              </a:rPr>
              <a:t> 100 escritas</a:t>
            </a: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	}</a:t>
            </a:r>
          </a:p>
          <a:p>
            <a:pPr marL="457200" lvl="1" indent="0">
              <a:buNone/>
            </a:pPr>
            <a:r>
              <a:rPr lang="pt-BR" sz="1600" dirty="0"/>
              <a:t>Total 404 instruções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09493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Anotação Assintótica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pt-BR" sz="2000" b="1" dirty="0"/>
              <a:t>Exemplo 10  Generalização do n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1600" dirty="0"/>
              <a:t>	For (</a:t>
            </a:r>
            <a:r>
              <a:rPr lang="pt-BR" sz="1600" dirty="0" err="1"/>
              <a:t>let</a:t>
            </a:r>
            <a:r>
              <a:rPr lang="pt-BR" sz="1600" dirty="0"/>
              <a:t> i=0; i&lt;n;  i++){		</a:t>
            </a:r>
            <a:r>
              <a:rPr lang="pt-BR" sz="1400" dirty="0">
                <a:sym typeface="Wingdings" panose="05000000000000000000" pitchFamily="2" charset="2"/>
              </a:rPr>
              <a:t> 1 declaração  + 1 + n teste de condição + n incremento </a:t>
            </a:r>
          </a:p>
          <a:p>
            <a:pPr marL="457200" lvl="1" indent="0">
              <a:buNone/>
            </a:pPr>
            <a:r>
              <a:rPr lang="pt-BR" sz="1600" dirty="0"/>
              <a:t>	   console.log(i)  		</a:t>
            </a:r>
            <a:r>
              <a:rPr lang="pt-BR" sz="1600" dirty="0">
                <a:sym typeface="Wingdings" panose="05000000000000000000" pitchFamily="2" charset="2"/>
              </a:rPr>
              <a:t> n escritas</a:t>
            </a: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	}</a:t>
            </a:r>
          </a:p>
          <a:p>
            <a:pPr marL="457200" lvl="1" indent="0">
              <a:buNone/>
            </a:pPr>
            <a:r>
              <a:rPr lang="pt-BR" sz="1600" dirty="0"/>
              <a:t>Para esse algoritmo temos 1 + 1+n +n +n instruções que é igual a 2 + 3n .</a:t>
            </a:r>
          </a:p>
          <a:p>
            <a:pPr marL="457200" lvl="1" indent="0">
              <a:buNone/>
            </a:pPr>
            <a:r>
              <a:rPr lang="pt-BR" sz="1600" dirty="0"/>
              <a:t>O n vai representar a generalização de um valor .</a:t>
            </a:r>
          </a:p>
          <a:p>
            <a:r>
              <a:rPr lang="pt-BR" sz="2000" b="1" dirty="0"/>
              <a:t>Exemplo 11  Generalização do n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1600" dirty="0" err="1"/>
              <a:t>let</a:t>
            </a:r>
            <a:r>
              <a:rPr lang="pt-BR" sz="1600" dirty="0"/>
              <a:t> a=0;			</a:t>
            </a:r>
            <a:r>
              <a:rPr lang="pt-BR" sz="1600" dirty="0">
                <a:sym typeface="Wingdings" panose="05000000000000000000" pitchFamily="2" charset="2"/>
              </a:rPr>
              <a:t> 1 declaração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	For (</a:t>
            </a:r>
            <a:r>
              <a:rPr lang="pt-BR" sz="1600" dirty="0" err="1"/>
              <a:t>let</a:t>
            </a:r>
            <a:r>
              <a:rPr lang="pt-BR" sz="1600" dirty="0"/>
              <a:t> i=1; i&lt;n;  i++){		</a:t>
            </a:r>
            <a:r>
              <a:rPr lang="pt-BR" sz="1400" dirty="0">
                <a:sym typeface="Wingdings" panose="05000000000000000000" pitchFamily="2" charset="2"/>
              </a:rPr>
              <a:t> 1 declaração  + 1 + (n-1) + (n-1) </a:t>
            </a:r>
          </a:p>
          <a:p>
            <a:pPr marL="0" lvl="1" indent="0">
              <a:buNone/>
            </a:pPr>
            <a:r>
              <a:rPr lang="pt-BR" sz="1600" dirty="0">
                <a:sym typeface="Wingdings" panose="05000000000000000000" pitchFamily="2" charset="2"/>
              </a:rPr>
              <a:t>	   a=a+1; 			 n-1 escritas</a:t>
            </a:r>
          </a:p>
          <a:p>
            <a:pPr marL="457200" lvl="1" indent="0">
              <a:buNone/>
            </a:pPr>
            <a:r>
              <a:rPr lang="pt-BR" sz="1600" dirty="0"/>
              <a:t>	   console.log(i); 		</a:t>
            </a:r>
            <a:r>
              <a:rPr lang="pt-BR" sz="1600" dirty="0">
                <a:sym typeface="Wingdings" panose="05000000000000000000" pitchFamily="2" charset="2"/>
              </a:rPr>
              <a:t> n-1 escritas</a:t>
            </a: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	}</a:t>
            </a:r>
          </a:p>
          <a:p>
            <a:pPr marL="457200" lvl="1" indent="0">
              <a:buNone/>
            </a:pPr>
            <a:r>
              <a:rPr lang="pt-BR" sz="1600" dirty="0"/>
              <a:t>          console.log(a);		</a:t>
            </a:r>
            <a:r>
              <a:rPr lang="pt-BR" sz="1600" dirty="0">
                <a:sym typeface="Wingdings" panose="05000000000000000000" pitchFamily="2" charset="2"/>
              </a:rPr>
              <a:t> 1 escrita</a:t>
            </a:r>
          </a:p>
          <a:p>
            <a:pPr marL="457200" lvl="1" indent="0">
              <a:buNone/>
            </a:pPr>
            <a:r>
              <a:rPr lang="pt-BR" sz="1600" dirty="0"/>
              <a:t>Para esse algoritmo temos 1 + 1 + 1 + 1 + (n-1) + (n-1) + (n-1) + (n-1) = 4n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18867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Anotação Assintótica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/>
              <a:t>Exemplo 12  For dentro de outro For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	For (</a:t>
            </a:r>
            <a:r>
              <a:rPr lang="pt-BR" sz="1600" dirty="0" err="1"/>
              <a:t>let</a:t>
            </a:r>
            <a:r>
              <a:rPr lang="pt-BR" sz="1600" dirty="0"/>
              <a:t> i=0; i&lt;n;  i++){		</a:t>
            </a:r>
            <a:r>
              <a:rPr lang="pt-BR" sz="1600" dirty="0">
                <a:sym typeface="Wingdings" panose="05000000000000000000" pitchFamily="2" charset="2"/>
              </a:rPr>
              <a:t> 1 declaração  + 1 + n +n</a:t>
            </a:r>
          </a:p>
          <a:p>
            <a:pPr marL="0" indent="0">
              <a:buNone/>
            </a:pPr>
            <a:r>
              <a:rPr lang="pt-BR" sz="1600" dirty="0">
                <a:sym typeface="Wingdings" panose="05000000000000000000" pitchFamily="2" charset="2"/>
              </a:rPr>
              <a:t>	        for (</a:t>
            </a:r>
            <a:r>
              <a:rPr lang="pt-BR" sz="1600" dirty="0" err="1">
                <a:sym typeface="Wingdings" panose="05000000000000000000" pitchFamily="2" charset="2"/>
              </a:rPr>
              <a:t>let</a:t>
            </a:r>
            <a:r>
              <a:rPr lang="pt-BR" sz="1600" dirty="0">
                <a:sym typeface="Wingdings" panose="05000000000000000000" pitchFamily="2" charset="2"/>
              </a:rPr>
              <a:t> j=0; j&lt;n ; j++){	 1 declaração  + 1 + n +n</a:t>
            </a:r>
          </a:p>
          <a:p>
            <a:pPr marL="0" indent="0">
              <a:buNone/>
            </a:pPr>
            <a:r>
              <a:rPr lang="pt-BR" sz="1600" dirty="0">
                <a:sym typeface="Wingdings" panose="05000000000000000000" pitchFamily="2" charset="2"/>
              </a:rPr>
              <a:t>		console.log(i)	 n</a:t>
            </a:r>
          </a:p>
          <a:p>
            <a:pPr marL="0" indent="0">
              <a:buNone/>
            </a:pPr>
            <a:r>
              <a:rPr lang="pt-BR" sz="1600" dirty="0">
                <a:sym typeface="Wingdings" panose="05000000000000000000" pitchFamily="2" charset="2"/>
              </a:rPr>
              <a:t>	      }</a:t>
            </a:r>
          </a:p>
          <a:p>
            <a:pPr marL="457200" lvl="1" indent="0">
              <a:buNone/>
            </a:pPr>
            <a:r>
              <a:rPr lang="pt-BR" sz="1600" dirty="0"/>
              <a:t>	}</a:t>
            </a:r>
          </a:p>
          <a:p>
            <a:pPr marL="457200" lvl="1" indent="0">
              <a:buNone/>
            </a:pPr>
            <a:r>
              <a:rPr lang="pt-BR" sz="1600" dirty="0"/>
              <a:t>2 + n( 2 + n +n + n) + n </a:t>
            </a:r>
            <a:r>
              <a:rPr lang="pt-BR" sz="1600" dirty="0">
                <a:sym typeface="Wingdings" panose="05000000000000000000" pitchFamily="2" charset="2"/>
              </a:rPr>
              <a:t> 2 + (2n + 3n</a:t>
            </a:r>
            <a:r>
              <a:rPr lang="pt-BR" sz="1600" baseline="30000" dirty="0">
                <a:sym typeface="Wingdings" panose="05000000000000000000" pitchFamily="2" charset="2"/>
              </a:rPr>
              <a:t>2</a:t>
            </a:r>
            <a:r>
              <a:rPr lang="pt-BR" sz="1600" dirty="0">
                <a:sym typeface="Wingdings" panose="05000000000000000000" pitchFamily="2" charset="2"/>
              </a:rPr>
              <a:t>  )+n  3n</a:t>
            </a:r>
            <a:r>
              <a:rPr lang="pt-BR" sz="1600" baseline="30000" dirty="0">
                <a:sym typeface="Wingdings" panose="05000000000000000000" pitchFamily="2" charset="2"/>
              </a:rPr>
              <a:t>2</a:t>
            </a:r>
            <a:r>
              <a:rPr lang="pt-BR" sz="1600" dirty="0">
                <a:sym typeface="Wingdings" panose="05000000000000000000" pitchFamily="2" charset="2"/>
              </a:rPr>
              <a:t>  + 3n  + 2</a:t>
            </a:r>
            <a:endParaRPr 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592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6632"/>
            <a:ext cx="8229600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b="1" dirty="0"/>
              <a:t>Exemplo 13 </a:t>
            </a:r>
            <a:r>
              <a:rPr lang="pt-BR" sz="1600" b="1" dirty="0" err="1"/>
              <a:t>if</a:t>
            </a:r>
            <a:r>
              <a:rPr lang="pt-BR" sz="1600" b="1" dirty="0"/>
              <a:t> dentro for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let</a:t>
            </a:r>
            <a:r>
              <a:rPr lang="pt-BR" sz="1600" dirty="0"/>
              <a:t>  </a:t>
            </a:r>
            <a:r>
              <a:rPr lang="pt-BR" sz="1600" dirty="0" err="1"/>
              <a:t>numbers</a:t>
            </a:r>
            <a:r>
              <a:rPr lang="pt-BR" sz="1600" dirty="0"/>
              <a:t>=[1,2,3,4,5,6,7,8];		</a:t>
            </a:r>
          </a:p>
          <a:p>
            <a:pPr marL="0" indent="0">
              <a:buNone/>
            </a:pPr>
            <a:r>
              <a:rPr lang="pt-BR" sz="1600" dirty="0"/>
              <a:t>	For (</a:t>
            </a:r>
            <a:r>
              <a:rPr lang="pt-BR" sz="1600" dirty="0" err="1"/>
              <a:t>let</a:t>
            </a:r>
            <a:r>
              <a:rPr lang="pt-BR" sz="1600" dirty="0"/>
              <a:t> i=1; i&lt;</a:t>
            </a:r>
            <a:r>
              <a:rPr lang="pt-BR" sz="1600" dirty="0" err="1"/>
              <a:t>numbers.length</a:t>
            </a:r>
            <a:r>
              <a:rPr lang="pt-BR" sz="1600" dirty="0"/>
              <a:t>;;  i++){	</a:t>
            </a:r>
            <a:endParaRPr lang="pt-BR" sz="1600" dirty="0">
              <a:sym typeface="Wingdings" panose="05000000000000000000" pitchFamily="2" charset="2"/>
            </a:endParaRPr>
          </a:p>
          <a:p>
            <a:pPr marL="0" lvl="1" indent="0">
              <a:buNone/>
            </a:pPr>
            <a:r>
              <a:rPr lang="pt-BR" sz="1600" dirty="0">
                <a:sym typeface="Wingdings" panose="05000000000000000000" pitchFamily="2" charset="2"/>
              </a:rPr>
              <a:t>	       </a:t>
            </a:r>
            <a:r>
              <a:rPr lang="pt-BR" sz="1600" dirty="0" err="1">
                <a:sym typeface="Wingdings" panose="05000000000000000000" pitchFamily="2" charset="2"/>
              </a:rPr>
              <a:t>if</a:t>
            </a:r>
            <a:r>
              <a:rPr lang="pt-BR" sz="1600" dirty="0">
                <a:sym typeface="Wingdings" panose="05000000000000000000" pitchFamily="2" charset="2"/>
              </a:rPr>
              <a:t>(</a:t>
            </a:r>
            <a:r>
              <a:rPr lang="pt-BR" sz="1600" dirty="0" err="1">
                <a:sym typeface="Wingdings" panose="05000000000000000000" pitchFamily="2" charset="2"/>
              </a:rPr>
              <a:t>numbers</a:t>
            </a:r>
            <a:r>
              <a:rPr lang="pt-BR" sz="1600" dirty="0">
                <a:sym typeface="Wingdings" panose="05000000000000000000" pitchFamily="2" charset="2"/>
              </a:rPr>
              <a:t>[i] % 2== 0){ 		</a:t>
            </a:r>
          </a:p>
          <a:p>
            <a:pPr marL="457200" lvl="1" indent="0">
              <a:buNone/>
            </a:pPr>
            <a:r>
              <a:rPr lang="pt-BR" sz="1600" dirty="0"/>
              <a:t>	   	console.log(i); 		</a:t>
            </a:r>
            <a:endParaRPr lang="pt-BR" sz="16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pt-BR" sz="1600" dirty="0">
                <a:sym typeface="Wingdings" panose="05000000000000000000" pitchFamily="2" charset="2"/>
              </a:rPr>
              <a:t>                 }}</a:t>
            </a:r>
          </a:p>
          <a:p>
            <a:pPr marL="457200" lvl="1" indent="0">
              <a:buNone/>
            </a:pPr>
            <a:r>
              <a:rPr lang="pt-BR" sz="1600" dirty="0">
                <a:sym typeface="Wingdings" panose="05000000000000000000" pitchFamily="2" charset="2"/>
              </a:rPr>
              <a:t>//-------------fim----------------</a:t>
            </a:r>
          </a:p>
          <a:p>
            <a:pPr marL="457200" lvl="1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let</a:t>
            </a:r>
            <a:r>
              <a:rPr lang="pt-BR" sz="1600" dirty="0"/>
              <a:t>  </a:t>
            </a:r>
            <a:r>
              <a:rPr lang="pt-BR" sz="1600" dirty="0" err="1"/>
              <a:t>numbers</a:t>
            </a:r>
            <a:r>
              <a:rPr lang="pt-BR" sz="1600" dirty="0"/>
              <a:t>=[1,3,5,7];		</a:t>
            </a:r>
          </a:p>
          <a:p>
            <a:pPr marL="0" indent="0">
              <a:buNone/>
            </a:pPr>
            <a:r>
              <a:rPr lang="pt-BR" sz="1600" dirty="0"/>
              <a:t>	For (</a:t>
            </a:r>
            <a:r>
              <a:rPr lang="pt-BR" sz="1600" dirty="0" err="1"/>
              <a:t>let</a:t>
            </a:r>
            <a:r>
              <a:rPr lang="pt-BR" sz="1600" dirty="0"/>
              <a:t> i=1; i&lt;</a:t>
            </a:r>
            <a:r>
              <a:rPr lang="pt-BR" sz="1600" dirty="0" err="1"/>
              <a:t>numbers.length</a:t>
            </a:r>
            <a:r>
              <a:rPr lang="pt-BR" sz="1600" dirty="0"/>
              <a:t>;;  i++){	</a:t>
            </a:r>
            <a:endParaRPr lang="pt-BR" sz="1600" dirty="0">
              <a:sym typeface="Wingdings" panose="05000000000000000000" pitchFamily="2" charset="2"/>
            </a:endParaRPr>
          </a:p>
          <a:p>
            <a:pPr marL="0" lvl="1" indent="0">
              <a:buNone/>
            </a:pPr>
            <a:r>
              <a:rPr lang="pt-BR" sz="1600" dirty="0">
                <a:sym typeface="Wingdings" panose="05000000000000000000" pitchFamily="2" charset="2"/>
              </a:rPr>
              <a:t>	       </a:t>
            </a:r>
            <a:r>
              <a:rPr lang="pt-BR" sz="1600" dirty="0" err="1">
                <a:sym typeface="Wingdings" panose="05000000000000000000" pitchFamily="2" charset="2"/>
              </a:rPr>
              <a:t>if</a:t>
            </a:r>
            <a:r>
              <a:rPr lang="pt-BR" sz="1600" dirty="0">
                <a:sym typeface="Wingdings" panose="05000000000000000000" pitchFamily="2" charset="2"/>
              </a:rPr>
              <a:t>(</a:t>
            </a:r>
            <a:r>
              <a:rPr lang="pt-BR" sz="1600" dirty="0" err="1">
                <a:sym typeface="Wingdings" panose="05000000000000000000" pitchFamily="2" charset="2"/>
              </a:rPr>
              <a:t>numbers</a:t>
            </a:r>
            <a:r>
              <a:rPr lang="pt-BR" sz="1600" dirty="0">
                <a:sym typeface="Wingdings" panose="05000000000000000000" pitchFamily="2" charset="2"/>
              </a:rPr>
              <a:t>[i] % 2== 0){ 		</a:t>
            </a:r>
          </a:p>
          <a:p>
            <a:pPr marL="457200" lvl="1" indent="0">
              <a:buNone/>
            </a:pPr>
            <a:r>
              <a:rPr lang="pt-BR" sz="1600" dirty="0"/>
              <a:t>	   	console.log(i); 		</a:t>
            </a:r>
            <a:endParaRPr lang="pt-BR" sz="16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pt-BR" sz="1600" dirty="0">
                <a:sym typeface="Wingdings" panose="05000000000000000000" pitchFamily="2" charset="2"/>
              </a:rPr>
              <a:t>                 }</a:t>
            </a:r>
            <a:r>
              <a:rPr lang="pt-BR" sz="1600" dirty="0"/>
              <a:t>}</a:t>
            </a:r>
          </a:p>
          <a:p>
            <a:pPr marL="457200" lvl="1" indent="0">
              <a:buNone/>
            </a:pPr>
            <a:r>
              <a:rPr lang="pt-BR" sz="1600" dirty="0">
                <a:sym typeface="Wingdings" panose="05000000000000000000" pitchFamily="2" charset="2"/>
              </a:rPr>
              <a:t>//-------------fim----------------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let</a:t>
            </a:r>
            <a:r>
              <a:rPr lang="pt-BR" sz="1600" dirty="0"/>
              <a:t>  </a:t>
            </a:r>
            <a:r>
              <a:rPr lang="pt-BR" sz="1600" dirty="0" err="1"/>
              <a:t>numbers</a:t>
            </a:r>
            <a:r>
              <a:rPr lang="pt-BR" sz="1600" dirty="0"/>
              <a:t>=[2,4,6,8];		</a:t>
            </a:r>
            <a:r>
              <a:rPr lang="pt-BR" sz="1600" dirty="0">
                <a:sym typeface="Wingdings" panose="05000000000000000000" pitchFamily="2" charset="2"/>
              </a:rPr>
              <a:t> 1 declaração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	For (</a:t>
            </a:r>
            <a:r>
              <a:rPr lang="pt-BR" sz="1600" dirty="0" err="1"/>
              <a:t>let</a:t>
            </a:r>
            <a:r>
              <a:rPr lang="pt-BR" sz="1600" dirty="0"/>
              <a:t> i=1; i&lt;</a:t>
            </a:r>
            <a:r>
              <a:rPr lang="pt-BR" sz="1600" dirty="0" err="1"/>
              <a:t>numbers.length</a:t>
            </a:r>
            <a:r>
              <a:rPr lang="pt-BR" sz="1600" dirty="0"/>
              <a:t>;;  i++){	</a:t>
            </a:r>
            <a:r>
              <a:rPr lang="pt-BR" sz="1600" dirty="0">
                <a:sym typeface="Wingdings" panose="05000000000000000000" pitchFamily="2" charset="2"/>
              </a:rPr>
              <a:t> 1 declaração  + 1 + n + n </a:t>
            </a:r>
          </a:p>
          <a:p>
            <a:pPr marL="0" lvl="1" indent="0">
              <a:buNone/>
            </a:pPr>
            <a:r>
              <a:rPr lang="pt-BR" sz="1600" dirty="0">
                <a:sym typeface="Wingdings" panose="05000000000000000000" pitchFamily="2" charset="2"/>
              </a:rPr>
              <a:t>	       </a:t>
            </a:r>
            <a:r>
              <a:rPr lang="pt-BR" sz="1600" dirty="0" err="1">
                <a:sym typeface="Wingdings" panose="05000000000000000000" pitchFamily="2" charset="2"/>
              </a:rPr>
              <a:t>if</a:t>
            </a:r>
            <a:r>
              <a:rPr lang="pt-BR" sz="1600" dirty="0">
                <a:sym typeface="Wingdings" panose="05000000000000000000" pitchFamily="2" charset="2"/>
              </a:rPr>
              <a:t>(</a:t>
            </a:r>
            <a:r>
              <a:rPr lang="pt-BR" sz="1600" dirty="0" err="1">
                <a:sym typeface="Wingdings" panose="05000000000000000000" pitchFamily="2" charset="2"/>
              </a:rPr>
              <a:t>numbers</a:t>
            </a:r>
            <a:r>
              <a:rPr lang="pt-BR" sz="1600" dirty="0">
                <a:sym typeface="Wingdings" panose="05000000000000000000" pitchFamily="2" charset="2"/>
              </a:rPr>
              <a:t>[i] % 2== 0){ 		 n comparações</a:t>
            </a:r>
          </a:p>
          <a:p>
            <a:pPr marL="457200" lvl="1" indent="0">
              <a:buNone/>
            </a:pPr>
            <a:r>
              <a:rPr lang="pt-BR" sz="1600" dirty="0"/>
              <a:t>	   	console.log(i); 		</a:t>
            </a:r>
            <a:r>
              <a:rPr lang="pt-BR" sz="1600" dirty="0">
                <a:sym typeface="Wingdings" panose="05000000000000000000" pitchFamily="2" charset="2"/>
              </a:rPr>
              <a:t> n-1 escritas</a:t>
            </a:r>
          </a:p>
          <a:p>
            <a:pPr marL="457200" lvl="1" indent="0">
              <a:buNone/>
            </a:pPr>
            <a:r>
              <a:rPr lang="pt-BR" sz="1600" dirty="0">
                <a:sym typeface="Wingdings" panose="05000000000000000000" pitchFamily="2" charset="2"/>
              </a:rPr>
              <a:t>                 }</a:t>
            </a: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	}</a:t>
            </a:r>
          </a:p>
          <a:p>
            <a:pPr marL="457200" lvl="1" indent="0">
              <a:buNone/>
            </a:pPr>
            <a:r>
              <a:rPr lang="pt-BR" sz="1600" dirty="0"/>
              <a:t>Teremos  1 +1 +1 + n +n +n +n== 3 +4n</a:t>
            </a:r>
          </a:p>
          <a:p>
            <a:pPr marL="457200" lvl="1" indent="0">
              <a:buNone/>
            </a:pPr>
            <a:r>
              <a:rPr lang="pt-BR" sz="1600" dirty="0"/>
              <a:t>F(n)= 4n+3 é a nossa função de complexidade de tempo.</a:t>
            </a:r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         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156176" y="1340767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Podemos concluir que conforme a entrada de dados, o algoritmo pode ser executado menos vezes ou mais vezes, nenhuma vez ou todas as vezes...</a:t>
            </a:r>
          </a:p>
        </p:txBody>
      </p:sp>
      <p:sp>
        <p:nvSpPr>
          <p:cNvPr id="2" name="Retângulo 1"/>
          <p:cNvSpPr/>
          <p:nvPr/>
        </p:nvSpPr>
        <p:spPr>
          <a:xfrm>
            <a:off x="5904148" y="4797152"/>
            <a:ext cx="30243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600" dirty="0"/>
              <a:t>Consideramos a 4n +3 ?</a:t>
            </a:r>
          </a:p>
          <a:p>
            <a:pPr lvl="1"/>
            <a:r>
              <a:rPr lang="pt-BR" sz="1600" dirty="0"/>
              <a:t>OBS: Estamos procurando a eficiência do Algoritmo para isso sempre usaremos o pior caso, aquele  que executa o maior número de instruções. A isso chamamos de custo dominante da função</a:t>
            </a:r>
          </a:p>
        </p:txBody>
      </p:sp>
    </p:spTree>
    <p:extLst>
      <p:ext uri="{BB962C8B-B14F-4D97-AF65-F5344CB8AC3E}">
        <p14:creationId xmlns:p14="http://schemas.microsoft.com/office/powerpoint/2010/main" val="4229740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92" y="40466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Exercício de revisão</a:t>
            </a:r>
          </a:p>
          <a:p>
            <a:r>
              <a:rPr lang="pt-BR" dirty="0"/>
              <a:t>Calcule o custo do algoritmo gerando  e função F(n)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6629"/>
            <a:ext cx="27336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99048"/>
            <a:ext cx="35433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563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21754"/>
            <a:ext cx="35623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16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e estruturado </a:t>
            </a:r>
            <a:r>
              <a:rPr lang="pt-BR" dirty="0" err="1"/>
              <a:t>dadosII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Conteúdo</a:t>
            </a:r>
          </a:p>
          <a:p>
            <a:r>
              <a:rPr lang="pt-BR" dirty="0"/>
              <a:t>Introdução</a:t>
            </a:r>
          </a:p>
          <a:p>
            <a:r>
              <a:rPr lang="pt-BR" dirty="0"/>
              <a:t>Complexidade de algoritmos.</a:t>
            </a:r>
          </a:p>
          <a:p>
            <a:pPr lvl="1"/>
            <a:r>
              <a:rPr lang="pt-BR" dirty="0"/>
              <a:t>Tempo de execução</a:t>
            </a:r>
          </a:p>
          <a:p>
            <a:pPr lvl="1"/>
            <a:r>
              <a:rPr lang="pt-BR" dirty="0"/>
              <a:t>Notação assintótica O Ω </a:t>
            </a:r>
            <a:r>
              <a:rPr lang="el-GR" dirty="0"/>
              <a:t>Θ</a:t>
            </a:r>
            <a:endParaRPr lang="pt-BR" dirty="0"/>
          </a:p>
          <a:p>
            <a:r>
              <a:rPr lang="pt-BR" dirty="0"/>
              <a:t> Recursividade: divisão e conquista, ordenação e pesquisa. </a:t>
            </a:r>
          </a:p>
          <a:p>
            <a:r>
              <a:rPr lang="pt-BR" dirty="0"/>
              <a:t>Grafos (conceitos e representação). </a:t>
            </a:r>
          </a:p>
          <a:p>
            <a:r>
              <a:rPr lang="pt-BR" dirty="0"/>
              <a:t>Árvores conceitos</a:t>
            </a:r>
          </a:p>
          <a:p>
            <a:pPr lvl="1"/>
            <a:r>
              <a:rPr lang="pt-BR" dirty="0"/>
              <a:t>Binárias</a:t>
            </a:r>
          </a:p>
          <a:p>
            <a:pPr lvl="1"/>
            <a:r>
              <a:rPr lang="pt-BR" dirty="0"/>
              <a:t> binárias de busca</a:t>
            </a:r>
          </a:p>
          <a:p>
            <a:pPr lvl="1"/>
            <a:r>
              <a:rPr lang="pt-BR" dirty="0"/>
              <a:t> AVL</a:t>
            </a:r>
          </a:p>
          <a:p>
            <a:pPr lvl="1"/>
            <a:r>
              <a:rPr lang="pt-BR" dirty="0"/>
              <a:t>Rubro-negras e B). </a:t>
            </a:r>
          </a:p>
          <a:p>
            <a:r>
              <a:rPr lang="pt-BR" dirty="0" err="1"/>
              <a:t>Hashing</a:t>
            </a:r>
            <a:r>
              <a:rPr lang="pt-BR" dirty="0"/>
              <a:t>. </a:t>
            </a:r>
          </a:p>
          <a:p>
            <a:r>
              <a:rPr lang="pt-BR" dirty="0"/>
              <a:t>Bibliografias:</a:t>
            </a:r>
          </a:p>
          <a:p>
            <a:pPr lvl="1"/>
            <a:r>
              <a:rPr lang="pt-BR" dirty="0"/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948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Introdução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1412776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Introdução</a:t>
            </a:r>
          </a:p>
          <a:p>
            <a:r>
              <a:rPr lang="pt-BR" sz="2000" dirty="0"/>
              <a:t>Análise de Algoritmos é o estudo da quantidade de recursos computacionais—tempo e memória — que algoritmos consomem. Pode-se dizer que a Análise de Algoritmos é uma disciplina de engenharia, pois procura prever o comportamento de um algoritmo antes que ele seja efetivamente implementado e colocado “em produção”.</a:t>
            </a:r>
          </a:p>
          <a:p>
            <a:r>
              <a:rPr lang="pt-BR" sz="2000" dirty="0"/>
              <a:t>Num nível mais abstrato, a Análise de Algoritmos procura identificar aspectos estruturais comuns a algoritmos diferentes e estudar métodos e paradigmas de projeto de algoritmos (como divisão e conquista, programação dinâmica, gula, primal-dual, busca em profundidade, probabilística, aproximação, etc.).</a:t>
            </a:r>
          </a:p>
          <a:p>
            <a:r>
              <a:rPr lang="pt-BR" sz="2000" dirty="0"/>
              <a:t>Este texto é uma breve introdução à Análise de Algoritmos. Ele analisa algoritmos para alguns problemas computacionais básicos (em geral de natureza combinatória) que aparecem em uma grande variedade de contextos. Para cada problema e algoritmo, a análise.</a:t>
            </a:r>
          </a:p>
        </p:txBody>
      </p:sp>
      <p:sp>
        <p:nvSpPr>
          <p:cNvPr id="5" name="Retângulo 4"/>
          <p:cNvSpPr/>
          <p:nvPr/>
        </p:nvSpPr>
        <p:spPr>
          <a:xfrm>
            <a:off x="7213428" y="6381328"/>
            <a:ext cx="1571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Paulo </a:t>
            </a:r>
            <a:r>
              <a:rPr lang="pt-BR" b="1" dirty="0" err="1"/>
              <a:t>Feofiloff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8794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Introdução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3528" y="1484784"/>
            <a:ext cx="85689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Dado um problema, como encontramos um algoritmo eficiente para sua solução?</a:t>
            </a:r>
          </a:p>
          <a:p>
            <a:r>
              <a:rPr lang="pt-BR" sz="2000" dirty="0"/>
              <a:t>• Encontrado um algoritmo, como comparar este algoritmo com outros algoritmos que solucionam o mesmo problema?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Provar que o algoritmo está correto e estimar o tempo que a execução do algoritmo consome.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Como deveríamos julgar a qualidade de um algoritmo?</a:t>
            </a:r>
          </a:p>
          <a:p>
            <a:r>
              <a:rPr lang="pt-BR" sz="2000" dirty="0"/>
              <a:t>• Qual é o algoritmo de menor custo possível para resolver um problema particular?</a:t>
            </a:r>
          </a:p>
          <a:p>
            <a:r>
              <a:rPr lang="pt-BR" sz="2000" dirty="0"/>
              <a:t>Questões desta natureza são de interesse para programadores e cientistas da computação.</a:t>
            </a:r>
          </a:p>
          <a:p>
            <a:r>
              <a:rPr lang="pt-BR" sz="2000" dirty="0"/>
              <a:t>Essa análise permite comparar  algoritmos diferentes para um mesmo problema e decidir qual dos dois é mais eficiente.</a:t>
            </a:r>
          </a:p>
          <a:p>
            <a:r>
              <a:rPr lang="pt-BR" sz="2000" dirty="0"/>
              <a:t>Algoritmos podem ser avaliados por uma variedade de critérios. Na maioria das vezes estamos interessados na taxa de crescimento do tempo ou de espaço necessário para a solução de grandes problemas.</a:t>
            </a:r>
          </a:p>
        </p:txBody>
      </p:sp>
    </p:spTree>
    <p:extLst>
      <p:ext uri="{BB962C8B-B14F-4D97-AF65-F5344CB8AC3E}">
        <p14:creationId xmlns:p14="http://schemas.microsoft.com/office/powerpoint/2010/main" val="107055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Introdução</a:t>
            </a:r>
            <a:br>
              <a:rPr lang="pt-BR" b="1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1790814"/>
            <a:ext cx="8280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/>
              <a:t>O que é um algoritmo</a:t>
            </a:r>
          </a:p>
          <a:p>
            <a:pPr algn="just"/>
            <a:r>
              <a:rPr lang="pt-BR" sz="2000" dirty="0"/>
              <a:t>Um algoritmo pode ser visto como uma sequência de ações executáveis para a obtenção de uma solução para um determinado tipo de problema.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Segundo </a:t>
            </a:r>
            <a:r>
              <a:rPr lang="pt-BR" sz="2000" b="1" dirty="0" err="1"/>
              <a:t>Dijkstra</a:t>
            </a:r>
            <a:r>
              <a:rPr lang="pt-BR" sz="2000" dirty="0"/>
              <a:t>, um algoritmo corresponde a uma descrição de um padrão de comportamento, expresso em termos de um conjunto finito de ações.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Segundo </a:t>
            </a:r>
            <a:r>
              <a:rPr lang="pt-BR" sz="2000" b="1" dirty="0" err="1"/>
              <a:t>Terada</a:t>
            </a:r>
            <a:r>
              <a:rPr lang="pt-BR" sz="2000" dirty="0"/>
              <a:t>, um algoritmo é, em geral, uma descrição passo a passo de como um problema é solucionável. A descrição deve ser finita, e os passos devem ser bem definidos, sem ambiguidades, e executáveis computacionalmente.</a:t>
            </a:r>
          </a:p>
        </p:txBody>
      </p:sp>
    </p:spTree>
    <p:extLst>
      <p:ext uri="{BB962C8B-B14F-4D97-AF65-F5344CB8AC3E}">
        <p14:creationId xmlns:p14="http://schemas.microsoft.com/office/powerpoint/2010/main" val="124863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1692091"/>
            <a:ext cx="835292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Medidas de Complexidade</a:t>
            </a:r>
          </a:p>
          <a:p>
            <a:pPr algn="just"/>
            <a:r>
              <a:rPr lang="pt-BR" sz="2000" dirty="0"/>
              <a:t>Como selecionar um algoritmo quando existem vários que solucionam o problema? Uma resposta pode ser, escolher um algoritmo fácil entendimento, codificação e depuração ou então uma outra resposta pode ser, um algoritmo que faz uso eficiente dos recursos do computador. Qual a melhor solução? Como escolher?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Vários critérios podem ser utilizados para escolher o algoritmo, mas vai depender das</a:t>
            </a:r>
          </a:p>
          <a:p>
            <a:pPr algn="just"/>
            <a:r>
              <a:rPr lang="pt-BR" sz="2000" dirty="0"/>
              <a:t>pretensões de utilização do algoritmo. Pode-se estar selecionando o algoritmo somente para um experimento, ou será um programa de grande utilização, ou será utilizado poucas vezes e será descartado, ou ainda, terá aplicações futuras que podem demandar alterações no código.</a:t>
            </a:r>
          </a:p>
          <a:p>
            <a:pPr algn="just"/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3275856" y="519063"/>
            <a:ext cx="2664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54176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Introdução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467544" y="1484784"/>
            <a:ext cx="820891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Medidas de Complexidade</a:t>
            </a:r>
            <a:endParaRPr lang="pt-BR" sz="2400" dirty="0"/>
          </a:p>
          <a:p>
            <a:pPr algn="just"/>
            <a:r>
              <a:rPr lang="pt-BR" sz="2000" dirty="0"/>
              <a:t>Para cada uma das respostas anteriores, pode-se pensar em uma solução diferente. Calcular o tempo de execução e o espaço exigido por um algoritmo para uma determinada entrada de dados é um estudo da complexidade de algoritmos.</a:t>
            </a:r>
          </a:p>
          <a:p>
            <a:pPr algn="just"/>
            <a:r>
              <a:rPr lang="pt-BR" sz="2000" dirty="0"/>
              <a:t>Para o cálculo de complexidade, pode-se medir o número de passos de execução em um modelo matemático denominado maquina de Turing, ou medir o número de segundos gastos em um computador específico. Ao invés de calcular os tempos de execução em máquinas específicas, a maioria das análises conta apenas o número de operações “elementares”  executadas. A medida de complexidade é o crescimento </a:t>
            </a:r>
            <a:r>
              <a:rPr lang="pt-BR" sz="2000" b="1" dirty="0"/>
              <a:t>assintótico</a:t>
            </a:r>
            <a:r>
              <a:rPr lang="pt-BR" sz="2000" dirty="0"/>
              <a:t> dessa contagem de operações.            </a:t>
            </a:r>
          </a:p>
        </p:txBody>
      </p:sp>
    </p:spTree>
    <p:extLst>
      <p:ext uri="{BB962C8B-B14F-4D97-AF65-F5344CB8AC3E}">
        <p14:creationId xmlns:p14="http://schemas.microsoft.com/office/powerpoint/2010/main" val="244059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depende o tempo de execução de um algoritmo?</a:t>
            </a:r>
          </a:p>
          <a:p>
            <a:pPr lvl="1"/>
            <a:r>
              <a:rPr lang="pt-BR" dirty="0"/>
              <a:t>Do quão demorado é para um computador executar as linhas de código do algoritmo, isso depende:</a:t>
            </a:r>
          </a:p>
          <a:p>
            <a:pPr lvl="2"/>
            <a:r>
              <a:rPr lang="pt-BR" dirty="0"/>
              <a:t>Linguagem de programação;</a:t>
            </a:r>
          </a:p>
          <a:p>
            <a:pPr lvl="2"/>
            <a:r>
              <a:rPr lang="pt-BR" dirty="0"/>
              <a:t>Compilador que traduziu o programa para o código que executa diretamente no computador;</a:t>
            </a:r>
          </a:p>
          <a:p>
            <a:pPr lvl="2"/>
            <a:r>
              <a:rPr lang="pt-BR" dirty="0"/>
              <a:t>Outros fatores</a:t>
            </a:r>
          </a:p>
        </p:txBody>
      </p:sp>
    </p:spTree>
    <p:extLst>
      <p:ext uri="{BB962C8B-B14F-4D97-AF65-F5344CB8AC3E}">
        <p14:creationId xmlns:p14="http://schemas.microsoft.com/office/powerpoint/2010/main" val="3929626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AC70A005CFDA14A931C92814B4279CF" ma:contentTypeVersion="2" ma:contentTypeDescription="Crie um novo documento." ma:contentTypeScope="" ma:versionID="1df2b765ea5420fba4138cdf55071fd4">
  <xsd:schema xmlns:xsd="http://www.w3.org/2001/XMLSchema" xmlns:xs="http://www.w3.org/2001/XMLSchema" xmlns:p="http://schemas.microsoft.com/office/2006/metadata/properties" xmlns:ns2="ccaf5374-0c0c-48d1-be59-89f227f79ac4" targetNamespace="http://schemas.microsoft.com/office/2006/metadata/properties" ma:root="true" ma:fieldsID="33caede749c778945db55bc4cc360647" ns2:_="">
    <xsd:import namespace="ccaf5374-0c0c-48d1-be59-89f227f79a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f5374-0c0c-48d1-be59-89f227f79a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3A8F9A-6719-47D4-875B-CB93F29E3F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4F9144-317A-4F62-9268-59E50B6687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15345A-1FC6-42E6-A01A-663E691CF7EA}"/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1456</Words>
  <Application>Microsoft Office PowerPoint</Application>
  <PresentationFormat>Apresentação na tela (4:3)</PresentationFormat>
  <Paragraphs>254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Algoritmo e estruturado dadosII</vt:lpstr>
      <vt:lpstr>Apresentação do PowerPoint</vt:lpstr>
      <vt:lpstr>Algoritmo e estruturado dadosII</vt:lpstr>
      <vt:lpstr>Introdução</vt:lpstr>
      <vt:lpstr>Introdução</vt:lpstr>
      <vt:lpstr>Introdução </vt:lpstr>
      <vt:lpstr>Apresentação do PowerPoint</vt:lpstr>
      <vt:lpstr>Introdução</vt:lpstr>
      <vt:lpstr>Introdução</vt:lpstr>
      <vt:lpstr>Algoritmo e estruturado dadosII</vt:lpstr>
      <vt:lpstr>Introdução </vt:lpstr>
      <vt:lpstr>Anotação Assintótica</vt:lpstr>
      <vt:lpstr>Instruções</vt:lpstr>
      <vt:lpstr>Instruções</vt:lpstr>
      <vt:lpstr>Instruções</vt:lpstr>
      <vt:lpstr>Instruções</vt:lpstr>
      <vt:lpstr>Anotação Assintótica</vt:lpstr>
      <vt:lpstr>Apresentação do PowerPoint</vt:lpstr>
      <vt:lpstr>Anotação Assintótica</vt:lpstr>
      <vt:lpstr>Anotação Assintótica</vt:lpstr>
      <vt:lpstr>Anotação Assintótica</vt:lpstr>
      <vt:lpstr>Anotação Assintótica</vt:lpstr>
      <vt:lpstr>Anotação Assintótica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PROFESSOR</cp:lastModifiedBy>
  <cp:revision>34</cp:revision>
  <dcterms:created xsi:type="dcterms:W3CDTF">2021-02-10T17:52:51Z</dcterms:created>
  <dcterms:modified xsi:type="dcterms:W3CDTF">2022-06-07T20:54:32Z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0x0101009AC70A005CFDA14A931C92814B4279CF</vt:lpwstr>
  </property>
</Properties>
</file>