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3" r:id="rId3"/>
    <p:sldId id="288" r:id="rId4"/>
    <p:sldId id="284" r:id="rId5"/>
    <p:sldId id="285" r:id="rId6"/>
    <p:sldId id="287" r:id="rId7"/>
    <p:sldId id="289" r:id="rId8"/>
    <p:sldId id="286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14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1ED88-BD19-4C9A-AB8E-BADC38618D60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244CF-445F-4983-A921-C7B9905516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82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7DCD-D8A8-4611-81BD-031E3F0C957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305D-EE16-41C3-AB76-AFF31FA87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37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7DCD-D8A8-4611-81BD-031E3F0C957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305D-EE16-41C3-AB76-AFF31FA87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7DCD-D8A8-4611-81BD-031E3F0C957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305D-EE16-41C3-AB76-AFF31FA87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96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7DCD-D8A8-4611-81BD-031E3F0C957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305D-EE16-41C3-AB76-AFF31FA87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71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7DCD-D8A8-4611-81BD-031E3F0C957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305D-EE16-41C3-AB76-AFF31FA87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11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7DCD-D8A8-4611-81BD-031E3F0C957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305D-EE16-41C3-AB76-AFF31FA87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44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7DCD-D8A8-4611-81BD-031E3F0C957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305D-EE16-41C3-AB76-AFF31FA87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41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7DCD-D8A8-4611-81BD-031E3F0C957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305D-EE16-41C3-AB76-AFF31FA87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39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7DCD-D8A8-4611-81BD-031E3F0C957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305D-EE16-41C3-AB76-AFF31FA87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67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7DCD-D8A8-4611-81BD-031E3F0C957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305D-EE16-41C3-AB76-AFF31FA87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12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7DCD-D8A8-4611-81BD-031E3F0C957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305D-EE16-41C3-AB76-AFF31FA87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34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7DCD-D8A8-4611-81BD-031E3F0C957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C305D-EE16-41C3-AB76-AFF31FA87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urses.missouristate.edu/KenVollmar/mars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470025"/>
          </a:xfrm>
          <a:solidFill>
            <a:schemeClr val="accent2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pt-BR" sz="3200" dirty="0"/>
              <a:t>Arquitetura e organização de computadores Sistema de Computação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2564904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pt-BR" sz="2000" dirty="0"/>
              <a:t>SIAC 202 - Arquitetura de Computadores</a:t>
            </a:r>
          </a:p>
          <a:p>
            <a:endParaRPr lang="pt-BR" sz="2000" dirty="0"/>
          </a:p>
          <a:p>
            <a:r>
              <a:rPr lang="pt-BR" sz="2000" dirty="0"/>
              <a:t>Prof.: Félix do Rêgo Barros</a:t>
            </a:r>
          </a:p>
          <a:p>
            <a:endParaRPr lang="pt-BR" sz="2000" dirty="0"/>
          </a:p>
          <a:p>
            <a:r>
              <a:rPr lang="pt-BR" sz="2000" dirty="0"/>
              <a:t>felixregobarros@gmail.com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Baseado</a:t>
            </a:r>
            <a:r>
              <a:rPr lang="en-US" sz="2000" dirty="0"/>
              <a:t> </a:t>
            </a:r>
            <a:r>
              <a:rPr lang="pt-BR" sz="2000" dirty="0"/>
              <a:t>em</a:t>
            </a:r>
            <a:r>
              <a:rPr lang="en-US" sz="2000" dirty="0"/>
              <a:t> W. Stallings – </a:t>
            </a:r>
            <a:r>
              <a:rPr lang="pt-BR" sz="2000" dirty="0"/>
              <a:t>Arquitetura e Organização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14180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7542" y="-27384"/>
            <a:ext cx="915154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prstClr val="black"/>
                </a:solidFill>
              </a:rPr>
              <a:t>                        </a:t>
            </a:r>
            <a:r>
              <a:rPr lang="pt-BR" sz="2800" dirty="0"/>
              <a:t>Conjunto de Instruções do MIPS              </a:t>
            </a:r>
            <a:r>
              <a:rPr lang="pt-BR" b="1" dirty="0">
                <a:solidFill>
                  <a:prstClr val="black"/>
                </a:solidFill>
              </a:rPr>
              <a:t>Capítulo  9</a:t>
            </a:r>
            <a:r>
              <a:rPr lang="pt-BR" sz="2800" b="1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6608385"/>
            <a:ext cx="9144000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sz="1200" i="1" dirty="0">
                <a:solidFill>
                  <a:prstClr val="black"/>
                </a:solidFill>
              </a:rPr>
              <a:t>SIAC 202</a:t>
            </a:r>
            <a:r>
              <a:rPr lang="pt-BR" sz="1200" dirty="0">
                <a:solidFill>
                  <a:prstClr val="black"/>
                </a:solidFill>
              </a:rPr>
              <a:t> - Arquitetura de Computadores   </a:t>
            </a:r>
            <a:r>
              <a:rPr lang="pt-BR" sz="1200" dirty="0" err="1">
                <a:solidFill>
                  <a:prstClr val="black"/>
                </a:solidFill>
              </a:rPr>
              <a:t>Stallings</a:t>
            </a:r>
            <a:r>
              <a:rPr lang="pt-BR" sz="1200" dirty="0">
                <a:solidFill>
                  <a:prstClr val="black"/>
                </a:solidFill>
              </a:rPr>
              <a:t>, William 		 		Prof. Félix do Rêgo Barros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D222C04-DD9D-4DCC-A774-2CBAA3DD8B6E}"/>
              </a:ext>
            </a:extLst>
          </p:cNvPr>
          <p:cNvSpPr txBox="1"/>
          <p:nvPr/>
        </p:nvSpPr>
        <p:spPr>
          <a:xfrm>
            <a:off x="31445" y="495836"/>
            <a:ext cx="457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111111"/>
                </a:solidFill>
                <a:effectLst/>
                <a:latin typeface="lato"/>
              </a:rPr>
              <a:t>Instalando o MARS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31BF5D5-E784-4E28-B641-0415ECE5A530}"/>
              </a:ext>
            </a:extLst>
          </p:cNvPr>
          <p:cNvSpPr txBox="1"/>
          <p:nvPr/>
        </p:nvSpPr>
        <p:spPr>
          <a:xfrm>
            <a:off x="0" y="799544"/>
            <a:ext cx="91125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111111"/>
                </a:solidFill>
                <a:effectLst/>
              </a:rPr>
              <a:t>O MARS é um simulador, você pode baixa-lo </a:t>
            </a:r>
            <a:r>
              <a:rPr lang="pt-BR" b="0" i="0" u="none" strike="noStrike" dirty="0">
                <a:solidFill>
                  <a:srgbClr val="F9A51A"/>
                </a:solidFill>
                <a:effectLst/>
                <a:hlinkClick r:id="rId2"/>
              </a:rPr>
              <a:t>aqui</a:t>
            </a:r>
            <a:r>
              <a:rPr lang="pt-BR" b="0" i="0" dirty="0">
                <a:solidFill>
                  <a:srgbClr val="111111"/>
                </a:solidFill>
                <a:effectLst/>
              </a:rPr>
              <a:t>. Neste site você também encontra outras informações relevantes sobre o simulador. Após realizar o download, tudo o que você precisará fazer é clicar duas vezes na aplicação, que na verdade é um JAR, ou seja, uma aplicação Java Desktop. Ao fazer isso, você verá uma tela parecida com a apresentada na Figura 1: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4BA1566-D9E2-4C60-AB4D-9DEC3E40A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57" y="2019037"/>
            <a:ext cx="7758970" cy="436229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D8ECA68-80D1-4819-8443-74E1287B4B1C}"/>
              </a:ext>
            </a:extLst>
          </p:cNvPr>
          <p:cNvSpPr txBox="1"/>
          <p:nvPr/>
        </p:nvSpPr>
        <p:spPr>
          <a:xfrm>
            <a:off x="2843808" y="6329461"/>
            <a:ext cx="4608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111111"/>
                </a:solidFill>
                <a:effectLst/>
              </a:rPr>
              <a:t>Figura 1: Tela Inicial do MARS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553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7542" y="-27384"/>
            <a:ext cx="915154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prstClr val="black"/>
                </a:solidFill>
              </a:rPr>
              <a:t>                        </a:t>
            </a:r>
            <a:r>
              <a:rPr lang="pt-BR" sz="2800" dirty="0"/>
              <a:t>Conjunto de Instruções do MIPS              </a:t>
            </a:r>
            <a:r>
              <a:rPr lang="pt-BR" b="1" dirty="0">
                <a:solidFill>
                  <a:prstClr val="black"/>
                </a:solidFill>
              </a:rPr>
              <a:t>Capítulo  9</a:t>
            </a:r>
            <a:r>
              <a:rPr lang="pt-BR" sz="2800" b="1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6608385"/>
            <a:ext cx="9144000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sz="1200" i="1" dirty="0">
                <a:solidFill>
                  <a:prstClr val="black"/>
                </a:solidFill>
              </a:rPr>
              <a:t>SIAC 202</a:t>
            </a:r>
            <a:r>
              <a:rPr lang="pt-BR" sz="1200" dirty="0">
                <a:solidFill>
                  <a:prstClr val="black"/>
                </a:solidFill>
              </a:rPr>
              <a:t> - Arquitetura de Computadores   </a:t>
            </a:r>
            <a:r>
              <a:rPr lang="pt-BR" sz="1200" dirty="0" err="1">
                <a:solidFill>
                  <a:prstClr val="black"/>
                </a:solidFill>
              </a:rPr>
              <a:t>Stallings</a:t>
            </a:r>
            <a:r>
              <a:rPr lang="pt-BR" sz="1200" dirty="0">
                <a:solidFill>
                  <a:prstClr val="black"/>
                </a:solidFill>
              </a:rPr>
              <a:t>, William 		 		Prof. Félix do Rêgo Barros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D222C04-DD9D-4DCC-A774-2CBAA3DD8B6E}"/>
              </a:ext>
            </a:extLst>
          </p:cNvPr>
          <p:cNvSpPr txBox="1"/>
          <p:nvPr/>
        </p:nvSpPr>
        <p:spPr>
          <a:xfrm>
            <a:off x="31445" y="495836"/>
            <a:ext cx="457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111111"/>
                </a:solidFill>
                <a:effectLst/>
                <a:latin typeface="lato"/>
              </a:rPr>
              <a:t>Instalando o MARS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D89F09-437D-40C1-96EC-7AD3012CC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819875"/>
            <a:ext cx="6840532" cy="548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4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7542" y="-27384"/>
            <a:ext cx="915154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prstClr val="black"/>
                </a:solidFill>
              </a:rPr>
              <a:t>                        </a:t>
            </a:r>
            <a:r>
              <a:rPr lang="pt-BR" sz="2800" dirty="0"/>
              <a:t>Conjunto de Instruções do MIPS              </a:t>
            </a:r>
            <a:r>
              <a:rPr lang="pt-BR" b="1" dirty="0">
                <a:solidFill>
                  <a:prstClr val="black"/>
                </a:solidFill>
              </a:rPr>
              <a:t>Capítulo  9</a:t>
            </a:r>
            <a:r>
              <a:rPr lang="pt-BR" sz="2800" b="1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6608385"/>
            <a:ext cx="9144000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sz="1200" i="1" dirty="0">
                <a:solidFill>
                  <a:prstClr val="black"/>
                </a:solidFill>
              </a:rPr>
              <a:t>SIAC 202</a:t>
            </a:r>
            <a:r>
              <a:rPr lang="pt-BR" sz="1200" dirty="0">
                <a:solidFill>
                  <a:prstClr val="black"/>
                </a:solidFill>
              </a:rPr>
              <a:t> - Arquitetura de Computadores   </a:t>
            </a:r>
            <a:r>
              <a:rPr lang="pt-BR" sz="1200" dirty="0" err="1">
                <a:solidFill>
                  <a:prstClr val="black"/>
                </a:solidFill>
              </a:rPr>
              <a:t>Stallings</a:t>
            </a:r>
            <a:r>
              <a:rPr lang="pt-BR" sz="1200" dirty="0">
                <a:solidFill>
                  <a:prstClr val="black"/>
                </a:solidFill>
              </a:rPr>
              <a:t>, William 		 		Prof. Félix do Rêgo Barros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D222C04-DD9D-4DCC-A774-2CBAA3DD8B6E}"/>
              </a:ext>
            </a:extLst>
          </p:cNvPr>
          <p:cNvSpPr txBox="1"/>
          <p:nvPr/>
        </p:nvSpPr>
        <p:spPr>
          <a:xfrm>
            <a:off x="31445" y="495836"/>
            <a:ext cx="457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111111"/>
                </a:solidFill>
                <a:effectLst/>
                <a:latin typeface="lato"/>
              </a:rPr>
              <a:t>Instalando o MARS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D8ECA68-80D1-4819-8443-74E1287B4B1C}"/>
              </a:ext>
            </a:extLst>
          </p:cNvPr>
          <p:cNvSpPr txBox="1"/>
          <p:nvPr/>
        </p:nvSpPr>
        <p:spPr>
          <a:xfrm>
            <a:off x="2123728" y="6228020"/>
            <a:ext cx="5832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dirty="0">
                <a:solidFill>
                  <a:srgbClr val="111111"/>
                </a:solidFill>
                <a:effectLst/>
              </a:rPr>
              <a:t>Figura 2: Criando um novo arquivo ASM no MARS</a:t>
            </a:r>
            <a:endParaRPr lang="pt-BR" sz="1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252A7A6-738B-4B65-A22F-776722AC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6" y="1259297"/>
            <a:ext cx="8805269" cy="495054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A2CEFCC-3F5E-4036-B80A-2C31B53EB3A2}"/>
              </a:ext>
            </a:extLst>
          </p:cNvPr>
          <p:cNvSpPr txBox="1"/>
          <p:nvPr/>
        </p:nvSpPr>
        <p:spPr>
          <a:xfrm>
            <a:off x="179513" y="859087"/>
            <a:ext cx="8933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111111"/>
                </a:solidFill>
                <a:effectLst/>
              </a:rPr>
              <a:t>Agora faça o seguinte, vá em FILE e escolha NEW, a sua tela vai ficar conforme a Figura 2: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01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7542" y="-27384"/>
            <a:ext cx="915154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prstClr val="black"/>
                </a:solidFill>
              </a:rPr>
              <a:t>                        </a:t>
            </a:r>
            <a:r>
              <a:rPr lang="pt-BR" sz="2800" dirty="0"/>
              <a:t>Conjunto de Instruções do MIPS              </a:t>
            </a:r>
            <a:r>
              <a:rPr lang="pt-BR" b="1" dirty="0">
                <a:solidFill>
                  <a:prstClr val="black"/>
                </a:solidFill>
              </a:rPr>
              <a:t>Capítulo  9</a:t>
            </a:r>
            <a:r>
              <a:rPr lang="pt-BR" sz="2800" b="1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6608385"/>
            <a:ext cx="9144000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sz="1200" i="1" dirty="0">
                <a:solidFill>
                  <a:prstClr val="black"/>
                </a:solidFill>
              </a:rPr>
              <a:t>SIAC 202</a:t>
            </a:r>
            <a:r>
              <a:rPr lang="pt-BR" sz="1200" dirty="0">
                <a:solidFill>
                  <a:prstClr val="black"/>
                </a:solidFill>
              </a:rPr>
              <a:t> - Arquitetura de Computadores   </a:t>
            </a:r>
            <a:r>
              <a:rPr lang="pt-BR" sz="1200" dirty="0" err="1">
                <a:solidFill>
                  <a:prstClr val="black"/>
                </a:solidFill>
              </a:rPr>
              <a:t>Stallings</a:t>
            </a:r>
            <a:r>
              <a:rPr lang="pt-BR" sz="1200" dirty="0">
                <a:solidFill>
                  <a:prstClr val="black"/>
                </a:solidFill>
              </a:rPr>
              <a:t>, William 		 		Prof. Félix do Rêgo Barros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D222C04-DD9D-4DCC-A774-2CBAA3DD8B6E}"/>
              </a:ext>
            </a:extLst>
          </p:cNvPr>
          <p:cNvSpPr txBox="1"/>
          <p:nvPr/>
        </p:nvSpPr>
        <p:spPr>
          <a:xfrm>
            <a:off x="31445" y="495836"/>
            <a:ext cx="457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111111"/>
                </a:solidFill>
                <a:effectLst/>
                <a:latin typeface="lato"/>
              </a:rPr>
              <a:t>Escrevendo um código no MARS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EAF5FB-CC99-451F-9F43-54283EE5A6F8}"/>
              </a:ext>
            </a:extLst>
          </p:cNvPr>
          <p:cNvSpPr txBox="1"/>
          <p:nvPr/>
        </p:nvSpPr>
        <p:spPr>
          <a:xfrm>
            <a:off x="8180" y="998440"/>
            <a:ext cx="912009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 1</a:t>
            </a:r>
          </a:p>
          <a:p>
            <a:r>
              <a:rPr lang="pt-BR" dirty="0"/>
              <a:t>Vamos supor que $s2 seja 10 e $s3 seja 15, para podermos testar aqui a operação.</a:t>
            </a:r>
          </a:p>
          <a:p>
            <a:endParaRPr lang="pt-BR" sz="800" dirty="0"/>
          </a:p>
          <a:p>
            <a:r>
              <a:rPr lang="pt-BR" dirty="0"/>
              <a:t>ADD      $s1, $s2, $3</a:t>
            </a:r>
          </a:p>
          <a:p>
            <a:endParaRPr lang="pt-BR" sz="800" dirty="0"/>
          </a:p>
          <a:p>
            <a:r>
              <a:rPr lang="pt-BR" dirty="0"/>
              <a:t>Para testar esse código você vai digitar o seguinte na aba mips1.asm.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62F030-1E02-4976-B631-A2A428DD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49514"/>
            <a:ext cx="7033382" cy="395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9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7542" y="-27384"/>
            <a:ext cx="915154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prstClr val="black"/>
                </a:solidFill>
              </a:rPr>
              <a:t>                        </a:t>
            </a:r>
            <a:r>
              <a:rPr lang="pt-BR" sz="2800" dirty="0"/>
              <a:t>Conjunto de Instruções do MIPS              </a:t>
            </a:r>
            <a:r>
              <a:rPr lang="pt-BR" b="1" dirty="0">
                <a:solidFill>
                  <a:prstClr val="black"/>
                </a:solidFill>
              </a:rPr>
              <a:t>Capítulo  9</a:t>
            </a:r>
            <a:r>
              <a:rPr lang="pt-BR" sz="2800" b="1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6608385"/>
            <a:ext cx="9144000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sz="1200" i="1" dirty="0">
                <a:solidFill>
                  <a:prstClr val="black"/>
                </a:solidFill>
              </a:rPr>
              <a:t>SIAC 202</a:t>
            </a:r>
            <a:r>
              <a:rPr lang="pt-BR" sz="1200" dirty="0">
                <a:solidFill>
                  <a:prstClr val="black"/>
                </a:solidFill>
              </a:rPr>
              <a:t> - Arquitetura de Computadores   </a:t>
            </a:r>
            <a:r>
              <a:rPr lang="pt-BR" sz="1200" dirty="0" err="1">
                <a:solidFill>
                  <a:prstClr val="black"/>
                </a:solidFill>
              </a:rPr>
              <a:t>Stallings</a:t>
            </a:r>
            <a:r>
              <a:rPr lang="pt-BR" sz="1200" dirty="0">
                <a:solidFill>
                  <a:prstClr val="black"/>
                </a:solidFill>
              </a:rPr>
              <a:t>, William 		 		Prof. Félix do Rêgo Barros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D222C04-DD9D-4DCC-A774-2CBAA3DD8B6E}"/>
              </a:ext>
            </a:extLst>
          </p:cNvPr>
          <p:cNvSpPr txBox="1"/>
          <p:nvPr/>
        </p:nvSpPr>
        <p:spPr>
          <a:xfrm>
            <a:off x="31444" y="495836"/>
            <a:ext cx="5116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Digitando o código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assembly</a:t>
            </a:r>
            <a:r>
              <a:rPr lang="pt-B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MIPS no MARS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96FF74-B7FE-4837-B29F-303884EC8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1" y="1232571"/>
            <a:ext cx="8821576" cy="49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7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7542" y="-27384"/>
            <a:ext cx="915154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prstClr val="black"/>
                </a:solidFill>
              </a:rPr>
              <a:t>                        </a:t>
            </a:r>
            <a:r>
              <a:rPr lang="pt-BR" sz="2800" dirty="0"/>
              <a:t>Conjunto de Instruções do MIPS              </a:t>
            </a:r>
            <a:r>
              <a:rPr lang="pt-BR" b="1" dirty="0">
                <a:solidFill>
                  <a:prstClr val="black"/>
                </a:solidFill>
              </a:rPr>
              <a:t>Capítulo  9</a:t>
            </a:r>
            <a:r>
              <a:rPr lang="pt-BR" sz="2800" b="1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6608385"/>
            <a:ext cx="9144000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sz="1200" i="1" dirty="0">
                <a:solidFill>
                  <a:prstClr val="black"/>
                </a:solidFill>
              </a:rPr>
              <a:t>SIAC 202</a:t>
            </a:r>
            <a:r>
              <a:rPr lang="pt-BR" sz="1200" dirty="0">
                <a:solidFill>
                  <a:prstClr val="black"/>
                </a:solidFill>
              </a:rPr>
              <a:t> - Arquitetura de Computadores   </a:t>
            </a:r>
            <a:r>
              <a:rPr lang="pt-BR" sz="1200" dirty="0" err="1">
                <a:solidFill>
                  <a:prstClr val="black"/>
                </a:solidFill>
              </a:rPr>
              <a:t>Stallings</a:t>
            </a:r>
            <a:r>
              <a:rPr lang="pt-BR" sz="1200" dirty="0">
                <a:solidFill>
                  <a:prstClr val="black"/>
                </a:solidFill>
              </a:rPr>
              <a:t>, William 		 		Prof. Félix do Rêgo Barros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D222C04-DD9D-4DCC-A774-2CBAA3DD8B6E}"/>
              </a:ext>
            </a:extLst>
          </p:cNvPr>
          <p:cNvSpPr txBox="1"/>
          <p:nvPr/>
        </p:nvSpPr>
        <p:spPr>
          <a:xfrm>
            <a:off x="31444" y="495836"/>
            <a:ext cx="5116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Executando o código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assembly</a:t>
            </a:r>
            <a:r>
              <a:rPr lang="pt-B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MIPS no MARS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C121E1-B7E7-45B7-93F3-A588D744313D}"/>
              </a:ext>
            </a:extLst>
          </p:cNvPr>
          <p:cNvSpPr txBox="1"/>
          <p:nvPr/>
        </p:nvSpPr>
        <p:spPr>
          <a:xfrm>
            <a:off x="31444" y="826181"/>
            <a:ext cx="90440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Após digitar isto, salve o arquivo. Vá em FILE, escolha SAVE, escolha a pastinha onde você deseja salvar seus arquivos “.</a:t>
            </a:r>
            <a:r>
              <a:rPr lang="pt-BR" sz="16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asm</a:t>
            </a:r>
            <a:r>
              <a:rPr lang="pt-BR" sz="16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”, que são os arquivos Assembly, e dê um nome para o seu arquivo. No meu caso, eu escolhi a própria pasta do MARS, criei uma pasta ali chamada EXEMPLOS, e estou dando os nomes de exemplo1.asm, exemplo2.asm e assim por diante. </a:t>
            </a:r>
            <a:r>
              <a:rPr lang="pt-BR" sz="16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“.</a:t>
            </a:r>
            <a:r>
              <a:rPr lang="pt-BR" sz="1600" b="1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text</a:t>
            </a:r>
            <a:r>
              <a:rPr lang="pt-BR" sz="16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”</a:t>
            </a:r>
            <a:r>
              <a:rPr lang="pt-BR" sz="16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é uma diretiva do montador, indicando que as linhas a seguir contêm instruções. Para executar, vá até o menu RUN e escolha ASSEMBLE. Quando fizer isto, a tela mudará, conforme a Figura 3:</a:t>
            </a:r>
            <a:endParaRPr lang="pt-BR" sz="1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96FF74-B7FE-4837-B29F-303884EC8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12" y="2395841"/>
            <a:ext cx="7306428" cy="41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5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7542" y="-27384"/>
            <a:ext cx="915154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prstClr val="black"/>
                </a:solidFill>
              </a:rPr>
              <a:t>                        </a:t>
            </a:r>
            <a:r>
              <a:rPr lang="pt-BR" sz="2800" dirty="0"/>
              <a:t>Conjunto de Instruções do MIPS              </a:t>
            </a:r>
            <a:r>
              <a:rPr lang="pt-BR" b="1" dirty="0">
                <a:solidFill>
                  <a:prstClr val="black"/>
                </a:solidFill>
              </a:rPr>
              <a:t>Capítulo  9</a:t>
            </a:r>
            <a:r>
              <a:rPr lang="pt-BR" sz="2800" b="1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6608385"/>
            <a:ext cx="9144000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sz="1200" i="1" dirty="0">
                <a:solidFill>
                  <a:prstClr val="black"/>
                </a:solidFill>
              </a:rPr>
              <a:t>SIAC 202</a:t>
            </a:r>
            <a:r>
              <a:rPr lang="pt-BR" sz="1200" dirty="0">
                <a:solidFill>
                  <a:prstClr val="black"/>
                </a:solidFill>
              </a:rPr>
              <a:t> - Arquitetura de Computadores   </a:t>
            </a:r>
            <a:r>
              <a:rPr lang="pt-BR" sz="1200" dirty="0" err="1">
                <a:solidFill>
                  <a:prstClr val="black"/>
                </a:solidFill>
              </a:rPr>
              <a:t>Stallings</a:t>
            </a:r>
            <a:r>
              <a:rPr lang="pt-BR" sz="1200" dirty="0">
                <a:solidFill>
                  <a:prstClr val="black"/>
                </a:solidFill>
              </a:rPr>
              <a:t>, William 		 		Prof. Félix do Rêgo Barros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0B190DA-8F3F-439F-A364-32E3CFA6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" y="908720"/>
            <a:ext cx="8973327" cy="50450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7BB11C9-F34D-4D62-A3F9-26439688A201}"/>
              </a:ext>
            </a:extLst>
          </p:cNvPr>
          <p:cNvSpPr txBox="1"/>
          <p:nvPr/>
        </p:nvSpPr>
        <p:spPr>
          <a:xfrm>
            <a:off x="31444" y="495836"/>
            <a:ext cx="6196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Executando o código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assembly</a:t>
            </a:r>
            <a:r>
              <a:rPr lang="pt-B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MIPS no MARS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DFC0EA8-BC2A-4958-9BD0-B7E2723AF081}"/>
              </a:ext>
            </a:extLst>
          </p:cNvPr>
          <p:cNvSpPr txBox="1"/>
          <p:nvPr/>
        </p:nvSpPr>
        <p:spPr>
          <a:xfrm>
            <a:off x="1043608" y="5992832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Figura 3: Executando o código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assembly</a:t>
            </a:r>
            <a:r>
              <a:rPr lang="pt-B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MIPS no MARS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564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9C236708B6B424EA4131DF1180EC88D" ma:contentTypeVersion="2" ma:contentTypeDescription="Crie um novo documento." ma:contentTypeScope="" ma:versionID="6c28c620fcba9c72a354d330e757ee6c">
  <xsd:schema xmlns:xsd="http://www.w3.org/2001/XMLSchema" xmlns:xs="http://www.w3.org/2001/XMLSchema" xmlns:p="http://schemas.microsoft.com/office/2006/metadata/properties" xmlns:ns2="0e849ebe-94c7-4484-817b-c270b771ce1d" targetNamespace="http://schemas.microsoft.com/office/2006/metadata/properties" ma:root="true" ma:fieldsID="776b89a87d2a84a20bd514bdac17dc0c" ns2:_="">
    <xsd:import namespace="0e849ebe-94c7-4484-817b-c270b771ce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49ebe-94c7-4484-817b-c270b771ce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45F691-385E-4396-9355-60D3964ABB33}"/>
</file>

<file path=customXml/itemProps2.xml><?xml version="1.0" encoding="utf-8"?>
<ds:datastoreItem xmlns:ds="http://schemas.openxmlformats.org/officeDocument/2006/customXml" ds:itemID="{4D719623-252F-4BEB-A2BE-5559CCA42DD9}"/>
</file>

<file path=customXml/itemProps3.xml><?xml version="1.0" encoding="utf-8"?>
<ds:datastoreItem xmlns:ds="http://schemas.openxmlformats.org/officeDocument/2006/customXml" ds:itemID="{8E34FDAB-F510-4782-9BE0-9899BC9D3FBA}"/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556</Words>
  <Application>Microsoft Office PowerPoint</Application>
  <PresentationFormat>Apresentação na tela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lato</vt:lpstr>
      <vt:lpstr>roboto</vt:lpstr>
      <vt:lpstr>Tema do Office</vt:lpstr>
      <vt:lpstr>Arquitetura e organização de computadores Sistema de Computação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e organização de computadores Uma visão geral</dc:title>
  <dc:creator>Sala 7</dc:creator>
  <cp:lastModifiedBy>Felix Barros</cp:lastModifiedBy>
  <cp:revision>169</cp:revision>
  <dcterms:created xsi:type="dcterms:W3CDTF">2019-08-26T19:23:27Z</dcterms:created>
  <dcterms:modified xsi:type="dcterms:W3CDTF">2021-05-07T12:54:28Z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0x01010079C236708B6B424EA4131DF1180EC88D</vt:lpwstr>
  </property>
</Properties>
</file>