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3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624E0-EE34-A023-8181-F84EE7C6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56" y="1457810"/>
            <a:ext cx="5414255" cy="2129287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>
                <a:solidFill>
                  <a:schemeClr val="tx2">
                    <a:alpha val="80000"/>
                  </a:schemeClr>
                </a:solidFill>
              </a:rPr>
            </a:br>
            <a:br>
              <a:rPr lang="pt-BR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pt-BR" sz="3600" dirty="0">
                <a:solidFill>
                  <a:schemeClr val="tx2">
                    <a:alpha val="80000"/>
                  </a:schemeClr>
                </a:solidFill>
              </a:rPr>
              <a:t>Sistemas de Informação</a:t>
            </a:r>
            <a:br>
              <a:rPr lang="pt-BR" sz="4000" dirty="0">
                <a:solidFill>
                  <a:schemeClr val="tx2">
                    <a:alpha val="80000"/>
                  </a:schemeClr>
                </a:solidFill>
              </a:rPr>
            </a:br>
            <a:br>
              <a:rPr lang="pt-BR" sz="40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pt-BR" sz="2700" dirty="0">
                <a:solidFill>
                  <a:schemeClr val="tx2">
                    <a:alpha val="80000"/>
                  </a:schemeClr>
                </a:solidFill>
              </a:rPr>
              <a:t>Desenvolvimento de Aplicativos – 2023.2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62FF6-4136-18CC-57FE-23606A5F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05" y="3900333"/>
            <a:ext cx="5414255" cy="25196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Alunos: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Pedro Lyrio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Jean Fagundes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Jorge Harbes</a:t>
            </a:r>
          </a:p>
          <a:p>
            <a:pPr algn="l"/>
            <a:r>
              <a:rPr lang="pt-BR" dirty="0">
                <a:solidFill>
                  <a:schemeClr val="tx2">
                    <a:alpha val="80000"/>
                  </a:schemeClr>
                </a:solidFill>
              </a:rPr>
              <a:t>Matheus Mello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7927E14-FA2F-5281-72F7-D6F3EF304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6" r="23800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6533033-9733-6DE0-A2F2-801BD61C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6" y="99476"/>
            <a:ext cx="4676679" cy="15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46" y="377462"/>
            <a:ext cx="4187741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de Login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DB89D1C-D11B-F65F-D4D2-E333AB0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24" y="1252897"/>
            <a:ext cx="2343353" cy="52074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0D90C8-9F3A-0B3A-ADF0-450D3290B29C}"/>
              </a:ext>
            </a:extLst>
          </p:cNvPr>
          <p:cNvSpPr txBox="1">
            <a:spLocks/>
          </p:cNvSpPr>
          <p:nvPr/>
        </p:nvSpPr>
        <p:spPr>
          <a:xfrm>
            <a:off x="6407059" y="376630"/>
            <a:ext cx="4187741" cy="876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>
                <a:solidFill>
                  <a:schemeClr val="tx2"/>
                </a:solidFill>
              </a:rPr>
              <a:t>Tela </a:t>
            </a:r>
            <a:r>
              <a:rPr lang="en-US" sz="4100" dirty="0" err="1">
                <a:solidFill>
                  <a:schemeClr val="tx2"/>
                </a:solidFill>
              </a:rPr>
              <a:t>Cadastro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DB63BDCB-2658-1F17-DB19-69C67E11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75" y="900621"/>
            <a:ext cx="3553239" cy="57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46" y="377462"/>
            <a:ext cx="4187741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</a:t>
            </a:r>
            <a:r>
              <a:rPr lang="en-US" sz="4100" dirty="0" err="1">
                <a:solidFill>
                  <a:schemeClr val="tx2"/>
                </a:solidFill>
              </a:rPr>
              <a:t>Rendas</a:t>
            </a:r>
            <a:endParaRPr lang="en-US" sz="41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D90C8-9F3A-0B3A-ADF0-450D3290B29C}"/>
              </a:ext>
            </a:extLst>
          </p:cNvPr>
          <p:cNvSpPr txBox="1">
            <a:spLocks/>
          </p:cNvSpPr>
          <p:nvPr/>
        </p:nvSpPr>
        <p:spPr>
          <a:xfrm>
            <a:off x="6407059" y="376630"/>
            <a:ext cx="4187741" cy="876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>
                <a:solidFill>
                  <a:schemeClr val="tx2"/>
                </a:solidFill>
              </a:rPr>
              <a:t>Tela </a:t>
            </a:r>
            <a:r>
              <a:rPr lang="en-US" sz="4100" dirty="0" err="1">
                <a:solidFill>
                  <a:schemeClr val="tx2"/>
                </a:solidFill>
              </a:rPr>
              <a:t>Inicial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9" name="Picture 8" descr="A screenshot of a menu&#10;&#10;Description automatically generated">
            <a:extLst>
              <a:ext uri="{FF2B5EF4-FFF2-40B4-BE49-F238E27FC236}">
                <a16:creationId xmlns:a16="http://schemas.microsoft.com/office/drawing/2014/main" id="{13E0C43C-3408-5886-0F0C-DC4CF1F05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2" y="1252897"/>
            <a:ext cx="2271561" cy="52074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A10940-009B-588D-A34A-621E329F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73" y="1012616"/>
            <a:ext cx="3300642" cy="567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8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9D5D6F-8AE6-D1FC-21A2-E0E90317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77" y="347727"/>
            <a:ext cx="4562180" cy="876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100" dirty="0">
                <a:solidFill>
                  <a:schemeClr val="tx2"/>
                </a:solidFill>
              </a:rPr>
              <a:t>Tela Meu </a:t>
            </a:r>
            <a:r>
              <a:rPr lang="en-US" sz="4100" dirty="0" err="1">
                <a:solidFill>
                  <a:schemeClr val="tx2"/>
                </a:solidFill>
              </a:rPr>
              <a:t>Perfil</a:t>
            </a:r>
            <a:endParaRPr lang="en-US" sz="41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89D1C-D11B-F65F-D4D2-E333AB0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9014" y="1223994"/>
            <a:ext cx="2343352" cy="52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2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FE86C-8693-DE7E-3F66-1713C0FD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10689"/>
            <a:ext cx="11010293" cy="949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Minimundo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699A-478B-DCE5-22EE-2DB730264FA4}"/>
              </a:ext>
            </a:extLst>
          </p:cNvPr>
          <p:cNvSpPr txBox="1"/>
          <p:nvPr/>
        </p:nvSpPr>
        <p:spPr>
          <a:xfrm>
            <a:off x="453141" y="1114383"/>
            <a:ext cx="11347590" cy="533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Diante da dificuldade do usuário em organizar suas finanças faz-se necessário a criação de um aplicativo para gerir e organizar seus gastos.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precisa auxiliar no gerenciamento das finanças, guardando informações de forma mensal para facilitar a organização do usuário. Deve ser possível adicionar cartões de crédito ao aplicativo para que os gastos possam ser mais bem organizados. Deverá ser guardado o nome impresso e um apelido para cada cartão cadastrado. Não serão necessárias informações mais detalhadas, pois não haverá compra pelo app.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usuário deverá ser guardado apenas o nome, o e-mail e uma senha para cadastro.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tela inicial o app mostrará o mês atual com os gastos já lançados.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usuário deverá ter a possibilidade de informar um salário diferente para cada mês (No caso de pessoas autônomas com renda variável).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barra de navegação inferior terão 3 opções: calendário (Clicando no calendário a aplicação mostra os meses com maior facilidade para serem acessados), ícone de mais (+) para adicionar um gasto e um ícone de perfil. Ao clicar no perfil o usuário será redirecionado para uma tela com as opções de informações pessoais, cartões, gastos fixos mensais (Ele poderá cadastrar seus gastos fixos padrão, o que ele já sabe que vai gastar em todos os meses). O aplicativo também deverá ter a possibilidade de usar as notificações do aplicativo do banco para que os gastos sejam adicionados automaticamente nas despesas do mês.</a:t>
            </a:r>
          </a:p>
        </p:txBody>
      </p:sp>
    </p:spTree>
    <p:extLst>
      <p:ext uri="{BB962C8B-B14F-4D97-AF65-F5344CB8AC3E}">
        <p14:creationId xmlns:p14="http://schemas.microsoft.com/office/powerpoint/2010/main" val="341186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FE86C-8693-DE7E-3F66-1713C0FD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21642"/>
            <a:ext cx="11010293" cy="9499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Minimundo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699A-478B-DCE5-22EE-2DB730264FA4}"/>
              </a:ext>
            </a:extLst>
          </p:cNvPr>
          <p:cNvSpPr txBox="1"/>
          <p:nvPr/>
        </p:nvSpPr>
        <p:spPr>
          <a:xfrm>
            <a:off x="453141" y="1143084"/>
            <a:ext cx="11347590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Deverá ser possível classificar cada gasto fixo em uma categoria. Deverão existir muitas categorias pré cadastradas no banco, como: aluguel, água, energia, telefone fixo, telefone móvel, combustível, academia, alimentação, faculdade, escola, curso, transporte, investimento, financiamento, gastos automotivos, salão de beleza, barbearia, farmácia, gás, Pets, cartão de crédito, IPTU e IPVA. Os custos fixos deverão ser cadastrados previamente no menu. Não deverá ser permitido alterar despesas fixas ou quaisquer outras despesas de meses anteriores, apenas do mês atual.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o usuário adicionar uma nova despesa o valor dela será subtraído do valor disponível naquele mês. Caso o usuário adicione mais despesas que sua renda pode abarcar, o saldo deverá ficar negativo. Ao adicionar uma nova despesa o usuário informará o valor, um título, uma pequena descrição e poderá vincular a ela um cartão de crédito pré-cadastrado por ele no menu. Despesas vinculadas a um cartão de crédito não irão subtrair o valor disponível na conta, pois esses valores serão lançados na despesa fixa na categoria cartão de crédito no próximo mês.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E3699DBC-8F9F-9DB3-1EA7-B0497001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42" y="4478973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48348-7217-7C90-09CE-DBD97FBCE452}"/>
              </a:ext>
            </a:extLst>
          </p:cNvPr>
          <p:cNvSpPr txBox="1"/>
          <p:nvPr/>
        </p:nvSpPr>
        <p:spPr>
          <a:xfrm>
            <a:off x="3695067" y="5277279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7592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192528" y="171713"/>
            <a:ext cx="5734467" cy="700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Título do Projeto: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Wallet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 do Projeto: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Desenvolver um aplicativo de software que permita aos usuários gerenciarem suas despesas mensais de maneira eficiente, melhorando a organização financeira deles.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Funcionalidades Principais: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Cadastro de seu salário mensal: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poderão adicionar seu salário mensal e caso consigam algum valor extra poderá ser adicionado.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Adição de gastos: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usuário deverá poder adicionar quantos gastos for necessário.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possível adicionar gastos fixos que fiquem salvos para os meses subsequentes.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Visualização dos gastos: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podem ver uma lista de todas os gastos adicionados naquele mês.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possível categorizar os gastos fixos em diferentes categorias pré-definidas.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Será exibido um gráfico informando as porcentagens de cada categoria.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deverão poder visualizar os gastos do mês que desejar.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usuários devem poder cadastrar mais de um cartão e dar “apelidos “para diferenciá-los.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3140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245548" y="926321"/>
            <a:ext cx="5734467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Notificações: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enviará notificações aos usuários quando o valor dos gastos do mês estiver atingindo o valor do salário.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Restrições e Limitações: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sistema será desenvolvido para plataformas Android, usando Kotlin como estrutura de desenvolvimento.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não será compatível com versões Android inferiores a 7.0 e iOS inferiores a 11.0.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interface do usuário será em português, mas haverá suporte para internacionalização para futuras expansões.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Prazos: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Início do Projeto: 14 de novembro de 2023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Fase de Desenvolvimento: 14 de novembro de 2023 a (a definir)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Testes e Depuração: (a definir)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Lançamento Oficial: (a definir)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263928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7" name="Picture 46" descr="Rolos de plantas">
            <a:extLst>
              <a:ext uri="{FF2B5EF4-FFF2-40B4-BE49-F238E27FC236}">
                <a16:creationId xmlns:a16="http://schemas.microsoft.com/office/drawing/2014/main" id="{79421D19-028E-4293-167E-3950968E5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3" name="Flowchart: Document 12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F18E62C-A1FF-4287-B466-37167775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2095BA0-2222-4D4D-842A-B14BBFA54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982CAE6-43E7-4567-AE8B-4E45E626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7BCEBF-E459-4E6E-9C65-888321E06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3F1577-CD86-459A-87F2-B88DC8FA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FC4D55-3CFE-4598-B2DA-683B78FF3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BBCEDF-601D-43A0-BF08-27B894D84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BCC73-4EA2-41C0-9254-2FB609A2C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0C665E-6869-4952-B39B-9AA7EA82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E41D2C-5FA9-4980-BA0E-F4601E178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537BF2-D21E-4EF3-9EBD-B4833EE1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F5A085-4CA5-4E37-8F50-3D421162C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C2D4DA-2F79-4EDD-846C-CD0AF25A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CDF757-C6F7-47B3-A418-B70C72CC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69C0BD-0768-4186-9A1C-E613366F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2F3F35-4957-4CCC-8AE9-FD790FB6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A46E9E8-EE2D-491C-9F41-00883F0C0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88EFDB-7849-4738-933E-5D25B3464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7D573-D985-4812-A673-A08068E9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FDB3E-8398-428F-BEE4-6FC4B293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FBE3BC-EAC7-49C4-85D4-81244ADAB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358765-97FA-42A5-B8E9-A7855A2F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39591A-BF67-439C-BD2D-FB0CF763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F2BB09-702D-4FC8-8B34-1AF746A9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8A18DA-32B7-4D57-9770-CB30708D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6B058C-FA0C-4971-9C01-2177B7BF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DDCF1B-8FE1-4FDF-BF24-63320B06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F56F172-46BD-425C-B91F-1E6205FA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9D2B59D-1DA1-4EC5-B3C8-1AD33B87C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8730AC-66DE-42BF-89A4-424DBB42B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EEA64-EBAE-7120-8F28-481408EE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728905"/>
            <a:ext cx="4567990" cy="2348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Escopo</a:t>
            </a:r>
            <a:r>
              <a:rPr lang="en-US" sz="5400" dirty="0"/>
              <a:t> do </a:t>
            </a:r>
            <a:r>
              <a:rPr lang="en-US" sz="5400" dirty="0" err="1"/>
              <a:t>Projeto</a:t>
            </a:r>
            <a:r>
              <a:rPr lang="en-US" sz="5400" dirty="0"/>
              <a:t> 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60931-00ED-9702-C29F-3B752B086AE6}"/>
              </a:ext>
            </a:extLst>
          </p:cNvPr>
          <p:cNvSpPr txBox="1"/>
          <p:nvPr/>
        </p:nvSpPr>
        <p:spPr>
          <a:xfrm>
            <a:off x="245548" y="1351705"/>
            <a:ext cx="5734467" cy="439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Recursos Necessários: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Equipe de Desenvolvimento: 1 gerente de projeto, 1 desenvolvedor front-end, 1 desenvolvedor back-end, 1 designer de UI/UX.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Servidores de hospedagem para o back-end.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Recursos de hardware e software para desenvolvimento e teste.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Critérios de Aceitação: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funcional na plataforma (Android).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 as funcionalidades principais devem estar implementadas e funcionando corretamente.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testado e depurado para garantir a estabilidade e a segurança.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aplicativo deve ser lançado no prazo estipulado.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pt-BR" dirty="0"/>
          </a:p>
        </p:txBody>
      </p:sp>
      <p:pic>
        <p:nvPicPr>
          <p:cNvPr id="5" name="Picture 4" descr="A brown wallet with money&#10;&#10;Description automatically generated">
            <a:extLst>
              <a:ext uri="{FF2B5EF4-FFF2-40B4-BE49-F238E27FC236}">
                <a16:creationId xmlns:a16="http://schemas.microsoft.com/office/drawing/2014/main" id="{1B030CCA-8D64-00F6-5C00-6C054E9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37" y="3826902"/>
            <a:ext cx="2079953" cy="2298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4EEFD-CC22-0A7E-720A-02E207845F98}"/>
              </a:ext>
            </a:extLst>
          </p:cNvPr>
          <p:cNvSpPr txBox="1"/>
          <p:nvPr/>
        </p:nvSpPr>
        <p:spPr>
          <a:xfrm>
            <a:off x="7509562" y="4625208"/>
            <a:ext cx="212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Broadway" panose="04040905080B02020502" pitchFamily="82" charset="0"/>
              </a:rPr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18426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Casos de </a:t>
            </a:r>
            <a:r>
              <a:rPr lang="en-US" sz="5400" dirty="0" err="1"/>
              <a:t>Uso</a:t>
            </a:r>
            <a:endParaRPr lang="en-US" sz="5400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46" y="479455"/>
            <a:ext cx="6594400" cy="58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</a:t>
            </a:r>
            <a:r>
              <a:rPr lang="en-US" sz="5400" dirty="0" err="1"/>
              <a:t>Classe</a:t>
            </a:r>
            <a:endParaRPr lang="en-US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930" y="479455"/>
            <a:ext cx="6145032" cy="58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Document 25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A0F03-309B-4A89-4119-4CD0357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414249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Diagrama</a:t>
            </a:r>
            <a:r>
              <a:rPr lang="en-US" sz="5400" dirty="0"/>
              <a:t> de </a:t>
            </a:r>
            <a:r>
              <a:rPr lang="en-US" sz="5400" dirty="0" err="1"/>
              <a:t>Sequencia</a:t>
            </a:r>
            <a:endParaRPr lang="en-US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310EE-5618-C025-821F-4E026378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328" y="573559"/>
            <a:ext cx="7175930" cy="59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902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A031F8F6E0B840BDAF34E735968416" ma:contentTypeVersion="14" ma:contentTypeDescription="Crie um novo documento." ma:contentTypeScope="" ma:versionID="bb122a2d39cfb1d49087c6fecef170c1">
  <xsd:schema xmlns:xsd="http://www.w3.org/2001/XMLSchema" xmlns:xs="http://www.w3.org/2001/XMLSchema" xmlns:p="http://schemas.microsoft.com/office/2006/metadata/properties" xmlns:ns3="5e1db8aa-374b-4f9c-8219-d31e1996582b" xmlns:ns4="573ef543-0060-42cc-b5f5-90f340c548e7" targetNamespace="http://schemas.microsoft.com/office/2006/metadata/properties" ma:root="true" ma:fieldsID="df4442ce3ce577c6f416bbf93afeea84" ns3:_="" ns4:_="">
    <xsd:import namespace="5e1db8aa-374b-4f9c-8219-d31e1996582b"/>
    <xsd:import namespace="573ef543-0060-42cc-b5f5-90f340c548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db8aa-374b-4f9c-8219-d31e199658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ef543-0060-42cc-b5f5-90f340c548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1db8aa-374b-4f9c-8219-d31e1996582b" xsi:nil="true"/>
  </documentManagement>
</p:properties>
</file>

<file path=customXml/itemProps1.xml><?xml version="1.0" encoding="utf-8"?>
<ds:datastoreItem xmlns:ds="http://schemas.openxmlformats.org/officeDocument/2006/customXml" ds:itemID="{9134CC3B-2D0C-4169-9DBE-7744940F8F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6C0B39-3D63-48CD-B93F-BFEE5D45E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1db8aa-374b-4f9c-8219-d31e1996582b"/>
    <ds:schemaRef ds:uri="573ef543-0060-42cc-b5f5-90f340c54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080ABA-769A-468F-86CC-7F30DF877808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573ef543-0060-42cc-b5f5-90f340c548e7"/>
    <ds:schemaRef ds:uri="http://purl.org/dc/elements/1.1/"/>
    <ds:schemaRef ds:uri="5e1db8aa-374b-4f9c-8219-d31e1996582b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892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SineVTI</vt:lpstr>
      <vt:lpstr>  Sistemas de Informação  Desenvolvimento de Aplicativos – 2023.2</vt:lpstr>
      <vt:lpstr>Minimundo</vt:lpstr>
      <vt:lpstr>Minimundo</vt:lpstr>
      <vt:lpstr>Escopo do Projeto Wallet</vt:lpstr>
      <vt:lpstr>Escopo do Projeto Wallet</vt:lpstr>
      <vt:lpstr>Escopo do Projeto Wallet</vt:lpstr>
      <vt:lpstr>Diagrama de Casos de Uso</vt:lpstr>
      <vt:lpstr>Diagrama de Classe</vt:lpstr>
      <vt:lpstr>Diagrama de Sequencia</vt:lpstr>
      <vt:lpstr>Tela de Login</vt:lpstr>
      <vt:lpstr>Tela Rendas</vt:lpstr>
      <vt:lpstr>Tela Meu Perfil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CEFET-RJ  Sistemas de Informação  Desenvolvimento de Aplicativos – 2023.2</dc:title>
  <dc:creator>Jorge Harbes</dc:creator>
  <cp:lastModifiedBy>Pedro Lyrio</cp:lastModifiedBy>
  <cp:revision>18</cp:revision>
  <dcterms:created xsi:type="dcterms:W3CDTF">2023-12-07T16:51:01Z</dcterms:created>
  <dcterms:modified xsi:type="dcterms:W3CDTF">2023-12-07T19:40:27Z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2023-12-07T16:51:01Z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aaeac7c4-eee7-4cad-b41b-92a768685043</vt:lpwstr>
  </property>
  <property fmtid="{D5CDD505-2E9C-101B-9397-08002B2CF9AE}" pid="8" name="MSIP_Label_8caabacf-b917-4a45-9a5f-ed3a53d2eeb7_ContentBits">
    <vt:lpwstr>0</vt:lpwstr>
  </property>
  <property fmtid="{D5CDD505-2E9C-101B-9397-08002B2CF9AE}" pid="9" name="ContentTypeId">
    <vt:lpwstr>0x010100C7A031F8F6E0B840BDAF34E735968416</vt:lpwstr>
  </property>
</Properties>
</file>