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6" r:id="rId3"/>
    <p:sldId id="359" r:id="rId4"/>
    <p:sldId id="337" r:id="rId5"/>
    <p:sldId id="338" r:id="rId6"/>
    <p:sldId id="333" r:id="rId7"/>
    <p:sldId id="367" r:id="rId8"/>
    <p:sldId id="336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328" r:id="rId21"/>
    <p:sldId id="270" r:id="rId22"/>
    <p:sldId id="368" r:id="rId23"/>
    <p:sldId id="369" r:id="rId24"/>
    <p:sldId id="273" r:id="rId25"/>
    <p:sldId id="274" r:id="rId26"/>
    <p:sldId id="275" r:id="rId27"/>
    <p:sldId id="276" r:id="rId28"/>
    <p:sldId id="370" r:id="rId29"/>
    <p:sldId id="358" r:id="rId30"/>
  </p:sldIdLst>
  <p:sldSz cx="9144000" cy="6858000" type="screen4x3"/>
  <p:notesSz cx="6648450" cy="97821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2949A3"/>
    <a:srgbClr val="080808"/>
    <a:srgbClr val="000099"/>
    <a:srgbClr val="386170"/>
    <a:srgbClr val="447688"/>
    <a:srgbClr val="2159AB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 autoAdjust="0"/>
    <p:restoredTop sz="94717" autoAdjust="0"/>
  </p:normalViewPr>
  <p:slideViewPr>
    <p:cSldViewPr>
      <p:cViewPr varScale="1">
        <p:scale>
          <a:sx n="104" d="100"/>
          <a:sy n="104" d="100"/>
        </p:scale>
        <p:origin x="11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82A8BDA-7412-4AF2-9B8F-6EAC49030C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0940EA02-9B4B-4C83-A8CE-3AA8C51551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4409F86E-C84A-4966-A73E-CAFA2C4365D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5EC65CA7-1D4D-4B4F-B347-632136218C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/>
            </a:lvl1pPr>
          </a:lstStyle>
          <a:p>
            <a:pPr>
              <a:defRPr/>
            </a:pPr>
            <a:fld id="{2B7E1C82-DEF6-4C98-95DC-7581178C74E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92EBF0CB-9830-4FE2-B8FD-13053DEB84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4E57CCD1-D9CB-4307-BD71-8B5303A466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EF2A045-12BD-4118-AB55-6B53E9C5B4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1143173C-1627-42E0-8D2D-76DA7DA497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DA2980C1-2477-4B81-9EBA-6FB8D661C0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97EC7C18-79DA-4DA7-9E22-BC23962E0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/>
            </a:lvl1pPr>
          </a:lstStyle>
          <a:p>
            <a:pPr>
              <a:defRPr/>
            </a:pPr>
            <a:fld id="{1DD97FBE-B9C9-4E54-B644-8534F64A33F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C172E9E-4A11-4F8D-84C2-16086214C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C18C2-E031-4A9B-88FD-2F390A9BB655}" type="slidenum">
              <a:rPr lang="en-US" altLang="pt-BR" u="none"/>
              <a:pPr/>
              <a:t>1</a:t>
            </a:fld>
            <a:endParaRPr lang="en-US" altLang="pt-BR" u="none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1F0C51A-BF23-41A6-88D4-5BA2E749C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93CEA3D-8D39-432D-9C02-950BD33A4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3D30397-FB40-4820-B783-59F2CC92F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742FC3-9244-4211-A287-DAE0654335AA}" type="slidenum">
              <a:rPr lang="en-US" altLang="pt-BR" u="none"/>
              <a:pPr/>
              <a:t>19</a:t>
            </a:fld>
            <a:endParaRPr lang="en-US" altLang="pt-BR" u="none"/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981186E4-71C1-44CF-9ADE-14B3C0D53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B8E8A9A8-3772-4022-B50A-1F4C44568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10F28AA-3FDC-4103-A2E1-277F3AFE1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3E6F7B-1CDC-470E-A04D-9ED83F5EFA44}" type="slidenum">
              <a:rPr lang="en-US" altLang="pt-BR" u="none"/>
              <a:pPr/>
              <a:t>21</a:t>
            </a:fld>
            <a:endParaRPr lang="en-US" altLang="pt-BR" u="none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61B9BA7-9EB8-4418-83C3-34E3F20E4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1652823-97F7-4A63-B808-5AE01AF89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4A55AD6-D140-4A56-B1F5-7F52C7018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D2688-C316-4877-83EB-D1B1BDA4CD32}" type="slidenum">
              <a:rPr lang="en-US" altLang="pt-BR" u="none"/>
              <a:pPr/>
              <a:t>22</a:t>
            </a:fld>
            <a:endParaRPr lang="en-US" altLang="pt-BR" u="none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ACF70B1-D161-414B-808F-E91EEBAAD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A8B9C87-B63B-430A-A9E2-0F6E05520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EDC8D17-956F-48B4-A965-D0AF0032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6112EE-098A-41AC-A334-1ADD3C0B1EE2}" type="slidenum">
              <a:rPr lang="en-US" altLang="pt-BR" u="none"/>
              <a:pPr/>
              <a:t>23</a:t>
            </a:fld>
            <a:endParaRPr lang="en-US" altLang="pt-BR" u="none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64EF379-69CD-402A-91D2-B9BFD24D5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DEF48FF-E81C-4397-BC73-CBA24E330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880CA46-708B-405C-87B6-98694DE1C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9CFF13-FE5F-4F55-890D-36210D29B4B6}" type="slidenum">
              <a:rPr lang="en-US" altLang="pt-BR" u="none"/>
              <a:pPr/>
              <a:t>8</a:t>
            </a:fld>
            <a:endParaRPr lang="en-US" altLang="pt-BR" u="none"/>
          </a:p>
        </p:txBody>
      </p:sp>
      <p:sp>
        <p:nvSpPr>
          <p:cNvPr id="17411" name="Rectangle 2050">
            <a:extLst>
              <a:ext uri="{FF2B5EF4-FFF2-40B4-BE49-F238E27FC236}">
                <a16:creationId xmlns:a16="http://schemas.microsoft.com/office/drawing/2014/main" id="{C53049B7-8D83-4B0D-86F8-F60DF28A9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2051">
            <a:extLst>
              <a:ext uri="{FF2B5EF4-FFF2-40B4-BE49-F238E27FC236}">
                <a16:creationId xmlns:a16="http://schemas.microsoft.com/office/drawing/2014/main" id="{896DDE78-2752-43DD-A482-A4FDD004D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AA93786-8270-4512-AE09-CBFD86B60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A90D40-1BB2-40EC-A81B-1E3964EAE17A}" type="slidenum">
              <a:rPr lang="en-US" altLang="pt-BR" u="none"/>
              <a:pPr/>
              <a:t>9</a:t>
            </a:fld>
            <a:endParaRPr lang="en-US" altLang="pt-BR" u="none"/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9F41F0EA-7022-48CF-88F2-CF08AAFC9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CFDC679A-DFAD-46C3-8942-7DFB3E9AC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0BDF31B-3C6A-4EBE-996F-2E5BED606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27C06-243C-497C-B747-8CAF64BF990B}" type="slidenum">
              <a:rPr lang="en-US" altLang="pt-BR" u="none"/>
              <a:pPr/>
              <a:t>13</a:t>
            </a:fld>
            <a:endParaRPr lang="en-US" altLang="pt-BR" u="none"/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922B8BC8-CBE1-479B-9698-5C72A6F50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09F39DFB-589B-490E-98AF-5C906D37A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0ACA23B-5CBF-4EBB-875B-84A448402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3334-4F1C-434D-909B-7CF919C73A06}" type="slidenum">
              <a:rPr lang="en-US" altLang="pt-BR" u="none"/>
              <a:pPr/>
              <a:t>14</a:t>
            </a:fld>
            <a:endParaRPr lang="en-US" altLang="pt-BR" u="none"/>
          </a:p>
        </p:txBody>
      </p:sp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7748EBFE-EE94-4B26-BA13-3D1BF488D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>
            <a:extLst>
              <a:ext uri="{FF2B5EF4-FFF2-40B4-BE49-F238E27FC236}">
                <a16:creationId xmlns:a16="http://schemas.microsoft.com/office/drawing/2014/main" id="{89F64E55-1FDE-4CD1-863C-04D7772C5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62920FF-01B1-4BED-8722-2F4590F12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AF861B-D172-4176-8880-1ABFAB620405}" type="slidenum">
              <a:rPr lang="en-US" altLang="pt-BR" u="none"/>
              <a:pPr/>
              <a:t>15</a:t>
            </a:fld>
            <a:endParaRPr lang="en-US" altLang="pt-BR" u="none"/>
          </a:p>
        </p:txBody>
      </p:sp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D97557BF-BB6A-4B61-B665-069C5CB99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>
            <a:extLst>
              <a:ext uri="{FF2B5EF4-FFF2-40B4-BE49-F238E27FC236}">
                <a16:creationId xmlns:a16="http://schemas.microsoft.com/office/drawing/2014/main" id="{C2036A88-DE2A-4E86-9A91-D42266C3E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5386354-6BCE-43F4-911B-36FC71652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D7AD13-233F-4468-B0B1-FCEE2BB8BFFB}" type="slidenum">
              <a:rPr lang="en-US" altLang="pt-BR" u="none"/>
              <a:pPr/>
              <a:t>16</a:t>
            </a:fld>
            <a:endParaRPr lang="en-US" altLang="pt-BR" u="none"/>
          </a:p>
        </p:txBody>
      </p:sp>
      <p:sp>
        <p:nvSpPr>
          <p:cNvPr id="30723" name="Rectangle 1026">
            <a:extLst>
              <a:ext uri="{FF2B5EF4-FFF2-40B4-BE49-F238E27FC236}">
                <a16:creationId xmlns:a16="http://schemas.microsoft.com/office/drawing/2014/main" id="{CD46C00F-F8F3-4995-B5CF-61F03F320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>
            <a:extLst>
              <a:ext uri="{FF2B5EF4-FFF2-40B4-BE49-F238E27FC236}">
                <a16:creationId xmlns:a16="http://schemas.microsoft.com/office/drawing/2014/main" id="{1173863F-09D8-49B8-B047-69D5A9928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F30D733-A283-4677-B95B-07B04641D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85869D-EE8A-4CDF-8B6A-98AB536DD749}" type="slidenum">
              <a:rPr lang="en-US" altLang="pt-BR" u="none"/>
              <a:pPr/>
              <a:t>17</a:t>
            </a:fld>
            <a:endParaRPr lang="en-US" altLang="pt-BR" u="none"/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DCC7AB65-417B-4C6D-BC55-B3A8C194F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F15A3A2A-1FA5-4549-8B06-C751D7F7C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0A9785A-F105-442E-8297-6816B87C2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52C932-0022-4480-B05F-40378225E1E9}" type="slidenum">
              <a:rPr lang="en-US" altLang="pt-BR" u="none"/>
              <a:pPr/>
              <a:t>18</a:t>
            </a:fld>
            <a:endParaRPr lang="en-US" altLang="pt-BR" u="none"/>
          </a:p>
        </p:txBody>
      </p:sp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92F28FBA-C325-466C-B6AA-59FBFAC67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ACDCCCFC-2EF4-4780-8D81-B1640A1FA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>
            <a:extLst>
              <a:ext uri="{FF2B5EF4-FFF2-40B4-BE49-F238E27FC236}">
                <a16:creationId xmlns:a16="http://schemas.microsoft.com/office/drawing/2014/main" id="{51660C70-0E01-46FD-9D28-49C093FC69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C44C5B8-1EA8-48DA-8808-496AB55F5B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" y="480"/>
              <a:ext cx="5568" cy="3696"/>
            </a:xfrm>
            <a:prstGeom prst="rect">
              <a:avLst/>
            </a:prstGeom>
            <a:solidFill>
              <a:srgbClr val="E7E7E7"/>
            </a:solidFill>
            <a:ln w="9525">
              <a:solidFill>
                <a:srgbClr val="E7E7E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7F31123-C16C-405E-B26F-636FA7F4B3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76"/>
              <a:ext cx="5760" cy="144"/>
            </a:xfrm>
            <a:prstGeom prst="rect">
              <a:avLst/>
            </a:prstGeom>
            <a:solidFill>
              <a:srgbClr val="2159AB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altLang="pt-BR" sz="1600" u="none" dirty="0" err="1">
                  <a:solidFill>
                    <a:schemeClr val="bg1"/>
                  </a:solidFill>
                </a:rPr>
                <a:t>ESw</a:t>
              </a:r>
              <a:r>
                <a:rPr lang="pt-BR" altLang="pt-BR" sz="1600" u="none" dirty="0">
                  <a:solidFill>
                    <a:schemeClr val="bg1"/>
                  </a:solidFill>
                </a:rPr>
                <a:t> 2021 – BSI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5CF74300-3951-4BA9-A000-8B8AEA860A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" y="480"/>
              <a:ext cx="192" cy="3696"/>
            </a:xfrm>
            <a:prstGeom prst="rect">
              <a:avLst/>
            </a:prstGeom>
            <a:solidFill>
              <a:srgbClr val="2159AB"/>
            </a:solidFill>
            <a:ln w="9525">
              <a:solidFill>
                <a:srgbClr val="2949A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C9EDC606-1F00-4EF2-83A9-330D6E83A2E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0" y="480"/>
              <a:ext cx="576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WordArt 11">
              <a:extLst>
                <a:ext uri="{FF2B5EF4-FFF2-40B4-BE49-F238E27FC236}">
                  <a16:creationId xmlns:a16="http://schemas.microsoft.com/office/drawing/2014/main" id="{6014F596-E9DE-4084-BF15-193D0B34FADD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 rot="-5400000">
              <a:off x="-874" y="2281"/>
              <a:ext cx="1950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pt-BR" sz="700" b="1" kern="10" dirty="0">
                  <a:solidFill>
                    <a:srgbClr val="C0C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CEFET-RJ/BSI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809238A-04C8-4B6A-B4EF-1022A120F4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" y="4176"/>
              <a:ext cx="192" cy="14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3F2F1145-4607-4DB9-B4FE-21141F845CB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92" y="0"/>
              <a:ext cx="0" cy="43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6AF63E3-7C89-4F6D-9DBB-519E1FBA48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76"/>
              <a:ext cx="576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C72DC80D-80E3-4570-90C2-10D1E7546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-12"/>
              <a:ext cx="5760" cy="4329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27035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19600"/>
            <a:ext cx="6400800" cy="855663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2703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1066800" y="2590800"/>
            <a:ext cx="7543800" cy="8604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t-BR" noProof="0" dirty="0" err="1"/>
              <a:t>Hjhjhkhj</a:t>
            </a:r>
            <a:r>
              <a:rPr lang="pt-BR" noProof="0" dirty="0"/>
              <a:t> </a:t>
            </a:r>
            <a:r>
              <a:rPr lang="pt-BR" noProof="0" dirty="0" err="1"/>
              <a:t>hgjjhjhj</a:t>
            </a:r>
            <a:r>
              <a:rPr lang="pt-BR" noProof="0" dirty="0"/>
              <a:t> </a:t>
            </a:r>
            <a:r>
              <a:rPr lang="pt-BR" noProof="0" dirty="0" err="1"/>
              <a:t>hhhhhhhhhhhhhhhhhhhhhhhhhhhhhhhhjhjh</a:t>
            </a:r>
            <a:r>
              <a:rPr lang="pt-BR" noProof="0" dirty="0"/>
              <a:t> </a:t>
            </a:r>
            <a:r>
              <a:rPr lang="pt-BR" noProof="0" dirty="0" err="1"/>
              <a:t>hjhjhjhjh</a:t>
            </a:r>
            <a:r>
              <a:rPr lang="pt-BR" noProof="0" dirty="0"/>
              <a:t> </a:t>
            </a:r>
            <a:r>
              <a:rPr lang="pt-BR" noProof="0" dirty="0" err="1"/>
              <a:t>jhjhj</a:t>
            </a:r>
            <a:r>
              <a:rPr lang="pt-BR" noProof="0" dirty="0"/>
              <a:t> </a:t>
            </a:r>
          </a:p>
        </p:txBody>
      </p:sp>
      <p:pic>
        <p:nvPicPr>
          <p:cNvPr id="17" name="Picture 11" descr="Resultado de imagem para cefet maria da graÃ§a">
            <a:extLst>
              <a:ext uri="{FF2B5EF4-FFF2-40B4-BE49-F238E27FC236}">
                <a16:creationId xmlns:a16="http://schemas.microsoft.com/office/drawing/2014/main" id="{ADE27596-1AA8-4EA0-9D92-EF4E4D893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92" y="1191"/>
            <a:ext cx="914608" cy="7515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A5A1D1D-D1F0-4DAA-8471-DE112BB801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71" y="1191"/>
            <a:ext cx="231668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844824"/>
            <a:ext cx="8654925" cy="4440411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5C838A2-B9A7-4B0C-92C9-2D20AF189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DFD2D4D8-1328-408F-A1D7-BD64C1BD31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FDE95-9209-4708-8EF0-EC783F41A51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623C887-2D33-4CE1-83C1-FD7C255A774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 err="1"/>
            </a:lvl1pPr>
          </a:lstStyle>
          <a:p>
            <a:pPr>
              <a:defRPr/>
            </a:pPr>
            <a:r>
              <a:rPr lang="pt-BR"/>
              <a:t>ESw– Sildenir Alves Ribeiro</a:t>
            </a:r>
          </a:p>
        </p:txBody>
      </p:sp>
    </p:spTree>
    <p:extLst>
      <p:ext uri="{BB962C8B-B14F-4D97-AF65-F5344CB8AC3E}">
        <p14:creationId xmlns:p14="http://schemas.microsoft.com/office/powerpoint/2010/main" val="283993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Online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1ECE2-5F50-4207-9616-D0BED53A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ECB48-C3EC-430A-BECA-524672B0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DF6FF-FCCC-4D7D-A975-DE8B53E8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CA45B1-7E7B-4DEA-BF70-2BB93F5A1D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65030-5049-41E1-8DD8-7EBFCB15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E9A758-6788-4E8E-8D8B-DE4918B5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D4740-F4F6-445A-B7FD-5EB25093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C22611-255F-4C26-8577-14C632C7C0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90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ECC5D31A-7895-4448-8EF5-A35E22A46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629400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8436D97B-12A4-413D-A51F-D9AC1585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8839200" cy="762000"/>
          </a:xfrm>
          <a:prstGeom prst="rect">
            <a:avLst/>
          </a:prstGeom>
          <a:solidFill>
            <a:srgbClr val="2159AB"/>
          </a:solidFill>
          <a:ln>
            <a:noFill/>
          </a:ln>
          <a:effectLst/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AF4D8C19-C8B0-499F-99FB-714D2804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7875"/>
            <a:ext cx="304800" cy="5867400"/>
          </a:xfrm>
          <a:prstGeom prst="rect">
            <a:avLst/>
          </a:prstGeom>
          <a:solidFill>
            <a:srgbClr val="DACFA6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2479FDBF-4754-4AE6-8FC2-2CDB4DC0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6629400"/>
            <a:ext cx="8839200" cy="228600"/>
          </a:xfrm>
          <a:prstGeom prst="rect">
            <a:avLst/>
          </a:prstGeom>
          <a:solidFill>
            <a:srgbClr val="2949A3"/>
          </a:solidFill>
          <a:ln>
            <a:noFill/>
          </a:ln>
          <a:effectLst/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pt-BR" sz="1000" b="1" u="none">
              <a:solidFill>
                <a:schemeClr val="bg1"/>
              </a:solidFill>
            </a:endParaRPr>
          </a:p>
        </p:txBody>
      </p:sp>
      <p:sp>
        <p:nvSpPr>
          <p:cNvPr id="269321" name="WordArt 9">
            <a:extLst>
              <a:ext uri="{FF2B5EF4-FFF2-40B4-BE49-F238E27FC236}">
                <a16:creationId xmlns:a16="http://schemas.microsoft.com/office/drawing/2014/main" id="{9CD0891E-2D04-466B-B205-F7F000DD087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6200000">
            <a:off x="-1564027" y="3579413"/>
            <a:ext cx="3431957" cy="250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pt-BR" sz="1600" kern="10" dirty="0">
                <a:solidFill>
                  <a:srgbClr val="969696"/>
                </a:solidFill>
                <a:latin typeface="Arial Black" panose="020B0A04020102020204" pitchFamily="34" charset="0"/>
              </a:rPr>
              <a:t>Engenharia de Software - BSI</a:t>
            </a:r>
          </a:p>
        </p:txBody>
      </p:sp>
      <p:sp>
        <p:nvSpPr>
          <p:cNvPr id="1033" name="Line 11">
            <a:extLst>
              <a:ext uri="{FF2B5EF4-FFF2-40B4-BE49-F238E27FC236}">
                <a16:creationId xmlns:a16="http://schemas.microsoft.com/office/drawing/2014/main" id="{B5665E89-C13D-490E-9499-AACAFBFED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0"/>
            <a:ext cx="0" cy="7620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Line 12">
            <a:extLst>
              <a:ext uri="{FF2B5EF4-FFF2-40B4-BE49-F238E27FC236}">
                <a16:creationId xmlns:a16="http://schemas.microsoft.com/office/drawing/2014/main" id="{8CB0FD53-CEA6-450A-B812-FB7F8F69E1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62000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Rectangle 13">
            <a:extLst>
              <a:ext uri="{FF2B5EF4-FFF2-40B4-BE49-F238E27FC236}">
                <a16:creationId xmlns:a16="http://schemas.microsoft.com/office/drawing/2014/main" id="{302825CA-E50E-48CC-A5CD-F33EADE04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629400"/>
            <a:ext cx="304800" cy="2238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36" name="Line 14">
            <a:extLst>
              <a:ext uri="{FF2B5EF4-FFF2-40B4-BE49-F238E27FC236}">
                <a16:creationId xmlns:a16="http://schemas.microsoft.com/office/drawing/2014/main" id="{CB114A1F-4052-49DE-A140-ADECB21F5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0"/>
            <a:ext cx="0" cy="68580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Rectangle 15">
            <a:extLst>
              <a:ext uri="{FF2B5EF4-FFF2-40B4-BE49-F238E27FC236}">
                <a16:creationId xmlns:a16="http://schemas.microsoft.com/office/drawing/2014/main" id="{8502FC9D-8583-414B-B547-716DF130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0"/>
            <a:ext cx="9144000" cy="6846888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38" name="Line 16">
            <a:extLst>
              <a:ext uri="{FF2B5EF4-FFF2-40B4-BE49-F238E27FC236}">
                <a16:creationId xmlns:a16="http://schemas.microsoft.com/office/drawing/2014/main" id="{AEAFD11E-4914-4405-9A90-6BFDD7666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629400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9" name="Rectangle 17">
            <a:extLst>
              <a:ext uri="{FF2B5EF4-FFF2-40B4-BE49-F238E27FC236}">
                <a16:creationId xmlns:a16="http://schemas.microsoft.com/office/drawing/2014/main" id="{B6B7CD46-6014-48E3-9891-DAA8D2A9F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115888"/>
            <a:ext cx="791051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40" name="Rectangle 18">
            <a:extLst>
              <a:ext uri="{FF2B5EF4-FFF2-40B4-BE49-F238E27FC236}">
                <a16:creationId xmlns:a16="http://schemas.microsoft.com/office/drawing/2014/main" id="{9435522F-AA28-4759-8274-BD2416766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977900"/>
            <a:ext cx="86550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269331" name="Rectangle 19">
            <a:extLst>
              <a:ext uri="{FF2B5EF4-FFF2-40B4-BE49-F238E27FC236}">
                <a16:creationId xmlns:a16="http://schemas.microsoft.com/office/drawing/2014/main" id="{F658BB20-88A3-4160-8175-37CA37AF6F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143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u="none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69332" name="Rectangle 20">
            <a:extLst>
              <a:ext uri="{FF2B5EF4-FFF2-40B4-BE49-F238E27FC236}">
                <a16:creationId xmlns:a16="http://schemas.microsoft.com/office/drawing/2014/main" id="{BB0D7E90-5DDA-4620-BB0E-C38E10419D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29400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 u="none" smtClean="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A228605-B896-4498-8F92-D074EAAC77D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69333" name="Rectangle 21">
            <a:extLst>
              <a:ext uri="{FF2B5EF4-FFF2-40B4-BE49-F238E27FC236}">
                <a16:creationId xmlns:a16="http://schemas.microsoft.com/office/drawing/2014/main" id="{03B6D5DE-66B8-4756-A40E-D2E5059F2F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u="none" dirty="0" err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ESw 2021 – BSI</a:t>
            </a:r>
          </a:p>
        </p:txBody>
      </p:sp>
      <p:pic>
        <p:nvPicPr>
          <p:cNvPr id="21" name="Picture 11" descr="Resultado de imagem para cefet maria da graÃ§a">
            <a:extLst>
              <a:ext uri="{FF2B5EF4-FFF2-40B4-BE49-F238E27FC236}">
                <a16:creationId xmlns:a16="http://schemas.microsoft.com/office/drawing/2014/main" id="{AD743F9D-D637-4BD7-81D5-86D87E8153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92" y="10716"/>
            <a:ext cx="914608" cy="7515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E72AE13-CFF8-43FB-B890-D999D51B932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971" y="10716"/>
            <a:ext cx="231668" cy="7588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–"/>
        <a:defRPr kern="1200">
          <a:solidFill>
            <a:schemeClr val="tx1"/>
          </a:solidFill>
          <a:latin typeface="+mn-lt"/>
          <a:ea typeface="+mn-ea"/>
          <a:cs typeface="Aharoni" pitchFamily="2" charset="-79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Aharoni" pitchFamily="2" charset="-79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Aharoni" pitchFamily="2" charset="-79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»"/>
        <a:defRPr sz="1400" kern="1200">
          <a:solidFill>
            <a:schemeClr val="tx1"/>
          </a:solidFill>
          <a:latin typeface="+mn-lt"/>
          <a:ea typeface="+mn-ea"/>
          <a:cs typeface="Aharoni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ECF026-EC95-4A27-95FE-03BF02C34A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2185988"/>
            <a:ext cx="8820150" cy="1008062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2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 - Apresentação</a:t>
            </a:r>
            <a:endParaRPr lang="en-US" altLang="pt-BR" sz="32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F111196-E39B-4AFD-8B92-99E50D18E4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4652963"/>
            <a:ext cx="6761163" cy="1368425"/>
          </a:xfrm>
        </p:spPr>
        <p:txBody>
          <a:bodyPr/>
          <a:lstStyle/>
          <a:p>
            <a:pPr eaLnBrk="1" hangingPunct="1"/>
            <a:r>
              <a:rPr lang="pt-BR" altLang="pt-BR" sz="2000" b="1"/>
              <a:t>Sildenir Alves Ribeiro, DSc.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A3160D9-DC63-4E7A-9909-8F59FC95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92003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 algn="ctr" eaLnBrk="1" hangingPunct="1">
              <a:buFontTx/>
              <a:buNone/>
            </a:pPr>
            <a:endParaRPr lang="pt-BR" altLang="pt-BR" b="1" u="none">
              <a:latin typeface="Verdana" panose="020B060403050404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4402493-1E01-4140-86D8-D2F3A136E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0"/>
            <a:ext cx="79930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1F1F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br>
              <a:rPr lang="pt-BR" altLang="pt-BR" sz="2400" b="1" u="none" dirty="0">
                <a:latin typeface="Verdana" panose="020B0604030504040204" pitchFamily="34" charset="0"/>
              </a:rPr>
            </a:br>
            <a:r>
              <a:rPr lang="pt-BR" altLang="pt-BR" sz="2400" b="1" u="none" dirty="0">
                <a:latin typeface="Verdana" panose="020B0604030504040204" pitchFamily="34" charset="0"/>
              </a:rPr>
              <a:t>CEFET-RJ/Maria da Graça/ BSI</a:t>
            </a:r>
            <a:br>
              <a:rPr lang="pt-BR" altLang="pt-BR" sz="2400" b="1" u="none" dirty="0">
                <a:latin typeface="Verdana" panose="020B0604030504040204" pitchFamily="34" charset="0"/>
              </a:rPr>
            </a:br>
            <a:r>
              <a:rPr lang="pt-BR" altLang="pt-BR" sz="1800" b="1" u="none" dirty="0">
                <a:latin typeface="Verdana" panose="020B0604030504040204" pitchFamily="34" charset="0"/>
              </a:rPr>
              <a:t>Disciplina: Engenharia de Software</a:t>
            </a:r>
            <a:br>
              <a:rPr lang="pt-BR" altLang="pt-BR" sz="1800" b="1" u="none" dirty="0">
                <a:latin typeface="Verdana" panose="020B0604030504040204" pitchFamily="34" charset="0"/>
              </a:rPr>
            </a:br>
            <a:endParaRPr lang="pt-BR" altLang="pt-BR" sz="1800" b="1" u="none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8">
            <a:extLst>
              <a:ext uri="{FF2B5EF4-FFF2-40B4-BE49-F238E27FC236}">
                <a16:creationId xmlns:a16="http://schemas.microsoft.com/office/drawing/2014/main" id="{5F6BA8F1-6D3B-4135-A39F-58C349DE9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7848600" cy="3810000"/>
          </a:xfrm>
          <a:prstGeom prst="rect">
            <a:avLst/>
          </a:prstGeom>
          <a:solidFill>
            <a:srgbClr val="EAEAEA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2158D45-E181-4248-B17C-85029024D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115888"/>
            <a:ext cx="8458200" cy="666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4000">
                <a:latin typeface="Arial" panose="020B0604020202020204" pitchFamily="34" charset="0"/>
              </a:rPr>
              <a:t>Falhas para o Hardware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11A7C9-694A-4B66-B7C6-4A72BC33C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655050" cy="4440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 </a:t>
            </a:r>
          </a:p>
        </p:txBody>
      </p:sp>
      <p:grpSp>
        <p:nvGrpSpPr>
          <p:cNvPr id="20485" name="Group 29">
            <a:extLst>
              <a:ext uri="{FF2B5EF4-FFF2-40B4-BE49-F238E27FC236}">
                <a16:creationId xmlns:a16="http://schemas.microsoft.com/office/drawing/2014/main" id="{3853E83A-BB65-45B3-882D-3BE97860373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7315200" cy="2925763"/>
            <a:chOff x="624" y="1728"/>
            <a:chExt cx="4608" cy="1843"/>
          </a:xfrm>
        </p:grpSpPr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291D9628-05A1-4BA7-B2FB-A3ACFE160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230"/>
              <a:ext cx="1037" cy="34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r>
                <a:rPr lang="pt-BR" altLang="pt-BR">
                  <a:solidFill>
                    <a:srgbClr val="990000"/>
                  </a:solidFill>
                </a:rPr>
                <a:t>tempo</a:t>
              </a: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87" name="Text Box 17">
              <a:extLst>
                <a:ext uri="{FF2B5EF4-FFF2-40B4-BE49-F238E27FC236}">
                  <a16:creationId xmlns:a16="http://schemas.microsoft.com/office/drawing/2014/main" id="{39386BB2-8A38-4AF8-BED9-595446BE0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24"/>
              <a:ext cx="92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chemeClr val="accent2"/>
                  </a:solidFill>
                </a:rPr>
                <a:t>“desgaste”</a:t>
              </a:r>
            </a:p>
          </p:txBody>
        </p:sp>
        <p:sp>
          <p:nvSpPr>
            <p:cNvPr id="20488" name="Text Box 18">
              <a:extLst>
                <a:ext uri="{FF2B5EF4-FFF2-40B4-BE49-F238E27FC236}">
                  <a16:creationId xmlns:a16="http://schemas.microsoft.com/office/drawing/2014/main" id="{8F9410B0-37A9-47C8-A657-D15199A0D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" y="1864"/>
              <a:ext cx="121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900"/>
                </a:spcBef>
                <a:spcAft>
                  <a:spcPts val="300"/>
                </a:spcAft>
              </a:pPr>
              <a:r>
                <a:rPr lang="pt-BR" altLang="pt-BR">
                  <a:solidFill>
                    <a:schemeClr val="accent2"/>
                  </a:solidFill>
                </a:rPr>
                <a:t>“mortalidade</a:t>
              </a:r>
              <a:r>
                <a:rPr lang="pt-BR" altLang="pt-BR" sz="2000">
                  <a:solidFill>
                    <a:schemeClr val="accent2"/>
                  </a:solidFill>
                </a:rPr>
                <a:t> </a:t>
              </a:r>
              <a:r>
                <a:rPr lang="pt-BR" altLang="pt-BR">
                  <a:solidFill>
                    <a:schemeClr val="accent2"/>
                  </a:solidFill>
                </a:rPr>
                <a:t>infantil”</a:t>
              </a:r>
            </a:p>
            <a:p>
              <a:endParaRPr lang="pt-BR" altLang="pt-BR"/>
            </a:p>
          </p:txBody>
        </p:sp>
        <p:sp>
          <p:nvSpPr>
            <p:cNvPr id="20489" name="Line 20">
              <a:extLst>
                <a:ext uri="{FF2B5EF4-FFF2-40B4-BE49-F238E27FC236}">
                  <a16:creationId xmlns:a16="http://schemas.microsoft.com/office/drawing/2014/main" id="{74B0450E-69FB-48FD-BA41-46A483077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1728"/>
              <a:ext cx="0" cy="14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0" name="Line 21">
              <a:extLst>
                <a:ext uri="{FF2B5EF4-FFF2-40B4-BE49-F238E27FC236}">
                  <a16:creationId xmlns:a16="http://schemas.microsoft.com/office/drawing/2014/main" id="{8DA49BF9-FB0A-4070-B311-67DDD39E1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3162"/>
              <a:ext cx="39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1" name="Arc 22">
              <a:extLst>
                <a:ext uri="{FF2B5EF4-FFF2-40B4-BE49-F238E27FC236}">
                  <a16:creationId xmlns:a16="http://schemas.microsoft.com/office/drawing/2014/main" id="{205C9446-C74D-484C-BFB8-D6DDEE18F81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32" y="1840"/>
              <a:ext cx="588" cy="1138"/>
            </a:xfrm>
            <a:custGeom>
              <a:avLst/>
              <a:gdLst>
                <a:gd name="T0" fmla="*/ 0 w 21600"/>
                <a:gd name="T1" fmla="*/ 0 h 21600"/>
                <a:gd name="T2" fmla="*/ 588 w 21600"/>
                <a:gd name="T3" fmla="*/ 1138 h 21600"/>
                <a:gd name="T4" fmla="*/ 0 w 21600"/>
                <a:gd name="T5" fmla="*/ 113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2" name="Arc 23">
              <a:extLst>
                <a:ext uri="{FF2B5EF4-FFF2-40B4-BE49-F238E27FC236}">
                  <a16:creationId xmlns:a16="http://schemas.microsoft.com/office/drawing/2014/main" id="{AA27CE47-D02B-4957-B66A-389D11536BE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24" y="1768"/>
              <a:ext cx="744" cy="1205"/>
            </a:xfrm>
            <a:custGeom>
              <a:avLst/>
              <a:gdLst>
                <a:gd name="T0" fmla="*/ 22 w 21600"/>
                <a:gd name="T1" fmla="*/ 0 h 21590"/>
                <a:gd name="T2" fmla="*/ 744 w 21600"/>
                <a:gd name="T3" fmla="*/ 1205 h 21590"/>
                <a:gd name="T4" fmla="*/ 0 w 21600"/>
                <a:gd name="T5" fmla="*/ 1205 h 215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0" fill="none" extrusionOk="0">
                  <a:moveTo>
                    <a:pt x="650" y="-1"/>
                  </a:moveTo>
                  <a:cubicBezTo>
                    <a:pt x="12320" y="351"/>
                    <a:pt x="21600" y="9913"/>
                    <a:pt x="21600" y="21590"/>
                  </a:cubicBezTo>
                </a:path>
                <a:path w="21600" h="21590" stroke="0" extrusionOk="0">
                  <a:moveTo>
                    <a:pt x="650" y="-1"/>
                  </a:moveTo>
                  <a:cubicBezTo>
                    <a:pt x="12320" y="351"/>
                    <a:pt x="21600" y="9913"/>
                    <a:pt x="21600" y="21590"/>
                  </a:cubicBezTo>
                  <a:lnTo>
                    <a:pt x="0" y="21590"/>
                  </a:lnTo>
                  <a:lnTo>
                    <a:pt x="650" y="-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3" name="Line 24">
              <a:extLst>
                <a:ext uri="{FF2B5EF4-FFF2-40B4-BE49-F238E27FC236}">
                  <a16:creationId xmlns:a16="http://schemas.microsoft.com/office/drawing/2014/main" id="{26DAA6D6-8C13-4FC0-AA02-3A19132EA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976"/>
              <a:ext cx="1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4" name="Text Box 25">
              <a:extLst>
                <a:ext uri="{FF2B5EF4-FFF2-40B4-BE49-F238E27FC236}">
                  <a16:creationId xmlns:a16="http://schemas.microsoft.com/office/drawing/2014/main" id="{AA9786CD-2F8D-4388-BD97-926DBD41A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32"/>
              <a:ext cx="63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>
                  <a:solidFill>
                    <a:srgbClr val="990000"/>
                  </a:solidFill>
                </a:rPr>
                <a:t>índice de falhas</a:t>
              </a:r>
              <a:endParaRPr lang="pt-BR" altLang="pt-BR">
                <a:solidFill>
                  <a:srgbClr val="FF99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3">
            <a:extLst>
              <a:ext uri="{FF2B5EF4-FFF2-40B4-BE49-F238E27FC236}">
                <a16:creationId xmlns:a16="http://schemas.microsoft.com/office/drawing/2014/main" id="{27E8C084-7D34-4111-A903-283CE367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848600" cy="365760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8B750A0-4152-48EC-ABD8-A57A678EF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525" y="-109538"/>
            <a:ext cx="8001000" cy="11430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4000">
                <a:latin typeface="Arial" panose="020B0604020202020204" pitchFamily="34" charset="0"/>
              </a:rPr>
              <a:t>Falhas do Software</a:t>
            </a:r>
          </a:p>
        </p:txBody>
      </p:sp>
      <p:grpSp>
        <p:nvGrpSpPr>
          <p:cNvPr id="21508" name="Group 94">
            <a:extLst>
              <a:ext uri="{FF2B5EF4-FFF2-40B4-BE49-F238E27FC236}">
                <a16:creationId xmlns:a16="http://schemas.microsoft.com/office/drawing/2014/main" id="{6A80C19C-7AC7-4E01-BAEF-090B604A3DB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438400"/>
            <a:ext cx="7483475" cy="3200400"/>
            <a:chOff x="528" y="1536"/>
            <a:chExt cx="4714" cy="2016"/>
          </a:xfrm>
        </p:grpSpPr>
        <p:sp>
          <p:nvSpPr>
            <p:cNvPr id="21509" name="Text Box 72">
              <a:extLst>
                <a:ext uri="{FF2B5EF4-FFF2-40B4-BE49-F238E27FC236}">
                  <a16:creationId xmlns:a16="http://schemas.microsoft.com/office/drawing/2014/main" id="{FAD22992-EA3F-4F1C-9155-49A509F64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05"/>
              <a:ext cx="757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>
                  <a:solidFill>
                    <a:srgbClr val="990000"/>
                  </a:solidFill>
                </a:rPr>
                <a:t>índice de falhas</a:t>
              </a:r>
            </a:p>
          </p:txBody>
        </p:sp>
        <p:sp>
          <p:nvSpPr>
            <p:cNvPr id="7241" name="Text Box 73">
              <a:extLst>
                <a:ext uri="{FF2B5EF4-FFF2-40B4-BE49-F238E27FC236}">
                  <a16:creationId xmlns:a16="http://schemas.microsoft.com/office/drawing/2014/main" id="{8E3FE620-DCED-4A40-84E8-E5F0AC864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64"/>
              <a:ext cx="1280" cy="44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r>
                <a:rPr lang="pt-BR" altLang="pt-BR" sz="200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mudança</a:t>
              </a:r>
              <a:endParaRPr lang="pt-BR" altLang="pt-BR" sz="2000"/>
            </a:p>
          </p:txBody>
        </p:sp>
        <p:sp>
          <p:nvSpPr>
            <p:cNvPr id="7242" name="Text Box 74">
              <a:extLst>
                <a:ext uri="{FF2B5EF4-FFF2-40B4-BE49-F238E27FC236}">
                  <a16:creationId xmlns:a16="http://schemas.microsoft.com/office/drawing/2014/main" id="{CAFC7DBC-EA72-4D63-8172-7D74C5812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24"/>
              <a:ext cx="1281" cy="44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r>
                <a:rPr lang="pt-BR" altLang="pt-BR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curva real</a:t>
              </a:r>
              <a:endParaRPr lang="pt-BR" altLang="pt-BR"/>
            </a:p>
          </p:txBody>
        </p:sp>
        <p:sp>
          <p:nvSpPr>
            <p:cNvPr id="21512" name="Text Box 75">
              <a:extLst>
                <a:ext uri="{FF2B5EF4-FFF2-40B4-BE49-F238E27FC236}">
                  <a16:creationId xmlns:a16="http://schemas.microsoft.com/office/drawing/2014/main" id="{624B8044-AA7F-424D-8957-713BE5309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2668"/>
              <a:ext cx="12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chemeClr val="bg1"/>
                  </a:solidFill>
                </a:rPr>
                <a:t>curva idealizada</a:t>
              </a:r>
              <a:endParaRPr lang="pt-BR" altLang="pt-BR" sz="1000">
                <a:solidFill>
                  <a:schemeClr val="bg1"/>
                </a:solidFill>
              </a:endParaRPr>
            </a:p>
          </p:txBody>
        </p:sp>
        <p:sp>
          <p:nvSpPr>
            <p:cNvPr id="21513" name="Line 77">
              <a:extLst>
                <a:ext uri="{FF2B5EF4-FFF2-40B4-BE49-F238E27FC236}">
                  <a16:creationId xmlns:a16="http://schemas.microsoft.com/office/drawing/2014/main" id="{7120FED6-47C8-406C-8629-08F6ED6D6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" y="1568"/>
              <a:ext cx="0" cy="15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4" name="Line 78">
              <a:extLst>
                <a:ext uri="{FF2B5EF4-FFF2-40B4-BE49-F238E27FC236}">
                  <a16:creationId xmlns:a16="http://schemas.microsoft.com/office/drawing/2014/main" id="{8822976C-E06F-48F8-9590-877B3BB8E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" y="3115"/>
              <a:ext cx="40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5" name="Arc 79">
              <a:extLst>
                <a:ext uri="{FF2B5EF4-FFF2-40B4-BE49-F238E27FC236}">
                  <a16:creationId xmlns:a16="http://schemas.microsoft.com/office/drawing/2014/main" id="{94948862-644D-4F70-BEBF-9212E479FD0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440" y="1680"/>
              <a:ext cx="524" cy="1327"/>
            </a:xfrm>
            <a:custGeom>
              <a:avLst/>
              <a:gdLst>
                <a:gd name="T0" fmla="*/ 0 w 21600"/>
                <a:gd name="T1" fmla="*/ 0 h 21600"/>
                <a:gd name="T2" fmla="*/ 524 w 21600"/>
                <a:gd name="T3" fmla="*/ 1327 h 21600"/>
                <a:gd name="T4" fmla="*/ 0 w 21600"/>
                <a:gd name="T5" fmla="*/ 132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6" name="Line 80">
              <a:extLst>
                <a:ext uri="{FF2B5EF4-FFF2-40B4-BE49-F238E27FC236}">
                  <a16:creationId xmlns:a16="http://schemas.microsoft.com/office/drawing/2014/main" id="{A401B5A8-2FA1-4437-9B0C-A5FB4612A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3010"/>
              <a:ext cx="203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7" name="Arc 81">
              <a:extLst>
                <a:ext uri="{FF2B5EF4-FFF2-40B4-BE49-F238E27FC236}">
                  <a16:creationId xmlns:a16="http://schemas.microsoft.com/office/drawing/2014/main" id="{FE1AC013-9379-4E1D-9FED-67E5592D34E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17" y="1536"/>
              <a:ext cx="641" cy="1253"/>
            </a:xfrm>
            <a:custGeom>
              <a:avLst/>
              <a:gdLst>
                <a:gd name="T0" fmla="*/ 0 w 21600"/>
                <a:gd name="T1" fmla="*/ 0 h 21600"/>
                <a:gd name="T2" fmla="*/ 641 w 21600"/>
                <a:gd name="T3" fmla="*/ 1253 h 21600"/>
                <a:gd name="T4" fmla="*/ 0 w 21600"/>
                <a:gd name="T5" fmla="*/ 12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8" name="Arc 82">
              <a:extLst>
                <a:ext uri="{FF2B5EF4-FFF2-40B4-BE49-F238E27FC236}">
                  <a16:creationId xmlns:a16="http://schemas.microsoft.com/office/drawing/2014/main" id="{DF8CE26E-40A4-4CB8-B1F4-59E5D24A72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57" y="1978"/>
              <a:ext cx="2212" cy="811"/>
            </a:xfrm>
            <a:custGeom>
              <a:avLst/>
              <a:gdLst>
                <a:gd name="T0" fmla="*/ 0 w 21600"/>
                <a:gd name="T1" fmla="*/ 0 h 21600"/>
                <a:gd name="T2" fmla="*/ 2212 w 21600"/>
                <a:gd name="T3" fmla="*/ 811 h 21600"/>
                <a:gd name="T4" fmla="*/ 0 w 21600"/>
                <a:gd name="T5" fmla="*/ 81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9" name="Line 83">
              <a:extLst>
                <a:ext uri="{FF2B5EF4-FFF2-40B4-BE49-F238E27FC236}">
                  <a16:creationId xmlns:a16="http://schemas.microsoft.com/office/drawing/2014/main" id="{B4B67462-0755-4001-87F7-0F2567862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9" y="1683"/>
              <a:ext cx="0" cy="11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0" name="Line 84">
              <a:extLst>
                <a:ext uri="{FF2B5EF4-FFF2-40B4-BE49-F238E27FC236}">
                  <a16:creationId xmlns:a16="http://schemas.microsoft.com/office/drawing/2014/main" id="{47948AF2-F061-4B9C-B016-98658C4B1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9" y="1683"/>
              <a:ext cx="1" cy="10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1" name="Line 85">
              <a:extLst>
                <a:ext uri="{FF2B5EF4-FFF2-40B4-BE49-F238E27FC236}">
                  <a16:creationId xmlns:a16="http://schemas.microsoft.com/office/drawing/2014/main" id="{3E1EC8BD-392B-435C-8BCE-03C21E600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1610"/>
              <a:ext cx="1" cy="10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2" name="Arc 86">
              <a:extLst>
                <a:ext uri="{FF2B5EF4-FFF2-40B4-BE49-F238E27FC236}">
                  <a16:creationId xmlns:a16="http://schemas.microsoft.com/office/drawing/2014/main" id="{88FF7BD6-65FB-4BB6-89ED-BF971AD5ADD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99" y="1683"/>
              <a:ext cx="641" cy="1073"/>
            </a:xfrm>
            <a:custGeom>
              <a:avLst/>
              <a:gdLst>
                <a:gd name="T0" fmla="*/ 0 w 21600"/>
                <a:gd name="T1" fmla="*/ 0 h 21600"/>
                <a:gd name="T2" fmla="*/ 641 w 21600"/>
                <a:gd name="T3" fmla="*/ 1073 h 21600"/>
                <a:gd name="T4" fmla="*/ 0 w 21600"/>
                <a:gd name="T5" fmla="*/ 107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3" name="Arc 87">
              <a:extLst>
                <a:ext uri="{FF2B5EF4-FFF2-40B4-BE49-F238E27FC236}">
                  <a16:creationId xmlns:a16="http://schemas.microsoft.com/office/drawing/2014/main" id="{7E107224-7D17-4049-A3CA-092B7863E72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739" y="1683"/>
              <a:ext cx="641" cy="959"/>
            </a:xfrm>
            <a:custGeom>
              <a:avLst/>
              <a:gdLst>
                <a:gd name="T0" fmla="*/ 0 w 21600"/>
                <a:gd name="T1" fmla="*/ 0 h 21600"/>
                <a:gd name="T2" fmla="*/ 641 w 21600"/>
                <a:gd name="T3" fmla="*/ 959 h 21600"/>
                <a:gd name="T4" fmla="*/ 0 w 21600"/>
                <a:gd name="T5" fmla="*/ 959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4" name="Line 88">
              <a:extLst>
                <a:ext uri="{FF2B5EF4-FFF2-40B4-BE49-F238E27FC236}">
                  <a16:creationId xmlns:a16="http://schemas.microsoft.com/office/drawing/2014/main" id="{87991EAC-3FE6-4884-ABED-C93EE7C34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2052"/>
              <a:ext cx="349" cy="6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5" name="Arc 89">
              <a:extLst>
                <a:ext uri="{FF2B5EF4-FFF2-40B4-BE49-F238E27FC236}">
                  <a16:creationId xmlns:a16="http://schemas.microsoft.com/office/drawing/2014/main" id="{8DB991DA-018A-4089-904E-C253AC71DDC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79" y="1683"/>
              <a:ext cx="524" cy="811"/>
            </a:xfrm>
            <a:custGeom>
              <a:avLst/>
              <a:gdLst>
                <a:gd name="T0" fmla="*/ 0 w 21600"/>
                <a:gd name="T1" fmla="*/ 0 h 21600"/>
                <a:gd name="T2" fmla="*/ 524 w 21600"/>
                <a:gd name="T3" fmla="*/ 811 h 21600"/>
                <a:gd name="T4" fmla="*/ 0 w 21600"/>
                <a:gd name="T5" fmla="*/ 81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6" name="Rectangle 90">
              <a:extLst>
                <a:ext uri="{FF2B5EF4-FFF2-40B4-BE49-F238E27FC236}">
                  <a16:creationId xmlns:a16="http://schemas.microsoft.com/office/drawing/2014/main" id="{ACF867A1-505A-4685-BD85-C956224C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904"/>
              <a:ext cx="34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1527" name="Oval 91">
              <a:extLst>
                <a:ext uri="{FF2B5EF4-FFF2-40B4-BE49-F238E27FC236}">
                  <a16:creationId xmlns:a16="http://schemas.microsoft.com/office/drawing/2014/main" id="{F15B68CB-1402-42A5-ADD3-B867CA9D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739"/>
              <a:ext cx="65" cy="6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1528" name="Text Box 92">
              <a:extLst>
                <a:ext uri="{FF2B5EF4-FFF2-40B4-BE49-F238E27FC236}">
                  <a16:creationId xmlns:a16="http://schemas.microsoft.com/office/drawing/2014/main" id="{DA57D6F9-1488-4D7C-8B0F-8DAA14E6F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" y="3184"/>
              <a:ext cx="10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990000"/>
                  </a:solidFill>
                </a:rPr>
                <a:t>tempo</a:t>
              </a:r>
              <a:endParaRPr lang="pt-BR" alt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16D1E13-5179-4A56-BBB6-6E733407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3250" cy="692150"/>
          </a:xfrm>
        </p:spPr>
        <p:txBody>
          <a:bodyPr/>
          <a:lstStyle/>
          <a:p>
            <a:r>
              <a:rPr lang="pt-BR" altLang="pt-BR" sz="4000">
                <a:latin typeface="Arial" panose="020B0604020202020204" pitchFamily="34" charset="0"/>
              </a:rPr>
              <a:t>Tipos de Software: Aplicações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C1EC3-A7E4-4880-AC85-3A0895C82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765175"/>
            <a:ext cx="8458200" cy="59039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kern="120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Básico: </a:t>
            </a:r>
            <a:r>
              <a:rPr lang="pt-BR" altLang="pt-BR" u="none" dirty="0"/>
              <a:t>Programas de Apoio a outros programas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De Tempo Real: </a:t>
            </a:r>
            <a:r>
              <a:rPr lang="pt-BR" altLang="pt-BR" u="none" dirty="0"/>
              <a:t>Monitora, analisa e controla eventos de tempo real.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Comercial: </a:t>
            </a:r>
            <a:r>
              <a:rPr lang="pt-BR" altLang="pt-BR" u="none" dirty="0"/>
              <a:t>Operações comerciais e de apoio a tomadas de decisão.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Industrial: </a:t>
            </a:r>
            <a:r>
              <a:rPr lang="pt-BR" altLang="pt-BR" u="none" dirty="0"/>
              <a:t>Operações e processos produtivos industriais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Científico ou de Engenharia: </a:t>
            </a:r>
            <a:r>
              <a:rPr lang="pt-BR" altLang="pt-BR" u="none" dirty="0"/>
              <a:t>Algoritmos de processamentos de dados 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Embutido: </a:t>
            </a:r>
            <a:r>
              <a:rPr lang="pt-BR" altLang="pt-BR" u="none" dirty="0"/>
              <a:t>Sistemas de controle de plantas industriais, robótica e de consumo.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De computador Pessoal: </a:t>
            </a:r>
            <a:r>
              <a:rPr lang="pt-BR" altLang="pt-BR" u="none" dirty="0"/>
              <a:t>processadores de textos, planilhas eletrônicas, edição de imagens e vídeos, jogos eletrônicos, etc.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1" u="none" dirty="0"/>
              <a:t>DE IA: </a:t>
            </a:r>
            <a:r>
              <a:rPr lang="pt-BR" altLang="pt-BR" u="none" dirty="0"/>
              <a:t>Algoritmos paramétricos e não numéricos para resolver problemas complexos e que não exijam computação ou análise direta.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EDC9C37-9924-40E5-A74B-8E2E5CA71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 altLang="pt-BR" sz="4000">
                <a:latin typeface="Arial" panose="020B0604020202020204" pitchFamily="34" charset="0"/>
              </a:rPr>
              <a:t>Evolução do Software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92CA73-39CD-436B-ABBD-C7C907942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49413"/>
            <a:ext cx="8291512" cy="4572000"/>
          </a:xfrm>
        </p:spPr>
        <p:txBody>
          <a:bodyPr/>
          <a:lstStyle/>
          <a:p>
            <a:pPr algn="just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v"/>
              <a:defRPr/>
            </a:pPr>
            <a:r>
              <a:rPr lang="pt-BR" altLang="pt-BR" b="1" dirty="0">
                <a:solidFill>
                  <a:schemeClr val="accent2"/>
                </a:solidFill>
                <a:latin typeface="+mj-lt"/>
              </a:rPr>
              <a:t>De (1950 - 1965)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r>
              <a:rPr lang="pt-BR" altLang="pt-BR" dirty="0">
                <a:solidFill>
                  <a:schemeClr val="accent2"/>
                </a:solidFill>
              </a:rPr>
              <a:t> </a:t>
            </a:r>
            <a:r>
              <a:rPr lang="pt-BR" altLang="pt-BR" dirty="0"/>
              <a:t>O hardware sofreu contínuas mudanças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r>
              <a:rPr lang="pt-BR" altLang="pt-BR" dirty="0"/>
              <a:t> O software era uma arte "secundária" para a qual havia poucos métodos sistemáticos</a:t>
            </a:r>
          </a:p>
          <a:p>
            <a:pPr lvl="1" algn="just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r>
              <a:rPr lang="pt-BR" altLang="pt-BR" dirty="0"/>
              <a:t> O hardware era de propósito geral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r>
              <a:rPr lang="pt-BR" altLang="pt-BR" dirty="0"/>
              <a:t> O software era específico para cada aplicação </a:t>
            </a:r>
          </a:p>
          <a:p>
            <a:pPr lvl="1" algn="just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defRPr/>
            </a:pPr>
            <a:r>
              <a:rPr lang="pt-BR" altLang="pt-BR" dirty="0"/>
              <a:t> Não havia documentação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949DF61-5554-42C7-941C-8A4126613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199313" cy="692150"/>
          </a:xfrm>
        </p:spPr>
        <p:txBody>
          <a:bodyPr/>
          <a:lstStyle/>
          <a:p>
            <a:r>
              <a:rPr lang="pt-BR" altLang="pt-BR" sz="4000">
                <a:latin typeface="Arial" panose="020B0604020202020204" pitchFamily="34" charset="0"/>
              </a:rPr>
              <a:t>Evolução do Software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E2D44F3-85EA-4EDD-9F0E-48B3846A9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448800" cy="4987925"/>
          </a:xfrm>
        </p:spPr>
        <p:txBody>
          <a:bodyPr/>
          <a:lstStyle/>
          <a:p>
            <a:pPr marL="733425" lvl="1" indent="-342900" algn="just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000" b="1" dirty="0">
                <a:solidFill>
                  <a:schemeClr val="accent6"/>
                </a:solidFill>
              </a:rPr>
              <a:t>De (1965 - 1975)</a:t>
            </a:r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Multiprogramação e sistemas multiusuários </a:t>
            </a:r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Técnicas interativas </a:t>
            </a:r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Sistemas de tempo real</a:t>
            </a:r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1</a:t>
            </a:r>
            <a:r>
              <a:rPr lang="pt-BR" altLang="pt-BR" u="sng" baseline="30000" dirty="0"/>
              <a:t>a</a:t>
            </a:r>
            <a:r>
              <a:rPr lang="pt-BR" altLang="pt-BR" dirty="0"/>
              <a:t> geração de </a:t>
            </a:r>
            <a:r>
              <a:rPr lang="pt-BR" altLang="pt-BR" dirty="0" err="1"/>
              <a:t>SGBD’s</a:t>
            </a:r>
            <a:endParaRPr lang="pt-BR" altLang="pt-BR" dirty="0"/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Produto de software - s</a:t>
            </a:r>
            <a:r>
              <a:rPr lang="pt-BR" altLang="pt-BR" i="1" dirty="0"/>
              <a:t>oftware </a:t>
            </a:r>
            <a:r>
              <a:rPr lang="pt-BR" altLang="pt-BR" i="1" dirty="0" err="1"/>
              <a:t>houses</a:t>
            </a:r>
            <a:endParaRPr lang="pt-BR" altLang="pt-BR" i="1" dirty="0"/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Bibliotecas de Software</a:t>
            </a:r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Cresce n</a:t>
            </a:r>
            <a:r>
              <a:rPr lang="pt-BR" altLang="pt-BR" u="sng" baseline="30000" dirty="0"/>
              <a:t>o</a:t>
            </a:r>
            <a:r>
              <a:rPr lang="pt-BR" altLang="pt-BR" dirty="0"/>
              <a:t> de sistemas baseado em computador</a:t>
            </a:r>
          </a:p>
          <a:p>
            <a:pPr marL="1076325" lvl="2" indent="-2857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 Manutenção quase impossível</a:t>
            </a:r>
          </a:p>
          <a:p>
            <a:pPr marL="658813" lvl="1" indent="-268288" algn="ctr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Clr>
                <a:srgbClr val="FFFF99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4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pt-BR" altLang="pt-BR" sz="24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..... CRISE DE SOFTWARE </a:t>
            </a:r>
            <a:r>
              <a:rPr lang="pt-BR" altLang="pt-BR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endParaRPr lang="pt-BR" altLang="pt-B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9312BDD-1C3D-4B2D-887A-DC903AC0B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 altLang="pt-BR" sz="4000">
                <a:latin typeface="Arial" panose="020B0604020202020204" pitchFamily="34" charset="0"/>
              </a:rPr>
              <a:t>Evolução do Software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CBA3BA9-BD38-4AD2-8A02-83F77715D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286750" cy="4343400"/>
          </a:xfrm>
        </p:spPr>
        <p:txBody>
          <a:bodyPr/>
          <a:lstStyle/>
          <a:p>
            <a:pPr algn="just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b="1" dirty="0">
                <a:solidFill>
                  <a:schemeClr val="accent6"/>
                </a:solidFill>
                <a:latin typeface="+mj-lt"/>
              </a:rPr>
              <a:t>De (1975 – dias atuais)</a:t>
            </a:r>
          </a:p>
          <a:p>
            <a:pPr lvl="1" algn="just">
              <a:spcBef>
                <a:spcPts val="9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Sistemas distribuídos</a:t>
            </a:r>
          </a:p>
          <a:p>
            <a:pPr lvl="1" algn="just">
              <a:spcBef>
                <a:spcPts val="9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Redes locais e globais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Uso generalizado de microprocessadores - produtos inteligentes</a:t>
            </a:r>
          </a:p>
          <a:p>
            <a:pPr lvl="1" algn="just">
              <a:spcBef>
                <a:spcPts val="9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Hardware de baixo custo</a:t>
            </a:r>
          </a:p>
          <a:p>
            <a:pPr marL="941388" lvl="1" indent="-484188" algn="just">
              <a:spcBef>
                <a:spcPts val="90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ð"/>
              <a:defRPr/>
            </a:pPr>
            <a:r>
              <a:rPr lang="pt-BR" altLang="pt-BR" dirty="0"/>
              <a:t>Impacto de consumo</a:t>
            </a:r>
          </a:p>
          <a:p>
            <a:pPr marL="941388" lvl="1" indent="-484188" algn="r">
              <a:spcBef>
                <a:spcPts val="900"/>
              </a:spcBef>
              <a:spcAft>
                <a:spcPts val="300"/>
              </a:spcAft>
              <a:buClr>
                <a:srgbClr val="FFFF99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4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..... CRISE DE SOFTWARE  </a:t>
            </a:r>
            <a:r>
              <a:rPr lang="pt-BR" altLang="pt-BR" sz="24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(aflição crônica???)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A4339F0-10AA-4863-A461-3BDB9D86C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2700"/>
            <a:ext cx="7772400" cy="633413"/>
          </a:xfrm>
        </p:spPr>
        <p:txBody>
          <a:bodyPr/>
          <a:lstStyle/>
          <a:p>
            <a:r>
              <a:rPr lang="pt-BR" altLang="pt-BR" sz="4000">
                <a:latin typeface="Arial" panose="020B0604020202020204" pitchFamily="34" charset="0"/>
              </a:rPr>
              <a:t>Evolução do Software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D34C1E0-4B01-4C6E-BEDB-1BECF90BD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712200" cy="5635625"/>
          </a:xfrm>
        </p:spPr>
        <p:txBody>
          <a:bodyPr/>
          <a:lstStyle/>
          <a:p>
            <a:pPr marL="361950" lvl="2" indent="-36195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2100263" algn="l"/>
              </a:tabLst>
              <a:defRPr/>
            </a:pPr>
            <a:r>
              <a:rPr lang="pt-BR" altLang="pt-BR" sz="2400" b="1" dirty="0"/>
              <a:t>(Quarta Geração do software: atualidade)</a:t>
            </a:r>
          </a:p>
          <a:p>
            <a:pPr marL="806450" lvl="3" indent="-27305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tabLst>
                <a:tab pos="2100263" algn="l"/>
              </a:tabLst>
              <a:defRPr/>
            </a:pPr>
            <a:r>
              <a:rPr lang="pt-BR" altLang="pt-BR" sz="2000" dirty="0"/>
              <a:t>Tecnologias orientadas o objetos</a:t>
            </a:r>
          </a:p>
          <a:p>
            <a:pPr marL="806450" lvl="3" indent="-27305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tabLst>
                <a:tab pos="2100263" algn="l"/>
              </a:tabLst>
              <a:defRPr/>
            </a:pPr>
            <a:r>
              <a:rPr lang="pt-BR" altLang="pt-BR" sz="2000" dirty="0"/>
              <a:t>Sistemas especialistas e software de inteligência artificial usados na prática</a:t>
            </a:r>
          </a:p>
          <a:p>
            <a:pPr marL="806450" lvl="3" indent="-27305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tabLst>
                <a:tab pos="2100263" algn="l"/>
              </a:tabLst>
              <a:defRPr/>
            </a:pPr>
            <a:r>
              <a:rPr lang="pt-BR" altLang="pt-BR" sz="2000" dirty="0"/>
              <a:t>Software de rede neural artificial</a:t>
            </a:r>
          </a:p>
          <a:p>
            <a:pPr marL="806450" lvl="3" indent="-27305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tabLst>
                <a:tab pos="2100263" algn="l"/>
              </a:tabLst>
              <a:defRPr/>
            </a:pPr>
            <a:r>
              <a:rPr lang="pt-BR" altLang="pt-BR" sz="2000" dirty="0"/>
              <a:t>Computação Paralela</a:t>
            </a:r>
          </a:p>
          <a:p>
            <a:pPr marL="806450" lvl="3" indent="-27305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tabLst>
                <a:tab pos="2100263" algn="l"/>
              </a:tabLst>
              <a:defRPr/>
            </a:pPr>
            <a:r>
              <a:rPr lang="pt-BR" altLang="pt-BR" sz="2000" dirty="0"/>
              <a:t>Internet</a:t>
            </a:r>
          </a:p>
          <a:p>
            <a:pPr lvl="3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2100263" algn="l"/>
              </a:tabLst>
              <a:defRPr/>
            </a:pPr>
            <a:endParaRPr lang="pt-BR" altLang="pt-BR" dirty="0"/>
          </a:p>
          <a:p>
            <a:pPr marL="457200" lvl="1" indent="0" algn="r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Tx/>
              <a:buNone/>
              <a:tabLst>
                <a:tab pos="2100263" algn="l"/>
              </a:tabLst>
              <a:defRPr/>
            </a:pPr>
            <a:r>
              <a:rPr lang="pt-BR" altLang="pt-B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..... CRISE DE SOFTWARE  </a:t>
            </a:r>
            <a:r>
              <a:rPr lang="pt-BR" altLang="pt-BR" sz="2400" i="1" dirty="0"/>
              <a:t>(aflição crônica???)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D471CDB-FDAB-4EB3-B34B-7FE8F312A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38100"/>
            <a:ext cx="7772400" cy="730250"/>
          </a:xfrm>
        </p:spPr>
        <p:txBody>
          <a:bodyPr/>
          <a:lstStyle/>
          <a:p>
            <a:r>
              <a:rPr lang="pt-BR" altLang="pt-BR" sz="3600">
                <a:latin typeface="Arial" panose="020B0604020202020204" pitchFamily="34" charset="0"/>
              </a:rPr>
              <a:t>Crise de Software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A4128AD-D19F-4B47-BE07-CBED22EAB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82000" cy="5761038"/>
          </a:xfrm>
        </p:spPr>
        <p:txBody>
          <a:bodyPr/>
          <a:lstStyle/>
          <a:p>
            <a:pPr marL="90488" indent="0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Ø"/>
              <a:tabLst>
                <a:tab pos="442913" algn="l"/>
              </a:tabLst>
              <a:defRPr/>
            </a:pPr>
            <a:r>
              <a:rPr lang="pt-BR" altLang="pt-BR" sz="2800" dirty="0"/>
              <a:t>	</a:t>
            </a:r>
            <a:r>
              <a:rPr lang="pt-BR" altLang="pt-BR" sz="2800" dirty="0">
                <a:latin typeface="+mj-lt"/>
              </a:rPr>
              <a:t>Refere-se a um conjunto de problemas encontrados no desenvolvimento de software:</a:t>
            </a:r>
          </a:p>
          <a:p>
            <a:pPr marL="90488" indent="0">
              <a:spcBef>
                <a:spcPts val="900"/>
              </a:spcBef>
              <a:spcAft>
                <a:spcPts val="300"/>
              </a:spcAft>
              <a:buFontTx/>
              <a:buNone/>
              <a:tabLst>
                <a:tab pos="442913" algn="l"/>
              </a:tabLst>
              <a:defRPr/>
            </a:pPr>
            <a:r>
              <a:rPr lang="pt-BR" altLang="pt-BR" sz="2600" dirty="0">
                <a:solidFill>
                  <a:srgbClr val="2949A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I. As estimativas de prazo e de custo </a:t>
            </a:r>
            <a:r>
              <a:rPr lang="pt-BR" altLang="pt-BR" sz="2600" dirty="0" err="1">
                <a:solidFill>
                  <a:srgbClr val="2949A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freqüentemente</a:t>
            </a:r>
            <a:r>
              <a:rPr lang="pt-BR" altLang="pt-BR" sz="2600" dirty="0">
                <a:solidFill>
                  <a:srgbClr val="2949A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são imprecisas</a:t>
            </a:r>
            <a:endParaRPr lang="pt-BR" altLang="pt-BR" dirty="0">
              <a:solidFill>
                <a:srgbClr val="2949A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490538" lvl="2" indent="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Ø"/>
              <a:tabLst>
                <a:tab pos="442913" algn="l"/>
              </a:tabLst>
              <a:defRPr/>
            </a:pPr>
            <a:r>
              <a:rPr lang="pt-BR" altLang="pt-BR" sz="2200" dirty="0">
                <a:latin typeface="+mj-lt"/>
              </a:rPr>
              <a:t>“Não dedicamos tempo para coletar dados sobre o processo de desenvolvimento de software”</a:t>
            </a:r>
          </a:p>
          <a:p>
            <a:pPr marL="490538" lvl="2" indent="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Ø"/>
              <a:tabLst>
                <a:tab pos="442913" algn="l"/>
              </a:tabLst>
              <a:defRPr/>
            </a:pPr>
            <a:r>
              <a:rPr lang="pt-BR" altLang="pt-BR" sz="2200" dirty="0">
                <a:latin typeface="+mj-lt"/>
              </a:rPr>
              <a:t>“Sem nenhuma indicação sólida de produtividade, não podemos avaliar com precisão a eficácia de novas ferramentas, métodos ou padrões”</a:t>
            </a:r>
            <a:endParaRPr lang="pt-BR" alt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FF97BD-5350-47E8-AFF0-1DEF741D6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620713"/>
          </a:xfrm>
        </p:spPr>
        <p:txBody>
          <a:bodyPr/>
          <a:lstStyle/>
          <a:p>
            <a:r>
              <a:rPr lang="pt-BR" altLang="pt-BR" sz="3200">
                <a:latin typeface="Arial" panose="020B0604020202020204" pitchFamily="34" charset="0"/>
              </a:rPr>
              <a:t>Crise de Software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6DED11F-663E-4250-B111-941E24F96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81075"/>
            <a:ext cx="8153400" cy="3276600"/>
          </a:xfrm>
        </p:spPr>
        <p:txBody>
          <a:bodyPr/>
          <a:lstStyle/>
          <a:p>
            <a:pPr marL="0" indent="0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2800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II. A produtividade das pessoas da área de software não tem acompanhado a demanda por seus serviços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2400" dirty="0"/>
              <a:t>“Os projetos de desenvolvimento de software normalmente são efetuados apenas com um vago indício das exigências do cliente”</a:t>
            </a:r>
            <a:endParaRPr lang="pt-BR" altLang="pt-BR" dirty="0"/>
          </a:p>
          <a:p>
            <a:pPr>
              <a:defRPr/>
            </a:pP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8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5F3AD85-38B8-440C-8FF4-A3787D958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115300" cy="576262"/>
          </a:xfrm>
        </p:spPr>
        <p:txBody>
          <a:bodyPr/>
          <a:lstStyle/>
          <a:p>
            <a:r>
              <a:rPr lang="pt-BR" altLang="pt-BR" sz="3200">
                <a:latin typeface="Arial" panose="020B0604020202020204" pitchFamily="34" charset="0"/>
              </a:rPr>
              <a:t>Crise de Software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0BEF71A-080E-43E1-8BC2-3EF50C73C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458200" cy="5256212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2800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III.</a:t>
            </a:r>
            <a:r>
              <a:rPr lang="pt-BR" altLang="pt-BR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altLang="pt-BR" sz="2800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qualidade de software às vezes é menos que adequada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2400" dirty="0"/>
              <a:t>	Só recentemente começam a surgir conceitos quantitativos sólidos de garantia de qualidade de software</a:t>
            </a:r>
          </a:p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2800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IV.</a:t>
            </a:r>
            <a:r>
              <a:rPr lang="pt-BR" altLang="pt-BR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altLang="pt-BR" sz="2800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O software existente é muito difícil de manter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	</a:t>
            </a:r>
            <a:r>
              <a:rPr lang="pt-BR" altLang="pt-BR" sz="2400" dirty="0"/>
              <a:t>A tarefa de manutenção devora o orçamento destinado ao software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50"/>
              </a:spcAft>
              <a:buFontTx/>
              <a:buNone/>
              <a:defRPr/>
            </a:pPr>
            <a:r>
              <a:rPr lang="pt-BR" altLang="pt-BR" sz="2400" dirty="0"/>
              <a:t>	A facilidade de manutenção não foi enfatizada como um critério importante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1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A48A6B7E-1D0E-4BAD-A476-B97050E5E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1ADC5-18BD-4649-A93A-A5A4A2AB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908050"/>
            <a:ext cx="8655050" cy="5616575"/>
          </a:xfrm>
        </p:spPr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pt-BR" sz="2400" b="1" dirty="0">
                <a:latin typeface="+mj-lt"/>
              </a:rPr>
              <a:t>Tópicos a serem trabalhados</a:t>
            </a:r>
          </a:p>
          <a:p>
            <a:pPr marL="933450" lvl="2" indent="-342900" algn="just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Introdução à Engenharia de Software</a:t>
            </a:r>
          </a:p>
          <a:p>
            <a:pPr marL="933450" lvl="2" indent="-342900" algn="just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Ciclo de Vida do Processo de desenvolvimento de Software</a:t>
            </a:r>
          </a:p>
          <a:p>
            <a:pPr marL="933450" lvl="2" indent="-342900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Arquitetura de sistemas / software</a:t>
            </a:r>
          </a:p>
          <a:p>
            <a:pPr marL="933450" lvl="2" indent="-342900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Metodologia estruturada X Ágil</a:t>
            </a:r>
          </a:p>
          <a:p>
            <a:pPr marL="933450" lvl="2" indent="-342900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Gerência de projeto de software</a:t>
            </a:r>
          </a:p>
          <a:p>
            <a:pPr marL="933450" lvl="2" indent="-34290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Qualidade de software</a:t>
            </a:r>
          </a:p>
          <a:p>
            <a:pPr marL="933450" lvl="2" indent="-34290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Teste de Software </a:t>
            </a:r>
          </a:p>
          <a:p>
            <a:pPr marL="933450" lvl="2" indent="-34290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/>
              <a:t>Acompanhamento do processo de desenvolvimento de software.</a:t>
            </a:r>
            <a:endParaRPr lang="pt-BR" altLang="pt-BR" sz="3400" dirty="0"/>
          </a:p>
          <a:p>
            <a:pPr marL="196850" lvl="1" indent="-6350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3600" dirty="0"/>
              <a:t>	</a:t>
            </a:r>
            <a:endParaRPr lang="pt-BR" sz="2200" dirty="0">
              <a:latin typeface="+mj-lt"/>
            </a:endParaRPr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16693EC7-9CE0-4416-BC38-363A18BECF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0AF4EAF-F438-4CB3-A729-E0207288C0DB}" type="slidenum">
              <a:rPr lang="pt-BR" altLang="pt-BR" sz="1000">
                <a:solidFill>
                  <a:schemeClr val="bg2"/>
                </a:solidFill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CA451-7707-4940-B951-218157E23A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 a Esw – Sildenir Alves Ribeiro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B8B1E15-D31B-4E15-8645-8FA04F23D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772400" cy="565150"/>
          </a:xfrm>
        </p:spPr>
        <p:txBody>
          <a:bodyPr/>
          <a:lstStyle/>
          <a:p>
            <a:r>
              <a:rPr lang="pt-BR" altLang="pt-BR" sz="3200">
                <a:latin typeface="Arial" panose="020B0604020202020204" pitchFamily="34" charset="0"/>
              </a:rPr>
              <a:t>Crise de Software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144D20D-B3E7-4214-9C1C-0A5FB856C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53425" cy="4751388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altLang="pt-BR" sz="2800" dirty="0">
                <a:latin typeface="Times New Roman" panose="02020603050405020304" pitchFamily="18" charset="0"/>
              </a:rPr>
              <a:t>Estimativas de prazo e de custo </a:t>
            </a:r>
            <a:r>
              <a:rPr lang="pt-BR" altLang="pt-BR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 </a:t>
            </a:r>
            <a:endParaRPr lang="pt-BR" altLang="pt-BR" sz="2800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altLang="pt-BR" sz="2800" dirty="0">
                <a:latin typeface="Times New Roman" panose="02020603050405020304" pitchFamily="18" charset="0"/>
              </a:rPr>
              <a:t>Produtividade das pessoas  </a:t>
            </a:r>
            <a:r>
              <a:rPr lang="pt-BR" altLang="pt-BR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endParaRPr lang="pt-BR" altLang="pt-BR" sz="2800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altLang="pt-BR" sz="2800" dirty="0">
                <a:latin typeface="Times New Roman" panose="02020603050405020304" pitchFamily="18" charset="0"/>
              </a:rPr>
              <a:t>Qualidade de software </a:t>
            </a:r>
            <a:r>
              <a:rPr lang="pt-BR" altLang="pt-BR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endParaRPr lang="pt-BR" altLang="pt-BR" sz="2800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altLang="pt-BR" sz="2800" dirty="0">
                <a:latin typeface="Times New Roman" panose="02020603050405020304" pitchFamily="18" charset="0"/>
              </a:rPr>
              <a:t>Software difícil de manter  </a:t>
            </a:r>
            <a:r>
              <a:rPr lang="pt-BR" altLang="pt-BR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pt-BR" altLang="pt-BR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  <p:bldP spid="92163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D4ABFC1B-98B6-4268-838E-9AB6BA55B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42963"/>
            <a:ext cx="8725916" cy="4124325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b="1" dirty="0">
                <a:latin typeface="Arial" panose="020B0604020202020204" pitchFamily="34" charset="0"/>
              </a:rPr>
              <a:t>Causas dos problemas associados</a:t>
            </a:r>
          </a:p>
          <a:p>
            <a:pPr lvl="1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próprio caráter do Software</a:t>
            </a:r>
            <a:endParaRPr lang="pt-BR" altLang="pt-BR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76000" lvl="1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O software é um elemento de sistema lógico e não físico (produto </a:t>
            </a:r>
            <a:r>
              <a:rPr lang="pt-BR" altLang="pt-BR" dirty="0">
                <a:solidFill>
                  <a:srgbClr val="2949A3"/>
                </a:solidFill>
              </a:rPr>
              <a:t>intangível), </a:t>
            </a:r>
            <a:r>
              <a:rPr lang="pt-BR" altLang="pt-BR" dirty="0"/>
              <a:t>consequentemente, o sucesso é medido pela qualidade de </a:t>
            </a:r>
            <a:r>
              <a:rPr lang="pt-BR" altLang="pt-BR" u="sng" dirty="0"/>
              <a:t>uma única</a:t>
            </a:r>
            <a:r>
              <a:rPr lang="pt-BR" altLang="pt-BR" dirty="0"/>
              <a:t> </a:t>
            </a:r>
            <a:r>
              <a:rPr lang="pt-BR" altLang="pt-BR" u="sng" dirty="0"/>
              <a:t>entidade</a:t>
            </a:r>
            <a:r>
              <a:rPr lang="pt-BR" altLang="pt-BR" dirty="0"/>
              <a:t> e não pela qualidade de muitas entidades manufaturadas</a:t>
            </a:r>
          </a:p>
          <a:p>
            <a:pPr lvl="1">
              <a:lnSpc>
                <a:spcPct val="2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endParaRPr lang="pt-BR" altLang="pt-BR" dirty="0"/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rgbClr val="2949A3"/>
                </a:solidFill>
              </a:rPr>
              <a:t>O software não se desgasta, mas se deteriora!!!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F6B58F-E5D0-4ECC-8B21-AC9D06CC2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108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4000" b="1" u="none">
                <a:latin typeface="Arial" panose="020B0604020202020204" pitchFamily="34" charset="0"/>
              </a:rPr>
              <a:t>Crise de Software</a:t>
            </a:r>
            <a:endParaRPr lang="pt-BR" altLang="pt-BR" sz="2400" b="1" u="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  <p:bldP spid="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D544F0D6-7FF9-4A9C-82A2-503E7E802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42963"/>
            <a:ext cx="8458200" cy="4124325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b="1" dirty="0">
                <a:latin typeface="Arial" panose="020B0604020202020204" pitchFamily="34" charset="0"/>
              </a:rPr>
              <a:t>Causas dos problemas associados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falhas das pessoas responsáveis pelo desenvolvimento de Software</a:t>
            </a:r>
            <a:endParaRPr lang="pt-BR" altLang="pt-BR" dirty="0"/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	Gerentes sem nenhum </a:t>
            </a:r>
            <a:r>
              <a:rPr lang="pt-BR" altLang="pt-BR" i="1" dirty="0"/>
              <a:t>background</a:t>
            </a:r>
            <a:r>
              <a:rPr lang="pt-BR" altLang="pt-BR" dirty="0"/>
              <a:t> em software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	Os profissionais da área de software têm recebido pouco treinamento formal em novas técnicas para o desenvolvimento de software</a:t>
            </a:r>
          </a:p>
          <a:p>
            <a:pPr lvl="1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	Resistência a mudanças.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2949A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2CCFCC-484D-4866-A3F5-AD82BB201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108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4000" b="1" u="none">
                <a:latin typeface="Arial" panose="020B0604020202020204" pitchFamily="34" charset="0"/>
              </a:rPr>
              <a:t>Crise de Software</a:t>
            </a:r>
            <a:endParaRPr lang="pt-BR" altLang="pt-BR" sz="2400" b="1" u="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  <p:bldP spid="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5773BDB5-AB8D-4C3D-8DBD-BE58630FF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42963"/>
            <a:ext cx="8458200" cy="4124325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b="1" dirty="0">
                <a:latin typeface="Arial" panose="020B0604020202020204" pitchFamily="34" charset="0"/>
              </a:rPr>
              <a:t>Causas dos problemas associados</a:t>
            </a:r>
          </a:p>
          <a:p>
            <a:pPr lvl="1" algn="just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mitos do Software</a:t>
            </a:r>
            <a:endParaRPr lang="pt-BR" altLang="pt-BR" dirty="0">
              <a:solidFill>
                <a:schemeClr val="accent2"/>
              </a:solidFill>
            </a:endParaRPr>
          </a:p>
          <a:p>
            <a:pPr marL="533400" indent="0">
              <a:buFont typeface="Wingdings" panose="05000000000000000000" pitchFamily="2" charset="2"/>
              <a:buChar char="v"/>
              <a:tabLst>
                <a:tab pos="90488" algn="l"/>
              </a:tabLst>
              <a:defRPr/>
            </a:pPr>
            <a:r>
              <a:rPr lang="pt-BR" altLang="pt-BR" sz="2800" dirty="0"/>
              <a:t> Propagação de desinformação e confusão</a:t>
            </a:r>
          </a:p>
          <a:p>
            <a:pPr marL="1354137" lvl="3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 sz="3200" dirty="0">
                <a:solidFill>
                  <a:srgbClr val="2949A3"/>
                </a:solidFill>
                <a:latin typeface="+mj-lt"/>
              </a:rPr>
              <a:t>administrativos</a:t>
            </a:r>
          </a:p>
          <a:p>
            <a:pPr marL="1354137" lvl="3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 sz="3200" dirty="0">
                <a:solidFill>
                  <a:srgbClr val="2949A3"/>
                </a:solidFill>
                <a:latin typeface="+mj-lt"/>
              </a:rPr>
              <a:t>cliente</a:t>
            </a:r>
          </a:p>
          <a:p>
            <a:pPr marL="1354137" lvl="3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 sz="3200" dirty="0">
                <a:solidFill>
                  <a:srgbClr val="2949A3"/>
                </a:solidFill>
                <a:latin typeface="+mj-lt"/>
              </a:rPr>
              <a:t>profissional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rgbClr val="2949A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F5F9B2-FA4E-4E09-A689-B29E1B10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108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4000" b="1" u="none">
                <a:latin typeface="Arial" panose="020B0604020202020204" pitchFamily="34" charset="0"/>
              </a:rPr>
              <a:t>Crise de Software</a:t>
            </a:r>
            <a:endParaRPr lang="pt-BR" altLang="pt-BR" sz="2400" b="1" u="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  <p:bldP spid="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7EBDB7A-8768-4DD3-A9D5-8ABB4AB93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415213" cy="765175"/>
          </a:xfrm>
        </p:spPr>
        <p:txBody>
          <a:bodyPr/>
          <a:lstStyle/>
          <a:p>
            <a:r>
              <a:rPr lang="pt-BR" altLang="pt-BR" sz="3600">
                <a:latin typeface="Arial" panose="020B0604020202020204" pitchFamily="34" charset="0"/>
              </a:rPr>
              <a:t>Mitos do Software</a:t>
            </a:r>
            <a:endParaRPr lang="pt-BR" altLang="pt-BR" sz="4000">
              <a:latin typeface="Arial" panose="020B060402020202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B0A404-AA41-4466-836E-3DCF1620B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10600" cy="5256212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b="1" dirty="0">
                <a:solidFill>
                  <a:srgbClr val="2949A3"/>
                </a:solidFill>
              </a:rPr>
              <a:t> Mitos administrativos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600" dirty="0"/>
              <a:t>Já temos um manual repleto de padrões e procedimentos para a construção de software. Isso não oferecerá ao meu pessoal tudo o que eles precisam saber?</a:t>
            </a:r>
          </a:p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b="1" dirty="0">
                <a:solidFill>
                  <a:srgbClr val="2949A3"/>
                </a:solidFill>
                <a:latin typeface="+mj-lt"/>
              </a:rPr>
              <a:t>Realidade: </a:t>
            </a:r>
          </a:p>
          <a:p>
            <a:pPr lvl="1">
              <a:lnSpc>
                <a:spcPct val="7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>
                <a:latin typeface="+mj-lt"/>
              </a:rPr>
              <a:t>Será que o manual é usado? </a:t>
            </a:r>
          </a:p>
          <a:p>
            <a:pPr lvl="1">
              <a:lnSpc>
                <a:spcPct val="7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>
                <a:latin typeface="+mj-lt"/>
              </a:rPr>
              <a:t>Os profissionais sabem que ele existe? </a:t>
            </a:r>
          </a:p>
          <a:p>
            <a:pPr lvl="1">
              <a:lnSpc>
                <a:spcPct val="7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>
                <a:latin typeface="+mj-lt"/>
              </a:rPr>
              <a:t>Ele reflete a prática moderna de desenvolvimento de software? </a:t>
            </a:r>
          </a:p>
          <a:p>
            <a:pPr lvl="1">
              <a:lnSpc>
                <a:spcPct val="7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>
                <a:latin typeface="+mj-lt"/>
              </a:rPr>
              <a:t>Ele é completo? </a:t>
            </a:r>
            <a:endParaRPr lang="pt-BR" altLang="pt-BR" sz="24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0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602D22E-837A-49FA-B048-E87F50D1E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052513"/>
            <a:ext cx="8763000" cy="4897437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b="1" dirty="0">
                <a:solidFill>
                  <a:srgbClr val="2949A3"/>
                </a:solidFill>
              </a:rPr>
              <a:t>Mitos administrativos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600" dirty="0"/>
              <a:t>Meu pessoal tem ferramentas de desenvolvimento de software de última geração; afinal lhes compramos os mais novos computadores.</a:t>
            </a:r>
          </a:p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b="1" dirty="0">
                <a:solidFill>
                  <a:srgbClr val="2949A3"/>
                </a:solidFill>
                <a:latin typeface="+mj-lt"/>
              </a:rPr>
              <a:t>Realidade: 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pt-BR" altLang="pt-BR" sz="2000" dirty="0">
                <a:latin typeface="+mj-lt"/>
              </a:rPr>
              <a:t>É preciso muito mais do que os mais recentes computadores para se fazer um desenvolvimento de software de alta qualidade.</a:t>
            </a:r>
          </a:p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endParaRPr lang="pt-BR" altLang="pt-BR" dirty="0">
              <a:solidFill>
                <a:schemeClr val="bg2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642A8C-8EE3-4C42-9071-0BFAC6BF6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8458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3600" b="1" u="none">
                <a:solidFill>
                  <a:schemeClr val="tx2"/>
                </a:solidFill>
              </a:rPr>
              <a:t>Mitos do Software</a:t>
            </a:r>
            <a:endParaRPr kumimoji="1" lang="pt-BR" altLang="pt-BR" sz="4000" b="1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  <p:bldP spid="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4776A6C9-6BED-4A57-94C7-2F81F15B3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980728"/>
            <a:ext cx="8458200" cy="4608512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b="1" dirty="0">
                <a:solidFill>
                  <a:srgbClr val="2949A3"/>
                </a:solidFill>
                <a:latin typeface="+mj-lt"/>
              </a:rPr>
              <a:t> Mitos administrativos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200" dirty="0">
                <a:latin typeface="+mj-lt"/>
              </a:rPr>
              <a:t>	Se nós estamos atrasados nos prazos, podemos adicionar mais programadores e tirar o atraso.</a:t>
            </a:r>
          </a:p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b="1" dirty="0">
                <a:solidFill>
                  <a:srgbClr val="2949A3"/>
                </a:solidFill>
                <a:latin typeface="+mj-lt"/>
              </a:rPr>
              <a:t>Realidade: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400" dirty="0"/>
              <a:t>O desenvolvimento de software não é um processo mecânico igual à manufatura. 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400" dirty="0"/>
              <a:t>Acrescentar pessoas em um projeto torna-o ainda mais atrasado. Pessoas podem ser acrescentadas, mas somente de uma forma planejada.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endParaRPr lang="pt-BR" altLang="pt-BR" sz="2600" b="1" dirty="0">
              <a:ln>
                <a:solidFill>
                  <a:schemeClr val="accent2"/>
                </a:solidFill>
              </a:ln>
              <a:solidFill>
                <a:srgbClr val="2949A3"/>
              </a:solidFill>
              <a:latin typeface="+mj-lt"/>
            </a:endParaRPr>
          </a:p>
          <a:p>
            <a:pPr marL="457200" lvl="1" indent="0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endParaRPr lang="pt-BR" altLang="pt-BR" sz="2200" i="1" dirty="0">
              <a:solidFill>
                <a:srgbClr val="FFFFCC"/>
              </a:solidFill>
              <a:latin typeface="+mj-lt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167EE3B-050F-41BC-88D4-5D1DD203A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8458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3600" b="1" u="none">
                <a:solidFill>
                  <a:schemeClr val="tx2"/>
                </a:solidFill>
              </a:rPr>
              <a:t>Mitos do Software</a:t>
            </a:r>
            <a:endParaRPr kumimoji="1" lang="pt-BR" altLang="pt-BR" sz="4000" b="1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  <p:bldP spid="2355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FDF225F7-0D8B-4C1D-B19C-64D781C6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08050"/>
            <a:ext cx="8153400" cy="5184775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dirty="0">
                <a:solidFill>
                  <a:srgbClr val="2949A3"/>
                </a:solidFill>
              </a:rPr>
              <a:t>Mitos do Cliente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000" dirty="0">
                <a:solidFill>
                  <a:srgbClr val="2949A3"/>
                </a:solidFill>
              </a:rPr>
              <a:t>Uma declaração  geral dos objetivos é suficiente para se começar a escrever programas - podemos preencher os detalhes mais tarde.</a:t>
            </a:r>
            <a:r>
              <a:rPr lang="pt-BR" altLang="pt-BR" sz="2000" i="1" dirty="0">
                <a:solidFill>
                  <a:srgbClr val="2949A3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b="1" dirty="0">
                <a:solidFill>
                  <a:srgbClr val="2949A3"/>
                </a:solidFill>
                <a:latin typeface="+mj-lt"/>
              </a:rPr>
              <a:t>Realidade: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000" dirty="0">
                <a:latin typeface="+mj-lt"/>
              </a:rPr>
              <a:t>Uma definição inicial ruim é a principal causa de fracassos dos esforços de desenvolvimento de software. 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000" dirty="0">
                <a:latin typeface="+mj-lt"/>
              </a:rPr>
              <a:t>É fundamental uma descrição formal e detalhada do domínio da informação, função, desempenho, interfaces, restrições de projeto e critérios de validação.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endParaRPr lang="pt-BR" altLang="pt-BR" i="1" dirty="0">
              <a:solidFill>
                <a:srgbClr val="2949A3"/>
              </a:solidFill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2A41FD3F-A2F3-46B9-A475-B22B2E2B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450"/>
            <a:ext cx="87487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3600" b="1" u="none">
                <a:solidFill>
                  <a:schemeClr val="tx2"/>
                </a:solidFill>
              </a:rPr>
              <a:t>Mitos do Software</a:t>
            </a:r>
            <a:endParaRPr kumimoji="1" lang="pt-BR" altLang="pt-BR" sz="4000" b="1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  <p:bldP spid="2458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AEE07621-3ECF-45CD-9515-D2FBE8DB5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08050"/>
            <a:ext cx="8153400" cy="5184775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800" dirty="0">
                <a:solidFill>
                  <a:srgbClr val="2949A3"/>
                </a:solidFill>
              </a:rPr>
              <a:t>Mitos do Cliente / Desenvolvedor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000" dirty="0"/>
              <a:t>Os requisitos de projeto modificam-se continuamente, mas as mudanças podem ser facilmente acomodadas, porque o software é flexível.</a:t>
            </a:r>
            <a:endParaRPr lang="pt-BR" altLang="pt-BR" sz="2000" dirty="0">
              <a:solidFill>
                <a:schemeClr val="bg2"/>
              </a:solidFill>
            </a:endParaRPr>
          </a:p>
          <a:p>
            <a:pPr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/>
            </a:pPr>
            <a:r>
              <a:rPr lang="pt-BR" altLang="pt-BR" sz="2200" i="1" dirty="0">
                <a:solidFill>
                  <a:srgbClr val="2949A3"/>
                </a:solidFill>
              </a:rPr>
              <a:t> </a:t>
            </a:r>
            <a:r>
              <a:rPr lang="pt-BR" altLang="pt-BR" sz="3000" b="1" dirty="0">
                <a:solidFill>
                  <a:srgbClr val="2949A3"/>
                </a:solidFill>
                <a:latin typeface="+mj-lt"/>
              </a:rPr>
              <a:t>Realidade: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pt-BR" sz="2000" dirty="0">
                <a:solidFill>
                  <a:schemeClr val="tx2"/>
                </a:solidFill>
                <a:latin typeface="+mj-lt"/>
              </a:rPr>
              <a:t>Uma mudança, quando solicitada tardiamente num projeto, pode ser maior do que mais do que uma ordem de magnitude mais dispendiosa do que a mesma mudança solicitada nas fases iniciais.</a:t>
            </a:r>
          </a:p>
          <a:p>
            <a:pPr marL="457200" lvl="1" indent="0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endParaRPr lang="pt-BR" altLang="pt-BR" i="1" dirty="0">
              <a:solidFill>
                <a:srgbClr val="2949A3"/>
              </a:solidFill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BD59155C-5FE0-4235-A74C-4B3F3345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450"/>
            <a:ext cx="87487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3600" b="1" u="none">
                <a:solidFill>
                  <a:schemeClr val="tx2"/>
                </a:solidFill>
              </a:rPr>
              <a:t>Mitos do Software</a:t>
            </a:r>
            <a:endParaRPr kumimoji="1" lang="pt-BR" altLang="pt-BR" sz="4000" b="1" u="none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  <p:bldP spid="2458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4">
            <a:extLst>
              <a:ext uri="{FF2B5EF4-FFF2-40B4-BE49-F238E27FC236}">
                <a16:creationId xmlns:a16="http://schemas.microsoft.com/office/drawing/2014/main" id="{41A32EF4-1195-4113-941E-F4E58DE7C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279123F-EB56-4BFB-9FC1-22B9D3F56EA0}" type="slidenum">
              <a:rPr lang="pt-BR" altLang="pt-BR" sz="1000">
                <a:solidFill>
                  <a:schemeClr val="bg2"/>
                </a:solidFill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pt-BR" altLang="pt-BR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AC24E36F-6AE4-4BC3-9A03-C2E8FBC9E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Otimização de Processos – Sildenir Alves Ribeiro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715EB114-A168-4816-AFC1-ECE79D227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7993063" cy="765175"/>
          </a:xfrm>
        </p:spPr>
        <p:txBody>
          <a:bodyPr/>
          <a:lstStyle/>
          <a:p>
            <a:pPr algn="ctr" eaLnBrk="1" hangingPunct="1"/>
            <a:br>
              <a:rPr lang="pt-BR" altLang="pt-BR" dirty="0"/>
            </a:br>
            <a:r>
              <a:rPr lang="pt-BR" altLang="pt-BR" dirty="0"/>
              <a:t>UFRJ/CCMN/</a:t>
            </a:r>
            <a:r>
              <a:rPr lang="pt-BR" altLang="pt-BR" dirty="0" err="1"/>
              <a:t>iNCE</a:t>
            </a:r>
            <a:r>
              <a:rPr lang="pt-BR" altLang="pt-BR" dirty="0"/>
              <a:t>/DCC</a:t>
            </a:r>
            <a:br>
              <a:rPr lang="pt-BR" altLang="pt-BR" dirty="0"/>
            </a:br>
            <a:r>
              <a:rPr lang="pt-BR" altLang="pt-BR" sz="1800" dirty="0"/>
              <a:t>FES - Fundamentos de Engenharia de Software</a:t>
            </a:r>
            <a:br>
              <a:rPr lang="pt-BR" altLang="pt-BR" sz="1800" dirty="0"/>
            </a:br>
            <a:endParaRPr lang="pt-BR" altLang="pt-BR" sz="1800" dirty="0"/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A94CC48B-8443-4EFD-9613-47677F079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377560" cy="2735262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pt-BR" altLang="pt-BR" sz="3200" b="1" dirty="0" err="1"/>
              <a:t>Questions</a:t>
            </a:r>
            <a:r>
              <a:rPr lang="pt-BR" altLang="pt-BR" sz="3200" b="1" dirty="0"/>
              <a:t>???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pt-BR" altLang="pt-BR" sz="3200" b="1" dirty="0"/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pt-BR" altLang="pt-BR" sz="1800" dirty="0"/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pt-BR" altLang="pt-BR" sz="1800" dirty="0"/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pt-BR" altLang="pt-BR" sz="4000" b="1" dirty="0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4">
            <a:extLst>
              <a:ext uri="{FF2B5EF4-FFF2-40B4-BE49-F238E27FC236}">
                <a16:creationId xmlns:a16="http://schemas.microsoft.com/office/drawing/2014/main" id="{D795F9A1-4720-4A36-A8CA-A369B1397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E07A45F-462E-40C2-82F7-48A37D12C611}" type="slidenum">
              <a:rPr lang="pt-BR" altLang="pt-BR" sz="1000">
                <a:solidFill>
                  <a:schemeClr val="bg2"/>
                </a:solidFill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23B9C1B7-05C5-4BC8-835D-1359A3F28D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 a Esw – Sildenir Alves Ribeiro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1ECD509-6800-4CE8-B2CA-85B426EA9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888" y="0"/>
            <a:ext cx="7910512" cy="679450"/>
          </a:xfrm>
        </p:spPr>
        <p:txBody>
          <a:bodyPr/>
          <a:lstStyle/>
          <a:p>
            <a:pPr eaLnBrk="1" hangingPunct="1"/>
            <a:r>
              <a:rPr lang="en-US" altLang="pt-BR"/>
              <a:t>Trabalhos / Atividades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9CDC23F-90DC-4E42-8AC1-F828605AD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88" y="836613"/>
            <a:ext cx="8404225" cy="56880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800" dirty="0"/>
              <a:t>Sobre o Domínio do Problema 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400" dirty="0"/>
              <a:t>Análise especificação do software (concepção)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Modelagem do Software (design)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Implementação / desenvolvimento (Codificação)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Teste de Software (Teste)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Entrega / homologação do software (Transição)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800" dirty="0"/>
              <a:t>Documentação do Software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Requisitos de software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Modelos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Códigos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Planos de testes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Documentos de transição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800" dirty="0"/>
              <a:t>Projeto de Software</a:t>
            </a:r>
          </a:p>
          <a:p>
            <a:pPr lvl="1" eaLnBrk="1" hangingPunct="1">
              <a:lnSpc>
                <a:spcPct val="110000"/>
              </a:lnSpc>
              <a:buClr>
                <a:schemeClr val="accent6"/>
              </a:buClr>
              <a:defRPr/>
            </a:pPr>
            <a:r>
              <a:rPr lang="pt-BR" altLang="pt-BR" sz="1600" dirty="0"/>
              <a:t>Gestão e qualidade de Software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buFontTx/>
              <a:buNone/>
              <a:defRPr/>
            </a:pPr>
            <a:endParaRPr lang="en-US" alt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4">
            <a:extLst>
              <a:ext uri="{FF2B5EF4-FFF2-40B4-BE49-F238E27FC236}">
                <a16:creationId xmlns:a16="http://schemas.microsoft.com/office/drawing/2014/main" id="{F4BE5616-FD2B-4542-B4CF-3033BFD42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A8DCDDE-397A-4B45-90AF-AF917E28E388}" type="slidenum">
              <a:rPr lang="pt-BR" altLang="pt-BR" sz="1000">
                <a:solidFill>
                  <a:schemeClr val="bg2"/>
                </a:solidFill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B38FEBE2-6F6F-44B2-9DA5-84B250AAB9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 a Esw – Sildenir Alves Ribeiro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ADA8FE5-81CC-4D6D-8AB6-E3F44C56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 Apresentação da Documentação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DC4B69FF-815E-4F1E-9086-2759FFF1D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655050" cy="4824413"/>
          </a:xfrm>
        </p:spPr>
        <p:txBody>
          <a:bodyPr/>
          <a:lstStyle/>
          <a:p>
            <a:pPr eaLnBrk="1" hangingPunct="1">
              <a:buClr>
                <a:srgbClr val="2949A3"/>
              </a:buClr>
              <a:buFont typeface="Wingdings" pitchFamily="2" charset="2"/>
              <a:buChar char="q"/>
              <a:defRPr/>
            </a:pPr>
            <a:r>
              <a:rPr lang="pt-BR" altLang="pt-BR" dirty="0"/>
              <a:t>Artefatos Construídos </a:t>
            </a:r>
          </a:p>
          <a:p>
            <a:pPr lvl="1" eaLnBrk="1" hangingPunct="1">
              <a:buClr>
                <a:srgbClr val="2949A3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Documentação</a:t>
            </a:r>
          </a:p>
          <a:p>
            <a:pPr lvl="1" eaLnBrk="1" hangingPunct="1">
              <a:buClr>
                <a:srgbClr val="2949A3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Diagramas</a:t>
            </a:r>
          </a:p>
          <a:p>
            <a:pPr lvl="1" eaLnBrk="1" hangingPunct="1">
              <a:buClr>
                <a:srgbClr val="2949A3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Arquitetura / MVC</a:t>
            </a:r>
          </a:p>
          <a:p>
            <a:pPr lvl="1" eaLnBrk="1" hangingPunct="1">
              <a:buClr>
                <a:srgbClr val="2949A3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Implementação</a:t>
            </a:r>
          </a:p>
          <a:p>
            <a:pPr lvl="1" eaLnBrk="1" hangingPunct="1">
              <a:buClr>
                <a:srgbClr val="2949A3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Plano de Testes</a:t>
            </a:r>
          </a:p>
          <a:p>
            <a:pPr lvl="1" eaLnBrk="1" hangingPunct="1">
              <a:buClr>
                <a:srgbClr val="2949A3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/>
              <a:t>Testes Aplicados e Resultados</a:t>
            </a:r>
          </a:p>
          <a:p>
            <a:pPr marL="457200" lvl="1" indent="0" eaLnBrk="1" hangingPunct="1">
              <a:buClr>
                <a:srgbClr val="2949A3"/>
              </a:buClr>
              <a:buFontTx/>
              <a:buNone/>
              <a:defRPr/>
            </a:pPr>
            <a:endParaRPr lang="pt-BR" altLang="pt-BR" dirty="0">
              <a:cs typeface="+mn-cs"/>
            </a:endParaRPr>
          </a:p>
          <a:p>
            <a:pPr lvl="1" eaLnBrk="1" hangingPunct="1">
              <a:buClr>
                <a:srgbClr val="2949A3"/>
              </a:buClr>
              <a:buFont typeface="Arial" charset="0"/>
              <a:buChar char="•"/>
              <a:defRPr/>
            </a:pPr>
            <a:r>
              <a:rPr lang="pt-BR" altLang="pt-BR" dirty="0">
                <a:cs typeface="+mn-cs"/>
              </a:rPr>
              <a:t>Apresentar sempre figuras para ilustrar (Telas, Tabelas do BD, Diagramas, Trecho de Código) </a:t>
            </a:r>
          </a:p>
          <a:p>
            <a:pPr lvl="1" eaLnBrk="1" hangingPunct="1">
              <a:buClr>
                <a:srgbClr val="2949A3"/>
              </a:buClr>
              <a:buFont typeface="Arial" charset="0"/>
              <a:buChar char="•"/>
              <a:defRPr/>
            </a:pPr>
            <a:r>
              <a:rPr lang="pt-BR" altLang="pt-BR" dirty="0">
                <a:cs typeface="+mn-cs"/>
              </a:rPr>
              <a:t>* Está é a parte do desenvolvimento da apresentação. Poderá inserir quantos slides desejar desde que não passe de 20 no total.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4">
            <a:extLst>
              <a:ext uri="{FF2B5EF4-FFF2-40B4-BE49-F238E27FC236}">
                <a16:creationId xmlns:a16="http://schemas.microsoft.com/office/drawing/2014/main" id="{F1CB834C-1E73-466F-9828-90E4C8875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469B61C-85E8-412A-BBAA-54418E1AAC07}" type="slidenum">
              <a:rPr lang="pt-BR" altLang="pt-BR" sz="1000">
                <a:solidFill>
                  <a:schemeClr val="bg2"/>
                </a:solidFill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23FB5C58-E430-4ACE-83D8-E33AC6751F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 a Esw – Sildenir Alves Ribeiro</a:t>
            </a:r>
          </a:p>
          <a:p>
            <a:pPr>
              <a:defRPr/>
            </a:pPr>
            <a:endParaRPr lang="pt-BR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91D8305-53EF-40FE-9E3D-2E1E0FC5E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2205038"/>
            <a:ext cx="8655050" cy="4440237"/>
          </a:xfrm>
        </p:spPr>
        <p:txBody>
          <a:bodyPr/>
          <a:lstStyle/>
          <a:p>
            <a:pPr eaLnBrk="1" hangingPunct="1">
              <a:buClr>
                <a:srgbClr val="2949A3"/>
              </a:buClr>
              <a:buFont typeface="Wingdings" panose="05000000000000000000" pitchFamily="2" charset="2"/>
              <a:buChar char="q"/>
            </a:pPr>
            <a:r>
              <a:rPr lang="pt-BR" altLang="pt-BR"/>
              <a:t>Sobre o trabalho em si</a:t>
            </a:r>
          </a:p>
          <a:p>
            <a:pPr eaLnBrk="1" hangingPunct="1">
              <a:buClr>
                <a:srgbClr val="2949A3"/>
              </a:buClr>
              <a:buFont typeface="Wingdings" panose="05000000000000000000" pitchFamily="2" charset="2"/>
              <a:buChar char="q"/>
            </a:pPr>
            <a:r>
              <a:rPr lang="pt-BR" altLang="pt-BR"/>
              <a:t>Metas atingidas</a:t>
            </a:r>
          </a:p>
          <a:p>
            <a:pPr eaLnBrk="1" hangingPunct="1">
              <a:buClr>
                <a:srgbClr val="2949A3"/>
              </a:buClr>
              <a:buFont typeface="Wingdings" panose="05000000000000000000" pitchFamily="2" charset="2"/>
              <a:buChar char="q"/>
            </a:pPr>
            <a:r>
              <a:rPr lang="pt-BR" altLang="pt-BR"/>
              <a:t>Ganho Pessoal / Equipe</a:t>
            </a:r>
          </a:p>
          <a:p>
            <a:pPr eaLnBrk="1" hangingPunct="1">
              <a:buClr>
                <a:srgbClr val="2949A3"/>
              </a:buClr>
              <a:buFont typeface="Wingdings" panose="05000000000000000000" pitchFamily="2" charset="2"/>
              <a:buChar char="q"/>
            </a:pPr>
            <a:r>
              <a:rPr lang="pt-BR" altLang="pt-BR"/>
              <a:t>Objetivos alcançados</a:t>
            </a:r>
          </a:p>
          <a:p>
            <a:pPr eaLnBrk="1" hangingPunct="1">
              <a:buClr>
                <a:srgbClr val="2949A3"/>
              </a:buClr>
              <a:buFont typeface="Wingdings" panose="05000000000000000000" pitchFamily="2" charset="2"/>
              <a:buChar char="q"/>
            </a:pPr>
            <a:r>
              <a:rPr lang="pt-BR" altLang="pt-BR"/>
              <a:t>Trabalhos Futuros (se for o caso)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17622672-E6CE-48B3-94FC-1A30034C5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Considerações Sobre o Trabalho a ser Desenvolvido.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4">
            <a:extLst>
              <a:ext uri="{FF2B5EF4-FFF2-40B4-BE49-F238E27FC236}">
                <a16:creationId xmlns:a16="http://schemas.microsoft.com/office/drawing/2014/main" id="{078ED82C-E68A-4E75-9D5B-8A5443FBE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10803020104030203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66C0159-AD14-441A-9602-14DB3BAD772C}" type="slidenum">
              <a:rPr lang="pt-BR" altLang="pt-BR" sz="1000">
                <a:solidFill>
                  <a:schemeClr val="bg2"/>
                </a:solidFill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BR" altLang="pt-BR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D8EC7813-4B24-43E5-BC63-56524C9AD2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Otimização de Processos – Sildenir Alves Ribeiro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B24B5AE-5C61-44FA-B5EE-37B8A9A05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Referências Bibliograficas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A325E428-4FE8-4FB9-B05A-DDF7D670B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820150" cy="58324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600" dirty="0" err="1"/>
              <a:t>Notas</a:t>
            </a:r>
            <a:r>
              <a:rPr lang="en-US" altLang="pt-BR" sz="1600" dirty="0"/>
              <a:t> de Aula</a:t>
            </a:r>
          </a:p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600" dirty="0" err="1"/>
              <a:t>Livro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Texto</a:t>
            </a:r>
            <a:endParaRPr lang="en-US" altLang="pt-BR" sz="1600" dirty="0"/>
          </a:p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600" dirty="0" err="1"/>
              <a:t>Artigos</a:t>
            </a:r>
            <a:r>
              <a:rPr lang="en-US" altLang="pt-BR" sz="1600" dirty="0"/>
              <a:t> </a:t>
            </a:r>
          </a:p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600" dirty="0" err="1"/>
              <a:t>Etc</a:t>
            </a:r>
            <a:endParaRPr lang="en-US" altLang="pt-BR" sz="1600" dirty="0"/>
          </a:p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endParaRPr lang="en-US" altLang="pt-BR" sz="1600" dirty="0"/>
          </a:p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600" dirty="0" err="1"/>
              <a:t>Listar</a:t>
            </a:r>
            <a:r>
              <a:rPr lang="en-US" altLang="pt-BR" sz="1600" dirty="0"/>
              <a:t> as </a:t>
            </a:r>
            <a:r>
              <a:rPr lang="en-US" altLang="pt-BR" sz="1600" dirty="0" err="1"/>
              <a:t>fontes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consulta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usadas</a:t>
            </a:r>
            <a:r>
              <a:rPr lang="en-US" altLang="pt-BR" sz="1600" dirty="0"/>
              <a:t>/</a:t>
            </a:r>
            <a:r>
              <a:rPr lang="en-US" altLang="pt-BR" sz="1600" dirty="0" err="1"/>
              <a:t>estudadas</a:t>
            </a:r>
            <a:r>
              <a:rPr lang="en-US" altLang="pt-BR" sz="1600" dirty="0"/>
              <a:t> para </a:t>
            </a:r>
            <a:r>
              <a:rPr lang="en-US" altLang="pt-BR" sz="1600" dirty="0" err="1"/>
              <a:t>concluir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Trabalho</a:t>
            </a:r>
            <a:r>
              <a:rPr lang="en-US" altLang="pt-BR" sz="1600" dirty="0"/>
              <a:t>.</a:t>
            </a:r>
          </a:p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endParaRPr lang="en-US" altLang="pt-BR" sz="1600" dirty="0"/>
          </a:p>
          <a:p>
            <a:pPr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600" dirty="0" err="1"/>
              <a:t>Apresentação</a:t>
            </a:r>
            <a:r>
              <a:rPr lang="en-US" altLang="pt-BR" sz="1600" dirty="0"/>
              <a:t>: </a:t>
            </a:r>
          </a:p>
          <a:p>
            <a:pPr lvl="1"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400" dirty="0" err="1"/>
              <a:t>Não</a:t>
            </a:r>
            <a:r>
              <a:rPr lang="en-US" altLang="pt-BR" sz="1400" dirty="0"/>
              <a:t> é </a:t>
            </a:r>
            <a:r>
              <a:rPr lang="en-US" altLang="pt-BR" sz="1400" dirty="0" err="1"/>
              <a:t>mandatório</a:t>
            </a:r>
            <a:r>
              <a:rPr lang="en-US" altLang="pt-BR" sz="1400" dirty="0"/>
              <a:t> usar </a:t>
            </a:r>
            <a:r>
              <a:rPr lang="en-US" altLang="pt-BR" sz="1400" dirty="0" err="1"/>
              <a:t>estes</a:t>
            </a:r>
            <a:r>
              <a:rPr lang="en-US" altLang="pt-BR" sz="1400" dirty="0"/>
              <a:t> slides, </a:t>
            </a:r>
            <a:r>
              <a:rPr lang="en-US" altLang="pt-BR" sz="1400" dirty="0" err="1"/>
              <a:t>contudo</a:t>
            </a:r>
            <a:r>
              <a:rPr lang="en-US" altLang="pt-BR" sz="1400" dirty="0"/>
              <a:t> que se use slides com </a:t>
            </a:r>
            <a:r>
              <a:rPr lang="en-US" altLang="pt-BR" sz="1400" dirty="0" err="1"/>
              <a:t>fundo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branco</a:t>
            </a:r>
            <a:r>
              <a:rPr lang="en-US" altLang="pt-BR" sz="1400" dirty="0"/>
              <a:t> e </a:t>
            </a:r>
            <a:r>
              <a:rPr lang="en-US" altLang="pt-BR" sz="1400" dirty="0" err="1"/>
              <a:t>texto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escuro</a:t>
            </a:r>
            <a:r>
              <a:rPr lang="en-US" altLang="pt-BR" sz="1400" dirty="0"/>
              <a:t>. </a:t>
            </a:r>
          </a:p>
          <a:p>
            <a:pPr lvl="1"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400" dirty="0"/>
              <a:t>É </a:t>
            </a:r>
            <a:r>
              <a:rPr lang="en-US" altLang="pt-BR" sz="1400" dirty="0" err="1"/>
              <a:t>mandatório</a:t>
            </a:r>
            <a:r>
              <a:rPr lang="en-US" altLang="pt-BR" sz="1400" dirty="0"/>
              <a:t> que se use a </a:t>
            </a:r>
            <a:r>
              <a:rPr lang="en-US" altLang="pt-BR" sz="1400" dirty="0" err="1"/>
              <a:t>estrutura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aqui</a:t>
            </a:r>
            <a:r>
              <a:rPr lang="en-US" altLang="pt-BR" sz="1400" dirty="0"/>
              <a:t> </a:t>
            </a:r>
            <a:r>
              <a:rPr lang="en-US" altLang="pt-BR" sz="1400" dirty="0" err="1"/>
              <a:t>apresentada</a:t>
            </a:r>
            <a:r>
              <a:rPr lang="en-US" altLang="pt-BR" sz="1400" dirty="0"/>
              <a:t> para que </a:t>
            </a:r>
            <a:r>
              <a:rPr lang="en-US" altLang="pt-BR" sz="1400" dirty="0" err="1"/>
              <a:t>possamos</a:t>
            </a:r>
            <a:r>
              <a:rPr lang="en-US" altLang="pt-BR" sz="1400" dirty="0"/>
              <a:t> </a:t>
            </a:r>
            <a:r>
              <a:rPr lang="en-US" altLang="pt-BR" sz="1400" dirty="0" err="1"/>
              <a:t>padronizar</a:t>
            </a:r>
            <a:r>
              <a:rPr lang="en-US" altLang="pt-BR" sz="1400" dirty="0"/>
              <a:t>, com </a:t>
            </a:r>
            <a:r>
              <a:rPr lang="en-US" altLang="pt-BR" sz="1400" dirty="0" err="1"/>
              <a:t>alguma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liberade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alteração</a:t>
            </a:r>
            <a:r>
              <a:rPr lang="en-US" altLang="pt-BR" sz="1400" dirty="0"/>
              <a:t> no </a:t>
            </a:r>
            <a:r>
              <a:rPr lang="en-US" altLang="pt-BR" sz="1400" dirty="0" err="1"/>
              <a:t>sequenciamento</a:t>
            </a:r>
            <a:r>
              <a:rPr lang="en-US" altLang="pt-BR" sz="1400" dirty="0"/>
              <a:t> da </a:t>
            </a:r>
            <a:r>
              <a:rPr lang="en-US" altLang="pt-BR" sz="1400" dirty="0" err="1"/>
              <a:t>apresentação</a:t>
            </a:r>
            <a:r>
              <a:rPr lang="en-US" altLang="pt-BR" sz="1400" dirty="0"/>
              <a:t>. Ex. </a:t>
            </a:r>
            <a:r>
              <a:rPr lang="en-US" altLang="pt-BR" sz="1400" dirty="0" err="1"/>
              <a:t>Apresentar</a:t>
            </a:r>
            <a:r>
              <a:rPr lang="en-US" altLang="pt-BR" sz="1400" dirty="0"/>
              <a:t> as </a:t>
            </a:r>
            <a:r>
              <a:rPr lang="en-US" altLang="pt-BR" sz="1400" dirty="0" err="1"/>
              <a:t>telas</a:t>
            </a:r>
            <a:r>
              <a:rPr lang="en-US" altLang="pt-BR" sz="1400" dirty="0"/>
              <a:t> e </a:t>
            </a:r>
            <a:r>
              <a:rPr lang="en-US" altLang="pt-BR" sz="1400" dirty="0" err="1"/>
              <a:t>depois</a:t>
            </a:r>
            <a:r>
              <a:rPr lang="en-US" altLang="pt-BR" sz="1400" dirty="0"/>
              <a:t> </a:t>
            </a:r>
            <a:r>
              <a:rPr lang="en-US" altLang="pt-BR" sz="1400" dirty="0" err="1"/>
              <a:t>os</a:t>
            </a:r>
            <a:r>
              <a:rPr lang="en-US" altLang="pt-BR" sz="1400" dirty="0"/>
              <a:t> </a:t>
            </a:r>
            <a:r>
              <a:rPr lang="en-US" altLang="pt-BR" sz="1400" dirty="0" err="1"/>
              <a:t>diagramas</a:t>
            </a:r>
            <a:r>
              <a:rPr lang="en-US" altLang="pt-BR" sz="1400" dirty="0"/>
              <a:t>, </a:t>
            </a:r>
            <a:r>
              <a:rPr lang="en-US" altLang="pt-BR" sz="1400" dirty="0" err="1"/>
              <a:t>ou</a:t>
            </a:r>
            <a:r>
              <a:rPr lang="en-US" altLang="pt-BR" sz="1400" dirty="0"/>
              <a:t> o </a:t>
            </a:r>
            <a:r>
              <a:rPr lang="en-US" altLang="pt-BR" sz="1400" dirty="0" err="1"/>
              <a:t>diagrama</a:t>
            </a:r>
            <a:r>
              <a:rPr lang="en-US" altLang="pt-BR" sz="1400" dirty="0"/>
              <a:t>, </a:t>
            </a:r>
            <a:r>
              <a:rPr lang="en-US" altLang="pt-BR" sz="1400" dirty="0" err="1"/>
              <a:t>código</a:t>
            </a:r>
            <a:r>
              <a:rPr lang="en-US" altLang="pt-BR" sz="1400" dirty="0"/>
              <a:t> e </a:t>
            </a:r>
            <a:r>
              <a:rPr lang="en-US" altLang="pt-BR" sz="1400" dirty="0" err="1"/>
              <a:t>tela</a:t>
            </a:r>
            <a:r>
              <a:rPr lang="en-US" altLang="pt-BR" sz="1400" dirty="0"/>
              <a:t>, etc.</a:t>
            </a:r>
          </a:p>
          <a:p>
            <a:pPr lvl="1"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400" dirty="0"/>
              <a:t>A </a:t>
            </a:r>
            <a:r>
              <a:rPr lang="en-US" altLang="pt-BR" sz="1400" dirty="0" err="1"/>
              <a:t>apresentação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consiste</a:t>
            </a:r>
            <a:r>
              <a:rPr lang="en-US" altLang="pt-BR" sz="1400" dirty="0"/>
              <a:t> </a:t>
            </a:r>
            <a:r>
              <a:rPr lang="en-US" altLang="pt-BR" sz="1400" dirty="0" err="1"/>
              <a:t>nos</a:t>
            </a:r>
            <a:r>
              <a:rPr lang="en-US" altLang="pt-BR" sz="1400" dirty="0"/>
              <a:t> slides e </a:t>
            </a:r>
            <a:r>
              <a:rPr lang="en-US" altLang="pt-BR" sz="1400" dirty="0" err="1"/>
              <a:t>mais</a:t>
            </a:r>
            <a:r>
              <a:rPr lang="en-US" altLang="pt-BR" sz="1400" dirty="0"/>
              <a:t> o </a:t>
            </a:r>
            <a:r>
              <a:rPr lang="en-US" altLang="pt-BR" sz="1400" dirty="0" err="1"/>
              <a:t>trabalho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rodando</a:t>
            </a:r>
            <a:r>
              <a:rPr lang="en-US" altLang="pt-BR" sz="1400" dirty="0"/>
              <a:t>. </a:t>
            </a:r>
          </a:p>
          <a:p>
            <a:pPr lvl="1"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400" dirty="0"/>
              <a:t>Durante a </a:t>
            </a:r>
            <a:r>
              <a:rPr lang="en-US" altLang="pt-BR" sz="1400" dirty="0" err="1"/>
              <a:t>execução</a:t>
            </a:r>
            <a:r>
              <a:rPr lang="en-US" altLang="pt-BR" sz="1400" dirty="0"/>
              <a:t> do </a:t>
            </a:r>
            <a:r>
              <a:rPr lang="en-US" altLang="pt-BR" sz="1400" dirty="0" err="1"/>
              <a:t>trabalho</a:t>
            </a:r>
            <a:r>
              <a:rPr lang="en-US" altLang="pt-BR" sz="1400" dirty="0"/>
              <a:t>, </a:t>
            </a:r>
            <a:r>
              <a:rPr lang="en-US" altLang="pt-BR" sz="1400" dirty="0" err="1"/>
              <a:t>será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solicitado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itens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específicos</a:t>
            </a:r>
            <a:r>
              <a:rPr lang="en-US" altLang="pt-BR" sz="1400" dirty="0"/>
              <a:t> </a:t>
            </a:r>
            <a:r>
              <a:rPr lang="en-US" altLang="pt-BR" sz="1400" dirty="0" err="1"/>
              <a:t>ao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grupo</a:t>
            </a:r>
            <a:r>
              <a:rPr lang="en-US" altLang="pt-BR" sz="1400" dirty="0"/>
              <a:t>.</a:t>
            </a:r>
          </a:p>
          <a:p>
            <a:pPr lvl="1" eaLnBrk="1" hangingPunct="1">
              <a:lnSpc>
                <a:spcPct val="100000"/>
              </a:lnSpc>
              <a:buClr>
                <a:schemeClr val="accent6"/>
              </a:buClr>
              <a:defRPr/>
            </a:pPr>
            <a:r>
              <a:rPr lang="en-US" altLang="pt-BR" sz="1400" dirty="0">
                <a:cs typeface="+mn-cs"/>
              </a:rPr>
              <a:t>Como Por </a:t>
            </a:r>
            <a:r>
              <a:rPr lang="en-US" altLang="pt-BR" sz="1400" dirty="0" err="1">
                <a:cs typeface="+mn-cs"/>
              </a:rPr>
              <a:t>exemplo</a:t>
            </a:r>
            <a:r>
              <a:rPr lang="en-US" altLang="pt-BR" sz="1400" dirty="0">
                <a:cs typeface="+mn-cs"/>
              </a:rPr>
              <a:t>: realize </a:t>
            </a:r>
            <a:r>
              <a:rPr lang="en-US" altLang="pt-BR" sz="1400" dirty="0" err="1">
                <a:cs typeface="+mn-cs"/>
              </a:rPr>
              <a:t>uma</a:t>
            </a:r>
            <a:r>
              <a:rPr lang="en-US" altLang="pt-BR" sz="1400" dirty="0">
                <a:cs typeface="+mn-cs"/>
              </a:rPr>
              <a:t> consulta, </a:t>
            </a:r>
            <a:r>
              <a:rPr lang="en-US" altLang="pt-BR" sz="1400" dirty="0" err="1">
                <a:cs typeface="+mn-cs"/>
              </a:rPr>
              <a:t>faça</a:t>
            </a:r>
            <a:r>
              <a:rPr lang="en-US" altLang="pt-BR" sz="1400" dirty="0">
                <a:cs typeface="+mn-cs"/>
              </a:rPr>
              <a:t> </a:t>
            </a:r>
            <a:r>
              <a:rPr lang="en-US" altLang="pt-BR" sz="1400" dirty="0" err="1">
                <a:cs typeface="+mn-cs"/>
              </a:rPr>
              <a:t>uma</a:t>
            </a:r>
            <a:r>
              <a:rPr lang="en-US" altLang="pt-BR" sz="1400" dirty="0">
                <a:cs typeface="+mn-cs"/>
              </a:rPr>
              <a:t> </a:t>
            </a:r>
            <a:r>
              <a:rPr lang="en-US" altLang="pt-BR" sz="1400" dirty="0" err="1">
                <a:cs typeface="+mn-cs"/>
              </a:rPr>
              <a:t>reserva</a:t>
            </a:r>
            <a:r>
              <a:rPr lang="en-US" altLang="pt-BR" sz="1400" dirty="0">
                <a:cs typeface="+mn-cs"/>
              </a:rPr>
              <a:t>, </a:t>
            </a:r>
            <a:r>
              <a:rPr lang="en-US" altLang="pt-BR" sz="1400" dirty="0" err="1">
                <a:cs typeface="+mn-cs"/>
              </a:rPr>
              <a:t>exclua</a:t>
            </a:r>
            <a:r>
              <a:rPr lang="en-US" altLang="pt-BR" sz="1400" dirty="0">
                <a:cs typeface="+mn-cs"/>
              </a:rPr>
              <a:t> algo…etc.</a:t>
            </a:r>
          </a:p>
          <a:p>
            <a:pPr lvl="1" eaLnBrk="1" hangingPunct="1">
              <a:lnSpc>
                <a:spcPct val="100000"/>
              </a:lnSpc>
              <a:buClr>
                <a:schemeClr val="accent6"/>
              </a:buClr>
              <a:defRPr/>
            </a:pPr>
            <a:endParaRPr lang="en-US" altLang="pt-BR" sz="1400" dirty="0"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accent6"/>
              </a:buClr>
              <a:buFontTx/>
              <a:buNone/>
              <a:defRPr/>
            </a:pPr>
            <a:r>
              <a:rPr lang="en-US" altLang="pt-BR" sz="1400" b="1" dirty="0">
                <a:cs typeface="+mn-cs"/>
              </a:rPr>
              <a:t>NOTA: </a:t>
            </a:r>
            <a:r>
              <a:rPr lang="en-US" altLang="pt-BR" sz="1400" dirty="0" err="1">
                <a:cs typeface="+mn-cs"/>
              </a:rPr>
              <a:t>Seguir</a:t>
            </a:r>
            <a:r>
              <a:rPr lang="en-US" altLang="pt-BR" sz="1400" dirty="0">
                <a:cs typeface="+mn-cs"/>
              </a:rPr>
              <a:t> </a:t>
            </a:r>
            <a:r>
              <a:rPr lang="en-US" altLang="pt-BR" sz="1400" dirty="0" err="1">
                <a:cs typeface="+mn-cs"/>
              </a:rPr>
              <a:t>este</a:t>
            </a:r>
            <a:r>
              <a:rPr lang="en-US" altLang="pt-BR" sz="1400" dirty="0">
                <a:cs typeface="+mn-cs"/>
              </a:rPr>
              <a:t> </a:t>
            </a:r>
            <a:r>
              <a:rPr lang="en-US" altLang="pt-BR" sz="1400" dirty="0" err="1">
                <a:cs typeface="+mn-cs"/>
              </a:rPr>
              <a:t>padrão</a:t>
            </a:r>
            <a:r>
              <a:rPr lang="en-US" altLang="pt-BR" sz="1400" dirty="0">
                <a:cs typeface="+mn-cs"/>
              </a:rPr>
              <a:t> no </a:t>
            </a:r>
            <a:r>
              <a:rPr lang="en-US" altLang="pt-BR" sz="1400" dirty="0" err="1">
                <a:cs typeface="+mn-cs"/>
              </a:rPr>
              <a:t>relatório</a:t>
            </a:r>
            <a:r>
              <a:rPr lang="en-US" altLang="pt-BR" sz="1400" dirty="0">
                <a:cs typeface="+mn-cs"/>
              </a:rPr>
              <a:t> final.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89D91036-B264-4519-A1A1-97EA30A30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Engenharia de Software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2D942ADC-6985-42EF-87DD-14E7426A7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55050" cy="18716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pt-BR" altLang="pt-BR" sz="4800" dirty="0">
                <a:solidFill>
                  <a:srgbClr val="000066"/>
                </a:solidFill>
                <a:latin typeface="+mn-lt"/>
              </a:rPr>
              <a:t>Introdução Engenharia de Software – Parte I</a:t>
            </a:r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BF87F46A-A04C-46DF-B8A6-D73B4E717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732603-546B-495F-8F2B-1474FF139985}" type="slidenum">
              <a:rPr lang="pt-BR" altLang="pt-BR" u="none">
                <a:solidFill>
                  <a:schemeClr val="bg2"/>
                </a:solidFill>
                <a:latin typeface="Verdana" panose="020B0604030504040204" pitchFamily="34" charset="0"/>
              </a:rPr>
              <a:pPr/>
              <a:t>7</a:t>
            </a:fld>
            <a:endParaRPr lang="pt-BR" altLang="pt-BR" u="none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26B39-2EC4-4743-9C74-AC806C6CD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ESw– Sildenir Alves Ribeiro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C97790C4-2D89-44A9-A597-31358442F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435975" cy="765175"/>
          </a:xfrm>
        </p:spPr>
        <p:txBody>
          <a:bodyPr/>
          <a:lstStyle/>
          <a:p>
            <a:r>
              <a:rPr lang="pt-BR" altLang="pt-BR" sz="3600">
                <a:latin typeface="Arial" panose="020B0604020202020204" pitchFamily="34" charset="0"/>
              </a:rPr>
              <a:t>Software: Definições e Conceitos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F2A9B5FD-6F3F-4BA9-9635-3AE874509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610600" cy="4324350"/>
          </a:xfrm>
        </p:spPr>
        <p:txBody>
          <a:bodyPr/>
          <a:lstStyle/>
          <a:p>
            <a:pPr marL="196850" lvl="1" indent="-6350" algn="just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2900" dirty="0"/>
              <a:t>1- Instruções</a:t>
            </a:r>
            <a:endParaRPr lang="pt-BR" altLang="pt-BR" dirty="0"/>
          </a:p>
          <a:p>
            <a:pPr marL="196850" lvl="1" indent="-6350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	quando executadas produzem a função e o desempenho desejados</a:t>
            </a:r>
          </a:p>
          <a:p>
            <a:pPr marL="196850" lvl="1" indent="-6350" algn="just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2900" dirty="0"/>
              <a:t>2 - Estruturas de Dados</a:t>
            </a:r>
            <a:endParaRPr lang="pt-BR" altLang="pt-BR" dirty="0"/>
          </a:p>
          <a:p>
            <a:pPr marL="196850" lvl="1" indent="-6350">
              <a:spcBef>
                <a:spcPts val="6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	possibilitam que os programas manipulem adequadamente a informação</a:t>
            </a:r>
          </a:p>
          <a:p>
            <a:pPr marL="196850" lvl="1" indent="-6350" algn="just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2900" dirty="0"/>
              <a:t>3 - Documentos</a:t>
            </a:r>
            <a:endParaRPr lang="pt-BR" altLang="pt-BR" dirty="0"/>
          </a:p>
          <a:p>
            <a:pPr marL="196850" lvl="1" indent="-6350"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dirty="0"/>
              <a:t>	descrevem a operação e o uso dos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57DE2D-D6C3-42A5-AA7D-A92151B7E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>
                <a:latin typeface="Arial" panose="020B0604020202020204" pitchFamily="34" charset="0"/>
              </a:rPr>
              <a:t>Características do Software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E9A885B-593C-4E1D-A84B-8C06BBBB4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1196975"/>
            <a:ext cx="8458200" cy="3810000"/>
          </a:xfrm>
        </p:spPr>
        <p:txBody>
          <a:bodyPr/>
          <a:lstStyle/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pt-BR" altLang="pt-BR"/>
              <a:t>Desenvolvido ou projetado por engenharia, não manufaturado no sentido clássico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pt-BR" altLang="pt-BR"/>
              <a:t>Não se desgasta mas se deteriora</a:t>
            </a:r>
          </a:p>
          <a:p>
            <a:pPr marL="762000" lvl="1" indent="-5699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pt-BR" altLang="pt-BR"/>
              <a:t>A maioria é feita sob medida em vez de ser montada a partir de componentes existentes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bldLvl="2" autoUpdateAnimBg="0"/>
    </p:bldLst>
  </p:timing>
</p:sld>
</file>

<file path=ppt/theme/theme1.xml><?xml version="1.0" encoding="utf-8"?>
<a:theme xmlns:a="http://schemas.openxmlformats.org/drawingml/2006/main" name="LES_20052">
  <a:themeElements>
    <a:clrScheme name="LES_200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S_2005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_200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0" ma:contentTypeDescription="Crie um novo documento." ma:contentTypeScope="" ma:versionID="81d9e52a0420967c635d783f7f80c4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A174B3-1320-4736-8718-4B34ACF4D24C}"/>
</file>

<file path=customXml/itemProps2.xml><?xml version="1.0" encoding="utf-8"?>
<ds:datastoreItem xmlns:ds="http://schemas.openxmlformats.org/officeDocument/2006/customXml" ds:itemID="{C3400B6C-A9CE-4D8E-8FE0-F6ABEC8EF722}"/>
</file>

<file path=customXml/itemProps3.xml><?xml version="1.0" encoding="utf-8"?>
<ds:datastoreItem xmlns:ds="http://schemas.openxmlformats.org/officeDocument/2006/customXml" ds:itemID="{42EC9E3D-82F2-49BE-A4B0-0D2A965B482C}"/>
</file>

<file path=docProps/app.xml><?xml version="1.0" encoding="utf-8"?>
<Properties xmlns="http://schemas.openxmlformats.org/officeDocument/2006/extended-properties" xmlns:vt="http://schemas.openxmlformats.org/officeDocument/2006/docPropsVTypes">
  <Template>aula00-PSS</Template>
  <TotalTime>4513</TotalTime>
  <Words>1495</Words>
  <Application>Microsoft Office PowerPoint</Application>
  <PresentationFormat>Apresentação na tela (4:3)</PresentationFormat>
  <Paragraphs>232</Paragraphs>
  <Slides>29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Aharoni</vt:lpstr>
      <vt:lpstr>Arial</vt:lpstr>
      <vt:lpstr>Arial Black</vt:lpstr>
      <vt:lpstr>Times New Roman</vt:lpstr>
      <vt:lpstr>Verdana</vt:lpstr>
      <vt:lpstr>Wingdings</vt:lpstr>
      <vt:lpstr>LES_20052</vt:lpstr>
      <vt:lpstr>Engenharia de Software - Apresentação</vt:lpstr>
      <vt:lpstr>Agenda</vt:lpstr>
      <vt:lpstr>Trabalhos / Atividades</vt:lpstr>
      <vt:lpstr> Apresentação da Documentação</vt:lpstr>
      <vt:lpstr>Considerações Sobre o Trabalho a ser Desenvolvido.</vt:lpstr>
      <vt:lpstr>Referências Bibliograficas</vt:lpstr>
      <vt:lpstr>Engenharia de Software</vt:lpstr>
      <vt:lpstr>Software: Definições e Conceitos</vt:lpstr>
      <vt:lpstr>Características do Software</vt:lpstr>
      <vt:lpstr>Falhas para o Hardware</vt:lpstr>
      <vt:lpstr>Falhas do Software</vt:lpstr>
      <vt:lpstr>Tipos de Software: Aplicações</vt:lpstr>
      <vt:lpstr>Evolução do Software</vt:lpstr>
      <vt:lpstr>Evolução do Software</vt:lpstr>
      <vt:lpstr>Evolução do Software</vt:lpstr>
      <vt:lpstr>Evolução do Software</vt:lpstr>
      <vt:lpstr>Crise de Software</vt:lpstr>
      <vt:lpstr>Crise de Software</vt:lpstr>
      <vt:lpstr>Crise de Software</vt:lpstr>
      <vt:lpstr>Crise de Software</vt:lpstr>
      <vt:lpstr>Apresentação do PowerPoint</vt:lpstr>
      <vt:lpstr>Apresentação do PowerPoint</vt:lpstr>
      <vt:lpstr>Apresentação do PowerPoint</vt:lpstr>
      <vt:lpstr>Mitos do Software</vt:lpstr>
      <vt:lpstr>Apresentação do PowerPoint</vt:lpstr>
      <vt:lpstr>Apresentação do PowerPoint</vt:lpstr>
      <vt:lpstr>Apresentação do PowerPoint</vt:lpstr>
      <vt:lpstr>Apresentação do PowerPoint</vt:lpstr>
      <vt:lpstr> UFRJ/CCMN/iNCE/DCC FES - Fundamentos de Engenharia de Software </vt:lpstr>
    </vt:vector>
  </TitlesOfParts>
  <Company>TyD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F. Ferreira</dc:creator>
  <cp:lastModifiedBy>Sildenir Alves Ribeiro</cp:lastModifiedBy>
  <cp:revision>187</cp:revision>
  <dcterms:created xsi:type="dcterms:W3CDTF">2006-02-18T22:18:03Z</dcterms:created>
  <dcterms:modified xsi:type="dcterms:W3CDTF">2021-12-15T13:13:00Z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