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72" r:id="rId4"/>
    <p:sldId id="385" r:id="rId5"/>
    <p:sldId id="377" r:id="rId6"/>
    <p:sldId id="339" r:id="rId7"/>
    <p:sldId id="378" r:id="rId8"/>
    <p:sldId id="337" r:id="rId9"/>
    <p:sldId id="390" r:id="rId10"/>
    <p:sldId id="373" r:id="rId11"/>
    <p:sldId id="374" r:id="rId12"/>
    <p:sldId id="375" r:id="rId13"/>
    <p:sldId id="376" r:id="rId14"/>
    <p:sldId id="287" r:id="rId15"/>
    <p:sldId id="288" r:id="rId16"/>
    <p:sldId id="289" r:id="rId17"/>
    <p:sldId id="298" r:id="rId18"/>
    <p:sldId id="379" r:id="rId19"/>
    <p:sldId id="271" r:id="rId20"/>
    <p:sldId id="272" r:id="rId21"/>
    <p:sldId id="380" r:id="rId22"/>
    <p:sldId id="297" r:id="rId23"/>
    <p:sldId id="286" r:id="rId24"/>
    <p:sldId id="381" r:id="rId25"/>
    <p:sldId id="382" r:id="rId26"/>
    <p:sldId id="383" r:id="rId27"/>
    <p:sldId id="277" r:id="rId28"/>
    <p:sldId id="283" r:id="rId29"/>
    <p:sldId id="281" r:id="rId30"/>
    <p:sldId id="278" r:id="rId31"/>
    <p:sldId id="284" r:id="rId32"/>
    <p:sldId id="280" r:id="rId33"/>
    <p:sldId id="282" r:id="rId34"/>
    <p:sldId id="290" r:id="rId35"/>
    <p:sldId id="384" r:id="rId36"/>
    <p:sldId id="291" r:id="rId37"/>
    <p:sldId id="294" r:id="rId38"/>
    <p:sldId id="292" r:id="rId39"/>
    <p:sldId id="279" r:id="rId40"/>
    <p:sldId id="295" r:id="rId41"/>
    <p:sldId id="358" r:id="rId42"/>
  </p:sldIdLst>
  <p:sldSz cx="9144000" cy="6858000" type="screen4x3"/>
  <p:notesSz cx="6648450" cy="978217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170"/>
    <a:srgbClr val="000066"/>
    <a:srgbClr val="2159AB"/>
    <a:srgbClr val="2949A3"/>
    <a:srgbClr val="000099"/>
    <a:srgbClr val="080808"/>
    <a:srgbClr val="447688"/>
    <a:srgbClr val="FF0000"/>
    <a:srgbClr val="FF3300"/>
    <a:srgbClr val="81A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 autoAdjust="0"/>
    <p:restoredTop sz="94717" autoAdjust="0"/>
  </p:normalViewPr>
  <p:slideViewPr>
    <p:cSldViewPr>
      <p:cViewPr varScale="1">
        <p:scale>
          <a:sx n="106" d="100"/>
          <a:sy n="106" d="100"/>
        </p:scale>
        <p:origin x="10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23B2B2A-8853-4C6F-8CD0-7675BE0E21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82B5A647-BD2A-4B0E-BB12-9E7673668F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99072AC2-85DB-4E98-8925-EEF6820B23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AEBB1E7D-5A9F-4184-A1A5-9ED1B1CDCF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F1B12E35-B5DB-4CBC-9148-6ED405DA057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295729E-9B8C-4426-B47A-48983DB00E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546DE0F6-3D8A-4C43-8624-27565E20DC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AAE3BE8-848B-40A6-A166-DA45C2327F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121CD650-CCFF-4458-B7C2-D18C6C1314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6613"/>
            <a:ext cx="5318125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5036FB3-A2AC-43A4-83D2-9577C0182C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08EAACE1-07F6-4AFB-B5A2-908A89E70D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F4BE3E7D-B47F-4FE4-A3E4-45CFB698F7B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20210D0-C464-403E-B633-796AA41FE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DC37D-C660-4E61-917B-40A9E95B5509}" type="slidenum">
              <a:rPr lang="en-US" altLang="pt-BR" u="none"/>
              <a:pPr/>
              <a:t>1</a:t>
            </a:fld>
            <a:endParaRPr lang="en-US" altLang="pt-BR" u="none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B3CFB7B-0266-4D3C-85E5-1B72353B4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406A116-546A-487A-B93E-E5FCD0CB8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>
            <a:extLst>
              <a:ext uri="{FF2B5EF4-FFF2-40B4-BE49-F238E27FC236}">
                <a16:creationId xmlns:a16="http://schemas.microsoft.com/office/drawing/2014/main" id="{951283C3-62DC-4D0F-A0BA-E0329A23BA3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3019" y="-669"/>
            <a:ext cx="9190038" cy="6908800"/>
            <a:chOff x="0" y="-32"/>
            <a:chExt cx="5760" cy="435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FFEE373-6931-4CC9-A38B-CA201FB180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" y="474"/>
              <a:ext cx="5539" cy="3696"/>
            </a:xfrm>
            <a:prstGeom prst="rect">
              <a:avLst/>
            </a:prstGeom>
            <a:solidFill>
              <a:srgbClr val="E7E7E7"/>
            </a:solidFill>
            <a:ln w="9525">
              <a:solidFill>
                <a:srgbClr val="E7E7E7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F93FB8-ADD5-4310-BF40-5D71A1787D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76"/>
              <a:ext cx="5760" cy="144"/>
            </a:xfrm>
            <a:prstGeom prst="rect">
              <a:avLst/>
            </a:prstGeom>
            <a:solidFill>
              <a:srgbClr val="2159A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pt-BR" altLang="pt-BR" sz="1600" u="none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9EDE3053-9188-484C-9505-3CB68D10F1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" y="480"/>
              <a:ext cx="192" cy="3696"/>
            </a:xfrm>
            <a:prstGeom prst="rect">
              <a:avLst/>
            </a:prstGeom>
            <a:solidFill>
              <a:srgbClr val="2159AB"/>
            </a:solidFill>
            <a:ln w="9525">
              <a:solidFill>
                <a:srgbClr val="2949A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9938F848-FCF8-4D6E-8FBC-93734721A92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0" y="480"/>
              <a:ext cx="576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WordArt 11">
              <a:extLst>
                <a:ext uri="{FF2B5EF4-FFF2-40B4-BE49-F238E27FC236}">
                  <a16:creationId xmlns:a16="http://schemas.microsoft.com/office/drawing/2014/main" id="{D2119403-CB49-416B-943F-22A3A512445C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 rot="16200000">
              <a:off x="-1010" y="2145"/>
              <a:ext cx="2222" cy="1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800" b="1" kern="10" dirty="0">
                  <a:solidFill>
                    <a:srgbClr val="C0C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CEFET-RJ/BSI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B8FF04F1-CE72-417E-B625-ADF34CAF89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" y="4176"/>
              <a:ext cx="192" cy="14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44746477-905F-4A5C-A3A0-38362C60C4A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92" y="0"/>
              <a:ext cx="0" cy="432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323B6068-FDEB-4879-AADC-71046BF0812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176"/>
              <a:ext cx="5760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85797EC7-76A9-43F8-9E55-187ACDD009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-32"/>
              <a:ext cx="5760" cy="4349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pt-BR" altLang="pt-BR"/>
            </a:p>
          </p:txBody>
        </p:sp>
      </p:grpSp>
      <p:sp>
        <p:nvSpPr>
          <p:cNvPr id="270352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419600"/>
            <a:ext cx="6400800" cy="855663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pt-BR" noProof="0"/>
              <a:t>Clique para editar o estilo do subtítulo mestre</a:t>
            </a:r>
          </a:p>
        </p:txBody>
      </p:sp>
      <p:sp>
        <p:nvSpPr>
          <p:cNvPr id="2703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1066800" y="2590800"/>
            <a:ext cx="7543800" cy="8604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1F1F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t-BR" noProof="0" dirty="0" err="1"/>
              <a:t>Hjhjhkhj</a:t>
            </a:r>
            <a:r>
              <a:rPr lang="pt-BR" noProof="0" dirty="0"/>
              <a:t> </a:t>
            </a:r>
            <a:r>
              <a:rPr lang="pt-BR" noProof="0" dirty="0" err="1"/>
              <a:t>hgjjhjhj</a:t>
            </a:r>
            <a:r>
              <a:rPr lang="pt-BR" noProof="0" dirty="0"/>
              <a:t> </a:t>
            </a:r>
            <a:r>
              <a:rPr lang="pt-BR" noProof="0" dirty="0" err="1"/>
              <a:t>hhhhhhhhhhhhhhhhhhhhhhhhhhhhhhhhjhjh</a:t>
            </a:r>
            <a:r>
              <a:rPr lang="pt-BR" noProof="0" dirty="0"/>
              <a:t> </a:t>
            </a:r>
            <a:r>
              <a:rPr lang="pt-BR" noProof="0" dirty="0" err="1"/>
              <a:t>hjhjhjhjh</a:t>
            </a:r>
            <a:r>
              <a:rPr lang="pt-BR" noProof="0" dirty="0"/>
              <a:t> </a:t>
            </a:r>
            <a:r>
              <a:rPr lang="pt-BR" noProof="0" dirty="0" err="1"/>
              <a:t>jhjhj</a:t>
            </a:r>
            <a:r>
              <a:rPr lang="pt-BR" noProof="0" dirty="0"/>
              <a:t> </a:t>
            </a:r>
          </a:p>
        </p:txBody>
      </p:sp>
      <p:sp>
        <p:nvSpPr>
          <p:cNvPr id="17" name="Espaço Reservado para Data 3">
            <a:extLst>
              <a:ext uri="{FF2B5EF4-FFF2-40B4-BE49-F238E27FC236}">
                <a16:creationId xmlns:a16="http://schemas.microsoft.com/office/drawing/2014/main" id="{754FCFBB-2E65-4E26-8985-4662D9BA10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304800" y="6673999"/>
            <a:ext cx="8515672" cy="17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pt-BR" dirty="0">
                <a:solidFill>
                  <a:srgbClr val="CCECFF"/>
                </a:solidFill>
              </a:rPr>
              <a:t>Sildenir Alves Ribeiro, DSc - BSI – CEFET/RJ</a:t>
            </a:r>
          </a:p>
          <a:p>
            <a:pPr algn="ctr" eaLnBrk="1" hangingPunct="1"/>
            <a:endParaRPr lang="en-US" altLang="pt-BR" dirty="0">
              <a:solidFill>
                <a:srgbClr val="CCECFF"/>
              </a:solidFill>
            </a:endParaRPr>
          </a:p>
        </p:txBody>
      </p:sp>
      <p:pic>
        <p:nvPicPr>
          <p:cNvPr id="18" name="Picture 11" descr="Resultado de imagem para cefet maria da graÃ§a">
            <a:extLst>
              <a:ext uri="{FF2B5EF4-FFF2-40B4-BE49-F238E27FC236}">
                <a16:creationId xmlns:a16="http://schemas.microsoft.com/office/drawing/2014/main" id="{DDB6360A-7FED-424F-9850-ED7BC263E2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392" y="26319"/>
            <a:ext cx="914608" cy="7515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6B38609-91AC-4CCD-9F7D-86E093AFEE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71" y="39755"/>
            <a:ext cx="231668" cy="758857"/>
          </a:xfrm>
          <a:prstGeom prst="rect">
            <a:avLst/>
          </a:prstGeom>
        </p:spPr>
      </p:pic>
      <p:sp>
        <p:nvSpPr>
          <p:cNvPr id="20" name="Rectangle 5">
            <a:extLst>
              <a:ext uri="{FF2B5EF4-FFF2-40B4-BE49-F238E27FC236}">
                <a16:creationId xmlns:a16="http://schemas.microsoft.com/office/drawing/2014/main" id="{B9DB782B-5A34-4AE2-8DA4-F35BAF8900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9524"/>
            <a:ext cx="7923078" cy="788989"/>
          </a:xfrm>
          <a:prstGeom prst="rect">
            <a:avLst/>
          </a:prstGeom>
          <a:solidFill>
            <a:srgbClr val="2159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649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844824"/>
            <a:ext cx="8654925" cy="4440411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50B4313-71D1-4E64-960C-87073BC179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CC10D1-7B0B-4980-8875-A0405E77386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3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18AF5A2-B67D-4CF3-930B-64009CD62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2667F8F-A443-4129-985B-2C9B54DDF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9D14040-3CFC-4929-B3DA-9CF48DCC0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80C80-FC9A-4ACA-B667-254C0FF50C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459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A1C1249B-7367-4064-B096-1698A43DE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6629400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E38119A3-4C4F-4BDC-BB03-2D042AD97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"/>
            <a:ext cx="7902303" cy="772063"/>
          </a:xfrm>
          <a:prstGeom prst="rect">
            <a:avLst/>
          </a:prstGeom>
          <a:solidFill>
            <a:srgbClr val="2159A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E7C26275-4B6C-464B-B795-E98F68D8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7875"/>
            <a:ext cx="304800" cy="5867400"/>
          </a:xfrm>
          <a:prstGeom prst="rect">
            <a:avLst/>
          </a:prstGeom>
          <a:solidFill>
            <a:srgbClr val="DACFA6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CB40F6E0-B2D4-4874-B02F-94C3A69028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0038" y="6629400"/>
            <a:ext cx="8839200" cy="228600"/>
          </a:xfrm>
          <a:prstGeom prst="rect">
            <a:avLst/>
          </a:prstGeom>
          <a:solidFill>
            <a:srgbClr val="2949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pt-BR" sz="1000" b="1" u="none">
              <a:solidFill>
                <a:schemeClr val="bg1"/>
              </a:solidFill>
            </a:endParaRPr>
          </a:p>
        </p:txBody>
      </p:sp>
      <p:sp>
        <p:nvSpPr>
          <p:cNvPr id="269321" name="WordArt 9">
            <a:extLst>
              <a:ext uri="{FF2B5EF4-FFF2-40B4-BE49-F238E27FC236}">
                <a16:creationId xmlns:a16="http://schemas.microsoft.com/office/drawing/2014/main" id="{EEC09A7D-E598-4E4F-B5D7-928D97398A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6200000">
            <a:off x="-1564027" y="3579413"/>
            <a:ext cx="3431957" cy="25082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pt-BR" sz="1600" kern="10" dirty="0">
                <a:solidFill>
                  <a:srgbClr val="969696"/>
                </a:solidFill>
                <a:latin typeface="Arial Black" panose="020B0A04020102020204" pitchFamily="34" charset="0"/>
              </a:rPr>
              <a:t>Engenharia de Software - BSI</a:t>
            </a:r>
          </a:p>
        </p:txBody>
      </p:sp>
      <p:sp>
        <p:nvSpPr>
          <p:cNvPr id="1033" name="Line 11">
            <a:extLst>
              <a:ext uri="{FF2B5EF4-FFF2-40B4-BE49-F238E27FC236}">
                <a16:creationId xmlns:a16="http://schemas.microsoft.com/office/drawing/2014/main" id="{4F24B399-E9D3-4BD9-937C-D6B905775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0"/>
            <a:ext cx="0" cy="7620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4" name="Line 12">
            <a:extLst>
              <a:ext uri="{FF2B5EF4-FFF2-40B4-BE49-F238E27FC236}">
                <a16:creationId xmlns:a16="http://schemas.microsoft.com/office/drawing/2014/main" id="{CB03D7BD-28CC-418B-BB21-83E719F30D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762000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Rectangle 13">
            <a:extLst>
              <a:ext uri="{FF2B5EF4-FFF2-40B4-BE49-F238E27FC236}">
                <a16:creationId xmlns:a16="http://schemas.microsoft.com/office/drawing/2014/main" id="{E4BDF573-7962-4AD2-AA65-203B60DA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6629400"/>
            <a:ext cx="304800" cy="2238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36" name="Line 14">
            <a:extLst>
              <a:ext uri="{FF2B5EF4-FFF2-40B4-BE49-F238E27FC236}">
                <a16:creationId xmlns:a16="http://schemas.microsoft.com/office/drawing/2014/main" id="{8C2382D5-F17D-4A1A-9D8A-F8A86EC0D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0"/>
            <a:ext cx="0" cy="685800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Rectangle 15">
            <a:extLst>
              <a:ext uri="{FF2B5EF4-FFF2-40B4-BE49-F238E27FC236}">
                <a16:creationId xmlns:a16="http://schemas.microsoft.com/office/drawing/2014/main" id="{8F4D4686-79F3-4724-B211-81D70638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0"/>
            <a:ext cx="9144000" cy="6846888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038" name="Line 16">
            <a:extLst>
              <a:ext uri="{FF2B5EF4-FFF2-40B4-BE49-F238E27FC236}">
                <a16:creationId xmlns:a16="http://schemas.microsoft.com/office/drawing/2014/main" id="{AD6BA907-5F84-45B3-9BED-AA146826BF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629400"/>
            <a:ext cx="91440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0" name="Rectangle 18">
            <a:extLst>
              <a:ext uri="{FF2B5EF4-FFF2-40B4-BE49-F238E27FC236}">
                <a16:creationId xmlns:a16="http://schemas.microsoft.com/office/drawing/2014/main" id="{E44F0B39-9CFE-42C4-A7CC-1C0666725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6277" y="851440"/>
            <a:ext cx="86550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dirty="0"/>
          </a:p>
        </p:txBody>
      </p:sp>
      <p:sp>
        <p:nvSpPr>
          <p:cNvPr id="269331" name="Rectangle 19">
            <a:extLst>
              <a:ext uri="{FF2B5EF4-FFF2-40B4-BE49-F238E27FC236}">
                <a16:creationId xmlns:a16="http://schemas.microsoft.com/office/drawing/2014/main" id="{2B7D1917-B668-42E9-978C-171D84F21D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143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 u="none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69332" name="Rectangle 20">
            <a:extLst>
              <a:ext uri="{FF2B5EF4-FFF2-40B4-BE49-F238E27FC236}">
                <a16:creationId xmlns:a16="http://schemas.microsoft.com/office/drawing/2014/main" id="{1E165DAD-B0A3-4D0C-AAD2-0B9820BAD5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29400"/>
            <a:ext cx="76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 u="none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fld id="{5D3929A4-3624-40D7-8393-C8F95551C630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2" name="Espaço Reservado para Data 3">
            <a:extLst>
              <a:ext uri="{FF2B5EF4-FFF2-40B4-BE49-F238E27FC236}">
                <a16:creationId xmlns:a16="http://schemas.microsoft.com/office/drawing/2014/main" id="{A831D2AF-374C-423A-A083-DD4652020EB4}"/>
              </a:ext>
            </a:extLst>
          </p:cNvPr>
          <p:cNvSpPr txBox="1">
            <a:spLocks/>
          </p:cNvSpPr>
          <p:nvPr userDrawn="1"/>
        </p:nvSpPr>
        <p:spPr>
          <a:xfrm>
            <a:off x="495138" y="6618827"/>
            <a:ext cx="8515672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pt-BR" sz="1000" b="1" u="none" dirty="0">
                <a:solidFill>
                  <a:srgbClr val="CCECFF"/>
                </a:solidFill>
                <a:latin typeface="+mn-lt"/>
              </a:rPr>
              <a:t>Sildenir Alves Ribeiro, DSc - BSI – CEFET/RJ</a:t>
            </a:r>
          </a:p>
          <a:p>
            <a:pPr algn="ctr" eaLnBrk="1" hangingPunct="1"/>
            <a:endParaRPr lang="en-US" altLang="pt-BR" sz="1000" dirty="0">
              <a:solidFill>
                <a:srgbClr val="CCECFF"/>
              </a:solidFill>
            </a:endParaRPr>
          </a:p>
        </p:txBody>
      </p:sp>
      <p:pic>
        <p:nvPicPr>
          <p:cNvPr id="24" name="Picture 12" descr="horizontal_completo">
            <a:extLst>
              <a:ext uri="{FF2B5EF4-FFF2-40B4-BE49-F238E27FC236}">
                <a16:creationId xmlns:a16="http://schemas.microsoft.com/office/drawing/2014/main" id="{E24BF705-E43D-4790-9AEB-F6318ECB31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5288" y="281222"/>
            <a:ext cx="695377" cy="23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1" descr="Resultado de imagem para cefet maria da graÃ§a">
            <a:extLst>
              <a:ext uri="{FF2B5EF4-FFF2-40B4-BE49-F238E27FC236}">
                <a16:creationId xmlns:a16="http://schemas.microsoft.com/office/drawing/2014/main" id="{F7815B88-73AC-43C7-8157-BF8CC8674A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04" y="6350"/>
            <a:ext cx="941658" cy="7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–"/>
        <a:defRPr kern="1200">
          <a:solidFill>
            <a:schemeClr val="tx1"/>
          </a:solidFill>
          <a:latin typeface="+mn-lt"/>
          <a:ea typeface="+mn-ea"/>
          <a:cs typeface="Aharoni" pitchFamily="2" charset="-79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Aharoni" pitchFamily="2" charset="-79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Aharoni" pitchFamily="2" charset="-79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Char char="»"/>
        <a:defRPr sz="1400" kern="1200">
          <a:solidFill>
            <a:schemeClr val="tx1"/>
          </a:solidFill>
          <a:latin typeface="+mn-lt"/>
          <a:ea typeface="+mn-ea"/>
          <a:cs typeface="Aharoni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P0Fi1VcbpA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m.org/serving/se/code.htm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5FD37CA-64B2-4178-8DA7-BC747339C6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2185835"/>
            <a:ext cx="8820150" cy="1008062"/>
          </a:xfrm>
        </p:spPr>
        <p:txBody>
          <a:bodyPr/>
          <a:lstStyle/>
          <a:p>
            <a:pPr eaLnBrk="1" hangingPunct="1"/>
            <a:r>
              <a:rPr lang="pt-BR" altLang="pt-BR" sz="32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 </a:t>
            </a:r>
            <a:br>
              <a:rPr lang="pt-BR" altLang="pt-BR" sz="32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altLang="pt-BR" sz="320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/ Parte II</a:t>
            </a:r>
            <a:endParaRPr lang="en-US" altLang="pt-BR" sz="32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1965143-AA2E-4393-86C9-6A13AE0D6A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4652963"/>
            <a:ext cx="6761163" cy="1368425"/>
          </a:xfrm>
        </p:spPr>
        <p:txBody>
          <a:bodyPr/>
          <a:lstStyle/>
          <a:p>
            <a:pPr eaLnBrk="1" hangingPunct="1"/>
            <a:r>
              <a:rPr lang="pt-BR" altLang="pt-B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Sildenir Alves Ribeiro, </a:t>
            </a:r>
            <a:r>
              <a:rPr lang="pt-BR" altLang="pt-BR" sz="20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DSc</a:t>
            </a:r>
            <a:r>
              <a:rPr lang="pt-BR" altLang="pt-BR" sz="2000" b="1" dirty="0">
                <a:latin typeface="Aharoni" panose="020B0604020202020204" pitchFamily="2" charset="-79"/>
                <a:cs typeface="Aharoni" panose="020B0604020202020204" pitchFamily="2" charset="-79"/>
              </a:rPr>
              <a:t>.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B2FE319-7407-440D-B241-3DDC1D1B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792003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36000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9pPr>
          </a:lstStyle>
          <a:p>
            <a:pPr algn="ctr" eaLnBrk="1" hangingPunct="1">
              <a:buFontTx/>
              <a:buNone/>
            </a:pPr>
            <a:endParaRPr lang="pt-BR" altLang="pt-BR" b="1" u="none">
              <a:latin typeface="Verdana" panose="020B060403050404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21ED0120-82C0-4EF9-893C-24685F10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0"/>
            <a:ext cx="79930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1F1F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br>
              <a:rPr lang="pt-BR" altLang="pt-BR" sz="2400" b="1" u="none" dirty="0">
                <a:latin typeface="Verdana" panose="020B0604030504040204" pitchFamily="34" charset="0"/>
              </a:rPr>
            </a:br>
            <a:r>
              <a:rPr lang="pt-BR" altLang="pt-BR" sz="2400" b="1" u="none" dirty="0">
                <a:solidFill>
                  <a:schemeClr val="bg1"/>
                </a:solidFill>
                <a:latin typeface="Verdana" panose="020B0604030504040204" pitchFamily="34" charset="0"/>
              </a:rPr>
              <a:t>CEFET-RJ/Maria da Graça/ BSI</a:t>
            </a:r>
            <a:br>
              <a:rPr lang="pt-BR" altLang="pt-BR" sz="2400" b="1" u="none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r>
              <a:rPr lang="pt-BR" altLang="pt-BR" sz="1800" b="1" u="none" dirty="0">
                <a:solidFill>
                  <a:schemeClr val="bg1"/>
                </a:solidFill>
                <a:latin typeface="Verdana" panose="020B0604030504040204" pitchFamily="34" charset="0"/>
              </a:rPr>
              <a:t>Engenharia de Software</a:t>
            </a:r>
            <a:br>
              <a:rPr lang="pt-BR" altLang="pt-BR" sz="1800" b="1" u="none" dirty="0">
                <a:solidFill>
                  <a:schemeClr val="bg1"/>
                </a:solidFill>
                <a:latin typeface="Verdana" panose="020B0604030504040204" pitchFamily="34" charset="0"/>
              </a:rPr>
            </a:br>
            <a:endParaRPr lang="pt-BR" altLang="pt-BR" sz="1800" b="1" u="none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EF8E5-A0F0-4A04-B494-5AEA99501D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Por que uma Engenharia de Software?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F94F7635-E1A1-4741-BBB7-578022C7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54925" cy="4440411"/>
          </a:xfrm>
        </p:spPr>
        <p:txBody>
          <a:bodyPr/>
          <a:lstStyle/>
          <a:p>
            <a:r>
              <a:rPr lang="pt-BR" altLang="pt-BR" sz="2400" i="1" dirty="0">
                <a:latin typeface="+mn-lt"/>
              </a:rPr>
              <a:t>“Programar é divertido, porém desenvolver software de qualidade é difícil.” [Craig </a:t>
            </a:r>
            <a:r>
              <a:rPr lang="pt-BR" altLang="pt-BR" sz="2400" i="1" dirty="0" err="1">
                <a:latin typeface="+mn-lt"/>
              </a:rPr>
              <a:t>Larman</a:t>
            </a:r>
            <a:r>
              <a:rPr lang="pt-BR" altLang="pt-BR" sz="2400" dirty="0">
                <a:latin typeface="+mn-lt"/>
              </a:rPr>
              <a:t>]</a:t>
            </a:r>
          </a:p>
          <a:p>
            <a:r>
              <a:rPr lang="pt-BR" altLang="pt-BR" sz="2400" dirty="0">
                <a:latin typeface="+mn-lt"/>
              </a:rPr>
              <a:t>Software é entregue:</a:t>
            </a:r>
          </a:p>
          <a:p>
            <a:pPr lvl="1"/>
            <a:r>
              <a:rPr lang="pt-BR" altLang="pt-BR" dirty="0"/>
              <a:t>depois do prazo</a:t>
            </a:r>
          </a:p>
          <a:p>
            <a:pPr lvl="1"/>
            <a:r>
              <a:rPr lang="pt-BR" altLang="pt-BR" dirty="0"/>
              <a:t>acima do orçamento,</a:t>
            </a:r>
          </a:p>
          <a:p>
            <a:pPr lvl="1"/>
            <a:r>
              <a:rPr lang="pt-BR" altLang="pt-BR" dirty="0"/>
              <a:t>com falhas</a:t>
            </a:r>
          </a:p>
          <a:p>
            <a:pPr lvl="1"/>
            <a:r>
              <a:rPr lang="pt-BR" altLang="pt-BR" dirty="0"/>
              <a:t>não atende a necessidade do cliente</a:t>
            </a:r>
          </a:p>
          <a:p>
            <a:r>
              <a:rPr lang="pt-BR" altLang="pt-BR" dirty="0">
                <a:latin typeface="+mn-lt"/>
              </a:rPr>
              <a:t>Pesquisa </a:t>
            </a:r>
            <a:r>
              <a:rPr lang="pt-BR" altLang="pt-BR" dirty="0" err="1">
                <a:latin typeface="+mn-lt"/>
              </a:rPr>
              <a:t>Stanish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Group</a:t>
            </a:r>
            <a:r>
              <a:rPr lang="pt-BR" altLang="pt-BR" dirty="0">
                <a:latin typeface="+mn-lt"/>
              </a:rPr>
              <a:t> (2004) com 9.236 projetos</a:t>
            </a:r>
          </a:p>
        </p:txBody>
      </p:sp>
      <p:sp>
        <p:nvSpPr>
          <p:cNvPr id="16389" name="Espaço Reservado para Rodapé 4">
            <a:extLst>
              <a:ext uri="{FF2B5EF4-FFF2-40B4-BE49-F238E27FC236}">
                <a16:creationId xmlns:a16="http://schemas.microsoft.com/office/drawing/2014/main" id="{86AC6537-7371-4E7F-9FD5-8C88200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CE467C-0B1A-41C7-8803-17B679DE21CA}" type="slidenum">
              <a:rPr lang="en-US" altLang="pt-BR">
                <a:solidFill>
                  <a:srgbClr val="CCECFF"/>
                </a:solidFill>
              </a:rPr>
              <a:pPr eaLnBrk="1" hangingPunct="1"/>
              <a:t>10</a:t>
            </a:fld>
            <a:endParaRPr lang="en-US" altLang="pt-BR">
              <a:solidFill>
                <a:srgbClr val="CCECFF"/>
              </a:solidFill>
            </a:endParaRPr>
          </a:p>
        </p:txBody>
      </p:sp>
      <p:pic>
        <p:nvPicPr>
          <p:cNvPr id="16391" name="Picture 15" descr="file:///C:/Documents%20and%20Settings/Steve/Desktop/sch91264_0101.jpg">
            <a:extLst>
              <a:ext uri="{FF2B5EF4-FFF2-40B4-BE49-F238E27FC236}">
                <a16:creationId xmlns:a16="http://schemas.microsoft.com/office/drawing/2014/main" id="{80AD3294-4C83-4B90-BA11-7C9AF792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419883"/>
            <a:ext cx="2088232" cy="212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7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94A8-C5A7-4316-AAB5-63E23733A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Falhas de Software</a:t>
            </a:r>
          </a:p>
        </p:txBody>
      </p:sp>
      <p:sp>
        <p:nvSpPr>
          <p:cNvPr id="17412" name="Espaço Reservado para Rodapé 4">
            <a:extLst>
              <a:ext uri="{FF2B5EF4-FFF2-40B4-BE49-F238E27FC236}">
                <a16:creationId xmlns:a16="http://schemas.microsoft.com/office/drawing/2014/main" id="{A8D22333-668A-410C-84B9-AAAB7B47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38C4A0-12AA-4C09-B2DB-AB88FD8F1050}" type="slidenum">
              <a:rPr lang="en-US" altLang="pt-BR">
                <a:solidFill>
                  <a:srgbClr val="CCECFF"/>
                </a:solidFill>
              </a:rPr>
              <a:pPr eaLnBrk="1" hangingPunct="1"/>
              <a:t>11</a:t>
            </a:fld>
            <a:endParaRPr lang="en-US" altLang="pt-BR">
              <a:solidFill>
                <a:srgbClr val="CCECFF"/>
              </a:solidFill>
            </a:endParaRPr>
          </a:p>
        </p:txBody>
      </p:sp>
      <p:sp>
        <p:nvSpPr>
          <p:cNvPr id="17414" name="Espaço Reservado para Conteúdo 7">
            <a:extLst>
              <a:ext uri="{FF2B5EF4-FFF2-40B4-BE49-F238E27FC236}">
                <a16:creationId xmlns:a16="http://schemas.microsoft.com/office/drawing/2014/main" id="{76C986DA-2E59-4581-B614-31A008D3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34438" cy="5779988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Falhas Históricas</a:t>
            </a:r>
          </a:p>
          <a:p>
            <a:pPr lvl="1"/>
            <a:r>
              <a:rPr lang="pt-BR" altLang="pt-BR" dirty="0"/>
              <a:t>1979 – O sistema de defesa americano disparou um alarme sobre um ataque de mísseis da União Soviética</a:t>
            </a:r>
          </a:p>
          <a:p>
            <a:pPr lvl="1"/>
            <a:r>
              <a:rPr lang="pt-BR" altLang="pt-BR" dirty="0"/>
              <a:t>1985 – Devido a uma falha no software de um equipamento médico, pacientes morreram devido a overdose de radiação</a:t>
            </a:r>
          </a:p>
          <a:p>
            <a:pPr lvl="1"/>
            <a:r>
              <a:rPr lang="pt-BR" altLang="pt-BR" dirty="0"/>
              <a:t>1991 – Na Guerra do Golfo, a bateria </a:t>
            </a:r>
            <a:r>
              <a:rPr lang="pt-BR" altLang="pt-BR" dirty="0" err="1"/>
              <a:t>anti-míssel</a:t>
            </a:r>
            <a:r>
              <a:rPr lang="pt-BR" altLang="pt-BR" dirty="0"/>
              <a:t> </a:t>
            </a:r>
            <a:r>
              <a:rPr lang="pt-BR" altLang="pt-BR" dirty="0" err="1"/>
              <a:t>Patriot</a:t>
            </a:r>
            <a:r>
              <a:rPr lang="pt-BR" altLang="pt-BR" dirty="0"/>
              <a:t> ficou operando por mais de 100 horas, causando uma falha em um acumulador. Um </a:t>
            </a:r>
            <a:r>
              <a:rPr lang="pt-BR" altLang="pt-BR" dirty="0" err="1"/>
              <a:t>míssel</a:t>
            </a:r>
            <a:r>
              <a:rPr lang="pt-BR" altLang="pt-BR" dirty="0"/>
              <a:t> </a:t>
            </a:r>
            <a:r>
              <a:rPr lang="pt-BR" altLang="pt-BR" dirty="0" err="1"/>
              <a:t>Scud</a:t>
            </a:r>
            <a:r>
              <a:rPr lang="pt-BR" altLang="pt-BR" dirty="0"/>
              <a:t> atingiu um acampamento </a:t>
            </a:r>
            <a:r>
              <a:rPr lang="pt-BR" altLang="pt-BR" dirty="0" err="1"/>
              <a:t>millitar</a:t>
            </a:r>
            <a:endParaRPr lang="pt-BR" altLang="pt-BR" dirty="0"/>
          </a:p>
          <a:p>
            <a:pPr lvl="1"/>
            <a:r>
              <a:rPr lang="pt-BR" altLang="pt-BR" dirty="0"/>
              <a:t>2003 – Uma falha no sistema de pagamento de </a:t>
            </a:r>
            <a:r>
              <a:rPr lang="pt-BR" altLang="pt-BR" dirty="0" err="1"/>
              <a:t>aponsentadoria</a:t>
            </a:r>
            <a:r>
              <a:rPr lang="pt-BR" altLang="pt-BR" dirty="0"/>
              <a:t> nos EUA causou o envio de milhares de cheques inválidos</a:t>
            </a:r>
          </a:p>
          <a:p>
            <a:r>
              <a:rPr lang="pt-BR" altLang="pt-BR" dirty="0">
                <a:latin typeface="+mn-lt"/>
              </a:rPr>
              <a:t>O que falha mais: um software ou uma ponte?</a:t>
            </a:r>
          </a:p>
          <a:p>
            <a:pPr lvl="1"/>
            <a:r>
              <a:rPr lang="pt-BR" altLang="pt-BR" dirty="0"/>
              <a:t>1940 – Cai ponte em Washington (EUA) </a:t>
            </a:r>
            <a:r>
              <a:rPr lang="pt-BR" altLang="pt-BR" dirty="0">
                <a:solidFill>
                  <a:srgbClr val="2949A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http://www.youtube.com/watch?v=P0Fi1VcbpAI</a:t>
            </a:r>
            <a:endParaRPr lang="pt-BR" altLang="pt-BR" dirty="0">
              <a:solidFill>
                <a:srgbClr val="2949A3"/>
              </a:solidFill>
            </a:endParaRPr>
          </a:p>
          <a:p>
            <a:pPr lvl="1"/>
            <a:r>
              <a:rPr lang="pt-BR" altLang="pt-BR" dirty="0"/>
              <a:t>2004 – Ponte entre Alemanha e Suíça – ao conectar as duas partes havia uma diferença de altura devido a diferença de interpretação entre “nível do mar”</a:t>
            </a:r>
          </a:p>
        </p:txBody>
      </p:sp>
    </p:spTree>
    <p:extLst>
      <p:ext uri="{BB962C8B-B14F-4D97-AF65-F5344CB8AC3E}">
        <p14:creationId xmlns:p14="http://schemas.microsoft.com/office/powerpoint/2010/main" val="198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A057B-3A2F-4254-AF1F-AC0BE2C5BD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Problemas Recorrentes no PDS</a:t>
            </a:r>
          </a:p>
        </p:txBody>
      </p:sp>
      <p:sp>
        <p:nvSpPr>
          <p:cNvPr id="18435" name="Espaço Reservado para Conteúdo 2">
            <a:extLst>
              <a:ext uri="{FF2B5EF4-FFF2-40B4-BE49-F238E27FC236}">
                <a16:creationId xmlns:a16="http://schemas.microsoft.com/office/drawing/2014/main" id="{895D5097-B49E-42BC-B45E-8D4072A74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4704"/>
            <a:ext cx="8839200" cy="5851996"/>
          </a:xfrm>
        </p:spPr>
        <p:txBody>
          <a:bodyPr/>
          <a:lstStyle/>
          <a:p>
            <a:r>
              <a:rPr lang="pt-BR" altLang="pt-BR" dirty="0" err="1">
                <a:latin typeface="+mn-lt"/>
              </a:rPr>
              <a:t>Cutter</a:t>
            </a:r>
            <a:r>
              <a:rPr lang="pt-BR" altLang="pt-BR" dirty="0">
                <a:latin typeface="+mn-lt"/>
              </a:rPr>
              <a:t> Consortium (2015):</a:t>
            </a:r>
          </a:p>
          <a:p>
            <a:pPr lvl="1"/>
            <a:r>
              <a:rPr lang="pt-BR" altLang="pt-BR" dirty="0"/>
              <a:t>78% das empresas de TI se envolveram em disputas judiciais por conta de software entregue</a:t>
            </a:r>
          </a:p>
          <a:p>
            <a:pPr lvl="1"/>
            <a:r>
              <a:rPr lang="pt-BR" altLang="pt-BR" dirty="0"/>
              <a:t>67% dos casos o software não entregava o pedido</a:t>
            </a:r>
          </a:p>
          <a:p>
            <a:pPr lvl="1"/>
            <a:r>
              <a:rPr lang="pt-BR" altLang="pt-BR" dirty="0"/>
              <a:t>56% as datas prometidas não foram cumpridas</a:t>
            </a:r>
          </a:p>
          <a:p>
            <a:pPr lvl="1"/>
            <a:r>
              <a:rPr lang="pt-BR" altLang="pt-BR" dirty="0"/>
              <a:t>45% apresentavam falhas graves</a:t>
            </a:r>
          </a:p>
          <a:p>
            <a:r>
              <a:rPr lang="pt-BR" altLang="pt-BR" dirty="0">
                <a:latin typeface="+mn-lt"/>
              </a:rPr>
              <a:t>Evolução do hardware x evolução do software</a:t>
            </a:r>
          </a:p>
          <a:p>
            <a:r>
              <a:rPr lang="pt-BR" altLang="pt-BR" dirty="0">
                <a:latin typeface="+mn-lt"/>
              </a:rPr>
              <a:t>Crise do software (ou Depressão do Software?)</a:t>
            </a:r>
          </a:p>
          <a:p>
            <a:endParaRPr lang="pt-BR" altLang="pt-BR" dirty="0">
              <a:latin typeface="+mn-lt"/>
            </a:endParaRPr>
          </a:p>
        </p:txBody>
      </p:sp>
      <p:sp>
        <p:nvSpPr>
          <p:cNvPr id="18437" name="Espaço Reservado para Rodapé 4">
            <a:extLst>
              <a:ext uri="{FF2B5EF4-FFF2-40B4-BE49-F238E27FC236}">
                <a16:creationId xmlns:a16="http://schemas.microsoft.com/office/drawing/2014/main" id="{57EAAA98-CC7B-47A3-8E38-128470CF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A1011A-365F-471F-AD11-163C6544D4F8}" type="slidenum">
              <a:rPr lang="en-US" altLang="pt-BR">
                <a:solidFill>
                  <a:srgbClr val="CCECFF"/>
                </a:solidFill>
              </a:rPr>
              <a:pPr eaLnBrk="1" hangingPunct="1"/>
              <a:t>12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1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6828-EF13-4E41-AD12-B29890824D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História</a:t>
            </a:r>
          </a:p>
        </p:txBody>
      </p:sp>
      <p:sp>
        <p:nvSpPr>
          <p:cNvPr id="19459" name="Espaço Reservado para Conteúdo 2">
            <a:extLst>
              <a:ext uri="{FF2B5EF4-FFF2-40B4-BE49-F238E27FC236}">
                <a16:creationId xmlns:a16="http://schemas.microsoft.com/office/drawing/2014/main" id="{951BC318-8D97-495A-A008-EB4F7234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06" y="825327"/>
            <a:ext cx="8654925" cy="5700017"/>
          </a:xfrm>
        </p:spPr>
        <p:txBody>
          <a:bodyPr/>
          <a:lstStyle/>
          <a:p>
            <a:r>
              <a:rPr lang="pt-BR" altLang="pt-BR" dirty="0">
                <a:latin typeface="+mj-lt"/>
              </a:rPr>
              <a:t>A indústria de software começou no final dos anos 50</a:t>
            </a:r>
          </a:p>
          <a:p>
            <a:r>
              <a:rPr lang="pt-BR" altLang="pt-BR" dirty="0">
                <a:latin typeface="+mj-lt"/>
              </a:rPr>
              <a:t>Computer </a:t>
            </a:r>
            <a:r>
              <a:rPr lang="pt-BR" altLang="pt-BR" dirty="0" err="1">
                <a:latin typeface="+mj-lt"/>
              </a:rPr>
              <a:t>Usage</a:t>
            </a:r>
            <a:r>
              <a:rPr lang="pt-BR" altLang="pt-BR" dirty="0">
                <a:latin typeface="+mj-lt"/>
              </a:rPr>
              <a:t> Corporation (CUC) fundada em 1955 por dois ex-funcionários da IBM – primeira empresa de desenvolvimento de software</a:t>
            </a:r>
          </a:p>
          <a:p>
            <a:pPr lvl="1"/>
            <a:r>
              <a:rPr lang="pt-BR" altLang="pt-BR" dirty="0">
                <a:latin typeface="+mj-lt"/>
              </a:rPr>
              <a:t>Em 1967 tinha 700 funcionários em 12 escritórios, com uma receita de mais de US$ 13 milhões</a:t>
            </a:r>
          </a:p>
          <a:p>
            <a:r>
              <a:rPr lang="pt-BR" altLang="pt-BR" dirty="0">
                <a:latin typeface="+mj-lt"/>
              </a:rPr>
              <a:t>Estima-se que em 1967 havia 2.800 empresas de software nos EUA</a:t>
            </a:r>
          </a:p>
          <a:p>
            <a:r>
              <a:rPr lang="pt-BR" altLang="pt-BR" dirty="0">
                <a:latin typeface="+mj-lt"/>
              </a:rPr>
              <a:t>Um grupo de estudos da OTAN cunhou o termo Engenharia de Software em 1967</a:t>
            </a:r>
          </a:p>
          <a:p>
            <a:r>
              <a:rPr lang="pt-BR" altLang="pt-BR" dirty="0">
                <a:latin typeface="+mj-lt"/>
              </a:rPr>
              <a:t>NATO </a:t>
            </a:r>
            <a:r>
              <a:rPr lang="pt-BR" altLang="pt-BR" dirty="0" err="1">
                <a:latin typeface="+mj-lt"/>
              </a:rPr>
              <a:t>Conference</a:t>
            </a:r>
            <a:r>
              <a:rPr lang="pt-BR" altLang="pt-BR" dirty="0">
                <a:latin typeface="+mj-lt"/>
              </a:rPr>
              <a:t> 1968</a:t>
            </a:r>
          </a:p>
          <a:p>
            <a:r>
              <a:rPr lang="pt-BR" altLang="pt-BR" dirty="0">
                <a:latin typeface="+mj-lt"/>
              </a:rPr>
              <a:t>Em 1976, 52 produtos ultrapassavam receitas de US$ 5 milhões</a:t>
            </a:r>
          </a:p>
        </p:txBody>
      </p:sp>
      <p:sp>
        <p:nvSpPr>
          <p:cNvPr id="19460" name="Espaço Reservado para Data 3">
            <a:extLst>
              <a:ext uri="{FF2B5EF4-FFF2-40B4-BE49-F238E27FC236}">
                <a16:creationId xmlns:a16="http://schemas.microsoft.com/office/drawing/2014/main" id="{A3E8C90B-0019-4430-8C40-98CECAB9B68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304800" y="6629400"/>
            <a:ext cx="1143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solidFill>
                  <a:srgbClr val="CCECFF"/>
                </a:solidFill>
              </a:rPr>
              <a:t>Marco A. Gerosa</a:t>
            </a:r>
          </a:p>
        </p:txBody>
      </p:sp>
      <p:sp>
        <p:nvSpPr>
          <p:cNvPr id="19461" name="Espaço Reservado para Rodapé 4">
            <a:extLst>
              <a:ext uri="{FF2B5EF4-FFF2-40B4-BE49-F238E27FC236}">
                <a16:creationId xmlns:a16="http://schemas.microsoft.com/office/drawing/2014/main" id="{C525E543-0B25-4A07-AAA4-9F5E6B87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744AA4-8058-47C5-B73D-B8142F0782FF}" type="slidenum">
              <a:rPr lang="en-US" altLang="pt-BR">
                <a:solidFill>
                  <a:srgbClr val="CCECFF"/>
                </a:solidFill>
              </a:rPr>
              <a:pPr eaLnBrk="1" hangingPunct="1"/>
              <a:t>13</a:t>
            </a:fld>
            <a:endParaRPr lang="en-US" altLang="pt-BR">
              <a:solidFill>
                <a:srgbClr val="CCECFF"/>
              </a:solidFill>
            </a:endParaRPr>
          </a:p>
        </p:txBody>
      </p:sp>
      <p:sp>
        <p:nvSpPr>
          <p:cNvPr id="19462" name="Espaço Reservado para Número de Slide 5">
            <a:extLst>
              <a:ext uri="{FF2B5EF4-FFF2-40B4-BE49-F238E27FC236}">
                <a16:creationId xmlns:a16="http://schemas.microsoft.com/office/drawing/2014/main" id="{3CD73D6E-B725-4B4A-AA91-E6A63EE093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76400" y="6616700"/>
            <a:ext cx="58674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solidFill>
                  <a:srgbClr val="CCECFF"/>
                </a:solidFill>
              </a:rPr>
              <a:t>IME / USP</a:t>
            </a:r>
          </a:p>
        </p:txBody>
      </p:sp>
      <p:sp>
        <p:nvSpPr>
          <p:cNvPr id="19463" name="CaixaDeTexto 6">
            <a:extLst>
              <a:ext uri="{FF2B5EF4-FFF2-40B4-BE49-F238E27FC236}">
                <a16:creationId xmlns:a16="http://schemas.microsoft.com/office/drawing/2014/main" id="{891B1323-A56E-4014-9373-6745DDFC4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6165304"/>
            <a:ext cx="46327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dirty="0">
                <a:solidFill>
                  <a:srgbClr val="2949A3"/>
                </a:solidFill>
              </a:rPr>
              <a:t>Fonte: Software </a:t>
            </a:r>
            <a:r>
              <a:rPr lang="pt-BR" altLang="pt-BR" sz="1200" dirty="0" err="1">
                <a:solidFill>
                  <a:srgbClr val="2949A3"/>
                </a:solidFill>
              </a:rPr>
              <a:t>History</a:t>
            </a:r>
            <a:r>
              <a:rPr lang="pt-BR" altLang="pt-BR" sz="1200" dirty="0">
                <a:solidFill>
                  <a:srgbClr val="2949A3"/>
                </a:solidFill>
              </a:rPr>
              <a:t> </a:t>
            </a:r>
            <a:r>
              <a:rPr lang="pt-BR" altLang="pt-BR" sz="1200" dirty="0" err="1">
                <a:solidFill>
                  <a:srgbClr val="2949A3"/>
                </a:solidFill>
              </a:rPr>
              <a:t>Museum</a:t>
            </a:r>
            <a:r>
              <a:rPr lang="pt-BR" altLang="pt-BR" sz="1200" dirty="0">
                <a:solidFill>
                  <a:srgbClr val="2949A3"/>
                </a:solidFill>
              </a:rPr>
              <a:t> http://www.softwarehistory.org</a:t>
            </a:r>
          </a:p>
        </p:txBody>
      </p:sp>
    </p:spTree>
    <p:extLst>
      <p:ext uri="{BB962C8B-B14F-4D97-AF65-F5344CB8AC3E}">
        <p14:creationId xmlns:p14="http://schemas.microsoft.com/office/powerpoint/2010/main" val="170123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28D74-771C-4639-AA10-97A9B85D85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Desenvolvimento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8532D-ACDF-4E2D-9D9C-12D102C1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54925" cy="5184576"/>
          </a:xfrm>
        </p:spPr>
        <p:txBody>
          <a:bodyPr/>
          <a:lstStyle/>
          <a:p>
            <a:pPr>
              <a:defRPr/>
            </a:pPr>
            <a:r>
              <a:rPr lang="pt-BR" dirty="0">
                <a:latin typeface="+mn-lt"/>
              </a:rPr>
              <a:t>Ciência da computação x Sistemas de informação</a:t>
            </a:r>
          </a:p>
          <a:p>
            <a:pPr>
              <a:defRPr/>
            </a:pPr>
            <a:r>
              <a:rPr lang="pt-BR" dirty="0">
                <a:latin typeface="+mn-lt"/>
              </a:rPr>
              <a:t>Atividade meio x como atividade fim </a:t>
            </a:r>
          </a:p>
          <a:p>
            <a:pPr>
              <a:defRPr/>
            </a:pPr>
            <a:r>
              <a:rPr lang="pt-BR" dirty="0">
                <a:latin typeface="+mn-lt"/>
              </a:rPr>
              <a:t>O engenheiro de software constrói soluções computacionais para problemas dos usuários – quase sempre não são problemas da área de informática.</a:t>
            </a:r>
          </a:p>
          <a:p>
            <a:pPr>
              <a:defRPr/>
            </a:pPr>
            <a:r>
              <a:rPr lang="pt-BR" dirty="0">
                <a:latin typeface="+mn-lt"/>
              </a:rPr>
              <a:t> Necessidade de criação e invenção contínua</a:t>
            </a:r>
          </a:p>
          <a:p>
            <a:pPr>
              <a:defRPr/>
            </a:pPr>
            <a:r>
              <a:rPr lang="pt-BR" dirty="0">
                <a:latin typeface="+mn-lt"/>
              </a:rPr>
              <a:t>A </a:t>
            </a:r>
            <a:r>
              <a:rPr lang="pt-BR" b="1" dirty="0">
                <a:latin typeface="+mn-lt"/>
              </a:rPr>
              <a:t>experiência</a:t>
            </a:r>
            <a:r>
              <a:rPr lang="pt-BR" dirty="0">
                <a:latin typeface="+mn-lt"/>
              </a:rPr>
              <a:t>, a </a:t>
            </a:r>
            <a:r>
              <a:rPr lang="pt-BR" b="1" dirty="0">
                <a:latin typeface="+mn-lt"/>
              </a:rPr>
              <a:t>criatividade</a:t>
            </a:r>
            <a:r>
              <a:rPr lang="pt-BR" dirty="0">
                <a:latin typeface="+mn-lt"/>
              </a:rPr>
              <a:t> e a </a:t>
            </a:r>
            <a:r>
              <a:rPr lang="pt-BR" b="1" dirty="0">
                <a:latin typeface="+mn-lt"/>
              </a:rPr>
              <a:t>perspicácia</a:t>
            </a:r>
            <a:r>
              <a:rPr lang="pt-BR" dirty="0">
                <a:latin typeface="+mn-lt"/>
              </a:rPr>
              <a:t> são fundamentais</a:t>
            </a:r>
          </a:p>
          <a:p>
            <a:pPr>
              <a:defRPr/>
            </a:pPr>
            <a:r>
              <a:rPr lang="pt-BR" dirty="0">
                <a:latin typeface="+mn-lt"/>
              </a:rPr>
              <a:t>Um programador bom é melhor do que um programador mediano mais equipado?</a:t>
            </a:r>
          </a:p>
          <a:p>
            <a:pPr lvl="1">
              <a:defRPr/>
            </a:pPr>
            <a:endParaRPr lang="pt-BR" dirty="0"/>
          </a:p>
          <a:p>
            <a:pPr>
              <a:defRPr/>
            </a:pPr>
            <a:endParaRPr lang="pt-BR" dirty="0">
              <a:latin typeface="+mn-lt"/>
            </a:endParaRPr>
          </a:p>
          <a:p>
            <a:pPr>
              <a:defRPr/>
            </a:pPr>
            <a:endParaRPr lang="pt-BR" dirty="0">
              <a:latin typeface="+mn-lt"/>
            </a:endParaRPr>
          </a:p>
        </p:txBody>
      </p:sp>
      <p:sp>
        <p:nvSpPr>
          <p:cNvPr id="21509" name="Espaço Reservado para Rodapé 4">
            <a:extLst>
              <a:ext uri="{FF2B5EF4-FFF2-40B4-BE49-F238E27FC236}">
                <a16:creationId xmlns:a16="http://schemas.microsoft.com/office/drawing/2014/main" id="{B939E2B0-28E1-4717-A4FA-C915C226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9A6E9E-2979-465F-9BDA-9B803403E722}" type="slidenum">
              <a:rPr lang="en-US" altLang="pt-BR">
                <a:solidFill>
                  <a:srgbClr val="CCECFF"/>
                </a:solidFill>
              </a:rPr>
              <a:pPr eaLnBrk="1" hangingPunct="1"/>
              <a:t>14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2F369-8988-4E8F-90A9-5A57D72420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Etapas Desenvolvimento de Software</a:t>
            </a:r>
          </a:p>
        </p:txBody>
      </p:sp>
      <p:sp>
        <p:nvSpPr>
          <p:cNvPr id="22531" name="Espaço Reservado para Conteúdo 2">
            <a:extLst>
              <a:ext uri="{FF2B5EF4-FFF2-40B4-BE49-F238E27FC236}">
                <a16:creationId xmlns:a16="http://schemas.microsoft.com/office/drawing/2014/main" id="{28EA0EA8-BA62-43A0-ADF1-42B48288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3"/>
            <a:ext cx="8774112" cy="5616476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Entendimento do problema</a:t>
            </a:r>
          </a:p>
          <a:p>
            <a:r>
              <a:rPr lang="pt-BR" altLang="pt-BR" dirty="0">
                <a:latin typeface="+mn-lt"/>
              </a:rPr>
              <a:t>Modelagem</a:t>
            </a:r>
          </a:p>
          <a:p>
            <a:r>
              <a:rPr lang="pt-BR" altLang="pt-BR" dirty="0">
                <a:latin typeface="+mn-lt"/>
              </a:rPr>
              <a:t>Estudo de possíveis soluções</a:t>
            </a:r>
          </a:p>
          <a:p>
            <a:r>
              <a:rPr lang="pt-BR" altLang="pt-BR" dirty="0">
                <a:latin typeface="+mn-lt"/>
              </a:rPr>
              <a:t>Seleção de acordo com critérios específicos (performance, segurança, eficiência, precisão, integração, escalabilidade, modificabilidade, usabilidade, legibilidade, etc.)</a:t>
            </a:r>
          </a:p>
          <a:p>
            <a:r>
              <a:rPr lang="pt-BR" altLang="pt-BR" dirty="0">
                <a:latin typeface="+mn-lt"/>
              </a:rPr>
              <a:t>Implementação</a:t>
            </a:r>
          </a:p>
          <a:p>
            <a:r>
              <a:rPr lang="pt-BR" altLang="pt-BR" dirty="0" err="1">
                <a:latin typeface="+mn-lt"/>
              </a:rPr>
              <a:t>Implatantação</a:t>
            </a:r>
            <a:endParaRPr lang="pt-BR" altLang="pt-BR" dirty="0">
              <a:latin typeface="+mn-lt"/>
            </a:endParaRPr>
          </a:p>
          <a:p>
            <a:endParaRPr lang="pt-BR" altLang="pt-BR" dirty="0"/>
          </a:p>
        </p:txBody>
      </p:sp>
      <p:sp>
        <p:nvSpPr>
          <p:cNvPr id="22533" name="Espaço Reservado para Rodapé 4">
            <a:extLst>
              <a:ext uri="{FF2B5EF4-FFF2-40B4-BE49-F238E27FC236}">
                <a16:creationId xmlns:a16="http://schemas.microsoft.com/office/drawing/2014/main" id="{DB146166-046A-464E-8599-1708929E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2F023D-1444-4AFA-8F2B-F0FFFD6AAC05}" type="slidenum">
              <a:rPr lang="en-US" altLang="pt-BR">
                <a:solidFill>
                  <a:srgbClr val="CCECFF"/>
                </a:solidFill>
              </a:rPr>
              <a:pPr eaLnBrk="1" hangingPunct="1"/>
              <a:t>15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3D45-610E-42C1-94C5-C4CFA0FEE1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O que é uma solução boa?</a:t>
            </a:r>
          </a:p>
        </p:txBody>
      </p:sp>
      <p:sp>
        <p:nvSpPr>
          <p:cNvPr id="23555" name="Espaço Reservado para Conteúdo 2">
            <a:extLst>
              <a:ext uri="{FF2B5EF4-FFF2-40B4-BE49-F238E27FC236}">
                <a16:creationId xmlns:a16="http://schemas.microsoft.com/office/drawing/2014/main" id="{F3AE7582-D523-4BD6-A4B7-115F567C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29382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Atende aos requisitos</a:t>
            </a:r>
          </a:p>
          <a:p>
            <a:r>
              <a:rPr lang="pt-BR" altLang="pt-BR" dirty="0">
                <a:latin typeface="+mn-lt"/>
              </a:rPr>
              <a:t>Relação custo x benefício</a:t>
            </a:r>
          </a:p>
          <a:p>
            <a:r>
              <a:rPr lang="pt-BR" altLang="pt-BR" dirty="0">
                <a:latin typeface="+mn-lt"/>
              </a:rPr>
              <a:t>Evitar o </a:t>
            </a:r>
            <a:r>
              <a:rPr lang="pt-BR" altLang="pt-BR" dirty="0" err="1">
                <a:latin typeface="+mn-lt"/>
              </a:rPr>
              <a:t>overkill</a:t>
            </a:r>
            <a:endParaRPr lang="pt-BR" altLang="pt-BR" dirty="0">
              <a:latin typeface="+mn-lt"/>
            </a:endParaRPr>
          </a:p>
          <a:p>
            <a:endParaRPr lang="pt-BR" altLang="pt-BR" dirty="0"/>
          </a:p>
        </p:txBody>
      </p:sp>
      <p:sp>
        <p:nvSpPr>
          <p:cNvPr id="23556" name="Espaço Reservado para Data 3">
            <a:extLst>
              <a:ext uri="{FF2B5EF4-FFF2-40B4-BE49-F238E27FC236}">
                <a16:creationId xmlns:a16="http://schemas.microsoft.com/office/drawing/2014/main" id="{5A68C3E8-886A-4189-BCB4-CC38666DDCD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304800" y="6629400"/>
            <a:ext cx="1143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solidFill>
                  <a:srgbClr val="CCECFF"/>
                </a:solidFill>
              </a:rPr>
              <a:t>Marco A. Gerosa</a:t>
            </a:r>
          </a:p>
        </p:txBody>
      </p:sp>
      <p:sp>
        <p:nvSpPr>
          <p:cNvPr id="23557" name="Espaço Reservado para Rodapé 4">
            <a:extLst>
              <a:ext uri="{FF2B5EF4-FFF2-40B4-BE49-F238E27FC236}">
                <a16:creationId xmlns:a16="http://schemas.microsoft.com/office/drawing/2014/main" id="{0B303C31-C27E-4011-B3C0-0AA9388D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99C57C-6A63-4EA6-A591-F9F9382609CE}" type="slidenum">
              <a:rPr lang="en-US" altLang="pt-BR">
                <a:solidFill>
                  <a:srgbClr val="CCECFF"/>
                </a:solidFill>
              </a:rPr>
              <a:pPr eaLnBrk="1" hangingPunct="1"/>
              <a:t>16</a:t>
            </a:fld>
            <a:endParaRPr lang="en-US" altLang="pt-BR">
              <a:solidFill>
                <a:srgbClr val="CCECFF"/>
              </a:solidFill>
            </a:endParaRPr>
          </a:p>
        </p:txBody>
      </p:sp>
      <p:sp>
        <p:nvSpPr>
          <p:cNvPr id="23558" name="Espaço Reservado para Número de Slide 5">
            <a:extLst>
              <a:ext uri="{FF2B5EF4-FFF2-40B4-BE49-F238E27FC236}">
                <a16:creationId xmlns:a16="http://schemas.microsoft.com/office/drawing/2014/main" id="{5F45583C-92FA-42A8-8F69-A3EA9730B3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76400" y="6616700"/>
            <a:ext cx="58674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>
                <a:solidFill>
                  <a:srgbClr val="CCECFF"/>
                </a:solidFill>
              </a:rPr>
              <a:t>IME / USP</a:t>
            </a:r>
          </a:p>
        </p:txBody>
      </p:sp>
      <p:pic>
        <p:nvPicPr>
          <p:cNvPr id="23559" name="Picture 2">
            <a:extLst>
              <a:ext uri="{FF2B5EF4-FFF2-40B4-BE49-F238E27FC236}">
                <a16:creationId xmlns:a16="http://schemas.microsoft.com/office/drawing/2014/main" id="{4E645355-E0BC-484F-BF36-A8B7F64D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071938"/>
            <a:ext cx="2071688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3">
            <a:extLst>
              <a:ext uri="{FF2B5EF4-FFF2-40B4-BE49-F238E27FC236}">
                <a16:creationId xmlns:a16="http://schemas.microsoft.com/office/drawing/2014/main" id="{1880B919-5ED7-493A-8B9E-D0F6964D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7" y="3692965"/>
            <a:ext cx="130175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4">
            <a:extLst>
              <a:ext uri="{FF2B5EF4-FFF2-40B4-BE49-F238E27FC236}">
                <a16:creationId xmlns:a16="http://schemas.microsoft.com/office/drawing/2014/main" id="{6879EE30-027D-4C37-B162-92B3671D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4071938"/>
            <a:ext cx="207168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5">
            <a:extLst>
              <a:ext uri="{FF2B5EF4-FFF2-40B4-BE49-F238E27FC236}">
                <a16:creationId xmlns:a16="http://schemas.microsoft.com/office/drawing/2014/main" id="{5B7AB1C6-BF0B-4FA0-8F85-FAFCE8148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3018573"/>
            <a:ext cx="1000125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6">
            <a:extLst>
              <a:ext uri="{FF2B5EF4-FFF2-40B4-BE49-F238E27FC236}">
                <a16:creationId xmlns:a16="http://schemas.microsoft.com/office/drawing/2014/main" id="{4E2FAD52-2572-4B2D-B6C3-66B9ED9B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664" y="3813702"/>
            <a:ext cx="5000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7">
            <a:extLst>
              <a:ext uri="{FF2B5EF4-FFF2-40B4-BE49-F238E27FC236}">
                <a16:creationId xmlns:a16="http://schemas.microsoft.com/office/drawing/2014/main" id="{B2B7D9A7-305C-4574-9B51-15C80E4D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88" y="4564943"/>
            <a:ext cx="223361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903F-F979-45A5-B085-8580367D1B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Desenvolvimento de SW x Hardware</a:t>
            </a:r>
          </a:p>
        </p:txBody>
      </p:sp>
      <p:sp>
        <p:nvSpPr>
          <p:cNvPr id="24579" name="Espaço Reservado para Conteúdo 2">
            <a:extLst>
              <a:ext uri="{FF2B5EF4-FFF2-40B4-BE49-F238E27FC236}">
                <a16:creationId xmlns:a16="http://schemas.microsoft.com/office/drawing/2014/main" id="{B9485579-254F-4043-B946-B11A2E61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908720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Custos do software são concentrados na engenharia</a:t>
            </a:r>
          </a:p>
          <a:p>
            <a:r>
              <a:rPr lang="pt-BR" altLang="pt-BR" dirty="0">
                <a:latin typeface="+mn-lt"/>
              </a:rPr>
              <a:t>Software não desgasta, mas se deteriora</a:t>
            </a:r>
          </a:p>
          <a:p>
            <a:r>
              <a:rPr lang="pt-BR" altLang="pt-BR" dirty="0">
                <a:latin typeface="+mn-lt"/>
              </a:rPr>
              <a:t>Fase de fabricação de um hardware pode produzir problemas de qualidade</a:t>
            </a:r>
          </a:p>
          <a:p>
            <a:r>
              <a:rPr lang="pt-BR" altLang="pt-BR" dirty="0">
                <a:latin typeface="+mn-lt"/>
              </a:rPr>
              <a:t>Quando um hardware falha, pode substituir por um sobressalente</a:t>
            </a:r>
          </a:p>
        </p:txBody>
      </p:sp>
      <p:sp>
        <p:nvSpPr>
          <p:cNvPr id="24581" name="Espaço Reservado para Rodapé 4">
            <a:extLst>
              <a:ext uri="{FF2B5EF4-FFF2-40B4-BE49-F238E27FC236}">
                <a16:creationId xmlns:a16="http://schemas.microsoft.com/office/drawing/2014/main" id="{5913254C-98B8-4E6C-B530-28F8586F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DCA2B5-60D6-447B-A772-7982E59737CE}" type="slidenum">
              <a:rPr lang="en-US" altLang="pt-BR">
                <a:solidFill>
                  <a:srgbClr val="CCECFF"/>
                </a:solidFill>
              </a:rPr>
              <a:pPr eaLnBrk="1" hangingPunct="1"/>
              <a:t>17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802B5-89E5-4C65-AAC3-5A0E16A0F7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Ciclo de Vida do Desenvolvimento</a:t>
            </a:r>
          </a:p>
        </p:txBody>
      </p:sp>
      <p:sp>
        <p:nvSpPr>
          <p:cNvPr id="25603" name="Espaço Reservado para Conteúdo 2">
            <a:extLst>
              <a:ext uri="{FF2B5EF4-FFF2-40B4-BE49-F238E27FC236}">
                <a16:creationId xmlns:a16="http://schemas.microsoft.com/office/drawing/2014/main" id="{9E3926F0-292D-48E0-A10B-1057342E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3"/>
            <a:ext cx="8654925" cy="599976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Modelo clássico (1970)</a:t>
            </a:r>
          </a:p>
        </p:txBody>
      </p:sp>
      <p:sp>
        <p:nvSpPr>
          <p:cNvPr id="25605" name="Espaço Reservado para Rodapé 4">
            <a:extLst>
              <a:ext uri="{FF2B5EF4-FFF2-40B4-BE49-F238E27FC236}">
                <a16:creationId xmlns:a16="http://schemas.microsoft.com/office/drawing/2014/main" id="{54A900C5-0A1E-46D4-B38D-8C0CE93A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5FA252-D347-4B6A-9372-10C28284E6E1}" type="slidenum">
              <a:rPr lang="en-US" altLang="pt-BR">
                <a:solidFill>
                  <a:srgbClr val="CCECFF"/>
                </a:solidFill>
              </a:rPr>
              <a:pPr eaLnBrk="1" hangingPunct="1"/>
              <a:t>18</a:t>
            </a:fld>
            <a:endParaRPr lang="en-US" altLang="pt-BR">
              <a:solidFill>
                <a:srgbClr val="CCECFF"/>
              </a:solidFill>
            </a:endParaRPr>
          </a:p>
        </p:txBody>
      </p:sp>
      <p:pic>
        <p:nvPicPr>
          <p:cNvPr id="25607" name="Picture 20">
            <a:extLst>
              <a:ext uri="{FF2B5EF4-FFF2-40B4-BE49-F238E27FC236}">
                <a16:creationId xmlns:a16="http://schemas.microsoft.com/office/drawing/2014/main" id="{CAADD1D5-20E3-4EB5-9AEA-4B5D01A8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1755775"/>
            <a:ext cx="6416675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C3613-2BF3-4E22-8C22-2E884A772E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802512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Atividades do Desenvolvimento de Software</a:t>
            </a:r>
          </a:p>
        </p:txBody>
      </p:sp>
      <p:sp>
        <p:nvSpPr>
          <p:cNvPr id="26627" name="Espaço Reservado para Conteúdo 2">
            <a:extLst>
              <a:ext uri="{FF2B5EF4-FFF2-40B4-BE49-F238E27FC236}">
                <a16:creationId xmlns:a16="http://schemas.microsoft.com/office/drawing/2014/main" id="{CFF9091C-CB61-4EDB-9CE1-8723CAA4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51" y="836712"/>
            <a:ext cx="8654925" cy="5256584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Levantamento de requisitos</a:t>
            </a:r>
          </a:p>
          <a:p>
            <a:pPr lvl="1"/>
            <a:r>
              <a:rPr lang="pt-BR" altLang="pt-BR" dirty="0"/>
              <a:t>Explorar os conceitos</a:t>
            </a:r>
          </a:p>
          <a:p>
            <a:pPr lvl="1"/>
            <a:r>
              <a:rPr lang="pt-BR" altLang="pt-BR" dirty="0"/>
              <a:t>Elicitar os requisitos de acordo com as necessidades do cliente</a:t>
            </a:r>
          </a:p>
          <a:p>
            <a:r>
              <a:rPr lang="pt-BR" altLang="pt-BR" dirty="0">
                <a:latin typeface="+mn-lt"/>
              </a:rPr>
              <a:t>Análise (especificação)</a:t>
            </a:r>
          </a:p>
          <a:p>
            <a:pPr lvl="1"/>
            <a:r>
              <a:rPr lang="pt-BR" altLang="pt-BR" dirty="0"/>
              <a:t>Analisar os requisitos do cliente</a:t>
            </a:r>
          </a:p>
          <a:p>
            <a:pPr lvl="1"/>
            <a:r>
              <a:rPr lang="pt-BR" altLang="pt-BR" dirty="0"/>
              <a:t>Documentar os requisitos</a:t>
            </a:r>
          </a:p>
          <a:p>
            <a:pPr lvl="1"/>
            <a:r>
              <a:rPr lang="pt-BR" altLang="pt-BR" dirty="0"/>
              <a:t>Planejar o desenvolvimento</a:t>
            </a:r>
          </a:p>
          <a:p>
            <a:r>
              <a:rPr lang="pt-BR" altLang="pt-BR" dirty="0">
                <a:latin typeface="+mn-lt"/>
              </a:rPr>
              <a:t>Projeto</a:t>
            </a:r>
          </a:p>
          <a:p>
            <a:pPr lvl="1"/>
            <a:r>
              <a:rPr lang="pt-BR" altLang="pt-BR" dirty="0"/>
              <a:t>Projeto arquitetural e projeto detalhado</a:t>
            </a:r>
          </a:p>
          <a:p>
            <a:r>
              <a:rPr lang="pt-BR" altLang="pt-BR" dirty="0">
                <a:latin typeface="+mn-lt"/>
              </a:rPr>
              <a:t>Implementação</a:t>
            </a:r>
          </a:p>
          <a:p>
            <a:pPr lvl="1"/>
            <a:r>
              <a:rPr lang="pt-BR" altLang="pt-BR" dirty="0"/>
              <a:t>Codificação</a:t>
            </a:r>
          </a:p>
          <a:p>
            <a:r>
              <a:rPr lang="pt-BR" altLang="pt-BR" dirty="0">
                <a:latin typeface="+mn-lt"/>
              </a:rPr>
              <a:t>Manutenção pós-entrega</a:t>
            </a:r>
          </a:p>
          <a:p>
            <a:pPr lvl="1"/>
            <a:r>
              <a:rPr lang="pt-BR" altLang="pt-BR" dirty="0"/>
              <a:t>Corretiva, aperfeiçoamento, adaptativa</a:t>
            </a:r>
          </a:p>
        </p:txBody>
      </p:sp>
      <p:sp>
        <p:nvSpPr>
          <p:cNvPr id="26629" name="Espaço Reservado para Rodapé 4">
            <a:extLst>
              <a:ext uri="{FF2B5EF4-FFF2-40B4-BE49-F238E27FC236}">
                <a16:creationId xmlns:a16="http://schemas.microsoft.com/office/drawing/2014/main" id="{A1C1A4D4-7DE6-43A8-B51C-D3CEB105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E29675-022C-4177-8031-1399F0804580}" type="slidenum">
              <a:rPr lang="en-US" altLang="pt-BR">
                <a:solidFill>
                  <a:srgbClr val="CCECFF"/>
                </a:solidFill>
              </a:rPr>
              <a:pPr eaLnBrk="1" hangingPunct="1"/>
              <a:t>19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A9497-9D77-41D1-AF06-2430B35FE6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pt-BR" dirty="0">
                <a:solidFill>
                  <a:schemeClr val="bg1"/>
                </a:solidFill>
              </a:rPr>
              <a:t>Referências Em Engenharia de Software</a:t>
            </a:r>
          </a:p>
        </p:txBody>
      </p:sp>
      <p:sp>
        <p:nvSpPr>
          <p:cNvPr id="13315" name="Espaço Reservado para Data 3">
            <a:extLst>
              <a:ext uri="{FF2B5EF4-FFF2-40B4-BE49-F238E27FC236}">
                <a16:creationId xmlns:a16="http://schemas.microsoft.com/office/drawing/2014/main" id="{5106E893-9DA2-44FC-902D-EB9C305833A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304800" y="6629400"/>
            <a:ext cx="8515672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pt-BR" dirty="0">
                <a:solidFill>
                  <a:srgbClr val="CCECFF"/>
                </a:solidFill>
              </a:rPr>
              <a:t>Sildenir Alves Ribeiro, DSc - BSI – CEFET/RJ</a:t>
            </a:r>
          </a:p>
          <a:p>
            <a:pPr algn="ctr" eaLnBrk="1" hangingPunct="1"/>
            <a:endParaRPr lang="en-US" altLang="pt-BR" dirty="0">
              <a:solidFill>
                <a:srgbClr val="CCECFF"/>
              </a:solidFill>
            </a:endParaRPr>
          </a:p>
        </p:txBody>
      </p:sp>
      <p:sp>
        <p:nvSpPr>
          <p:cNvPr id="13316" name="Espaço Reservado para Rodapé 4">
            <a:extLst>
              <a:ext uri="{FF2B5EF4-FFF2-40B4-BE49-F238E27FC236}">
                <a16:creationId xmlns:a16="http://schemas.microsoft.com/office/drawing/2014/main" id="{159BD658-2820-41F1-BECC-6F3F1E04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129A06-F234-48FD-99A5-FAADD67DCA63}" type="slidenum">
              <a:rPr lang="en-US" altLang="pt-BR">
                <a:solidFill>
                  <a:srgbClr val="CCECFF"/>
                </a:solidFill>
              </a:rPr>
              <a:pPr eaLnBrk="1" hangingPunct="1"/>
              <a:t>2</a:t>
            </a:fld>
            <a:endParaRPr lang="en-US" altLang="pt-BR">
              <a:solidFill>
                <a:srgbClr val="CCECFF"/>
              </a:solidFill>
            </a:endParaRPr>
          </a:p>
        </p:txBody>
      </p:sp>
      <p:pic>
        <p:nvPicPr>
          <p:cNvPr id="1026" name="Picture 2" descr="Engenharia de Software por [Roger Pressman, Bruce Maxim]">
            <a:extLst>
              <a:ext uri="{FF2B5EF4-FFF2-40B4-BE49-F238E27FC236}">
                <a16:creationId xmlns:a16="http://schemas.microsoft.com/office/drawing/2014/main" id="{FA4C66CF-9031-4258-9122-0B7F49AA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3" y="840324"/>
            <a:ext cx="1716458" cy="2758384"/>
          </a:xfrm>
          <a:prstGeom prst="rect">
            <a:avLst/>
          </a:prstGeom>
          <a:noFill/>
          <a:ln>
            <a:solidFill>
              <a:srgbClr val="38617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A34309-B2A0-4E6A-975D-3ED17AC7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71" y="862788"/>
            <a:ext cx="1705905" cy="2758384"/>
          </a:xfrm>
          <a:prstGeom prst="rect">
            <a:avLst/>
          </a:prstGeom>
          <a:ln>
            <a:solidFill>
              <a:srgbClr val="386170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167C75B-C553-4BB7-965D-63B9A76B4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864176"/>
            <a:ext cx="1716457" cy="2780848"/>
          </a:xfrm>
          <a:prstGeom prst="rect">
            <a:avLst/>
          </a:prstGeom>
          <a:ln>
            <a:solidFill>
              <a:srgbClr val="386170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C76D85-4BF5-4B18-8A53-894F63A09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435" y="844058"/>
            <a:ext cx="1874797" cy="28660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A2AE7E-CBFB-4E90-9B6F-8BA2FEC10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90" y="3700558"/>
            <a:ext cx="1705905" cy="28967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DCBC0F-33A5-43D8-BAE8-BEB76EA24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4311" y="3749168"/>
            <a:ext cx="1705904" cy="28481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8C3179-EFE2-4849-8DB9-50DF9005B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939" y="3780418"/>
            <a:ext cx="1789286" cy="2785681"/>
          </a:xfrm>
          <a:prstGeom prst="rect">
            <a:avLst/>
          </a:prstGeom>
          <a:ln>
            <a:solidFill>
              <a:srgbClr val="38617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1D6ECE-4123-4721-B769-788AFDFD0A0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3405"/>
          <a:stretch/>
        </p:blipFill>
        <p:spPr>
          <a:xfrm>
            <a:off x="7020206" y="3778600"/>
            <a:ext cx="1735185" cy="2785681"/>
          </a:xfrm>
          <a:prstGeom prst="rect">
            <a:avLst/>
          </a:prstGeom>
          <a:ln>
            <a:solidFill>
              <a:srgbClr val="38617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F977-CF02-4CD5-BF4F-A53A4A88C3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Manutenção de Software (evolução)</a:t>
            </a:r>
          </a:p>
        </p:txBody>
      </p:sp>
      <p:sp>
        <p:nvSpPr>
          <p:cNvPr id="27651" name="Espaço Reservado para Conteúdo 2">
            <a:extLst>
              <a:ext uri="{FF2B5EF4-FFF2-40B4-BE49-F238E27FC236}">
                <a16:creationId xmlns:a16="http://schemas.microsoft.com/office/drawing/2014/main" id="{A3F60507-5CA6-47F9-89B2-D24F8EBA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54925" cy="5720680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Entendimento clássico: (IEEE 1990)</a:t>
            </a:r>
          </a:p>
          <a:p>
            <a:pPr lvl="1"/>
            <a:r>
              <a:rPr lang="pt-BR" altLang="pt-BR" dirty="0"/>
              <a:t>Alterações depois da entrega e instalação</a:t>
            </a:r>
          </a:p>
          <a:p>
            <a:pPr lvl="1"/>
            <a:r>
              <a:rPr lang="pt-BR" altLang="pt-BR" dirty="0"/>
              <a:t>Se a falha ou requisito é descoberto durante o desenvolvimento é tratado como parte do desenvolvimento, caso contrário é manutenção</a:t>
            </a:r>
          </a:p>
          <a:p>
            <a:r>
              <a:rPr lang="pt-BR" altLang="pt-BR" dirty="0">
                <a:latin typeface="+mn-lt"/>
              </a:rPr>
              <a:t>Entendimento moderno: (ISO/IEC 1995 e IEEE 1998)</a:t>
            </a:r>
          </a:p>
          <a:p>
            <a:pPr lvl="1"/>
            <a:r>
              <a:rPr lang="pt-BR" altLang="pt-BR" dirty="0"/>
              <a:t>O processo que ocorre quando um artefato de software é modificado por conta de um problema ou por necessidade de melhoria ou adaptação</a:t>
            </a:r>
          </a:p>
          <a:p>
            <a:pPr lvl="1"/>
            <a:r>
              <a:rPr lang="pt-BR" altLang="pt-BR" dirty="0"/>
              <a:t>(Ocorre sempre o software é modificado, independente da fase)</a:t>
            </a:r>
          </a:p>
          <a:p>
            <a:r>
              <a:rPr lang="pt-BR" altLang="pt-BR" dirty="0">
                <a:latin typeface="+mn-lt"/>
              </a:rPr>
              <a:t>Software é um modelo da realidade, que se altera constantemente</a:t>
            </a:r>
          </a:p>
          <a:p>
            <a:r>
              <a:rPr lang="pt-BR" altLang="pt-BR" dirty="0">
                <a:latin typeface="+mn-lt"/>
              </a:rPr>
              <a:t>50% da manutenção pós-entrega é para correção (</a:t>
            </a:r>
            <a:r>
              <a:rPr lang="pt-BR" altLang="pt-BR" dirty="0" err="1">
                <a:latin typeface="+mn-lt"/>
              </a:rPr>
              <a:t>Schach</a:t>
            </a:r>
            <a:r>
              <a:rPr lang="pt-BR" altLang="pt-BR" dirty="0">
                <a:latin typeface="+mn-lt"/>
              </a:rPr>
              <a:t> et al., 2002 e 2003)</a:t>
            </a:r>
          </a:p>
        </p:txBody>
      </p:sp>
      <p:sp>
        <p:nvSpPr>
          <p:cNvPr id="27653" name="Espaço Reservado para Rodapé 4">
            <a:extLst>
              <a:ext uri="{FF2B5EF4-FFF2-40B4-BE49-F238E27FC236}">
                <a16:creationId xmlns:a16="http://schemas.microsoft.com/office/drawing/2014/main" id="{E68B0D10-22DD-4D1A-8164-726BEF44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9CB139-7C4C-4EE7-9A04-DD0CCEFCC70D}" type="slidenum">
              <a:rPr lang="en-US" altLang="pt-BR">
                <a:solidFill>
                  <a:srgbClr val="CCECFF"/>
                </a:solidFill>
              </a:rPr>
              <a:pPr eaLnBrk="1" hangingPunct="1"/>
              <a:t>20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153EC-839D-414F-B796-4894F923BC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Desenvolvimento x Manutenção</a:t>
            </a:r>
          </a:p>
        </p:txBody>
      </p:sp>
      <p:sp>
        <p:nvSpPr>
          <p:cNvPr id="28676" name="Espaço Reservado para Rodapé 4">
            <a:extLst>
              <a:ext uri="{FF2B5EF4-FFF2-40B4-BE49-F238E27FC236}">
                <a16:creationId xmlns:a16="http://schemas.microsoft.com/office/drawing/2014/main" id="{D0866363-1CEB-4E70-89B3-EEB33231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287824-04DF-46CD-BFDE-29B10D6536EC}" type="slidenum">
              <a:rPr lang="en-US" altLang="pt-BR">
                <a:solidFill>
                  <a:srgbClr val="CCECFF"/>
                </a:solidFill>
              </a:rPr>
              <a:pPr eaLnBrk="1" hangingPunct="1"/>
              <a:t>21</a:t>
            </a:fld>
            <a:endParaRPr lang="en-US" altLang="pt-BR">
              <a:solidFill>
                <a:srgbClr val="CCECFF"/>
              </a:solidFill>
            </a:endParaRPr>
          </a:p>
        </p:txBody>
      </p:sp>
      <p:pic>
        <p:nvPicPr>
          <p:cNvPr id="28678" name="Picture 23" descr="file:///C:/Documents%20and%20Settings/Steve/My%20Documents/=se7%20PowerPoints=/=jpegs=/sch91264_0103.jpg">
            <a:extLst>
              <a:ext uri="{FF2B5EF4-FFF2-40B4-BE49-F238E27FC236}">
                <a16:creationId xmlns:a16="http://schemas.microsoft.com/office/drawing/2014/main" id="{D44F59A4-7C96-4461-8E0B-FF0CB5648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1143000"/>
            <a:ext cx="7332663" cy="3857625"/>
          </a:xfrm>
          <a:noFill/>
        </p:spPr>
      </p:pic>
      <p:sp>
        <p:nvSpPr>
          <p:cNvPr id="28679" name="CaixaDeTexto 7">
            <a:extLst>
              <a:ext uri="{FF2B5EF4-FFF2-40B4-BE49-F238E27FC236}">
                <a16:creationId xmlns:a16="http://schemas.microsoft.com/office/drawing/2014/main" id="{C3704D20-0FC8-4C38-9EE6-73CB3C88A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000625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1976-1981</a:t>
            </a:r>
          </a:p>
        </p:txBody>
      </p:sp>
      <p:sp>
        <p:nvSpPr>
          <p:cNvPr id="28680" name="CaixaDeTexto 8">
            <a:extLst>
              <a:ext uri="{FF2B5EF4-FFF2-40B4-BE49-F238E27FC236}">
                <a16:creationId xmlns:a16="http://schemas.microsoft.com/office/drawing/2014/main" id="{D33BA029-E86E-4D70-A6DF-6EFFD696C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5000625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1992-1998</a:t>
            </a:r>
          </a:p>
        </p:txBody>
      </p:sp>
      <p:sp>
        <p:nvSpPr>
          <p:cNvPr id="28681" name="CaixaDeTexto 9">
            <a:extLst>
              <a:ext uri="{FF2B5EF4-FFF2-40B4-BE49-F238E27FC236}">
                <a16:creationId xmlns:a16="http://schemas.microsoft.com/office/drawing/2014/main" id="{D8CD059C-B8B2-41BF-9F77-6740ACEE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5929313"/>
            <a:ext cx="369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Para onde direcionar os esforços?</a:t>
            </a:r>
          </a:p>
        </p:txBody>
      </p:sp>
      <p:sp>
        <p:nvSpPr>
          <p:cNvPr id="28682" name="CaixaDeTexto 10">
            <a:extLst>
              <a:ext uri="{FF2B5EF4-FFF2-40B4-BE49-F238E27FC236}">
                <a16:creationId xmlns:a16="http://schemas.microsoft.com/office/drawing/2014/main" id="{A20AF72E-8234-46CB-B46C-6BB063C98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5429250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[Schach, 2009]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838A7-8B09-48B7-9942-0F05B72601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Deterioração de software</a:t>
            </a:r>
          </a:p>
        </p:txBody>
      </p:sp>
      <p:sp>
        <p:nvSpPr>
          <p:cNvPr id="29700" name="Espaço Reservado para Rodapé 4">
            <a:extLst>
              <a:ext uri="{FF2B5EF4-FFF2-40B4-BE49-F238E27FC236}">
                <a16:creationId xmlns:a16="http://schemas.microsoft.com/office/drawing/2014/main" id="{51110FD2-72CC-4DEE-8578-A6A3FA3A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E18177-64B8-440A-B7DA-65C8C8396FD6}" type="slidenum">
              <a:rPr lang="en-US" altLang="pt-BR">
                <a:solidFill>
                  <a:srgbClr val="CCECFF"/>
                </a:solidFill>
              </a:rPr>
              <a:pPr eaLnBrk="1" hangingPunct="1"/>
              <a:t>22</a:t>
            </a:fld>
            <a:endParaRPr lang="en-US" altLang="pt-BR">
              <a:solidFill>
                <a:srgbClr val="CCECFF"/>
              </a:solidFill>
            </a:endParaRPr>
          </a:p>
        </p:txBody>
      </p:sp>
      <p:pic>
        <p:nvPicPr>
          <p:cNvPr id="29702" name="Picture 4">
            <a:extLst>
              <a:ext uri="{FF2B5EF4-FFF2-40B4-BE49-F238E27FC236}">
                <a16:creationId xmlns:a16="http://schemas.microsoft.com/office/drawing/2014/main" id="{6CB6D079-3E39-4EC0-BF25-0439EBAF0E6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496" y="1412776"/>
            <a:ext cx="6988175" cy="4213225"/>
          </a:xfrm>
          <a:noFill/>
        </p:spPr>
      </p:pic>
      <p:sp>
        <p:nvSpPr>
          <p:cNvPr id="29703" name="CaixaDeTexto 7">
            <a:extLst>
              <a:ext uri="{FF2B5EF4-FFF2-40B4-BE49-F238E27FC236}">
                <a16:creationId xmlns:a16="http://schemas.microsoft.com/office/drawing/2014/main" id="{0A1C0FE2-C287-4CD3-8A90-03AC013F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227" y="6174383"/>
            <a:ext cx="16562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u="none" dirty="0"/>
              <a:t>(Pressman, 2006)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E37AF-457A-4324-9060-04A4192AD7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Economia da Engenharia de Software</a:t>
            </a:r>
          </a:p>
        </p:txBody>
      </p:sp>
      <p:sp>
        <p:nvSpPr>
          <p:cNvPr id="31747" name="Espaço Reservado para Conteúdo 2">
            <a:extLst>
              <a:ext uri="{FF2B5EF4-FFF2-40B4-BE49-F238E27FC236}">
                <a16:creationId xmlns:a16="http://schemas.microsoft.com/office/drawing/2014/main" id="{B8C557DD-6036-4183-80AA-DECDA3D9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92" y="836712"/>
            <a:ext cx="8654925" cy="5256584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Se um método de codificação Mc2 é 10% mais rápido que Mc1, que está sendo usado atualmente, deve-se trocar de método?</a:t>
            </a:r>
          </a:p>
          <a:p>
            <a:r>
              <a:rPr lang="pt-BR" altLang="pt-BR" dirty="0">
                <a:latin typeface="+mn-lt"/>
              </a:rPr>
              <a:t>Depende!</a:t>
            </a:r>
          </a:p>
          <a:p>
            <a:r>
              <a:rPr lang="pt-BR" altLang="pt-BR" dirty="0">
                <a:latin typeface="+mn-lt"/>
              </a:rPr>
              <a:t>Tem que considerar:</a:t>
            </a:r>
          </a:p>
          <a:p>
            <a:pPr lvl="1"/>
            <a:r>
              <a:rPr lang="pt-BR" altLang="pt-BR" dirty="0"/>
              <a:t>Treinamento</a:t>
            </a:r>
          </a:p>
          <a:p>
            <a:pPr lvl="1"/>
            <a:r>
              <a:rPr lang="pt-BR" altLang="pt-BR" dirty="0"/>
              <a:t>Tempo para atingir proficiência (curva de aprendizagem)</a:t>
            </a:r>
          </a:p>
          <a:p>
            <a:pPr lvl="1"/>
            <a:r>
              <a:rPr lang="pt-BR" altLang="pt-BR" dirty="0"/>
              <a:t>Impacto do novo método na manutenção</a:t>
            </a:r>
          </a:p>
          <a:p>
            <a:pPr lvl="1"/>
            <a:r>
              <a:rPr lang="pt-BR" altLang="pt-BR" dirty="0"/>
              <a:t>Código a ser transformado em legado</a:t>
            </a:r>
          </a:p>
          <a:p>
            <a:pPr lvl="1"/>
            <a:r>
              <a:rPr lang="pt-BR" altLang="pt-BR" dirty="0"/>
              <a:t>Domínio do problema</a:t>
            </a:r>
          </a:p>
          <a:p>
            <a:pPr lvl="1"/>
            <a:r>
              <a:rPr lang="pt-BR" altLang="pt-BR" dirty="0"/>
              <a:t>Complexidade</a:t>
            </a:r>
          </a:p>
          <a:p>
            <a:pPr lvl="1"/>
            <a:r>
              <a:rPr lang="pt-BR" altLang="pt-BR" dirty="0"/>
              <a:t>Ferramental disponível</a:t>
            </a:r>
          </a:p>
        </p:txBody>
      </p:sp>
      <p:sp>
        <p:nvSpPr>
          <p:cNvPr id="31749" name="Espaço Reservado para Rodapé 4">
            <a:extLst>
              <a:ext uri="{FF2B5EF4-FFF2-40B4-BE49-F238E27FC236}">
                <a16:creationId xmlns:a16="http://schemas.microsoft.com/office/drawing/2014/main" id="{54F9935E-53D1-451E-B0AE-65C0BC5C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272F3F-0B3C-44C9-9451-BB1C954E0393}" type="slidenum">
              <a:rPr lang="en-US" altLang="pt-BR">
                <a:solidFill>
                  <a:srgbClr val="CCECFF"/>
                </a:solidFill>
              </a:rPr>
              <a:pPr eaLnBrk="1" hangingPunct="1"/>
              <a:t>23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8BAA3-99CF-4640-9412-480F9F19E8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Custo de uma falha</a:t>
            </a:r>
          </a:p>
        </p:txBody>
      </p:sp>
      <p:sp>
        <p:nvSpPr>
          <p:cNvPr id="32772" name="Espaço Reservado para Rodapé 4">
            <a:extLst>
              <a:ext uri="{FF2B5EF4-FFF2-40B4-BE49-F238E27FC236}">
                <a16:creationId xmlns:a16="http://schemas.microsoft.com/office/drawing/2014/main" id="{D47DCC37-9D1F-472B-8DB6-2D870D9F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7A06A1-07A7-452C-99D3-32B24592B56B}" type="slidenum">
              <a:rPr lang="en-US" altLang="pt-BR">
                <a:solidFill>
                  <a:srgbClr val="CCECFF"/>
                </a:solidFill>
              </a:rPr>
              <a:pPr eaLnBrk="1" hangingPunct="1"/>
              <a:t>24</a:t>
            </a:fld>
            <a:endParaRPr lang="en-US" altLang="pt-BR">
              <a:solidFill>
                <a:srgbClr val="CCECFF"/>
              </a:solidFill>
            </a:endParaRPr>
          </a:p>
        </p:txBody>
      </p:sp>
      <p:pic>
        <p:nvPicPr>
          <p:cNvPr id="32774" name="Picture 9" descr="file:///C:/Documents%20and%20Settings/Steve/My%20Documents/=se7%20PowerPoints=/=jpegs=/sch91264_0106.jpg">
            <a:extLst>
              <a:ext uri="{FF2B5EF4-FFF2-40B4-BE49-F238E27FC236}">
                <a16:creationId xmlns:a16="http://schemas.microsoft.com/office/drawing/2014/main" id="{94C0B88C-382A-42A8-8059-A1E6CA8E8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25" y="1428750"/>
            <a:ext cx="5786438" cy="4298950"/>
          </a:xfrm>
          <a:noFill/>
        </p:spPr>
      </p:pic>
      <p:sp>
        <p:nvSpPr>
          <p:cNvPr id="32775" name="CaixaDeTexto 7">
            <a:extLst>
              <a:ext uri="{FF2B5EF4-FFF2-40B4-BE49-F238E27FC236}">
                <a16:creationId xmlns:a16="http://schemas.microsoft.com/office/drawing/2014/main" id="{BFBF99F5-5B59-45C9-97DF-864BDBAB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1000125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/>
              <a:t>Projetos na IBM</a:t>
            </a:r>
          </a:p>
        </p:txBody>
      </p:sp>
      <p:sp>
        <p:nvSpPr>
          <p:cNvPr id="32776" name="CaixaDeTexto 8">
            <a:extLst>
              <a:ext uri="{FF2B5EF4-FFF2-40B4-BE49-F238E27FC236}">
                <a16:creationId xmlns:a16="http://schemas.microsoft.com/office/drawing/2014/main" id="{289E2878-AEB5-49A1-BDA8-7315F23D5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075470"/>
            <a:ext cx="339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u="none" dirty="0"/>
              <a:t>Para onde direcionar esforços?</a:t>
            </a:r>
          </a:p>
        </p:txBody>
      </p:sp>
      <p:sp>
        <p:nvSpPr>
          <p:cNvPr id="32777" name="CaixaDeTexto 9">
            <a:extLst>
              <a:ext uri="{FF2B5EF4-FFF2-40B4-BE49-F238E27FC236}">
                <a16:creationId xmlns:a16="http://schemas.microsoft.com/office/drawing/2014/main" id="{064876D2-67F3-44FA-A2E4-781D30178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329" y="6165304"/>
            <a:ext cx="13676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400" u="none" dirty="0"/>
              <a:t>(Boehm, 1981)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BF5A-B9D2-4F76-A73E-6EA65A728C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Falhas</a:t>
            </a:r>
          </a:p>
        </p:txBody>
      </p:sp>
      <p:sp>
        <p:nvSpPr>
          <p:cNvPr id="33795" name="Espaço Reservado para Conteúdo 2">
            <a:extLst>
              <a:ext uri="{FF2B5EF4-FFF2-40B4-BE49-F238E27FC236}">
                <a16:creationId xmlns:a16="http://schemas.microsoft.com/office/drawing/2014/main" id="{55035CB8-8FFF-4FB7-8177-9C220EE5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46" y="836712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Entre 60 a 70% das falhas são nos requisitos, análise ou projeto (Boehm, 1970).</a:t>
            </a:r>
          </a:p>
          <a:p>
            <a:r>
              <a:rPr lang="pt-BR" altLang="pt-BR" dirty="0">
                <a:latin typeface="+mn-lt"/>
              </a:rPr>
              <a:t>Exemplo: Jet </a:t>
            </a:r>
            <a:r>
              <a:rPr lang="pt-BR" altLang="pt-BR" dirty="0" err="1">
                <a:latin typeface="+mn-lt"/>
              </a:rPr>
              <a:t>Propulsion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Laboratory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inspections</a:t>
            </a:r>
            <a:r>
              <a:rPr lang="pt-BR" altLang="pt-BR" dirty="0">
                <a:latin typeface="+mn-lt"/>
              </a:rPr>
              <a:t> (1992)</a:t>
            </a:r>
          </a:p>
          <a:p>
            <a:pPr lvl="1"/>
            <a:r>
              <a:rPr lang="pt-BR" altLang="pt-BR" dirty="0"/>
              <a:t>1.9 falhas por página de especificação</a:t>
            </a:r>
          </a:p>
          <a:p>
            <a:pPr lvl="1"/>
            <a:r>
              <a:rPr lang="pt-BR" altLang="pt-BR" dirty="0"/>
              <a:t>0.9 por página de projeto</a:t>
            </a:r>
          </a:p>
          <a:p>
            <a:pPr lvl="1"/>
            <a:r>
              <a:rPr lang="pt-BR" altLang="pt-BR" dirty="0"/>
              <a:t>0.3 por página de código</a:t>
            </a:r>
          </a:p>
          <a:p>
            <a:r>
              <a:rPr lang="pt-BR" altLang="pt-BR" dirty="0">
                <a:latin typeface="+mn-lt"/>
              </a:rPr>
              <a:t>Corrigir uma falha em fases mais avançadas do desenvolvimento demanda:</a:t>
            </a:r>
          </a:p>
          <a:p>
            <a:pPr lvl="1"/>
            <a:r>
              <a:rPr lang="pt-BR" altLang="pt-BR" dirty="0"/>
              <a:t>Alterar código e documentação</a:t>
            </a:r>
          </a:p>
          <a:p>
            <a:pPr lvl="1"/>
            <a:r>
              <a:rPr lang="pt-BR" altLang="pt-BR" dirty="0"/>
              <a:t>Executar teste de regressão</a:t>
            </a:r>
          </a:p>
          <a:p>
            <a:pPr lvl="1"/>
            <a:r>
              <a:rPr lang="pt-BR" altLang="pt-BR" dirty="0"/>
              <a:t>Reinstalar o produto nos clientes</a:t>
            </a:r>
          </a:p>
          <a:p>
            <a:endParaRPr lang="pt-BR" altLang="pt-BR" dirty="0"/>
          </a:p>
        </p:txBody>
      </p:sp>
      <p:sp>
        <p:nvSpPr>
          <p:cNvPr id="33797" name="Espaço Reservado para Rodapé 4">
            <a:extLst>
              <a:ext uri="{FF2B5EF4-FFF2-40B4-BE49-F238E27FC236}">
                <a16:creationId xmlns:a16="http://schemas.microsoft.com/office/drawing/2014/main" id="{0E7C8240-8A0E-41BD-AFA9-C0C98F27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1DC36A-9A13-48F2-9F38-54A712A3ECE4}" type="slidenum">
              <a:rPr lang="en-US" altLang="pt-BR">
                <a:solidFill>
                  <a:srgbClr val="CCECFF"/>
                </a:solidFill>
              </a:rPr>
              <a:pPr eaLnBrk="1" hangingPunct="1"/>
              <a:t>25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8DE0-620D-40FA-8FE7-1AB4D89A15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Testes</a:t>
            </a:r>
          </a:p>
        </p:txBody>
      </p:sp>
      <p:sp>
        <p:nvSpPr>
          <p:cNvPr id="34819" name="Espaço Reservado para Conteúdo 2">
            <a:extLst>
              <a:ext uri="{FF2B5EF4-FFF2-40B4-BE49-F238E27FC236}">
                <a16:creationId xmlns:a16="http://schemas.microsoft.com/office/drawing/2014/main" id="{03BF5434-1FD3-4C89-82B3-6025DAA0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908720"/>
            <a:ext cx="8690315" cy="5720680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Engano =&gt; Imperfeição no código =&gt; Resulta em um falha =&gt; Manifesta um erro [IEEE 610.12, 1990]. </a:t>
            </a:r>
          </a:p>
          <a:p>
            <a:r>
              <a:rPr lang="pt-BR" altLang="pt-BR" dirty="0">
                <a:latin typeface="+mn-lt"/>
              </a:rPr>
              <a:t>Defeito é uma palavra genérica para imperfeição, falha ou erro.</a:t>
            </a:r>
          </a:p>
          <a:p>
            <a:r>
              <a:rPr lang="pt-BR" altLang="pt-BR" dirty="0">
                <a:latin typeface="+mn-lt"/>
              </a:rPr>
              <a:t>Verificação no final de cada fase (pode ser tarde demais)</a:t>
            </a:r>
          </a:p>
          <a:p>
            <a:r>
              <a:rPr lang="pt-BR" altLang="pt-BR" dirty="0">
                <a:latin typeface="+mn-lt"/>
              </a:rPr>
              <a:t>Validação no final do projeto (mais tarde ainda)</a:t>
            </a:r>
          </a:p>
          <a:p>
            <a:r>
              <a:rPr lang="pt-BR" altLang="pt-BR" dirty="0">
                <a:latin typeface="+mn-lt"/>
              </a:rPr>
              <a:t>Atividades contínuas de testes devem ser feitas durante o projeto</a:t>
            </a:r>
          </a:p>
          <a:p>
            <a:pPr lvl="1"/>
            <a:r>
              <a:rPr lang="pt-BR" altLang="pt-BR" dirty="0"/>
              <a:t>Teste de unidade </a:t>
            </a:r>
          </a:p>
          <a:p>
            <a:pPr lvl="1"/>
            <a:r>
              <a:rPr lang="pt-BR" altLang="pt-BR" dirty="0"/>
              <a:t>Teste de integração</a:t>
            </a:r>
          </a:p>
          <a:p>
            <a:pPr lvl="1"/>
            <a:r>
              <a:rPr lang="pt-BR" altLang="pt-BR" dirty="0"/>
              <a:t>Teste de aceitação</a:t>
            </a:r>
          </a:p>
          <a:p>
            <a:r>
              <a:rPr lang="pt-BR" altLang="pt-BR" dirty="0">
                <a:latin typeface="+mn-lt"/>
              </a:rPr>
              <a:t>Grupo de qualidade</a:t>
            </a:r>
          </a:p>
          <a:p>
            <a:r>
              <a:rPr lang="pt-BR" altLang="pt-BR" dirty="0">
                <a:latin typeface="+mn-lt"/>
              </a:rPr>
              <a:t>Grupo de teste</a:t>
            </a:r>
          </a:p>
          <a:p>
            <a:endParaRPr lang="pt-BR" altLang="pt-BR" dirty="0">
              <a:latin typeface="+mn-lt"/>
            </a:endParaRPr>
          </a:p>
        </p:txBody>
      </p:sp>
      <p:sp>
        <p:nvSpPr>
          <p:cNvPr id="34821" name="Espaço Reservado para Rodapé 4">
            <a:extLst>
              <a:ext uri="{FF2B5EF4-FFF2-40B4-BE49-F238E27FC236}">
                <a16:creationId xmlns:a16="http://schemas.microsoft.com/office/drawing/2014/main" id="{D730673F-C172-4B79-B9A6-DAC2B82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39EC87-5052-4CFE-B57A-C5ACB5150E2C}" type="slidenum">
              <a:rPr lang="en-US" altLang="pt-BR">
                <a:solidFill>
                  <a:srgbClr val="CCECFF"/>
                </a:solidFill>
              </a:rPr>
              <a:pPr eaLnBrk="1" hangingPunct="1"/>
              <a:t>26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A46D7-EF89-48E9-ACB0-7F008590C6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Documentação</a:t>
            </a:r>
          </a:p>
        </p:txBody>
      </p:sp>
      <p:sp>
        <p:nvSpPr>
          <p:cNvPr id="35843" name="Espaço Reservado para Conteúdo 2">
            <a:extLst>
              <a:ext uri="{FF2B5EF4-FFF2-40B4-BE49-F238E27FC236}">
                <a16:creationId xmlns:a16="http://schemas.microsoft.com/office/drawing/2014/main" id="{21FEA39A-B092-447D-B667-74C50473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Não deve ser feita somente após o final do desenvolvimento</a:t>
            </a:r>
          </a:p>
          <a:p>
            <a:pPr lvl="1"/>
            <a:r>
              <a:rPr lang="pt-BR" altLang="pt-BR" dirty="0"/>
              <a:t>Rotatividade de membros da equipe</a:t>
            </a:r>
          </a:p>
          <a:p>
            <a:pPr lvl="1"/>
            <a:r>
              <a:rPr lang="pt-BR" altLang="pt-BR" dirty="0"/>
              <a:t>Para iniciar uma fase é necessário que a anterior esteja documentada</a:t>
            </a:r>
          </a:p>
          <a:p>
            <a:pPr lvl="1"/>
            <a:r>
              <a:rPr lang="pt-BR" altLang="pt-BR" dirty="0"/>
              <a:t>Documentação facilita o teste</a:t>
            </a:r>
          </a:p>
          <a:p>
            <a:pPr lvl="1"/>
            <a:r>
              <a:rPr lang="pt-BR" altLang="pt-BR" dirty="0"/>
              <a:t>Manutenção</a:t>
            </a:r>
          </a:p>
          <a:p>
            <a:r>
              <a:rPr lang="pt-BR" altLang="pt-BR" dirty="0">
                <a:latin typeface="+mn-lt"/>
              </a:rPr>
              <a:t>Problema: atualização da documentação</a:t>
            </a:r>
          </a:p>
          <a:p>
            <a:pPr lvl="1"/>
            <a:endParaRPr lang="pt-BR" altLang="pt-BR" dirty="0"/>
          </a:p>
        </p:txBody>
      </p:sp>
      <p:sp>
        <p:nvSpPr>
          <p:cNvPr id="35845" name="Espaço Reservado para Rodapé 4">
            <a:extLst>
              <a:ext uri="{FF2B5EF4-FFF2-40B4-BE49-F238E27FC236}">
                <a16:creationId xmlns:a16="http://schemas.microsoft.com/office/drawing/2014/main" id="{E0724A06-ABD6-4DE6-814E-A9ED542E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4D7B91-D311-4858-B051-08FC05B3B117}" type="slidenum">
              <a:rPr lang="en-US" altLang="pt-BR">
                <a:solidFill>
                  <a:srgbClr val="CCECFF"/>
                </a:solidFill>
              </a:rPr>
              <a:pPr eaLnBrk="1" hangingPunct="1"/>
              <a:t>27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40165-A94B-4727-B024-21A8EF74CA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802512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Envolvidos no Processo de Desenvolvimento</a:t>
            </a:r>
          </a:p>
        </p:txBody>
      </p:sp>
      <p:sp>
        <p:nvSpPr>
          <p:cNvPr id="36867" name="Espaço Reservado para Conteúdo 2">
            <a:extLst>
              <a:ext uri="{FF2B5EF4-FFF2-40B4-BE49-F238E27FC236}">
                <a16:creationId xmlns:a16="http://schemas.microsoft.com/office/drawing/2014/main" id="{1182FC75-D0F4-433D-9C46-C730D7E2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05" y="836712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Stakeholders</a:t>
            </a:r>
          </a:p>
          <a:p>
            <a:pPr lvl="1"/>
            <a:r>
              <a:rPr lang="pt-BR" altLang="pt-BR" dirty="0"/>
              <a:t>Desenvolvedor</a:t>
            </a:r>
          </a:p>
          <a:p>
            <a:pPr lvl="1"/>
            <a:r>
              <a:rPr lang="pt-BR" altLang="pt-BR" dirty="0"/>
              <a:t>Cliente</a:t>
            </a:r>
          </a:p>
          <a:p>
            <a:pPr lvl="1"/>
            <a:r>
              <a:rPr lang="pt-BR" altLang="pt-BR" dirty="0"/>
              <a:t>Usuário</a:t>
            </a:r>
          </a:p>
          <a:p>
            <a:pPr lvl="1"/>
            <a:r>
              <a:rPr lang="pt-BR" altLang="pt-BR" dirty="0"/>
              <a:t>Comercial</a:t>
            </a:r>
          </a:p>
          <a:p>
            <a:pPr lvl="1"/>
            <a:r>
              <a:rPr lang="pt-BR" altLang="pt-BR" dirty="0"/>
              <a:t>Administrativo</a:t>
            </a:r>
          </a:p>
        </p:txBody>
      </p:sp>
      <p:sp>
        <p:nvSpPr>
          <p:cNvPr id="36869" name="Espaço Reservado para Rodapé 4">
            <a:extLst>
              <a:ext uri="{FF2B5EF4-FFF2-40B4-BE49-F238E27FC236}">
                <a16:creationId xmlns:a16="http://schemas.microsoft.com/office/drawing/2014/main" id="{7B8D2E64-DBD2-4131-B12D-F999E387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5871E0-11E8-46E3-A0E0-C90EE965AA8C}" type="slidenum">
              <a:rPr lang="en-US" altLang="pt-BR">
                <a:solidFill>
                  <a:srgbClr val="CCECFF"/>
                </a:solidFill>
              </a:rPr>
              <a:pPr eaLnBrk="1" hangingPunct="1"/>
              <a:t>28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E5EDD-38FF-40C2-9650-A409662B47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3528" y="115888"/>
            <a:ext cx="7848872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sz="2200" dirty="0">
                <a:solidFill>
                  <a:schemeClr val="bg1"/>
                </a:solidFill>
              </a:rPr>
              <a:t>Padronizações do Desenvolvimento de Software</a:t>
            </a:r>
          </a:p>
        </p:txBody>
      </p:sp>
      <p:sp>
        <p:nvSpPr>
          <p:cNvPr id="37891" name="Espaço Reservado para Conteúdo 2">
            <a:extLst>
              <a:ext uri="{FF2B5EF4-FFF2-40B4-BE49-F238E27FC236}">
                <a16:creationId xmlns:a16="http://schemas.microsoft.com/office/drawing/2014/main" id="{9CDCC018-FBA6-42FF-BB4D-9B668C2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ISO – </a:t>
            </a:r>
            <a:r>
              <a:rPr lang="pt-BR" altLang="pt-BR" dirty="0" err="1">
                <a:latin typeface="+mn-lt"/>
              </a:rPr>
              <a:t>International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Organization</a:t>
            </a:r>
            <a:r>
              <a:rPr lang="pt-BR" altLang="pt-BR" dirty="0">
                <a:latin typeface="+mn-lt"/>
              </a:rPr>
              <a:t> for </a:t>
            </a:r>
            <a:r>
              <a:rPr lang="pt-BR" altLang="pt-BR" dirty="0" err="1">
                <a:latin typeface="+mn-lt"/>
              </a:rPr>
              <a:t>Standardization</a:t>
            </a:r>
            <a:r>
              <a:rPr lang="pt-BR" altLang="pt-BR" dirty="0">
                <a:latin typeface="+mn-lt"/>
              </a:rPr>
              <a:t> </a:t>
            </a:r>
          </a:p>
          <a:p>
            <a:pPr lvl="1"/>
            <a:r>
              <a:rPr lang="pt-BR" altLang="pt-BR" dirty="0"/>
              <a:t>Além de ser um acrônimo, é derivado da palavra grega que significa “igual”</a:t>
            </a:r>
          </a:p>
          <a:p>
            <a:pPr lvl="1"/>
            <a:r>
              <a:rPr lang="pt-BR" altLang="pt-BR" dirty="0"/>
              <a:t>Rede de institutos nacionais de padronização de 147, com sede em Genebra, </a:t>
            </a:r>
            <a:r>
              <a:rPr lang="pt-BR" altLang="pt-BR" dirty="0" err="1"/>
              <a:t>Suiça</a:t>
            </a:r>
            <a:endParaRPr lang="pt-BR" altLang="pt-BR" dirty="0"/>
          </a:p>
          <a:p>
            <a:r>
              <a:rPr lang="pt-BR" altLang="pt-BR" dirty="0">
                <a:latin typeface="+mn-lt"/>
              </a:rPr>
              <a:t>CMMI –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+mn-lt"/>
              </a:rPr>
              <a:t>Capability</a:t>
            </a:r>
            <a:r>
              <a:rPr lang="pt-BR" b="0" i="0" dirty="0">
                <a:solidFill>
                  <a:srgbClr val="202124"/>
                </a:solidFill>
                <a:effectLst/>
                <a:latin typeface="+mn-lt"/>
              </a:rPr>
              <a:t>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+mn-lt"/>
              </a:rPr>
              <a:t>Maturity</a:t>
            </a:r>
            <a:r>
              <a:rPr lang="pt-BR" b="0" i="0" dirty="0">
                <a:solidFill>
                  <a:srgbClr val="202124"/>
                </a:solidFill>
                <a:effectLst/>
                <a:latin typeface="+mn-lt"/>
              </a:rPr>
              <a:t> Model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+mn-lt"/>
              </a:rPr>
              <a:t>Integration</a:t>
            </a:r>
            <a:r>
              <a:rPr lang="pt-BR" b="0" i="0" baseline="30000" dirty="0">
                <a:solidFill>
                  <a:srgbClr val="202124"/>
                </a:solidFill>
                <a:effectLst/>
                <a:latin typeface="+mn-lt"/>
              </a:rPr>
              <a:t>®</a:t>
            </a:r>
          </a:p>
          <a:p>
            <a:pPr lvl="1"/>
            <a:r>
              <a:rPr lang="pt-BR" altLang="pt-BR" dirty="0">
                <a:solidFill>
                  <a:srgbClr val="202124"/>
                </a:solidFill>
              </a:rPr>
              <a:t>Certifica a maturidade do processo de desenvolvimento de software nas “software </a:t>
            </a:r>
            <a:r>
              <a:rPr lang="pt-BR" altLang="pt-BR" dirty="0" err="1">
                <a:solidFill>
                  <a:srgbClr val="202124"/>
                </a:solidFill>
              </a:rPr>
              <a:t>houses</a:t>
            </a:r>
            <a:r>
              <a:rPr lang="pt-BR" altLang="pt-BR" dirty="0">
                <a:solidFill>
                  <a:srgbClr val="202124"/>
                </a:solidFill>
              </a:rPr>
              <a:t>”.</a:t>
            </a:r>
            <a:endParaRPr lang="pt-BR" altLang="pt-BR" dirty="0"/>
          </a:p>
        </p:txBody>
      </p:sp>
      <p:sp>
        <p:nvSpPr>
          <p:cNvPr id="37893" name="Espaço Reservado para Rodapé 4">
            <a:extLst>
              <a:ext uri="{FF2B5EF4-FFF2-40B4-BE49-F238E27FC236}">
                <a16:creationId xmlns:a16="http://schemas.microsoft.com/office/drawing/2014/main" id="{7D296A46-DF4B-4784-A613-8453F4CC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229E3E-1BFF-4E3D-9173-97D8393DE46F}" type="slidenum">
              <a:rPr lang="en-US" altLang="pt-BR">
                <a:solidFill>
                  <a:srgbClr val="CCECFF"/>
                </a:solidFill>
              </a:rPr>
              <a:pPr eaLnBrk="1" hangingPunct="1"/>
              <a:t>29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C1F0A-F150-4841-9107-F0AC395296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9603" y="44550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Questões a serem discutidas</a:t>
            </a: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CA23EBDA-960B-4B08-BAE2-201836DB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03" y="836712"/>
            <a:ext cx="8654925" cy="5792688"/>
          </a:xfrm>
        </p:spPr>
        <p:txBody>
          <a:bodyPr/>
          <a:lstStyle/>
          <a:p>
            <a:r>
              <a:rPr lang="pt-BR" altLang="pt-BR" sz="1900" dirty="0">
                <a:latin typeface="+mn-lt"/>
              </a:rPr>
              <a:t>Por que é necessário uma disciplina de “engenharia de software”, não basta “desenvolvimento de algoritmos”?</a:t>
            </a:r>
          </a:p>
          <a:p>
            <a:r>
              <a:rPr lang="pt-BR" altLang="pt-BR" sz="1900" dirty="0">
                <a:latin typeface="+mn-lt"/>
              </a:rPr>
              <a:t>O que deve tratar a Engenharia de Software?</a:t>
            </a:r>
          </a:p>
          <a:p>
            <a:r>
              <a:rPr lang="pt-BR" altLang="pt-BR" sz="1900" dirty="0">
                <a:latin typeface="+mn-lt"/>
              </a:rPr>
              <a:t>Quais os problemas do desenvolvimento de software atualmente?</a:t>
            </a:r>
          </a:p>
          <a:p>
            <a:r>
              <a:rPr lang="pt-BR" altLang="pt-BR" sz="1900" dirty="0">
                <a:latin typeface="+mn-lt"/>
              </a:rPr>
              <a:t>Qual a importância do software na sociedade moderna?</a:t>
            </a:r>
          </a:p>
          <a:p>
            <a:r>
              <a:rPr lang="pt-BR" altLang="pt-BR" sz="1900" dirty="0">
                <a:latin typeface="+mn-lt"/>
              </a:rPr>
              <a:t>Todo o conhecimento da área de Engenharia de Software está dentro da grande área Computação e Informática?</a:t>
            </a:r>
          </a:p>
          <a:p>
            <a:r>
              <a:rPr lang="pt-BR" altLang="pt-BR" sz="1900" dirty="0">
                <a:latin typeface="+mn-lt"/>
              </a:rPr>
              <a:t>Há quantos anos vocês acham que existe a Engenharia de Software?</a:t>
            </a:r>
          </a:p>
          <a:p>
            <a:r>
              <a:rPr lang="pt-BR" altLang="pt-BR" sz="1900" dirty="0">
                <a:latin typeface="+mn-lt"/>
              </a:rPr>
              <a:t>Quais as particularidades da Engenharia de Software com relação às demais engenharias? </a:t>
            </a:r>
          </a:p>
          <a:p>
            <a:r>
              <a:rPr lang="pt-BR" altLang="pt-BR" sz="1900" dirty="0">
                <a:latin typeface="+mn-lt"/>
              </a:rPr>
              <a:t>Ela poderia ser enquadrada no núcleo das engenharias?</a:t>
            </a:r>
          </a:p>
          <a:p>
            <a:r>
              <a:rPr lang="pt-BR" altLang="pt-BR" sz="1900" dirty="0">
                <a:latin typeface="+mn-lt"/>
              </a:rPr>
              <a:t>A Engenharia de Software é determinística? Se dermos o mesmo problema para dois engenheiros, eles chegam na mesma solução?</a:t>
            </a:r>
          </a:p>
        </p:txBody>
      </p:sp>
      <p:sp>
        <p:nvSpPr>
          <p:cNvPr id="15365" name="Espaço Reservado para Rodapé 4">
            <a:extLst>
              <a:ext uri="{FF2B5EF4-FFF2-40B4-BE49-F238E27FC236}">
                <a16:creationId xmlns:a16="http://schemas.microsoft.com/office/drawing/2014/main" id="{20549C16-D6F4-4663-86A6-077EB730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7F1680-B445-43C2-8E0B-4CDC1087418C}" type="slidenum">
              <a:rPr lang="en-US" altLang="pt-BR">
                <a:solidFill>
                  <a:srgbClr val="CCECFF"/>
                </a:solidFill>
              </a:rPr>
              <a:pPr eaLnBrk="1" hangingPunct="1"/>
              <a:t>3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902DB-4104-4A4E-8F28-C35C311B8A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Ética do Desenvolvimento de Software</a:t>
            </a:r>
          </a:p>
        </p:txBody>
      </p:sp>
      <p:sp>
        <p:nvSpPr>
          <p:cNvPr id="38915" name="Espaço Reservado para Conteúdo 2">
            <a:extLst>
              <a:ext uri="{FF2B5EF4-FFF2-40B4-BE49-F238E27FC236}">
                <a16:creationId xmlns:a16="http://schemas.microsoft.com/office/drawing/2014/main" id="{67644E4A-8928-4F1A-8874-3A7DF0F7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98" y="836712"/>
            <a:ext cx="8654925" cy="5256584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IEEE-CS / ACM Software </a:t>
            </a:r>
            <a:r>
              <a:rPr lang="pt-BR" altLang="pt-BR" dirty="0" err="1">
                <a:latin typeface="+mn-lt"/>
              </a:rPr>
              <a:t>Engineering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Code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of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Ethics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and</a:t>
            </a:r>
            <a:r>
              <a:rPr lang="pt-BR" altLang="pt-BR" dirty="0">
                <a:latin typeface="+mn-lt"/>
              </a:rPr>
              <a:t> Professional </a:t>
            </a:r>
            <a:r>
              <a:rPr lang="pt-BR" altLang="pt-BR" dirty="0" err="1">
                <a:latin typeface="+mn-lt"/>
              </a:rPr>
              <a:t>Practice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>
                <a:solidFill>
                  <a:srgbClr val="2159AB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www.acm.org/serving/se/code.htm</a:t>
            </a:r>
            <a:endParaRPr lang="pt-BR" altLang="pt-BR" dirty="0">
              <a:solidFill>
                <a:srgbClr val="2159AB"/>
              </a:solidFill>
              <a:latin typeface="+mn-lt"/>
            </a:endParaRPr>
          </a:p>
          <a:p>
            <a:pPr lvl="1"/>
            <a:r>
              <a:rPr lang="pt-BR" altLang="pt-BR" dirty="0"/>
              <a:t>Atuar de acordo com o interesse do </a:t>
            </a:r>
            <a:r>
              <a:rPr lang="pt-BR" altLang="pt-BR" b="1" dirty="0"/>
              <a:t>público</a:t>
            </a:r>
          </a:p>
          <a:p>
            <a:pPr lvl="1"/>
            <a:r>
              <a:rPr lang="pt-BR" altLang="pt-BR" dirty="0"/>
              <a:t>Ser Benéfica para o </a:t>
            </a:r>
            <a:r>
              <a:rPr lang="pt-BR" altLang="pt-BR" b="1" dirty="0"/>
              <a:t>cliente</a:t>
            </a:r>
            <a:r>
              <a:rPr lang="pt-BR" altLang="pt-BR" dirty="0"/>
              <a:t> e</a:t>
            </a:r>
            <a:r>
              <a:rPr lang="pt-BR" altLang="pt-BR" b="1" dirty="0"/>
              <a:t> empregador</a:t>
            </a:r>
          </a:p>
          <a:p>
            <a:pPr lvl="1"/>
            <a:r>
              <a:rPr lang="pt-BR" altLang="pt-BR" dirty="0"/>
              <a:t>Os </a:t>
            </a:r>
            <a:r>
              <a:rPr lang="pt-BR" altLang="pt-BR" b="1" dirty="0"/>
              <a:t>produtos</a:t>
            </a:r>
            <a:r>
              <a:rPr lang="pt-BR" altLang="pt-BR" dirty="0"/>
              <a:t> atendam aos padrões profissionais mais elevados</a:t>
            </a:r>
          </a:p>
          <a:p>
            <a:pPr lvl="1"/>
            <a:r>
              <a:rPr lang="pt-BR" altLang="pt-BR" dirty="0"/>
              <a:t>Manter integridade e independência nas </a:t>
            </a:r>
            <a:r>
              <a:rPr lang="pt-BR" altLang="pt-BR" b="1" dirty="0"/>
              <a:t>avaliações</a:t>
            </a:r>
            <a:r>
              <a:rPr lang="pt-BR" altLang="pt-BR" dirty="0"/>
              <a:t> profissionais</a:t>
            </a:r>
          </a:p>
          <a:p>
            <a:pPr lvl="1"/>
            <a:r>
              <a:rPr lang="pt-BR" altLang="pt-BR" dirty="0"/>
              <a:t>Enfoque ético no </a:t>
            </a:r>
            <a:r>
              <a:rPr lang="pt-BR" altLang="pt-BR" b="1" dirty="0"/>
              <a:t>gerenciamento</a:t>
            </a:r>
            <a:r>
              <a:rPr lang="pt-BR" altLang="pt-BR" dirty="0"/>
              <a:t> do desenvolvimento</a:t>
            </a:r>
          </a:p>
          <a:p>
            <a:pPr lvl="1"/>
            <a:r>
              <a:rPr lang="pt-BR" altLang="pt-BR" dirty="0"/>
              <a:t>Ter Integridade e reputação da </a:t>
            </a:r>
            <a:r>
              <a:rPr lang="pt-BR" altLang="pt-BR" b="1" dirty="0"/>
              <a:t>profissão</a:t>
            </a:r>
          </a:p>
          <a:p>
            <a:pPr lvl="1"/>
            <a:r>
              <a:rPr lang="pt-BR" altLang="pt-BR" dirty="0"/>
              <a:t>Ser justo com seus </a:t>
            </a:r>
            <a:r>
              <a:rPr lang="pt-BR" altLang="pt-BR" b="1" dirty="0"/>
              <a:t>colegas</a:t>
            </a:r>
            <a:r>
              <a:rPr lang="pt-BR" altLang="pt-BR" dirty="0"/>
              <a:t> de trabalho</a:t>
            </a:r>
          </a:p>
          <a:p>
            <a:pPr lvl="1"/>
            <a:r>
              <a:rPr lang="pt-BR" altLang="pt-BR" dirty="0"/>
              <a:t>Assumir Postura de </a:t>
            </a:r>
            <a:r>
              <a:rPr lang="pt-BR" altLang="pt-BR" b="1" dirty="0"/>
              <a:t>aprendizagem</a:t>
            </a:r>
            <a:r>
              <a:rPr lang="pt-BR" altLang="pt-BR" dirty="0"/>
              <a:t> por toda vida</a:t>
            </a:r>
          </a:p>
          <a:p>
            <a:endParaRPr lang="pt-BR" altLang="pt-BR" dirty="0"/>
          </a:p>
        </p:txBody>
      </p:sp>
      <p:sp>
        <p:nvSpPr>
          <p:cNvPr id="38917" name="Espaço Reservado para Rodapé 4">
            <a:extLst>
              <a:ext uri="{FF2B5EF4-FFF2-40B4-BE49-F238E27FC236}">
                <a16:creationId xmlns:a16="http://schemas.microsoft.com/office/drawing/2014/main" id="{4BA45582-32B3-4FF3-B88C-D7D7511D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0D3D46-B28F-4B3D-A263-A20BAAF9239B}" type="slidenum">
              <a:rPr lang="en-US" altLang="pt-BR">
                <a:solidFill>
                  <a:srgbClr val="CCECFF"/>
                </a:solidFill>
              </a:rPr>
              <a:pPr eaLnBrk="1" hangingPunct="1"/>
              <a:t>30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D3DAC-4BEC-459E-9B6B-7F1F4CA182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Domínio do Software</a:t>
            </a:r>
          </a:p>
        </p:txBody>
      </p:sp>
      <p:sp>
        <p:nvSpPr>
          <p:cNvPr id="39939" name="Espaço Reservado para Conteúdo 2">
            <a:extLst>
              <a:ext uri="{FF2B5EF4-FFF2-40B4-BE49-F238E27FC236}">
                <a16:creationId xmlns:a16="http://schemas.microsoft.com/office/drawing/2014/main" id="{C0187687-81BC-438C-9562-3E9AEC3E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77" y="836712"/>
            <a:ext cx="8654925" cy="5688632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Domínio</a:t>
            </a:r>
          </a:p>
          <a:p>
            <a:pPr lvl="1"/>
            <a:r>
              <a:rPr lang="pt-BR" altLang="pt-BR" sz="1600" dirty="0"/>
              <a:t>No contexto da engenharia de software, </a:t>
            </a:r>
            <a:r>
              <a:rPr lang="pt-BR" sz="1600" b="0" i="0" dirty="0">
                <a:solidFill>
                  <a:srgbClr val="202122"/>
                </a:solidFill>
                <a:effectLst/>
              </a:rPr>
              <a:t> o termo domínio é utilizado para denotar ou agrupar um conjunto de áreas funcionais que que se traduzem em funcionalidades similares do sistema ou software.</a:t>
            </a:r>
            <a:endParaRPr lang="pt-BR" altLang="pt-BR" sz="1600" dirty="0"/>
          </a:p>
          <a:p>
            <a:r>
              <a:rPr lang="pt-BR" altLang="pt-BR" dirty="0">
                <a:latin typeface="+mn-lt"/>
              </a:rPr>
              <a:t>Escopo</a:t>
            </a:r>
          </a:p>
          <a:p>
            <a:pPr lvl="1"/>
            <a:r>
              <a:rPr lang="pt-BR" sz="1600" b="0" i="0" dirty="0">
                <a:effectLst/>
              </a:rPr>
              <a:t>O escopo de um produto </a:t>
            </a:r>
            <a:r>
              <a:rPr lang="pt-BR" sz="16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consiste nas funcionalidades e requisitos necessários para cumprir os objetivo</a:t>
            </a:r>
            <a:r>
              <a:rPr lang="pt-BR" sz="1600" b="1" i="0" dirty="0">
                <a:effectLst/>
              </a:rPr>
              <a:t>s</a:t>
            </a:r>
            <a:r>
              <a:rPr lang="pt-BR" sz="1600" b="0" i="0" dirty="0">
                <a:effectLst/>
              </a:rPr>
              <a:t> de construto do produto</a:t>
            </a:r>
            <a:endParaRPr lang="pt-BR" sz="1600" dirty="0"/>
          </a:p>
          <a:p>
            <a:pPr lvl="1"/>
            <a:r>
              <a:rPr lang="pt-BR" sz="1600" b="0" i="0" dirty="0">
                <a:effectLst/>
              </a:rPr>
              <a:t>Escopo do projeto é o </a:t>
            </a:r>
            <a:r>
              <a:rPr lang="pt-BR" sz="16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trabalho que deve ser realizado</a:t>
            </a:r>
            <a:r>
              <a:rPr lang="pt-BR" sz="16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 </a:t>
            </a:r>
            <a:r>
              <a:rPr lang="pt-BR" sz="1600" b="0" i="0" dirty="0">
                <a:effectLst/>
              </a:rPr>
              <a:t>para desenvolver  esse produto.</a:t>
            </a:r>
            <a:endParaRPr lang="pt-BR" altLang="pt-BR" sz="1600" dirty="0"/>
          </a:p>
          <a:p>
            <a:r>
              <a:rPr lang="pt-BR" altLang="pt-BR" dirty="0">
                <a:latin typeface="+mn-lt"/>
              </a:rPr>
              <a:t>É possível preparar </a:t>
            </a:r>
            <a:r>
              <a:rPr lang="pt-BR" altLang="pt-BR">
                <a:latin typeface="+mn-lt"/>
              </a:rPr>
              <a:t>um desenvolvedor </a:t>
            </a:r>
            <a:r>
              <a:rPr lang="pt-BR" altLang="pt-BR" dirty="0">
                <a:latin typeface="+mn-lt"/>
              </a:rPr>
              <a:t>para todos os domínios para os quais ele pode desenvolver software?</a:t>
            </a:r>
          </a:p>
        </p:txBody>
      </p:sp>
      <p:sp>
        <p:nvSpPr>
          <p:cNvPr id="39941" name="Espaço Reservado para Rodapé 4">
            <a:extLst>
              <a:ext uri="{FF2B5EF4-FFF2-40B4-BE49-F238E27FC236}">
                <a16:creationId xmlns:a16="http://schemas.microsoft.com/office/drawing/2014/main" id="{BC5BC0DF-BBE3-475D-B9C1-3977F3A7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BA43F6-991D-4474-813E-5284C306F686}" type="slidenum">
              <a:rPr lang="en-US" altLang="pt-BR">
                <a:solidFill>
                  <a:srgbClr val="CCECFF"/>
                </a:solidFill>
              </a:rPr>
              <a:pPr eaLnBrk="1" hangingPunct="1"/>
              <a:t>31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1A7BB-A438-45AF-8201-BB09747AA4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Verdades ou Mitos do </a:t>
            </a:r>
            <a:r>
              <a:rPr lang="pt-BR" dirty="0" err="1">
                <a:solidFill>
                  <a:schemeClr val="bg1"/>
                </a:solidFill>
              </a:rPr>
              <a:t>PDSw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0963" name="Espaço Reservado para Conteúdo 2">
            <a:extLst>
              <a:ext uri="{FF2B5EF4-FFF2-40B4-BE49-F238E27FC236}">
                <a16:creationId xmlns:a16="http://schemas.microsoft.com/office/drawing/2014/main" id="{3411F6C9-78F2-43B5-B831-017AA7B0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Software bem feito não sofre manutenção</a:t>
            </a:r>
          </a:p>
          <a:p>
            <a:pPr lvl="1"/>
            <a:r>
              <a:rPr lang="pt-BR" altLang="pt-BR" dirty="0"/>
              <a:t>Software ruim é descartado, para software bom há trabalho de manutenção por anos</a:t>
            </a:r>
          </a:p>
          <a:p>
            <a:r>
              <a:rPr lang="pt-BR" altLang="pt-BR" dirty="0">
                <a:latin typeface="+mn-lt"/>
              </a:rPr>
              <a:t>Se nos atrasarmos no cronograma, podemos adicionar mais programadores</a:t>
            </a:r>
          </a:p>
          <a:p>
            <a:pPr lvl="1"/>
            <a:r>
              <a:rPr lang="pt-BR" altLang="pt-BR" dirty="0"/>
              <a:t>Adicionar pessoas a um projeto de software atrasado, atrasa-o ainda mais. [Brooks, 1975]</a:t>
            </a:r>
          </a:p>
          <a:p>
            <a:r>
              <a:rPr lang="pt-BR" altLang="pt-BR" dirty="0">
                <a:latin typeface="+mn-lt"/>
              </a:rPr>
              <a:t>Se eu terceirizar um projeto de software não preciso mais me preocupar</a:t>
            </a:r>
          </a:p>
          <a:p>
            <a:r>
              <a:rPr lang="pt-BR" altLang="pt-BR" dirty="0">
                <a:latin typeface="+mn-lt"/>
              </a:rPr>
              <a:t>Quando escrevemos um programa e o fazemos funcionar, nosso trabalho está completo</a:t>
            </a:r>
          </a:p>
          <a:p>
            <a:endParaRPr lang="pt-BR" altLang="pt-BR" dirty="0">
              <a:latin typeface="+mn-lt"/>
            </a:endParaRPr>
          </a:p>
          <a:p>
            <a:endParaRPr lang="pt-BR" altLang="pt-BR" dirty="0">
              <a:latin typeface="+mn-lt"/>
            </a:endParaRPr>
          </a:p>
        </p:txBody>
      </p:sp>
      <p:sp>
        <p:nvSpPr>
          <p:cNvPr id="40965" name="Espaço Reservado para Rodapé 4">
            <a:extLst>
              <a:ext uri="{FF2B5EF4-FFF2-40B4-BE49-F238E27FC236}">
                <a16:creationId xmlns:a16="http://schemas.microsoft.com/office/drawing/2014/main" id="{16A149C3-564B-4665-A21A-6FA8450E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7CF37A-4D7B-4A66-8D64-08FAD2350CD3}" type="slidenum">
              <a:rPr lang="en-US" altLang="pt-BR">
                <a:solidFill>
                  <a:srgbClr val="CCECFF"/>
                </a:solidFill>
              </a:rPr>
              <a:pPr eaLnBrk="1" hangingPunct="1"/>
              <a:t>32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9C51-1AE7-4784-9F38-5491C22F6B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Diferentes tipos de desenvolvimento</a:t>
            </a:r>
          </a:p>
        </p:txBody>
      </p:sp>
      <p:sp>
        <p:nvSpPr>
          <p:cNvPr id="41987" name="Espaço Reservado para Conteúdo 2">
            <a:extLst>
              <a:ext uri="{FF2B5EF4-FFF2-40B4-BE49-F238E27FC236}">
                <a16:creationId xmlns:a16="http://schemas.microsoft.com/office/drawing/2014/main" id="{90A07DA5-0D9D-47F8-B588-3FD4E2DC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28" y="908720"/>
            <a:ext cx="8654925" cy="5720680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Desenvolvimento interno por demanda</a:t>
            </a:r>
          </a:p>
          <a:p>
            <a:r>
              <a:rPr lang="pt-BR" altLang="pt-BR" dirty="0">
                <a:latin typeface="+mn-lt"/>
              </a:rPr>
              <a:t>Desenvolvimento por contrato</a:t>
            </a:r>
          </a:p>
          <a:p>
            <a:r>
              <a:rPr lang="pt-BR" altLang="pt-BR" dirty="0">
                <a:latin typeface="+mn-lt"/>
              </a:rPr>
              <a:t>Desenvolvimento de Componentes (COTS -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Commercial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Off-The-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Shelf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pt-BR" altLang="pt-BR" dirty="0">
              <a:latin typeface="+mn-lt"/>
            </a:endParaRPr>
          </a:p>
          <a:p>
            <a:r>
              <a:rPr lang="pt-BR" altLang="pt-BR" dirty="0">
                <a:latin typeface="+mn-lt"/>
              </a:rPr>
              <a:t>Desenvolvimento de linha de produto</a:t>
            </a:r>
          </a:p>
          <a:p>
            <a:r>
              <a:rPr lang="pt-BR" altLang="pt-BR" dirty="0">
                <a:latin typeface="+mn-lt"/>
              </a:rPr>
              <a:t>Desenvolvimento de F/OSS (</a:t>
            </a:r>
            <a:r>
              <a:rPr lang="pt-BR" altLang="pt-BR" dirty="0" err="1">
                <a:latin typeface="+mn-lt"/>
              </a:rPr>
              <a:t>Free</a:t>
            </a:r>
            <a:r>
              <a:rPr lang="pt-BR" altLang="pt-BR" dirty="0">
                <a:latin typeface="+mn-lt"/>
              </a:rPr>
              <a:t> </a:t>
            </a:r>
            <a:r>
              <a:rPr lang="pt-BR" altLang="pt-BR" dirty="0" err="1">
                <a:latin typeface="+mn-lt"/>
              </a:rPr>
              <a:t>and</a:t>
            </a:r>
            <a:r>
              <a:rPr lang="pt-BR" altLang="pt-BR" dirty="0">
                <a:latin typeface="+mn-lt"/>
              </a:rPr>
              <a:t> Open </a:t>
            </a:r>
            <a:r>
              <a:rPr lang="pt-BR" altLang="pt-BR" dirty="0" err="1">
                <a:latin typeface="+mn-lt"/>
              </a:rPr>
              <a:t>Source</a:t>
            </a:r>
            <a:r>
              <a:rPr lang="pt-BR" altLang="pt-BR" dirty="0">
                <a:latin typeface="+mn-lt"/>
              </a:rPr>
              <a:t> Software)</a:t>
            </a:r>
          </a:p>
          <a:p>
            <a:pPr lvl="1"/>
            <a:r>
              <a:rPr lang="pt-BR" altLang="pt-BR" dirty="0"/>
              <a:t>“Com um bom número de olhos, todos os bugs são superficiais” (Raymond, 2000) =&gt; Lance o produto logo e frequentemente.</a:t>
            </a:r>
          </a:p>
          <a:p>
            <a:r>
              <a:rPr lang="pt-BR" altLang="pt-BR" dirty="0">
                <a:latin typeface="+mn-lt"/>
              </a:rPr>
              <a:t>Desenvolvimento Web</a:t>
            </a:r>
          </a:p>
          <a:p>
            <a:r>
              <a:rPr lang="pt-BR" altLang="pt-BR" dirty="0">
                <a:latin typeface="+mn-lt"/>
              </a:rPr>
              <a:t>Desenvolvimento sistemas críticos e/ou complexos</a:t>
            </a:r>
          </a:p>
          <a:p>
            <a:r>
              <a:rPr lang="pt-BR" altLang="pt-BR" dirty="0">
                <a:latin typeface="+mn-lt"/>
              </a:rPr>
              <a:t>Desenvolvimento de sistemas de tempo real</a:t>
            </a:r>
          </a:p>
          <a:p>
            <a:r>
              <a:rPr lang="pt-BR" altLang="pt-BR" dirty="0">
                <a:latin typeface="+mn-lt"/>
              </a:rPr>
              <a:t>Desenvolvimento de sistema embarcado</a:t>
            </a:r>
          </a:p>
          <a:p>
            <a:r>
              <a:rPr lang="pt-BR" altLang="pt-BR" dirty="0">
                <a:latin typeface="+mn-lt"/>
              </a:rPr>
              <a:t>Desenvolvimento de sistemas científicos</a:t>
            </a:r>
          </a:p>
          <a:p>
            <a:r>
              <a:rPr lang="pt-BR" altLang="pt-BR" dirty="0">
                <a:latin typeface="+mn-lt"/>
              </a:rPr>
              <a:t>Etc.</a:t>
            </a:r>
          </a:p>
        </p:txBody>
      </p:sp>
      <p:sp>
        <p:nvSpPr>
          <p:cNvPr id="41989" name="Espaço Reservado para Rodapé 4">
            <a:extLst>
              <a:ext uri="{FF2B5EF4-FFF2-40B4-BE49-F238E27FC236}">
                <a16:creationId xmlns:a16="http://schemas.microsoft.com/office/drawing/2014/main" id="{8B800A6A-DBF9-4792-B6CF-CC571494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4ED044-6BCF-49D2-9C23-9A83713C94B8}" type="slidenum">
              <a:rPr lang="en-US" altLang="pt-BR">
                <a:solidFill>
                  <a:srgbClr val="CCECFF"/>
                </a:solidFill>
              </a:rPr>
              <a:pPr eaLnBrk="1" hangingPunct="1"/>
              <a:t>33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2CF60-93DE-4F8E-847D-9E7DB49D8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Instrumentos do desenvolvedor</a:t>
            </a:r>
          </a:p>
        </p:txBody>
      </p:sp>
      <p:sp>
        <p:nvSpPr>
          <p:cNvPr id="43011" name="Espaço Reservado para Conteúdo 2">
            <a:extLst>
              <a:ext uri="{FF2B5EF4-FFF2-40B4-BE49-F238E27FC236}">
                <a16:creationId xmlns:a16="http://schemas.microsoft.com/office/drawing/2014/main" id="{0E56D4C9-201E-4F02-8E9D-06E3E326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81887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O que é uma ferramenta?</a:t>
            </a:r>
          </a:p>
          <a:p>
            <a:r>
              <a:rPr lang="pt-BR" altLang="pt-BR" dirty="0">
                <a:latin typeface="+mn-lt"/>
              </a:rPr>
              <a:t>Ferramenta CASE (</a:t>
            </a:r>
            <a:r>
              <a:rPr lang="pt-BR" altLang="pt-BR" i="1" dirty="0">
                <a:latin typeface="+mn-lt"/>
              </a:rPr>
              <a:t>Computer </a:t>
            </a:r>
            <a:r>
              <a:rPr lang="pt-BR" altLang="pt-BR" i="1" dirty="0" err="1">
                <a:latin typeface="+mn-lt"/>
              </a:rPr>
              <a:t>Aided</a:t>
            </a:r>
            <a:r>
              <a:rPr lang="pt-BR" altLang="pt-BR" i="1" dirty="0">
                <a:latin typeface="+mn-lt"/>
              </a:rPr>
              <a:t> Software </a:t>
            </a:r>
            <a:r>
              <a:rPr lang="pt-BR" altLang="pt-BR" i="1" dirty="0" err="1">
                <a:latin typeface="+mn-lt"/>
              </a:rPr>
              <a:t>Engineering</a:t>
            </a:r>
            <a:r>
              <a:rPr lang="pt-BR" altLang="pt-BR" dirty="0">
                <a:latin typeface="+mn-lt"/>
              </a:rPr>
              <a:t>)</a:t>
            </a:r>
          </a:p>
          <a:p>
            <a:r>
              <a:rPr lang="pt-BR" altLang="pt-BR" dirty="0">
                <a:latin typeface="+mn-lt"/>
              </a:rPr>
              <a:t>IDE (</a:t>
            </a:r>
            <a:r>
              <a:rPr lang="pt-BR" altLang="pt-BR" i="1" dirty="0" err="1">
                <a:latin typeface="+mn-lt"/>
              </a:rPr>
              <a:t>Integrated</a:t>
            </a:r>
            <a:r>
              <a:rPr lang="pt-BR" altLang="pt-BR" i="1" dirty="0">
                <a:latin typeface="+mn-lt"/>
              </a:rPr>
              <a:t> </a:t>
            </a:r>
            <a:r>
              <a:rPr lang="pt-BR" altLang="pt-BR" i="1" dirty="0" err="1">
                <a:latin typeface="+mn-lt"/>
              </a:rPr>
              <a:t>Development</a:t>
            </a:r>
            <a:r>
              <a:rPr lang="pt-BR" altLang="pt-BR" i="1" dirty="0">
                <a:latin typeface="+mn-lt"/>
              </a:rPr>
              <a:t> </a:t>
            </a:r>
            <a:r>
              <a:rPr lang="pt-BR" altLang="pt-BR" i="1" dirty="0" err="1">
                <a:latin typeface="+mn-lt"/>
              </a:rPr>
              <a:t>Environment</a:t>
            </a:r>
            <a:r>
              <a:rPr lang="pt-BR" altLang="pt-BR" dirty="0">
                <a:latin typeface="+mn-lt"/>
              </a:rPr>
              <a:t>)</a:t>
            </a:r>
          </a:p>
          <a:p>
            <a:r>
              <a:rPr lang="pt-BR" altLang="pt-BR" dirty="0">
                <a:latin typeface="+mn-lt"/>
              </a:rPr>
              <a:t>Processo</a:t>
            </a:r>
          </a:p>
          <a:p>
            <a:r>
              <a:rPr lang="pt-BR" altLang="pt-BR" dirty="0">
                <a:latin typeface="+mn-lt"/>
              </a:rPr>
              <a:t>Técnica ou método</a:t>
            </a:r>
          </a:p>
          <a:p>
            <a:r>
              <a:rPr lang="pt-BR" altLang="pt-BR" dirty="0">
                <a:latin typeface="+mn-lt"/>
              </a:rPr>
              <a:t>Paradigma</a:t>
            </a:r>
          </a:p>
          <a:p>
            <a:r>
              <a:rPr lang="pt-BR" altLang="pt-BR" dirty="0">
                <a:latin typeface="+mn-lt"/>
              </a:rPr>
              <a:t>Notação</a:t>
            </a:r>
          </a:p>
          <a:p>
            <a:r>
              <a:rPr lang="pt-BR" altLang="pt-BR" dirty="0">
                <a:latin typeface="+mn-lt"/>
              </a:rPr>
              <a:t>Protótipos</a:t>
            </a:r>
          </a:p>
          <a:p>
            <a:endParaRPr lang="pt-BR" altLang="pt-BR" dirty="0">
              <a:latin typeface="+mn-lt"/>
            </a:endParaRPr>
          </a:p>
          <a:p>
            <a:pPr lvl="1"/>
            <a:endParaRPr lang="pt-BR" altLang="pt-BR" dirty="0"/>
          </a:p>
        </p:txBody>
      </p:sp>
      <p:sp>
        <p:nvSpPr>
          <p:cNvPr id="43013" name="Espaço Reservado para Rodapé 4">
            <a:extLst>
              <a:ext uri="{FF2B5EF4-FFF2-40B4-BE49-F238E27FC236}">
                <a16:creationId xmlns:a16="http://schemas.microsoft.com/office/drawing/2014/main" id="{9F19010A-38F7-4BFD-97B0-4E72122B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ECDB4C-42D8-474D-A010-3778753E97D4}" type="slidenum">
              <a:rPr lang="en-US" altLang="pt-BR">
                <a:solidFill>
                  <a:srgbClr val="CCECFF"/>
                </a:solidFill>
              </a:rPr>
              <a:pPr eaLnBrk="1" hangingPunct="1"/>
              <a:t>34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474B8-216F-4BCB-A06C-A8DA03EB81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Engenharia Software é uma Engenharia?</a:t>
            </a:r>
          </a:p>
        </p:txBody>
      </p:sp>
      <p:sp>
        <p:nvSpPr>
          <p:cNvPr id="44035" name="Espaço Reservado para Conteúdo 2">
            <a:extLst>
              <a:ext uri="{FF2B5EF4-FFF2-40B4-BE49-F238E27FC236}">
                <a16:creationId xmlns:a16="http://schemas.microsoft.com/office/drawing/2014/main" id="{D41C8D55-1BDD-4F5A-B36B-D1DEC0D4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9" y="836713"/>
            <a:ext cx="8774112" cy="936104"/>
          </a:xfrm>
        </p:spPr>
        <p:txBody>
          <a:bodyPr/>
          <a:lstStyle/>
          <a:p>
            <a:r>
              <a:rPr lang="pt-BR" altLang="pt-BR" sz="1800" dirty="0">
                <a:latin typeface="+mn-lt"/>
              </a:rPr>
              <a:t>Existe uma extensa discussão sobre o tema.</a:t>
            </a:r>
          </a:p>
          <a:p>
            <a:pPr lvl="1"/>
            <a:r>
              <a:rPr lang="pt-BR" altLang="pt-BR" sz="1600" dirty="0">
                <a:latin typeface="+mn-lt"/>
              </a:rPr>
              <a:t>Atualmente alguns pesquisadores começam a contestar esta apropriação.</a:t>
            </a:r>
          </a:p>
        </p:txBody>
      </p:sp>
      <p:sp>
        <p:nvSpPr>
          <p:cNvPr id="44037" name="Espaço Reservado para Rodapé 4">
            <a:extLst>
              <a:ext uri="{FF2B5EF4-FFF2-40B4-BE49-F238E27FC236}">
                <a16:creationId xmlns:a16="http://schemas.microsoft.com/office/drawing/2014/main" id="{D07EF4A0-AC58-4E49-8E19-32E9B54C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467BC0-5986-4D03-B526-95435DCC807D}" type="slidenum">
              <a:rPr lang="en-US" altLang="pt-BR">
                <a:solidFill>
                  <a:srgbClr val="CCECFF"/>
                </a:solidFill>
              </a:rPr>
              <a:pPr eaLnBrk="1" hangingPunct="1"/>
              <a:t>35</a:t>
            </a:fld>
            <a:endParaRPr lang="en-US" altLang="pt-BR">
              <a:solidFill>
                <a:srgbClr val="CCECFF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50FA97A-9878-4BD1-9AC7-7E450F3A2C2B}"/>
              </a:ext>
            </a:extLst>
          </p:cNvPr>
          <p:cNvGrpSpPr/>
          <p:nvPr/>
        </p:nvGrpSpPr>
        <p:grpSpPr>
          <a:xfrm>
            <a:off x="470286" y="1988840"/>
            <a:ext cx="8577433" cy="4509984"/>
            <a:chOff x="475126" y="1655320"/>
            <a:chExt cx="8577433" cy="4509984"/>
          </a:xfrm>
        </p:grpSpPr>
        <p:sp>
          <p:nvSpPr>
            <p:cNvPr id="11" name="Espaço Reservado para Conteúdo 2">
              <a:extLst>
                <a:ext uri="{FF2B5EF4-FFF2-40B4-BE49-F238E27FC236}">
                  <a16:creationId xmlns:a16="http://schemas.microsoft.com/office/drawing/2014/main" id="{BBAFF34C-6DF1-4E5F-AD97-3D12DD4175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5126" y="1655320"/>
              <a:ext cx="4353340" cy="45099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000" kern="1200">
                  <a:solidFill>
                    <a:schemeClr val="tx1"/>
                  </a:solidFill>
                  <a:latin typeface="Aharoni" panose="02010803020104030203" pitchFamily="2" charset="-79"/>
                  <a:ea typeface="+mn-ea"/>
                  <a:cs typeface="Aharoni" panose="02010803020104030203" pitchFamily="2" charset="-79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ern="1200">
                  <a:solidFill>
                    <a:schemeClr val="tx1"/>
                  </a:solidFill>
                  <a:latin typeface="+mn-lt"/>
                  <a:ea typeface="+mn-ea"/>
                  <a:cs typeface="Aharoni" pitchFamily="2" charset="-79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haroni" pitchFamily="2" charset="-79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haroni" pitchFamily="2" charset="-79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Aharoni" pitchFamily="2" charset="-79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pt-BR" altLang="pt-BR" sz="1500" i="1" u="none" dirty="0">
                  <a:latin typeface="+mn-lt"/>
                </a:rPr>
                <a:t>“Desenvolvimento de software é um jogo cooperativo de invenção e de comunicação. Nunca foi engenharia, apesar de toda a propaganda neste sentido. </a:t>
              </a:r>
              <a:r>
                <a:rPr lang="en-US" altLang="pt-BR" sz="1500" i="1" u="none" dirty="0" err="1">
                  <a:latin typeface="+mn-lt"/>
                </a:rPr>
                <a:t>Desenvolvimento</a:t>
              </a:r>
              <a:r>
                <a:rPr lang="en-US" altLang="pt-BR" sz="1500" i="1" u="none" dirty="0">
                  <a:latin typeface="+mn-lt"/>
                </a:rPr>
                <a:t> de software </a:t>
              </a:r>
              <a:r>
                <a:rPr lang="en-US" altLang="pt-BR" sz="1500" i="1" u="none" dirty="0" err="1">
                  <a:latin typeface="+mn-lt"/>
                </a:rPr>
                <a:t>consiste</a:t>
              </a:r>
              <a:r>
                <a:rPr lang="en-US" altLang="pt-BR" sz="1500" i="1" u="none" dirty="0">
                  <a:latin typeface="+mn-lt"/>
                </a:rPr>
                <a:t> </a:t>
              </a:r>
              <a:r>
                <a:rPr lang="en-US" altLang="pt-BR" sz="1500" i="1" u="none" dirty="0" err="1">
                  <a:latin typeface="+mn-lt"/>
                </a:rPr>
                <a:t>em</a:t>
              </a:r>
              <a:r>
                <a:rPr lang="en-US" altLang="pt-BR" sz="1500" i="1" u="none" dirty="0">
                  <a:latin typeface="+mn-lt"/>
                </a:rPr>
                <a:t> nada </a:t>
              </a:r>
              <a:r>
                <a:rPr lang="en-US" altLang="pt-BR" sz="1500" i="1" u="none" dirty="0" err="1">
                  <a:latin typeface="+mn-lt"/>
                </a:rPr>
                <a:t>mais</a:t>
              </a:r>
              <a:r>
                <a:rPr lang="en-US" altLang="pt-BR" sz="1500" i="1" u="none" dirty="0">
                  <a:latin typeface="+mn-lt"/>
                </a:rPr>
                <a:t> do que </a:t>
              </a:r>
              <a:r>
                <a:rPr lang="en-US" altLang="pt-BR" sz="1500" i="1" u="none" dirty="0" err="1">
                  <a:latin typeface="+mn-lt"/>
                </a:rPr>
                <a:t>idéias</a:t>
              </a:r>
              <a:r>
                <a:rPr lang="en-US" altLang="pt-BR" sz="1500" i="1" u="none" dirty="0">
                  <a:latin typeface="+mn-lt"/>
                </a:rPr>
                <a:t>, </a:t>
              </a:r>
              <a:r>
                <a:rPr lang="en-US" altLang="pt-BR" sz="1500" i="1" u="none" dirty="0" err="1">
                  <a:latin typeface="+mn-lt"/>
                </a:rPr>
                <a:t>concretizadas</a:t>
              </a:r>
              <a:r>
                <a:rPr lang="en-US" altLang="pt-BR" sz="1500" i="1" u="none" dirty="0">
                  <a:latin typeface="+mn-lt"/>
                </a:rPr>
                <a:t>. </a:t>
              </a:r>
              <a:r>
                <a:rPr lang="pt-BR" altLang="pt-BR" sz="1500" i="1" u="none" dirty="0">
                  <a:latin typeface="+mn-lt"/>
                </a:rPr>
                <a:t>Consiste em pessoas inventando e se comunicando, trabalhando em um problema que ainda não entendem, e que não </a:t>
              </a:r>
              <a:r>
                <a:rPr lang="pt-BR" altLang="pt-BR" sz="1500" i="1" u="none" dirty="0" err="1">
                  <a:latin typeface="+mn-lt"/>
                </a:rPr>
                <a:t>pára</a:t>
              </a:r>
              <a:r>
                <a:rPr lang="pt-BR" altLang="pt-BR" sz="1500" i="1" u="none" dirty="0">
                  <a:latin typeface="+mn-lt"/>
                </a:rPr>
                <a:t> de mudar, criando uma solução que ainda não entendem, e que não </a:t>
              </a:r>
              <a:r>
                <a:rPr lang="pt-BR" altLang="pt-BR" sz="1500" i="1" u="none" dirty="0" err="1">
                  <a:latin typeface="+mn-lt"/>
                </a:rPr>
                <a:t>pára</a:t>
              </a:r>
              <a:r>
                <a:rPr lang="pt-BR" altLang="pt-BR" sz="1500" i="1" u="none" dirty="0">
                  <a:latin typeface="+mn-lt"/>
                </a:rPr>
                <a:t> de mudar, expressando suas </a:t>
              </a:r>
              <a:r>
                <a:rPr lang="pt-BR" altLang="pt-BR" sz="1500" i="1" u="none" dirty="0" err="1">
                  <a:latin typeface="+mn-lt"/>
                </a:rPr>
                <a:t>idéias</a:t>
              </a:r>
              <a:r>
                <a:rPr lang="pt-BR" altLang="pt-BR" sz="1500" i="1" u="none" dirty="0">
                  <a:latin typeface="+mn-lt"/>
                </a:rPr>
                <a:t> usando linguagens restritas, que quase não entendem, para um interpretador que não perdoa erros.” (</a:t>
              </a:r>
              <a:r>
                <a:rPr lang="pt-BR" altLang="pt-BR" sz="1500" i="1" dirty="0">
                  <a:latin typeface="+mn-lt"/>
                </a:rPr>
                <a:t>Alistair Cockburn, 2001).</a:t>
              </a:r>
              <a:endParaRPr lang="pt-BR" altLang="pt-BR" sz="1500" i="1" u="none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B185C8C-9737-41BA-920E-1F0C4011007D}"/>
                </a:ext>
              </a:extLst>
            </p:cNvPr>
            <p:cNvSpPr txBox="1"/>
            <p:nvPr/>
          </p:nvSpPr>
          <p:spPr>
            <a:xfrm>
              <a:off x="4987251" y="1655320"/>
              <a:ext cx="4065308" cy="3754874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pt-BR" altLang="pt-BR" sz="1700" i="1" u="none" dirty="0">
                  <a:latin typeface="+mn-lt"/>
                </a:rPr>
                <a:t>“Engenharia que aplica: uma abordagem sistemática, disciplinada e quantificável; os princípios da ciência da computação, design, engenharia, administração, matemática, psicologia, sociologia e outras disciplinas se necessário for; e às vezes pura invenção, para criar, desenvolver, operar e manter de forma econômica, confiável e correta, soluções de alta qualidade para problemas que envolvam software.” (IEEE, 2001)”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Espaço Reservado para Conteúdo 2">
            <a:extLst>
              <a:ext uri="{FF2B5EF4-FFF2-40B4-BE49-F238E27FC236}">
                <a16:creationId xmlns:a16="http://schemas.microsoft.com/office/drawing/2014/main" id="{E4920AF7-B972-41B5-8728-368F6689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pt-BR"/>
          </a:p>
          <a:p>
            <a:endParaRPr lang="pt-BR" altLang="pt-BR"/>
          </a:p>
        </p:txBody>
      </p:sp>
      <p:sp>
        <p:nvSpPr>
          <p:cNvPr id="45061" name="Espaço Reservado para Rodapé 4">
            <a:extLst>
              <a:ext uri="{FF2B5EF4-FFF2-40B4-BE49-F238E27FC236}">
                <a16:creationId xmlns:a16="http://schemas.microsoft.com/office/drawing/2014/main" id="{3636BD93-6497-4C5A-8FD1-E1839FDA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D88762-8CC7-4FC9-AC22-69B6A26CBEE8}" type="slidenum">
              <a:rPr lang="en-US" altLang="pt-BR">
                <a:solidFill>
                  <a:srgbClr val="CCECFF"/>
                </a:solidFill>
              </a:rPr>
              <a:pPr eaLnBrk="1" hangingPunct="1"/>
              <a:t>36</a:t>
            </a:fld>
            <a:endParaRPr lang="en-US" altLang="pt-BR">
              <a:solidFill>
                <a:srgbClr val="CCECFF"/>
              </a:solidFill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053E528-AA23-4700-B59E-2D92B7C5AECC}"/>
              </a:ext>
            </a:extLst>
          </p:cNvPr>
          <p:cNvGraphicFramePr>
            <a:graphicFrameLocks noGrp="1"/>
          </p:cNvGraphicFramePr>
          <p:nvPr/>
        </p:nvGraphicFramePr>
        <p:xfrm>
          <a:off x="928688" y="1397000"/>
          <a:ext cx="7643812" cy="431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Engenharia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tradicional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Engenharia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de software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Escopo mais restrito</a:t>
                      </a:r>
                      <a:endParaRPr lang="pt-BR" sz="1800" noProof="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pt-BR" sz="1800" noProof="0" dirty="0"/>
                        <a:t>Incontáveis domínios de aplicação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Soluções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restritas por leis físicas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Poucas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limitações tecnológicas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Soluções similares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Pluralidade</a:t>
                      </a:r>
                      <a:r>
                        <a:rPr lang="pt-BR" sz="1800" baseline="0" dirty="0"/>
                        <a:t> de soluções</a:t>
                      </a:r>
                      <a:endParaRPr lang="pt-BR" sz="1800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8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Aplicação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de técnicas de forma determinística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noProof="0" dirty="0"/>
                        <a:t>Criação e invenção contínua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8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Soluções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para problemas específicos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noProof="0" dirty="0"/>
                        <a:t>Software modela processos abstratos do mundo real</a:t>
                      </a: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8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Uso intenso da matemática</a:t>
                      </a: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noProof="0" dirty="0"/>
                        <a:t>Uso</a:t>
                      </a:r>
                      <a:r>
                        <a:rPr lang="pt-BR" sz="1800" baseline="0" noProof="0" dirty="0"/>
                        <a:t> restrito da matemática em algumas etapas</a:t>
                      </a:r>
                      <a:endParaRPr lang="pt-BR" sz="1800" noProof="0" dirty="0"/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45EA1A31-7C68-46B0-839D-221E1F122526}"/>
              </a:ext>
            </a:extLst>
          </p:cNvPr>
          <p:cNvSpPr txBox="1">
            <a:spLocks/>
          </p:cNvSpPr>
          <p:nvPr/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pt-BR" u="none" dirty="0" err="1">
                <a:solidFill>
                  <a:schemeClr val="bg1"/>
                </a:solidFill>
              </a:rPr>
              <a:t>Eng</a:t>
            </a:r>
            <a:r>
              <a:rPr lang="pt-BR" u="none" dirty="0">
                <a:solidFill>
                  <a:schemeClr val="bg1"/>
                </a:solidFill>
              </a:rPr>
              <a:t> Software é uma Engenharia?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D307D-3E8D-47D1-B3AC-6E7EA16332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Comparação: </a:t>
            </a:r>
            <a:r>
              <a:rPr lang="pt-BR" dirty="0" err="1">
                <a:solidFill>
                  <a:schemeClr val="bg1"/>
                </a:solidFill>
              </a:rPr>
              <a:t>Eng</a:t>
            </a:r>
            <a:r>
              <a:rPr lang="pt-BR" dirty="0">
                <a:solidFill>
                  <a:schemeClr val="bg1"/>
                </a:solidFill>
              </a:rPr>
              <a:t> SW X Outras analogias?</a:t>
            </a:r>
          </a:p>
        </p:txBody>
      </p:sp>
      <p:sp>
        <p:nvSpPr>
          <p:cNvPr id="47107" name="Espaço Reservado para Conteúdo 2">
            <a:extLst>
              <a:ext uri="{FF2B5EF4-FFF2-40B4-BE49-F238E27FC236}">
                <a16:creationId xmlns:a16="http://schemas.microsoft.com/office/drawing/2014/main" id="{25DF9165-79ED-47DA-B664-3671F967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053133"/>
            <a:ext cx="6202361" cy="4536107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Arquitetura</a:t>
            </a:r>
          </a:p>
          <a:p>
            <a:r>
              <a:rPr lang="pt-BR" altLang="pt-BR" dirty="0">
                <a:latin typeface="+mn-lt"/>
              </a:rPr>
              <a:t>Arte</a:t>
            </a:r>
          </a:p>
          <a:p>
            <a:r>
              <a:rPr lang="pt-BR" altLang="pt-BR" dirty="0">
                <a:latin typeface="+mn-lt"/>
              </a:rPr>
              <a:t>Carpintaria</a:t>
            </a:r>
          </a:p>
          <a:p>
            <a:r>
              <a:rPr lang="pt-BR" altLang="pt-BR" dirty="0">
                <a:latin typeface="+mn-lt"/>
              </a:rPr>
              <a:t>Literatura</a:t>
            </a:r>
          </a:p>
          <a:p>
            <a:endParaRPr lang="pt-BR" altLang="pt-BR" dirty="0">
              <a:latin typeface="+mn-lt"/>
            </a:endParaRPr>
          </a:p>
        </p:txBody>
      </p:sp>
      <p:sp>
        <p:nvSpPr>
          <p:cNvPr id="47109" name="Espaço Reservado para Rodapé 4">
            <a:extLst>
              <a:ext uri="{FF2B5EF4-FFF2-40B4-BE49-F238E27FC236}">
                <a16:creationId xmlns:a16="http://schemas.microsoft.com/office/drawing/2014/main" id="{8FD445E7-72E6-4A78-81A4-9E711578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78D801-2EAD-4F6D-BE91-9FB3C1A0F01D}" type="slidenum">
              <a:rPr lang="en-US" altLang="pt-BR">
                <a:solidFill>
                  <a:srgbClr val="CCECFF"/>
                </a:solidFill>
              </a:rPr>
              <a:pPr eaLnBrk="1" hangingPunct="1"/>
              <a:t>37</a:t>
            </a:fld>
            <a:endParaRPr lang="en-US" altLang="pt-BR">
              <a:solidFill>
                <a:srgbClr val="CCECFF"/>
              </a:solidFill>
            </a:endParaRPr>
          </a:p>
        </p:txBody>
      </p:sp>
      <p:pic>
        <p:nvPicPr>
          <p:cNvPr id="47111" name="Picture 2">
            <a:extLst>
              <a:ext uri="{FF2B5EF4-FFF2-40B4-BE49-F238E27FC236}">
                <a16:creationId xmlns:a16="http://schemas.microsoft.com/office/drawing/2014/main" id="{2E343C61-0B3E-444A-8A47-5C756B5C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500188"/>
            <a:ext cx="2270125" cy="40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DDB72-16B6-4743-8825-94E41AB6B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Treinamento do Desenvolvedor</a:t>
            </a:r>
          </a:p>
        </p:txBody>
      </p:sp>
      <p:sp>
        <p:nvSpPr>
          <p:cNvPr id="48131" name="Espaço Reservado para Conteúdo 2">
            <a:extLst>
              <a:ext uri="{FF2B5EF4-FFF2-40B4-BE49-F238E27FC236}">
                <a16:creationId xmlns:a16="http://schemas.microsoft.com/office/drawing/2014/main" id="{C42F7A19-809F-46E3-ADE4-B888C599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41892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Lidar com incerteza e indefinição</a:t>
            </a:r>
          </a:p>
          <a:p>
            <a:r>
              <a:rPr lang="pt-BR" altLang="pt-BR" dirty="0">
                <a:latin typeface="+mn-lt"/>
              </a:rPr>
              <a:t>Criatividade e inovação</a:t>
            </a:r>
          </a:p>
          <a:p>
            <a:r>
              <a:rPr lang="pt-BR" altLang="pt-BR" dirty="0">
                <a:latin typeface="+mn-lt"/>
              </a:rPr>
              <a:t>Capacidade de avaliar processos, métodos e ferramentas</a:t>
            </a:r>
          </a:p>
          <a:p>
            <a:r>
              <a:rPr lang="pt-BR" altLang="pt-BR" dirty="0">
                <a:latin typeface="+mn-lt"/>
              </a:rPr>
              <a:t>Capacidade de adaptar processos, métodos e ferramentas para cenários específicos </a:t>
            </a:r>
          </a:p>
          <a:p>
            <a:r>
              <a:rPr lang="pt-BR" altLang="pt-BR" dirty="0">
                <a:latin typeface="+mn-lt"/>
              </a:rPr>
              <a:t>Trabalho em grupo</a:t>
            </a:r>
          </a:p>
          <a:p>
            <a:r>
              <a:rPr lang="pt-BR" altLang="pt-BR" dirty="0">
                <a:latin typeface="+mn-lt"/>
              </a:rPr>
              <a:t>Comunicação</a:t>
            </a:r>
          </a:p>
          <a:p>
            <a:r>
              <a:rPr lang="pt-BR" altLang="pt-BR" dirty="0">
                <a:latin typeface="+mn-lt"/>
              </a:rPr>
              <a:t>Volta ao passado? [Teles, 2004]</a:t>
            </a:r>
          </a:p>
          <a:p>
            <a:r>
              <a:rPr lang="pt-BR" altLang="pt-BR" dirty="0">
                <a:latin typeface="+mn-lt"/>
              </a:rPr>
              <a:t>Aprendizagem de uma manufatura?</a:t>
            </a:r>
          </a:p>
          <a:p>
            <a:endParaRPr lang="pt-BR" altLang="pt-BR" dirty="0"/>
          </a:p>
        </p:txBody>
      </p:sp>
      <p:sp>
        <p:nvSpPr>
          <p:cNvPr id="48133" name="Espaço Reservado para Rodapé 4">
            <a:extLst>
              <a:ext uri="{FF2B5EF4-FFF2-40B4-BE49-F238E27FC236}">
                <a16:creationId xmlns:a16="http://schemas.microsoft.com/office/drawing/2014/main" id="{E301FE90-B7A8-4890-BACF-24029034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8498A6-CBDF-45F9-946B-FBAD72E02637}" type="slidenum">
              <a:rPr lang="en-US" altLang="pt-BR">
                <a:solidFill>
                  <a:srgbClr val="CCECFF"/>
                </a:solidFill>
              </a:rPr>
              <a:pPr eaLnBrk="1" hangingPunct="1"/>
              <a:t>38</a:t>
            </a:fld>
            <a:endParaRPr lang="en-US" altLang="pt-BR">
              <a:solidFill>
                <a:srgbClr val="CCECFF"/>
              </a:solidFill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FE3CB79-C7D2-4C4F-9B95-3C41E074E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92354"/>
              </p:ext>
            </p:extLst>
          </p:nvPr>
        </p:nvGraphicFramePr>
        <p:xfrm>
          <a:off x="1676400" y="4849810"/>
          <a:ext cx="6096000" cy="17520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2949A3"/>
                          </a:solidFill>
                        </a:rPr>
                        <a:t>Sociedade</a:t>
                      </a:r>
                      <a:r>
                        <a:rPr lang="pt-BR" sz="1800" baseline="0" dirty="0">
                          <a:solidFill>
                            <a:srgbClr val="2949A3"/>
                          </a:solidFill>
                        </a:rPr>
                        <a:t> Agrícola</a:t>
                      </a:r>
                      <a:endParaRPr lang="pt-BR" sz="1800" dirty="0">
                        <a:solidFill>
                          <a:srgbClr val="2949A3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2949A3"/>
                          </a:solidFill>
                        </a:rPr>
                        <a:t>Revolução industrial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Trabalho em casa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Local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de trabalho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Ofício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Divisão</a:t>
                      </a:r>
                      <a:r>
                        <a:rPr lang="pt-BR" sz="1800" baseline="0" dirty="0">
                          <a:solidFill>
                            <a:schemeClr val="tx1"/>
                          </a:solidFill>
                        </a:rPr>
                        <a:t> de trabalho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Aprendizagem assíncrono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Aprendizagem síncrono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5F1AE-9398-484C-BC75-805119E4A3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2058" y="115888"/>
            <a:ext cx="7790342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Termos Comuns da Engenharia de Software</a:t>
            </a:r>
          </a:p>
        </p:txBody>
      </p:sp>
      <p:sp>
        <p:nvSpPr>
          <p:cNvPr id="49155" name="Espaço Reservado para Conteúdo 2">
            <a:extLst>
              <a:ext uri="{FF2B5EF4-FFF2-40B4-BE49-F238E27FC236}">
                <a16:creationId xmlns:a16="http://schemas.microsoft.com/office/drawing/2014/main" id="{24D62ED9-1808-47F3-B0FA-A78D649F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1" y="762472"/>
            <a:ext cx="8654925" cy="5544616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Software, programa, sistema</a:t>
            </a:r>
          </a:p>
          <a:p>
            <a:r>
              <a:rPr lang="pt-BR" altLang="pt-BR" dirty="0">
                <a:latin typeface="+mn-lt"/>
              </a:rPr>
              <a:t>Modelo</a:t>
            </a:r>
          </a:p>
          <a:p>
            <a:r>
              <a:rPr lang="pt-BR" altLang="pt-BR" dirty="0">
                <a:latin typeface="+mn-lt"/>
              </a:rPr>
              <a:t>Paradigma</a:t>
            </a:r>
          </a:p>
          <a:p>
            <a:r>
              <a:rPr lang="pt-BR" altLang="pt-BR" dirty="0">
                <a:latin typeface="+mn-lt"/>
              </a:rPr>
              <a:t>Ciclo de vida</a:t>
            </a:r>
          </a:p>
          <a:p>
            <a:r>
              <a:rPr lang="pt-BR" altLang="pt-BR" dirty="0">
                <a:latin typeface="+mn-lt"/>
              </a:rPr>
              <a:t>Produto, artefato</a:t>
            </a:r>
          </a:p>
          <a:p>
            <a:r>
              <a:rPr lang="pt-BR" altLang="pt-BR" dirty="0">
                <a:latin typeface="+mn-lt"/>
              </a:rPr>
              <a:t>Curva de aprendizagem</a:t>
            </a:r>
          </a:p>
          <a:p>
            <a:r>
              <a:rPr lang="pt-BR" altLang="pt-BR" dirty="0">
                <a:latin typeface="+mn-lt"/>
              </a:rPr>
              <a:t>Requisito, Escopo</a:t>
            </a:r>
          </a:p>
          <a:p>
            <a:r>
              <a:rPr lang="pt-BR" altLang="pt-BR" dirty="0">
                <a:latin typeface="+mn-lt"/>
              </a:rPr>
              <a:t>COTS (</a:t>
            </a:r>
            <a:r>
              <a:rPr lang="pt-BR" altLang="pt-BR" dirty="0" err="1">
                <a:latin typeface="+mn-lt"/>
              </a:rPr>
              <a:t>commercial</a:t>
            </a:r>
            <a:r>
              <a:rPr lang="pt-BR" altLang="pt-BR" dirty="0">
                <a:latin typeface="+mn-lt"/>
              </a:rPr>
              <a:t> off-</a:t>
            </a:r>
            <a:r>
              <a:rPr lang="pt-BR" altLang="pt-BR" dirty="0" err="1">
                <a:latin typeface="+mn-lt"/>
              </a:rPr>
              <a:t>the</a:t>
            </a:r>
            <a:r>
              <a:rPr lang="pt-BR" altLang="pt-BR" dirty="0">
                <a:latin typeface="+mn-lt"/>
              </a:rPr>
              <a:t>-</a:t>
            </a:r>
            <a:r>
              <a:rPr lang="pt-BR" altLang="pt-BR" dirty="0" err="1">
                <a:latin typeface="+mn-lt"/>
              </a:rPr>
              <a:t>shelf</a:t>
            </a:r>
            <a:r>
              <a:rPr lang="pt-BR" altLang="pt-BR" dirty="0">
                <a:latin typeface="+mn-lt"/>
              </a:rPr>
              <a:t>)</a:t>
            </a:r>
          </a:p>
          <a:p>
            <a:r>
              <a:rPr lang="pt-BR" altLang="pt-BR" dirty="0">
                <a:latin typeface="+mn-lt"/>
              </a:rPr>
              <a:t>Encapsulamento</a:t>
            </a:r>
          </a:p>
          <a:p>
            <a:r>
              <a:rPr lang="pt-BR" altLang="pt-BR" dirty="0">
                <a:latin typeface="+mn-lt"/>
              </a:rPr>
              <a:t>Adaptação, correção e aperfeiçoamento</a:t>
            </a:r>
          </a:p>
          <a:p>
            <a:r>
              <a:rPr lang="pt-BR" altLang="pt-BR" dirty="0">
                <a:latin typeface="+mn-lt"/>
              </a:rPr>
              <a:t>Método, metodologia</a:t>
            </a:r>
          </a:p>
          <a:p>
            <a:r>
              <a:rPr lang="pt-BR" altLang="pt-BR" dirty="0">
                <a:latin typeface="+mn-lt"/>
              </a:rPr>
              <a:t>Processo, produto</a:t>
            </a:r>
          </a:p>
          <a:p>
            <a:endParaRPr lang="pt-BR" altLang="pt-BR" dirty="0">
              <a:latin typeface="+mn-lt"/>
            </a:endParaRPr>
          </a:p>
        </p:txBody>
      </p:sp>
      <p:sp>
        <p:nvSpPr>
          <p:cNvPr id="49157" name="Espaço Reservado para Rodapé 4">
            <a:extLst>
              <a:ext uri="{FF2B5EF4-FFF2-40B4-BE49-F238E27FC236}">
                <a16:creationId xmlns:a16="http://schemas.microsoft.com/office/drawing/2014/main" id="{A4BE7349-5263-4516-9C53-505448E8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282185-90EA-4AF6-8316-64FFDF4D4C38}" type="slidenum">
              <a:rPr lang="en-US" altLang="pt-BR">
                <a:solidFill>
                  <a:srgbClr val="CCECFF"/>
                </a:solidFill>
              </a:rPr>
              <a:pPr eaLnBrk="1" hangingPunct="1"/>
              <a:t>39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DB8FC665-3171-4C5F-B9AB-95DD5D5B9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9316" y="908720"/>
            <a:ext cx="8763000" cy="345638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pt-BR" altLang="pt-BR" sz="1800" dirty="0">
              <a:latin typeface="+mn-lt"/>
            </a:endParaRPr>
          </a:p>
          <a:p>
            <a:pPr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v"/>
              <a:tabLst>
                <a:tab pos="354013" algn="l"/>
              </a:tabLst>
            </a:pPr>
            <a:r>
              <a:rPr lang="pt-BR" altLang="pt-BR" sz="1800" dirty="0">
                <a:latin typeface="+mn-lt"/>
              </a:rPr>
              <a:t>Preocupação / interesse da Engenharia de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  <a:tabLst>
                <a:tab pos="354013" algn="l"/>
              </a:tabLst>
            </a:pPr>
            <a:r>
              <a:rPr lang="pt-BR" altLang="pt-BR" dirty="0"/>
              <a:t>	Sistematizar o processo de criação e manutenção de software.</a:t>
            </a:r>
          </a:p>
          <a:p>
            <a:pPr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v"/>
              <a:tabLst>
                <a:tab pos="354013" algn="l"/>
              </a:tabLst>
            </a:pPr>
            <a:r>
              <a:rPr lang="pt-BR" altLang="pt-BR" dirty="0">
                <a:solidFill>
                  <a:schemeClr val="accent2">
                    <a:lumMod val="50000"/>
                  </a:schemeClr>
                </a:solidFill>
              </a:rPr>
              <a:t>Metas da Engenharia de Software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  <a:tabLst>
                <a:tab pos="354013" algn="l"/>
              </a:tabLst>
            </a:pPr>
            <a:r>
              <a:rPr lang="pt-BR" altLang="pt-BR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pt-BR" altLang="pt-BR" dirty="0"/>
              <a:t>Melhorar</a:t>
            </a:r>
            <a:r>
              <a:rPr lang="pt-BR" alt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altLang="pt-BR" dirty="0"/>
              <a:t>a qualidade de produtos de software, aumentar a produtividade do pessoal técnico e aumentar a satisfação do cliente.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  <a:tabLst>
                <a:tab pos="354013" algn="l"/>
              </a:tabLst>
            </a:pPr>
            <a:endParaRPr lang="pt-BR" altLang="pt-BR" dirty="0"/>
          </a:p>
          <a:p>
            <a:pPr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v"/>
              <a:tabLst>
                <a:tab pos="354013" algn="l"/>
              </a:tabLst>
            </a:pPr>
            <a:endParaRPr lang="pt-BR" altLang="pt-BR" sz="18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567F54-45DD-4223-9717-B5091BD74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772400" cy="492968"/>
          </a:xfrm>
        </p:spPr>
        <p:txBody>
          <a:bodyPr/>
          <a:lstStyle/>
          <a:p>
            <a:pPr>
              <a:defRPr/>
            </a:pPr>
            <a:r>
              <a:rPr lang="pt-BR" altLang="pt-BR" sz="2800" b="1" dirty="0">
                <a:solidFill>
                  <a:schemeClr val="bg1"/>
                </a:solidFill>
                <a:latin typeface="+mn-lt"/>
              </a:rPr>
              <a:t>Engenharia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D5438-0EC6-424D-AFEE-C94744670D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Evolução da Engenharia de Software</a:t>
            </a:r>
          </a:p>
        </p:txBody>
      </p:sp>
      <p:sp>
        <p:nvSpPr>
          <p:cNvPr id="2053" name="Espaço Reservado para Rodapé 4">
            <a:extLst>
              <a:ext uri="{FF2B5EF4-FFF2-40B4-BE49-F238E27FC236}">
                <a16:creationId xmlns:a16="http://schemas.microsoft.com/office/drawing/2014/main" id="{6270B303-CF61-479C-B6E3-EB5819B0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2457E6-3877-4218-AC28-C8A085D124C1}" type="slidenum">
              <a:rPr lang="en-US" altLang="pt-BR">
                <a:solidFill>
                  <a:srgbClr val="CCECFF"/>
                </a:solidFill>
              </a:rPr>
              <a:pPr eaLnBrk="1" hangingPunct="1"/>
              <a:t>40</a:t>
            </a:fld>
            <a:endParaRPr lang="en-US" altLang="pt-BR">
              <a:solidFill>
                <a:srgbClr val="CCECFF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7484180-E628-468D-A33D-542BD491CF21}"/>
              </a:ext>
            </a:extLst>
          </p:cNvPr>
          <p:cNvGrpSpPr/>
          <p:nvPr/>
        </p:nvGrpSpPr>
        <p:grpSpPr>
          <a:xfrm>
            <a:off x="467544" y="1196752"/>
            <a:ext cx="7704137" cy="3644900"/>
            <a:chOff x="468313" y="1606550"/>
            <a:chExt cx="7704137" cy="3644900"/>
          </a:xfrm>
        </p:grpSpPr>
        <p:graphicFrame>
          <p:nvGraphicFramePr>
            <p:cNvPr id="2050" name="Object 5">
              <a:extLst>
                <a:ext uri="{FF2B5EF4-FFF2-40B4-BE49-F238E27FC236}">
                  <a16:creationId xmlns:a16="http://schemas.microsoft.com/office/drawing/2014/main" id="{A1C76DC6-74DC-402B-A6F3-AA50D9F782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615736"/>
                </p:ext>
              </p:extLst>
            </p:nvPr>
          </p:nvGraphicFramePr>
          <p:xfrm>
            <a:off x="468313" y="1606550"/>
            <a:ext cx="7704137" cy="364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2" imgW="5605272" imgH="2622804" progId="SmartDraw.2">
                    <p:embed/>
                  </p:oleObj>
                </mc:Choice>
                <mc:Fallback>
                  <p:oleObj name="SmartDraw" r:id="rId2" imgW="5605272" imgH="2622804" progId="SmartDraw.2">
                    <p:embed/>
                    <p:pic>
                      <p:nvPicPr>
                        <p:cNvPr id="2050" name="Object 5">
                          <a:extLst>
                            <a:ext uri="{FF2B5EF4-FFF2-40B4-BE49-F238E27FC236}">
                              <a16:creationId xmlns:a16="http://schemas.microsoft.com/office/drawing/2014/main" id="{A1C76DC6-74DC-402B-A6F3-AA50D9F782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212" t="4118" r="1927"/>
                        <a:stretch>
                          <a:fillRect/>
                        </a:stretch>
                      </p:blipFill>
                      <p:spPr bwMode="auto">
                        <a:xfrm>
                          <a:off x="468313" y="1606550"/>
                          <a:ext cx="7704137" cy="3644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" name="Rectangle 7">
              <a:extLst>
                <a:ext uri="{FF2B5EF4-FFF2-40B4-BE49-F238E27FC236}">
                  <a16:creationId xmlns:a16="http://schemas.microsoft.com/office/drawing/2014/main" id="{AF9B701B-DCA8-421B-80DF-7299466F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131" y="4884737"/>
              <a:ext cx="1733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pt-BR"/>
                <a:t>[Gaines, 1999]</a:t>
              </a:r>
              <a:r>
                <a:rPr lang="pt-BR" altLang="pt-BR"/>
                <a:t> 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Número de Slide 4">
            <a:extLst>
              <a:ext uri="{FF2B5EF4-FFF2-40B4-BE49-F238E27FC236}">
                <a16:creationId xmlns:a16="http://schemas.microsoft.com/office/drawing/2014/main" id="{884D2BF7-B8A0-4E0B-9A1E-6744BB866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»"/>
              <a:defRPr sz="1400">
                <a:solidFill>
                  <a:schemeClr val="tx1"/>
                </a:solidFill>
                <a:latin typeface="Verdana" panose="020B0604030504040204" pitchFamily="34" charset="0"/>
                <a:cs typeface="Aharoni" panose="020B0604020202020204" pitchFamily="2" charset="-79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19827ED-EF32-46C2-B6BE-5AD6854C8780}" type="slidenum">
              <a:rPr lang="pt-BR" altLang="pt-BR" sz="1000">
                <a:solidFill>
                  <a:schemeClr val="bg2"/>
                </a:solidFill>
                <a:latin typeface="Verdan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pt-BR" altLang="pt-BR" sz="10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9C91933-8254-4451-AD35-60136491FD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44016"/>
            <a:ext cx="7993063" cy="476672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pt-BR" altLang="pt-BR" sz="2400" dirty="0">
                <a:solidFill>
                  <a:schemeClr val="bg1"/>
                </a:solidFill>
              </a:rPr>
              <a:t>Fundamentos de Engenharia de Software</a:t>
            </a:r>
            <a:endParaRPr lang="pt-BR" altLang="pt-BR" sz="1800" dirty="0">
              <a:solidFill>
                <a:schemeClr val="bg1"/>
              </a:solidFill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74B1339-01B4-4B6F-BE7A-D16649D33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05800" cy="2735262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pt-BR" altLang="pt-BR" sz="3200" b="1" dirty="0" err="1">
                <a:latin typeface="Aharoni" panose="020B0604020202020204" pitchFamily="2" charset="-79"/>
                <a:cs typeface="Aharoni" panose="020B0604020202020204" pitchFamily="2" charset="-79"/>
              </a:rPr>
              <a:t>Questions</a:t>
            </a:r>
            <a:r>
              <a:rPr lang="pt-BR" altLang="pt-BR" sz="3200" b="1" dirty="0">
                <a:latin typeface="Aharoni" panose="020B0604020202020204" pitchFamily="2" charset="-79"/>
                <a:cs typeface="Aharoni" panose="020B0604020202020204" pitchFamily="2" charset="-79"/>
              </a:rPr>
              <a:t>???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pt-BR" altLang="pt-BR" sz="3200" b="1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pt-BR" altLang="pt-BR" sz="18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endParaRPr lang="pt-BR" altLang="pt-BR" sz="18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pt-BR" altLang="pt-BR" sz="4000" b="1" dirty="0">
                <a:latin typeface="Aharoni" panose="020B0604020202020204" pitchFamily="2" charset="-79"/>
                <a:cs typeface="Aharoni" panose="020B0604020202020204" pitchFamily="2" charset="-79"/>
              </a:rPr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BF63D-6997-490B-8266-FC4C848576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Engenharia de Software: Definições</a:t>
            </a:r>
          </a:p>
        </p:txBody>
      </p:sp>
      <p:sp>
        <p:nvSpPr>
          <p:cNvPr id="20483" name="Espaço Reservado para Conteúdo 2">
            <a:extLst>
              <a:ext uri="{FF2B5EF4-FFF2-40B4-BE49-F238E27FC236}">
                <a16:creationId xmlns:a16="http://schemas.microsoft.com/office/drawing/2014/main" id="{C2AFA6B2-DEE0-4D60-97A1-579AAA54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836712"/>
            <a:ext cx="8654925" cy="5792688"/>
          </a:xfrm>
        </p:spPr>
        <p:txBody>
          <a:bodyPr/>
          <a:lstStyle/>
          <a:p>
            <a:r>
              <a:rPr lang="pt-BR" altLang="pt-BR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Schach</a:t>
            </a:r>
            <a:r>
              <a:rPr lang="pt-BR" altLang="pt-BR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</a:t>
            </a:r>
            <a:r>
              <a:rPr lang="pt-BR" altLang="pt-BR" dirty="0">
                <a:latin typeface="+mn-lt"/>
              </a:rPr>
              <a:t> A Engenharia de Software é uma disciplina cujo objetivo é produzir software isento de falhas, entregue dentro do prazo e orçamento previstos, e que atenda a necessidade do cliente. </a:t>
            </a:r>
          </a:p>
          <a:p>
            <a:r>
              <a:rPr lang="pt-BR" altLang="pt-BR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Fritz Bauer:</a:t>
            </a:r>
            <a:r>
              <a:rPr lang="pt-BR" altLang="pt-BR" dirty="0">
                <a:latin typeface="+mn-lt"/>
              </a:rPr>
              <a:t> O estabelecimento de sólidos princípios de engenharia para que se possa obter economicamente um software que seja confiável e que funcione eficientemente em máquinas reais.</a:t>
            </a:r>
          </a:p>
          <a:p>
            <a:r>
              <a:rPr lang="pt-BR" altLang="pt-BR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Berry:</a:t>
            </a:r>
            <a:r>
              <a:rPr lang="pt-BR" altLang="pt-BR" dirty="0">
                <a:latin typeface="+mn-lt"/>
              </a:rPr>
              <a:t> Engenharia de Software também é o estudo e a busca por abordagens para a realização das atividades. </a:t>
            </a:r>
          </a:p>
          <a:p>
            <a:endParaRPr lang="pt-BR" altLang="pt-BR" dirty="0">
              <a:latin typeface="+mn-lt"/>
            </a:endParaRPr>
          </a:p>
          <a:p>
            <a:endParaRPr lang="pt-BR" altLang="pt-BR" sz="1600" dirty="0">
              <a:latin typeface="+mn-lt"/>
            </a:endParaRPr>
          </a:p>
        </p:txBody>
      </p:sp>
      <p:sp>
        <p:nvSpPr>
          <p:cNvPr id="20485" name="Espaço Reservado para Rodapé 4">
            <a:extLst>
              <a:ext uri="{FF2B5EF4-FFF2-40B4-BE49-F238E27FC236}">
                <a16:creationId xmlns:a16="http://schemas.microsoft.com/office/drawing/2014/main" id="{19D8608C-C32D-4E20-9DF8-F6B07935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866063-7F89-4178-834E-018425F79A5A}" type="slidenum">
              <a:rPr lang="en-US" altLang="pt-BR">
                <a:solidFill>
                  <a:srgbClr val="CCECFF"/>
                </a:solidFill>
              </a:rPr>
              <a:pPr eaLnBrk="1" hangingPunct="1"/>
              <a:t>5</a:t>
            </a:fld>
            <a:endParaRPr lang="en-US" altLang="pt-BR">
              <a:solidFill>
                <a:srgbClr val="CCEC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7560199F-8105-4D69-B831-B3552AF22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555968" cy="5832648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v"/>
            </a:pPr>
            <a:r>
              <a:rPr lang="pt-BR" altLang="pt-BR" sz="1700" b="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IEEE Standard </a:t>
            </a:r>
            <a:r>
              <a:rPr lang="pt-BR" altLang="pt-BR" sz="1700" b="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Glossary</a:t>
            </a:r>
            <a:r>
              <a:rPr lang="pt-BR" altLang="pt-BR" sz="1700" b="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  <a:r>
              <a:rPr lang="pt-BR" altLang="pt-BR" sz="1700" b="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of</a:t>
            </a:r>
            <a:r>
              <a:rPr lang="pt-BR" altLang="pt-BR" sz="1700" b="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Software </a:t>
            </a:r>
            <a:r>
              <a:rPr lang="pt-BR" altLang="pt-BR" sz="1700" b="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Engineering</a:t>
            </a:r>
            <a:r>
              <a:rPr lang="pt-BR" altLang="pt-BR" sz="1700" b="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  <a:r>
              <a:rPr lang="pt-BR" altLang="pt-BR" sz="1700" b="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terminology</a:t>
            </a:r>
            <a:r>
              <a:rPr lang="pt-BR" altLang="pt-BR" sz="1700" b="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 </a:t>
            </a:r>
            <a:r>
              <a:rPr lang="pt-BR" altLang="pt-BR" sz="1700" b="0" dirty="0">
                <a:latin typeface="+mn-lt"/>
              </a:rPr>
              <a:t>Engenharia de software é uma abordagem sistemática para o desenvolvimento, operação, manutenção de software.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§"/>
            </a:pPr>
            <a:r>
              <a:rPr lang="pt-BR" altLang="pt-BR" sz="1600" dirty="0"/>
              <a:t>Software: </a:t>
            </a:r>
            <a:r>
              <a:rPr lang="pt-BR" altLang="pt-BR" sz="1600" b="0" dirty="0"/>
              <a:t>programas de computador, procedimentos, regras, documentação  possivelmente associada, e dados sobre sua operação.</a:t>
            </a:r>
          </a:p>
          <a:p>
            <a:pPr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v"/>
              <a:tabLst>
                <a:tab pos="447675" algn="l"/>
              </a:tabLst>
            </a:pPr>
            <a:r>
              <a:rPr lang="pt-BR" altLang="pt-BR" sz="18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Boehm: </a:t>
            </a:r>
            <a:r>
              <a:rPr lang="pt-BR" altLang="pt-BR" sz="1700" dirty="0">
                <a:latin typeface="+mn-lt"/>
              </a:rPr>
              <a:t>Engenharia de software envolve a aplicação prática de conhecimento científico para o projeto e construção de programas de computador e a documentação associada necessária para desenvolvê-los, operá-los e mantê-los.</a:t>
            </a:r>
          </a:p>
          <a:p>
            <a:pPr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v"/>
              <a:tabLst>
                <a:tab pos="354013" algn="l"/>
              </a:tabLst>
            </a:pPr>
            <a:r>
              <a:rPr lang="pt-BR" altLang="pt-BR" sz="1800" dirty="0">
                <a:latin typeface="+mn-lt"/>
              </a:rPr>
              <a:t> </a:t>
            </a:r>
            <a:r>
              <a:rPr lang="pt-BR" altLang="pt-BR" sz="1800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Fairley</a:t>
            </a:r>
            <a:r>
              <a:rPr lang="pt-BR" altLang="pt-BR" sz="18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 </a:t>
            </a:r>
            <a:r>
              <a:rPr lang="pt-BR" altLang="pt-BR" sz="1700" dirty="0">
                <a:latin typeface="+mn-lt"/>
              </a:rPr>
              <a:t>Engenharia de software é a disciplina </a:t>
            </a:r>
            <a:r>
              <a:rPr lang="pt-BR" altLang="pt-BR" sz="1700" dirty="0" err="1">
                <a:latin typeface="+mn-lt"/>
              </a:rPr>
              <a:t>tecnologica</a:t>
            </a:r>
            <a:r>
              <a:rPr lang="pt-BR" altLang="pt-BR" sz="1700" dirty="0">
                <a:latin typeface="+mn-lt"/>
              </a:rPr>
              <a:t> e gerencial preocupada com a produção sistemática e manutenção de produtos de software que são desenvolvidos e modificados no prazo estabelecido e dentro das estimativas de custo.</a:t>
            </a:r>
          </a:p>
          <a:p>
            <a:pPr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v"/>
              <a:tabLst>
                <a:tab pos="354013" algn="l"/>
              </a:tabLst>
            </a:pPr>
            <a:endParaRPr lang="pt-BR" altLang="pt-BR" sz="1800" dirty="0">
              <a:latin typeface="+mn-lt"/>
            </a:endParaRPr>
          </a:p>
          <a:p>
            <a:pPr>
              <a:spcBef>
                <a:spcPts val="900"/>
              </a:spcBef>
              <a:spcAft>
                <a:spcPts val="300"/>
              </a:spcAft>
              <a:buClr>
                <a:srgbClr val="FF9966"/>
              </a:buClr>
              <a:buSzPct val="125000"/>
              <a:buFont typeface="Wingdings" panose="05000000000000000000" pitchFamily="2" charset="2"/>
              <a:buNone/>
            </a:pPr>
            <a:endParaRPr lang="pt-BR" altLang="pt-BR" dirty="0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DCC178F0-E95C-44D2-BB77-84E43F3CD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772400" cy="492968"/>
          </a:xfrm>
        </p:spPr>
        <p:txBody>
          <a:bodyPr/>
          <a:lstStyle/>
          <a:p>
            <a:pPr>
              <a:defRPr/>
            </a:pPr>
            <a:r>
              <a:rPr lang="pt-BR" altLang="pt-BR" sz="2800" b="1" dirty="0">
                <a:solidFill>
                  <a:schemeClr val="bg1"/>
                </a:solidFill>
                <a:latin typeface="+mn-lt"/>
              </a:rPr>
              <a:t>Engenharia de Software: Definições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build="p" bldLvl="2" autoUpdateAnimBg="0"/>
      <p:bldP spid="1832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17E6-C54E-4B2B-90A5-A1C93F77D5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888" y="115888"/>
            <a:ext cx="7658496" cy="563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>
                <a:solidFill>
                  <a:schemeClr val="bg1"/>
                </a:solidFill>
              </a:rPr>
              <a:t>Competências da Engenharia de Software</a:t>
            </a:r>
          </a:p>
        </p:txBody>
      </p:sp>
      <p:sp>
        <p:nvSpPr>
          <p:cNvPr id="1028" name="Espaço Reservado para Conteúdo 2">
            <a:extLst>
              <a:ext uri="{FF2B5EF4-FFF2-40B4-BE49-F238E27FC236}">
                <a16:creationId xmlns:a16="http://schemas.microsoft.com/office/drawing/2014/main" id="{A07E264E-3A7D-42C4-8E1D-ED30C089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858837"/>
            <a:ext cx="8654925" cy="4440411"/>
          </a:xfrm>
        </p:spPr>
        <p:txBody>
          <a:bodyPr/>
          <a:lstStyle/>
          <a:p>
            <a:r>
              <a:rPr lang="pt-BR" altLang="pt-BR" dirty="0">
                <a:latin typeface="+mn-lt"/>
              </a:rPr>
              <a:t>Matemática e Ciência da computação</a:t>
            </a:r>
          </a:p>
          <a:p>
            <a:r>
              <a:rPr lang="pt-BR" altLang="pt-BR" dirty="0">
                <a:latin typeface="+mn-lt"/>
              </a:rPr>
              <a:t>Economia</a:t>
            </a:r>
          </a:p>
          <a:p>
            <a:r>
              <a:rPr lang="pt-BR" altLang="pt-BR" dirty="0">
                <a:latin typeface="+mn-lt"/>
              </a:rPr>
              <a:t>Administração</a:t>
            </a:r>
          </a:p>
          <a:p>
            <a:r>
              <a:rPr lang="pt-BR" altLang="pt-BR" dirty="0">
                <a:latin typeface="+mn-lt"/>
              </a:rPr>
              <a:t>Psicologia</a:t>
            </a:r>
          </a:p>
          <a:p>
            <a:r>
              <a:rPr lang="pt-BR" altLang="pt-BR" dirty="0">
                <a:latin typeface="+mn-lt"/>
              </a:rPr>
              <a:t>Sociologia</a:t>
            </a:r>
          </a:p>
          <a:p>
            <a:r>
              <a:rPr lang="pt-BR" altLang="pt-BR" dirty="0">
                <a:latin typeface="+mn-lt"/>
              </a:rPr>
              <a:t>Pedagogia</a:t>
            </a:r>
          </a:p>
          <a:p>
            <a:r>
              <a:rPr lang="pt-BR" altLang="pt-BR" dirty="0">
                <a:latin typeface="+mn-lt"/>
              </a:rPr>
              <a:t>Etc.</a:t>
            </a:r>
          </a:p>
          <a:p>
            <a:endParaRPr lang="pt-BR" altLang="pt-BR" dirty="0">
              <a:latin typeface="+mn-lt"/>
            </a:endParaRPr>
          </a:p>
          <a:p>
            <a:endParaRPr lang="pt-BR" altLang="pt-BR" dirty="0">
              <a:latin typeface="+mn-lt"/>
            </a:endParaRPr>
          </a:p>
          <a:p>
            <a:endParaRPr lang="pt-BR" altLang="pt-BR" dirty="0">
              <a:latin typeface="+mn-lt"/>
            </a:endParaRPr>
          </a:p>
          <a:p>
            <a:endParaRPr lang="pt-BR" altLang="pt-BR" dirty="0">
              <a:latin typeface="+mn-lt"/>
            </a:endParaRPr>
          </a:p>
          <a:p>
            <a:r>
              <a:rPr lang="pt-BR" altLang="pt-BR" dirty="0">
                <a:latin typeface="+mn-lt"/>
              </a:rPr>
              <a:t>Nota: A engenharia de software é multidisciplinar.</a:t>
            </a:r>
          </a:p>
        </p:txBody>
      </p:sp>
      <p:sp>
        <p:nvSpPr>
          <p:cNvPr id="1030" name="Espaço Reservado para Rodapé 4">
            <a:extLst>
              <a:ext uri="{FF2B5EF4-FFF2-40B4-BE49-F238E27FC236}">
                <a16:creationId xmlns:a16="http://schemas.microsoft.com/office/drawing/2014/main" id="{9F64D991-03CD-402F-900E-B6D2656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9E205B-E61E-4209-B602-B6C32A97E816}" type="slidenum">
              <a:rPr lang="en-US" altLang="pt-BR">
                <a:solidFill>
                  <a:srgbClr val="CCECFF"/>
                </a:solidFill>
              </a:rPr>
              <a:pPr eaLnBrk="1" hangingPunct="1"/>
              <a:t>7</a:t>
            </a:fld>
            <a:endParaRPr lang="en-US" altLang="pt-BR">
              <a:solidFill>
                <a:srgbClr val="CCECFF"/>
              </a:solidFill>
            </a:endParaRPr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5C08279E-1136-4D47-BC06-E98734A1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25ECD3F-A1A3-4A4C-A7E6-86D5A0E87CC8}"/>
              </a:ext>
            </a:extLst>
          </p:cNvPr>
          <p:cNvGrpSpPr/>
          <p:nvPr/>
        </p:nvGrpSpPr>
        <p:grpSpPr>
          <a:xfrm>
            <a:off x="2040406" y="1639093"/>
            <a:ext cx="6929437" cy="3579813"/>
            <a:chOff x="2040406" y="1639093"/>
            <a:chExt cx="6929437" cy="3579813"/>
          </a:xfrm>
        </p:grpSpPr>
        <p:graphicFrame>
          <p:nvGraphicFramePr>
            <p:cNvPr id="1026" name="Object 1">
              <a:extLst>
                <a:ext uri="{FF2B5EF4-FFF2-40B4-BE49-F238E27FC236}">
                  <a16:creationId xmlns:a16="http://schemas.microsoft.com/office/drawing/2014/main" id="{9A988048-6BD2-4BF0-9C76-F56291F643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524326"/>
                </p:ext>
              </p:extLst>
            </p:nvPr>
          </p:nvGraphicFramePr>
          <p:xfrm>
            <a:off x="2040406" y="1639093"/>
            <a:ext cx="6929437" cy="3579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2" imgW="5565648" imgH="2862072" progId="SmartDraw.2">
                    <p:embed/>
                  </p:oleObj>
                </mc:Choice>
                <mc:Fallback>
                  <p:oleObj name="SmartDraw" r:id="rId2" imgW="5565648" imgH="2862072" progId="SmartDraw.2">
                    <p:embed/>
                    <p:pic>
                      <p:nvPicPr>
                        <p:cNvPr id="1026" name="Object 1">
                          <a:extLst>
                            <a:ext uri="{FF2B5EF4-FFF2-40B4-BE49-F238E27FC236}">
                              <a16:creationId xmlns:a16="http://schemas.microsoft.com/office/drawing/2014/main" id="{9A988048-6BD2-4BF0-9C76-F56291F643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406" y="1639093"/>
                          <a:ext cx="6929437" cy="3579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5210DBF-F890-4A4A-9BDF-8B7E22810E28}"/>
                </a:ext>
              </a:extLst>
            </p:cNvPr>
            <p:cNvSpPr/>
            <p:nvPr/>
          </p:nvSpPr>
          <p:spPr bwMode="auto">
            <a:xfrm>
              <a:off x="4355976" y="2024928"/>
              <a:ext cx="1440000" cy="756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Metodologias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EA8EB51-C154-41CE-A4D1-058E47F27999}"/>
                </a:ext>
              </a:extLst>
            </p:cNvPr>
            <p:cNvSpPr/>
            <p:nvPr/>
          </p:nvSpPr>
          <p:spPr bwMode="auto">
            <a:xfrm>
              <a:off x="7174800" y="2060928"/>
              <a:ext cx="1512000" cy="72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Métodos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5606B811-0079-48B4-BBEE-B20D9716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763000" cy="583264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dirty="0">
                <a:latin typeface="Arial Narrow" panose="020B0606020202030204" pitchFamily="34" charset="0"/>
              </a:rPr>
              <a:t>A </a:t>
            </a:r>
            <a:r>
              <a:rPr lang="pt-BR" altLang="pt-BR" dirty="0" err="1">
                <a:latin typeface="Arial Narrow" panose="020B0606020202030204" pitchFamily="34" charset="0"/>
              </a:rPr>
              <a:t>ESw</a:t>
            </a:r>
            <a:r>
              <a:rPr lang="pt-BR" altLang="pt-BR" dirty="0">
                <a:latin typeface="Arial Narrow" panose="020B0606020202030204" pitchFamily="34" charset="0"/>
              </a:rPr>
              <a:t>: abrange um conjunto de três elementos fundamentais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Procedimentos detalhados de como fazer para construir o software: Envolve Planejamento, Projeto e Desenvolvimento</a:t>
            </a:r>
            <a:endParaRPr lang="pt-BR" altLang="pt-BR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>
                <a:solidFill>
                  <a:schemeClr val="accent6">
                    <a:lumMod val="75000"/>
                  </a:schemeClr>
                </a:solidFill>
              </a:rPr>
              <a:t>Ferramentas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Dão suporte automatizado aos métodos: existem atualmente ferramentas para sustentar cada um dos métodos. 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Quando as ferramentas são integradas é estabelecido um sistema de suporte ao desenvolvimento de software chamado </a:t>
            </a:r>
            <a:r>
              <a:rPr lang="pt-BR" altLang="pt-BR" i="1" dirty="0"/>
              <a:t>CASE - Computer </a:t>
            </a:r>
            <a:r>
              <a:rPr lang="pt-BR" altLang="pt-BR" i="1" dirty="0" err="1"/>
              <a:t>Aided</a:t>
            </a:r>
            <a:r>
              <a:rPr lang="pt-BR" altLang="pt-BR" i="1" dirty="0"/>
              <a:t> Software </a:t>
            </a:r>
            <a:r>
              <a:rPr lang="pt-BR" altLang="pt-BR" i="1" dirty="0" err="1"/>
              <a:t>Engineering</a:t>
            </a:r>
            <a:r>
              <a:rPr lang="pt-BR" altLang="pt-BR" i="1" dirty="0"/>
              <a:t> </a:t>
            </a:r>
            <a:endParaRPr lang="pt-BR" altLang="pt-BR" dirty="0"/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dirty="0">
                <a:solidFill>
                  <a:schemeClr val="accent6">
                    <a:lumMod val="75000"/>
                  </a:schemeClr>
                </a:solidFill>
              </a:rPr>
              <a:t>Procedimentos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Os procedimentos constituem o elo de ligação entre os métodos e as ferramentas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dirty="0" err="1"/>
              <a:t>seqüência</a:t>
            </a:r>
            <a:r>
              <a:rPr lang="pt-BR" altLang="pt-BR" dirty="0"/>
              <a:t> em que os métodos serão aplicados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produtos que se exige que sejam entregues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controles que ajudam  assegurar a qualidade e coordenar as alterações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pt-BR" altLang="pt-BR" dirty="0"/>
              <a:t>marcos de referência que possibilitam administrar o progresso do software.</a:t>
            </a:r>
            <a:endParaRPr lang="pt-BR" altLang="pt-BR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70000"/>
              </a:lnSpc>
              <a:spcBef>
                <a:spcPts val="900"/>
              </a:spcBef>
              <a:spcAft>
                <a:spcPts val="300"/>
              </a:spcAft>
              <a:buFontTx/>
              <a:buNone/>
              <a:defRPr/>
            </a:pPr>
            <a:r>
              <a:rPr lang="pt-BR" altLang="pt-BR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AA2BDC3-C5C6-4EE2-A940-F1A57EF96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772400" cy="492968"/>
          </a:xfrm>
        </p:spPr>
        <p:txBody>
          <a:bodyPr/>
          <a:lstStyle/>
          <a:p>
            <a:pPr>
              <a:defRPr/>
            </a:pPr>
            <a:r>
              <a:rPr lang="pt-BR" altLang="pt-BR" sz="2800" b="1" dirty="0">
                <a:solidFill>
                  <a:schemeClr val="bg1"/>
                </a:solidFill>
                <a:latin typeface="+mn-lt"/>
              </a:rPr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27562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1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1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 bldLvl="2" autoUpdateAnimBg="0"/>
      <p:bldP spid="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5606B811-0079-48B4-BBEE-B20D9716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763000" cy="583264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sz="2400" dirty="0">
                <a:latin typeface="+mn-lt"/>
              </a:rPr>
              <a:t>Etapas do Processo de Desenvolvimento de Software</a:t>
            </a:r>
          </a:p>
          <a:p>
            <a:pPr marL="754063" lvl="2" indent="-354013">
              <a:lnSpc>
                <a:spcPct val="13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altLang="pt-BR" sz="1800" dirty="0"/>
              <a:t>Envolve: </a:t>
            </a:r>
            <a:r>
              <a:rPr lang="pt-BR" alt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Métodos; ferramentas e procedimentos </a:t>
            </a:r>
          </a:p>
          <a:p>
            <a:pPr lvl="2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pt-BR" altLang="pt-BR" dirty="0"/>
              <a:t>Essas etapas são conhecidas como componentes de </a:t>
            </a:r>
            <a:r>
              <a:rPr lang="pt-BR" altLang="pt-BR" dirty="0">
                <a:solidFill>
                  <a:schemeClr val="accent2">
                    <a:lumMod val="50000"/>
                  </a:schemeClr>
                </a:solidFill>
              </a:rPr>
              <a:t>CICLO  DE VIDA  DE  SOFTWARE </a:t>
            </a:r>
            <a:r>
              <a:rPr lang="pt-BR" altLang="pt-BR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 </a:t>
            </a:r>
            <a:r>
              <a:rPr lang="pt-BR" altLang="pt-BR" dirty="0">
                <a:solidFill>
                  <a:schemeClr val="accent2">
                    <a:lumMod val="50000"/>
                  </a:schemeClr>
                </a:solidFill>
              </a:rPr>
              <a:t>Processo de Software</a:t>
            </a:r>
          </a:p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pt-BR" altLang="pt-BR" dirty="0">
                <a:latin typeface="Arial Narrow" panose="020B0606020202030204" pitchFamily="34" charset="0"/>
              </a:rPr>
              <a:t>Processo de Desenvolvimento de Software (PDS)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</a:pPr>
            <a:r>
              <a:rPr lang="pt-BR" altLang="pt-BR" dirty="0"/>
              <a:t>Planejamento e estimativa de projeto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</a:pPr>
            <a:r>
              <a:rPr lang="pt-BR" altLang="pt-BR" dirty="0"/>
              <a:t> Análise de requisitos de software e de sistemas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</a:pPr>
            <a:r>
              <a:rPr lang="pt-BR" altLang="pt-BR" dirty="0"/>
              <a:t> Projeto da estrutura de dados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</a:pPr>
            <a:r>
              <a:rPr lang="pt-BR" altLang="pt-BR" dirty="0"/>
              <a:t> Algoritmo de processamento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</a:pPr>
            <a:r>
              <a:rPr lang="pt-BR" altLang="pt-BR" dirty="0"/>
              <a:t> Codificação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</a:pPr>
            <a:r>
              <a:rPr lang="pt-BR" altLang="pt-BR" dirty="0"/>
              <a:t> Teste</a:t>
            </a:r>
          </a:p>
          <a:p>
            <a:pPr lvl="1"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SzPct val="125000"/>
              <a:buFont typeface="Wingdings" panose="05000000000000000000" pitchFamily="2" charset="2"/>
              <a:buChar char="ü"/>
            </a:pPr>
            <a:r>
              <a:rPr lang="pt-BR" altLang="pt-BR" dirty="0"/>
              <a:t> Manutenção</a:t>
            </a:r>
            <a:endParaRPr lang="pt-BR" altLang="pt-BR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900"/>
              </a:spcBef>
              <a:spcAft>
                <a:spcPts val="3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pt-BR" altLang="pt-BR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AA2BDC3-C5C6-4EE2-A940-F1A57EF96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772400" cy="492968"/>
          </a:xfrm>
        </p:spPr>
        <p:txBody>
          <a:bodyPr/>
          <a:lstStyle/>
          <a:p>
            <a:pPr>
              <a:defRPr/>
            </a:pPr>
            <a:r>
              <a:rPr lang="pt-BR" altLang="pt-BR" sz="2800" b="1" dirty="0">
                <a:solidFill>
                  <a:schemeClr val="bg1"/>
                </a:solidFill>
                <a:latin typeface="+mn-lt"/>
              </a:rPr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40643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1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1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1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 bldLvl="2" autoUpdateAnimBg="0"/>
      <p:bldP spid="3" grpId="0" build="p" autoUpdateAnimBg="0"/>
    </p:bldLst>
  </p:timing>
</p:sld>
</file>

<file path=ppt/theme/theme1.xml><?xml version="1.0" encoding="utf-8"?>
<a:theme xmlns:a="http://schemas.openxmlformats.org/drawingml/2006/main" name="LES_20052">
  <a:themeElements>
    <a:clrScheme name="LES_200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S_2005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S_200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_200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_200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170EFEFB7DE94999DF86747142355D" ma:contentTypeVersion="0" ma:contentTypeDescription="Crie um novo documento." ma:contentTypeScope="" ma:versionID="81d9e52a0420967c635d783f7f80c4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692FF2-E2A9-4940-A4E6-2449EFBAD9E7}"/>
</file>

<file path=customXml/itemProps2.xml><?xml version="1.0" encoding="utf-8"?>
<ds:datastoreItem xmlns:ds="http://schemas.openxmlformats.org/officeDocument/2006/customXml" ds:itemID="{D728CEF3-F9A6-49BF-95A7-521419EFA787}"/>
</file>

<file path=customXml/itemProps3.xml><?xml version="1.0" encoding="utf-8"?>
<ds:datastoreItem xmlns:ds="http://schemas.openxmlformats.org/officeDocument/2006/customXml" ds:itemID="{86095A45-B033-4C11-BFA6-D9CC90835A8F}"/>
</file>

<file path=docProps/app.xml><?xml version="1.0" encoding="utf-8"?>
<Properties xmlns="http://schemas.openxmlformats.org/officeDocument/2006/extended-properties" xmlns:vt="http://schemas.openxmlformats.org/officeDocument/2006/docPropsVTypes">
  <Template>aula00-PSS</Template>
  <TotalTime>3333</TotalTime>
  <Words>2551</Words>
  <Application>Microsoft Office PowerPoint</Application>
  <PresentationFormat>Apresentação na tela (4:3)</PresentationFormat>
  <Paragraphs>367</Paragraphs>
  <Slides>41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50" baseType="lpstr">
      <vt:lpstr>Aharoni</vt:lpstr>
      <vt:lpstr>Arial</vt:lpstr>
      <vt:lpstr>Arial</vt:lpstr>
      <vt:lpstr>Arial Black</vt:lpstr>
      <vt:lpstr>Arial Narrow</vt:lpstr>
      <vt:lpstr>Verdana</vt:lpstr>
      <vt:lpstr>Wingdings</vt:lpstr>
      <vt:lpstr>LES_20052</vt:lpstr>
      <vt:lpstr>SmartDraw</vt:lpstr>
      <vt:lpstr>Engenharia de Software  Introdução / Parte II</vt:lpstr>
      <vt:lpstr>Referências Em Engenharia de Software</vt:lpstr>
      <vt:lpstr>Questões a serem discutidas</vt:lpstr>
      <vt:lpstr>Engenharia de Software</vt:lpstr>
      <vt:lpstr>Engenharia de Software: Definições</vt:lpstr>
      <vt:lpstr>Engenharia de Software: Definições</vt:lpstr>
      <vt:lpstr>Competências da Engenharia de Software</vt:lpstr>
      <vt:lpstr>Engenharia de Software</vt:lpstr>
      <vt:lpstr>Engenharia de Software</vt:lpstr>
      <vt:lpstr>Por que uma Engenharia de Software?</vt:lpstr>
      <vt:lpstr>Falhas de Software</vt:lpstr>
      <vt:lpstr>Problemas Recorrentes no PDS</vt:lpstr>
      <vt:lpstr>História</vt:lpstr>
      <vt:lpstr>Desenvolvimento de software</vt:lpstr>
      <vt:lpstr>Etapas Desenvolvimento de Software</vt:lpstr>
      <vt:lpstr>O que é uma solução boa?</vt:lpstr>
      <vt:lpstr>Desenvolvimento de SW x Hardware</vt:lpstr>
      <vt:lpstr>Ciclo de Vida do Desenvolvimento</vt:lpstr>
      <vt:lpstr>Atividades do Desenvolvimento de Software</vt:lpstr>
      <vt:lpstr>Manutenção de Software (evolução)</vt:lpstr>
      <vt:lpstr>Desenvolvimento x Manutenção</vt:lpstr>
      <vt:lpstr>Deterioração de software</vt:lpstr>
      <vt:lpstr>Economia da Engenharia de Software</vt:lpstr>
      <vt:lpstr>Custo de uma falha</vt:lpstr>
      <vt:lpstr>Falhas</vt:lpstr>
      <vt:lpstr>Testes</vt:lpstr>
      <vt:lpstr>Documentação</vt:lpstr>
      <vt:lpstr>Envolvidos no Processo de Desenvolvimento</vt:lpstr>
      <vt:lpstr>Padronizações do Desenvolvimento de Software</vt:lpstr>
      <vt:lpstr>Ética do Desenvolvimento de Software</vt:lpstr>
      <vt:lpstr>Domínio do Software</vt:lpstr>
      <vt:lpstr>Verdades ou Mitos do PDSw</vt:lpstr>
      <vt:lpstr>Diferentes tipos de desenvolvimento</vt:lpstr>
      <vt:lpstr>Instrumentos do desenvolvedor</vt:lpstr>
      <vt:lpstr>Engenharia Software é uma Engenharia?</vt:lpstr>
      <vt:lpstr>Apresentação do PowerPoint</vt:lpstr>
      <vt:lpstr>Comparação: Eng SW X Outras analogias?</vt:lpstr>
      <vt:lpstr>Treinamento do Desenvolvedor</vt:lpstr>
      <vt:lpstr>Termos Comuns da Engenharia de Software</vt:lpstr>
      <vt:lpstr>Evolução da Engenharia de Software</vt:lpstr>
      <vt:lpstr>Fundamentos de Engenharia de Software</vt:lpstr>
    </vt:vector>
  </TitlesOfParts>
  <Company>TyD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F. Ferreira</dc:creator>
  <cp:lastModifiedBy>Sildenir Alves Ribeiro</cp:lastModifiedBy>
  <cp:revision>218</cp:revision>
  <dcterms:created xsi:type="dcterms:W3CDTF">2006-02-18T22:18:03Z</dcterms:created>
  <dcterms:modified xsi:type="dcterms:W3CDTF">2021-08-05T21:15:14Z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0x01010091170EFEFB7DE94999DF86747142355D</vt:lpwstr>
  </property>
</Properties>
</file>