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2" r:id="rId1"/>
  </p:sldMasterIdLst>
  <p:notesMasterIdLst>
    <p:notesMasterId r:id="rId38"/>
  </p:notesMasterIdLst>
  <p:handoutMasterIdLst>
    <p:handoutMasterId r:id="rId39"/>
  </p:handoutMasterIdLst>
  <p:sldIdLst>
    <p:sldId id="256" r:id="rId2"/>
    <p:sldId id="337" r:id="rId3"/>
    <p:sldId id="329" r:id="rId4"/>
    <p:sldId id="282" r:id="rId5"/>
    <p:sldId id="341" r:id="rId6"/>
    <p:sldId id="284" r:id="rId7"/>
    <p:sldId id="402" r:id="rId8"/>
    <p:sldId id="391" r:id="rId9"/>
    <p:sldId id="392" r:id="rId10"/>
    <p:sldId id="505" r:id="rId11"/>
    <p:sldId id="503" r:id="rId12"/>
    <p:sldId id="508" r:id="rId13"/>
    <p:sldId id="393" r:id="rId14"/>
    <p:sldId id="394" r:id="rId15"/>
    <p:sldId id="395" r:id="rId16"/>
    <p:sldId id="396" r:id="rId17"/>
    <p:sldId id="397" r:id="rId18"/>
    <p:sldId id="293" r:id="rId19"/>
    <p:sldId id="398" r:id="rId20"/>
    <p:sldId id="399" r:id="rId21"/>
    <p:sldId id="296" r:id="rId22"/>
    <p:sldId id="400" r:id="rId23"/>
    <p:sldId id="504" r:id="rId24"/>
    <p:sldId id="509" r:id="rId25"/>
    <p:sldId id="401" r:id="rId26"/>
    <p:sldId id="299" r:id="rId27"/>
    <p:sldId id="514" r:id="rId28"/>
    <p:sldId id="300" r:id="rId29"/>
    <p:sldId id="515" r:id="rId30"/>
    <p:sldId id="303" r:id="rId31"/>
    <p:sldId id="330" r:id="rId32"/>
    <p:sldId id="304" r:id="rId33"/>
    <p:sldId id="302" r:id="rId34"/>
    <p:sldId id="506" r:id="rId35"/>
    <p:sldId id="507" r:id="rId36"/>
    <p:sldId id="513" r:id="rId37"/>
  </p:sldIdLst>
  <p:sldSz cx="9144000" cy="6858000" type="screen4x3"/>
  <p:notesSz cx="6648450" cy="97821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2159AB"/>
    <a:srgbClr val="000099"/>
    <a:srgbClr val="2949A3"/>
    <a:srgbClr val="386170"/>
    <a:srgbClr val="080808"/>
    <a:srgbClr val="447688"/>
    <a:srgbClr val="FF0000"/>
    <a:srgbClr val="FF3300"/>
    <a:srgbClr val="81A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9" autoAdjust="0"/>
    <p:restoredTop sz="94717" autoAdjust="0"/>
  </p:normalViewPr>
  <p:slideViewPr>
    <p:cSldViewPr>
      <p:cViewPr varScale="1">
        <p:scale>
          <a:sx n="104" d="100"/>
          <a:sy n="104" d="100"/>
        </p:scale>
        <p:origin x="11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023B2B2A-8853-4C6F-8CD0-7675BE0E21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u="none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82B5A647-BD2A-4B0E-BB12-9E7673668F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00" name="Rectangle 4">
            <a:extLst>
              <a:ext uri="{FF2B5EF4-FFF2-40B4-BE49-F238E27FC236}">
                <a16:creationId xmlns:a16="http://schemas.microsoft.com/office/drawing/2014/main" id="{99072AC2-85DB-4E98-8925-EEF6820B236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u="none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01" name="Rectangle 5">
            <a:extLst>
              <a:ext uri="{FF2B5EF4-FFF2-40B4-BE49-F238E27FC236}">
                <a16:creationId xmlns:a16="http://schemas.microsoft.com/office/drawing/2014/main" id="{AEBB1E7D-5A9F-4184-A1A5-9ED1B1CDCF0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/>
            </a:lvl1pPr>
          </a:lstStyle>
          <a:p>
            <a:fld id="{F1B12E35-B5DB-4CBC-9148-6ED405DA057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3295729E-9B8C-4426-B47A-48983DB00E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u="none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546DE0F6-3D8A-4C43-8624-27565E20DC1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4AAE3BE8-848B-40A6-A166-DA45C2327F2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92675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6069" name="Rectangle 5">
            <a:extLst>
              <a:ext uri="{FF2B5EF4-FFF2-40B4-BE49-F238E27FC236}">
                <a16:creationId xmlns:a16="http://schemas.microsoft.com/office/drawing/2014/main" id="{121CD650-CCFF-4458-B7C2-D18C6C13140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6613"/>
            <a:ext cx="5318125" cy="440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6070" name="Rectangle 6">
            <a:extLst>
              <a:ext uri="{FF2B5EF4-FFF2-40B4-BE49-F238E27FC236}">
                <a16:creationId xmlns:a16="http://schemas.microsoft.com/office/drawing/2014/main" id="{C5036FB3-A2AC-43A4-83D2-9577C0182C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u="none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08EAACE1-07F6-4AFB-B5A2-908A89E70D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/>
            </a:lvl1pPr>
          </a:lstStyle>
          <a:p>
            <a:fld id="{F4BE3E7D-B47F-4FE4-A3E4-45CFB698F7B0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20210D0-C464-403E-B633-796AA41FE9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4DC37D-C660-4E61-917B-40A9E95B5509}" type="slidenum">
              <a:rPr lang="en-US" altLang="pt-BR" u="none"/>
              <a:pPr/>
              <a:t>1</a:t>
            </a:fld>
            <a:endParaRPr lang="en-US" altLang="pt-BR" u="none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B3CFB7B-0266-4D3C-85E5-1B72353B4C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68713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F406A116-546A-487A-B93E-E5FCD0CB8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E7E1E283-9804-4563-BED3-9DBE7D447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D61C761-9846-4802-BEE3-6E02C57EA8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B61E280-D1C9-4725-9F5E-0DBB4D4C0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06CA044-2D03-4A37-8760-0B025A0475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57A88F7-D580-495B-B7F9-8730E1FA9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B9DE7C6-98C3-4724-A3B1-88CF6A5EBF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05975BC8-8652-460A-A1B1-8EDF4D870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74592B03-5745-4AE2-8A72-9B086F3D98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601D7BB8-DAFA-43D2-99D3-A374C939D4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altLang="pt-BR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20DD0447-2D37-4A0A-911E-BE20921B5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D3929A4-3624-40D7-8393-C8F95551C630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E3C458C-5E49-4AAA-A436-F8040DF5CA08}"/>
              </a:ext>
            </a:extLst>
          </p:cNvPr>
          <p:cNvSpPr/>
          <p:nvPr userDrawn="1"/>
        </p:nvSpPr>
        <p:spPr>
          <a:xfrm>
            <a:off x="0" y="764704"/>
            <a:ext cx="357708" cy="586261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7A74D8-194D-4396-BBA0-323CDAE06260}"/>
              </a:ext>
            </a:extLst>
          </p:cNvPr>
          <p:cNvSpPr txBox="1"/>
          <p:nvPr userDrawn="1"/>
        </p:nvSpPr>
        <p:spPr>
          <a:xfrm rot="16200000">
            <a:off x="-2735778" y="3511019"/>
            <a:ext cx="586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Bacharelado em Sistemas de Informação – BSI / CEFET-RJ</a:t>
            </a:r>
          </a:p>
        </p:txBody>
      </p:sp>
    </p:spTree>
    <p:extLst>
      <p:ext uri="{BB962C8B-B14F-4D97-AF65-F5344CB8AC3E}">
        <p14:creationId xmlns:p14="http://schemas.microsoft.com/office/powerpoint/2010/main" val="240968738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8631"/>
            <a:ext cx="78867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26A8C0A-B250-48F1-AC58-4816E2AA0C9E}"/>
              </a:ext>
            </a:extLst>
          </p:cNvPr>
          <p:cNvSpPr/>
          <p:nvPr userDrawn="1"/>
        </p:nvSpPr>
        <p:spPr>
          <a:xfrm>
            <a:off x="359676" y="0"/>
            <a:ext cx="7812724" cy="76470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72834AA-AFEC-4410-AAA9-C16E6C24C003}"/>
              </a:ext>
            </a:extLst>
          </p:cNvPr>
          <p:cNvSpPr/>
          <p:nvPr userDrawn="1"/>
        </p:nvSpPr>
        <p:spPr>
          <a:xfrm>
            <a:off x="0" y="764704"/>
            <a:ext cx="357708" cy="5859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D4D7880-8F2B-41BC-A1A8-F8A242EDC31E}"/>
              </a:ext>
            </a:extLst>
          </p:cNvPr>
          <p:cNvSpPr txBox="1"/>
          <p:nvPr userDrawn="1"/>
        </p:nvSpPr>
        <p:spPr>
          <a:xfrm rot="16200000">
            <a:off x="-2756954" y="3509953"/>
            <a:ext cx="58598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Bacharelado em Sistemas de Informação – BSI / CEFET-RJ</a:t>
            </a:r>
          </a:p>
        </p:txBody>
      </p:sp>
    </p:spTree>
    <p:extLst>
      <p:ext uri="{BB962C8B-B14F-4D97-AF65-F5344CB8AC3E}">
        <p14:creationId xmlns:p14="http://schemas.microsoft.com/office/powerpoint/2010/main" val="245570746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41277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5629586-A0C7-4651-BA7F-8853EEF143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29400"/>
            <a:ext cx="9139238" cy="228600"/>
          </a:xfrm>
          <a:prstGeom prst="rect">
            <a:avLst/>
          </a:prstGeom>
          <a:solidFill>
            <a:srgbClr val="2949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pt-BR" sz="1000" b="1" u="none">
              <a:solidFill>
                <a:schemeClr val="bg1"/>
              </a:solidFill>
            </a:endParaRPr>
          </a:p>
        </p:txBody>
      </p:sp>
      <p:sp>
        <p:nvSpPr>
          <p:cNvPr id="8" name="Espaço Reservado para Data 3">
            <a:extLst>
              <a:ext uri="{FF2B5EF4-FFF2-40B4-BE49-F238E27FC236}">
                <a16:creationId xmlns:a16="http://schemas.microsoft.com/office/drawing/2014/main" id="{F965E4BB-4D76-4C9A-A859-9EF28A296842}"/>
              </a:ext>
            </a:extLst>
          </p:cNvPr>
          <p:cNvSpPr txBox="1">
            <a:spLocks/>
          </p:cNvSpPr>
          <p:nvPr userDrawn="1"/>
        </p:nvSpPr>
        <p:spPr>
          <a:xfrm>
            <a:off x="461802" y="6638854"/>
            <a:ext cx="8515672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pt-BR" sz="1000" b="1" u="none" dirty="0">
                <a:solidFill>
                  <a:srgbClr val="CCECFF"/>
                </a:solidFill>
                <a:latin typeface="+mn-lt"/>
              </a:rPr>
              <a:t>Sildenir Alves Ribeiro, DSc - BSI – CEFET/RJ</a:t>
            </a:r>
          </a:p>
          <a:p>
            <a:pPr algn="ctr" eaLnBrk="1" hangingPunct="1"/>
            <a:endParaRPr lang="en-US" altLang="pt-BR" sz="1000" dirty="0">
              <a:solidFill>
                <a:srgbClr val="CCECFF"/>
              </a:solidFill>
            </a:endParaRPr>
          </a:p>
        </p:txBody>
      </p:sp>
      <p:pic>
        <p:nvPicPr>
          <p:cNvPr id="9" name="Picture 12" descr="horizontal_completo">
            <a:extLst>
              <a:ext uri="{FF2B5EF4-FFF2-40B4-BE49-F238E27FC236}">
                <a16:creationId xmlns:a16="http://schemas.microsoft.com/office/drawing/2014/main" id="{C815F80C-9BE7-461D-8A6F-12120366FE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02180" y="216064"/>
            <a:ext cx="759140" cy="33684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 descr="Resultado de imagem para cefet maria da graÃ§a">
            <a:extLst>
              <a:ext uri="{FF2B5EF4-FFF2-40B4-BE49-F238E27FC236}">
                <a16:creationId xmlns:a16="http://schemas.microsoft.com/office/drawing/2014/main" id="{C72B8056-D277-4185-8825-7878242657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104" y="6354"/>
            <a:ext cx="941658" cy="7591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D6706342-6FD9-4DF7-9D1A-B0DA12E3DF3D}"/>
              </a:ext>
            </a:extLst>
          </p:cNvPr>
          <p:cNvSpPr/>
          <p:nvPr userDrawn="1"/>
        </p:nvSpPr>
        <p:spPr>
          <a:xfrm>
            <a:off x="359676" y="0"/>
            <a:ext cx="7812724" cy="76470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6F9C971-EBC9-4B5D-89BA-3625D6075CDE}"/>
              </a:ext>
            </a:extLst>
          </p:cNvPr>
          <p:cNvSpPr/>
          <p:nvPr userDrawn="1"/>
        </p:nvSpPr>
        <p:spPr>
          <a:xfrm>
            <a:off x="0" y="773669"/>
            <a:ext cx="357708" cy="586326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A2360C5-ABAF-4FC1-A192-B92CCC7D0B60}"/>
              </a:ext>
            </a:extLst>
          </p:cNvPr>
          <p:cNvSpPr txBox="1"/>
          <p:nvPr userDrawn="1"/>
        </p:nvSpPr>
        <p:spPr>
          <a:xfrm rot="16200000">
            <a:off x="-2727855" y="3521027"/>
            <a:ext cx="584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Bacharelado em Sistemas de Informação – BSI / CEFET-RJ</a:t>
            </a:r>
          </a:p>
        </p:txBody>
      </p:sp>
    </p:spTree>
    <p:extLst>
      <p:ext uri="{BB962C8B-B14F-4D97-AF65-F5344CB8AC3E}">
        <p14:creationId xmlns:p14="http://schemas.microsoft.com/office/powerpoint/2010/main" val="273428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21965143-AA2E-4393-86C9-6A13AE0D6A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5445224"/>
            <a:ext cx="7886700" cy="5040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altLang="pt-BR" sz="2400" dirty="0">
                <a:solidFill>
                  <a:srgbClr val="2949A3"/>
                </a:solidFill>
                <a:latin typeface="Arial Rounded MT Bold" panose="020F0704030504030204" pitchFamily="34" charset="0"/>
              </a:rPr>
              <a:t>Sildenir Alves Ribeiro, </a:t>
            </a:r>
            <a:r>
              <a:rPr lang="pt-BR" altLang="pt-BR" sz="2400" dirty="0" err="1">
                <a:solidFill>
                  <a:srgbClr val="2949A3"/>
                </a:solidFill>
                <a:latin typeface="Arial Rounded MT Bold" panose="020F0704030504030204" pitchFamily="34" charset="0"/>
              </a:rPr>
              <a:t>DSc</a:t>
            </a:r>
            <a:r>
              <a:rPr lang="pt-BR" altLang="pt-BR" sz="2400" dirty="0">
                <a:solidFill>
                  <a:srgbClr val="2949A3"/>
                </a:solidFill>
                <a:latin typeface="Arial Rounded MT Bold" panose="020F0704030504030204" pitchFamily="34" charset="0"/>
              </a:rPr>
              <a:t>. 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B2FE319-7407-440D-B241-3DDC1D1BF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6" y="8"/>
            <a:ext cx="7920039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6000" bIns="36000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9pPr>
          </a:lstStyle>
          <a:p>
            <a:pPr algn="ctr" eaLnBrk="1" hangingPunct="1">
              <a:buFontTx/>
              <a:buNone/>
            </a:pPr>
            <a:endParaRPr lang="pt-BR" altLang="pt-BR" b="1">
              <a:latin typeface="Verdana" panose="020B0604030504040204" pitchFamily="34" charset="0"/>
            </a:endParaRPr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21ED0120-82C0-4EF9-893C-24685F102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052736"/>
            <a:ext cx="8496944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1F1F1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2400" b="1" dirty="0">
                <a:solidFill>
                  <a:schemeClr val="accent1"/>
                </a:solidFill>
                <a:latin typeface="Verdana" panose="020B0604030504040204" pitchFamily="34" charset="0"/>
              </a:rPr>
              <a:t> </a:t>
            </a:r>
            <a:r>
              <a:rPr lang="pt-BR" altLang="pt-BR" sz="2400" b="1" dirty="0">
                <a:solidFill>
                  <a:srgbClr val="2949A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BSI – Bacharelado em Sistemas de Informação</a:t>
            </a:r>
            <a:br>
              <a:rPr lang="pt-BR" altLang="pt-BR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</a:br>
            <a:br>
              <a:rPr lang="pt-BR" altLang="pt-BR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</a:br>
            <a:r>
              <a:rPr lang="pt-BR" altLang="pt-BR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CEFET-RJ/Maria da Graça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Engenharia de Software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pt-BR" altLang="pt-BR" sz="1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pt-BR" altLang="pt-BR" sz="1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pt-BR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Etapas do Processo de Desenvolvimento de Software – Parte 1</a:t>
            </a:r>
            <a:br>
              <a:rPr lang="pt-BR" altLang="pt-BR" sz="1800" b="1" dirty="0">
                <a:solidFill>
                  <a:schemeClr val="accent1"/>
                </a:solidFill>
                <a:latin typeface="Verdana" panose="020B0604030504040204" pitchFamily="34" charset="0"/>
              </a:rPr>
            </a:br>
            <a:endParaRPr lang="pt-BR" altLang="pt-BR" sz="1800" b="1" dirty="0">
              <a:solidFill>
                <a:schemeClr val="accent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6F8CB7-512D-4810-9591-39B152C3FE9E}"/>
              </a:ext>
            </a:extLst>
          </p:cNvPr>
          <p:cNvSpPr txBox="1"/>
          <p:nvPr/>
        </p:nvSpPr>
        <p:spPr>
          <a:xfrm>
            <a:off x="384145" y="24035"/>
            <a:ext cx="7776864" cy="778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pt-BR" sz="4000" b="1" dirty="0">
                <a:solidFill>
                  <a:schemeClr val="bg1"/>
                </a:solidFill>
                <a:latin typeface="Verdana" panose="020B0604030504040204" pitchFamily="34" charset="0"/>
              </a:rPr>
              <a:t>Engenharia de Software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A7FF4B0-B2D4-4A01-B498-F3D1C2E7EE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44624"/>
            <a:ext cx="7776864" cy="69215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rPr lang="en-GB" altLang="pt-BR" sz="3200" b="1" dirty="0"/>
              <a:t>Ciclos de Vida do Processo de Software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75FD36B-9B7A-4A4E-AD78-A7ED62D7AC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r>
              <a:rPr lang="en-GB" altLang="pt-BR" b="1" dirty="0" err="1"/>
              <a:t>Modelos</a:t>
            </a:r>
            <a:r>
              <a:rPr lang="en-GB" altLang="pt-BR" b="1" dirty="0"/>
              <a:t> </a:t>
            </a:r>
            <a:r>
              <a:rPr lang="en-GB" altLang="pt-BR" b="1" dirty="0" err="1"/>
              <a:t>Genéricos</a:t>
            </a:r>
            <a:r>
              <a:rPr lang="en-GB" altLang="pt-BR" b="1" dirty="0"/>
              <a:t> de Processo de Software</a:t>
            </a:r>
          </a:p>
          <a:p>
            <a:pPr lvl="1"/>
            <a:r>
              <a:rPr lang="en-GB" altLang="pt-BR" dirty="0"/>
              <a:t>O </a:t>
            </a:r>
            <a:r>
              <a:rPr lang="en-GB" altLang="pt-BR" dirty="0" err="1"/>
              <a:t>modelo</a:t>
            </a:r>
            <a:r>
              <a:rPr lang="en-GB" altLang="pt-BR" dirty="0"/>
              <a:t> </a:t>
            </a:r>
            <a:r>
              <a:rPr lang="en-GB" altLang="pt-BR" dirty="0" err="1"/>
              <a:t>cascata</a:t>
            </a:r>
            <a:r>
              <a:rPr lang="en-GB" altLang="pt-BR" dirty="0"/>
              <a:t> (waterfall)</a:t>
            </a:r>
          </a:p>
          <a:p>
            <a:pPr lvl="2"/>
            <a:r>
              <a:rPr lang="en-GB" altLang="pt-BR" dirty="0" err="1"/>
              <a:t>Separado</a:t>
            </a:r>
            <a:r>
              <a:rPr lang="en-GB" altLang="pt-BR" dirty="0"/>
              <a:t> por </a:t>
            </a:r>
            <a:r>
              <a:rPr lang="en-GB" altLang="pt-BR" dirty="0" err="1"/>
              <a:t>fases</a:t>
            </a:r>
            <a:r>
              <a:rPr lang="en-GB" altLang="pt-BR" dirty="0"/>
              <a:t> e </a:t>
            </a:r>
            <a:r>
              <a:rPr lang="en-GB" altLang="pt-BR" dirty="0" err="1"/>
              <a:t>distintas</a:t>
            </a:r>
            <a:r>
              <a:rPr lang="en-GB" altLang="pt-BR" dirty="0"/>
              <a:t> de </a:t>
            </a:r>
            <a:r>
              <a:rPr lang="en-GB" altLang="pt-BR" dirty="0" err="1"/>
              <a:t>especificação</a:t>
            </a:r>
            <a:r>
              <a:rPr lang="en-GB" altLang="pt-BR" dirty="0"/>
              <a:t> e </a:t>
            </a:r>
            <a:r>
              <a:rPr lang="en-GB" altLang="pt-BR" dirty="0" err="1"/>
              <a:t>desenvolvimento</a:t>
            </a:r>
            <a:endParaRPr lang="en-GB" altLang="pt-BR" dirty="0"/>
          </a:p>
          <a:p>
            <a:pPr lvl="1"/>
            <a:r>
              <a:rPr lang="en-GB" altLang="pt-BR" dirty="0" err="1"/>
              <a:t>Desenvolvimento</a:t>
            </a:r>
            <a:r>
              <a:rPr lang="en-GB" altLang="pt-BR" dirty="0"/>
              <a:t> </a:t>
            </a:r>
            <a:r>
              <a:rPr lang="en-GB" altLang="pt-BR" dirty="0" err="1"/>
              <a:t>evolucionário</a:t>
            </a:r>
            <a:r>
              <a:rPr lang="en-GB" altLang="pt-BR" dirty="0"/>
              <a:t> (</a:t>
            </a:r>
            <a:r>
              <a:rPr lang="en-GB" altLang="pt-BR" dirty="0" err="1"/>
              <a:t>ou</a:t>
            </a:r>
            <a:r>
              <a:rPr lang="en-GB" altLang="pt-BR" dirty="0"/>
              <a:t> </a:t>
            </a:r>
            <a:r>
              <a:rPr lang="en-GB" altLang="pt-BR" dirty="0" err="1"/>
              <a:t>prototipação</a:t>
            </a:r>
            <a:r>
              <a:rPr lang="en-GB" altLang="pt-BR" dirty="0"/>
              <a:t>)</a:t>
            </a:r>
          </a:p>
          <a:p>
            <a:pPr lvl="2"/>
            <a:r>
              <a:rPr lang="en-GB" altLang="pt-BR" dirty="0" err="1"/>
              <a:t>Especificação</a:t>
            </a:r>
            <a:r>
              <a:rPr lang="en-GB" altLang="pt-BR" dirty="0"/>
              <a:t>, </a:t>
            </a:r>
            <a:r>
              <a:rPr lang="en-GB" altLang="pt-BR" dirty="0" err="1"/>
              <a:t>desenvolvimento</a:t>
            </a:r>
            <a:r>
              <a:rPr lang="en-GB" altLang="pt-BR" dirty="0"/>
              <a:t> e </a:t>
            </a:r>
            <a:r>
              <a:rPr lang="en-GB" altLang="pt-BR" dirty="0" err="1"/>
              <a:t>validação</a:t>
            </a:r>
            <a:r>
              <a:rPr lang="en-GB" altLang="pt-BR" dirty="0"/>
              <a:t> </a:t>
            </a:r>
            <a:r>
              <a:rPr lang="en-GB" altLang="pt-BR" dirty="0" err="1"/>
              <a:t>são</a:t>
            </a:r>
            <a:r>
              <a:rPr lang="en-GB" altLang="pt-BR" dirty="0"/>
              <a:t> </a:t>
            </a:r>
            <a:r>
              <a:rPr lang="en-GB" altLang="pt-BR" dirty="0" err="1"/>
              <a:t>intercalados</a:t>
            </a:r>
            <a:r>
              <a:rPr lang="en-GB" altLang="pt-BR" dirty="0"/>
              <a:t> e </a:t>
            </a:r>
            <a:r>
              <a:rPr lang="en-GB" altLang="pt-BR" dirty="0" err="1"/>
              <a:t>desenvolvido</a:t>
            </a:r>
            <a:r>
              <a:rPr lang="en-GB" altLang="pt-BR" dirty="0"/>
              <a:t> </a:t>
            </a:r>
            <a:r>
              <a:rPr lang="en-GB" altLang="pt-BR" dirty="0" err="1"/>
              <a:t>simultaneamente</a:t>
            </a:r>
            <a:r>
              <a:rPr lang="en-GB" altLang="pt-BR" dirty="0"/>
              <a:t> </a:t>
            </a:r>
          </a:p>
          <a:p>
            <a:pPr lvl="1"/>
            <a:r>
              <a:rPr lang="en-GB" altLang="pt-BR" dirty="0" err="1"/>
              <a:t>Modelo</a:t>
            </a:r>
            <a:r>
              <a:rPr lang="en-GB" altLang="pt-BR" dirty="0"/>
              <a:t> de </a:t>
            </a:r>
            <a:r>
              <a:rPr lang="en-GB" altLang="pt-BR" dirty="0" err="1"/>
              <a:t>sistema</a:t>
            </a:r>
            <a:r>
              <a:rPr lang="en-GB" altLang="pt-BR" dirty="0"/>
              <a:t> formal</a:t>
            </a:r>
          </a:p>
          <a:p>
            <a:pPr lvl="2"/>
            <a:r>
              <a:rPr lang="en-GB" altLang="pt-BR" dirty="0"/>
              <a:t>Um </a:t>
            </a:r>
            <a:r>
              <a:rPr lang="en-GB" altLang="pt-BR" dirty="0" err="1"/>
              <a:t>modelo</a:t>
            </a:r>
            <a:r>
              <a:rPr lang="en-GB" altLang="pt-BR" dirty="0"/>
              <a:t> de </a:t>
            </a:r>
            <a:r>
              <a:rPr lang="en-GB" altLang="pt-BR" dirty="0" err="1"/>
              <a:t>sistema</a:t>
            </a:r>
            <a:r>
              <a:rPr lang="en-GB" altLang="pt-BR" dirty="0"/>
              <a:t> </a:t>
            </a:r>
            <a:r>
              <a:rPr lang="en-GB" altLang="pt-BR" dirty="0" err="1"/>
              <a:t>matemático</a:t>
            </a:r>
            <a:r>
              <a:rPr lang="en-GB" altLang="pt-BR" dirty="0"/>
              <a:t> é </a:t>
            </a:r>
            <a:r>
              <a:rPr lang="en-GB" altLang="pt-BR" dirty="0" err="1"/>
              <a:t>formalmente</a:t>
            </a:r>
            <a:r>
              <a:rPr lang="en-GB" altLang="pt-BR" dirty="0"/>
              <a:t> </a:t>
            </a:r>
            <a:r>
              <a:rPr lang="en-GB" altLang="pt-BR" dirty="0" err="1"/>
              <a:t>transformado</a:t>
            </a:r>
            <a:r>
              <a:rPr lang="en-GB" altLang="pt-BR" dirty="0"/>
              <a:t> </a:t>
            </a:r>
            <a:r>
              <a:rPr lang="en-GB" altLang="pt-BR" dirty="0" err="1"/>
              <a:t>numa</a:t>
            </a:r>
            <a:r>
              <a:rPr lang="en-GB" altLang="pt-BR" dirty="0"/>
              <a:t> </a:t>
            </a:r>
            <a:r>
              <a:rPr lang="en-GB" altLang="pt-BR" dirty="0" err="1"/>
              <a:t>implementação</a:t>
            </a:r>
            <a:endParaRPr lang="en-GB" altLang="pt-BR" dirty="0"/>
          </a:p>
          <a:p>
            <a:pPr lvl="1"/>
            <a:r>
              <a:rPr lang="en-GB" altLang="pt-BR" dirty="0" err="1"/>
              <a:t>Desenvolvimento</a:t>
            </a:r>
            <a:r>
              <a:rPr lang="en-GB" altLang="pt-BR" dirty="0"/>
              <a:t> </a:t>
            </a:r>
            <a:r>
              <a:rPr lang="en-GB" altLang="pt-BR" dirty="0" err="1"/>
              <a:t>baseado</a:t>
            </a:r>
            <a:r>
              <a:rPr lang="en-GB" altLang="pt-BR" dirty="0"/>
              <a:t> </a:t>
            </a:r>
            <a:r>
              <a:rPr lang="en-GB" altLang="pt-BR" dirty="0" err="1"/>
              <a:t>em</a:t>
            </a:r>
            <a:r>
              <a:rPr lang="en-GB" altLang="pt-BR" dirty="0"/>
              <a:t> </a:t>
            </a:r>
            <a:r>
              <a:rPr lang="en-GB" altLang="pt-BR" dirty="0" err="1"/>
              <a:t>reuso</a:t>
            </a:r>
            <a:endParaRPr lang="en-GB" altLang="pt-BR" dirty="0"/>
          </a:p>
          <a:p>
            <a:pPr lvl="2"/>
            <a:r>
              <a:rPr lang="en-GB" altLang="pt-BR" dirty="0"/>
              <a:t>O </a:t>
            </a:r>
            <a:r>
              <a:rPr lang="en-GB" altLang="pt-BR" dirty="0" err="1"/>
              <a:t>sistema</a:t>
            </a:r>
            <a:r>
              <a:rPr lang="en-GB" altLang="pt-BR" dirty="0"/>
              <a:t> é </a:t>
            </a:r>
            <a:r>
              <a:rPr lang="en-GB" altLang="pt-BR" dirty="0" err="1"/>
              <a:t>construído</a:t>
            </a:r>
            <a:r>
              <a:rPr lang="en-GB" altLang="pt-BR" dirty="0"/>
              <a:t> a </a:t>
            </a:r>
            <a:r>
              <a:rPr lang="en-GB" altLang="pt-BR" dirty="0" err="1"/>
              <a:t>partir</a:t>
            </a:r>
            <a:r>
              <a:rPr lang="en-GB" altLang="pt-BR" dirty="0"/>
              <a:t> de </a:t>
            </a:r>
            <a:r>
              <a:rPr lang="en-GB" altLang="pt-BR" dirty="0" err="1"/>
              <a:t>componentes</a:t>
            </a:r>
            <a:r>
              <a:rPr lang="en-GB" altLang="pt-BR" dirty="0"/>
              <a:t> </a:t>
            </a:r>
            <a:r>
              <a:rPr lang="en-GB" altLang="pt-BR" dirty="0" err="1"/>
              <a:t>existentes</a:t>
            </a:r>
            <a:endParaRPr lang="en-GB" altLang="pt-BR" dirty="0"/>
          </a:p>
          <a:p>
            <a:pPr lvl="1"/>
            <a:r>
              <a:rPr lang="en-GB" altLang="pt-BR" dirty="0" err="1"/>
              <a:t>Desenvolvimento</a:t>
            </a:r>
            <a:r>
              <a:rPr lang="en-GB" altLang="pt-BR" dirty="0"/>
              <a:t> </a:t>
            </a:r>
            <a:r>
              <a:rPr lang="en-GB" altLang="pt-BR" dirty="0" err="1"/>
              <a:t>em</a:t>
            </a:r>
            <a:r>
              <a:rPr lang="en-GB" altLang="pt-BR" dirty="0"/>
              <a:t> </a:t>
            </a:r>
            <a:r>
              <a:rPr lang="en-GB" altLang="pt-BR" dirty="0" err="1"/>
              <a:t>Espiral</a:t>
            </a:r>
            <a:r>
              <a:rPr lang="en-GB" altLang="pt-BR" dirty="0"/>
              <a:t> / </a:t>
            </a:r>
            <a:r>
              <a:rPr lang="en-GB" altLang="pt-BR" dirty="0" err="1"/>
              <a:t>Modelo</a:t>
            </a:r>
            <a:r>
              <a:rPr lang="en-GB" altLang="pt-BR" dirty="0"/>
              <a:t> de Boehm</a:t>
            </a:r>
          </a:p>
          <a:p>
            <a:pPr lvl="2"/>
            <a:r>
              <a:rPr lang="pt-BR" altLang="pt-BR" dirty="0"/>
              <a:t>Segue o modelo evolucionário, é iterativo como a prototipação e possui aspectos sistemáticos e controlados do modelo cascata. </a:t>
            </a:r>
          </a:p>
          <a:p>
            <a:pPr lvl="2"/>
            <a:endParaRPr lang="en-GB" altLang="pt-BR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6EF3145-8AC4-4E9E-AB88-A302A08A8C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44016"/>
            <a:ext cx="7862888" cy="54868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rPr lang="en-GB" altLang="pt-BR" sz="3200" b="1" dirty="0"/>
              <a:t>Ciclos de Vida do Processo de Software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48ACA1E-C0E9-4368-8964-A3255FFDE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5" y="908720"/>
            <a:ext cx="8568952" cy="1223963"/>
          </a:xfrm>
          <a:noFill/>
        </p:spPr>
        <p:txBody>
          <a:bodyPr/>
          <a:lstStyle/>
          <a:p>
            <a:r>
              <a:rPr lang="en-GB" altLang="pt-BR" dirty="0"/>
              <a:t>O </a:t>
            </a:r>
            <a:r>
              <a:rPr lang="en-GB" altLang="pt-BR" dirty="0" err="1"/>
              <a:t>modelo</a:t>
            </a:r>
            <a:r>
              <a:rPr lang="en-GB" altLang="pt-BR" dirty="0"/>
              <a:t> </a:t>
            </a:r>
            <a:r>
              <a:rPr lang="en-GB" altLang="pt-BR" dirty="0" err="1"/>
              <a:t>cascata</a:t>
            </a:r>
            <a:r>
              <a:rPr lang="en-GB" altLang="pt-BR" dirty="0"/>
              <a:t> (waterfall)</a:t>
            </a:r>
          </a:p>
          <a:p>
            <a:pPr lvl="1"/>
            <a:r>
              <a:rPr lang="en-GB" altLang="pt-BR" dirty="0" err="1"/>
              <a:t>Apresenta</a:t>
            </a:r>
            <a:r>
              <a:rPr lang="en-GB" altLang="pt-BR" dirty="0"/>
              <a:t> </a:t>
            </a:r>
            <a:r>
              <a:rPr lang="en-GB" altLang="pt-BR" dirty="0" err="1"/>
              <a:t>fases</a:t>
            </a:r>
            <a:r>
              <a:rPr lang="en-GB" altLang="pt-BR" dirty="0"/>
              <a:t> </a:t>
            </a:r>
            <a:r>
              <a:rPr lang="en-GB" altLang="pt-BR" dirty="0" err="1"/>
              <a:t>separadas</a:t>
            </a:r>
            <a:r>
              <a:rPr lang="en-GB" altLang="pt-BR" dirty="0"/>
              <a:t> e </a:t>
            </a:r>
            <a:r>
              <a:rPr lang="en-GB" altLang="pt-BR" dirty="0" err="1"/>
              <a:t>distintas</a:t>
            </a:r>
            <a:r>
              <a:rPr lang="en-GB" altLang="pt-BR" dirty="0"/>
              <a:t> de </a:t>
            </a:r>
            <a:r>
              <a:rPr lang="en-GB" altLang="pt-BR" dirty="0" err="1"/>
              <a:t>especificação</a:t>
            </a:r>
            <a:r>
              <a:rPr lang="en-GB" altLang="pt-BR" dirty="0"/>
              <a:t> e </a:t>
            </a:r>
            <a:r>
              <a:rPr lang="en-GB" altLang="pt-BR" dirty="0" err="1"/>
              <a:t>desenvolvimento</a:t>
            </a:r>
            <a:r>
              <a:rPr lang="en-GB" altLang="pt-BR" dirty="0"/>
              <a:t>.</a:t>
            </a:r>
          </a:p>
          <a:p>
            <a:pPr lvl="1"/>
            <a:endParaRPr lang="en-GB" altLang="pt-BR" dirty="0"/>
          </a:p>
        </p:txBody>
      </p:sp>
      <p:pic>
        <p:nvPicPr>
          <p:cNvPr id="8196" name="Picture 2">
            <a:extLst>
              <a:ext uri="{FF2B5EF4-FFF2-40B4-BE49-F238E27FC236}">
                <a16:creationId xmlns:a16="http://schemas.microsoft.com/office/drawing/2014/main" id="{4803012E-2800-4687-9FBF-E6AEC237D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20888"/>
            <a:ext cx="6379432" cy="3674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027">
            <a:extLst>
              <a:ext uri="{FF2B5EF4-FFF2-40B4-BE49-F238E27FC236}">
                <a16:creationId xmlns:a16="http://schemas.microsoft.com/office/drawing/2014/main" id="{E11F4858-AD1D-48AA-A7FB-ED3E7ACE2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pt-BR" dirty="0" err="1"/>
              <a:t>Fases</a:t>
            </a:r>
            <a:r>
              <a:rPr lang="en-GB" altLang="pt-BR" dirty="0"/>
              <a:t> do </a:t>
            </a:r>
            <a:r>
              <a:rPr lang="en-GB" altLang="pt-BR" dirty="0" err="1"/>
              <a:t>Modelo</a:t>
            </a:r>
            <a:r>
              <a:rPr lang="en-GB" altLang="pt-BR" dirty="0"/>
              <a:t> </a:t>
            </a:r>
            <a:r>
              <a:rPr lang="en-GB" altLang="pt-BR" dirty="0" err="1"/>
              <a:t>Cascata</a:t>
            </a:r>
            <a:endParaRPr lang="en-GB" altLang="pt-BR" dirty="0"/>
          </a:p>
          <a:p>
            <a:pPr lvl="1"/>
            <a:r>
              <a:rPr lang="en-GB" altLang="pt-BR" dirty="0" err="1"/>
              <a:t>Análise</a:t>
            </a:r>
            <a:r>
              <a:rPr lang="en-GB" altLang="pt-BR" dirty="0"/>
              <a:t> de </a:t>
            </a:r>
            <a:r>
              <a:rPr lang="en-GB" altLang="pt-BR" dirty="0" err="1"/>
              <a:t>requisitos</a:t>
            </a:r>
            <a:r>
              <a:rPr lang="en-GB" altLang="pt-BR" dirty="0"/>
              <a:t> e </a:t>
            </a:r>
            <a:r>
              <a:rPr lang="en-GB" altLang="pt-BR" dirty="0" err="1"/>
              <a:t>definições</a:t>
            </a:r>
            <a:endParaRPr lang="en-GB" altLang="pt-BR" dirty="0"/>
          </a:p>
          <a:p>
            <a:pPr lvl="1"/>
            <a:r>
              <a:rPr lang="en-GB" altLang="pt-BR" dirty="0" err="1"/>
              <a:t>Projeto</a:t>
            </a:r>
            <a:r>
              <a:rPr lang="en-GB" altLang="pt-BR" dirty="0"/>
              <a:t> do </a:t>
            </a:r>
            <a:r>
              <a:rPr lang="en-GB" altLang="pt-BR" dirty="0" err="1"/>
              <a:t>sistema</a:t>
            </a:r>
            <a:r>
              <a:rPr lang="en-GB" altLang="pt-BR" dirty="0"/>
              <a:t> e do software</a:t>
            </a:r>
          </a:p>
          <a:p>
            <a:pPr lvl="1"/>
            <a:r>
              <a:rPr lang="en-GB" altLang="pt-BR" dirty="0" err="1"/>
              <a:t>Implementação</a:t>
            </a:r>
            <a:r>
              <a:rPr lang="en-GB" altLang="pt-BR" dirty="0"/>
              <a:t> e teste de </a:t>
            </a:r>
            <a:r>
              <a:rPr lang="en-GB" altLang="pt-BR" dirty="0" err="1"/>
              <a:t>unidades</a:t>
            </a:r>
            <a:endParaRPr lang="en-GB" altLang="pt-BR" dirty="0"/>
          </a:p>
          <a:p>
            <a:pPr lvl="1"/>
            <a:r>
              <a:rPr lang="en-GB" altLang="pt-BR" dirty="0" err="1"/>
              <a:t>Integração</a:t>
            </a:r>
            <a:r>
              <a:rPr lang="en-GB" altLang="pt-BR" dirty="0"/>
              <a:t> e testes do </a:t>
            </a:r>
            <a:r>
              <a:rPr lang="en-GB" altLang="pt-BR" dirty="0" err="1"/>
              <a:t>sistema</a:t>
            </a:r>
            <a:endParaRPr lang="en-GB" altLang="pt-BR" dirty="0"/>
          </a:p>
          <a:p>
            <a:pPr lvl="1"/>
            <a:r>
              <a:rPr lang="en-GB" altLang="pt-BR" dirty="0" err="1"/>
              <a:t>Manutenção</a:t>
            </a:r>
            <a:r>
              <a:rPr lang="en-GB" altLang="pt-BR" dirty="0"/>
              <a:t> e </a:t>
            </a:r>
            <a:r>
              <a:rPr lang="en-GB" altLang="pt-BR" dirty="0" err="1"/>
              <a:t>operação</a:t>
            </a:r>
            <a:endParaRPr lang="en-GB" altLang="pt-BR" dirty="0"/>
          </a:p>
          <a:p>
            <a:pPr lvl="1"/>
            <a:r>
              <a:rPr lang="en-GB" altLang="pt-BR" dirty="0"/>
              <a:t>Uma </a:t>
            </a:r>
            <a:r>
              <a:rPr lang="en-GB" altLang="pt-BR" dirty="0" err="1"/>
              <a:t>deficiência</a:t>
            </a:r>
            <a:r>
              <a:rPr lang="en-GB" altLang="pt-BR" dirty="0"/>
              <a:t> do </a:t>
            </a:r>
            <a:r>
              <a:rPr lang="en-GB" altLang="pt-BR" dirty="0" err="1"/>
              <a:t>modelo</a:t>
            </a:r>
            <a:r>
              <a:rPr lang="en-GB" altLang="pt-BR" dirty="0"/>
              <a:t> </a:t>
            </a:r>
            <a:r>
              <a:rPr lang="en-GB" altLang="pt-BR" dirty="0" err="1"/>
              <a:t>cascata</a:t>
            </a:r>
            <a:r>
              <a:rPr lang="en-GB" altLang="pt-BR" dirty="0"/>
              <a:t> é a </a:t>
            </a:r>
            <a:r>
              <a:rPr lang="en-GB" altLang="pt-BR" dirty="0" err="1"/>
              <a:t>dificuldade</a:t>
            </a:r>
            <a:r>
              <a:rPr lang="en-GB" altLang="pt-BR" dirty="0"/>
              <a:t> </a:t>
            </a:r>
            <a:r>
              <a:rPr lang="en-GB" altLang="pt-BR" dirty="0" err="1"/>
              <a:t>em</a:t>
            </a:r>
            <a:r>
              <a:rPr lang="en-GB" altLang="pt-BR" dirty="0"/>
              <a:t> </a:t>
            </a:r>
            <a:r>
              <a:rPr lang="en-GB" altLang="pt-BR" dirty="0" err="1"/>
              <a:t>acomodar</a:t>
            </a:r>
            <a:r>
              <a:rPr lang="en-GB" altLang="pt-BR" dirty="0"/>
              <a:t> </a:t>
            </a:r>
            <a:r>
              <a:rPr lang="en-GB" altLang="pt-BR" dirty="0" err="1"/>
              <a:t>mudanças</a:t>
            </a:r>
            <a:r>
              <a:rPr lang="en-GB" altLang="pt-BR" dirty="0"/>
              <a:t> </a:t>
            </a:r>
            <a:r>
              <a:rPr lang="en-GB" altLang="pt-BR" dirty="0" err="1"/>
              <a:t>depois</a:t>
            </a:r>
            <a:r>
              <a:rPr lang="en-GB" altLang="pt-BR" dirty="0"/>
              <a:t> que o </a:t>
            </a:r>
            <a:r>
              <a:rPr lang="en-GB" altLang="pt-BR" dirty="0" err="1"/>
              <a:t>processo</a:t>
            </a:r>
            <a:r>
              <a:rPr lang="en-GB" altLang="pt-BR" dirty="0"/>
              <a:t> se </a:t>
            </a:r>
            <a:r>
              <a:rPr lang="en-GB" altLang="pt-BR" dirty="0" err="1"/>
              <a:t>inicia</a:t>
            </a:r>
            <a:r>
              <a:rPr lang="en-GB" altLang="pt-BR" dirty="0"/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8A1684D-B81C-4B90-B929-41FB327AFC2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44016"/>
            <a:ext cx="7862888" cy="54868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3200" b="1" dirty="0"/>
              <a:t>Ciclos de Vida do Processo de Software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83">
            <a:extLst>
              <a:ext uri="{FF2B5EF4-FFF2-40B4-BE49-F238E27FC236}">
                <a16:creationId xmlns:a16="http://schemas.microsoft.com/office/drawing/2014/main" id="{54F1FDD5-0257-45EF-BB3A-0C5BC8BC7923}"/>
              </a:ext>
            </a:extLst>
          </p:cNvPr>
          <p:cNvGrpSpPr>
            <a:grpSpLocks/>
          </p:cNvGrpSpPr>
          <p:nvPr/>
        </p:nvGrpSpPr>
        <p:grpSpPr bwMode="auto">
          <a:xfrm>
            <a:off x="1259632" y="1916832"/>
            <a:ext cx="6629400" cy="3962400"/>
            <a:chOff x="912" y="1296"/>
            <a:chExt cx="4176" cy="2496"/>
          </a:xfrm>
        </p:grpSpPr>
        <p:sp>
          <p:nvSpPr>
            <p:cNvPr id="39993" name="AutoShape 57">
              <a:extLst>
                <a:ext uri="{FF2B5EF4-FFF2-40B4-BE49-F238E27FC236}">
                  <a16:creationId xmlns:a16="http://schemas.microsoft.com/office/drawing/2014/main" id="{D7E15B92-7AD9-4470-8CF8-46AF2092C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296"/>
              <a:ext cx="1167" cy="6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pt-BR" altLang="pt-BR" sz="2000" dirty="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Engenharia de Sistemas</a:t>
              </a:r>
              <a:endParaRPr lang="pt-BR" altLang="pt-BR" dirty="0">
                <a:solidFill>
                  <a:srgbClr val="8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9994" name="AutoShape 58">
              <a:extLst>
                <a:ext uri="{FF2B5EF4-FFF2-40B4-BE49-F238E27FC236}">
                  <a16:creationId xmlns:a16="http://schemas.microsoft.com/office/drawing/2014/main" id="{CFC096C5-9A82-447D-9E11-3A8450AB7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1643"/>
              <a:ext cx="1167" cy="6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pt-BR" altLang="pt-BR" sz="2000" dirty="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Análise  de Requisitos </a:t>
              </a:r>
              <a:endParaRPr lang="pt-BR" altLang="pt-BR" dirty="0">
                <a:solidFill>
                  <a:srgbClr val="8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9995" name="AutoShape 59">
              <a:extLst>
                <a:ext uri="{FF2B5EF4-FFF2-40B4-BE49-F238E27FC236}">
                  <a16:creationId xmlns:a16="http://schemas.microsoft.com/office/drawing/2014/main" id="{C2390A93-3657-48FD-AABB-F95D99147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1989"/>
              <a:ext cx="1167" cy="6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pt-BR" altLang="pt-BR" sz="200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Projeto  </a:t>
              </a:r>
            </a:p>
          </p:txBody>
        </p:sp>
        <p:sp>
          <p:nvSpPr>
            <p:cNvPr id="39996" name="AutoShape 60">
              <a:extLst>
                <a:ext uri="{FF2B5EF4-FFF2-40B4-BE49-F238E27FC236}">
                  <a16:creationId xmlns:a16="http://schemas.microsoft.com/office/drawing/2014/main" id="{0BFF2CCB-B527-4813-B57A-BE2906EB5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7" y="2336"/>
              <a:ext cx="1167" cy="6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pt-BR" altLang="pt-BR" sz="200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Codificação </a:t>
              </a:r>
            </a:p>
          </p:txBody>
        </p:sp>
        <p:sp>
          <p:nvSpPr>
            <p:cNvPr id="39997" name="AutoShape 61">
              <a:extLst>
                <a:ext uri="{FF2B5EF4-FFF2-40B4-BE49-F238E27FC236}">
                  <a16:creationId xmlns:a16="http://schemas.microsoft.com/office/drawing/2014/main" id="{9116D18B-5638-4F1E-A32F-0F82C3F38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2683"/>
              <a:ext cx="1167" cy="6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pt-BR" altLang="pt-BR" sz="200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Testes </a:t>
              </a:r>
            </a:p>
          </p:txBody>
        </p:sp>
        <p:sp>
          <p:nvSpPr>
            <p:cNvPr id="39998" name="AutoShape 62">
              <a:extLst>
                <a:ext uri="{FF2B5EF4-FFF2-40B4-BE49-F238E27FC236}">
                  <a16:creationId xmlns:a16="http://schemas.microsoft.com/office/drawing/2014/main" id="{EDB576E7-259D-4845-B404-A939035E6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1" y="2960"/>
              <a:ext cx="1167" cy="6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107763" dir="81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pt-BR" altLang="pt-BR" sz="200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Manutenção</a:t>
              </a:r>
              <a:r>
                <a:rPr lang="pt-BR" altLang="pt-BR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 </a:t>
              </a:r>
            </a:p>
          </p:txBody>
        </p:sp>
        <p:sp>
          <p:nvSpPr>
            <p:cNvPr id="39999" name="Line 63">
              <a:extLst>
                <a:ext uri="{FF2B5EF4-FFF2-40B4-BE49-F238E27FC236}">
                  <a16:creationId xmlns:a16="http://schemas.microsoft.com/office/drawing/2014/main" id="{77B09EB0-C2E1-422F-ACE1-431782544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9" y="1504"/>
              <a:ext cx="30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000" name="Line 64">
              <a:extLst>
                <a:ext uri="{FF2B5EF4-FFF2-40B4-BE49-F238E27FC236}">
                  <a16:creationId xmlns:a16="http://schemas.microsoft.com/office/drawing/2014/main" id="{ED45089E-3B33-4FC7-81C2-7E5D5F9FF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7" y="1781"/>
              <a:ext cx="1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001" name="Line 65">
              <a:extLst>
                <a:ext uri="{FF2B5EF4-FFF2-40B4-BE49-F238E27FC236}">
                  <a16:creationId xmlns:a16="http://schemas.microsoft.com/office/drawing/2014/main" id="{BBD28365-62FA-47BF-8191-6C4FA3E96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4" y="2128"/>
              <a:ext cx="1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002" name="Line 66">
              <a:extLst>
                <a:ext uri="{FF2B5EF4-FFF2-40B4-BE49-F238E27FC236}">
                  <a16:creationId xmlns:a16="http://schemas.microsoft.com/office/drawing/2014/main" id="{5A8A49DE-B06A-44F6-88DC-BBBC7260D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4" y="2475"/>
              <a:ext cx="1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003" name="Line 67">
              <a:extLst>
                <a:ext uri="{FF2B5EF4-FFF2-40B4-BE49-F238E27FC236}">
                  <a16:creationId xmlns:a16="http://schemas.microsoft.com/office/drawing/2014/main" id="{B22BD301-3A99-425B-98B4-978CB678C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5" y="2821"/>
              <a:ext cx="24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004" name="Line 68">
              <a:extLst>
                <a:ext uri="{FF2B5EF4-FFF2-40B4-BE49-F238E27FC236}">
                  <a16:creationId xmlns:a16="http://schemas.microsoft.com/office/drawing/2014/main" id="{F8DD2DD9-2C0A-4B6B-BFBC-67CCB4683D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6" y="1504"/>
              <a:ext cx="0" cy="1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005" name="Line 69">
              <a:extLst>
                <a:ext uri="{FF2B5EF4-FFF2-40B4-BE49-F238E27FC236}">
                  <a16:creationId xmlns:a16="http://schemas.microsoft.com/office/drawing/2014/main" id="{1B35DBD8-40CB-423E-8C61-D568CD88A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1781"/>
              <a:ext cx="0" cy="2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006" name="Line 70">
              <a:extLst>
                <a:ext uri="{FF2B5EF4-FFF2-40B4-BE49-F238E27FC236}">
                  <a16:creationId xmlns:a16="http://schemas.microsoft.com/office/drawing/2014/main" id="{EDA63B49-95EC-4B44-B9FE-84F9DAA44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8" y="2128"/>
              <a:ext cx="0" cy="2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007" name="Line 71">
              <a:extLst>
                <a:ext uri="{FF2B5EF4-FFF2-40B4-BE49-F238E27FC236}">
                  <a16:creationId xmlns:a16="http://schemas.microsoft.com/office/drawing/2014/main" id="{8AF190E4-A764-4148-87AE-E644CB29E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2475"/>
              <a:ext cx="0" cy="2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008" name="Line 72">
              <a:extLst>
                <a:ext uri="{FF2B5EF4-FFF2-40B4-BE49-F238E27FC236}">
                  <a16:creationId xmlns:a16="http://schemas.microsoft.com/office/drawing/2014/main" id="{9720C0BD-1578-405E-918E-AD140E053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1" y="2821"/>
              <a:ext cx="0" cy="13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009" name="Line 73">
              <a:extLst>
                <a:ext uri="{FF2B5EF4-FFF2-40B4-BE49-F238E27FC236}">
                  <a16:creationId xmlns:a16="http://schemas.microsoft.com/office/drawing/2014/main" id="{958BC136-A493-4C86-89C7-63D72BFFC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4" y="3584"/>
              <a:ext cx="0" cy="2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010" name="Line 74">
              <a:extLst>
                <a:ext uri="{FF2B5EF4-FFF2-40B4-BE49-F238E27FC236}">
                  <a16:creationId xmlns:a16="http://schemas.microsoft.com/office/drawing/2014/main" id="{E4957B77-0D27-40B6-BB01-94DBFCFE3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2" y="3792"/>
              <a:ext cx="31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011" name="Line 75">
              <a:extLst>
                <a:ext uri="{FF2B5EF4-FFF2-40B4-BE49-F238E27FC236}">
                  <a16:creationId xmlns:a16="http://schemas.microsoft.com/office/drawing/2014/main" id="{E4B83F5B-6D48-4F61-8A54-57400B31D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2" y="1920"/>
              <a:ext cx="0" cy="18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012" name="Line 76">
              <a:extLst>
                <a:ext uri="{FF2B5EF4-FFF2-40B4-BE49-F238E27FC236}">
                  <a16:creationId xmlns:a16="http://schemas.microsoft.com/office/drawing/2014/main" id="{7AA927F3-6E90-4A12-81EF-E0DFF46BC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0" y="2267"/>
              <a:ext cx="0" cy="15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013" name="Line 77">
              <a:extLst>
                <a:ext uri="{FF2B5EF4-FFF2-40B4-BE49-F238E27FC236}">
                  <a16:creationId xmlns:a16="http://schemas.microsoft.com/office/drawing/2014/main" id="{C3D711DE-E4C0-491C-9507-32F15BF58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4" y="2613"/>
              <a:ext cx="0" cy="117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014" name="Line 78">
              <a:extLst>
                <a:ext uri="{FF2B5EF4-FFF2-40B4-BE49-F238E27FC236}">
                  <a16:creationId xmlns:a16="http://schemas.microsoft.com/office/drawing/2014/main" id="{FF0187C4-CF25-40FA-ABA1-E33F2DF7D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" y="2960"/>
              <a:ext cx="0" cy="8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015" name="Line 79">
              <a:extLst>
                <a:ext uri="{FF2B5EF4-FFF2-40B4-BE49-F238E27FC236}">
                  <a16:creationId xmlns:a16="http://schemas.microsoft.com/office/drawing/2014/main" id="{C504773A-5A0A-43E5-B2CD-BD61B3C4E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" y="3307"/>
              <a:ext cx="0" cy="48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BCC8BA1-0584-4188-A7F2-745D675C2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836712"/>
            <a:ext cx="7886700" cy="690169"/>
          </a:xfrm>
        </p:spPr>
        <p:txBody>
          <a:bodyPr/>
          <a:lstStyle/>
          <a:p>
            <a:r>
              <a:rPr lang="pt-BR" dirty="0"/>
              <a:t>Ciclo de Vida Clássico - Cascata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ECC45705-0B27-4C06-8466-AE5FBB91C13B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624"/>
            <a:ext cx="7776864" cy="69215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3200" b="1"/>
              <a:t>Ciclos de Vida do Processo de Software</a:t>
            </a:r>
            <a:endParaRPr lang="en-GB" alt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729899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6">
            <a:extLst>
              <a:ext uri="{FF2B5EF4-FFF2-40B4-BE49-F238E27FC236}">
                <a16:creationId xmlns:a16="http://schemas.microsoft.com/office/drawing/2014/main" id="{1F69565E-2379-4461-9AC6-162F82ADA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836712"/>
            <a:ext cx="7920880" cy="2376264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9" rIns="92075" bIns="46039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900"/>
              </a:spcBef>
              <a:spcAft>
                <a:spcPts val="300"/>
              </a:spcAft>
              <a:defRPr/>
            </a:pPr>
            <a:r>
              <a:rPr lang="pt-BR" altLang="pt-BR" sz="2400" dirty="0"/>
              <a:t>Atividades do Ciclo de Vida Clássico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defRPr/>
            </a:pPr>
            <a:r>
              <a:rPr lang="pt-BR" altLang="pt-BR" sz="2000" b="0" dirty="0">
                <a:solidFill>
                  <a:srgbClr val="000066"/>
                </a:solidFill>
              </a:rPr>
              <a:t>Análise e engenharia de sistemas</a:t>
            </a:r>
          </a:p>
          <a:p>
            <a:pPr lvl="2">
              <a:spcBef>
                <a:spcPts val="900"/>
              </a:spcBef>
              <a:spcAft>
                <a:spcPts val="300"/>
              </a:spcAft>
              <a:defRPr/>
            </a:pPr>
            <a:r>
              <a:rPr lang="pt-BR" altLang="pt-BR" sz="1800" b="0" dirty="0">
                <a:latin typeface="+mn-lt"/>
              </a:rPr>
              <a:t>Envolve a coleta de requisitos em nível do sistema, pequena quantidade de projeto e análise de alto nível. </a:t>
            </a:r>
          </a:p>
          <a:p>
            <a:pPr lvl="2">
              <a:spcBef>
                <a:spcPts val="900"/>
              </a:spcBef>
              <a:spcAft>
                <a:spcPts val="300"/>
              </a:spcAft>
              <a:defRPr/>
            </a:pPr>
            <a:r>
              <a:rPr lang="pt-BR" altLang="pt-BR" sz="1800" b="0" dirty="0">
                <a:latin typeface="+mn-lt"/>
              </a:rPr>
              <a:t>Visão essencial quando o software deve fazer interface com outros elementos (hardware, pessoas e banco de dados)</a:t>
            </a:r>
          </a:p>
        </p:txBody>
      </p:sp>
      <p:grpSp>
        <p:nvGrpSpPr>
          <p:cNvPr id="56325" name="Group 7">
            <a:extLst>
              <a:ext uri="{FF2B5EF4-FFF2-40B4-BE49-F238E27FC236}">
                <a16:creationId xmlns:a16="http://schemas.microsoft.com/office/drawing/2014/main" id="{E8732023-4C4B-4987-95CE-A1CCEBA0F9A7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3212976"/>
            <a:ext cx="5328592" cy="3240360"/>
            <a:chOff x="1728" y="1728"/>
            <a:chExt cx="9792" cy="5184"/>
          </a:xfrm>
        </p:grpSpPr>
        <p:sp>
          <p:nvSpPr>
            <p:cNvPr id="56327" name="AutoShape 8">
              <a:extLst>
                <a:ext uri="{FF2B5EF4-FFF2-40B4-BE49-F238E27FC236}">
                  <a16:creationId xmlns:a16="http://schemas.microsoft.com/office/drawing/2014/main" id="{FA871CAE-E240-4991-8C65-4C8B24986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728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 dirty="0">
                  <a:solidFill>
                    <a:srgbClr val="800000"/>
                  </a:solidFill>
                  <a:latin typeface="Arial Narrow" panose="020B0606020202030204" pitchFamily="34" charset="0"/>
                </a:rPr>
                <a:t>Engenharia de Sistemas</a:t>
              </a:r>
            </a:p>
          </p:txBody>
        </p:sp>
        <p:sp>
          <p:nvSpPr>
            <p:cNvPr id="56328" name="AutoShape 9">
              <a:extLst>
                <a:ext uri="{FF2B5EF4-FFF2-40B4-BE49-F238E27FC236}">
                  <a16:creationId xmlns:a16="http://schemas.microsoft.com/office/drawing/2014/main" id="{FC52124F-71C3-4C81-A508-3EF78AC03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448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 dirty="0">
                  <a:solidFill>
                    <a:srgbClr val="800000"/>
                  </a:solidFill>
                  <a:latin typeface="Arial Narrow" panose="020B0606020202030204" pitchFamily="34" charset="0"/>
                </a:rPr>
                <a:t>Análise  de Requisitos </a:t>
              </a:r>
            </a:p>
          </p:txBody>
        </p:sp>
        <p:sp>
          <p:nvSpPr>
            <p:cNvPr id="56329" name="AutoShape 10">
              <a:extLst>
                <a:ext uri="{FF2B5EF4-FFF2-40B4-BE49-F238E27FC236}">
                  <a16:creationId xmlns:a16="http://schemas.microsoft.com/office/drawing/2014/main" id="{9A41976E-1F69-436E-AB9E-FD09F2F5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3168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>
                  <a:solidFill>
                    <a:srgbClr val="800000"/>
                  </a:solidFill>
                  <a:latin typeface="Arial Narrow" panose="020B0606020202030204" pitchFamily="34" charset="0"/>
                </a:rPr>
                <a:t>Projeto  </a:t>
              </a:r>
            </a:p>
          </p:txBody>
        </p:sp>
        <p:sp>
          <p:nvSpPr>
            <p:cNvPr id="56330" name="AutoShape 11">
              <a:extLst>
                <a:ext uri="{FF2B5EF4-FFF2-40B4-BE49-F238E27FC236}">
                  <a16:creationId xmlns:a16="http://schemas.microsoft.com/office/drawing/2014/main" id="{0A303350-2FFC-488D-AB6A-792F769F9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6" y="3888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>
                  <a:solidFill>
                    <a:srgbClr val="800000"/>
                  </a:solidFill>
                  <a:latin typeface="Arial Narrow" panose="020B0606020202030204" pitchFamily="34" charset="0"/>
                </a:rPr>
                <a:t>Codificação </a:t>
              </a:r>
            </a:p>
          </p:txBody>
        </p:sp>
        <p:sp>
          <p:nvSpPr>
            <p:cNvPr id="56331" name="AutoShape 12">
              <a:extLst>
                <a:ext uri="{FF2B5EF4-FFF2-40B4-BE49-F238E27FC236}">
                  <a16:creationId xmlns:a16="http://schemas.microsoft.com/office/drawing/2014/main" id="{7CF55362-F39D-4499-923B-35A86BDD3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" y="4608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>
                  <a:solidFill>
                    <a:srgbClr val="800000"/>
                  </a:solidFill>
                  <a:latin typeface="Arial Narrow" panose="020B0606020202030204" pitchFamily="34" charset="0"/>
                </a:rPr>
                <a:t>Testes </a:t>
              </a:r>
            </a:p>
          </p:txBody>
        </p:sp>
        <p:sp>
          <p:nvSpPr>
            <p:cNvPr id="56332" name="AutoShape 13">
              <a:extLst>
                <a:ext uri="{FF2B5EF4-FFF2-40B4-BE49-F238E27FC236}">
                  <a16:creationId xmlns:a16="http://schemas.microsoft.com/office/drawing/2014/main" id="{9AE6E0D5-CC19-44FD-85E6-EE5AE4BF5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4" y="5304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800">
                  <a:solidFill>
                    <a:srgbClr val="800000"/>
                  </a:solidFill>
                  <a:latin typeface="Arial Narrow" panose="020B0606020202030204" pitchFamily="34" charset="0"/>
                </a:rPr>
                <a:t>Manutenção</a:t>
              </a:r>
            </a:p>
          </p:txBody>
        </p:sp>
        <p:sp>
          <p:nvSpPr>
            <p:cNvPr id="38926" name="Line 14">
              <a:extLst>
                <a:ext uri="{FF2B5EF4-FFF2-40B4-BE49-F238E27FC236}">
                  <a16:creationId xmlns:a16="http://schemas.microsoft.com/office/drawing/2014/main" id="{09E375BC-F900-493C-83DF-BED932A94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160"/>
              <a:ext cx="7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27" name="Line 15">
              <a:extLst>
                <a:ext uri="{FF2B5EF4-FFF2-40B4-BE49-F238E27FC236}">
                  <a16:creationId xmlns:a16="http://schemas.microsoft.com/office/drawing/2014/main" id="{FD732CCD-2523-4238-B03B-4626CEE40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6" y="2735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28" name="Line 16">
              <a:extLst>
                <a:ext uri="{FF2B5EF4-FFF2-40B4-BE49-F238E27FC236}">
                  <a16:creationId xmlns:a16="http://schemas.microsoft.com/office/drawing/2014/main" id="{62B94F06-9C3F-481C-806D-579842B6D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3" y="3455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29" name="Line 17">
              <a:extLst>
                <a:ext uri="{FF2B5EF4-FFF2-40B4-BE49-F238E27FC236}">
                  <a16:creationId xmlns:a16="http://schemas.microsoft.com/office/drawing/2014/main" id="{ECC5869F-4C10-4E93-A7FD-C886B126F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2" y="4175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30" name="Line 18">
              <a:extLst>
                <a:ext uri="{FF2B5EF4-FFF2-40B4-BE49-F238E27FC236}">
                  <a16:creationId xmlns:a16="http://schemas.microsoft.com/office/drawing/2014/main" id="{A92217EC-E47F-4F75-AFFC-4560178B5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5" y="4895"/>
              <a:ext cx="5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31" name="Line 19">
              <a:extLst>
                <a:ext uri="{FF2B5EF4-FFF2-40B4-BE49-F238E27FC236}">
                  <a16:creationId xmlns:a16="http://schemas.microsoft.com/office/drawing/2014/main" id="{6BD07599-E6B2-414B-BEC1-07C0F506E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5" y="2160"/>
              <a:ext cx="0" cy="2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32" name="Line 20">
              <a:extLst>
                <a:ext uri="{FF2B5EF4-FFF2-40B4-BE49-F238E27FC236}">
                  <a16:creationId xmlns:a16="http://schemas.microsoft.com/office/drawing/2014/main" id="{75386EDA-8E9C-4997-90FC-EEF603826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8" y="2735"/>
              <a:ext cx="0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33" name="Line 21">
              <a:extLst>
                <a:ext uri="{FF2B5EF4-FFF2-40B4-BE49-F238E27FC236}">
                  <a16:creationId xmlns:a16="http://schemas.microsoft.com/office/drawing/2014/main" id="{C34E7106-2D89-4E8E-88D1-53312CBA2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95" y="3455"/>
              <a:ext cx="0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34" name="Line 22">
              <a:extLst>
                <a:ext uri="{FF2B5EF4-FFF2-40B4-BE49-F238E27FC236}">
                  <a16:creationId xmlns:a16="http://schemas.microsoft.com/office/drawing/2014/main" id="{0F42FBE8-57CB-41FD-986F-FBCD6C16E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04" y="4175"/>
              <a:ext cx="0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35" name="Line 23">
              <a:extLst>
                <a:ext uri="{FF2B5EF4-FFF2-40B4-BE49-F238E27FC236}">
                  <a16:creationId xmlns:a16="http://schemas.microsoft.com/office/drawing/2014/main" id="{5B89D775-A623-4065-B1F9-69B92DBC5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99" y="4895"/>
              <a:ext cx="0" cy="4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36" name="Line 24">
              <a:extLst>
                <a:ext uri="{FF2B5EF4-FFF2-40B4-BE49-F238E27FC236}">
                  <a16:creationId xmlns:a16="http://schemas.microsoft.com/office/drawing/2014/main" id="{32CAC5C2-EF7A-463C-95B3-ED3822B12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40" y="6600"/>
              <a:ext cx="0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37" name="Line 25">
              <a:extLst>
                <a:ext uri="{FF2B5EF4-FFF2-40B4-BE49-F238E27FC236}">
                  <a16:creationId xmlns:a16="http://schemas.microsoft.com/office/drawing/2014/main" id="{3271607C-957C-44B5-A673-35BD0CE79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6912"/>
              <a:ext cx="73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38" name="Line 26">
              <a:extLst>
                <a:ext uri="{FF2B5EF4-FFF2-40B4-BE49-F238E27FC236}">
                  <a16:creationId xmlns:a16="http://schemas.microsoft.com/office/drawing/2014/main" id="{94D21EBB-994C-42E9-A132-686142B53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3025"/>
              <a:ext cx="0" cy="38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39" name="Line 27">
              <a:extLst>
                <a:ext uri="{FF2B5EF4-FFF2-40B4-BE49-F238E27FC236}">
                  <a16:creationId xmlns:a16="http://schemas.microsoft.com/office/drawing/2014/main" id="{823CC285-A718-46D7-86E0-4855559A0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745"/>
              <a:ext cx="0" cy="31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40" name="Line 28">
              <a:extLst>
                <a:ext uri="{FF2B5EF4-FFF2-40B4-BE49-F238E27FC236}">
                  <a16:creationId xmlns:a16="http://schemas.microsoft.com/office/drawing/2014/main" id="{C1623A97-27AF-4DE2-9072-78A07E1D0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7" y="4465"/>
              <a:ext cx="0" cy="24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41" name="Line 29">
              <a:extLst>
                <a:ext uri="{FF2B5EF4-FFF2-40B4-BE49-F238E27FC236}">
                  <a16:creationId xmlns:a16="http://schemas.microsoft.com/office/drawing/2014/main" id="{071E286E-1101-4D78-AB22-47EA99E00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6" y="5185"/>
              <a:ext cx="0" cy="17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42" name="Line 30">
              <a:extLst>
                <a:ext uri="{FF2B5EF4-FFF2-40B4-BE49-F238E27FC236}">
                  <a16:creationId xmlns:a16="http://schemas.microsoft.com/office/drawing/2014/main" id="{1AAED678-94E6-4DED-9BF1-4B60463A3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07" y="5905"/>
              <a:ext cx="0" cy="10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2" name="Rectangle 2">
            <a:extLst>
              <a:ext uri="{FF2B5EF4-FFF2-40B4-BE49-F238E27FC236}">
                <a16:creationId xmlns:a16="http://schemas.microsoft.com/office/drawing/2014/main" id="{87DD4A01-3FBC-4505-8EC1-318C87169C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44624"/>
            <a:ext cx="7776864" cy="69215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rPr lang="en-GB" altLang="pt-BR" sz="3200" b="1" dirty="0"/>
              <a:t>Ciclos de Vida do Processo de Software</a:t>
            </a:r>
          </a:p>
        </p:txBody>
      </p:sp>
    </p:spTree>
    <p:extLst>
      <p:ext uri="{BB962C8B-B14F-4D97-AF65-F5344CB8AC3E}">
        <p14:creationId xmlns:p14="http://schemas.microsoft.com/office/powerpoint/2010/main" val="1625502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Rectangle 8">
            <a:extLst>
              <a:ext uri="{FF2B5EF4-FFF2-40B4-BE49-F238E27FC236}">
                <a16:creationId xmlns:a16="http://schemas.microsoft.com/office/drawing/2014/main" id="{274F932E-C594-4556-89BD-4BC8C4ECA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764704"/>
            <a:ext cx="8748464" cy="2808312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9" rIns="92075" bIns="46039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900"/>
              </a:spcBef>
              <a:spcAft>
                <a:spcPts val="300"/>
              </a:spcAft>
              <a:defRPr/>
            </a:pPr>
            <a:r>
              <a:rPr lang="pt-BR" altLang="pt-BR" sz="2400" dirty="0"/>
              <a:t>Atividades do Ciclo de Vida Clássico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defRPr/>
            </a:pPr>
            <a:r>
              <a:rPr lang="pt-BR" altLang="pt-BR" sz="2000" dirty="0">
                <a:solidFill>
                  <a:schemeClr val="tx2">
                    <a:lumMod val="50000"/>
                  </a:schemeClr>
                </a:solidFill>
              </a:rPr>
              <a:t>Análise de requisitos de software</a:t>
            </a:r>
          </a:p>
          <a:p>
            <a:pPr lvl="2">
              <a:spcBef>
                <a:spcPts val="600"/>
              </a:spcBef>
              <a:spcAft>
                <a:spcPts val="300"/>
              </a:spcAft>
              <a:buClr>
                <a:schemeClr val="folHlink"/>
              </a:buClr>
              <a:defRPr/>
            </a:pPr>
            <a:r>
              <a:rPr lang="pt-BR" altLang="pt-BR" sz="1800" dirty="0">
                <a:latin typeface="Times New Roman" panose="02020603050405020304" pitchFamily="18" charset="0"/>
              </a:rPr>
              <a:t> Processo de coleta dos requisitos é intensificado e concentrado especificamente no software</a:t>
            </a:r>
          </a:p>
          <a:p>
            <a:pPr lvl="2">
              <a:spcBef>
                <a:spcPts val="600"/>
              </a:spcBef>
              <a:spcAft>
                <a:spcPts val="300"/>
              </a:spcAft>
              <a:buClr>
                <a:schemeClr val="folHlink"/>
              </a:buClr>
              <a:defRPr/>
            </a:pPr>
            <a:r>
              <a:rPr lang="pt-BR" altLang="pt-BR" sz="1800" dirty="0">
                <a:latin typeface="Times New Roman" panose="02020603050405020304" pitchFamily="18" charset="0"/>
              </a:rPr>
              <a:t> Deve-se compreender o domínio da informação, a função, desempenho e interfaces exigidos</a:t>
            </a:r>
          </a:p>
          <a:p>
            <a:pPr lvl="2">
              <a:spcBef>
                <a:spcPts val="600"/>
              </a:spcBef>
              <a:spcAft>
                <a:spcPts val="300"/>
              </a:spcAft>
              <a:buClr>
                <a:schemeClr val="folHlink"/>
              </a:buClr>
              <a:defRPr/>
            </a:pPr>
            <a:r>
              <a:rPr lang="pt-BR" altLang="pt-BR" sz="1800" dirty="0">
                <a:latin typeface="Times New Roman" panose="02020603050405020304" pitchFamily="18" charset="0"/>
              </a:rPr>
              <a:t> </a:t>
            </a:r>
            <a:r>
              <a:rPr lang="pt-BR" altLang="pt-BR" sz="1800" dirty="0">
                <a:latin typeface="Times New Roman" panose="02020603050405020304" pitchFamily="18" charset="0"/>
                <a:sym typeface="Wingdings" panose="05000000000000000000" pitchFamily="2" charset="2"/>
              </a:rPr>
              <a:t>O</a:t>
            </a:r>
            <a:r>
              <a:rPr lang="pt-BR" altLang="pt-BR" sz="1800" dirty="0">
                <a:latin typeface="Times New Roman" panose="02020603050405020304" pitchFamily="18" charset="0"/>
              </a:rPr>
              <a:t>s requisitos (para o sistema e para o software) são documentados e revistos com o cliente.</a:t>
            </a:r>
          </a:p>
        </p:txBody>
      </p:sp>
      <p:grpSp>
        <p:nvGrpSpPr>
          <p:cNvPr id="57349" name="Group 9">
            <a:extLst>
              <a:ext uri="{FF2B5EF4-FFF2-40B4-BE49-F238E27FC236}">
                <a16:creationId xmlns:a16="http://schemas.microsoft.com/office/drawing/2014/main" id="{0165FECF-AA4D-4532-AE28-453E25BCC952}"/>
              </a:ext>
            </a:extLst>
          </p:cNvPr>
          <p:cNvGrpSpPr>
            <a:grpSpLocks/>
          </p:cNvGrpSpPr>
          <p:nvPr/>
        </p:nvGrpSpPr>
        <p:grpSpPr bwMode="auto">
          <a:xfrm>
            <a:off x="3275856" y="3573016"/>
            <a:ext cx="5715000" cy="2991867"/>
            <a:chOff x="1728" y="1728"/>
            <a:chExt cx="9792" cy="5184"/>
          </a:xfrm>
        </p:grpSpPr>
        <p:sp>
          <p:nvSpPr>
            <p:cNvPr id="57350" name="AutoShape 10">
              <a:extLst>
                <a:ext uri="{FF2B5EF4-FFF2-40B4-BE49-F238E27FC236}">
                  <a16:creationId xmlns:a16="http://schemas.microsoft.com/office/drawing/2014/main" id="{A4E9ECA8-BCFD-492E-B737-6527C9B97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728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 dirty="0">
                  <a:solidFill>
                    <a:srgbClr val="800000"/>
                  </a:solidFill>
                  <a:latin typeface="Arial Narrow" panose="020B0606020202030204" pitchFamily="34" charset="0"/>
                </a:rPr>
                <a:t>Engenharia de Sistemas</a:t>
              </a:r>
            </a:p>
          </p:txBody>
        </p:sp>
        <p:sp>
          <p:nvSpPr>
            <p:cNvPr id="57351" name="AutoShape 11">
              <a:extLst>
                <a:ext uri="{FF2B5EF4-FFF2-40B4-BE49-F238E27FC236}">
                  <a16:creationId xmlns:a16="http://schemas.microsoft.com/office/drawing/2014/main" id="{6DE98E74-7CDC-43FB-807F-3A28FDC50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448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 dirty="0">
                  <a:solidFill>
                    <a:srgbClr val="800000"/>
                  </a:solidFill>
                  <a:latin typeface="Arial Narrow" panose="020B0606020202030204" pitchFamily="34" charset="0"/>
                </a:rPr>
                <a:t>Análise  de Requisitos </a:t>
              </a:r>
            </a:p>
          </p:txBody>
        </p:sp>
        <p:sp>
          <p:nvSpPr>
            <p:cNvPr id="57352" name="AutoShape 12">
              <a:extLst>
                <a:ext uri="{FF2B5EF4-FFF2-40B4-BE49-F238E27FC236}">
                  <a16:creationId xmlns:a16="http://schemas.microsoft.com/office/drawing/2014/main" id="{353815C8-5DAC-41C3-894B-EF236742B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3168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 dirty="0">
                  <a:solidFill>
                    <a:srgbClr val="800000"/>
                  </a:solidFill>
                  <a:latin typeface="Arial Narrow" panose="020B0606020202030204" pitchFamily="34" charset="0"/>
                </a:rPr>
                <a:t>Projeto  </a:t>
              </a:r>
            </a:p>
          </p:txBody>
        </p:sp>
        <p:sp>
          <p:nvSpPr>
            <p:cNvPr id="57353" name="AutoShape 13">
              <a:extLst>
                <a:ext uri="{FF2B5EF4-FFF2-40B4-BE49-F238E27FC236}">
                  <a16:creationId xmlns:a16="http://schemas.microsoft.com/office/drawing/2014/main" id="{142F2379-6392-48E7-A510-56674E7DE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6" y="3888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>
                  <a:solidFill>
                    <a:srgbClr val="800000"/>
                  </a:solidFill>
                  <a:latin typeface="Arial Narrow" panose="020B0606020202030204" pitchFamily="34" charset="0"/>
                </a:rPr>
                <a:t>Codificação </a:t>
              </a:r>
            </a:p>
          </p:txBody>
        </p:sp>
        <p:sp>
          <p:nvSpPr>
            <p:cNvPr id="57354" name="AutoShape 14">
              <a:extLst>
                <a:ext uri="{FF2B5EF4-FFF2-40B4-BE49-F238E27FC236}">
                  <a16:creationId xmlns:a16="http://schemas.microsoft.com/office/drawing/2014/main" id="{398E6B87-AFCB-4844-92D6-32590204A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" y="4608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>
                  <a:solidFill>
                    <a:srgbClr val="800000"/>
                  </a:solidFill>
                  <a:latin typeface="Arial Narrow" panose="020B0606020202030204" pitchFamily="34" charset="0"/>
                </a:rPr>
                <a:t>Testes </a:t>
              </a:r>
            </a:p>
          </p:txBody>
        </p:sp>
        <p:sp>
          <p:nvSpPr>
            <p:cNvPr id="57355" name="AutoShape 15">
              <a:extLst>
                <a:ext uri="{FF2B5EF4-FFF2-40B4-BE49-F238E27FC236}">
                  <a16:creationId xmlns:a16="http://schemas.microsoft.com/office/drawing/2014/main" id="{E9616324-48F6-4408-ACCE-977E78B38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4" y="5304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800">
                  <a:solidFill>
                    <a:srgbClr val="800000"/>
                  </a:solidFill>
                  <a:latin typeface="Arial Narrow" panose="020B0606020202030204" pitchFamily="34" charset="0"/>
                </a:rPr>
                <a:t>Manutenção</a:t>
              </a:r>
            </a:p>
          </p:txBody>
        </p:sp>
        <p:sp>
          <p:nvSpPr>
            <p:cNvPr id="43024" name="Line 16">
              <a:extLst>
                <a:ext uri="{FF2B5EF4-FFF2-40B4-BE49-F238E27FC236}">
                  <a16:creationId xmlns:a16="http://schemas.microsoft.com/office/drawing/2014/main" id="{C2D5B524-B77E-45B4-A79B-1F21BC96A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160"/>
              <a:ext cx="7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25" name="Line 17">
              <a:extLst>
                <a:ext uri="{FF2B5EF4-FFF2-40B4-BE49-F238E27FC236}">
                  <a16:creationId xmlns:a16="http://schemas.microsoft.com/office/drawing/2014/main" id="{EAD5418C-5373-4BB8-B5F3-B4485CCBE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6" y="2735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26" name="Line 18">
              <a:extLst>
                <a:ext uri="{FF2B5EF4-FFF2-40B4-BE49-F238E27FC236}">
                  <a16:creationId xmlns:a16="http://schemas.microsoft.com/office/drawing/2014/main" id="{F8BA92F3-98BB-4740-99F1-9EF643D78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3" y="3455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27" name="Line 19">
              <a:extLst>
                <a:ext uri="{FF2B5EF4-FFF2-40B4-BE49-F238E27FC236}">
                  <a16:creationId xmlns:a16="http://schemas.microsoft.com/office/drawing/2014/main" id="{B51BF93B-21B3-48E7-9C6D-67EBDF62D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2" y="4175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28" name="Line 20">
              <a:extLst>
                <a:ext uri="{FF2B5EF4-FFF2-40B4-BE49-F238E27FC236}">
                  <a16:creationId xmlns:a16="http://schemas.microsoft.com/office/drawing/2014/main" id="{BEE84F77-CB4B-4CAD-A94E-29B25221E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5" y="4895"/>
              <a:ext cx="5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29" name="Line 21">
              <a:extLst>
                <a:ext uri="{FF2B5EF4-FFF2-40B4-BE49-F238E27FC236}">
                  <a16:creationId xmlns:a16="http://schemas.microsoft.com/office/drawing/2014/main" id="{037B07E7-9D0E-4EFA-A71C-5C9BAD6C1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5" y="2160"/>
              <a:ext cx="0" cy="2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30" name="Line 22">
              <a:extLst>
                <a:ext uri="{FF2B5EF4-FFF2-40B4-BE49-F238E27FC236}">
                  <a16:creationId xmlns:a16="http://schemas.microsoft.com/office/drawing/2014/main" id="{F9938643-09DE-4AEC-9C23-39BA6C05B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8" y="2735"/>
              <a:ext cx="0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31" name="Line 23">
              <a:extLst>
                <a:ext uri="{FF2B5EF4-FFF2-40B4-BE49-F238E27FC236}">
                  <a16:creationId xmlns:a16="http://schemas.microsoft.com/office/drawing/2014/main" id="{DD6D07E9-255B-4DF6-B026-A85802F8A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95" y="3455"/>
              <a:ext cx="0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32" name="Line 24">
              <a:extLst>
                <a:ext uri="{FF2B5EF4-FFF2-40B4-BE49-F238E27FC236}">
                  <a16:creationId xmlns:a16="http://schemas.microsoft.com/office/drawing/2014/main" id="{D60797B7-7903-4871-A332-6666398E2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04" y="4175"/>
              <a:ext cx="0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33" name="Line 25">
              <a:extLst>
                <a:ext uri="{FF2B5EF4-FFF2-40B4-BE49-F238E27FC236}">
                  <a16:creationId xmlns:a16="http://schemas.microsoft.com/office/drawing/2014/main" id="{95B8B815-1EF3-40AF-BCCC-901C86B2DA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99" y="4895"/>
              <a:ext cx="0" cy="4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34" name="Line 26">
              <a:extLst>
                <a:ext uri="{FF2B5EF4-FFF2-40B4-BE49-F238E27FC236}">
                  <a16:creationId xmlns:a16="http://schemas.microsoft.com/office/drawing/2014/main" id="{EE81BC46-0879-4A59-BD55-22EA4088A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40" y="6600"/>
              <a:ext cx="0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35" name="Line 27">
              <a:extLst>
                <a:ext uri="{FF2B5EF4-FFF2-40B4-BE49-F238E27FC236}">
                  <a16:creationId xmlns:a16="http://schemas.microsoft.com/office/drawing/2014/main" id="{9B83CE14-A837-4E64-9992-2C2B3A3816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6912"/>
              <a:ext cx="73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36" name="Line 28">
              <a:extLst>
                <a:ext uri="{FF2B5EF4-FFF2-40B4-BE49-F238E27FC236}">
                  <a16:creationId xmlns:a16="http://schemas.microsoft.com/office/drawing/2014/main" id="{8C3BC894-11F1-47A3-A9B1-42DA92441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3025"/>
              <a:ext cx="0" cy="38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37" name="Line 29">
              <a:extLst>
                <a:ext uri="{FF2B5EF4-FFF2-40B4-BE49-F238E27FC236}">
                  <a16:creationId xmlns:a16="http://schemas.microsoft.com/office/drawing/2014/main" id="{83E6A0F2-461A-4E23-AEFA-583F1FDDE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745"/>
              <a:ext cx="0" cy="31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38" name="Line 30">
              <a:extLst>
                <a:ext uri="{FF2B5EF4-FFF2-40B4-BE49-F238E27FC236}">
                  <a16:creationId xmlns:a16="http://schemas.microsoft.com/office/drawing/2014/main" id="{A547D9A0-99E3-4889-B5A0-35F3A25FE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7" y="4465"/>
              <a:ext cx="0" cy="24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39" name="Line 31">
              <a:extLst>
                <a:ext uri="{FF2B5EF4-FFF2-40B4-BE49-F238E27FC236}">
                  <a16:creationId xmlns:a16="http://schemas.microsoft.com/office/drawing/2014/main" id="{500D307C-9E7D-4CF8-A750-913771E8A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6" y="5185"/>
              <a:ext cx="0" cy="17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40" name="Line 32">
              <a:extLst>
                <a:ext uri="{FF2B5EF4-FFF2-40B4-BE49-F238E27FC236}">
                  <a16:creationId xmlns:a16="http://schemas.microsoft.com/office/drawing/2014/main" id="{B7BAD74F-0DF8-4D21-B9E4-D3198B795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07" y="5905"/>
              <a:ext cx="0" cy="10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Rectangle 2">
            <a:extLst>
              <a:ext uri="{FF2B5EF4-FFF2-40B4-BE49-F238E27FC236}">
                <a16:creationId xmlns:a16="http://schemas.microsoft.com/office/drawing/2014/main" id="{2BD183BF-DE94-4146-AA01-2AB7BFE9BF54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624"/>
            <a:ext cx="7776864" cy="69215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3200" b="1"/>
              <a:t>Ciclos de Vida do Processo de Software</a:t>
            </a:r>
            <a:endParaRPr lang="en-GB" alt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309498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Rectangle 9">
            <a:extLst>
              <a:ext uri="{FF2B5EF4-FFF2-40B4-BE49-F238E27FC236}">
                <a16:creationId xmlns:a16="http://schemas.microsoft.com/office/drawing/2014/main" id="{A37D9658-2828-4B5C-A6C9-336AD65C1D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764705"/>
            <a:ext cx="8515350" cy="2664296"/>
          </a:xfrm>
        </p:spPr>
        <p:txBody>
          <a:bodyPr>
            <a:normAutofit/>
          </a:bodyPr>
          <a:lstStyle/>
          <a:p>
            <a:r>
              <a:rPr lang="pt-BR" altLang="pt-BR" dirty="0"/>
              <a:t>Atividades do Ciclo de Vida Clássico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/>
              <a:t>Projeto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altLang="pt-BR" dirty="0"/>
              <a:t>Tradução dos requisitos do software para um conjunto de representações que podem ser avaliadas quanto à qualidade, antes que a codificação se inicie.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altLang="pt-BR" dirty="0"/>
              <a:t>Se concentra em 4 atributos do programa: </a:t>
            </a:r>
          </a:p>
          <a:p>
            <a:pPr lvl="3"/>
            <a:r>
              <a:rPr lang="pt-BR" altLang="pt-BR" dirty="0"/>
              <a:t>Estrutura de Dados, Arquitetura de Software, Detalhes Procedimentais e Caracterização de Interfaces</a:t>
            </a:r>
          </a:p>
        </p:txBody>
      </p:sp>
      <p:grpSp>
        <p:nvGrpSpPr>
          <p:cNvPr id="58373" name="Group 11">
            <a:extLst>
              <a:ext uri="{FF2B5EF4-FFF2-40B4-BE49-F238E27FC236}">
                <a16:creationId xmlns:a16="http://schemas.microsoft.com/office/drawing/2014/main" id="{DF3F5314-8F85-4DF5-B13F-3EBAC2CD4118}"/>
              </a:ext>
            </a:extLst>
          </p:cNvPr>
          <p:cNvGrpSpPr>
            <a:grpSpLocks/>
          </p:cNvGrpSpPr>
          <p:nvPr/>
        </p:nvGrpSpPr>
        <p:grpSpPr bwMode="auto">
          <a:xfrm>
            <a:off x="2483768" y="3533380"/>
            <a:ext cx="5544616" cy="2991964"/>
            <a:chOff x="1728" y="1606"/>
            <a:chExt cx="9792" cy="5306"/>
          </a:xfrm>
        </p:grpSpPr>
        <p:sp>
          <p:nvSpPr>
            <p:cNvPr id="58374" name="AutoShape 12">
              <a:extLst>
                <a:ext uri="{FF2B5EF4-FFF2-40B4-BE49-F238E27FC236}">
                  <a16:creationId xmlns:a16="http://schemas.microsoft.com/office/drawing/2014/main" id="{89DFB1A5-1C98-41BF-B13B-962D59370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606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 dirty="0">
                  <a:solidFill>
                    <a:srgbClr val="800000"/>
                  </a:solidFill>
                  <a:latin typeface="Arial Narrow" panose="020B0606020202030204" pitchFamily="34" charset="0"/>
                </a:rPr>
                <a:t>Engenharia de Sistemas</a:t>
              </a:r>
            </a:p>
          </p:txBody>
        </p:sp>
        <p:sp>
          <p:nvSpPr>
            <p:cNvPr id="58375" name="AutoShape 13">
              <a:extLst>
                <a:ext uri="{FF2B5EF4-FFF2-40B4-BE49-F238E27FC236}">
                  <a16:creationId xmlns:a16="http://schemas.microsoft.com/office/drawing/2014/main" id="{7D7B27C1-14B6-4286-BCF3-0CE419FAF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448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>
                  <a:solidFill>
                    <a:srgbClr val="800000"/>
                  </a:solidFill>
                  <a:latin typeface="Arial Narrow" panose="020B0606020202030204" pitchFamily="34" charset="0"/>
                </a:rPr>
                <a:t>Análise  de Requisitos </a:t>
              </a:r>
            </a:p>
          </p:txBody>
        </p:sp>
        <p:sp>
          <p:nvSpPr>
            <p:cNvPr id="58376" name="AutoShape 14">
              <a:extLst>
                <a:ext uri="{FF2B5EF4-FFF2-40B4-BE49-F238E27FC236}">
                  <a16:creationId xmlns:a16="http://schemas.microsoft.com/office/drawing/2014/main" id="{5BCB1C35-5522-4F0E-AC00-AA8A27142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3168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 dirty="0">
                  <a:solidFill>
                    <a:srgbClr val="800000"/>
                  </a:solidFill>
                  <a:latin typeface="Arial Narrow" panose="020B0606020202030204" pitchFamily="34" charset="0"/>
                </a:rPr>
                <a:t>Projeto  </a:t>
              </a:r>
            </a:p>
          </p:txBody>
        </p:sp>
        <p:sp>
          <p:nvSpPr>
            <p:cNvPr id="58377" name="AutoShape 15">
              <a:extLst>
                <a:ext uri="{FF2B5EF4-FFF2-40B4-BE49-F238E27FC236}">
                  <a16:creationId xmlns:a16="http://schemas.microsoft.com/office/drawing/2014/main" id="{0ECF2B5B-14AE-4440-B5EA-08C702F89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6" y="3888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>
                  <a:solidFill>
                    <a:srgbClr val="800000"/>
                  </a:solidFill>
                  <a:latin typeface="Arial Narrow" panose="020B0606020202030204" pitchFamily="34" charset="0"/>
                </a:rPr>
                <a:t>Codificação </a:t>
              </a:r>
            </a:p>
          </p:txBody>
        </p:sp>
        <p:sp>
          <p:nvSpPr>
            <p:cNvPr id="58378" name="AutoShape 16">
              <a:extLst>
                <a:ext uri="{FF2B5EF4-FFF2-40B4-BE49-F238E27FC236}">
                  <a16:creationId xmlns:a16="http://schemas.microsoft.com/office/drawing/2014/main" id="{D3B963D6-FFDC-4C17-A14E-E9FCA8FA3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" y="4608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>
                  <a:solidFill>
                    <a:srgbClr val="800000"/>
                  </a:solidFill>
                  <a:latin typeface="Arial Narrow" panose="020B0606020202030204" pitchFamily="34" charset="0"/>
                </a:rPr>
                <a:t>Testes </a:t>
              </a:r>
            </a:p>
          </p:txBody>
        </p:sp>
        <p:sp>
          <p:nvSpPr>
            <p:cNvPr id="58379" name="AutoShape 17">
              <a:extLst>
                <a:ext uri="{FF2B5EF4-FFF2-40B4-BE49-F238E27FC236}">
                  <a16:creationId xmlns:a16="http://schemas.microsoft.com/office/drawing/2014/main" id="{68A52EE8-E544-4CC7-90E2-D10F0FC43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4" y="5304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800">
                  <a:solidFill>
                    <a:srgbClr val="800000"/>
                  </a:solidFill>
                  <a:latin typeface="Arial Narrow" panose="020B0606020202030204" pitchFamily="34" charset="0"/>
                </a:rPr>
                <a:t>Manutenção</a:t>
              </a:r>
            </a:p>
          </p:txBody>
        </p:sp>
        <p:sp>
          <p:nvSpPr>
            <p:cNvPr id="44050" name="Line 18">
              <a:extLst>
                <a:ext uri="{FF2B5EF4-FFF2-40B4-BE49-F238E27FC236}">
                  <a16:creationId xmlns:a16="http://schemas.microsoft.com/office/drawing/2014/main" id="{48581864-1E95-47C8-A3E3-605088FA9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160"/>
              <a:ext cx="7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051" name="Line 19">
              <a:extLst>
                <a:ext uri="{FF2B5EF4-FFF2-40B4-BE49-F238E27FC236}">
                  <a16:creationId xmlns:a16="http://schemas.microsoft.com/office/drawing/2014/main" id="{355D1361-92EC-4090-8159-12553F987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6" y="2735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052" name="Line 20">
              <a:extLst>
                <a:ext uri="{FF2B5EF4-FFF2-40B4-BE49-F238E27FC236}">
                  <a16:creationId xmlns:a16="http://schemas.microsoft.com/office/drawing/2014/main" id="{D2A1EDE4-73FC-41A7-BC3C-FA186DBD0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3" y="3455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053" name="Line 21">
              <a:extLst>
                <a:ext uri="{FF2B5EF4-FFF2-40B4-BE49-F238E27FC236}">
                  <a16:creationId xmlns:a16="http://schemas.microsoft.com/office/drawing/2014/main" id="{CC7BCF4A-A58D-49B4-821A-3CD7F8CFB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2" y="4175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054" name="Line 22">
              <a:extLst>
                <a:ext uri="{FF2B5EF4-FFF2-40B4-BE49-F238E27FC236}">
                  <a16:creationId xmlns:a16="http://schemas.microsoft.com/office/drawing/2014/main" id="{6E09BBD1-D178-4B40-83C5-C6CD7CF57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5" y="4895"/>
              <a:ext cx="5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055" name="Line 23">
              <a:extLst>
                <a:ext uri="{FF2B5EF4-FFF2-40B4-BE49-F238E27FC236}">
                  <a16:creationId xmlns:a16="http://schemas.microsoft.com/office/drawing/2014/main" id="{471C9697-81DB-4964-AFEE-4D2FB2A43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5" y="2160"/>
              <a:ext cx="0" cy="2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056" name="Line 24">
              <a:extLst>
                <a:ext uri="{FF2B5EF4-FFF2-40B4-BE49-F238E27FC236}">
                  <a16:creationId xmlns:a16="http://schemas.microsoft.com/office/drawing/2014/main" id="{26E87DC4-4DF3-439B-95DE-D02AEF49E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8" y="2735"/>
              <a:ext cx="0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057" name="Line 25">
              <a:extLst>
                <a:ext uri="{FF2B5EF4-FFF2-40B4-BE49-F238E27FC236}">
                  <a16:creationId xmlns:a16="http://schemas.microsoft.com/office/drawing/2014/main" id="{A50B6DA6-CC87-464D-B20B-80AE0F0E7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95" y="3455"/>
              <a:ext cx="0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058" name="Line 26">
              <a:extLst>
                <a:ext uri="{FF2B5EF4-FFF2-40B4-BE49-F238E27FC236}">
                  <a16:creationId xmlns:a16="http://schemas.microsoft.com/office/drawing/2014/main" id="{48368C13-19CB-44A9-B0B0-A4EEDEE94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04" y="4175"/>
              <a:ext cx="0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059" name="Line 27">
              <a:extLst>
                <a:ext uri="{FF2B5EF4-FFF2-40B4-BE49-F238E27FC236}">
                  <a16:creationId xmlns:a16="http://schemas.microsoft.com/office/drawing/2014/main" id="{4443C2F0-2231-4728-B76C-36B8DCA9C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99" y="4895"/>
              <a:ext cx="0" cy="4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060" name="Line 28">
              <a:extLst>
                <a:ext uri="{FF2B5EF4-FFF2-40B4-BE49-F238E27FC236}">
                  <a16:creationId xmlns:a16="http://schemas.microsoft.com/office/drawing/2014/main" id="{335231AC-F00E-4EF6-BDEB-F9ECE786B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40" y="6600"/>
              <a:ext cx="0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061" name="Line 29">
              <a:extLst>
                <a:ext uri="{FF2B5EF4-FFF2-40B4-BE49-F238E27FC236}">
                  <a16:creationId xmlns:a16="http://schemas.microsoft.com/office/drawing/2014/main" id="{11F02E71-5C6E-410C-B1AC-CC10A2559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6912"/>
              <a:ext cx="73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062" name="Line 30">
              <a:extLst>
                <a:ext uri="{FF2B5EF4-FFF2-40B4-BE49-F238E27FC236}">
                  <a16:creationId xmlns:a16="http://schemas.microsoft.com/office/drawing/2014/main" id="{7671AEDF-4D08-418B-8E08-56C913F76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3025"/>
              <a:ext cx="0" cy="38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063" name="Line 31">
              <a:extLst>
                <a:ext uri="{FF2B5EF4-FFF2-40B4-BE49-F238E27FC236}">
                  <a16:creationId xmlns:a16="http://schemas.microsoft.com/office/drawing/2014/main" id="{3FCD9DC3-65EE-496E-9881-D407C53CE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745"/>
              <a:ext cx="0" cy="31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064" name="Line 32">
              <a:extLst>
                <a:ext uri="{FF2B5EF4-FFF2-40B4-BE49-F238E27FC236}">
                  <a16:creationId xmlns:a16="http://schemas.microsoft.com/office/drawing/2014/main" id="{C10911D7-58EF-403A-A7F5-D050328A3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7" y="4465"/>
              <a:ext cx="0" cy="24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065" name="Line 33">
              <a:extLst>
                <a:ext uri="{FF2B5EF4-FFF2-40B4-BE49-F238E27FC236}">
                  <a16:creationId xmlns:a16="http://schemas.microsoft.com/office/drawing/2014/main" id="{71E96A4A-593E-473C-A1C6-C5BF70E91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6" y="5185"/>
              <a:ext cx="0" cy="17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066" name="Line 34">
              <a:extLst>
                <a:ext uri="{FF2B5EF4-FFF2-40B4-BE49-F238E27FC236}">
                  <a16:creationId xmlns:a16="http://schemas.microsoft.com/office/drawing/2014/main" id="{E4CFE01C-0ADC-4F11-A575-BD4BA37C6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07" y="5905"/>
              <a:ext cx="0" cy="10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" name="Rectangle 2">
            <a:extLst>
              <a:ext uri="{FF2B5EF4-FFF2-40B4-BE49-F238E27FC236}">
                <a16:creationId xmlns:a16="http://schemas.microsoft.com/office/drawing/2014/main" id="{980366AC-96DB-424E-BF41-26883FACE1C0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624"/>
            <a:ext cx="7776864" cy="69215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3200" b="1"/>
              <a:t>Ciclos de Vida do Processo de Software</a:t>
            </a:r>
            <a:endParaRPr lang="en-GB" alt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832761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5" name="Rectangle 9">
            <a:extLst>
              <a:ext uri="{FF2B5EF4-FFF2-40B4-BE49-F238E27FC236}">
                <a16:creationId xmlns:a16="http://schemas.microsoft.com/office/drawing/2014/main" id="{E920DB69-F019-4A4C-9B0C-19EEFA3A2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836713"/>
            <a:ext cx="8640960" cy="1656184"/>
          </a:xfrm>
        </p:spPr>
        <p:txBody>
          <a:bodyPr>
            <a:normAutofit/>
          </a:bodyPr>
          <a:lstStyle/>
          <a:p>
            <a:r>
              <a:rPr lang="pt-BR" altLang="pt-BR" dirty="0"/>
              <a:t>Atividades do Ciclo de Vida Clássico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/>
              <a:t>Codificação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altLang="pt-BR" dirty="0"/>
              <a:t>Tradução das representações do projeto para uma linguagem “artificial” resultando em instruções executáveis pelo computador</a:t>
            </a:r>
          </a:p>
        </p:txBody>
      </p:sp>
      <p:grpSp>
        <p:nvGrpSpPr>
          <p:cNvPr id="59397" name="Group 11">
            <a:extLst>
              <a:ext uri="{FF2B5EF4-FFF2-40B4-BE49-F238E27FC236}">
                <a16:creationId xmlns:a16="http://schemas.microsoft.com/office/drawing/2014/main" id="{CE47DA66-50A9-4FBF-97AE-607438DA79D9}"/>
              </a:ext>
            </a:extLst>
          </p:cNvPr>
          <p:cNvGrpSpPr>
            <a:grpSpLocks/>
          </p:cNvGrpSpPr>
          <p:nvPr/>
        </p:nvGrpSpPr>
        <p:grpSpPr bwMode="auto">
          <a:xfrm>
            <a:off x="1907704" y="2564904"/>
            <a:ext cx="6408712" cy="3384376"/>
            <a:chOff x="1728" y="1728"/>
            <a:chExt cx="9792" cy="5184"/>
          </a:xfrm>
        </p:grpSpPr>
        <p:sp>
          <p:nvSpPr>
            <p:cNvPr id="59398" name="AutoShape 12">
              <a:extLst>
                <a:ext uri="{FF2B5EF4-FFF2-40B4-BE49-F238E27FC236}">
                  <a16:creationId xmlns:a16="http://schemas.microsoft.com/office/drawing/2014/main" id="{8E60630C-80AA-4FAF-A5AF-E52633E93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728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 dirty="0">
                  <a:solidFill>
                    <a:srgbClr val="800000"/>
                  </a:solidFill>
                  <a:latin typeface="Arial Narrow" panose="020B0606020202030204" pitchFamily="34" charset="0"/>
                </a:rPr>
                <a:t>Engenharia de Sistemas</a:t>
              </a:r>
            </a:p>
          </p:txBody>
        </p:sp>
        <p:sp>
          <p:nvSpPr>
            <p:cNvPr id="59399" name="AutoShape 13">
              <a:extLst>
                <a:ext uri="{FF2B5EF4-FFF2-40B4-BE49-F238E27FC236}">
                  <a16:creationId xmlns:a16="http://schemas.microsoft.com/office/drawing/2014/main" id="{F8066859-C7D8-484B-A864-4C043343D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448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 dirty="0">
                  <a:solidFill>
                    <a:srgbClr val="800000"/>
                  </a:solidFill>
                  <a:latin typeface="Arial Narrow" panose="020B0606020202030204" pitchFamily="34" charset="0"/>
                </a:rPr>
                <a:t>Análise  de Requisitos </a:t>
              </a:r>
            </a:p>
          </p:txBody>
        </p:sp>
        <p:sp>
          <p:nvSpPr>
            <p:cNvPr id="59400" name="AutoShape 14">
              <a:extLst>
                <a:ext uri="{FF2B5EF4-FFF2-40B4-BE49-F238E27FC236}">
                  <a16:creationId xmlns:a16="http://schemas.microsoft.com/office/drawing/2014/main" id="{818C567F-8C9C-476A-B22B-3E3051537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3168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 dirty="0">
                  <a:solidFill>
                    <a:srgbClr val="800000"/>
                  </a:solidFill>
                  <a:latin typeface="Arial Narrow" panose="020B0606020202030204" pitchFamily="34" charset="0"/>
                </a:rPr>
                <a:t>Projeto  </a:t>
              </a:r>
            </a:p>
          </p:txBody>
        </p:sp>
        <p:sp>
          <p:nvSpPr>
            <p:cNvPr id="59401" name="AutoShape 15">
              <a:extLst>
                <a:ext uri="{FF2B5EF4-FFF2-40B4-BE49-F238E27FC236}">
                  <a16:creationId xmlns:a16="http://schemas.microsoft.com/office/drawing/2014/main" id="{5384FB2F-CBFF-4AEF-86E5-F0062A3A4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6" y="3888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 dirty="0">
                  <a:solidFill>
                    <a:srgbClr val="800000"/>
                  </a:solidFill>
                  <a:latin typeface="Arial Narrow" panose="020B0606020202030204" pitchFamily="34" charset="0"/>
                </a:rPr>
                <a:t>Codificação </a:t>
              </a:r>
            </a:p>
          </p:txBody>
        </p:sp>
        <p:sp>
          <p:nvSpPr>
            <p:cNvPr id="59402" name="AutoShape 16">
              <a:extLst>
                <a:ext uri="{FF2B5EF4-FFF2-40B4-BE49-F238E27FC236}">
                  <a16:creationId xmlns:a16="http://schemas.microsoft.com/office/drawing/2014/main" id="{B213E386-81AD-4422-80AD-5AD03BD26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" y="4608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>
                  <a:solidFill>
                    <a:srgbClr val="800000"/>
                  </a:solidFill>
                  <a:latin typeface="Arial Narrow" panose="020B0606020202030204" pitchFamily="34" charset="0"/>
                </a:rPr>
                <a:t>Testes </a:t>
              </a:r>
            </a:p>
          </p:txBody>
        </p:sp>
        <p:sp>
          <p:nvSpPr>
            <p:cNvPr id="59403" name="AutoShape 17">
              <a:extLst>
                <a:ext uri="{FF2B5EF4-FFF2-40B4-BE49-F238E27FC236}">
                  <a16:creationId xmlns:a16="http://schemas.microsoft.com/office/drawing/2014/main" id="{D6F585EA-9470-461B-9AFB-21447A506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4" y="5304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800">
                  <a:solidFill>
                    <a:srgbClr val="800000"/>
                  </a:solidFill>
                  <a:latin typeface="Arial Narrow" panose="020B0606020202030204" pitchFamily="34" charset="0"/>
                </a:rPr>
                <a:t>Manutenção</a:t>
              </a:r>
            </a:p>
          </p:txBody>
        </p:sp>
        <p:sp>
          <p:nvSpPr>
            <p:cNvPr id="45074" name="Line 18">
              <a:extLst>
                <a:ext uri="{FF2B5EF4-FFF2-40B4-BE49-F238E27FC236}">
                  <a16:creationId xmlns:a16="http://schemas.microsoft.com/office/drawing/2014/main" id="{937FC8A4-3963-46E9-AEC8-36EE23664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160"/>
              <a:ext cx="7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075" name="Line 19">
              <a:extLst>
                <a:ext uri="{FF2B5EF4-FFF2-40B4-BE49-F238E27FC236}">
                  <a16:creationId xmlns:a16="http://schemas.microsoft.com/office/drawing/2014/main" id="{DA2410AE-4A85-425F-9873-E782FAEBF5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6" y="2735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076" name="Line 20">
              <a:extLst>
                <a:ext uri="{FF2B5EF4-FFF2-40B4-BE49-F238E27FC236}">
                  <a16:creationId xmlns:a16="http://schemas.microsoft.com/office/drawing/2014/main" id="{F3A0A930-81C2-4ECD-A4A7-BFF6040FF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3" y="3455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077" name="Line 21">
              <a:extLst>
                <a:ext uri="{FF2B5EF4-FFF2-40B4-BE49-F238E27FC236}">
                  <a16:creationId xmlns:a16="http://schemas.microsoft.com/office/drawing/2014/main" id="{109AC58F-0234-471A-B3C7-78C431BF8C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2" y="4175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078" name="Line 22">
              <a:extLst>
                <a:ext uri="{FF2B5EF4-FFF2-40B4-BE49-F238E27FC236}">
                  <a16:creationId xmlns:a16="http://schemas.microsoft.com/office/drawing/2014/main" id="{C09A93D1-0AF6-4D96-BB65-F6559058B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5" y="4895"/>
              <a:ext cx="5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079" name="Line 23">
              <a:extLst>
                <a:ext uri="{FF2B5EF4-FFF2-40B4-BE49-F238E27FC236}">
                  <a16:creationId xmlns:a16="http://schemas.microsoft.com/office/drawing/2014/main" id="{5BDAD1C5-8B2A-444A-92C9-CE5ACC00B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5" y="2160"/>
              <a:ext cx="0" cy="2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080" name="Line 24">
              <a:extLst>
                <a:ext uri="{FF2B5EF4-FFF2-40B4-BE49-F238E27FC236}">
                  <a16:creationId xmlns:a16="http://schemas.microsoft.com/office/drawing/2014/main" id="{297378AE-CFC8-4807-9687-2850188C2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8" y="2735"/>
              <a:ext cx="0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081" name="Line 25">
              <a:extLst>
                <a:ext uri="{FF2B5EF4-FFF2-40B4-BE49-F238E27FC236}">
                  <a16:creationId xmlns:a16="http://schemas.microsoft.com/office/drawing/2014/main" id="{552FD536-47DF-45A0-A225-78FB32FD0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95" y="3455"/>
              <a:ext cx="0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082" name="Line 26">
              <a:extLst>
                <a:ext uri="{FF2B5EF4-FFF2-40B4-BE49-F238E27FC236}">
                  <a16:creationId xmlns:a16="http://schemas.microsoft.com/office/drawing/2014/main" id="{CE47AD2E-0289-4BDB-A52A-4EE7152E8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04" y="4175"/>
              <a:ext cx="0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083" name="Line 27">
              <a:extLst>
                <a:ext uri="{FF2B5EF4-FFF2-40B4-BE49-F238E27FC236}">
                  <a16:creationId xmlns:a16="http://schemas.microsoft.com/office/drawing/2014/main" id="{5790A890-D287-457B-8543-CF3AD6357E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99" y="4895"/>
              <a:ext cx="0" cy="4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084" name="Line 28">
              <a:extLst>
                <a:ext uri="{FF2B5EF4-FFF2-40B4-BE49-F238E27FC236}">
                  <a16:creationId xmlns:a16="http://schemas.microsoft.com/office/drawing/2014/main" id="{FB42A30E-EA1F-4EE9-B10E-2D23F91B2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40" y="6600"/>
              <a:ext cx="0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085" name="Line 29">
              <a:extLst>
                <a:ext uri="{FF2B5EF4-FFF2-40B4-BE49-F238E27FC236}">
                  <a16:creationId xmlns:a16="http://schemas.microsoft.com/office/drawing/2014/main" id="{A85636D9-CAFC-4406-BB0F-2874BD114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6912"/>
              <a:ext cx="73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086" name="Line 30">
              <a:extLst>
                <a:ext uri="{FF2B5EF4-FFF2-40B4-BE49-F238E27FC236}">
                  <a16:creationId xmlns:a16="http://schemas.microsoft.com/office/drawing/2014/main" id="{BE5E79B1-09B3-43C1-BD7B-F9664E7FE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3025"/>
              <a:ext cx="0" cy="38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087" name="Line 31">
              <a:extLst>
                <a:ext uri="{FF2B5EF4-FFF2-40B4-BE49-F238E27FC236}">
                  <a16:creationId xmlns:a16="http://schemas.microsoft.com/office/drawing/2014/main" id="{534810C9-76EB-4C39-B06B-7E3DE6E14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745"/>
              <a:ext cx="0" cy="31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088" name="Line 32">
              <a:extLst>
                <a:ext uri="{FF2B5EF4-FFF2-40B4-BE49-F238E27FC236}">
                  <a16:creationId xmlns:a16="http://schemas.microsoft.com/office/drawing/2014/main" id="{72FB9867-F751-43D8-989E-0E689190F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7" y="4465"/>
              <a:ext cx="0" cy="24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089" name="Line 33">
              <a:extLst>
                <a:ext uri="{FF2B5EF4-FFF2-40B4-BE49-F238E27FC236}">
                  <a16:creationId xmlns:a16="http://schemas.microsoft.com/office/drawing/2014/main" id="{1769C512-21A0-4D26-A2DC-BA49B21BA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6" y="5185"/>
              <a:ext cx="0" cy="17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090" name="Line 34">
              <a:extLst>
                <a:ext uri="{FF2B5EF4-FFF2-40B4-BE49-F238E27FC236}">
                  <a16:creationId xmlns:a16="http://schemas.microsoft.com/office/drawing/2014/main" id="{2AE7300D-6810-4BC6-B46A-D506C3837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07" y="5905"/>
              <a:ext cx="0" cy="10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" name="Rectangle 2">
            <a:extLst>
              <a:ext uri="{FF2B5EF4-FFF2-40B4-BE49-F238E27FC236}">
                <a16:creationId xmlns:a16="http://schemas.microsoft.com/office/drawing/2014/main" id="{57ADFC4C-E2F3-4B9C-9D21-B670E13974C0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624"/>
            <a:ext cx="7776864" cy="69215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3200" b="1"/>
              <a:t>Ciclos de Vida do Processo de Software</a:t>
            </a:r>
            <a:endParaRPr lang="en-GB" alt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934749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3" name="Rectangle 9">
            <a:extLst>
              <a:ext uri="{FF2B5EF4-FFF2-40B4-BE49-F238E27FC236}">
                <a16:creationId xmlns:a16="http://schemas.microsoft.com/office/drawing/2014/main" id="{B564AA07-F3BA-4D0F-AC69-D66E7DF581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836712"/>
            <a:ext cx="8676456" cy="2376264"/>
          </a:xfrm>
        </p:spPr>
        <p:txBody>
          <a:bodyPr>
            <a:normAutofit/>
          </a:bodyPr>
          <a:lstStyle/>
          <a:p>
            <a:r>
              <a:rPr lang="pt-BR" altLang="pt-BR" dirty="0"/>
              <a:t>Atividades do Ciclo de Vida Clássico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/>
              <a:t>Testes</a:t>
            </a:r>
          </a:p>
          <a:p>
            <a:pPr lvl="2"/>
            <a:r>
              <a:rPr lang="pt-BR" altLang="pt-BR" dirty="0"/>
              <a:t>Concentram-se: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pt-BR" altLang="pt-BR" dirty="0">
                <a:sym typeface="Wingdings" panose="05000000000000000000" pitchFamily="2" charset="2"/>
              </a:rPr>
              <a:t>N</a:t>
            </a:r>
            <a:r>
              <a:rPr lang="pt-BR" altLang="pt-BR" dirty="0"/>
              <a:t>os aspectos lógicos internos do software, garantindo que todas as instruções tenham sido testadas;</a:t>
            </a:r>
            <a:r>
              <a:rPr lang="pt-BR" altLang="pt-BR" dirty="0">
                <a:sym typeface="Wingdings" panose="05000000000000000000" pitchFamily="2" charset="2"/>
              </a:rPr>
              <a:t> 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pt-BR" altLang="pt-BR" dirty="0">
                <a:sym typeface="Wingdings" panose="05000000000000000000" pitchFamily="2" charset="2"/>
              </a:rPr>
              <a:t>N</a:t>
            </a:r>
            <a:r>
              <a:rPr lang="pt-BR" altLang="pt-BR" dirty="0"/>
              <a:t>os aspectos funcionais externos, para descobrir erros e garantir que a entrada definida produza resultados que concordem com os esperados.</a:t>
            </a:r>
          </a:p>
        </p:txBody>
      </p:sp>
      <p:grpSp>
        <p:nvGrpSpPr>
          <p:cNvPr id="60421" name="Group 11">
            <a:extLst>
              <a:ext uri="{FF2B5EF4-FFF2-40B4-BE49-F238E27FC236}">
                <a16:creationId xmlns:a16="http://schemas.microsoft.com/office/drawing/2014/main" id="{A0C1C595-0DE2-4E46-8A01-441DE1A1F080}"/>
              </a:ext>
            </a:extLst>
          </p:cNvPr>
          <p:cNvGrpSpPr>
            <a:grpSpLocks/>
          </p:cNvGrpSpPr>
          <p:nvPr/>
        </p:nvGrpSpPr>
        <p:grpSpPr bwMode="auto">
          <a:xfrm>
            <a:off x="1979712" y="3212976"/>
            <a:ext cx="6048672" cy="3279899"/>
            <a:chOff x="1728" y="1728"/>
            <a:chExt cx="9792" cy="5184"/>
          </a:xfrm>
        </p:grpSpPr>
        <p:sp>
          <p:nvSpPr>
            <p:cNvPr id="60422" name="AutoShape 12">
              <a:extLst>
                <a:ext uri="{FF2B5EF4-FFF2-40B4-BE49-F238E27FC236}">
                  <a16:creationId xmlns:a16="http://schemas.microsoft.com/office/drawing/2014/main" id="{1C3C7996-0AF9-43F3-A16D-525C07F3A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728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 dirty="0">
                  <a:solidFill>
                    <a:srgbClr val="800000"/>
                  </a:solidFill>
                  <a:latin typeface="Arial Narrow" panose="020B0606020202030204" pitchFamily="34" charset="0"/>
                </a:rPr>
                <a:t>Engenharia de Sistemas</a:t>
              </a:r>
            </a:p>
          </p:txBody>
        </p:sp>
        <p:sp>
          <p:nvSpPr>
            <p:cNvPr id="60423" name="AutoShape 13">
              <a:extLst>
                <a:ext uri="{FF2B5EF4-FFF2-40B4-BE49-F238E27FC236}">
                  <a16:creationId xmlns:a16="http://schemas.microsoft.com/office/drawing/2014/main" id="{63191294-6A12-492D-9394-3591896C5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448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>
                  <a:solidFill>
                    <a:srgbClr val="800000"/>
                  </a:solidFill>
                  <a:latin typeface="Arial Narrow" panose="020B0606020202030204" pitchFamily="34" charset="0"/>
                </a:rPr>
                <a:t>Análise  de Requisitos </a:t>
              </a:r>
            </a:p>
          </p:txBody>
        </p:sp>
        <p:sp>
          <p:nvSpPr>
            <p:cNvPr id="60424" name="AutoShape 14">
              <a:extLst>
                <a:ext uri="{FF2B5EF4-FFF2-40B4-BE49-F238E27FC236}">
                  <a16:creationId xmlns:a16="http://schemas.microsoft.com/office/drawing/2014/main" id="{CB414426-A296-41F2-89EC-7E5E876EE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3168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>
                  <a:solidFill>
                    <a:srgbClr val="800000"/>
                  </a:solidFill>
                  <a:latin typeface="Arial Narrow" panose="020B0606020202030204" pitchFamily="34" charset="0"/>
                </a:rPr>
                <a:t>Projeto  </a:t>
              </a:r>
            </a:p>
          </p:txBody>
        </p:sp>
        <p:sp>
          <p:nvSpPr>
            <p:cNvPr id="60425" name="AutoShape 15">
              <a:extLst>
                <a:ext uri="{FF2B5EF4-FFF2-40B4-BE49-F238E27FC236}">
                  <a16:creationId xmlns:a16="http://schemas.microsoft.com/office/drawing/2014/main" id="{A58DED09-51AE-48F8-AA6F-1AE83D49D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6" y="3888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>
                  <a:solidFill>
                    <a:srgbClr val="800000"/>
                  </a:solidFill>
                  <a:latin typeface="Arial Narrow" panose="020B0606020202030204" pitchFamily="34" charset="0"/>
                </a:rPr>
                <a:t>Codificação </a:t>
              </a:r>
            </a:p>
          </p:txBody>
        </p:sp>
        <p:sp>
          <p:nvSpPr>
            <p:cNvPr id="60426" name="AutoShape 16">
              <a:extLst>
                <a:ext uri="{FF2B5EF4-FFF2-40B4-BE49-F238E27FC236}">
                  <a16:creationId xmlns:a16="http://schemas.microsoft.com/office/drawing/2014/main" id="{2577D298-7FE5-4563-8CE6-097F6208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" y="4608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 dirty="0">
                  <a:solidFill>
                    <a:srgbClr val="800000"/>
                  </a:solidFill>
                  <a:latin typeface="Arial Narrow" panose="020B0606020202030204" pitchFamily="34" charset="0"/>
                </a:rPr>
                <a:t>Testes </a:t>
              </a:r>
            </a:p>
          </p:txBody>
        </p:sp>
        <p:sp>
          <p:nvSpPr>
            <p:cNvPr id="60427" name="AutoShape 17">
              <a:extLst>
                <a:ext uri="{FF2B5EF4-FFF2-40B4-BE49-F238E27FC236}">
                  <a16:creationId xmlns:a16="http://schemas.microsoft.com/office/drawing/2014/main" id="{6429B37F-D1FB-4C17-97EF-02E3FF926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4" y="5304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800">
                  <a:solidFill>
                    <a:srgbClr val="800000"/>
                  </a:solidFill>
                  <a:latin typeface="Arial Narrow" panose="020B0606020202030204" pitchFamily="34" charset="0"/>
                </a:rPr>
                <a:t>Manutenção</a:t>
              </a:r>
            </a:p>
          </p:txBody>
        </p:sp>
        <p:sp>
          <p:nvSpPr>
            <p:cNvPr id="47122" name="Line 18">
              <a:extLst>
                <a:ext uri="{FF2B5EF4-FFF2-40B4-BE49-F238E27FC236}">
                  <a16:creationId xmlns:a16="http://schemas.microsoft.com/office/drawing/2014/main" id="{8FDFA3FD-0399-4D0C-B4C9-707104EBB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160"/>
              <a:ext cx="7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123" name="Line 19">
              <a:extLst>
                <a:ext uri="{FF2B5EF4-FFF2-40B4-BE49-F238E27FC236}">
                  <a16:creationId xmlns:a16="http://schemas.microsoft.com/office/drawing/2014/main" id="{5F40F354-952F-400B-8375-E484415FE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6" y="2735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124" name="Line 20">
              <a:extLst>
                <a:ext uri="{FF2B5EF4-FFF2-40B4-BE49-F238E27FC236}">
                  <a16:creationId xmlns:a16="http://schemas.microsoft.com/office/drawing/2014/main" id="{E423F309-95DB-4AB9-85C0-B62A1DC59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3" y="3455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125" name="Line 21">
              <a:extLst>
                <a:ext uri="{FF2B5EF4-FFF2-40B4-BE49-F238E27FC236}">
                  <a16:creationId xmlns:a16="http://schemas.microsoft.com/office/drawing/2014/main" id="{333F0FD2-E5C6-4E7A-A45B-86666B970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2" y="4175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126" name="Line 22">
              <a:extLst>
                <a:ext uri="{FF2B5EF4-FFF2-40B4-BE49-F238E27FC236}">
                  <a16:creationId xmlns:a16="http://schemas.microsoft.com/office/drawing/2014/main" id="{9864E0FD-6EE0-4F40-AD18-3066E0316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5" y="4895"/>
              <a:ext cx="5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127" name="Line 23">
              <a:extLst>
                <a:ext uri="{FF2B5EF4-FFF2-40B4-BE49-F238E27FC236}">
                  <a16:creationId xmlns:a16="http://schemas.microsoft.com/office/drawing/2014/main" id="{8C7DF49D-0E84-44A1-8C4A-BE425B8F6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5" y="2160"/>
              <a:ext cx="0" cy="2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128" name="Line 24">
              <a:extLst>
                <a:ext uri="{FF2B5EF4-FFF2-40B4-BE49-F238E27FC236}">
                  <a16:creationId xmlns:a16="http://schemas.microsoft.com/office/drawing/2014/main" id="{6197803E-C05D-411C-97FA-3B5744E18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8" y="2735"/>
              <a:ext cx="0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129" name="Line 25">
              <a:extLst>
                <a:ext uri="{FF2B5EF4-FFF2-40B4-BE49-F238E27FC236}">
                  <a16:creationId xmlns:a16="http://schemas.microsoft.com/office/drawing/2014/main" id="{54EC922A-2C12-4CB7-95F1-37738C240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95" y="3455"/>
              <a:ext cx="0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130" name="Line 26">
              <a:extLst>
                <a:ext uri="{FF2B5EF4-FFF2-40B4-BE49-F238E27FC236}">
                  <a16:creationId xmlns:a16="http://schemas.microsoft.com/office/drawing/2014/main" id="{6762405B-AE00-4EA1-9025-E43728052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04" y="4175"/>
              <a:ext cx="0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131" name="Line 27">
              <a:extLst>
                <a:ext uri="{FF2B5EF4-FFF2-40B4-BE49-F238E27FC236}">
                  <a16:creationId xmlns:a16="http://schemas.microsoft.com/office/drawing/2014/main" id="{3AC66D79-7E86-45A8-B904-F70206A7D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99" y="4895"/>
              <a:ext cx="0" cy="4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132" name="Line 28">
              <a:extLst>
                <a:ext uri="{FF2B5EF4-FFF2-40B4-BE49-F238E27FC236}">
                  <a16:creationId xmlns:a16="http://schemas.microsoft.com/office/drawing/2014/main" id="{6AABD05E-E627-4343-9895-933F45A36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40" y="6600"/>
              <a:ext cx="0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133" name="Line 29">
              <a:extLst>
                <a:ext uri="{FF2B5EF4-FFF2-40B4-BE49-F238E27FC236}">
                  <a16:creationId xmlns:a16="http://schemas.microsoft.com/office/drawing/2014/main" id="{602C1E32-59CE-4C2F-80BF-0CC5A9EE1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6912"/>
              <a:ext cx="73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134" name="Line 30">
              <a:extLst>
                <a:ext uri="{FF2B5EF4-FFF2-40B4-BE49-F238E27FC236}">
                  <a16:creationId xmlns:a16="http://schemas.microsoft.com/office/drawing/2014/main" id="{A90CF822-0253-4557-927E-9058F5E7D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3025"/>
              <a:ext cx="0" cy="38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135" name="Line 31">
              <a:extLst>
                <a:ext uri="{FF2B5EF4-FFF2-40B4-BE49-F238E27FC236}">
                  <a16:creationId xmlns:a16="http://schemas.microsoft.com/office/drawing/2014/main" id="{78558DA9-B11E-47A3-9A1E-E3450C17BE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745"/>
              <a:ext cx="0" cy="31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136" name="Line 32">
              <a:extLst>
                <a:ext uri="{FF2B5EF4-FFF2-40B4-BE49-F238E27FC236}">
                  <a16:creationId xmlns:a16="http://schemas.microsoft.com/office/drawing/2014/main" id="{C7C68138-85B2-4A67-A872-F310E276E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7" y="4465"/>
              <a:ext cx="0" cy="24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137" name="Line 33">
              <a:extLst>
                <a:ext uri="{FF2B5EF4-FFF2-40B4-BE49-F238E27FC236}">
                  <a16:creationId xmlns:a16="http://schemas.microsoft.com/office/drawing/2014/main" id="{5A625CDE-320D-470B-A641-E8A41BC6F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6" y="5185"/>
              <a:ext cx="0" cy="17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138" name="Line 34">
              <a:extLst>
                <a:ext uri="{FF2B5EF4-FFF2-40B4-BE49-F238E27FC236}">
                  <a16:creationId xmlns:a16="http://schemas.microsoft.com/office/drawing/2014/main" id="{17ACE6FD-35F3-4B5B-AD94-037201634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07" y="5905"/>
              <a:ext cx="0" cy="10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" name="Rectangle 2">
            <a:extLst>
              <a:ext uri="{FF2B5EF4-FFF2-40B4-BE49-F238E27FC236}">
                <a16:creationId xmlns:a16="http://schemas.microsoft.com/office/drawing/2014/main" id="{917990FD-F0B8-45B6-8A38-A093F894CE40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624"/>
            <a:ext cx="7776864" cy="69215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3200" b="1"/>
              <a:t>Ciclos de Vida do Processo de Software</a:t>
            </a:r>
            <a:endParaRPr lang="en-GB" alt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02381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7" name="Rectangle 9">
            <a:extLst>
              <a:ext uri="{FF2B5EF4-FFF2-40B4-BE49-F238E27FC236}">
                <a16:creationId xmlns:a16="http://schemas.microsoft.com/office/drawing/2014/main" id="{A7F52B3E-2A4B-430C-A96E-3071AFCD96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764704"/>
            <a:ext cx="7886700" cy="2376264"/>
          </a:xfrm>
        </p:spPr>
        <p:txBody>
          <a:bodyPr/>
          <a:lstStyle/>
          <a:p>
            <a:r>
              <a:rPr lang="pt-BR" altLang="pt-BR" dirty="0"/>
              <a:t>Atividades do Ciclo de Vida Clássico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/>
              <a:t>Manutenção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altLang="pt-BR" dirty="0"/>
              <a:t>O software deverá sofrer mudanças depois que for entregue ao cliente.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altLang="pt-BR" dirty="0">
                <a:latin typeface="Times New Roman" panose="02020603050405020304" pitchFamily="18" charset="0"/>
              </a:rPr>
              <a:t>Causas das mudanças: erros, adaptação do software para acomodar mudanças em seu ambiente externo e exigência do cliente para acréscimos funcionais e de desempenho.</a:t>
            </a:r>
            <a:endParaRPr lang="pt-BR" altLang="pt-BR" dirty="0"/>
          </a:p>
        </p:txBody>
      </p:sp>
      <p:grpSp>
        <p:nvGrpSpPr>
          <p:cNvPr id="61445" name="Group 11">
            <a:extLst>
              <a:ext uri="{FF2B5EF4-FFF2-40B4-BE49-F238E27FC236}">
                <a16:creationId xmlns:a16="http://schemas.microsoft.com/office/drawing/2014/main" id="{9C9B4493-C064-4A27-AF53-8A03335124EA}"/>
              </a:ext>
            </a:extLst>
          </p:cNvPr>
          <p:cNvGrpSpPr>
            <a:grpSpLocks/>
          </p:cNvGrpSpPr>
          <p:nvPr/>
        </p:nvGrpSpPr>
        <p:grpSpPr bwMode="auto">
          <a:xfrm>
            <a:off x="2195736" y="3212976"/>
            <a:ext cx="5976664" cy="3240360"/>
            <a:chOff x="1728" y="1728"/>
            <a:chExt cx="9792" cy="5184"/>
          </a:xfrm>
        </p:grpSpPr>
        <p:sp>
          <p:nvSpPr>
            <p:cNvPr id="61447" name="AutoShape 12">
              <a:extLst>
                <a:ext uri="{FF2B5EF4-FFF2-40B4-BE49-F238E27FC236}">
                  <a16:creationId xmlns:a16="http://schemas.microsoft.com/office/drawing/2014/main" id="{84030644-C877-4B4A-A34F-0BC6D91ED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728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 dirty="0">
                  <a:solidFill>
                    <a:srgbClr val="800000"/>
                  </a:solidFill>
                  <a:latin typeface="Arial Narrow" panose="020B0606020202030204" pitchFamily="34" charset="0"/>
                </a:rPr>
                <a:t>Engenharia de Sistemas</a:t>
              </a:r>
            </a:p>
          </p:txBody>
        </p:sp>
        <p:sp>
          <p:nvSpPr>
            <p:cNvPr id="61448" name="AutoShape 13">
              <a:extLst>
                <a:ext uri="{FF2B5EF4-FFF2-40B4-BE49-F238E27FC236}">
                  <a16:creationId xmlns:a16="http://schemas.microsoft.com/office/drawing/2014/main" id="{6CBCAD42-F570-4798-B114-9E7EFE9B4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448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 dirty="0">
                  <a:solidFill>
                    <a:srgbClr val="800000"/>
                  </a:solidFill>
                  <a:latin typeface="Arial Narrow" panose="020B0606020202030204" pitchFamily="34" charset="0"/>
                </a:rPr>
                <a:t>Análise  de Requisitos </a:t>
              </a:r>
            </a:p>
          </p:txBody>
        </p:sp>
        <p:sp>
          <p:nvSpPr>
            <p:cNvPr id="61449" name="AutoShape 14">
              <a:extLst>
                <a:ext uri="{FF2B5EF4-FFF2-40B4-BE49-F238E27FC236}">
                  <a16:creationId xmlns:a16="http://schemas.microsoft.com/office/drawing/2014/main" id="{D39DACB4-2C6A-4941-BA92-F920BEBB7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3168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 dirty="0">
                  <a:solidFill>
                    <a:srgbClr val="800000"/>
                  </a:solidFill>
                  <a:latin typeface="Arial Narrow" panose="020B0606020202030204" pitchFamily="34" charset="0"/>
                </a:rPr>
                <a:t>Projeto  </a:t>
              </a:r>
            </a:p>
          </p:txBody>
        </p:sp>
        <p:sp>
          <p:nvSpPr>
            <p:cNvPr id="61450" name="AutoShape 15">
              <a:extLst>
                <a:ext uri="{FF2B5EF4-FFF2-40B4-BE49-F238E27FC236}">
                  <a16:creationId xmlns:a16="http://schemas.microsoft.com/office/drawing/2014/main" id="{2790BA24-B849-41CE-97F7-39C3B89D9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6" y="3888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>
                  <a:solidFill>
                    <a:srgbClr val="800000"/>
                  </a:solidFill>
                  <a:latin typeface="Arial Narrow" panose="020B0606020202030204" pitchFamily="34" charset="0"/>
                </a:rPr>
                <a:t>Codificação </a:t>
              </a:r>
            </a:p>
          </p:txBody>
        </p:sp>
        <p:sp>
          <p:nvSpPr>
            <p:cNvPr id="61451" name="AutoShape 16">
              <a:extLst>
                <a:ext uri="{FF2B5EF4-FFF2-40B4-BE49-F238E27FC236}">
                  <a16:creationId xmlns:a16="http://schemas.microsoft.com/office/drawing/2014/main" id="{F4030648-06B5-4863-82F7-F788530C9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" y="4608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1800">
                  <a:solidFill>
                    <a:srgbClr val="800000"/>
                  </a:solidFill>
                  <a:latin typeface="Arial Narrow" panose="020B0606020202030204" pitchFamily="34" charset="0"/>
                </a:rPr>
                <a:t>Testes </a:t>
              </a:r>
            </a:p>
          </p:txBody>
        </p:sp>
        <p:sp>
          <p:nvSpPr>
            <p:cNvPr id="61452" name="AutoShape 17">
              <a:extLst>
                <a:ext uri="{FF2B5EF4-FFF2-40B4-BE49-F238E27FC236}">
                  <a16:creationId xmlns:a16="http://schemas.microsoft.com/office/drawing/2014/main" id="{9E80E3DD-C3C0-4A55-AD0F-819D929B3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4" y="5304"/>
              <a:ext cx="2736" cy="1296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800">
                  <a:solidFill>
                    <a:srgbClr val="800000"/>
                  </a:solidFill>
                  <a:latin typeface="Arial Narrow" panose="020B0606020202030204" pitchFamily="34" charset="0"/>
                </a:rPr>
                <a:t>Manutenção</a:t>
              </a:r>
            </a:p>
          </p:txBody>
        </p:sp>
        <p:sp>
          <p:nvSpPr>
            <p:cNvPr id="48146" name="Line 18">
              <a:extLst>
                <a:ext uri="{FF2B5EF4-FFF2-40B4-BE49-F238E27FC236}">
                  <a16:creationId xmlns:a16="http://schemas.microsoft.com/office/drawing/2014/main" id="{04D7FBD9-D428-4B66-B543-A91919AFE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160"/>
              <a:ext cx="72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147" name="Line 19">
              <a:extLst>
                <a:ext uri="{FF2B5EF4-FFF2-40B4-BE49-F238E27FC236}">
                  <a16:creationId xmlns:a16="http://schemas.microsoft.com/office/drawing/2014/main" id="{BECE1DDA-B716-4DBD-B01D-0F8E76CC1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6" y="2735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148" name="Line 20">
              <a:extLst>
                <a:ext uri="{FF2B5EF4-FFF2-40B4-BE49-F238E27FC236}">
                  <a16:creationId xmlns:a16="http://schemas.microsoft.com/office/drawing/2014/main" id="{AD5CB631-8137-439C-AE11-825CF9B2B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3" y="3455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149" name="Line 21">
              <a:extLst>
                <a:ext uri="{FF2B5EF4-FFF2-40B4-BE49-F238E27FC236}">
                  <a16:creationId xmlns:a16="http://schemas.microsoft.com/office/drawing/2014/main" id="{489AF009-E4A5-46F6-8A5F-8BF59AC04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2" y="4175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150" name="Line 22">
              <a:extLst>
                <a:ext uri="{FF2B5EF4-FFF2-40B4-BE49-F238E27FC236}">
                  <a16:creationId xmlns:a16="http://schemas.microsoft.com/office/drawing/2014/main" id="{7194EEA2-99F0-4682-B5FF-E3C2C3A2F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5" y="4895"/>
              <a:ext cx="5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151" name="Line 23">
              <a:extLst>
                <a:ext uri="{FF2B5EF4-FFF2-40B4-BE49-F238E27FC236}">
                  <a16:creationId xmlns:a16="http://schemas.microsoft.com/office/drawing/2014/main" id="{382B9A69-EC24-46FB-AB5C-89BF97427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5" y="2160"/>
              <a:ext cx="0" cy="2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152" name="Line 24">
              <a:extLst>
                <a:ext uri="{FF2B5EF4-FFF2-40B4-BE49-F238E27FC236}">
                  <a16:creationId xmlns:a16="http://schemas.microsoft.com/office/drawing/2014/main" id="{BF06D5B9-F71E-41AF-AA16-1705C07AF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8" y="2735"/>
              <a:ext cx="0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153" name="Line 25">
              <a:extLst>
                <a:ext uri="{FF2B5EF4-FFF2-40B4-BE49-F238E27FC236}">
                  <a16:creationId xmlns:a16="http://schemas.microsoft.com/office/drawing/2014/main" id="{C4E2458D-FFD5-49DD-B9DA-CE00CA7A8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95" y="3455"/>
              <a:ext cx="0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154" name="Line 26">
              <a:extLst>
                <a:ext uri="{FF2B5EF4-FFF2-40B4-BE49-F238E27FC236}">
                  <a16:creationId xmlns:a16="http://schemas.microsoft.com/office/drawing/2014/main" id="{02CDE111-ABA1-4E57-8D30-60D4A108B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04" y="4175"/>
              <a:ext cx="0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155" name="Line 27">
              <a:extLst>
                <a:ext uri="{FF2B5EF4-FFF2-40B4-BE49-F238E27FC236}">
                  <a16:creationId xmlns:a16="http://schemas.microsoft.com/office/drawing/2014/main" id="{29BDA3F6-DC01-4443-801D-ABB50311D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99" y="4895"/>
              <a:ext cx="0" cy="4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156" name="Line 28">
              <a:extLst>
                <a:ext uri="{FF2B5EF4-FFF2-40B4-BE49-F238E27FC236}">
                  <a16:creationId xmlns:a16="http://schemas.microsoft.com/office/drawing/2014/main" id="{E67B28D8-882B-41EE-844F-BFC92A65A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40" y="6600"/>
              <a:ext cx="0" cy="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157" name="Line 29">
              <a:extLst>
                <a:ext uri="{FF2B5EF4-FFF2-40B4-BE49-F238E27FC236}">
                  <a16:creationId xmlns:a16="http://schemas.microsoft.com/office/drawing/2014/main" id="{B6CB0B06-36FC-479B-A1E6-8485059F2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6912"/>
              <a:ext cx="73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158" name="Line 30">
              <a:extLst>
                <a:ext uri="{FF2B5EF4-FFF2-40B4-BE49-F238E27FC236}">
                  <a16:creationId xmlns:a16="http://schemas.microsoft.com/office/drawing/2014/main" id="{2FBBE3F7-4C75-40BC-962B-73086D4A8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3025"/>
              <a:ext cx="0" cy="38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159" name="Line 31">
              <a:extLst>
                <a:ext uri="{FF2B5EF4-FFF2-40B4-BE49-F238E27FC236}">
                  <a16:creationId xmlns:a16="http://schemas.microsoft.com/office/drawing/2014/main" id="{AB0E0AE4-F1A5-4A66-986C-AF52B08AA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745"/>
              <a:ext cx="0" cy="31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160" name="Line 32">
              <a:extLst>
                <a:ext uri="{FF2B5EF4-FFF2-40B4-BE49-F238E27FC236}">
                  <a16:creationId xmlns:a16="http://schemas.microsoft.com/office/drawing/2014/main" id="{3DEA8D25-6B90-484C-9882-ED6D2D085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7" y="4465"/>
              <a:ext cx="0" cy="24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161" name="Line 33">
              <a:extLst>
                <a:ext uri="{FF2B5EF4-FFF2-40B4-BE49-F238E27FC236}">
                  <a16:creationId xmlns:a16="http://schemas.microsoft.com/office/drawing/2014/main" id="{48B9F0E3-B9EE-4461-B049-F47C2C7B3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6" y="5185"/>
              <a:ext cx="0" cy="17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162" name="Line 34">
              <a:extLst>
                <a:ext uri="{FF2B5EF4-FFF2-40B4-BE49-F238E27FC236}">
                  <a16:creationId xmlns:a16="http://schemas.microsoft.com/office/drawing/2014/main" id="{58FC1C24-9004-4818-B44B-1EFF9311B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07" y="5905"/>
              <a:ext cx="0" cy="10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Rectangle 2">
            <a:extLst>
              <a:ext uri="{FF2B5EF4-FFF2-40B4-BE49-F238E27FC236}">
                <a16:creationId xmlns:a16="http://schemas.microsoft.com/office/drawing/2014/main" id="{C2DC878B-C459-4AD5-BAEA-234BE53D652A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624"/>
            <a:ext cx="7776864" cy="69215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3200" b="1" dirty="0" err="1"/>
              <a:t>Ciclos</a:t>
            </a:r>
            <a:r>
              <a:rPr lang="en-GB" altLang="pt-BR" sz="3200" b="1" dirty="0"/>
              <a:t> de Vida do </a:t>
            </a:r>
            <a:r>
              <a:rPr lang="en-GB" altLang="pt-BR" sz="3200" b="1" dirty="0" err="1"/>
              <a:t>Processo</a:t>
            </a:r>
            <a:r>
              <a:rPr lang="en-GB" altLang="pt-BR" sz="3200" b="1" dirty="0"/>
              <a:t> de Software</a:t>
            </a:r>
          </a:p>
        </p:txBody>
      </p:sp>
    </p:spTree>
    <p:extLst>
      <p:ext uri="{BB962C8B-B14F-4D97-AF65-F5344CB8AC3E}">
        <p14:creationId xmlns:p14="http://schemas.microsoft.com/office/powerpoint/2010/main" val="88153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262A9BA2-98EE-4145-A9E6-124EF40D85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938630"/>
            <a:ext cx="8047806" cy="5226673"/>
          </a:xfrm>
        </p:spPr>
        <p:txBody>
          <a:bodyPr/>
          <a:lstStyle/>
          <a:p>
            <a:r>
              <a:rPr lang="pt-BR" altLang="pt-BR" dirty="0"/>
              <a:t>Abrange um conjunto de três elementos fundamentais (Pressman, 2014): </a:t>
            </a:r>
          </a:p>
          <a:p>
            <a:pPr lvl="1"/>
            <a:r>
              <a:rPr lang="pt-BR" altLang="pt-BR" dirty="0">
                <a:solidFill>
                  <a:srgbClr val="000099"/>
                </a:solidFill>
              </a:rPr>
              <a:t>Métodos, Ferramentas e Procedimentos</a:t>
            </a:r>
          </a:p>
          <a:p>
            <a:pPr marL="457200" lvl="1" indent="0">
              <a:buNone/>
            </a:pPr>
            <a:endParaRPr lang="pt-BR" altLang="pt-BR" dirty="0"/>
          </a:p>
          <a:p>
            <a:r>
              <a:rPr lang="pt-BR" altLang="pt-BR" dirty="0"/>
              <a:t>Principais metas: melhorar a qualidade de produtos de software, aumentar a produtividade do pessoal técnico e aumentar a satisfação do cliente.</a:t>
            </a:r>
          </a:p>
          <a:p>
            <a:endParaRPr lang="pt-BR" altLang="pt-BR" dirty="0"/>
          </a:p>
          <a:p>
            <a:r>
              <a:rPr lang="pt-BR" altLang="pt-BR" dirty="0" err="1"/>
              <a:t>Metodos</a:t>
            </a:r>
            <a:r>
              <a:rPr lang="pt-BR" altLang="pt-BR" dirty="0"/>
              <a:t>: </a:t>
            </a:r>
          </a:p>
          <a:p>
            <a:pPr lvl="1"/>
            <a:r>
              <a:rPr lang="pt-BR" altLang="pt-BR" dirty="0"/>
              <a:t>Os métodos proporcionam os detalhes de   como fazer para construir o software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0110141-AFC8-4941-9B7D-2655E19EC787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</p:spTree>
    <p:extLst>
      <p:ext uri="{BB962C8B-B14F-4D97-AF65-F5344CB8AC3E}">
        <p14:creationId xmlns:p14="http://schemas.microsoft.com/office/powerpoint/2010/main" val="806309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>
            <a:extLst>
              <a:ext uri="{FF2B5EF4-FFF2-40B4-BE49-F238E27FC236}">
                <a16:creationId xmlns:a16="http://schemas.microsoft.com/office/drawing/2014/main" id="{C6E004C5-FC2A-48B8-8571-24DCA35BEE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908721"/>
            <a:ext cx="8568952" cy="3672408"/>
          </a:xfrm>
        </p:spPr>
        <p:txBody>
          <a:bodyPr/>
          <a:lstStyle/>
          <a:p>
            <a:r>
              <a:rPr lang="pt-BR" altLang="pt-BR" dirty="0"/>
              <a:t> Problemas: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Projetos reais raramente seguem o fluxo sequencial que o modelo propõe;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Inicialmente é difícil estabelecer explicitamente todos os requisitos. No começo dos projetos sempre existe uma incerteza natural;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O cliente deve ter paciência. Uma versão executável do software só fica disponível numa etapa avançada do desenvolvimento.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C5AF149-53F1-429C-883D-16CF20C46369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624"/>
            <a:ext cx="7776864" cy="69215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3200" b="1" dirty="0" err="1"/>
              <a:t>Ciclos</a:t>
            </a:r>
            <a:r>
              <a:rPr lang="en-GB" altLang="pt-BR" sz="3200" b="1" dirty="0"/>
              <a:t> de Vida do </a:t>
            </a:r>
            <a:r>
              <a:rPr lang="en-GB" altLang="pt-BR" sz="3200" b="1" dirty="0" err="1"/>
              <a:t>Processo</a:t>
            </a:r>
            <a:r>
              <a:rPr lang="en-GB" altLang="pt-BR" sz="3200" b="1" dirty="0"/>
              <a:t> de Software</a:t>
            </a:r>
          </a:p>
        </p:txBody>
      </p:sp>
    </p:spTree>
    <p:extLst>
      <p:ext uri="{BB962C8B-B14F-4D97-AF65-F5344CB8AC3E}">
        <p14:creationId xmlns:p14="http://schemas.microsoft.com/office/powerpoint/2010/main" val="1527145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A2BAEEE6-6F77-4D84-8940-6F458660D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980728"/>
            <a:ext cx="8568952" cy="1842297"/>
          </a:xfrm>
        </p:spPr>
        <p:txBody>
          <a:bodyPr/>
          <a:lstStyle/>
          <a:p>
            <a:r>
              <a:rPr lang="pt-BR" altLang="pt-BR" dirty="0"/>
              <a:t> Vantagens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Embora o Ciclo de Vida Clássico tenha fragilidades, ele é significativamente melhor do que uma abordagem casual ao desenvolvimento de software.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8B53B15-38A8-47C3-B131-ACD153775E01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624"/>
            <a:ext cx="7776864" cy="69215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3200" b="1" dirty="0" err="1"/>
              <a:t>Ciclos</a:t>
            </a:r>
            <a:r>
              <a:rPr lang="en-GB" altLang="pt-BR" sz="3200" b="1" dirty="0"/>
              <a:t> de Vida do </a:t>
            </a:r>
            <a:r>
              <a:rPr lang="en-GB" altLang="pt-BR" sz="3200" b="1" dirty="0" err="1"/>
              <a:t>Processo</a:t>
            </a:r>
            <a:r>
              <a:rPr lang="en-GB" altLang="pt-BR" sz="3200" b="1" dirty="0"/>
              <a:t> de Software</a:t>
            </a:r>
          </a:p>
        </p:txBody>
      </p:sp>
    </p:spTree>
    <p:extLst>
      <p:ext uri="{BB962C8B-B14F-4D97-AF65-F5344CB8AC3E}">
        <p14:creationId xmlns:p14="http://schemas.microsoft.com/office/powerpoint/2010/main" val="2433943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>
            <a:extLst>
              <a:ext uri="{FF2B5EF4-FFF2-40B4-BE49-F238E27FC236}">
                <a16:creationId xmlns:a16="http://schemas.microsoft.com/office/drawing/2014/main" id="{C78482CA-5FC4-4E95-9AB4-057528F884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908721"/>
            <a:ext cx="8047806" cy="3096344"/>
          </a:xfrm>
        </p:spPr>
        <p:txBody>
          <a:bodyPr/>
          <a:lstStyle/>
          <a:p>
            <a:r>
              <a:rPr lang="pt-BR" altLang="pt-BR" dirty="0"/>
              <a:t>Ciclo Evolutivo</a:t>
            </a:r>
          </a:p>
          <a:p>
            <a:pPr lvl="1"/>
            <a:r>
              <a:rPr lang="pt-BR" altLang="pt-BR" dirty="0"/>
              <a:t>Prototipação</a:t>
            </a:r>
          </a:p>
          <a:p>
            <a:pPr lvl="2"/>
            <a:r>
              <a:rPr lang="pt-BR" altLang="pt-BR" dirty="0"/>
              <a:t>Processo que possibilita que o desenvolvedor crie um modelo do software que deve ser construído.</a:t>
            </a:r>
          </a:p>
          <a:p>
            <a:pPr lvl="2"/>
            <a:r>
              <a:rPr lang="pt-BR" altLang="pt-BR" dirty="0"/>
              <a:t> Idealmente, o modelo (protótipo) serve como um mecanismo para identificar os requisitos de software.</a:t>
            </a:r>
          </a:p>
          <a:p>
            <a:pPr lvl="2"/>
            <a:r>
              <a:rPr lang="pt-BR" altLang="pt-BR" dirty="0"/>
              <a:t>Apropriado para quando o cliente definiu um conjunto de objetivos gerais para o software, mas não identificou requisitos de entrada, processamento e saída com detalhes.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AC41E9A-11F8-4CB3-A968-AC78FFBB6852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624"/>
            <a:ext cx="7776864" cy="69215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3200" b="1" dirty="0" err="1"/>
              <a:t>Ciclos</a:t>
            </a:r>
            <a:r>
              <a:rPr lang="en-GB" altLang="pt-BR" sz="3200" b="1" dirty="0"/>
              <a:t> de Vida do </a:t>
            </a:r>
            <a:r>
              <a:rPr lang="en-GB" altLang="pt-BR" sz="3200" b="1" dirty="0" err="1"/>
              <a:t>Processo</a:t>
            </a:r>
            <a:r>
              <a:rPr lang="en-GB" altLang="pt-BR" sz="3200" b="1" dirty="0"/>
              <a:t> de Software</a:t>
            </a:r>
          </a:p>
        </p:txBody>
      </p:sp>
    </p:spTree>
    <p:extLst>
      <p:ext uri="{BB962C8B-B14F-4D97-AF65-F5344CB8AC3E}">
        <p14:creationId xmlns:p14="http://schemas.microsoft.com/office/powerpoint/2010/main" val="2122165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D2C2A2A-C5D1-4BEA-BC3B-1E9FF82B4F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72554"/>
            <a:ext cx="7862888" cy="69215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rPr lang="en-GB" altLang="pt-BR" sz="3200" b="1" dirty="0"/>
              <a:t>Ciclos de Vida de Processo de Software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0A7DF1E-74E4-4128-9E78-42836EFC0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4" y="836712"/>
            <a:ext cx="8568952" cy="1584325"/>
          </a:xfrm>
          <a:noFill/>
        </p:spPr>
        <p:txBody>
          <a:bodyPr/>
          <a:lstStyle/>
          <a:p>
            <a:r>
              <a:rPr lang="en-GB" altLang="pt-BR" b="1" dirty="0" err="1"/>
              <a:t>Desenvolvimento</a:t>
            </a:r>
            <a:r>
              <a:rPr lang="en-GB" altLang="pt-BR" b="1" dirty="0"/>
              <a:t> </a:t>
            </a:r>
            <a:r>
              <a:rPr lang="en-GB" altLang="pt-BR" b="1" dirty="0" err="1"/>
              <a:t>evolucionário</a:t>
            </a:r>
            <a:r>
              <a:rPr lang="en-GB" altLang="pt-BR" b="1" dirty="0"/>
              <a:t> (</a:t>
            </a:r>
            <a:r>
              <a:rPr lang="en-GB" altLang="pt-BR" b="1" dirty="0" err="1"/>
              <a:t>ou</a:t>
            </a:r>
            <a:r>
              <a:rPr lang="en-GB" altLang="pt-BR" b="1" dirty="0"/>
              <a:t> </a:t>
            </a:r>
            <a:r>
              <a:rPr lang="en-GB" altLang="pt-BR" b="1" dirty="0" err="1"/>
              <a:t>prototipação</a:t>
            </a:r>
            <a:r>
              <a:rPr lang="en-GB" altLang="pt-BR" b="1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altLang="pt-BR" dirty="0" err="1"/>
              <a:t>Especificação</a:t>
            </a:r>
            <a:r>
              <a:rPr lang="en-GB" altLang="pt-BR" dirty="0"/>
              <a:t>, </a:t>
            </a:r>
            <a:r>
              <a:rPr lang="en-GB" altLang="pt-BR" dirty="0" err="1"/>
              <a:t>desenvolvimento</a:t>
            </a:r>
            <a:r>
              <a:rPr lang="en-GB" altLang="pt-BR" dirty="0"/>
              <a:t> e </a:t>
            </a:r>
            <a:r>
              <a:rPr lang="en-GB" altLang="pt-BR" dirty="0" err="1"/>
              <a:t>validação</a:t>
            </a:r>
            <a:r>
              <a:rPr lang="en-GB" altLang="pt-BR" dirty="0"/>
              <a:t> </a:t>
            </a:r>
            <a:r>
              <a:rPr lang="en-GB" altLang="pt-BR" dirty="0" err="1"/>
              <a:t>são</a:t>
            </a:r>
            <a:r>
              <a:rPr lang="en-GB" altLang="pt-BR" dirty="0"/>
              <a:t> </a:t>
            </a:r>
            <a:r>
              <a:rPr lang="en-GB" altLang="pt-BR" dirty="0" err="1"/>
              <a:t>intercalados</a:t>
            </a:r>
            <a:r>
              <a:rPr lang="en-GB" altLang="pt-BR" dirty="0"/>
              <a:t> e </a:t>
            </a:r>
            <a:r>
              <a:rPr lang="en-GB" altLang="pt-BR" dirty="0" err="1"/>
              <a:t>desenvolvido</a:t>
            </a:r>
            <a:r>
              <a:rPr lang="en-GB" altLang="pt-BR" dirty="0"/>
              <a:t> </a:t>
            </a:r>
            <a:r>
              <a:rPr lang="en-GB" altLang="pt-BR" dirty="0" err="1"/>
              <a:t>simultaneamente</a:t>
            </a:r>
            <a:r>
              <a:rPr lang="en-GB" altLang="pt-BR" dirty="0"/>
              <a:t>.</a:t>
            </a:r>
          </a:p>
        </p:txBody>
      </p:sp>
      <p:pic>
        <p:nvPicPr>
          <p:cNvPr id="10244" name="Picture 2" descr="Resultado de imagem para modelo evolucionario ou prototipaÃ§Ã£o de software">
            <a:extLst>
              <a:ext uri="{FF2B5EF4-FFF2-40B4-BE49-F238E27FC236}">
                <a16:creationId xmlns:a16="http://schemas.microsoft.com/office/drawing/2014/main" id="{45484DFA-7545-4AC9-8940-A0F607C2B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04864"/>
            <a:ext cx="4751388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0C12665-B434-49D0-9292-12F46FA3BB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5875"/>
            <a:ext cx="8048625" cy="74930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rPr lang="en-GB" altLang="pt-BR" sz="3200" b="1" dirty="0"/>
              <a:t>Ciclos de Vida do Processo de Software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5646C62-5C27-4432-B9EC-E4FC506F1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640762" cy="3600499"/>
          </a:xfrm>
          <a:noFill/>
        </p:spPr>
        <p:txBody>
          <a:bodyPr/>
          <a:lstStyle/>
          <a:p>
            <a:r>
              <a:rPr lang="en-GB" altLang="pt-BR" b="1" dirty="0" err="1"/>
              <a:t>Desenvolvimento</a:t>
            </a:r>
            <a:r>
              <a:rPr lang="en-GB" altLang="pt-BR" b="1" dirty="0"/>
              <a:t> </a:t>
            </a:r>
            <a:r>
              <a:rPr lang="en-GB" altLang="pt-BR" b="1" dirty="0" err="1"/>
              <a:t>evolucionário</a:t>
            </a:r>
            <a:endParaRPr lang="en-GB" altLang="pt-BR" b="1" dirty="0"/>
          </a:p>
          <a:p>
            <a:pPr lvl="1"/>
            <a:r>
              <a:rPr lang="en-GB" altLang="pt-BR" dirty="0" err="1"/>
              <a:t>Problemas</a:t>
            </a:r>
            <a:endParaRPr lang="en-GB" altLang="pt-BR" dirty="0"/>
          </a:p>
          <a:p>
            <a:pPr lvl="2"/>
            <a:r>
              <a:rPr lang="en-GB" altLang="pt-BR" dirty="0"/>
              <a:t>Falta de </a:t>
            </a:r>
            <a:r>
              <a:rPr lang="en-GB" altLang="pt-BR" dirty="0" err="1"/>
              <a:t>visibilidade</a:t>
            </a:r>
            <a:r>
              <a:rPr lang="en-GB" altLang="pt-BR" dirty="0"/>
              <a:t> </a:t>
            </a:r>
            <a:r>
              <a:rPr lang="en-GB" altLang="pt-BR" dirty="0" err="1"/>
              <a:t>sobre</a:t>
            </a:r>
            <a:r>
              <a:rPr lang="en-GB" altLang="pt-BR" dirty="0"/>
              <a:t> o </a:t>
            </a:r>
            <a:r>
              <a:rPr lang="en-GB" altLang="pt-BR" dirty="0" err="1"/>
              <a:t>processo</a:t>
            </a:r>
            <a:r>
              <a:rPr lang="en-GB" altLang="pt-BR" dirty="0"/>
              <a:t>.</a:t>
            </a:r>
          </a:p>
          <a:p>
            <a:pPr lvl="2"/>
            <a:r>
              <a:rPr lang="en-GB" altLang="pt-BR" dirty="0"/>
              <a:t>Sistema </a:t>
            </a:r>
            <a:r>
              <a:rPr lang="en-GB" altLang="pt-BR" dirty="0" err="1"/>
              <a:t>geralmente</a:t>
            </a:r>
            <a:r>
              <a:rPr lang="en-GB" altLang="pt-BR" dirty="0"/>
              <a:t> </a:t>
            </a:r>
            <a:r>
              <a:rPr lang="en-GB" altLang="pt-BR" dirty="0" err="1"/>
              <a:t>pouco</a:t>
            </a:r>
            <a:r>
              <a:rPr lang="en-GB" altLang="pt-BR" dirty="0"/>
              <a:t> </a:t>
            </a:r>
            <a:r>
              <a:rPr lang="en-GB" altLang="pt-BR" dirty="0" err="1"/>
              <a:t>estruturado</a:t>
            </a:r>
            <a:r>
              <a:rPr lang="en-GB" altLang="pt-BR" dirty="0"/>
              <a:t>.</a:t>
            </a:r>
          </a:p>
          <a:p>
            <a:pPr lvl="2"/>
            <a:r>
              <a:rPr lang="en-GB" altLang="pt-BR" dirty="0" err="1"/>
              <a:t>Habilidades</a:t>
            </a:r>
            <a:r>
              <a:rPr lang="en-GB" altLang="pt-BR" dirty="0"/>
              <a:t> </a:t>
            </a:r>
            <a:r>
              <a:rPr lang="en-GB" altLang="pt-BR" dirty="0" err="1"/>
              <a:t>especiais</a:t>
            </a:r>
            <a:r>
              <a:rPr lang="en-GB" altLang="pt-BR" dirty="0"/>
              <a:t> (ex. </a:t>
            </a:r>
            <a:r>
              <a:rPr lang="en-GB" altLang="pt-BR" dirty="0" err="1"/>
              <a:t>em</a:t>
            </a:r>
            <a:r>
              <a:rPr lang="en-GB" altLang="pt-BR" dirty="0"/>
              <a:t> </a:t>
            </a:r>
            <a:r>
              <a:rPr lang="en-GB" altLang="pt-BR" dirty="0" err="1"/>
              <a:t>linguagens</a:t>
            </a:r>
            <a:r>
              <a:rPr lang="en-GB" altLang="pt-BR" dirty="0"/>
              <a:t> para </a:t>
            </a:r>
            <a:r>
              <a:rPr lang="en-GB" altLang="pt-BR" dirty="0" err="1"/>
              <a:t>uma</a:t>
            </a:r>
            <a:r>
              <a:rPr lang="en-GB" altLang="pt-BR" dirty="0"/>
              <a:t> </a:t>
            </a:r>
            <a:r>
              <a:rPr lang="en-GB" altLang="pt-BR" dirty="0" err="1"/>
              <a:t>rápida</a:t>
            </a:r>
            <a:r>
              <a:rPr lang="en-GB" altLang="pt-BR" dirty="0"/>
              <a:t> </a:t>
            </a:r>
            <a:r>
              <a:rPr lang="en-GB" altLang="pt-BR" dirty="0" err="1"/>
              <a:t>prototipação</a:t>
            </a:r>
            <a:r>
              <a:rPr lang="en-GB" altLang="pt-BR" dirty="0"/>
              <a:t>) </a:t>
            </a:r>
            <a:r>
              <a:rPr lang="en-GB" altLang="pt-BR" dirty="0" err="1"/>
              <a:t>são</a:t>
            </a:r>
            <a:r>
              <a:rPr lang="en-GB" altLang="pt-BR" dirty="0"/>
              <a:t> </a:t>
            </a:r>
            <a:r>
              <a:rPr lang="en-GB" altLang="pt-BR" dirty="0" err="1"/>
              <a:t>requeridas</a:t>
            </a:r>
            <a:r>
              <a:rPr lang="en-GB" altLang="pt-BR" dirty="0"/>
              <a:t>.</a:t>
            </a:r>
          </a:p>
          <a:p>
            <a:pPr lvl="1"/>
            <a:r>
              <a:rPr lang="en-GB" altLang="pt-BR" dirty="0" err="1"/>
              <a:t>Aplicabilidade</a:t>
            </a:r>
            <a:endParaRPr lang="en-GB" altLang="pt-BR" dirty="0"/>
          </a:p>
          <a:p>
            <a:pPr lvl="2"/>
            <a:r>
              <a:rPr lang="en-GB" altLang="pt-BR" dirty="0"/>
              <a:t>Para </a:t>
            </a:r>
            <a:r>
              <a:rPr lang="en-GB" altLang="pt-BR" dirty="0" err="1"/>
              <a:t>sistemas</a:t>
            </a:r>
            <a:r>
              <a:rPr lang="en-GB" altLang="pt-BR" dirty="0"/>
              <a:t> </a:t>
            </a:r>
            <a:r>
              <a:rPr lang="en-GB" altLang="pt-BR" dirty="0" err="1"/>
              <a:t>interativos</a:t>
            </a:r>
            <a:r>
              <a:rPr lang="en-GB" altLang="pt-BR" dirty="0"/>
              <a:t> </a:t>
            </a:r>
            <a:r>
              <a:rPr lang="en-GB" altLang="pt-BR" dirty="0" err="1"/>
              <a:t>pequenos</a:t>
            </a:r>
            <a:r>
              <a:rPr lang="en-GB" altLang="pt-BR" dirty="0"/>
              <a:t> </a:t>
            </a:r>
            <a:r>
              <a:rPr lang="en-GB" altLang="pt-BR" dirty="0" err="1"/>
              <a:t>ou</a:t>
            </a:r>
            <a:r>
              <a:rPr lang="en-GB" altLang="pt-BR" dirty="0"/>
              <a:t> </a:t>
            </a:r>
            <a:r>
              <a:rPr lang="en-GB" altLang="pt-BR" dirty="0" err="1"/>
              <a:t>médios</a:t>
            </a:r>
            <a:r>
              <a:rPr lang="en-GB" altLang="pt-BR" dirty="0"/>
              <a:t>.</a:t>
            </a:r>
          </a:p>
          <a:p>
            <a:pPr lvl="2"/>
            <a:r>
              <a:rPr lang="en-GB" altLang="pt-BR" dirty="0"/>
              <a:t>Para </a:t>
            </a:r>
            <a:r>
              <a:rPr lang="en-GB" altLang="pt-BR"/>
              <a:t>partes </a:t>
            </a:r>
            <a:r>
              <a:rPr lang="en-GB" altLang="pt-BR" dirty="0" err="1"/>
              <a:t>de</a:t>
            </a:r>
            <a:r>
              <a:rPr lang="en-GB" altLang="pt-BR" dirty="0"/>
              <a:t> </a:t>
            </a:r>
            <a:r>
              <a:rPr lang="en-GB" altLang="pt-BR" dirty="0" err="1"/>
              <a:t>grandes</a:t>
            </a:r>
            <a:r>
              <a:rPr lang="en-GB" altLang="pt-BR" dirty="0"/>
              <a:t> </a:t>
            </a:r>
            <a:r>
              <a:rPr lang="en-GB" altLang="pt-BR" dirty="0" err="1"/>
              <a:t>sistemas</a:t>
            </a:r>
            <a:r>
              <a:rPr lang="en-GB" altLang="pt-BR" dirty="0"/>
              <a:t> (ex. A  interface com o </a:t>
            </a:r>
            <a:r>
              <a:rPr lang="en-GB" altLang="pt-BR" dirty="0" err="1"/>
              <a:t>usuário</a:t>
            </a:r>
            <a:r>
              <a:rPr lang="en-GB" altLang="pt-BR" dirty="0"/>
              <a:t>).</a:t>
            </a:r>
          </a:p>
          <a:p>
            <a:pPr lvl="2"/>
            <a:r>
              <a:rPr lang="en-GB" altLang="pt-BR" dirty="0"/>
              <a:t>Para </a:t>
            </a:r>
            <a:r>
              <a:rPr lang="en-GB" altLang="pt-BR" dirty="0" err="1"/>
              <a:t>sistemas</a:t>
            </a:r>
            <a:r>
              <a:rPr lang="en-GB" altLang="pt-BR" dirty="0"/>
              <a:t> com </a:t>
            </a:r>
            <a:r>
              <a:rPr lang="en-GB" altLang="pt-BR" dirty="0" err="1"/>
              <a:t>pouco</a:t>
            </a:r>
            <a:r>
              <a:rPr lang="en-GB" altLang="pt-BR" dirty="0"/>
              <a:t> tempo de </a:t>
            </a:r>
            <a:r>
              <a:rPr lang="en-GB" altLang="pt-BR" dirty="0" err="1"/>
              <a:t>vida</a:t>
            </a:r>
            <a:r>
              <a:rPr lang="en-GB" altLang="pt-BR" dirty="0"/>
              <a:t>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9" name="Group 133">
            <a:extLst>
              <a:ext uri="{FF2B5EF4-FFF2-40B4-BE49-F238E27FC236}">
                <a16:creationId xmlns:a16="http://schemas.microsoft.com/office/drawing/2014/main" id="{205D9C1D-4FEE-475F-B34D-A4D06E7B7627}"/>
              </a:ext>
            </a:extLst>
          </p:cNvPr>
          <p:cNvGrpSpPr>
            <a:grpSpLocks/>
          </p:cNvGrpSpPr>
          <p:nvPr/>
        </p:nvGrpSpPr>
        <p:grpSpPr bwMode="auto">
          <a:xfrm>
            <a:off x="2627784" y="1196752"/>
            <a:ext cx="4824536" cy="5192373"/>
            <a:chOff x="1430" y="1149"/>
            <a:chExt cx="3255" cy="2921"/>
          </a:xfrm>
        </p:grpSpPr>
        <p:sp>
          <p:nvSpPr>
            <p:cNvPr id="65541" name="Text Box 106">
              <a:extLst>
                <a:ext uri="{FF2B5EF4-FFF2-40B4-BE49-F238E27FC236}">
                  <a16:creationId xmlns:a16="http://schemas.microsoft.com/office/drawing/2014/main" id="{E65985E7-06EF-45F7-B649-E243F8330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1505"/>
              <a:ext cx="716" cy="3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b="0" i="1">
                  <a:solidFill>
                    <a:schemeClr val="hlink"/>
                  </a:solidFill>
                  <a:latin typeface="Comic Sans MS" panose="030F0702030302020204" pitchFamily="66" charset="0"/>
                </a:rPr>
                <a:t>fim</a:t>
              </a:r>
              <a:endParaRPr lang="pt-BR" altLang="pt-BR" sz="1800" i="1">
                <a:solidFill>
                  <a:srgbClr val="00808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5542" name="Text Box 107">
              <a:extLst>
                <a:ext uri="{FF2B5EF4-FFF2-40B4-BE49-F238E27FC236}">
                  <a16:creationId xmlns:a16="http://schemas.microsoft.com/office/drawing/2014/main" id="{4C2CC67C-9189-4BB7-89C9-9F57912E4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1" y="1149"/>
              <a:ext cx="716" cy="3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b="0" i="1">
                  <a:solidFill>
                    <a:schemeClr val="hlink"/>
                  </a:solidFill>
                  <a:latin typeface="Comic Sans MS" panose="030F0702030302020204" pitchFamily="66" charset="0"/>
                </a:rPr>
                <a:t>início</a:t>
              </a:r>
              <a:endParaRPr lang="pt-BR" altLang="pt-BR" sz="1800" i="1">
                <a:solidFill>
                  <a:srgbClr val="00808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5543" name="Text Box 108">
              <a:extLst>
                <a:ext uri="{FF2B5EF4-FFF2-40B4-BE49-F238E27FC236}">
                  <a16:creationId xmlns:a16="http://schemas.microsoft.com/office/drawing/2014/main" id="{B8397598-213F-41E1-BB32-153276645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160"/>
              <a:ext cx="1172" cy="5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800">
                  <a:solidFill>
                    <a:srgbClr val="0000FF"/>
                  </a:solidFill>
                  <a:latin typeface="Arial" panose="020B0604020202020204" pitchFamily="34" charset="0"/>
                </a:rPr>
                <a:t>construção</a:t>
              </a:r>
              <a:r>
                <a:rPr lang="pt-BR" altLang="pt-BR" sz="1800">
                  <a:latin typeface="Arial" panose="020B0604020202020204" pitchFamily="34" charset="0"/>
                </a:rPr>
                <a:t> </a:t>
              </a:r>
              <a:r>
                <a:rPr lang="pt-BR" altLang="pt-BR" sz="1800">
                  <a:solidFill>
                    <a:srgbClr val="0000FF"/>
                  </a:solidFill>
                  <a:latin typeface="Arial" panose="020B0604020202020204" pitchFamily="34" charset="0"/>
                </a:rPr>
                <a:t>produto</a:t>
              </a: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65544" name="Text Box 109">
              <a:extLst>
                <a:ext uri="{FF2B5EF4-FFF2-40B4-BE49-F238E27FC236}">
                  <a16:creationId xmlns:a16="http://schemas.microsoft.com/office/drawing/2014/main" id="{65AB2F53-F3FB-4788-B39A-46C98773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3001"/>
              <a:ext cx="1107" cy="5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800">
                  <a:solidFill>
                    <a:srgbClr val="0000FF"/>
                  </a:solidFill>
                  <a:latin typeface="Arial" panose="020B0604020202020204" pitchFamily="34" charset="0"/>
                </a:rPr>
                <a:t>refinamento</a:t>
              </a:r>
              <a:r>
                <a:rPr lang="pt-BR" altLang="pt-BR" sz="1800">
                  <a:latin typeface="Arial" panose="020B0604020202020204" pitchFamily="34" charset="0"/>
                </a:rPr>
                <a:t> </a:t>
              </a:r>
              <a:r>
                <a:rPr lang="pt-BR" altLang="pt-BR" sz="1800">
                  <a:solidFill>
                    <a:srgbClr val="0000FF"/>
                  </a:solidFill>
                  <a:latin typeface="Arial" panose="020B0604020202020204" pitchFamily="34" charset="0"/>
                </a:rPr>
                <a:t>protótipo</a:t>
              </a: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65545" name="Text Box 110">
              <a:extLst>
                <a:ext uri="{FF2B5EF4-FFF2-40B4-BE49-F238E27FC236}">
                  <a16:creationId xmlns:a16="http://schemas.microsoft.com/office/drawing/2014/main" id="{9FDB28FE-7FD5-4CC6-AF4E-C21DFD70F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" y="3429"/>
              <a:ext cx="1042" cy="5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800">
                  <a:solidFill>
                    <a:srgbClr val="0000FF"/>
                  </a:solidFill>
                  <a:latin typeface="Arial" panose="020B0604020202020204" pitchFamily="34" charset="0"/>
                </a:rPr>
                <a:t>avaliação</a:t>
              </a:r>
              <a:r>
                <a:rPr lang="pt-BR" altLang="pt-BR" sz="1800">
                  <a:latin typeface="Arial" panose="020B0604020202020204" pitchFamily="34" charset="0"/>
                </a:rPr>
                <a:t> </a:t>
              </a:r>
              <a:r>
                <a:rPr lang="pt-BR" altLang="pt-BR" sz="1800">
                  <a:solidFill>
                    <a:srgbClr val="0000FF"/>
                  </a:solidFill>
                  <a:latin typeface="Arial" panose="020B0604020202020204" pitchFamily="34" charset="0"/>
                </a:rPr>
                <a:t>protótipo</a:t>
              </a: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65546" name="Text Box 111">
              <a:extLst>
                <a:ext uri="{FF2B5EF4-FFF2-40B4-BE49-F238E27FC236}">
                  <a16:creationId xmlns:a16="http://schemas.microsoft.com/office/drawing/2014/main" id="{4B2311FE-218C-42E4-81E6-9FBC32C38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" y="2930"/>
              <a:ext cx="1042" cy="5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800">
                  <a:solidFill>
                    <a:srgbClr val="0000FF"/>
                  </a:solidFill>
                  <a:latin typeface="Arial" panose="020B0604020202020204" pitchFamily="34" charset="0"/>
                </a:rPr>
                <a:t>construção</a:t>
              </a:r>
              <a:r>
                <a:rPr lang="pt-BR" altLang="pt-BR" sz="1800">
                  <a:latin typeface="Arial" panose="020B0604020202020204" pitchFamily="34" charset="0"/>
                </a:rPr>
                <a:t> </a:t>
              </a:r>
              <a:r>
                <a:rPr lang="pt-BR" altLang="pt-BR" sz="1800">
                  <a:solidFill>
                    <a:srgbClr val="0000FF"/>
                  </a:solidFill>
                  <a:latin typeface="Arial" panose="020B0604020202020204" pitchFamily="34" charset="0"/>
                </a:rPr>
                <a:t>protótipo</a:t>
              </a: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65547" name="Text Box 112">
              <a:extLst>
                <a:ext uri="{FF2B5EF4-FFF2-40B4-BE49-F238E27FC236}">
                  <a16:creationId xmlns:a16="http://schemas.microsoft.com/office/drawing/2014/main" id="{16D8E8DB-22F0-4DD7-8885-350665EE7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" y="2146"/>
              <a:ext cx="912" cy="5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800" dirty="0">
                  <a:solidFill>
                    <a:srgbClr val="0000FF"/>
                  </a:solidFill>
                  <a:latin typeface="Arial" panose="020B0604020202020204" pitchFamily="34" charset="0"/>
                </a:rPr>
                <a:t>projeto</a:t>
              </a:r>
              <a:r>
                <a:rPr lang="pt-BR" altLang="pt-BR" sz="1800" dirty="0">
                  <a:latin typeface="Arial" panose="020B0604020202020204" pitchFamily="34" charset="0"/>
                </a:rPr>
                <a:t> </a:t>
              </a:r>
              <a:r>
                <a:rPr lang="pt-BR" altLang="pt-BR" sz="1800" dirty="0">
                  <a:solidFill>
                    <a:srgbClr val="0000FF"/>
                  </a:solidFill>
                  <a:latin typeface="Arial" panose="020B0604020202020204" pitchFamily="34" charset="0"/>
                </a:rPr>
                <a:t>rápido</a:t>
              </a:r>
              <a:endParaRPr lang="pt-BR" altLang="pt-BR" sz="1800" dirty="0">
                <a:latin typeface="Arial" panose="020B0604020202020204" pitchFamily="34" charset="0"/>
              </a:endParaRPr>
            </a:p>
          </p:txBody>
        </p:sp>
        <p:sp>
          <p:nvSpPr>
            <p:cNvPr id="65548" name="Text Box 113">
              <a:extLst>
                <a:ext uri="{FF2B5EF4-FFF2-40B4-BE49-F238E27FC236}">
                  <a16:creationId xmlns:a16="http://schemas.microsoft.com/office/drawing/2014/main" id="{6548A00A-10AF-4785-8D5D-03F490C2B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7" y="1648"/>
              <a:ext cx="1041" cy="7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800" dirty="0">
                  <a:solidFill>
                    <a:srgbClr val="0000FF"/>
                  </a:solidFill>
                  <a:latin typeface="Arial" panose="020B0604020202020204" pitchFamily="34" charset="0"/>
                </a:rPr>
                <a:t>obtenção</a:t>
              </a:r>
              <a:r>
                <a:rPr lang="pt-BR" altLang="pt-BR" sz="1800" dirty="0">
                  <a:latin typeface="Arial" panose="020B0604020202020204" pitchFamily="34" charset="0"/>
                </a:rPr>
                <a:t> </a:t>
              </a:r>
              <a:r>
                <a:rPr lang="pt-BR" altLang="pt-BR" sz="1800" dirty="0">
                  <a:solidFill>
                    <a:srgbClr val="0000FF"/>
                  </a:solidFill>
                  <a:latin typeface="Arial" panose="020B0604020202020204" pitchFamily="34" charset="0"/>
                </a:rPr>
                <a:t>dos</a:t>
              </a:r>
              <a:r>
                <a:rPr lang="pt-BR" altLang="pt-BR" sz="1800" dirty="0">
                  <a:latin typeface="Arial" panose="020B0604020202020204" pitchFamily="34" charset="0"/>
                </a:rPr>
                <a:t>   </a:t>
              </a:r>
              <a:r>
                <a:rPr lang="pt-BR" altLang="pt-BR" sz="1800" dirty="0">
                  <a:solidFill>
                    <a:srgbClr val="0000FF"/>
                  </a:solidFill>
                  <a:latin typeface="Arial" panose="020B0604020202020204" pitchFamily="34" charset="0"/>
                </a:rPr>
                <a:t>requisitos</a:t>
              </a:r>
              <a:endParaRPr lang="pt-BR" altLang="pt-BR" sz="1800" dirty="0">
                <a:latin typeface="Arial" panose="020B0604020202020204" pitchFamily="34" charset="0"/>
              </a:endParaRPr>
            </a:p>
          </p:txBody>
        </p:sp>
        <p:sp>
          <p:nvSpPr>
            <p:cNvPr id="52338" name="Oval 114">
              <a:extLst>
                <a:ext uri="{FF2B5EF4-FFF2-40B4-BE49-F238E27FC236}">
                  <a16:creationId xmlns:a16="http://schemas.microsoft.com/office/drawing/2014/main" id="{3D471D14-39BE-4255-A827-B41DF27A6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1576"/>
              <a:ext cx="3125" cy="249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339" name="Oval 115">
              <a:extLst>
                <a:ext uri="{FF2B5EF4-FFF2-40B4-BE49-F238E27FC236}">
                  <a16:creationId xmlns:a16="http://schemas.microsoft.com/office/drawing/2014/main" id="{F38FA600-EE57-4956-B467-70403A9DD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2360"/>
              <a:ext cx="1041" cy="85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alt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340" name="Line 116">
              <a:extLst>
                <a:ext uri="{FF2B5EF4-FFF2-40B4-BE49-F238E27FC236}">
                  <a16:creationId xmlns:a16="http://schemas.microsoft.com/office/drawing/2014/main" id="{284683CB-AB8D-4201-B0BC-60E5A0CF4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6" y="1719"/>
              <a:ext cx="521" cy="7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341" name="Line 117">
              <a:extLst>
                <a:ext uri="{FF2B5EF4-FFF2-40B4-BE49-F238E27FC236}">
                  <a16:creationId xmlns:a16="http://schemas.microsoft.com/office/drawing/2014/main" id="{B6637E01-6C2E-423C-8785-B683A52D7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3" y="1790"/>
              <a:ext cx="456" cy="64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342" name="Line 118">
              <a:extLst>
                <a:ext uri="{FF2B5EF4-FFF2-40B4-BE49-F238E27FC236}">
                  <a16:creationId xmlns:a16="http://schemas.microsoft.com/office/drawing/2014/main" id="{7D00BC56-07A2-46B9-853B-5CB8E19654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" y="2788"/>
              <a:ext cx="9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343" name="Line 119">
              <a:extLst>
                <a:ext uri="{FF2B5EF4-FFF2-40B4-BE49-F238E27FC236}">
                  <a16:creationId xmlns:a16="http://schemas.microsoft.com/office/drawing/2014/main" id="{11217657-C239-45A4-8AB7-F273397EE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3" y="3144"/>
              <a:ext cx="521" cy="7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344" name="Line 120">
              <a:extLst>
                <a:ext uri="{FF2B5EF4-FFF2-40B4-BE49-F238E27FC236}">
                  <a16:creationId xmlns:a16="http://schemas.microsoft.com/office/drawing/2014/main" id="{14A9CB41-4BB0-4F73-A23F-11D5276EF9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1" y="3215"/>
              <a:ext cx="521" cy="7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345" name="Line 121">
              <a:extLst>
                <a:ext uri="{FF2B5EF4-FFF2-40B4-BE49-F238E27FC236}">
                  <a16:creationId xmlns:a16="http://schemas.microsoft.com/office/drawing/2014/main" id="{4A0C5FDE-1C6A-4A3B-A83D-CA7181C7BB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0" y="2788"/>
              <a:ext cx="110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346" name="AutoShape 122">
              <a:extLst>
                <a:ext uri="{FF2B5EF4-FFF2-40B4-BE49-F238E27FC236}">
                  <a16:creationId xmlns:a16="http://schemas.microsoft.com/office/drawing/2014/main" id="{530E0F59-A2E7-4B2C-B10E-7C0EC04ADE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967274">
              <a:off x="2845" y="2635"/>
              <a:ext cx="459" cy="31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folHlink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347" name="Line 123">
              <a:extLst>
                <a:ext uri="{FF2B5EF4-FFF2-40B4-BE49-F238E27FC236}">
                  <a16:creationId xmlns:a16="http://schemas.microsoft.com/office/drawing/2014/main" id="{CCA8DD19-3C22-4E8D-9414-9B46C78E14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7" y="2431"/>
              <a:ext cx="846" cy="3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348" name="Line 124">
              <a:extLst>
                <a:ext uri="{FF2B5EF4-FFF2-40B4-BE49-F238E27FC236}">
                  <a16:creationId xmlns:a16="http://schemas.microsoft.com/office/drawing/2014/main" id="{2468E060-664B-4092-8694-06FBEE59FC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0" y="2788"/>
              <a:ext cx="778" cy="3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349" name="Line 125">
              <a:extLst>
                <a:ext uri="{FF2B5EF4-FFF2-40B4-BE49-F238E27FC236}">
                  <a16:creationId xmlns:a16="http://schemas.microsoft.com/office/drawing/2014/main" id="{FBF147F4-00DE-4BB3-A793-76034647C2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21" y="1648"/>
              <a:ext cx="130" cy="2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350" name="Line 126">
              <a:extLst>
                <a:ext uri="{FF2B5EF4-FFF2-40B4-BE49-F238E27FC236}">
                  <a16:creationId xmlns:a16="http://schemas.microsoft.com/office/drawing/2014/main" id="{EEE85240-1094-4D1A-ADCD-4EE78CBB0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1" y="1363"/>
              <a:ext cx="131" cy="2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351" name="Arc 127">
              <a:extLst>
                <a:ext uri="{FF2B5EF4-FFF2-40B4-BE49-F238E27FC236}">
                  <a16:creationId xmlns:a16="http://schemas.microsoft.com/office/drawing/2014/main" id="{25FB93BD-07AA-47BC-92D0-766D38BBF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9" y="1650"/>
              <a:ext cx="716" cy="853"/>
            </a:xfrm>
            <a:custGeom>
              <a:avLst/>
              <a:gdLst>
                <a:gd name="G0" fmla="+- 0 0 0"/>
                <a:gd name="G1" fmla="+- 21584 0 0"/>
                <a:gd name="G2" fmla="+- 21600 0 0"/>
                <a:gd name="T0" fmla="*/ 843 w 20874"/>
                <a:gd name="T1" fmla="*/ 0 h 21584"/>
                <a:gd name="T2" fmla="*/ 20874 w 20874"/>
                <a:gd name="T3" fmla="*/ 16031 h 21584"/>
                <a:gd name="T4" fmla="*/ 0 w 20874"/>
                <a:gd name="T5" fmla="*/ 21584 h 2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74" h="21584" fill="none" extrusionOk="0">
                  <a:moveTo>
                    <a:pt x="842" y="0"/>
                  </a:moveTo>
                  <a:cubicBezTo>
                    <a:pt x="10313" y="370"/>
                    <a:pt x="18437" y="6871"/>
                    <a:pt x="20874" y="16030"/>
                  </a:cubicBezTo>
                </a:path>
                <a:path w="20874" h="21584" stroke="0" extrusionOk="0">
                  <a:moveTo>
                    <a:pt x="842" y="0"/>
                  </a:moveTo>
                  <a:cubicBezTo>
                    <a:pt x="10313" y="370"/>
                    <a:pt x="18437" y="6871"/>
                    <a:pt x="20874" y="16030"/>
                  </a:cubicBezTo>
                  <a:lnTo>
                    <a:pt x="0" y="21584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352" name="Line 128">
              <a:extLst>
                <a:ext uri="{FF2B5EF4-FFF2-40B4-BE49-F238E27FC236}">
                  <a16:creationId xmlns:a16="http://schemas.microsoft.com/office/drawing/2014/main" id="{AE061C65-329F-4A8F-B294-BF2CC69F1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5" y="2289"/>
              <a:ext cx="0" cy="1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" name="Rectangle 2">
            <a:extLst>
              <a:ext uri="{FF2B5EF4-FFF2-40B4-BE49-F238E27FC236}">
                <a16:creationId xmlns:a16="http://schemas.microsoft.com/office/drawing/2014/main" id="{AEB2E903-E7A8-4E2F-A578-9D2A2CA8CCC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624"/>
            <a:ext cx="7776864" cy="69215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3200" b="1" dirty="0" err="1"/>
              <a:t>Ciclos</a:t>
            </a:r>
            <a:r>
              <a:rPr lang="en-GB" altLang="pt-BR" sz="3200" b="1" dirty="0"/>
              <a:t> de Vida do </a:t>
            </a:r>
            <a:r>
              <a:rPr lang="en-GB" altLang="pt-BR" sz="3200" b="1" dirty="0" err="1"/>
              <a:t>Processo</a:t>
            </a:r>
            <a:r>
              <a:rPr lang="en-GB" altLang="pt-BR" sz="3200" b="1" dirty="0"/>
              <a:t> de Software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7BC3FA9D-B8FB-452D-BA5C-34691EC5511D}"/>
              </a:ext>
            </a:extLst>
          </p:cNvPr>
          <p:cNvSpPr txBox="1">
            <a:spLocks noChangeArrowheads="1"/>
          </p:cNvSpPr>
          <p:nvPr/>
        </p:nvSpPr>
        <p:spPr>
          <a:xfrm>
            <a:off x="395288" y="836613"/>
            <a:ext cx="8640762" cy="7201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pt-BR" b="1" dirty="0" err="1"/>
              <a:t>Prototipação</a:t>
            </a:r>
            <a:endParaRPr lang="en-GB" altLang="pt-BR" b="1" dirty="0"/>
          </a:p>
        </p:txBody>
      </p:sp>
    </p:spTree>
    <p:extLst>
      <p:ext uri="{BB962C8B-B14F-4D97-AF65-F5344CB8AC3E}">
        <p14:creationId xmlns:p14="http://schemas.microsoft.com/office/powerpoint/2010/main" val="456235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>
            <a:extLst>
              <a:ext uri="{FF2B5EF4-FFF2-40B4-BE49-F238E27FC236}">
                <a16:creationId xmlns:a16="http://schemas.microsoft.com/office/drawing/2014/main" id="{9110FC6D-CA2E-4463-A4B6-394B394207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836713"/>
            <a:ext cx="8640960" cy="1584176"/>
          </a:xfrm>
        </p:spPr>
        <p:txBody>
          <a:bodyPr>
            <a:normAutofit/>
          </a:bodyPr>
          <a:lstStyle/>
          <a:p>
            <a:r>
              <a:rPr lang="pt-BR" altLang="pt-BR" dirty="0"/>
              <a:t>Atividades da Prototipação</a:t>
            </a:r>
          </a:p>
          <a:p>
            <a:pPr lvl="1"/>
            <a:r>
              <a:rPr lang="pt-BR" altLang="pt-BR" dirty="0"/>
              <a:t>Obtenção dos Requisitos: desenvolvedor e cliente definem os objetivos gerais do software, identificam quais requisitos são conhecidos e as áreas que necessitam de definições adicionais</a:t>
            </a:r>
          </a:p>
        </p:txBody>
      </p:sp>
      <p:grpSp>
        <p:nvGrpSpPr>
          <p:cNvPr id="66564" name="Group 4">
            <a:extLst>
              <a:ext uri="{FF2B5EF4-FFF2-40B4-BE49-F238E27FC236}">
                <a16:creationId xmlns:a16="http://schemas.microsoft.com/office/drawing/2014/main" id="{727D98D0-42CE-4AE9-AB02-8509C4DC7BB3}"/>
              </a:ext>
            </a:extLst>
          </p:cNvPr>
          <p:cNvGrpSpPr>
            <a:grpSpLocks/>
          </p:cNvGrpSpPr>
          <p:nvPr/>
        </p:nvGrpSpPr>
        <p:grpSpPr bwMode="auto">
          <a:xfrm>
            <a:off x="2771800" y="2276872"/>
            <a:ext cx="3960440" cy="4146352"/>
            <a:chOff x="1430" y="1149"/>
            <a:chExt cx="3255" cy="2921"/>
          </a:xfrm>
        </p:grpSpPr>
        <p:sp>
          <p:nvSpPr>
            <p:cNvPr id="66565" name="Text Box 5">
              <a:extLst>
                <a:ext uri="{FF2B5EF4-FFF2-40B4-BE49-F238E27FC236}">
                  <a16:creationId xmlns:a16="http://schemas.microsoft.com/office/drawing/2014/main" id="{55447DD2-6B80-4DF2-BA60-CC23097FD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1505"/>
              <a:ext cx="71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2000" b="0" i="1">
                  <a:solidFill>
                    <a:schemeClr val="hlink"/>
                  </a:solidFill>
                  <a:latin typeface="Comic Sans MS" panose="030F0702030302020204" pitchFamily="66" charset="0"/>
                </a:rPr>
                <a:t>fim</a:t>
              </a:r>
              <a:endParaRPr lang="pt-BR" altLang="pt-BR" sz="1800" i="1">
                <a:solidFill>
                  <a:srgbClr val="00808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6566" name="Text Box 6">
              <a:extLst>
                <a:ext uri="{FF2B5EF4-FFF2-40B4-BE49-F238E27FC236}">
                  <a16:creationId xmlns:a16="http://schemas.microsoft.com/office/drawing/2014/main" id="{C0810F01-504F-4397-87E1-1A5C29A6A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1" y="1149"/>
              <a:ext cx="71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2000" b="0" i="1">
                  <a:solidFill>
                    <a:schemeClr val="hlink"/>
                  </a:solidFill>
                  <a:latin typeface="Comic Sans MS" panose="030F0702030302020204" pitchFamily="66" charset="0"/>
                </a:rPr>
                <a:t>início</a:t>
              </a:r>
              <a:endParaRPr lang="pt-BR" altLang="pt-BR" sz="1800" i="1">
                <a:solidFill>
                  <a:srgbClr val="00808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6567" name="Text Box 7">
              <a:extLst>
                <a:ext uri="{FF2B5EF4-FFF2-40B4-BE49-F238E27FC236}">
                  <a16:creationId xmlns:a16="http://schemas.microsoft.com/office/drawing/2014/main" id="{D98D50D7-CBD7-4B28-9E9F-72405131D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160"/>
              <a:ext cx="117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 dirty="0">
                  <a:latin typeface="Arial" panose="020B0604020202020204" pitchFamily="34" charset="0"/>
                </a:rPr>
                <a:t>construção produto</a:t>
              </a:r>
            </a:p>
          </p:txBody>
        </p:sp>
        <p:sp>
          <p:nvSpPr>
            <p:cNvPr id="66568" name="Text Box 8">
              <a:extLst>
                <a:ext uri="{FF2B5EF4-FFF2-40B4-BE49-F238E27FC236}">
                  <a16:creationId xmlns:a16="http://schemas.microsoft.com/office/drawing/2014/main" id="{20F7D074-1D66-4ED3-B419-57F075470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3001"/>
              <a:ext cx="1107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>
                  <a:latin typeface="Arial" panose="020B0604020202020204" pitchFamily="34" charset="0"/>
                </a:rPr>
                <a:t>refinamento protótipo</a:t>
              </a:r>
            </a:p>
          </p:txBody>
        </p:sp>
        <p:sp>
          <p:nvSpPr>
            <p:cNvPr id="66569" name="Text Box 9">
              <a:extLst>
                <a:ext uri="{FF2B5EF4-FFF2-40B4-BE49-F238E27FC236}">
                  <a16:creationId xmlns:a16="http://schemas.microsoft.com/office/drawing/2014/main" id="{77B67AE8-9775-4DA8-9FD4-690BCDFFC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" y="3429"/>
              <a:ext cx="104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>
                  <a:latin typeface="Arial" panose="020B0604020202020204" pitchFamily="34" charset="0"/>
                </a:rPr>
                <a:t>avaliação protótipo</a:t>
              </a:r>
            </a:p>
          </p:txBody>
        </p:sp>
        <p:sp>
          <p:nvSpPr>
            <p:cNvPr id="66570" name="Text Box 10">
              <a:extLst>
                <a:ext uri="{FF2B5EF4-FFF2-40B4-BE49-F238E27FC236}">
                  <a16:creationId xmlns:a16="http://schemas.microsoft.com/office/drawing/2014/main" id="{353C42E4-CF4E-42E1-A88B-DAE3D9CDA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" y="2930"/>
              <a:ext cx="104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>
                  <a:latin typeface="Arial" panose="020B0604020202020204" pitchFamily="34" charset="0"/>
                </a:rPr>
                <a:t>construção protótipo</a:t>
              </a:r>
            </a:p>
          </p:txBody>
        </p:sp>
        <p:sp>
          <p:nvSpPr>
            <p:cNvPr id="66571" name="Text Box 11">
              <a:extLst>
                <a:ext uri="{FF2B5EF4-FFF2-40B4-BE49-F238E27FC236}">
                  <a16:creationId xmlns:a16="http://schemas.microsoft.com/office/drawing/2014/main" id="{51C538F8-C995-4D93-8FE7-FBB201BAC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" y="2146"/>
              <a:ext cx="91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>
                  <a:latin typeface="Arial" panose="020B0604020202020204" pitchFamily="34" charset="0"/>
                </a:rPr>
                <a:t>projeto rápido</a:t>
              </a:r>
            </a:p>
          </p:txBody>
        </p:sp>
        <p:sp>
          <p:nvSpPr>
            <p:cNvPr id="66572" name="Text Box 12">
              <a:extLst>
                <a:ext uri="{FF2B5EF4-FFF2-40B4-BE49-F238E27FC236}">
                  <a16:creationId xmlns:a16="http://schemas.microsoft.com/office/drawing/2014/main" id="{A679CE2E-F828-45FF-9561-9867BCAE4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7" y="1648"/>
              <a:ext cx="104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 dirty="0">
                  <a:latin typeface="Arial" panose="020B0604020202020204" pitchFamily="34" charset="0"/>
                </a:rPr>
                <a:t>obtenção dos   requisitos</a:t>
              </a:r>
            </a:p>
          </p:txBody>
        </p:sp>
        <p:sp>
          <p:nvSpPr>
            <p:cNvPr id="54285" name="Oval 13">
              <a:extLst>
                <a:ext uri="{FF2B5EF4-FFF2-40B4-BE49-F238E27FC236}">
                  <a16:creationId xmlns:a16="http://schemas.microsoft.com/office/drawing/2014/main" id="{6EC2C78F-07F0-4337-A512-0E2A9FD6D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1576"/>
              <a:ext cx="3125" cy="249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86" name="Oval 14">
              <a:extLst>
                <a:ext uri="{FF2B5EF4-FFF2-40B4-BE49-F238E27FC236}">
                  <a16:creationId xmlns:a16="http://schemas.microsoft.com/office/drawing/2014/main" id="{803820F6-F782-4433-9D7D-22FE30607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2359"/>
              <a:ext cx="1040" cy="85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alt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4287" name="Line 15">
              <a:extLst>
                <a:ext uri="{FF2B5EF4-FFF2-40B4-BE49-F238E27FC236}">
                  <a16:creationId xmlns:a16="http://schemas.microsoft.com/office/drawing/2014/main" id="{B26FC018-C387-49CD-8959-CC8CD50EF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6" y="1719"/>
              <a:ext cx="521" cy="7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88" name="Line 16">
              <a:extLst>
                <a:ext uri="{FF2B5EF4-FFF2-40B4-BE49-F238E27FC236}">
                  <a16:creationId xmlns:a16="http://schemas.microsoft.com/office/drawing/2014/main" id="{8D25CF32-E0B4-4E40-9594-E15B8BC7C9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3" y="1791"/>
              <a:ext cx="455" cy="6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89" name="Line 17">
              <a:extLst>
                <a:ext uri="{FF2B5EF4-FFF2-40B4-BE49-F238E27FC236}">
                  <a16:creationId xmlns:a16="http://schemas.microsoft.com/office/drawing/2014/main" id="{D7041A87-115B-4502-974D-88C084A67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" y="2788"/>
              <a:ext cx="9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90" name="Line 18">
              <a:extLst>
                <a:ext uri="{FF2B5EF4-FFF2-40B4-BE49-F238E27FC236}">
                  <a16:creationId xmlns:a16="http://schemas.microsoft.com/office/drawing/2014/main" id="{78FE00EE-3B5B-4F98-9B8D-DCF8AC3C5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3" y="3144"/>
              <a:ext cx="521" cy="7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91" name="Line 19">
              <a:extLst>
                <a:ext uri="{FF2B5EF4-FFF2-40B4-BE49-F238E27FC236}">
                  <a16:creationId xmlns:a16="http://schemas.microsoft.com/office/drawing/2014/main" id="{55E5E4B1-52FB-48C0-B9E5-0B365BA4A5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1" y="3215"/>
              <a:ext cx="521" cy="7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92" name="Line 20">
              <a:extLst>
                <a:ext uri="{FF2B5EF4-FFF2-40B4-BE49-F238E27FC236}">
                  <a16:creationId xmlns:a16="http://schemas.microsoft.com/office/drawing/2014/main" id="{227C9E1E-4A29-4E4F-BF7A-AB6FDEA57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0" y="2788"/>
              <a:ext cx="110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93" name="AutoShape 21">
              <a:extLst>
                <a:ext uri="{FF2B5EF4-FFF2-40B4-BE49-F238E27FC236}">
                  <a16:creationId xmlns:a16="http://schemas.microsoft.com/office/drawing/2014/main" id="{D8F6038E-0B8B-458E-880A-4970480397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632726">
              <a:off x="2797" y="2645"/>
              <a:ext cx="521" cy="35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94" name="Line 22">
              <a:extLst>
                <a:ext uri="{FF2B5EF4-FFF2-40B4-BE49-F238E27FC236}">
                  <a16:creationId xmlns:a16="http://schemas.microsoft.com/office/drawing/2014/main" id="{753B0683-0885-47ED-9504-71C6D2B4D0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7" y="2431"/>
              <a:ext cx="846" cy="3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95" name="Line 23">
              <a:extLst>
                <a:ext uri="{FF2B5EF4-FFF2-40B4-BE49-F238E27FC236}">
                  <a16:creationId xmlns:a16="http://schemas.microsoft.com/office/drawing/2014/main" id="{E4492084-819C-48D7-9A81-10FFE8F1CB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0" y="2823"/>
              <a:ext cx="727" cy="3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96" name="Line 24">
              <a:extLst>
                <a:ext uri="{FF2B5EF4-FFF2-40B4-BE49-F238E27FC236}">
                  <a16:creationId xmlns:a16="http://schemas.microsoft.com/office/drawing/2014/main" id="{F21DDBDB-0244-4493-8F3D-803A99CB9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21" y="1648"/>
              <a:ext cx="130" cy="2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97" name="Line 25">
              <a:extLst>
                <a:ext uri="{FF2B5EF4-FFF2-40B4-BE49-F238E27FC236}">
                  <a16:creationId xmlns:a16="http://schemas.microsoft.com/office/drawing/2014/main" id="{481C74B9-B681-4986-8541-AE75D2CC7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1" y="1363"/>
              <a:ext cx="131" cy="2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98" name="Arc 26">
              <a:extLst>
                <a:ext uri="{FF2B5EF4-FFF2-40B4-BE49-F238E27FC236}">
                  <a16:creationId xmlns:a16="http://schemas.microsoft.com/office/drawing/2014/main" id="{8782BE68-11FE-4784-A97C-7F60E6D2E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9" y="1650"/>
              <a:ext cx="716" cy="853"/>
            </a:xfrm>
            <a:custGeom>
              <a:avLst/>
              <a:gdLst>
                <a:gd name="G0" fmla="+- 0 0 0"/>
                <a:gd name="G1" fmla="+- 21584 0 0"/>
                <a:gd name="G2" fmla="+- 21600 0 0"/>
                <a:gd name="T0" fmla="*/ 843 w 20874"/>
                <a:gd name="T1" fmla="*/ 0 h 21584"/>
                <a:gd name="T2" fmla="*/ 20874 w 20874"/>
                <a:gd name="T3" fmla="*/ 16031 h 21584"/>
                <a:gd name="T4" fmla="*/ 0 w 20874"/>
                <a:gd name="T5" fmla="*/ 21584 h 2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74" h="21584" fill="none" extrusionOk="0">
                  <a:moveTo>
                    <a:pt x="842" y="0"/>
                  </a:moveTo>
                  <a:cubicBezTo>
                    <a:pt x="10313" y="370"/>
                    <a:pt x="18437" y="6871"/>
                    <a:pt x="20874" y="16030"/>
                  </a:cubicBezTo>
                </a:path>
                <a:path w="20874" h="21584" stroke="0" extrusionOk="0">
                  <a:moveTo>
                    <a:pt x="842" y="0"/>
                  </a:moveTo>
                  <a:cubicBezTo>
                    <a:pt x="10313" y="370"/>
                    <a:pt x="18437" y="6871"/>
                    <a:pt x="20874" y="16030"/>
                  </a:cubicBezTo>
                  <a:lnTo>
                    <a:pt x="0" y="21584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99" name="Line 27">
              <a:extLst>
                <a:ext uri="{FF2B5EF4-FFF2-40B4-BE49-F238E27FC236}">
                  <a16:creationId xmlns:a16="http://schemas.microsoft.com/office/drawing/2014/main" id="{E657081A-38F9-417C-A702-23BCFE9DD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5" y="2289"/>
              <a:ext cx="0" cy="1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Rectangle 2">
            <a:extLst>
              <a:ext uri="{FF2B5EF4-FFF2-40B4-BE49-F238E27FC236}">
                <a16:creationId xmlns:a16="http://schemas.microsoft.com/office/drawing/2014/main" id="{02CB24B3-68FD-470F-A632-CA0EF7C1EF50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624"/>
            <a:ext cx="7776864" cy="69215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3200" b="1" dirty="0" err="1"/>
              <a:t>Ciclos</a:t>
            </a:r>
            <a:r>
              <a:rPr lang="en-GB" altLang="pt-BR" sz="3200" b="1" dirty="0"/>
              <a:t> de Vida do </a:t>
            </a:r>
            <a:r>
              <a:rPr lang="en-GB" altLang="pt-BR" sz="3200" b="1" dirty="0" err="1"/>
              <a:t>Processo</a:t>
            </a:r>
            <a:r>
              <a:rPr lang="en-GB" altLang="pt-BR" sz="3200" b="1" dirty="0"/>
              <a:t> de Software</a:t>
            </a:r>
          </a:p>
        </p:txBody>
      </p:sp>
    </p:spTree>
    <p:extLst>
      <p:ext uri="{BB962C8B-B14F-4D97-AF65-F5344CB8AC3E}">
        <p14:creationId xmlns:p14="http://schemas.microsoft.com/office/powerpoint/2010/main" val="2084311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>
            <a:extLst>
              <a:ext uri="{FF2B5EF4-FFF2-40B4-BE49-F238E27FC236}">
                <a16:creationId xmlns:a16="http://schemas.microsoft.com/office/drawing/2014/main" id="{9110FC6D-CA2E-4463-A4B6-394B394207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836713"/>
            <a:ext cx="8407846" cy="1728192"/>
          </a:xfrm>
        </p:spPr>
        <p:txBody>
          <a:bodyPr>
            <a:normAutofit/>
          </a:bodyPr>
          <a:lstStyle/>
          <a:p>
            <a:r>
              <a:rPr lang="pt-BR" altLang="pt-BR" dirty="0"/>
              <a:t>Atividades da Prototipação</a:t>
            </a:r>
          </a:p>
          <a:p>
            <a:pPr lvl="1"/>
            <a:r>
              <a:rPr lang="pt-BR" altLang="pt-BR" dirty="0"/>
              <a:t>Projeto Rápido:  representação dos aspectos do software que são visíveis ao usuário (abordagens de entrada e formatos de saída).</a:t>
            </a:r>
          </a:p>
        </p:txBody>
      </p:sp>
      <p:grpSp>
        <p:nvGrpSpPr>
          <p:cNvPr id="66564" name="Group 4">
            <a:extLst>
              <a:ext uri="{FF2B5EF4-FFF2-40B4-BE49-F238E27FC236}">
                <a16:creationId xmlns:a16="http://schemas.microsoft.com/office/drawing/2014/main" id="{727D98D0-42CE-4AE9-AB02-8509C4DC7BB3}"/>
              </a:ext>
            </a:extLst>
          </p:cNvPr>
          <p:cNvGrpSpPr>
            <a:grpSpLocks/>
          </p:cNvGrpSpPr>
          <p:nvPr/>
        </p:nvGrpSpPr>
        <p:grpSpPr bwMode="auto">
          <a:xfrm>
            <a:off x="2843808" y="2276872"/>
            <a:ext cx="4032447" cy="4218360"/>
            <a:chOff x="1430" y="1149"/>
            <a:chExt cx="3255" cy="2921"/>
          </a:xfrm>
        </p:grpSpPr>
        <p:sp>
          <p:nvSpPr>
            <p:cNvPr id="66565" name="Text Box 5">
              <a:extLst>
                <a:ext uri="{FF2B5EF4-FFF2-40B4-BE49-F238E27FC236}">
                  <a16:creationId xmlns:a16="http://schemas.microsoft.com/office/drawing/2014/main" id="{55447DD2-6B80-4DF2-BA60-CC23097FD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1505"/>
              <a:ext cx="71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2000" b="0" i="1">
                  <a:solidFill>
                    <a:schemeClr val="hlink"/>
                  </a:solidFill>
                  <a:latin typeface="Comic Sans MS" panose="030F0702030302020204" pitchFamily="66" charset="0"/>
                </a:rPr>
                <a:t>fim</a:t>
              </a:r>
              <a:endParaRPr lang="pt-BR" altLang="pt-BR" sz="1800" i="1">
                <a:solidFill>
                  <a:srgbClr val="00808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6566" name="Text Box 6">
              <a:extLst>
                <a:ext uri="{FF2B5EF4-FFF2-40B4-BE49-F238E27FC236}">
                  <a16:creationId xmlns:a16="http://schemas.microsoft.com/office/drawing/2014/main" id="{C0810F01-504F-4397-87E1-1A5C29A6A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1" y="1149"/>
              <a:ext cx="71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2000" b="0" i="1">
                  <a:solidFill>
                    <a:schemeClr val="hlink"/>
                  </a:solidFill>
                  <a:latin typeface="Comic Sans MS" panose="030F0702030302020204" pitchFamily="66" charset="0"/>
                </a:rPr>
                <a:t>início</a:t>
              </a:r>
              <a:endParaRPr lang="pt-BR" altLang="pt-BR" sz="1800" i="1">
                <a:solidFill>
                  <a:srgbClr val="00808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6567" name="Text Box 7">
              <a:extLst>
                <a:ext uri="{FF2B5EF4-FFF2-40B4-BE49-F238E27FC236}">
                  <a16:creationId xmlns:a16="http://schemas.microsoft.com/office/drawing/2014/main" id="{D98D50D7-CBD7-4B28-9E9F-72405131D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160"/>
              <a:ext cx="117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 dirty="0">
                  <a:latin typeface="Arial" panose="020B0604020202020204" pitchFamily="34" charset="0"/>
                </a:rPr>
                <a:t>construção produto</a:t>
              </a:r>
            </a:p>
          </p:txBody>
        </p:sp>
        <p:sp>
          <p:nvSpPr>
            <p:cNvPr id="66568" name="Text Box 8">
              <a:extLst>
                <a:ext uri="{FF2B5EF4-FFF2-40B4-BE49-F238E27FC236}">
                  <a16:creationId xmlns:a16="http://schemas.microsoft.com/office/drawing/2014/main" id="{20F7D074-1D66-4ED3-B419-57F075470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3001"/>
              <a:ext cx="1107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>
                  <a:latin typeface="Arial" panose="020B0604020202020204" pitchFamily="34" charset="0"/>
                </a:rPr>
                <a:t>refinamento protótipo</a:t>
              </a:r>
            </a:p>
          </p:txBody>
        </p:sp>
        <p:sp>
          <p:nvSpPr>
            <p:cNvPr id="66569" name="Text Box 9">
              <a:extLst>
                <a:ext uri="{FF2B5EF4-FFF2-40B4-BE49-F238E27FC236}">
                  <a16:creationId xmlns:a16="http://schemas.microsoft.com/office/drawing/2014/main" id="{77B67AE8-9775-4DA8-9FD4-690BCDFFC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" y="3429"/>
              <a:ext cx="104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>
                  <a:latin typeface="Arial" panose="020B0604020202020204" pitchFamily="34" charset="0"/>
                </a:rPr>
                <a:t>avaliação protótipo</a:t>
              </a:r>
            </a:p>
          </p:txBody>
        </p:sp>
        <p:sp>
          <p:nvSpPr>
            <p:cNvPr id="66570" name="Text Box 10">
              <a:extLst>
                <a:ext uri="{FF2B5EF4-FFF2-40B4-BE49-F238E27FC236}">
                  <a16:creationId xmlns:a16="http://schemas.microsoft.com/office/drawing/2014/main" id="{353C42E4-CF4E-42E1-A88B-DAE3D9CDA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" y="2930"/>
              <a:ext cx="104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>
                  <a:latin typeface="Arial" panose="020B0604020202020204" pitchFamily="34" charset="0"/>
                </a:rPr>
                <a:t>construção protótipo</a:t>
              </a:r>
            </a:p>
          </p:txBody>
        </p:sp>
        <p:sp>
          <p:nvSpPr>
            <p:cNvPr id="66571" name="Text Box 11">
              <a:extLst>
                <a:ext uri="{FF2B5EF4-FFF2-40B4-BE49-F238E27FC236}">
                  <a16:creationId xmlns:a16="http://schemas.microsoft.com/office/drawing/2014/main" id="{51C538F8-C995-4D93-8FE7-FBB201BAC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" y="2146"/>
              <a:ext cx="91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>
                  <a:latin typeface="Arial" panose="020B0604020202020204" pitchFamily="34" charset="0"/>
                </a:rPr>
                <a:t>projeto rápido</a:t>
              </a:r>
            </a:p>
          </p:txBody>
        </p:sp>
        <p:sp>
          <p:nvSpPr>
            <p:cNvPr id="66572" name="Text Box 12">
              <a:extLst>
                <a:ext uri="{FF2B5EF4-FFF2-40B4-BE49-F238E27FC236}">
                  <a16:creationId xmlns:a16="http://schemas.microsoft.com/office/drawing/2014/main" id="{A679CE2E-F828-45FF-9561-9867BCAE4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7" y="1648"/>
              <a:ext cx="104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 dirty="0">
                  <a:latin typeface="Arial" panose="020B0604020202020204" pitchFamily="34" charset="0"/>
                </a:rPr>
                <a:t>obtenção dos   requisitos</a:t>
              </a:r>
            </a:p>
          </p:txBody>
        </p:sp>
        <p:sp>
          <p:nvSpPr>
            <p:cNvPr id="54285" name="Oval 13">
              <a:extLst>
                <a:ext uri="{FF2B5EF4-FFF2-40B4-BE49-F238E27FC236}">
                  <a16:creationId xmlns:a16="http://schemas.microsoft.com/office/drawing/2014/main" id="{6EC2C78F-07F0-4337-A512-0E2A9FD6D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1576"/>
              <a:ext cx="3125" cy="249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86" name="Oval 14">
              <a:extLst>
                <a:ext uri="{FF2B5EF4-FFF2-40B4-BE49-F238E27FC236}">
                  <a16:creationId xmlns:a16="http://schemas.microsoft.com/office/drawing/2014/main" id="{803820F6-F782-4433-9D7D-22FE30607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2359"/>
              <a:ext cx="1040" cy="85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alt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4287" name="Line 15">
              <a:extLst>
                <a:ext uri="{FF2B5EF4-FFF2-40B4-BE49-F238E27FC236}">
                  <a16:creationId xmlns:a16="http://schemas.microsoft.com/office/drawing/2014/main" id="{B26FC018-C387-49CD-8959-CC8CD50EF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6" y="1719"/>
              <a:ext cx="521" cy="7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88" name="Line 16">
              <a:extLst>
                <a:ext uri="{FF2B5EF4-FFF2-40B4-BE49-F238E27FC236}">
                  <a16:creationId xmlns:a16="http://schemas.microsoft.com/office/drawing/2014/main" id="{8D25CF32-E0B4-4E40-9594-E15B8BC7C9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3" y="1791"/>
              <a:ext cx="455" cy="6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89" name="Line 17">
              <a:extLst>
                <a:ext uri="{FF2B5EF4-FFF2-40B4-BE49-F238E27FC236}">
                  <a16:creationId xmlns:a16="http://schemas.microsoft.com/office/drawing/2014/main" id="{D7041A87-115B-4502-974D-88C084A67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" y="2788"/>
              <a:ext cx="9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90" name="Line 18">
              <a:extLst>
                <a:ext uri="{FF2B5EF4-FFF2-40B4-BE49-F238E27FC236}">
                  <a16:creationId xmlns:a16="http://schemas.microsoft.com/office/drawing/2014/main" id="{78FE00EE-3B5B-4F98-9B8D-DCF8AC3C5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3" y="3144"/>
              <a:ext cx="521" cy="7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91" name="Line 19">
              <a:extLst>
                <a:ext uri="{FF2B5EF4-FFF2-40B4-BE49-F238E27FC236}">
                  <a16:creationId xmlns:a16="http://schemas.microsoft.com/office/drawing/2014/main" id="{55E5E4B1-52FB-48C0-B9E5-0B365BA4A5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1" y="3215"/>
              <a:ext cx="521" cy="7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92" name="Line 20">
              <a:extLst>
                <a:ext uri="{FF2B5EF4-FFF2-40B4-BE49-F238E27FC236}">
                  <a16:creationId xmlns:a16="http://schemas.microsoft.com/office/drawing/2014/main" id="{227C9E1E-4A29-4E4F-BF7A-AB6FDEA57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0" y="2788"/>
              <a:ext cx="110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93" name="AutoShape 21">
              <a:extLst>
                <a:ext uri="{FF2B5EF4-FFF2-40B4-BE49-F238E27FC236}">
                  <a16:creationId xmlns:a16="http://schemas.microsoft.com/office/drawing/2014/main" id="{D8F6038E-0B8B-458E-880A-4970480397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632726">
              <a:off x="2797" y="2645"/>
              <a:ext cx="521" cy="35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94" name="Line 22">
              <a:extLst>
                <a:ext uri="{FF2B5EF4-FFF2-40B4-BE49-F238E27FC236}">
                  <a16:creationId xmlns:a16="http://schemas.microsoft.com/office/drawing/2014/main" id="{753B0683-0885-47ED-9504-71C6D2B4D0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7" y="2431"/>
              <a:ext cx="846" cy="3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95" name="Line 23">
              <a:extLst>
                <a:ext uri="{FF2B5EF4-FFF2-40B4-BE49-F238E27FC236}">
                  <a16:creationId xmlns:a16="http://schemas.microsoft.com/office/drawing/2014/main" id="{E4492084-819C-48D7-9A81-10FFE8F1CB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3" y="2844"/>
              <a:ext cx="698" cy="3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96" name="Line 24">
              <a:extLst>
                <a:ext uri="{FF2B5EF4-FFF2-40B4-BE49-F238E27FC236}">
                  <a16:creationId xmlns:a16="http://schemas.microsoft.com/office/drawing/2014/main" id="{F21DDBDB-0244-4493-8F3D-803A99CB9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21" y="1648"/>
              <a:ext cx="130" cy="2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97" name="Line 25">
              <a:extLst>
                <a:ext uri="{FF2B5EF4-FFF2-40B4-BE49-F238E27FC236}">
                  <a16:creationId xmlns:a16="http://schemas.microsoft.com/office/drawing/2014/main" id="{481C74B9-B681-4986-8541-AE75D2CC7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1" y="1363"/>
              <a:ext cx="131" cy="2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98" name="Arc 26">
              <a:extLst>
                <a:ext uri="{FF2B5EF4-FFF2-40B4-BE49-F238E27FC236}">
                  <a16:creationId xmlns:a16="http://schemas.microsoft.com/office/drawing/2014/main" id="{8782BE68-11FE-4784-A97C-7F60E6D2E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9" y="1650"/>
              <a:ext cx="716" cy="853"/>
            </a:xfrm>
            <a:custGeom>
              <a:avLst/>
              <a:gdLst>
                <a:gd name="G0" fmla="+- 0 0 0"/>
                <a:gd name="G1" fmla="+- 21584 0 0"/>
                <a:gd name="G2" fmla="+- 21600 0 0"/>
                <a:gd name="T0" fmla="*/ 843 w 20874"/>
                <a:gd name="T1" fmla="*/ 0 h 21584"/>
                <a:gd name="T2" fmla="*/ 20874 w 20874"/>
                <a:gd name="T3" fmla="*/ 16031 h 21584"/>
                <a:gd name="T4" fmla="*/ 0 w 20874"/>
                <a:gd name="T5" fmla="*/ 21584 h 2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74" h="21584" fill="none" extrusionOk="0">
                  <a:moveTo>
                    <a:pt x="842" y="0"/>
                  </a:moveTo>
                  <a:cubicBezTo>
                    <a:pt x="10313" y="370"/>
                    <a:pt x="18437" y="6871"/>
                    <a:pt x="20874" y="16030"/>
                  </a:cubicBezTo>
                </a:path>
                <a:path w="20874" h="21584" stroke="0" extrusionOk="0">
                  <a:moveTo>
                    <a:pt x="842" y="0"/>
                  </a:moveTo>
                  <a:cubicBezTo>
                    <a:pt x="10313" y="370"/>
                    <a:pt x="18437" y="6871"/>
                    <a:pt x="20874" y="16030"/>
                  </a:cubicBezTo>
                  <a:lnTo>
                    <a:pt x="0" y="21584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99" name="Line 27">
              <a:extLst>
                <a:ext uri="{FF2B5EF4-FFF2-40B4-BE49-F238E27FC236}">
                  <a16:creationId xmlns:a16="http://schemas.microsoft.com/office/drawing/2014/main" id="{E657081A-38F9-417C-A702-23BCFE9DD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5" y="2289"/>
              <a:ext cx="0" cy="1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Rectangle 2">
            <a:extLst>
              <a:ext uri="{FF2B5EF4-FFF2-40B4-BE49-F238E27FC236}">
                <a16:creationId xmlns:a16="http://schemas.microsoft.com/office/drawing/2014/main" id="{02CB24B3-68FD-470F-A632-CA0EF7C1EF50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624"/>
            <a:ext cx="7776864" cy="69215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3200" b="1" dirty="0" err="1"/>
              <a:t>Ciclos</a:t>
            </a:r>
            <a:r>
              <a:rPr lang="en-GB" altLang="pt-BR" sz="3200" b="1" dirty="0"/>
              <a:t> de Vida do </a:t>
            </a:r>
            <a:r>
              <a:rPr lang="en-GB" altLang="pt-BR" sz="3200" b="1" dirty="0" err="1"/>
              <a:t>Processo</a:t>
            </a:r>
            <a:r>
              <a:rPr lang="en-GB" altLang="pt-BR" sz="3200" b="1" dirty="0"/>
              <a:t> de Software</a:t>
            </a:r>
          </a:p>
        </p:txBody>
      </p:sp>
    </p:spTree>
    <p:extLst>
      <p:ext uri="{BB962C8B-B14F-4D97-AF65-F5344CB8AC3E}">
        <p14:creationId xmlns:p14="http://schemas.microsoft.com/office/powerpoint/2010/main" val="2873550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>
            <a:extLst>
              <a:ext uri="{FF2B5EF4-FFF2-40B4-BE49-F238E27FC236}">
                <a16:creationId xmlns:a16="http://schemas.microsoft.com/office/drawing/2014/main" id="{90A32728-4CB0-4ABF-A6AE-D8237BBA77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980728"/>
            <a:ext cx="8424936" cy="936104"/>
          </a:xfrm>
        </p:spPr>
        <p:txBody>
          <a:bodyPr>
            <a:normAutofit/>
          </a:bodyPr>
          <a:lstStyle/>
          <a:p>
            <a:r>
              <a:rPr lang="pt-BR" altLang="pt-BR" dirty="0"/>
              <a:t>Atividades da Prototipação</a:t>
            </a:r>
          </a:p>
          <a:p>
            <a:pPr lvl="1"/>
            <a:r>
              <a:rPr lang="pt-BR" altLang="pt-BR" dirty="0"/>
              <a:t>Construção Protótipo: implementação  do projeto rápido.</a:t>
            </a:r>
          </a:p>
        </p:txBody>
      </p:sp>
      <p:grpSp>
        <p:nvGrpSpPr>
          <p:cNvPr id="67588" name="Group 6">
            <a:extLst>
              <a:ext uri="{FF2B5EF4-FFF2-40B4-BE49-F238E27FC236}">
                <a16:creationId xmlns:a16="http://schemas.microsoft.com/office/drawing/2014/main" id="{BC007E41-67E5-4B00-A761-F790429131D7}"/>
              </a:ext>
            </a:extLst>
          </p:cNvPr>
          <p:cNvGrpSpPr>
            <a:grpSpLocks/>
          </p:cNvGrpSpPr>
          <p:nvPr/>
        </p:nvGrpSpPr>
        <p:grpSpPr bwMode="auto">
          <a:xfrm>
            <a:off x="2339752" y="1844824"/>
            <a:ext cx="4392488" cy="4608512"/>
            <a:chOff x="1430" y="1149"/>
            <a:chExt cx="3255" cy="2921"/>
          </a:xfrm>
        </p:grpSpPr>
        <p:sp>
          <p:nvSpPr>
            <p:cNvPr id="67589" name="Text Box 7">
              <a:extLst>
                <a:ext uri="{FF2B5EF4-FFF2-40B4-BE49-F238E27FC236}">
                  <a16:creationId xmlns:a16="http://schemas.microsoft.com/office/drawing/2014/main" id="{406BBA99-004E-4099-BCB7-5842A7188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1505"/>
              <a:ext cx="71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2000" b="0" i="1">
                  <a:solidFill>
                    <a:schemeClr val="hlink"/>
                  </a:solidFill>
                  <a:latin typeface="Comic Sans MS" panose="030F0702030302020204" pitchFamily="66" charset="0"/>
                </a:rPr>
                <a:t>fim</a:t>
              </a:r>
              <a:endParaRPr lang="pt-BR" altLang="pt-BR" sz="1800" i="1">
                <a:solidFill>
                  <a:srgbClr val="00808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7590" name="Text Box 8">
              <a:extLst>
                <a:ext uri="{FF2B5EF4-FFF2-40B4-BE49-F238E27FC236}">
                  <a16:creationId xmlns:a16="http://schemas.microsoft.com/office/drawing/2014/main" id="{432B6B9D-26D2-4853-B9C5-41042E684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1" y="1149"/>
              <a:ext cx="71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2000" b="0" i="1">
                  <a:solidFill>
                    <a:schemeClr val="hlink"/>
                  </a:solidFill>
                  <a:latin typeface="Comic Sans MS" panose="030F0702030302020204" pitchFamily="66" charset="0"/>
                </a:rPr>
                <a:t>início</a:t>
              </a:r>
              <a:endParaRPr lang="pt-BR" altLang="pt-BR" sz="1800" i="1">
                <a:solidFill>
                  <a:srgbClr val="00808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7591" name="Text Box 9">
              <a:extLst>
                <a:ext uri="{FF2B5EF4-FFF2-40B4-BE49-F238E27FC236}">
                  <a16:creationId xmlns:a16="http://schemas.microsoft.com/office/drawing/2014/main" id="{00039FE9-F725-444F-AAFF-43E8094D8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160"/>
              <a:ext cx="117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>
                  <a:latin typeface="Arial" panose="020B0604020202020204" pitchFamily="34" charset="0"/>
                </a:rPr>
                <a:t>construção produto</a:t>
              </a:r>
            </a:p>
          </p:txBody>
        </p:sp>
        <p:sp>
          <p:nvSpPr>
            <p:cNvPr id="67592" name="Text Box 10">
              <a:extLst>
                <a:ext uri="{FF2B5EF4-FFF2-40B4-BE49-F238E27FC236}">
                  <a16:creationId xmlns:a16="http://schemas.microsoft.com/office/drawing/2014/main" id="{6CF6B415-99AF-4890-9209-D66505938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3001"/>
              <a:ext cx="1107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>
                  <a:latin typeface="Arial" panose="020B0604020202020204" pitchFamily="34" charset="0"/>
                </a:rPr>
                <a:t>refinamento protótipo</a:t>
              </a:r>
            </a:p>
          </p:txBody>
        </p:sp>
        <p:sp>
          <p:nvSpPr>
            <p:cNvPr id="67593" name="Text Box 11">
              <a:extLst>
                <a:ext uri="{FF2B5EF4-FFF2-40B4-BE49-F238E27FC236}">
                  <a16:creationId xmlns:a16="http://schemas.microsoft.com/office/drawing/2014/main" id="{E6D36067-7449-4201-A946-916C1E0E0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" y="3429"/>
              <a:ext cx="104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>
                  <a:latin typeface="Arial" panose="020B0604020202020204" pitchFamily="34" charset="0"/>
                </a:rPr>
                <a:t>avaliação protótipo</a:t>
              </a:r>
            </a:p>
          </p:txBody>
        </p:sp>
        <p:sp>
          <p:nvSpPr>
            <p:cNvPr id="67594" name="Text Box 12">
              <a:extLst>
                <a:ext uri="{FF2B5EF4-FFF2-40B4-BE49-F238E27FC236}">
                  <a16:creationId xmlns:a16="http://schemas.microsoft.com/office/drawing/2014/main" id="{618BEDDB-58AC-4895-B1C8-112FC7FBF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" y="2930"/>
              <a:ext cx="104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>
                  <a:latin typeface="Arial" panose="020B0604020202020204" pitchFamily="34" charset="0"/>
                </a:rPr>
                <a:t>construção protótipo</a:t>
              </a:r>
            </a:p>
          </p:txBody>
        </p:sp>
        <p:sp>
          <p:nvSpPr>
            <p:cNvPr id="67595" name="Text Box 13">
              <a:extLst>
                <a:ext uri="{FF2B5EF4-FFF2-40B4-BE49-F238E27FC236}">
                  <a16:creationId xmlns:a16="http://schemas.microsoft.com/office/drawing/2014/main" id="{89CFE12F-0D6D-4F86-96EA-750D7B966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" y="2146"/>
              <a:ext cx="91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>
                  <a:latin typeface="Arial" panose="020B0604020202020204" pitchFamily="34" charset="0"/>
                </a:rPr>
                <a:t>projeto rápido</a:t>
              </a:r>
            </a:p>
          </p:txBody>
        </p:sp>
        <p:sp>
          <p:nvSpPr>
            <p:cNvPr id="67596" name="Text Box 14">
              <a:extLst>
                <a:ext uri="{FF2B5EF4-FFF2-40B4-BE49-F238E27FC236}">
                  <a16:creationId xmlns:a16="http://schemas.microsoft.com/office/drawing/2014/main" id="{98ED7E10-4267-4FF4-B303-85AD9403B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7" y="1648"/>
              <a:ext cx="104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>
                  <a:latin typeface="Arial" panose="020B0604020202020204" pitchFamily="34" charset="0"/>
                </a:rPr>
                <a:t>obtenção dos   requisitos</a:t>
              </a:r>
            </a:p>
          </p:txBody>
        </p:sp>
        <p:sp>
          <p:nvSpPr>
            <p:cNvPr id="55311" name="Oval 15">
              <a:extLst>
                <a:ext uri="{FF2B5EF4-FFF2-40B4-BE49-F238E27FC236}">
                  <a16:creationId xmlns:a16="http://schemas.microsoft.com/office/drawing/2014/main" id="{C27B5C39-BF06-4677-B039-0D3C5D9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1576"/>
              <a:ext cx="3125" cy="249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12" name="Oval 16">
              <a:extLst>
                <a:ext uri="{FF2B5EF4-FFF2-40B4-BE49-F238E27FC236}">
                  <a16:creationId xmlns:a16="http://schemas.microsoft.com/office/drawing/2014/main" id="{095609F7-0C7D-4CF7-BFDD-7E01E459E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2359"/>
              <a:ext cx="1040" cy="85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alt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5313" name="Line 17">
              <a:extLst>
                <a:ext uri="{FF2B5EF4-FFF2-40B4-BE49-F238E27FC236}">
                  <a16:creationId xmlns:a16="http://schemas.microsoft.com/office/drawing/2014/main" id="{544F63DA-9E16-4597-AAC8-4D69FBB6B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6" y="1719"/>
              <a:ext cx="521" cy="7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14" name="Line 18">
              <a:extLst>
                <a:ext uri="{FF2B5EF4-FFF2-40B4-BE49-F238E27FC236}">
                  <a16:creationId xmlns:a16="http://schemas.microsoft.com/office/drawing/2014/main" id="{D3575136-8B4D-4BEE-975D-6A4D797DB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3" y="1791"/>
              <a:ext cx="455" cy="6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15" name="Line 19">
              <a:extLst>
                <a:ext uri="{FF2B5EF4-FFF2-40B4-BE49-F238E27FC236}">
                  <a16:creationId xmlns:a16="http://schemas.microsoft.com/office/drawing/2014/main" id="{42E0214A-9960-4E4E-AD5C-1EC216154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" y="2788"/>
              <a:ext cx="9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16" name="Line 20">
              <a:extLst>
                <a:ext uri="{FF2B5EF4-FFF2-40B4-BE49-F238E27FC236}">
                  <a16:creationId xmlns:a16="http://schemas.microsoft.com/office/drawing/2014/main" id="{A4D7F9FC-C00B-4561-85C6-B3A187EC9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3" y="3144"/>
              <a:ext cx="521" cy="7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17" name="Line 21">
              <a:extLst>
                <a:ext uri="{FF2B5EF4-FFF2-40B4-BE49-F238E27FC236}">
                  <a16:creationId xmlns:a16="http://schemas.microsoft.com/office/drawing/2014/main" id="{1E9CFC1C-D3E5-4FA8-B70D-786154F9B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1" y="3215"/>
              <a:ext cx="521" cy="7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18" name="Line 22">
              <a:extLst>
                <a:ext uri="{FF2B5EF4-FFF2-40B4-BE49-F238E27FC236}">
                  <a16:creationId xmlns:a16="http://schemas.microsoft.com/office/drawing/2014/main" id="{860D7967-28F7-4543-828C-86CA7B5275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0" y="2788"/>
              <a:ext cx="110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19" name="AutoShape 23">
              <a:extLst>
                <a:ext uri="{FF2B5EF4-FFF2-40B4-BE49-F238E27FC236}">
                  <a16:creationId xmlns:a16="http://schemas.microsoft.com/office/drawing/2014/main" id="{49C09DEE-2F5B-4B97-8B04-2B3E98D81A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632726">
              <a:off x="2797" y="2645"/>
              <a:ext cx="521" cy="35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20" name="Line 24">
              <a:extLst>
                <a:ext uri="{FF2B5EF4-FFF2-40B4-BE49-F238E27FC236}">
                  <a16:creationId xmlns:a16="http://schemas.microsoft.com/office/drawing/2014/main" id="{F66CC7FA-6E5D-4D80-817A-F1FB809AD8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7" y="2431"/>
              <a:ext cx="846" cy="3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21" name="Line 25">
              <a:extLst>
                <a:ext uri="{FF2B5EF4-FFF2-40B4-BE49-F238E27FC236}">
                  <a16:creationId xmlns:a16="http://schemas.microsoft.com/office/drawing/2014/main" id="{351E31ED-AE54-4D20-9229-CD4EDE9E9F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8" y="2788"/>
              <a:ext cx="760" cy="4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22" name="Line 26">
              <a:extLst>
                <a:ext uri="{FF2B5EF4-FFF2-40B4-BE49-F238E27FC236}">
                  <a16:creationId xmlns:a16="http://schemas.microsoft.com/office/drawing/2014/main" id="{5ACF62A4-BBA2-4964-9742-5C5D60D4D1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21" y="1648"/>
              <a:ext cx="130" cy="2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23" name="Line 27">
              <a:extLst>
                <a:ext uri="{FF2B5EF4-FFF2-40B4-BE49-F238E27FC236}">
                  <a16:creationId xmlns:a16="http://schemas.microsoft.com/office/drawing/2014/main" id="{2472B649-33CA-4314-80ED-9BBABAC03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1" y="1363"/>
              <a:ext cx="131" cy="2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24" name="Arc 28">
              <a:extLst>
                <a:ext uri="{FF2B5EF4-FFF2-40B4-BE49-F238E27FC236}">
                  <a16:creationId xmlns:a16="http://schemas.microsoft.com/office/drawing/2014/main" id="{508418FE-122D-4CF3-B72D-893410D91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9" y="1650"/>
              <a:ext cx="716" cy="853"/>
            </a:xfrm>
            <a:custGeom>
              <a:avLst/>
              <a:gdLst>
                <a:gd name="G0" fmla="+- 0 0 0"/>
                <a:gd name="G1" fmla="+- 21584 0 0"/>
                <a:gd name="G2" fmla="+- 21600 0 0"/>
                <a:gd name="T0" fmla="*/ 843 w 20874"/>
                <a:gd name="T1" fmla="*/ 0 h 21584"/>
                <a:gd name="T2" fmla="*/ 20874 w 20874"/>
                <a:gd name="T3" fmla="*/ 16031 h 21584"/>
                <a:gd name="T4" fmla="*/ 0 w 20874"/>
                <a:gd name="T5" fmla="*/ 21584 h 2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74" h="21584" fill="none" extrusionOk="0">
                  <a:moveTo>
                    <a:pt x="842" y="0"/>
                  </a:moveTo>
                  <a:cubicBezTo>
                    <a:pt x="10313" y="370"/>
                    <a:pt x="18437" y="6871"/>
                    <a:pt x="20874" y="16030"/>
                  </a:cubicBezTo>
                </a:path>
                <a:path w="20874" h="21584" stroke="0" extrusionOk="0">
                  <a:moveTo>
                    <a:pt x="842" y="0"/>
                  </a:moveTo>
                  <a:cubicBezTo>
                    <a:pt x="10313" y="370"/>
                    <a:pt x="18437" y="6871"/>
                    <a:pt x="20874" y="16030"/>
                  </a:cubicBezTo>
                  <a:lnTo>
                    <a:pt x="0" y="21584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25" name="Line 29">
              <a:extLst>
                <a:ext uri="{FF2B5EF4-FFF2-40B4-BE49-F238E27FC236}">
                  <a16:creationId xmlns:a16="http://schemas.microsoft.com/office/drawing/2014/main" id="{2E7A328A-B7A6-4DD9-B985-780D19FA9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5" y="2289"/>
              <a:ext cx="0" cy="1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Rectangle 2">
            <a:extLst>
              <a:ext uri="{FF2B5EF4-FFF2-40B4-BE49-F238E27FC236}">
                <a16:creationId xmlns:a16="http://schemas.microsoft.com/office/drawing/2014/main" id="{E25951F6-FF29-4CD1-8FCB-56CD26AEF67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624"/>
            <a:ext cx="7776864" cy="69215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3200" b="1" dirty="0" err="1"/>
              <a:t>Ciclos</a:t>
            </a:r>
            <a:r>
              <a:rPr lang="en-GB" altLang="pt-BR" sz="3200" b="1" dirty="0"/>
              <a:t> de Vida do </a:t>
            </a:r>
            <a:r>
              <a:rPr lang="en-GB" altLang="pt-BR" sz="3200" b="1" dirty="0" err="1"/>
              <a:t>Processo</a:t>
            </a:r>
            <a:r>
              <a:rPr lang="en-GB" altLang="pt-BR" sz="3200" b="1" dirty="0"/>
              <a:t> de Software</a:t>
            </a:r>
          </a:p>
        </p:txBody>
      </p:sp>
    </p:spTree>
    <p:extLst>
      <p:ext uri="{BB962C8B-B14F-4D97-AF65-F5344CB8AC3E}">
        <p14:creationId xmlns:p14="http://schemas.microsoft.com/office/powerpoint/2010/main" val="1590581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>
            <a:extLst>
              <a:ext uri="{FF2B5EF4-FFF2-40B4-BE49-F238E27FC236}">
                <a16:creationId xmlns:a16="http://schemas.microsoft.com/office/drawing/2014/main" id="{90A32728-4CB0-4ABF-A6AE-D8237BBA77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836712"/>
            <a:ext cx="7886700" cy="1266233"/>
          </a:xfrm>
        </p:spPr>
        <p:txBody>
          <a:bodyPr/>
          <a:lstStyle/>
          <a:p>
            <a:r>
              <a:rPr lang="pt-BR" altLang="pt-BR" dirty="0"/>
              <a:t>Atividades da Prototipação</a:t>
            </a:r>
          </a:p>
          <a:p>
            <a:pPr lvl="1"/>
            <a:r>
              <a:rPr lang="pt-BR" altLang="pt-BR" dirty="0"/>
              <a:t>Avaliação do Protótipo: cliente e desenvolvedor avaliam o protótipo.</a:t>
            </a:r>
          </a:p>
        </p:txBody>
      </p:sp>
      <p:grpSp>
        <p:nvGrpSpPr>
          <p:cNvPr id="67588" name="Group 6">
            <a:extLst>
              <a:ext uri="{FF2B5EF4-FFF2-40B4-BE49-F238E27FC236}">
                <a16:creationId xmlns:a16="http://schemas.microsoft.com/office/drawing/2014/main" id="{BC007E41-67E5-4B00-A761-F790429131D7}"/>
              </a:ext>
            </a:extLst>
          </p:cNvPr>
          <p:cNvGrpSpPr>
            <a:grpSpLocks/>
          </p:cNvGrpSpPr>
          <p:nvPr/>
        </p:nvGrpSpPr>
        <p:grpSpPr bwMode="auto">
          <a:xfrm>
            <a:off x="2627784" y="1916832"/>
            <a:ext cx="4464496" cy="4536504"/>
            <a:chOff x="1430" y="1149"/>
            <a:chExt cx="3255" cy="2921"/>
          </a:xfrm>
        </p:grpSpPr>
        <p:sp>
          <p:nvSpPr>
            <p:cNvPr id="67589" name="Text Box 7">
              <a:extLst>
                <a:ext uri="{FF2B5EF4-FFF2-40B4-BE49-F238E27FC236}">
                  <a16:creationId xmlns:a16="http://schemas.microsoft.com/office/drawing/2014/main" id="{406BBA99-004E-4099-BCB7-5842A7188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1505"/>
              <a:ext cx="71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2000" b="0" i="1">
                  <a:solidFill>
                    <a:schemeClr val="hlink"/>
                  </a:solidFill>
                  <a:latin typeface="Comic Sans MS" panose="030F0702030302020204" pitchFamily="66" charset="0"/>
                </a:rPr>
                <a:t>fim</a:t>
              </a:r>
              <a:endParaRPr lang="pt-BR" altLang="pt-BR" sz="1800" i="1">
                <a:solidFill>
                  <a:srgbClr val="00808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7590" name="Text Box 8">
              <a:extLst>
                <a:ext uri="{FF2B5EF4-FFF2-40B4-BE49-F238E27FC236}">
                  <a16:creationId xmlns:a16="http://schemas.microsoft.com/office/drawing/2014/main" id="{432B6B9D-26D2-4853-B9C5-41042E684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1" y="1149"/>
              <a:ext cx="71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2000" b="0" i="1">
                  <a:solidFill>
                    <a:schemeClr val="hlink"/>
                  </a:solidFill>
                  <a:latin typeface="Comic Sans MS" panose="030F0702030302020204" pitchFamily="66" charset="0"/>
                </a:rPr>
                <a:t>início</a:t>
              </a:r>
              <a:endParaRPr lang="pt-BR" altLang="pt-BR" sz="1800" i="1">
                <a:solidFill>
                  <a:srgbClr val="00808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7591" name="Text Box 9">
              <a:extLst>
                <a:ext uri="{FF2B5EF4-FFF2-40B4-BE49-F238E27FC236}">
                  <a16:creationId xmlns:a16="http://schemas.microsoft.com/office/drawing/2014/main" id="{00039FE9-F725-444F-AAFF-43E8094D8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160"/>
              <a:ext cx="117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>
                  <a:latin typeface="Arial" panose="020B0604020202020204" pitchFamily="34" charset="0"/>
                </a:rPr>
                <a:t>construção produto</a:t>
              </a:r>
            </a:p>
          </p:txBody>
        </p:sp>
        <p:sp>
          <p:nvSpPr>
            <p:cNvPr id="67592" name="Text Box 10">
              <a:extLst>
                <a:ext uri="{FF2B5EF4-FFF2-40B4-BE49-F238E27FC236}">
                  <a16:creationId xmlns:a16="http://schemas.microsoft.com/office/drawing/2014/main" id="{6CF6B415-99AF-4890-9209-D66505938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3001"/>
              <a:ext cx="1107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>
                  <a:latin typeface="Arial" panose="020B0604020202020204" pitchFamily="34" charset="0"/>
                </a:rPr>
                <a:t>refinamento protótipo</a:t>
              </a:r>
            </a:p>
          </p:txBody>
        </p:sp>
        <p:sp>
          <p:nvSpPr>
            <p:cNvPr id="67593" name="Text Box 11">
              <a:extLst>
                <a:ext uri="{FF2B5EF4-FFF2-40B4-BE49-F238E27FC236}">
                  <a16:creationId xmlns:a16="http://schemas.microsoft.com/office/drawing/2014/main" id="{E6D36067-7449-4201-A946-916C1E0E0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" y="3429"/>
              <a:ext cx="104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>
                  <a:latin typeface="Arial" panose="020B0604020202020204" pitchFamily="34" charset="0"/>
                </a:rPr>
                <a:t>avaliação protótipo</a:t>
              </a:r>
            </a:p>
          </p:txBody>
        </p:sp>
        <p:sp>
          <p:nvSpPr>
            <p:cNvPr id="67594" name="Text Box 12">
              <a:extLst>
                <a:ext uri="{FF2B5EF4-FFF2-40B4-BE49-F238E27FC236}">
                  <a16:creationId xmlns:a16="http://schemas.microsoft.com/office/drawing/2014/main" id="{618BEDDB-58AC-4895-B1C8-112FC7FBF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" y="2930"/>
              <a:ext cx="104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>
                  <a:latin typeface="Arial" panose="020B0604020202020204" pitchFamily="34" charset="0"/>
                </a:rPr>
                <a:t>construção protótipo</a:t>
              </a:r>
            </a:p>
          </p:txBody>
        </p:sp>
        <p:sp>
          <p:nvSpPr>
            <p:cNvPr id="67595" name="Text Box 13">
              <a:extLst>
                <a:ext uri="{FF2B5EF4-FFF2-40B4-BE49-F238E27FC236}">
                  <a16:creationId xmlns:a16="http://schemas.microsoft.com/office/drawing/2014/main" id="{89CFE12F-0D6D-4F86-96EA-750D7B966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" y="2146"/>
              <a:ext cx="91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>
                  <a:latin typeface="Arial" panose="020B0604020202020204" pitchFamily="34" charset="0"/>
                </a:rPr>
                <a:t>projeto rápido</a:t>
              </a:r>
            </a:p>
          </p:txBody>
        </p:sp>
        <p:sp>
          <p:nvSpPr>
            <p:cNvPr id="67596" name="Text Box 14">
              <a:extLst>
                <a:ext uri="{FF2B5EF4-FFF2-40B4-BE49-F238E27FC236}">
                  <a16:creationId xmlns:a16="http://schemas.microsoft.com/office/drawing/2014/main" id="{98ED7E10-4267-4FF4-B303-85AD9403B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7" y="1648"/>
              <a:ext cx="104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>
                  <a:latin typeface="Arial" panose="020B0604020202020204" pitchFamily="34" charset="0"/>
                </a:rPr>
                <a:t>obtenção dos   requisitos</a:t>
              </a:r>
            </a:p>
          </p:txBody>
        </p:sp>
        <p:sp>
          <p:nvSpPr>
            <p:cNvPr id="55311" name="Oval 15">
              <a:extLst>
                <a:ext uri="{FF2B5EF4-FFF2-40B4-BE49-F238E27FC236}">
                  <a16:creationId xmlns:a16="http://schemas.microsoft.com/office/drawing/2014/main" id="{C27B5C39-BF06-4677-B039-0D3C5D9B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1576"/>
              <a:ext cx="3125" cy="249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12" name="Oval 16">
              <a:extLst>
                <a:ext uri="{FF2B5EF4-FFF2-40B4-BE49-F238E27FC236}">
                  <a16:creationId xmlns:a16="http://schemas.microsoft.com/office/drawing/2014/main" id="{095609F7-0C7D-4CF7-BFDD-7E01E459E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2359"/>
              <a:ext cx="1040" cy="85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alt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5313" name="Line 17">
              <a:extLst>
                <a:ext uri="{FF2B5EF4-FFF2-40B4-BE49-F238E27FC236}">
                  <a16:creationId xmlns:a16="http://schemas.microsoft.com/office/drawing/2014/main" id="{544F63DA-9E16-4597-AAC8-4D69FBB6B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6" y="1719"/>
              <a:ext cx="521" cy="7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14" name="Line 18">
              <a:extLst>
                <a:ext uri="{FF2B5EF4-FFF2-40B4-BE49-F238E27FC236}">
                  <a16:creationId xmlns:a16="http://schemas.microsoft.com/office/drawing/2014/main" id="{D3575136-8B4D-4BEE-975D-6A4D797DB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3" y="1791"/>
              <a:ext cx="455" cy="6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15" name="Line 19">
              <a:extLst>
                <a:ext uri="{FF2B5EF4-FFF2-40B4-BE49-F238E27FC236}">
                  <a16:creationId xmlns:a16="http://schemas.microsoft.com/office/drawing/2014/main" id="{42E0214A-9960-4E4E-AD5C-1EC216154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" y="2788"/>
              <a:ext cx="9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16" name="Line 20">
              <a:extLst>
                <a:ext uri="{FF2B5EF4-FFF2-40B4-BE49-F238E27FC236}">
                  <a16:creationId xmlns:a16="http://schemas.microsoft.com/office/drawing/2014/main" id="{A4D7F9FC-C00B-4561-85C6-B3A187EC9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3" y="3144"/>
              <a:ext cx="521" cy="7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17" name="Line 21">
              <a:extLst>
                <a:ext uri="{FF2B5EF4-FFF2-40B4-BE49-F238E27FC236}">
                  <a16:creationId xmlns:a16="http://schemas.microsoft.com/office/drawing/2014/main" id="{1E9CFC1C-D3E5-4FA8-B70D-786154F9B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1" y="3215"/>
              <a:ext cx="521" cy="7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18" name="Line 22">
              <a:extLst>
                <a:ext uri="{FF2B5EF4-FFF2-40B4-BE49-F238E27FC236}">
                  <a16:creationId xmlns:a16="http://schemas.microsoft.com/office/drawing/2014/main" id="{860D7967-28F7-4543-828C-86CA7B5275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0" y="2788"/>
              <a:ext cx="110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19" name="AutoShape 23">
              <a:extLst>
                <a:ext uri="{FF2B5EF4-FFF2-40B4-BE49-F238E27FC236}">
                  <a16:creationId xmlns:a16="http://schemas.microsoft.com/office/drawing/2014/main" id="{49C09DEE-2F5B-4B97-8B04-2B3E98D81A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632726">
              <a:off x="2797" y="2645"/>
              <a:ext cx="521" cy="35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20" name="Line 24">
              <a:extLst>
                <a:ext uri="{FF2B5EF4-FFF2-40B4-BE49-F238E27FC236}">
                  <a16:creationId xmlns:a16="http://schemas.microsoft.com/office/drawing/2014/main" id="{F66CC7FA-6E5D-4D80-817A-F1FB809AD8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7" y="2431"/>
              <a:ext cx="846" cy="3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21" name="Line 25">
              <a:extLst>
                <a:ext uri="{FF2B5EF4-FFF2-40B4-BE49-F238E27FC236}">
                  <a16:creationId xmlns:a16="http://schemas.microsoft.com/office/drawing/2014/main" id="{351E31ED-AE54-4D20-9229-CD4EDE9E9F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1" y="2788"/>
              <a:ext cx="716" cy="4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22" name="Line 26">
              <a:extLst>
                <a:ext uri="{FF2B5EF4-FFF2-40B4-BE49-F238E27FC236}">
                  <a16:creationId xmlns:a16="http://schemas.microsoft.com/office/drawing/2014/main" id="{5ACF62A4-BBA2-4964-9742-5C5D60D4D1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21" y="1648"/>
              <a:ext cx="130" cy="2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23" name="Line 27">
              <a:extLst>
                <a:ext uri="{FF2B5EF4-FFF2-40B4-BE49-F238E27FC236}">
                  <a16:creationId xmlns:a16="http://schemas.microsoft.com/office/drawing/2014/main" id="{2472B649-33CA-4314-80ED-9BBABAC03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1" y="1363"/>
              <a:ext cx="131" cy="2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24" name="Arc 28">
              <a:extLst>
                <a:ext uri="{FF2B5EF4-FFF2-40B4-BE49-F238E27FC236}">
                  <a16:creationId xmlns:a16="http://schemas.microsoft.com/office/drawing/2014/main" id="{508418FE-122D-4CF3-B72D-893410D91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9" y="1650"/>
              <a:ext cx="716" cy="853"/>
            </a:xfrm>
            <a:custGeom>
              <a:avLst/>
              <a:gdLst>
                <a:gd name="G0" fmla="+- 0 0 0"/>
                <a:gd name="G1" fmla="+- 21584 0 0"/>
                <a:gd name="G2" fmla="+- 21600 0 0"/>
                <a:gd name="T0" fmla="*/ 843 w 20874"/>
                <a:gd name="T1" fmla="*/ 0 h 21584"/>
                <a:gd name="T2" fmla="*/ 20874 w 20874"/>
                <a:gd name="T3" fmla="*/ 16031 h 21584"/>
                <a:gd name="T4" fmla="*/ 0 w 20874"/>
                <a:gd name="T5" fmla="*/ 21584 h 2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74" h="21584" fill="none" extrusionOk="0">
                  <a:moveTo>
                    <a:pt x="842" y="0"/>
                  </a:moveTo>
                  <a:cubicBezTo>
                    <a:pt x="10313" y="370"/>
                    <a:pt x="18437" y="6871"/>
                    <a:pt x="20874" y="16030"/>
                  </a:cubicBezTo>
                </a:path>
                <a:path w="20874" h="21584" stroke="0" extrusionOk="0">
                  <a:moveTo>
                    <a:pt x="842" y="0"/>
                  </a:moveTo>
                  <a:cubicBezTo>
                    <a:pt x="10313" y="370"/>
                    <a:pt x="18437" y="6871"/>
                    <a:pt x="20874" y="16030"/>
                  </a:cubicBezTo>
                  <a:lnTo>
                    <a:pt x="0" y="21584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325" name="Line 29">
              <a:extLst>
                <a:ext uri="{FF2B5EF4-FFF2-40B4-BE49-F238E27FC236}">
                  <a16:creationId xmlns:a16="http://schemas.microsoft.com/office/drawing/2014/main" id="{2E7A328A-B7A6-4DD9-B985-780D19FA9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5" y="2289"/>
              <a:ext cx="0" cy="1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Rectangle 2">
            <a:extLst>
              <a:ext uri="{FF2B5EF4-FFF2-40B4-BE49-F238E27FC236}">
                <a16:creationId xmlns:a16="http://schemas.microsoft.com/office/drawing/2014/main" id="{E25951F6-FF29-4CD1-8FCB-56CD26AEF67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624"/>
            <a:ext cx="7776864" cy="69215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3200" b="1" dirty="0" err="1"/>
              <a:t>Ciclos</a:t>
            </a:r>
            <a:r>
              <a:rPr lang="en-GB" altLang="pt-BR" sz="3200" b="1" dirty="0"/>
              <a:t> de Vida do </a:t>
            </a:r>
            <a:r>
              <a:rPr lang="en-GB" altLang="pt-BR" sz="3200" b="1" dirty="0" err="1"/>
              <a:t>Processo</a:t>
            </a:r>
            <a:r>
              <a:rPr lang="en-GB" altLang="pt-BR" sz="3200" b="1" dirty="0"/>
              <a:t> de Software</a:t>
            </a:r>
          </a:p>
        </p:txBody>
      </p:sp>
    </p:spTree>
    <p:extLst>
      <p:ext uri="{BB962C8B-B14F-4D97-AF65-F5344CB8AC3E}">
        <p14:creationId xmlns:p14="http://schemas.microsoft.com/office/powerpoint/2010/main" val="259560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476D02-E8DA-491E-9E8D-0A1047770BD3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1052736"/>
            <a:ext cx="8424936" cy="3733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kern="120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Aharoni" pitchFamily="2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14" indent="-484176">
              <a:lnSpc>
                <a:spcPct val="130000"/>
              </a:lnSpc>
              <a:spcBef>
                <a:spcPts val="900"/>
              </a:spcBef>
              <a:spcAft>
                <a:spcPts val="300"/>
              </a:spcAft>
              <a:defRPr/>
            </a:pPr>
            <a:r>
              <a:rPr lang="pt-BR" altLang="pt-BR" sz="2400" dirty="0">
                <a:latin typeface="+mn-lt"/>
              </a:rPr>
              <a:t>Processo de Software: Conjunto de </a:t>
            </a:r>
            <a:r>
              <a:rPr lang="pt-BR" altLang="pt-BR" sz="2400" i="1" dirty="0">
                <a:latin typeface="+mn-lt"/>
              </a:rPr>
              <a:t>etapas</a:t>
            </a:r>
            <a:r>
              <a:rPr lang="pt-BR" altLang="pt-BR" sz="2400" dirty="0">
                <a:latin typeface="+mn-lt"/>
              </a:rPr>
              <a:t> que envolve o PDS</a:t>
            </a:r>
          </a:p>
          <a:p>
            <a:pPr marL="941364" lvl="1" indent="-484176">
              <a:lnSpc>
                <a:spcPct val="130000"/>
              </a:lnSpc>
              <a:spcBef>
                <a:spcPts val="900"/>
              </a:spcBef>
              <a:spcAft>
                <a:spcPts val="300"/>
              </a:spcAft>
              <a:defRPr/>
            </a:pPr>
            <a:r>
              <a:rPr lang="pt-BR" altLang="pt-BR" sz="2000" dirty="0">
                <a:solidFill>
                  <a:srgbClr val="000066"/>
                </a:solidFill>
              </a:rPr>
              <a:t>Métodos, ferramentas , procedimentos </a:t>
            </a:r>
          </a:p>
          <a:p>
            <a:pPr marL="941364" lvl="1" indent="-484176" algn="ctr">
              <a:lnSpc>
                <a:spcPct val="90000"/>
              </a:lnSpc>
              <a:spcBef>
                <a:spcPts val="900"/>
              </a:spcBef>
              <a:spcAft>
                <a:spcPts val="300"/>
              </a:spcAft>
              <a:buClr>
                <a:schemeClr val="accent2"/>
              </a:buClr>
              <a:buNone/>
              <a:defRPr/>
            </a:pPr>
            <a:endParaRPr lang="pt-BR" altLang="pt-BR" dirty="0"/>
          </a:p>
          <a:p>
            <a:pPr marL="541314" indent="-484176">
              <a:spcBef>
                <a:spcPts val="900"/>
              </a:spcBef>
              <a:spcAft>
                <a:spcPts val="300"/>
              </a:spcAft>
              <a:defRPr/>
            </a:pPr>
            <a:r>
              <a:rPr lang="pt-BR" altLang="pt-BR" sz="2400" dirty="0">
                <a:latin typeface="+mn-lt"/>
              </a:rPr>
              <a:t>Essas etapas são conhecidas como componentes de </a:t>
            </a:r>
            <a:r>
              <a:rPr lang="pt-BR" altLang="pt-BR" sz="2400" dirty="0">
                <a:solidFill>
                  <a:srgbClr val="000066"/>
                </a:solidFill>
                <a:latin typeface="+mn-lt"/>
              </a:rPr>
              <a:t>CICLO  DE  VIDA  DE  SOFTWARE ou Processo de Software (</a:t>
            </a:r>
            <a:r>
              <a:rPr lang="pt-BR" altLang="pt-BR" sz="2400" dirty="0" err="1">
                <a:solidFill>
                  <a:srgbClr val="000066"/>
                </a:solidFill>
                <a:latin typeface="+mn-lt"/>
              </a:rPr>
              <a:t>Somerville</a:t>
            </a:r>
            <a:r>
              <a:rPr lang="pt-BR" altLang="pt-BR" sz="2400" dirty="0">
                <a:solidFill>
                  <a:srgbClr val="000066"/>
                </a:solidFill>
                <a:latin typeface="+mn-lt"/>
              </a:rPr>
              <a:t>, 2012)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109C72-72C0-44D5-98DE-EA15D25CE33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</p:spTree>
    <p:extLst>
      <p:ext uri="{BB962C8B-B14F-4D97-AF65-F5344CB8AC3E}">
        <p14:creationId xmlns:p14="http://schemas.microsoft.com/office/powerpoint/2010/main" val="2253796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>
            <a:extLst>
              <a:ext uri="{FF2B5EF4-FFF2-40B4-BE49-F238E27FC236}">
                <a16:creationId xmlns:a16="http://schemas.microsoft.com/office/drawing/2014/main" id="{8D389984-92A1-419F-8B72-1B93A4B5D2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764704"/>
            <a:ext cx="8712968" cy="2664296"/>
          </a:xfrm>
        </p:spPr>
        <p:txBody>
          <a:bodyPr/>
          <a:lstStyle/>
          <a:p>
            <a:r>
              <a:rPr lang="pt-BR" altLang="pt-BR" dirty="0"/>
              <a:t>Atividades da Prototipação</a:t>
            </a:r>
          </a:p>
          <a:p>
            <a:pPr lvl="1"/>
            <a:r>
              <a:rPr lang="pt-BR" altLang="pt-BR" dirty="0"/>
              <a:t>Refinamento dos Requisitos: cliente e desenvolvedor refinam os requisitos do software a ser desenvolvido. </a:t>
            </a:r>
          </a:p>
          <a:p>
            <a:pPr lvl="1"/>
            <a:r>
              <a:rPr lang="pt-BR" altLang="pt-BR" dirty="0"/>
              <a:t>Ocorre neste ponto um processo de iteração que pode conduzir a 1a. atividade até que as necessidades do cliente sejam satisfeitas e o desenvolvedor compreenda o que precisa ser feito.</a:t>
            </a:r>
          </a:p>
        </p:txBody>
      </p:sp>
      <p:grpSp>
        <p:nvGrpSpPr>
          <p:cNvPr id="68612" name="Group 6">
            <a:extLst>
              <a:ext uri="{FF2B5EF4-FFF2-40B4-BE49-F238E27FC236}">
                <a16:creationId xmlns:a16="http://schemas.microsoft.com/office/drawing/2014/main" id="{364E4C24-03AC-40AF-A9A0-FEDE12055087}"/>
              </a:ext>
            </a:extLst>
          </p:cNvPr>
          <p:cNvGrpSpPr>
            <a:grpSpLocks/>
          </p:cNvGrpSpPr>
          <p:nvPr/>
        </p:nvGrpSpPr>
        <p:grpSpPr bwMode="auto">
          <a:xfrm>
            <a:off x="3347864" y="2852936"/>
            <a:ext cx="3672408" cy="3744416"/>
            <a:chOff x="1430" y="1149"/>
            <a:chExt cx="3255" cy="2921"/>
          </a:xfrm>
        </p:grpSpPr>
        <p:sp>
          <p:nvSpPr>
            <p:cNvPr id="68613" name="Text Box 7">
              <a:extLst>
                <a:ext uri="{FF2B5EF4-FFF2-40B4-BE49-F238E27FC236}">
                  <a16:creationId xmlns:a16="http://schemas.microsoft.com/office/drawing/2014/main" id="{69C27548-EA25-449E-BD9A-147EE1848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1505"/>
              <a:ext cx="71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2000" b="0" i="1">
                  <a:solidFill>
                    <a:schemeClr val="hlink"/>
                  </a:solidFill>
                  <a:latin typeface="Comic Sans MS" panose="030F0702030302020204" pitchFamily="66" charset="0"/>
                </a:rPr>
                <a:t>fim</a:t>
              </a:r>
              <a:endParaRPr lang="pt-BR" altLang="pt-BR" sz="1800" i="1">
                <a:solidFill>
                  <a:srgbClr val="00808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8614" name="Text Box 8">
              <a:extLst>
                <a:ext uri="{FF2B5EF4-FFF2-40B4-BE49-F238E27FC236}">
                  <a16:creationId xmlns:a16="http://schemas.microsoft.com/office/drawing/2014/main" id="{DEAF1816-3A07-4506-B9CD-4FBD81E09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1" y="1149"/>
              <a:ext cx="71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2000" b="0" i="1">
                  <a:solidFill>
                    <a:schemeClr val="hlink"/>
                  </a:solidFill>
                  <a:latin typeface="Comic Sans MS" panose="030F0702030302020204" pitchFamily="66" charset="0"/>
                </a:rPr>
                <a:t>início</a:t>
              </a:r>
              <a:endParaRPr lang="pt-BR" altLang="pt-BR" sz="1800" i="1">
                <a:solidFill>
                  <a:srgbClr val="00808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8615" name="Text Box 9">
              <a:extLst>
                <a:ext uri="{FF2B5EF4-FFF2-40B4-BE49-F238E27FC236}">
                  <a16:creationId xmlns:a16="http://schemas.microsoft.com/office/drawing/2014/main" id="{E04989F0-D4FC-46D2-9383-75B623D7C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160"/>
              <a:ext cx="117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>
                  <a:latin typeface="Arial" panose="020B0604020202020204" pitchFamily="34" charset="0"/>
                </a:rPr>
                <a:t>construção produto</a:t>
              </a:r>
            </a:p>
          </p:txBody>
        </p:sp>
        <p:sp>
          <p:nvSpPr>
            <p:cNvPr id="68616" name="Text Box 10">
              <a:extLst>
                <a:ext uri="{FF2B5EF4-FFF2-40B4-BE49-F238E27FC236}">
                  <a16:creationId xmlns:a16="http://schemas.microsoft.com/office/drawing/2014/main" id="{3321AA09-2AC9-431F-AC84-A5904F666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3001"/>
              <a:ext cx="121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 dirty="0">
                  <a:latin typeface="Arial" panose="020B0604020202020204" pitchFamily="34" charset="0"/>
                </a:rPr>
                <a:t>refinamento protótipo</a:t>
              </a:r>
            </a:p>
          </p:txBody>
        </p:sp>
        <p:sp>
          <p:nvSpPr>
            <p:cNvPr id="68617" name="Text Box 11">
              <a:extLst>
                <a:ext uri="{FF2B5EF4-FFF2-40B4-BE49-F238E27FC236}">
                  <a16:creationId xmlns:a16="http://schemas.microsoft.com/office/drawing/2014/main" id="{3AA29020-4A10-42A9-9917-4DF6B2FBB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" y="3429"/>
              <a:ext cx="104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>
                  <a:latin typeface="Arial" panose="020B0604020202020204" pitchFamily="34" charset="0"/>
                </a:rPr>
                <a:t>avaliação protótipo</a:t>
              </a:r>
            </a:p>
          </p:txBody>
        </p:sp>
        <p:sp>
          <p:nvSpPr>
            <p:cNvPr id="68618" name="Text Box 12">
              <a:extLst>
                <a:ext uri="{FF2B5EF4-FFF2-40B4-BE49-F238E27FC236}">
                  <a16:creationId xmlns:a16="http://schemas.microsoft.com/office/drawing/2014/main" id="{7BE0EB42-A4A1-4D17-BE1F-4C8381188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902"/>
              <a:ext cx="1173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 dirty="0">
                  <a:latin typeface="Arial" panose="020B0604020202020204" pitchFamily="34" charset="0"/>
                </a:rPr>
                <a:t>construção protótipo</a:t>
              </a:r>
            </a:p>
          </p:txBody>
        </p:sp>
        <p:sp>
          <p:nvSpPr>
            <p:cNvPr id="68619" name="Text Box 13">
              <a:extLst>
                <a:ext uri="{FF2B5EF4-FFF2-40B4-BE49-F238E27FC236}">
                  <a16:creationId xmlns:a16="http://schemas.microsoft.com/office/drawing/2014/main" id="{0A632EB0-989C-4F2F-A4DD-CA2050702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" y="2146"/>
              <a:ext cx="91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 dirty="0">
                  <a:latin typeface="Arial" panose="020B0604020202020204" pitchFamily="34" charset="0"/>
                </a:rPr>
                <a:t>projeto rápido</a:t>
              </a:r>
            </a:p>
          </p:txBody>
        </p:sp>
        <p:sp>
          <p:nvSpPr>
            <p:cNvPr id="68620" name="Text Box 14">
              <a:extLst>
                <a:ext uri="{FF2B5EF4-FFF2-40B4-BE49-F238E27FC236}">
                  <a16:creationId xmlns:a16="http://schemas.microsoft.com/office/drawing/2014/main" id="{F595EA1A-8447-4448-954B-B4BEC715D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9" y="1616"/>
              <a:ext cx="104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 dirty="0">
                  <a:latin typeface="Arial" panose="020B0604020202020204" pitchFamily="34" charset="0"/>
                </a:rPr>
                <a:t>obtenção dos   requisitos</a:t>
              </a:r>
            </a:p>
          </p:txBody>
        </p:sp>
        <p:sp>
          <p:nvSpPr>
            <p:cNvPr id="58383" name="Oval 15">
              <a:extLst>
                <a:ext uri="{FF2B5EF4-FFF2-40B4-BE49-F238E27FC236}">
                  <a16:creationId xmlns:a16="http://schemas.microsoft.com/office/drawing/2014/main" id="{41E49A52-D69A-4227-8766-AADC19F07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1576"/>
              <a:ext cx="3125" cy="249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384" name="Oval 16">
              <a:extLst>
                <a:ext uri="{FF2B5EF4-FFF2-40B4-BE49-F238E27FC236}">
                  <a16:creationId xmlns:a16="http://schemas.microsoft.com/office/drawing/2014/main" id="{E77C1123-0EC5-43C2-8694-551254F57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2359"/>
              <a:ext cx="1040" cy="85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alt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8385" name="Line 17">
              <a:extLst>
                <a:ext uri="{FF2B5EF4-FFF2-40B4-BE49-F238E27FC236}">
                  <a16:creationId xmlns:a16="http://schemas.microsoft.com/office/drawing/2014/main" id="{82E6B3BE-E402-458D-9E31-98D173D8C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6" y="1719"/>
              <a:ext cx="521" cy="7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386" name="Line 18">
              <a:extLst>
                <a:ext uri="{FF2B5EF4-FFF2-40B4-BE49-F238E27FC236}">
                  <a16:creationId xmlns:a16="http://schemas.microsoft.com/office/drawing/2014/main" id="{7D19355C-3115-47A5-8033-F2EF8D1AE4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3" y="1791"/>
              <a:ext cx="455" cy="6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387" name="Line 19">
              <a:extLst>
                <a:ext uri="{FF2B5EF4-FFF2-40B4-BE49-F238E27FC236}">
                  <a16:creationId xmlns:a16="http://schemas.microsoft.com/office/drawing/2014/main" id="{D6A574E9-E06D-4FA7-A654-0B735A4A6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" y="2788"/>
              <a:ext cx="9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388" name="Line 20">
              <a:extLst>
                <a:ext uri="{FF2B5EF4-FFF2-40B4-BE49-F238E27FC236}">
                  <a16:creationId xmlns:a16="http://schemas.microsoft.com/office/drawing/2014/main" id="{DBCFBCD3-4673-440E-86F8-8EC92B9EF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3" y="3144"/>
              <a:ext cx="521" cy="7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389" name="Line 21">
              <a:extLst>
                <a:ext uri="{FF2B5EF4-FFF2-40B4-BE49-F238E27FC236}">
                  <a16:creationId xmlns:a16="http://schemas.microsoft.com/office/drawing/2014/main" id="{90EE470E-FC83-4D20-8F8C-EC790D6A75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1" y="3215"/>
              <a:ext cx="521" cy="7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390" name="Line 22">
              <a:extLst>
                <a:ext uri="{FF2B5EF4-FFF2-40B4-BE49-F238E27FC236}">
                  <a16:creationId xmlns:a16="http://schemas.microsoft.com/office/drawing/2014/main" id="{068D256E-C09C-4882-BCB6-04DB478AFC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0" y="2788"/>
              <a:ext cx="110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391" name="AutoShape 23">
              <a:extLst>
                <a:ext uri="{FF2B5EF4-FFF2-40B4-BE49-F238E27FC236}">
                  <a16:creationId xmlns:a16="http://schemas.microsoft.com/office/drawing/2014/main" id="{2631A7BA-E1F2-42BA-9BD3-5D8AEABC19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632726">
              <a:off x="2797" y="2645"/>
              <a:ext cx="521" cy="35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392" name="Line 24">
              <a:extLst>
                <a:ext uri="{FF2B5EF4-FFF2-40B4-BE49-F238E27FC236}">
                  <a16:creationId xmlns:a16="http://schemas.microsoft.com/office/drawing/2014/main" id="{09B9EEFE-6380-4AE5-8DAC-4823CB0C84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7" y="2431"/>
              <a:ext cx="846" cy="3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393" name="Line 25">
              <a:extLst>
                <a:ext uri="{FF2B5EF4-FFF2-40B4-BE49-F238E27FC236}">
                  <a16:creationId xmlns:a16="http://schemas.microsoft.com/office/drawing/2014/main" id="{F7B9CAFE-3A98-4A11-8B8B-D299385FE7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4" y="2844"/>
              <a:ext cx="743" cy="3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394" name="Line 26">
              <a:extLst>
                <a:ext uri="{FF2B5EF4-FFF2-40B4-BE49-F238E27FC236}">
                  <a16:creationId xmlns:a16="http://schemas.microsoft.com/office/drawing/2014/main" id="{B1D6D42D-FA23-4F5E-9264-9593E2EC40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21" y="1648"/>
              <a:ext cx="130" cy="2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395" name="Line 27">
              <a:extLst>
                <a:ext uri="{FF2B5EF4-FFF2-40B4-BE49-F238E27FC236}">
                  <a16:creationId xmlns:a16="http://schemas.microsoft.com/office/drawing/2014/main" id="{A53AA93F-A73A-4D3B-8A1C-2263A79E0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1" y="1363"/>
              <a:ext cx="131" cy="2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396" name="Arc 28">
              <a:extLst>
                <a:ext uri="{FF2B5EF4-FFF2-40B4-BE49-F238E27FC236}">
                  <a16:creationId xmlns:a16="http://schemas.microsoft.com/office/drawing/2014/main" id="{9458A63F-6214-4307-9852-81159AAB9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9" y="1650"/>
              <a:ext cx="716" cy="853"/>
            </a:xfrm>
            <a:custGeom>
              <a:avLst/>
              <a:gdLst>
                <a:gd name="G0" fmla="+- 0 0 0"/>
                <a:gd name="G1" fmla="+- 21584 0 0"/>
                <a:gd name="G2" fmla="+- 21600 0 0"/>
                <a:gd name="T0" fmla="*/ 843 w 20874"/>
                <a:gd name="T1" fmla="*/ 0 h 21584"/>
                <a:gd name="T2" fmla="*/ 20874 w 20874"/>
                <a:gd name="T3" fmla="*/ 16031 h 21584"/>
                <a:gd name="T4" fmla="*/ 0 w 20874"/>
                <a:gd name="T5" fmla="*/ 21584 h 2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74" h="21584" fill="none" extrusionOk="0">
                  <a:moveTo>
                    <a:pt x="842" y="0"/>
                  </a:moveTo>
                  <a:cubicBezTo>
                    <a:pt x="10313" y="370"/>
                    <a:pt x="18437" y="6871"/>
                    <a:pt x="20874" y="16030"/>
                  </a:cubicBezTo>
                </a:path>
                <a:path w="20874" h="21584" stroke="0" extrusionOk="0">
                  <a:moveTo>
                    <a:pt x="842" y="0"/>
                  </a:moveTo>
                  <a:cubicBezTo>
                    <a:pt x="10313" y="370"/>
                    <a:pt x="18437" y="6871"/>
                    <a:pt x="20874" y="16030"/>
                  </a:cubicBezTo>
                  <a:lnTo>
                    <a:pt x="0" y="21584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397" name="Line 29">
              <a:extLst>
                <a:ext uri="{FF2B5EF4-FFF2-40B4-BE49-F238E27FC236}">
                  <a16:creationId xmlns:a16="http://schemas.microsoft.com/office/drawing/2014/main" id="{7653A17B-7F74-4F7B-9F8A-02058DCEA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5" y="2289"/>
              <a:ext cx="0" cy="1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Rectangle 2">
            <a:extLst>
              <a:ext uri="{FF2B5EF4-FFF2-40B4-BE49-F238E27FC236}">
                <a16:creationId xmlns:a16="http://schemas.microsoft.com/office/drawing/2014/main" id="{9B9D4EDA-06ED-4AD8-B41E-D0379A00E710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624"/>
            <a:ext cx="7776864" cy="69215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3200" b="1" dirty="0" err="1"/>
              <a:t>Ciclos</a:t>
            </a:r>
            <a:r>
              <a:rPr lang="en-GB" altLang="pt-BR" sz="3200" b="1" dirty="0"/>
              <a:t> de Vida do </a:t>
            </a:r>
            <a:r>
              <a:rPr lang="en-GB" altLang="pt-BR" sz="3200" b="1" dirty="0" err="1"/>
              <a:t>Processo</a:t>
            </a:r>
            <a:r>
              <a:rPr lang="en-GB" altLang="pt-BR" sz="3200" b="1" dirty="0"/>
              <a:t> de Software</a:t>
            </a:r>
          </a:p>
        </p:txBody>
      </p:sp>
    </p:spTree>
    <p:extLst>
      <p:ext uri="{BB962C8B-B14F-4D97-AF65-F5344CB8AC3E}">
        <p14:creationId xmlns:p14="http://schemas.microsoft.com/office/powerpoint/2010/main" val="2906503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>
            <a:extLst>
              <a:ext uri="{FF2B5EF4-FFF2-40B4-BE49-F238E27FC236}">
                <a16:creationId xmlns:a16="http://schemas.microsoft.com/office/drawing/2014/main" id="{9F5B80A6-8130-4549-AA71-A678966D4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836712"/>
            <a:ext cx="8062664" cy="18002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9" rIns="92075" bIns="46039" anchor="ctr"/>
          <a:lstStyle>
            <a:lvl1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1pPr>
            <a:lvl2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pt-BR" altLang="pt-BR" sz="28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Atividades da Prototipação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pt-BR" altLang="pt-BR" sz="2800" dirty="0">
                <a:solidFill>
                  <a:schemeClr val="tx1"/>
                </a:solidFill>
                <a:effectLst/>
              </a:rPr>
              <a:t>Construção Produto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pt-BR" altLang="pt-BR" sz="2000" dirty="0">
                <a:solidFill>
                  <a:schemeClr val="tx1"/>
                </a:solidFill>
                <a:effectLst/>
              </a:rPr>
              <a:t>Identificados</a:t>
            </a:r>
            <a:r>
              <a:rPr lang="pt-BR" altLang="pt-BR" sz="2800" dirty="0">
                <a:solidFill>
                  <a:schemeClr val="tx1"/>
                </a:solidFill>
                <a:effectLst/>
              </a:rPr>
              <a:t> </a:t>
            </a:r>
            <a:r>
              <a:rPr lang="pt-BR" altLang="pt-BR" sz="2000" dirty="0">
                <a:solidFill>
                  <a:schemeClr val="tx1"/>
                </a:solidFill>
                <a:effectLst/>
              </a:rPr>
              <a:t>os requisitos, o protótipo deve ser descartado e a versão de produção deve ser construída considerando os critérios de qualidade</a:t>
            </a:r>
            <a:endParaRPr lang="pt-BR" altLang="pt-BR" sz="20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9636" name="Group 4">
            <a:extLst>
              <a:ext uri="{FF2B5EF4-FFF2-40B4-BE49-F238E27FC236}">
                <a16:creationId xmlns:a16="http://schemas.microsoft.com/office/drawing/2014/main" id="{96D3FBD2-40F1-4ED1-833F-3C7F7A447C5F}"/>
              </a:ext>
            </a:extLst>
          </p:cNvPr>
          <p:cNvGrpSpPr>
            <a:grpSpLocks/>
          </p:cNvGrpSpPr>
          <p:nvPr/>
        </p:nvGrpSpPr>
        <p:grpSpPr bwMode="auto">
          <a:xfrm>
            <a:off x="3419872" y="2636912"/>
            <a:ext cx="3888681" cy="3888432"/>
            <a:chOff x="1430" y="1149"/>
            <a:chExt cx="3255" cy="2921"/>
          </a:xfrm>
        </p:grpSpPr>
        <p:sp>
          <p:nvSpPr>
            <p:cNvPr id="69637" name="Text Box 5">
              <a:extLst>
                <a:ext uri="{FF2B5EF4-FFF2-40B4-BE49-F238E27FC236}">
                  <a16:creationId xmlns:a16="http://schemas.microsoft.com/office/drawing/2014/main" id="{6F579A3E-A090-418E-99B0-39C89D7FD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1505"/>
              <a:ext cx="71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2000" b="0" i="1">
                  <a:solidFill>
                    <a:schemeClr val="hlink"/>
                  </a:solidFill>
                  <a:latin typeface="Comic Sans MS" panose="030F0702030302020204" pitchFamily="66" charset="0"/>
                </a:rPr>
                <a:t>fim</a:t>
              </a:r>
              <a:endParaRPr lang="pt-BR" altLang="pt-BR" sz="1800" i="1">
                <a:solidFill>
                  <a:srgbClr val="00808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9638" name="Text Box 6">
              <a:extLst>
                <a:ext uri="{FF2B5EF4-FFF2-40B4-BE49-F238E27FC236}">
                  <a16:creationId xmlns:a16="http://schemas.microsoft.com/office/drawing/2014/main" id="{EF0DFBEC-7597-4797-9EA3-E98D943A7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1" y="1149"/>
              <a:ext cx="71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2000" b="0" i="1">
                  <a:solidFill>
                    <a:schemeClr val="hlink"/>
                  </a:solidFill>
                  <a:latin typeface="Comic Sans MS" panose="030F0702030302020204" pitchFamily="66" charset="0"/>
                </a:rPr>
                <a:t>início</a:t>
              </a:r>
              <a:endParaRPr lang="pt-BR" altLang="pt-BR" sz="1800" i="1">
                <a:solidFill>
                  <a:srgbClr val="00808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9639" name="Text Box 7">
              <a:extLst>
                <a:ext uri="{FF2B5EF4-FFF2-40B4-BE49-F238E27FC236}">
                  <a16:creationId xmlns:a16="http://schemas.microsoft.com/office/drawing/2014/main" id="{F9EF05CD-C80B-42CF-B3E8-65B196186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160"/>
              <a:ext cx="117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>
                  <a:latin typeface="Arial" panose="020B0604020202020204" pitchFamily="34" charset="0"/>
                </a:rPr>
                <a:t>construção produto</a:t>
              </a:r>
            </a:p>
          </p:txBody>
        </p:sp>
        <p:sp>
          <p:nvSpPr>
            <p:cNvPr id="69640" name="Text Box 8">
              <a:extLst>
                <a:ext uri="{FF2B5EF4-FFF2-40B4-BE49-F238E27FC236}">
                  <a16:creationId xmlns:a16="http://schemas.microsoft.com/office/drawing/2014/main" id="{46FC5889-6BB6-4D77-B921-E58790CF1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3001"/>
              <a:ext cx="1107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>
                  <a:latin typeface="Arial" panose="020B0604020202020204" pitchFamily="34" charset="0"/>
                </a:rPr>
                <a:t>refinamento protótipo</a:t>
              </a:r>
            </a:p>
          </p:txBody>
        </p:sp>
        <p:sp>
          <p:nvSpPr>
            <p:cNvPr id="69641" name="Text Box 9">
              <a:extLst>
                <a:ext uri="{FF2B5EF4-FFF2-40B4-BE49-F238E27FC236}">
                  <a16:creationId xmlns:a16="http://schemas.microsoft.com/office/drawing/2014/main" id="{EA464EB0-9A28-4919-B2BE-04CFEB8A4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" y="3429"/>
              <a:ext cx="104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>
                  <a:latin typeface="Arial" panose="020B0604020202020204" pitchFamily="34" charset="0"/>
                </a:rPr>
                <a:t>avaliação protótipo</a:t>
              </a:r>
            </a:p>
          </p:txBody>
        </p:sp>
        <p:sp>
          <p:nvSpPr>
            <p:cNvPr id="69642" name="Text Box 10">
              <a:extLst>
                <a:ext uri="{FF2B5EF4-FFF2-40B4-BE49-F238E27FC236}">
                  <a16:creationId xmlns:a16="http://schemas.microsoft.com/office/drawing/2014/main" id="{228857B8-63B0-4A79-ABB2-47EDE71C8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" y="2930"/>
              <a:ext cx="104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>
                  <a:latin typeface="Arial" panose="020B0604020202020204" pitchFamily="34" charset="0"/>
                </a:rPr>
                <a:t>construção protótipo</a:t>
              </a:r>
            </a:p>
          </p:txBody>
        </p:sp>
        <p:sp>
          <p:nvSpPr>
            <p:cNvPr id="69643" name="Text Box 11">
              <a:extLst>
                <a:ext uri="{FF2B5EF4-FFF2-40B4-BE49-F238E27FC236}">
                  <a16:creationId xmlns:a16="http://schemas.microsoft.com/office/drawing/2014/main" id="{89C61273-B15D-4AA0-9930-234E5E306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" y="2146"/>
              <a:ext cx="91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>
                  <a:latin typeface="Arial" panose="020B0604020202020204" pitchFamily="34" charset="0"/>
                </a:rPr>
                <a:t>projeto rápido</a:t>
              </a:r>
            </a:p>
          </p:txBody>
        </p:sp>
        <p:sp>
          <p:nvSpPr>
            <p:cNvPr id="69644" name="Text Box 12">
              <a:extLst>
                <a:ext uri="{FF2B5EF4-FFF2-40B4-BE49-F238E27FC236}">
                  <a16:creationId xmlns:a16="http://schemas.microsoft.com/office/drawing/2014/main" id="{6E6BE5AD-54C2-4807-8B31-AA5014CAE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7" y="1648"/>
              <a:ext cx="104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600" dirty="0">
                  <a:latin typeface="Arial" panose="020B0604020202020204" pitchFamily="34" charset="0"/>
                </a:rPr>
                <a:t>obtenção dos   requisitos</a:t>
              </a:r>
            </a:p>
          </p:txBody>
        </p:sp>
        <p:sp>
          <p:nvSpPr>
            <p:cNvPr id="169997" name="Oval 13">
              <a:extLst>
                <a:ext uri="{FF2B5EF4-FFF2-40B4-BE49-F238E27FC236}">
                  <a16:creationId xmlns:a16="http://schemas.microsoft.com/office/drawing/2014/main" id="{88E51A14-5F6D-4872-AA72-659F2ABC5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1576"/>
              <a:ext cx="3125" cy="249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9998" name="Oval 14">
              <a:extLst>
                <a:ext uri="{FF2B5EF4-FFF2-40B4-BE49-F238E27FC236}">
                  <a16:creationId xmlns:a16="http://schemas.microsoft.com/office/drawing/2014/main" id="{B825E6DB-8797-42D3-B916-C74E11738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2359"/>
              <a:ext cx="1040" cy="85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alt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69999" name="Line 15">
              <a:extLst>
                <a:ext uri="{FF2B5EF4-FFF2-40B4-BE49-F238E27FC236}">
                  <a16:creationId xmlns:a16="http://schemas.microsoft.com/office/drawing/2014/main" id="{3C15279E-DB30-4CDE-AFD1-22407F99B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6" y="1719"/>
              <a:ext cx="521" cy="7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00" name="Line 16">
              <a:extLst>
                <a:ext uri="{FF2B5EF4-FFF2-40B4-BE49-F238E27FC236}">
                  <a16:creationId xmlns:a16="http://schemas.microsoft.com/office/drawing/2014/main" id="{7B6CD9AD-0620-4660-BF31-C47D8D4DB6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3" y="1791"/>
              <a:ext cx="455" cy="6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01" name="Line 17">
              <a:extLst>
                <a:ext uri="{FF2B5EF4-FFF2-40B4-BE49-F238E27FC236}">
                  <a16:creationId xmlns:a16="http://schemas.microsoft.com/office/drawing/2014/main" id="{4DD1D7BD-6A52-40B2-AC97-F0D14D4D5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" y="2788"/>
              <a:ext cx="9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02" name="Line 18">
              <a:extLst>
                <a:ext uri="{FF2B5EF4-FFF2-40B4-BE49-F238E27FC236}">
                  <a16:creationId xmlns:a16="http://schemas.microsoft.com/office/drawing/2014/main" id="{4E6DA85F-17D0-41B1-877E-437FE091D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3" y="3144"/>
              <a:ext cx="521" cy="7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03" name="Line 19">
              <a:extLst>
                <a:ext uri="{FF2B5EF4-FFF2-40B4-BE49-F238E27FC236}">
                  <a16:creationId xmlns:a16="http://schemas.microsoft.com/office/drawing/2014/main" id="{14510A6B-1676-45FF-843A-6B543C1777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1" y="3215"/>
              <a:ext cx="521" cy="7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04" name="Line 20">
              <a:extLst>
                <a:ext uri="{FF2B5EF4-FFF2-40B4-BE49-F238E27FC236}">
                  <a16:creationId xmlns:a16="http://schemas.microsoft.com/office/drawing/2014/main" id="{3F764984-C43A-4286-9386-D7C5B09B2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0" y="2788"/>
              <a:ext cx="110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05" name="AutoShape 21">
              <a:extLst>
                <a:ext uri="{FF2B5EF4-FFF2-40B4-BE49-F238E27FC236}">
                  <a16:creationId xmlns:a16="http://schemas.microsoft.com/office/drawing/2014/main" id="{7BFBA1AB-E9CA-43BB-B00B-94EB41D24A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632726">
              <a:off x="2797" y="2645"/>
              <a:ext cx="521" cy="35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06" name="Line 22">
              <a:extLst>
                <a:ext uri="{FF2B5EF4-FFF2-40B4-BE49-F238E27FC236}">
                  <a16:creationId xmlns:a16="http://schemas.microsoft.com/office/drawing/2014/main" id="{3EF129F6-D909-46EA-AE66-00110674E7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7" y="2431"/>
              <a:ext cx="846" cy="3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07" name="Line 23">
              <a:extLst>
                <a:ext uri="{FF2B5EF4-FFF2-40B4-BE49-F238E27FC236}">
                  <a16:creationId xmlns:a16="http://schemas.microsoft.com/office/drawing/2014/main" id="{D67509A2-7079-4275-A55A-3889C903D2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3" y="2819"/>
              <a:ext cx="744" cy="3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08" name="Line 24">
              <a:extLst>
                <a:ext uri="{FF2B5EF4-FFF2-40B4-BE49-F238E27FC236}">
                  <a16:creationId xmlns:a16="http://schemas.microsoft.com/office/drawing/2014/main" id="{3B365162-4974-4DDD-A402-2850E746C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21" y="1648"/>
              <a:ext cx="130" cy="2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09" name="Line 25">
              <a:extLst>
                <a:ext uri="{FF2B5EF4-FFF2-40B4-BE49-F238E27FC236}">
                  <a16:creationId xmlns:a16="http://schemas.microsoft.com/office/drawing/2014/main" id="{664FBAA9-6BFE-45ED-8772-0935F1CD13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1" y="1363"/>
              <a:ext cx="131" cy="2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10" name="Arc 26">
              <a:extLst>
                <a:ext uri="{FF2B5EF4-FFF2-40B4-BE49-F238E27FC236}">
                  <a16:creationId xmlns:a16="http://schemas.microsoft.com/office/drawing/2014/main" id="{AB9D924D-728E-42ED-922C-E70594123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9" y="1650"/>
              <a:ext cx="716" cy="853"/>
            </a:xfrm>
            <a:custGeom>
              <a:avLst/>
              <a:gdLst>
                <a:gd name="G0" fmla="+- 0 0 0"/>
                <a:gd name="G1" fmla="+- 21584 0 0"/>
                <a:gd name="G2" fmla="+- 21600 0 0"/>
                <a:gd name="T0" fmla="*/ 843 w 20874"/>
                <a:gd name="T1" fmla="*/ 0 h 21584"/>
                <a:gd name="T2" fmla="*/ 20874 w 20874"/>
                <a:gd name="T3" fmla="*/ 16031 h 21584"/>
                <a:gd name="T4" fmla="*/ 0 w 20874"/>
                <a:gd name="T5" fmla="*/ 21584 h 2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74" h="21584" fill="none" extrusionOk="0">
                  <a:moveTo>
                    <a:pt x="842" y="0"/>
                  </a:moveTo>
                  <a:cubicBezTo>
                    <a:pt x="10313" y="370"/>
                    <a:pt x="18437" y="6871"/>
                    <a:pt x="20874" y="16030"/>
                  </a:cubicBezTo>
                </a:path>
                <a:path w="20874" h="21584" stroke="0" extrusionOk="0">
                  <a:moveTo>
                    <a:pt x="842" y="0"/>
                  </a:moveTo>
                  <a:cubicBezTo>
                    <a:pt x="10313" y="370"/>
                    <a:pt x="18437" y="6871"/>
                    <a:pt x="20874" y="16030"/>
                  </a:cubicBezTo>
                  <a:lnTo>
                    <a:pt x="0" y="21584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011" name="Line 27">
              <a:extLst>
                <a:ext uri="{FF2B5EF4-FFF2-40B4-BE49-F238E27FC236}">
                  <a16:creationId xmlns:a16="http://schemas.microsoft.com/office/drawing/2014/main" id="{404BF70E-9C0C-4267-87A7-297C0C7B8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5" y="2289"/>
              <a:ext cx="0" cy="1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Rectangle 2">
            <a:extLst>
              <a:ext uri="{FF2B5EF4-FFF2-40B4-BE49-F238E27FC236}">
                <a16:creationId xmlns:a16="http://schemas.microsoft.com/office/drawing/2014/main" id="{2FB7EEF5-A4F6-47E8-BF96-B050B0C4513C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624"/>
            <a:ext cx="7776864" cy="69215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3200" b="1" dirty="0" err="1"/>
              <a:t>Ciclos</a:t>
            </a:r>
            <a:r>
              <a:rPr lang="en-GB" altLang="pt-BR" sz="3200" b="1" dirty="0"/>
              <a:t> de Vida do </a:t>
            </a:r>
            <a:r>
              <a:rPr lang="en-GB" altLang="pt-BR" sz="3200" b="1" dirty="0" err="1"/>
              <a:t>Processo</a:t>
            </a:r>
            <a:r>
              <a:rPr lang="en-GB" altLang="pt-BR" sz="3200" b="1" dirty="0"/>
              <a:t> de Software</a:t>
            </a:r>
          </a:p>
        </p:txBody>
      </p:sp>
    </p:spTree>
    <p:extLst>
      <p:ext uri="{BB962C8B-B14F-4D97-AF65-F5344CB8AC3E}">
        <p14:creationId xmlns:p14="http://schemas.microsoft.com/office/powerpoint/2010/main" val="3121143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>
            <a:extLst>
              <a:ext uri="{FF2B5EF4-FFF2-40B4-BE49-F238E27FC236}">
                <a16:creationId xmlns:a16="http://schemas.microsoft.com/office/drawing/2014/main" id="{D749CAEA-E736-4A0D-9C4C-21133EF6E0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836712"/>
            <a:ext cx="8568952" cy="4351338"/>
          </a:xfrm>
        </p:spPr>
        <p:txBody>
          <a:bodyPr/>
          <a:lstStyle/>
          <a:p>
            <a:r>
              <a:rPr lang="pt-BR" altLang="pt-BR" dirty="0"/>
              <a:t>Problemas com a Prototipação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Cliente não sabe que o software que ele vê não considerou, durante o desenvolvimento, a qualidade global e a manutenibilidade a longo prazo.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Não aceita bem a ideia que a versão final do software vai ser construída e "força" a utilização do protótipo como produto final.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Desenvolvedor frequentemente faz uma implementação comprometida (utilizando o que está disponível) com o objetivo de produzir rapidamente um protótipo.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Depois de um tempo ele familiariza com essas escolhas, e esquece que elas não são apropriadas para o produto final.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ED2C08-9AA5-406E-96F1-356F2C0F52E3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624"/>
            <a:ext cx="7776864" cy="69215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3200" b="1" dirty="0" err="1"/>
              <a:t>Ciclos</a:t>
            </a:r>
            <a:r>
              <a:rPr lang="en-GB" altLang="pt-BR" sz="3200" b="1" dirty="0"/>
              <a:t> de Vida do </a:t>
            </a:r>
            <a:r>
              <a:rPr lang="en-GB" altLang="pt-BR" sz="3200" b="1" dirty="0" err="1"/>
              <a:t>Processo</a:t>
            </a:r>
            <a:r>
              <a:rPr lang="en-GB" altLang="pt-BR" sz="3200" b="1" dirty="0"/>
              <a:t> de Software</a:t>
            </a:r>
          </a:p>
        </p:txBody>
      </p:sp>
    </p:spTree>
    <p:extLst>
      <p:ext uri="{BB962C8B-B14F-4D97-AF65-F5344CB8AC3E}">
        <p14:creationId xmlns:p14="http://schemas.microsoft.com/office/powerpoint/2010/main" val="2732482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>
            <a:extLst>
              <a:ext uri="{FF2B5EF4-FFF2-40B4-BE49-F238E27FC236}">
                <a16:creationId xmlns:a16="http://schemas.microsoft.com/office/drawing/2014/main" id="{788AE714-8ABF-435E-9956-E3C32CFD80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908720"/>
            <a:ext cx="8640960" cy="3888432"/>
          </a:xfrm>
        </p:spPr>
        <p:txBody>
          <a:bodyPr>
            <a:normAutofit fontScale="92500" lnSpcReduction="20000"/>
          </a:bodyPr>
          <a:lstStyle/>
          <a:p>
            <a:r>
              <a:rPr lang="pt-BR" altLang="pt-BR" dirty="0"/>
              <a:t>Vantagens com a Prototipação</a:t>
            </a:r>
          </a:p>
          <a:p>
            <a:pPr marL="628650" lvl="1" indent="-268288">
              <a:buFont typeface="Wingdings" panose="05000000000000000000" pitchFamily="2" charset="2"/>
              <a:buChar char="ü"/>
            </a:pPr>
            <a:r>
              <a:rPr lang="pt-BR" altLang="pt-BR" dirty="0"/>
              <a:t>Ainda que possam ocorrer problemas, a prototipação é um ciclo de vida eficiente  </a:t>
            </a:r>
          </a:p>
          <a:p>
            <a:pPr marL="628650" lvl="1" indent="-268288">
              <a:buFont typeface="Wingdings" panose="05000000000000000000" pitchFamily="2" charset="2"/>
              <a:buChar char="ü"/>
            </a:pPr>
            <a:r>
              <a:rPr lang="pt-BR" altLang="pt-BR" dirty="0"/>
              <a:t>A chave é definir-se as regras do jogo logo no começo </a:t>
            </a:r>
          </a:p>
          <a:p>
            <a:pPr marL="628650" lvl="1" indent="-268288">
              <a:buFont typeface="Wingdings" panose="05000000000000000000" pitchFamily="2" charset="2"/>
              <a:buChar char="ü"/>
            </a:pPr>
            <a:r>
              <a:rPr lang="pt-BR" altLang="pt-BR" dirty="0"/>
              <a:t>O cliente e o desenvolvedor devem ambos concordar que o protótipo seja construído para servir como um mecanismo a fim de definir os requisitos</a:t>
            </a:r>
          </a:p>
          <a:p>
            <a:pPr marL="628650" lvl="1" indent="-268288">
              <a:buFont typeface="Wingdings" panose="05000000000000000000" pitchFamily="2" charset="2"/>
              <a:buChar char="ü"/>
            </a:pPr>
            <a:r>
              <a:rPr lang="pt-BR" altLang="pt-BR" dirty="0"/>
              <a:t>Engloba as melhores características do ciclo de vida Clássico e da Prototipação, adicionando um novo elemento: a Análise de Risco</a:t>
            </a:r>
          </a:p>
          <a:p>
            <a:pPr marL="628650" lvl="1" indent="-268288">
              <a:buFont typeface="Wingdings" panose="05000000000000000000" pitchFamily="2" charset="2"/>
              <a:buChar char="ü"/>
            </a:pPr>
            <a:r>
              <a:rPr lang="pt-BR" altLang="pt-BR"/>
              <a:t>Segue </a:t>
            </a:r>
            <a:r>
              <a:rPr lang="pt-BR" altLang="pt-BR" dirty="0"/>
              <a:t>a abordagem de passos sistemáticos do Ciclo de Vida Clássico incorporando-os numa estrutura iterativa que reflete mais realisticamente o mundo real</a:t>
            </a:r>
          </a:p>
          <a:p>
            <a:pPr marL="628650" lvl="1" indent="-268288">
              <a:buFont typeface="Wingdings" panose="05000000000000000000" pitchFamily="2" charset="2"/>
              <a:buChar char="ü"/>
            </a:pPr>
            <a:r>
              <a:rPr lang="pt-BR" altLang="pt-BR"/>
              <a:t>Usa </a:t>
            </a:r>
            <a:r>
              <a:rPr lang="pt-BR" altLang="pt-BR" dirty="0"/>
              <a:t>a Prototipação, em qualquer etapa da evolução do produto, como mecanismo de redução de riscos.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BECF395-4874-4413-A778-B0254EB8E71E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624"/>
            <a:ext cx="7776864" cy="69215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3200" b="1" dirty="0" err="1"/>
              <a:t>Ciclos</a:t>
            </a:r>
            <a:r>
              <a:rPr lang="en-GB" altLang="pt-BR" sz="3200" b="1" dirty="0"/>
              <a:t> de Vida do </a:t>
            </a:r>
            <a:r>
              <a:rPr lang="en-GB" altLang="pt-BR" sz="3200" b="1" dirty="0" err="1"/>
              <a:t>Processo</a:t>
            </a:r>
            <a:r>
              <a:rPr lang="en-GB" altLang="pt-BR" sz="3200" b="1" dirty="0"/>
              <a:t> de Software</a:t>
            </a:r>
          </a:p>
        </p:txBody>
      </p:sp>
    </p:spTree>
    <p:extLst>
      <p:ext uri="{BB962C8B-B14F-4D97-AF65-F5344CB8AC3E}">
        <p14:creationId xmlns:p14="http://schemas.microsoft.com/office/powerpoint/2010/main" val="1643523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BB558C7-0177-4829-85EE-2963C52F00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F638798-707E-44B4-85F4-00465A5A5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052513"/>
            <a:ext cx="8305800" cy="2592387"/>
          </a:xfrm>
          <a:noFill/>
        </p:spPr>
        <p:txBody>
          <a:bodyPr>
            <a:normAutofit lnSpcReduction="10000"/>
          </a:bodyPr>
          <a:lstStyle/>
          <a:p>
            <a:r>
              <a:rPr lang="en-GB" altLang="pt-BR" dirty="0" err="1"/>
              <a:t>Modelos</a:t>
            </a:r>
            <a:r>
              <a:rPr lang="en-GB" altLang="pt-BR" dirty="0"/>
              <a:t> </a:t>
            </a:r>
            <a:r>
              <a:rPr lang="en-GB" altLang="pt-BR" dirty="0" err="1"/>
              <a:t>Genéricos</a:t>
            </a:r>
            <a:r>
              <a:rPr lang="en-GB" altLang="pt-BR" dirty="0"/>
              <a:t> de Processo de Software</a:t>
            </a:r>
          </a:p>
          <a:p>
            <a:pPr lvl="1"/>
            <a:r>
              <a:rPr lang="en-GB" altLang="pt-BR" dirty="0" err="1"/>
              <a:t>Modelo</a:t>
            </a:r>
            <a:r>
              <a:rPr lang="en-GB" altLang="pt-BR" dirty="0"/>
              <a:t> de </a:t>
            </a:r>
            <a:r>
              <a:rPr lang="en-GB" altLang="pt-BR" dirty="0" err="1"/>
              <a:t>sistema</a:t>
            </a:r>
            <a:r>
              <a:rPr lang="en-GB" altLang="pt-BR" dirty="0"/>
              <a:t> formal</a:t>
            </a:r>
          </a:p>
          <a:p>
            <a:pPr lvl="2"/>
            <a:r>
              <a:rPr lang="en-GB" altLang="pt-BR" dirty="0" err="1"/>
              <a:t>Baseado</a:t>
            </a:r>
            <a:r>
              <a:rPr lang="en-GB" altLang="pt-BR" dirty="0"/>
              <a:t> </a:t>
            </a:r>
            <a:r>
              <a:rPr lang="en-GB" altLang="pt-BR" dirty="0" err="1"/>
              <a:t>na</a:t>
            </a:r>
            <a:r>
              <a:rPr lang="en-GB" altLang="pt-BR" dirty="0"/>
              <a:t> </a:t>
            </a:r>
            <a:r>
              <a:rPr lang="en-GB" altLang="pt-BR" dirty="0" err="1"/>
              <a:t>transformação</a:t>
            </a:r>
            <a:r>
              <a:rPr lang="en-GB" altLang="pt-BR" dirty="0"/>
              <a:t> de </a:t>
            </a:r>
            <a:r>
              <a:rPr lang="en-GB" altLang="pt-BR" dirty="0" err="1"/>
              <a:t>uma</a:t>
            </a:r>
            <a:r>
              <a:rPr lang="en-GB" altLang="pt-BR" dirty="0"/>
              <a:t> </a:t>
            </a:r>
            <a:r>
              <a:rPr lang="en-GB" altLang="pt-BR" dirty="0" err="1"/>
              <a:t>especificação</a:t>
            </a:r>
            <a:r>
              <a:rPr lang="en-GB" altLang="pt-BR" dirty="0"/>
              <a:t> </a:t>
            </a:r>
            <a:r>
              <a:rPr lang="en-GB" altLang="pt-BR" dirty="0" err="1"/>
              <a:t>matemática</a:t>
            </a:r>
            <a:r>
              <a:rPr lang="en-GB" altLang="pt-BR" dirty="0"/>
              <a:t> </a:t>
            </a:r>
            <a:r>
              <a:rPr lang="en-GB" altLang="pt-BR" dirty="0" err="1"/>
              <a:t>através</a:t>
            </a:r>
            <a:r>
              <a:rPr lang="en-GB" altLang="pt-BR" dirty="0"/>
              <a:t> de </a:t>
            </a:r>
            <a:r>
              <a:rPr lang="en-GB" altLang="pt-BR" dirty="0" err="1"/>
              <a:t>diferentes</a:t>
            </a:r>
            <a:r>
              <a:rPr lang="en-GB" altLang="pt-BR" dirty="0"/>
              <a:t> </a:t>
            </a:r>
            <a:r>
              <a:rPr lang="en-GB" altLang="pt-BR" dirty="0" err="1"/>
              <a:t>representações</a:t>
            </a:r>
            <a:r>
              <a:rPr lang="en-GB" altLang="pt-BR" dirty="0"/>
              <a:t> </a:t>
            </a:r>
            <a:r>
              <a:rPr lang="en-GB" altLang="pt-BR" dirty="0" err="1"/>
              <a:t>em</a:t>
            </a:r>
            <a:r>
              <a:rPr lang="en-GB" altLang="pt-BR" dirty="0"/>
              <a:t> um </a:t>
            </a:r>
            <a:r>
              <a:rPr lang="en-GB" altLang="pt-BR" dirty="0" err="1"/>
              <a:t>programa</a:t>
            </a:r>
            <a:r>
              <a:rPr lang="en-GB" altLang="pt-BR" dirty="0"/>
              <a:t> </a:t>
            </a:r>
            <a:r>
              <a:rPr lang="en-GB" altLang="pt-BR" dirty="0" err="1"/>
              <a:t>executável</a:t>
            </a:r>
            <a:r>
              <a:rPr lang="en-GB" altLang="pt-BR" dirty="0"/>
              <a:t>.</a:t>
            </a:r>
          </a:p>
          <a:p>
            <a:pPr lvl="2"/>
            <a:r>
              <a:rPr lang="en-GB" altLang="pt-BR" dirty="0"/>
              <a:t>As </a:t>
            </a:r>
            <a:r>
              <a:rPr lang="en-GB" altLang="pt-BR" dirty="0" err="1"/>
              <a:t>transformações</a:t>
            </a:r>
            <a:r>
              <a:rPr lang="en-GB" altLang="pt-BR" dirty="0"/>
              <a:t> </a:t>
            </a:r>
            <a:r>
              <a:rPr lang="en-GB" altLang="pt-BR" dirty="0" err="1"/>
              <a:t>preservam</a:t>
            </a:r>
            <a:r>
              <a:rPr lang="en-GB" altLang="pt-BR" dirty="0"/>
              <a:t> a </a:t>
            </a:r>
            <a:r>
              <a:rPr lang="en-GB" altLang="pt-BR" dirty="0" err="1"/>
              <a:t>corretude</a:t>
            </a:r>
            <a:r>
              <a:rPr lang="en-GB" altLang="pt-BR" dirty="0"/>
              <a:t> das </a:t>
            </a:r>
            <a:r>
              <a:rPr lang="en-GB" altLang="pt-BR" dirty="0" err="1"/>
              <a:t>especificações</a:t>
            </a:r>
            <a:r>
              <a:rPr lang="en-GB" altLang="pt-BR" dirty="0"/>
              <a:t>, </a:t>
            </a:r>
            <a:r>
              <a:rPr lang="en-GB" altLang="pt-BR" dirty="0" err="1"/>
              <a:t>sendo</a:t>
            </a:r>
            <a:r>
              <a:rPr lang="en-GB" altLang="pt-BR" dirty="0"/>
              <a:t> </a:t>
            </a:r>
            <a:r>
              <a:rPr lang="en-GB" altLang="pt-BR" dirty="0" err="1"/>
              <a:t>fácil</a:t>
            </a:r>
            <a:r>
              <a:rPr lang="en-GB" altLang="pt-BR" dirty="0"/>
              <a:t> </a:t>
            </a:r>
            <a:r>
              <a:rPr lang="en-GB" altLang="pt-BR" dirty="0" err="1"/>
              <a:t>demonstrar</a:t>
            </a:r>
            <a:r>
              <a:rPr lang="en-GB" altLang="pt-BR" dirty="0"/>
              <a:t> que </a:t>
            </a:r>
            <a:r>
              <a:rPr lang="en-GB" altLang="pt-BR" dirty="0" err="1"/>
              <a:t>que</a:t>
            </a:r>
            <a:r>
              <a:rPr lang="en-GB" altLang="pt-BR" dirty="0"/>
              <a:t> o </a:t>
            </a:r>
            <a:r>
              <a:rPr lang="en-GB" altLang="pt-BR" dirty="0" err="1"/>
              <a:t>programa</a:t>
            </a:r>
            <a:r>
              <a:rPr lang="en-GB" altLang="pt-BR" dirty="0"/>
              <a:t> segue </a:t>
            </a:r>
            <a:r>
              <a:rPr lang="en-GB" altLang="pt-BR" dirty="0" err="1"/>
              <a:t>estas</a:t>
            </a:r>
            <a:r>
              <a:rPr lang="en-GB" altLang="pt-BR" dirty="0"/>
              <a:t> </a:t>
            </a:r>
            <a:r>
              <a:rPr lang="en-GB" altLang="pt-BR" dirty="0" err="1"/>
              <a:t>últimas</a:t>
            </a:r>
            <a:r>
              <a:rPr lang="en-GB" altLang="pt-BR" dirty="0"/>
              <a:t>.</a:t>
            </a:r>
          </a:p>
          <a:p>
            <a:pPr lvl="2"/>
            <a:r>
              <a:rPr lang="en-GB" altLang="pt-BR" dirty="0" err="1"/>
              <a:t>Baseado</a:t>
            </a:r>
            <a:r>
              <a:rPr lang="en-GB" altLang="pt-BR" dirty="0"/>
              <a:t> </a:t>
            </a:r>
            <a:r>
              <a:rPr lang="en-GB" altLang="pt-BR" dirty="0" err="1"/>
              <a:t>na</a:t>
            </a:r>
            <a:r>
              <a:rPr lang="en-GB" altLang="pt-BR" dirty="0"/>
              <a:t> </a:t>
            </a:r>
            <a:r>
              <a:rPr lang="en-GB" altLang="pt-BR" dirty="0" err="1"/>
              <a:t>abordagem</a:t>
            </a:r>
            <a:r>
              <a:rPr lang="en-GB" altLang="pt-BR" dirty="0"/>
              <a:t> ‘Cleanroom’ para o </a:t>
            </a:r>
            <a:r>
              <a:rPr lang="en-GB" altLang="pt-BR" dirty="0" err="1"/>
              <a:t>desenvolvimento</a:t>
            </a:r>
            <a:r>
              <a:rPr lang="en-GB" altLang="pt-BR" dirty="0"/>
              <a:t> de software.</a:t>
            </a:r>
          </a:p>
        </p:txBody>
      </p:sp>
      <p:pic>
        <p:nvPicPr>
          <p:cNvPr id="12292" name="Picture 1">
            <a:extLst>
              <a:ext uri="{FF2B5EF4-FFF2-40B4-BE49-F238E27FC236}">
                <a16:creationId xmlns:a16="http://schemas.microsoft.com/office/drawing/2014/main" id="{AFD54B40-F50F-430A-AE4B-04250678F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29000"/>
            <a:ext cx="7303566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88C7E096-FBC6-47AC-A0F4-0B505C63F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521700" cy="2160588"/>
          </a:xfrm>
        </p:spPr>
        <p:txBody>
          <a:bodyPr/>
          <a:lstStyle/>
          <a:p>
            <a:pPr lvl="1">
              <a:defRPr/>
            </a:pPr>
            <a:r>
              <a:rPr lang="en-GB" altLang="pt-BR" b="1" dirty="0" err="1"/>
              <a:t>Desenvolvimento</a:t>
            </a:r>
            <a:r>
              <a:rPr lang="en-GB" altLang="pt-BR" b="1" dirty="0"/>
              <a:t> </a:t>
            </a:r>
            <a:r>
              <a:rPr lang="en-GB" altLang="pt-BR" b="1" dirty="0" err="1"/>
              <a:t>baseado</a:t>
            </a:r>
            <a:r>
              <a:rPr lang="en-GB" altLang="pt-BR" b="1" dirty="0"/>
              <a:t> </a:t>
            </a:r>
            <a:r>
              <a:rPr lang="en-GB" altLang="pt-BR" b="1" dirty="0" err="1"/>
              <a:t>em</a:t>
            </a:r>
            <a:r>
              <a:rPr lang="en-GB" altLang="pt-BR" b="1" dirty="0"/>
              <a:t> </a:t>
            </a:r>
            <a:r>
              <a:rPr lang="en-GB" altLang="pt-BR" b="1" dirty="0" err="1"/>
              <a:t>reuso</a:t>
            </a:r>
            <a:endParaRPr lang="en-GB" altLang="pt-BR" b="1" dirty="0"/>
          </a:p>
          <a:p>
            <a:pPr lvl="2">
              <a:defRPr/>
            </a:pPr>
            <a:r>
              <a:rPr lang="en-GB" altLang="pt-BR" dirty="0"/>
              <a:t>O </a:t>
            </a:r>
            <a:r>
              <a:rPr lang="en-GB" altLang="pt-BR" dirty="0" err="1"/>
              <a:t>sistema</a:t>
            </a:r>
            <a:r>
              <a:rPr lang="en-GB" altLang="pt-BR" dirty="0"/>
              <a:t> é </a:t>
            </a:r>
            <a:r>
              <a:rPr lang="en-GB" altLang="pt-BR" dirty="0" err="1"/>
              <a:t>construído</a:t>
            </a:r>
            <a:r>
              <a:rPr lang="en-GB" altLang="pt-BR" dirty="0"/>
              <a:t> a </a:t>
            </a:r>
            <a:r>
              <a:rPr lang="en-GB" altLang="pt-BR" dirty="0" err="1"/>
              <a:t>partir</a:t>
            </a:r>
            <a:r>
              <a:rPr lang="en-GB" altLang="pt-BR" dirty="0"/>
              <a:t> de </a:t>
            </a:r>
            <a:r>
              <a:rPr lang="en-GB" altLang="pt-BR" dirty="0" err="1"/>
              <a:t>componentes</a:t>
            </a:r>
            <a:r>
              <a:rPr lang="en-GB" altLang="pt-BR" dirty="0"/>
              <a:t> </a:t>
            </a:r>
            <a:r>
              <a:rPr lang="en-GB" altLang="pt-BR" dirty="0" err="1"/>
              <a:t>existentes</a:t>
            </a:r>
            <a:r>
              <a:rPr lang="en-GB" altLang="pt-BR" dirty="0"/>
              <a:t>.</a:t>
            </a:r>
          </a:p>
          <a:p>
            <a:pPr lvl="1">
              <a:defRPr/>
            </a:pPr>
            <a:r>
              <a:rPr lang="pt-BR" dirty="0"/>
              <a:t>Estágios do processo</a:t>
            </a:r>
          </a:p>
          <a:p>
            <a:pPr lvl="2">
              <a:defRPr/>
            </a:pPr>
            <a:r>
              <a:rPr lang="pt-BR" dirty="0"/>
              <a:t>Análise de componentes; Modificação de requisitos; Projeto de sistema com </a:t>
            </a:r>
            <a:r>
              <a:rPr lang="pt-BR" dirty="0" err="1"/>
              <a:t>reúso</a:t>
            </a:r>
            <a:r>
              <a:rPr lang="pt-BR" dirty="0"/>
              <a:t>; Desenvolvimento e integração.</a:t>
            </a:r>
            <a:endParaRPr lang="en-GB" altLang="pt-BR" dirty="0"/>
          </a:p>
          <a:p>
            <a:pPr marL="914400" lvl="2" indent="0">
              <a:buFontTx/>
              <a:buNone/>
              <a:defRPr/>
            </a:pPr>
            <a:endParaRPr lang="en-GB" altLang="pt-BR" dirty="0"/>
          </a:p>
        </p:txBody>
      </p:sp>
      <p:pic>
        <p:nvPicPr>
          <p:cNvPr id="13316" name="Picture 1">
            <a:extLst>
              <a:ext uri="{FF2B5EF4-FFF2-40B4-BE49-F238E27FC236}">
                <a16:creationId xmlns:a16="http://schemas.microsoft.com/office/drawing/2014/main" id="{D33A0EF3-54A6-4F99-AE8A-654A9D6B6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51" y="2996952"/>
            <a:ext cx="8064500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769AD9C-2439-469E-A975-E7D1021AAA3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  <a:endParaRPr lang="en-GB" altLang="pt-B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>
            <a:extLst>
              <a:ext uri="{FF2B5EF4-FFF2-40B4-BE49-F238E27FC236}">
                <a16:creationId xmlns:a16="http://schemas.microsoft.com/office/drawing/2014/main" id="{D74B1339-01B4-4B6F-BE7A-D16649D33C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9093" y="1700808"/>
            <a:ext cx="8748464" cy="2869081"/>
          </a:xfrm>
          <a:solidFill>
            <a:srgbClr val="2159AB"/>
          </a:solidFill>
          <a:ln>
            <a:solidFill>
              <a:srgbClr val="000066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altLang="pt-B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Questions???</a:t>
            </a:r>
          </a:p>
          <a:p>
            <a:pPr algn="ctr"/>
            <a:endParaRPr lang="pt-BR" altLang="pt-BR" dirty="0"/>
          </a:p>
          <a:p>
            <a:pPr marL="0" indent="0" algn="ctr">
              <a:buNone/>
            </a:pPr>
            <a:endParaRPr lang="pt-BR" altLang="pt-BR" dirty="0"/>
          </a:p>
          <a:p>
            <a:pPr algn="ctr"/>
            <a:endParaRPr lang="pt-BR" altLang="pt-BR" dirty="0"/>
          </a:p>
          <a:p>
            <a:pPr marL="0" indent="0" algn="ctr">
              <a:buNone/>
            </a:pPr>
            <a:r>
              <a:rPr lang="pt-BR" altLang="pt-B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END!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88DD92-AC16-4480-AD48-56FE3E10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16632"/>
            <a:ext cx="7453064" cy="57336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9" rIns="92075" bIns="46039" anchor="ctr"/>
          <a:lstStyle>
            <a:lvl1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1pPr>
            <a:lvl2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pt-BR" altLang="pt-BR" sz="3600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Engenharia de Software </a:t>
            </a:r>
          </a:p>
        </p:txBody>
      </p:sp>
    </p:spTree>
    <p:extLst>
      <p:ext uri="{BB962C8B-B14F-4D97-AF65-F5344CB8AC3E}">
        <p14:creationId xmlns:p14="http://schemas.microsoft.com/office/powerpoint/2010/main" val="19331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>
                <a16:creationId xmlns:a16="http://schemas.microsoft.com/office/drawing/2014/main" id="{829E70AF-BE3E-4480-A895-EDFF51E6B2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 Planejamento e estimativa de projeto</a:t>
            </a:r>
          </a:p>
          <a:p>
            <a:r>
              <a:rPr lang="pt-BR" altLang="pt-BR" dirty="0"/>
              <a:t> Análise de requisitos de software e de sistemas</a:t>
            </a:r>
          </a:p>
          <a:p>
            <a:r>
              <a:rPr lang="pt-BR" altLang="pt-BR" dirty="0"/>
              <a:t> Projeto da estrutura de dados</a:t>
            </a:r>
          </a:p>
          <a:p>
            <a:r>
              <a:rPr lang="pt-BR" altLang="pt-BR" dirty="0"/>
              <a:t> Algoritmo de processamento</a:t>
            </a:r>
          </a:p>
          <a:p>
            <a:r>
              <a:rPr lang="pt-BR" altLang="pt-BR" dirty="0"/>
              <a:t> Codificação</a:t>
            </a:r>
          </a:p>
          <a:p>
            <a:r>
              <a:rPr lang="pt-BR" altLang="pt-BR" dirty="0"/>
              <a:t> Teste</a:t>
            </a:r>
          </a:p>
          <a:p>
            <a:r>
              <a:rPr lang="pt-BR" altLang="pt-BR" dirty="0"/>
              <a:t> Manutenção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21CBFA0-D46E-4CBA-BEC8-937BEB4774FF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</p:spTree>
    <p:extLst>
      <p:ext uri="{BB962C8B-B14F-4D97-AF65-F5344CB8AC3E}">
        <p14:creationId xmlns:p14="http://schemas.microsoft.com/office/powerpoint/2010/main" val="339763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6083D3F4-6348-45F4-9873-53949B1FD6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908721"/>
            <a:ext cx="8119814" cy="3168352"/>
          </a:xfrm>
        </p:spPr>
        <p:txBody>
          <a:bodyPr/>
          <a:lstStyle/>
          <a:p>
            <a:r>
              <a:rPr lang="pt-BR" altLang="pt-BR" dirty="0"/>
              <a:t>Ferramentas: dão suporte automatizado      aos métodos.</a:t>
            </a:r>
          </a:p>
          <a:p>
            <a:pPr lvl="1"/>
            <a:r>
              <a:rPr lang="pt-BR" altLang="pt-BR" dirty="0"/>
              <a:t>Existem atualmente ferramentas para sustentar cada um dos métodos;</a:t>
            </a:r>
          </a:p>
          <a:p>
            <a:pPr lvl="1"/>
            <a:r>
              <a:rPr lang="pt-BR" altLang="pt-BR" dirty="0"/>
              <a:t>Quando as ferramentas são integradas é estabelecido um sistema de suporte ao desenvolvimento de software chamado CASE - Computer </a:t>
            </a:r>
            <a:r>
              <a:rPr lang="pt-BR" altLang="pt-BR" dirty="0" err="1"/>
              <a:t>Aided</a:t>
            </a:r>
            <a:r>
              <a:rPr lang="pt-BR" altLang="pt-BR" dirty="0"/>
              <a:t> Software </a:t>
            </a:r>
            <a:r>
              <a:rPr lang="pt-BR" altLang="pt-BR" dirty="0" err="1"/>
              <a:t>Engineering</a:t>
            </a:r>
            <a:r>
              <a:rPr lang="pt-BR" altLang="pt-BR" dirty="0"/>
              <a:t> 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BE4B20A-B691-4B59-9F79-611DCE79E7F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</p:spTree>
    <p:extLst>
      <p:ext uri="{BB962C8B-B14F-4D97-AF65-F5344CB8AC3E}">
        <p14:creationId xmlns:p14="http://schemas.microsoft.com/office/powerpoint/2010/main" val="84266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>
            <a:extLst>
              <a:ext uri="{FF2B5EF4-FFF2-40B4-BE49-F238E27FC236}">
                <a16:creationId xmlns:a16="http://schemas.microsoft.com/office/drawing/2014/main" id="{CEA46BE7-CC98-498D-96FB-5D2082E908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908720"/>
            <a:ext cx="8568952" cy="4351338"/>
          </a:xfrm>
        </p:spPr>
        <p:txBody>
          <a:bodyPr/>
          <a:lstStyle/>
          <a:p>
            <a:r>
              <a:rPr lang="pt-BR" altLang="pt-BR" dirty="0"/>
              <a:t>Procedimentos: constituem o elo de ligação entre os métodos e ferramentas.</a:t>
            </a:r>
          </a:p>
          <a:p>
            <a:pPr lvl="1"/>
            <a:r>
              <a:rPr lang="pt-BR" altLang="pt-BR" dirty="0"/>
              <a:t>	Os procedimentos determinam a sequência em que os métodos serão aplicados produtos que se exige que sejam entregues controles que ajudam  assegurar a qualidade e coordenar as alterações marcos de referência que possibilitam administrar o progresso do software.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3FD9E5E-D212-4938-A334-E205FB57621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de Processo de Software</a:t>
            </a:r>
          </a:p>
        </p:txBody>
      </p:sp>
    </p:spTree>
    <p:extLst>
      <p:ext uri="{BB962C8B-B14F-4D97-AF65-F5344CB8AC3E}">
        <p14:creationId xmlns:p14="http://schemas.microsoft.com/office/powerpoint/2010/main" val="200140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40A834F7-8EDC-4E73-A2C8-1F54F6AE1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908720"/>
            <a:ext cx="7704584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9" rIns="92075" bIns="46039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41388" indent="-484188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28838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67038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2423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8143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3863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79583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Clr>
                <a:srgbClr val="000066"/>
              </a:buClr>
              <a:buFont typeface="Wingdings" panose="05000000000000000000" pitchFamily="2" charset="2"/>
              <a:buChar char="Ø"/>
              <a:defRPr/>
            </a:pPr>
            <a:r>
              <a:rPr lang="pt-BR" altLang="pt-BR" b="0" dirty="0"/>
              <a:t>Os ciclos de vida mais conhecidos são:</a:t>
            </a:r>
            <a:r>
              <a:rPr lang="pt-BR" altLang="pt-BR" dirty="0"/>
              <a:t> </a:t>
            </a:r>
          </a:p>
          <a:p>
            <a:pPr lvl="1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pt-BR" altLang="pt-BR" dirty="0">
                <a:solidFill>
                  <a:srgbClr val="000066"/>
                </a:solidFill>
              </a:rPr>
              <a:t>Ciclo de Vida Clássico</a:t>
            </a:r>
          </a:p>
          <a:p>
            <a:pPr lvl="1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pt-BR" altLang="pt-BR" dirty="0">
                <a:solidFill>
                  <a:srgbClr val="000066"/>
                </a:solidFill>
              </a:rPr>
              <a:t>Prototipação </a:t>
            </a:r>
          </a:p>
          <a:p>
            <a:pPr lvl="1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pt-BR" altLang="pt-BR" dirty="0">
                <a:solidFill>
                  <a:srgbClr val="000066"/>
                </a:solidFill>
              </a:rPr>
              <a:t>Modelo Espiral </a:t>
            </a:r>
          </a:p>
          <a:p>
            <a:pPr lvl="1"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pt-BR" altLang="pt-BR" dirty="0">
                <a:solidFill>
                  <a:srgbClr val="000066"/>
                </a:solidFill>
              </a:rPr>
              <a:t>Técnicas de 4</a:t>
            </a:r>
            <a:r>
              <a:rPr lang="pt-BR" altLang="pt-BR" baseline="30000" dirty="0">
                <a:solidFill>
                  <a:srgbClr val="000066"/>
                </a:solidFill>
              </a:rPr>
              <a:t>a</a:t>
            </a:r>
            <a:r>
              <a:rPr lang="pt-BR" altLang="pt-BR" dirty="0">
                <a:solidFill>
                  <a:srgbClr val="000066"/>
                </a:solidFill>
              </a:rPr>
              <a:t> Geração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10BE448-CFC0-485D-BE84-B46447468BC7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do Processo de Software</a:t>
            </a:r>
          </a:p>
        </p:txBody>
      </p:sp>
    </p:spTree>
    <p:extLst>
      <p:ext uri="{BB962C8B-B14F-4D97-AF65-F5344CB8AC3E}">
        <p14:creationId xmlns:p14="http://schemas.microsoft.com/office/powerpoint/2010/main" val="182033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>
            <a:extLst>
              <a:ext uri="{FF2B5EF4-FFF2-40B4-BE49-F238E27FC236}">
                <a16:creationId xmlns:a16="http://schemas.microsoft.com/office/drawing/2014/main" id="{DD0B4688-F225-4529-8C87-DA3E717B2A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908721"/>
            <a:ext cx="8640960" cy="3960440"/>
          </a:xfrm>
        </p:spPr>
        <p:txBody>
          <a:bodyPr/>
          <a:lstStyle/>
          <a:p>
            <a:r>
              <a:rPr lang="pt-BR" altLang="pt-BR" dirty="0"/>
              <a:t>Critérios para escolha do ciclo de vida adequado.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natureza do projeto e da aplicação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pt-BR" altLang="pt-B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métodos e ferramentas a serem usados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pt-BR" altLang="pt-B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controles e produtos que precisam ser entregues</a:t>
            </a:r>
          </a:p>
          <a:p>
            <a:r>
              <a:rPr lang="pt-BR" altLang="pt-BR" dirty="0"/>
              <a:t>Qual ciclo usar?</a:t>
            </a:r>
          </a:p>
          <a:p>
            <a:pPr lvl="1"/>
            <a:r>
              <a:rPr lang="pt-BR" altLang="pt-BR" dirty="0"/>
              <a:t>Depende do escopo e do domínio do projeto</a:t>
            </a:r>
          </a:p>
          <a:p>
            <a:pPr lvl="2"/>
            <a:r>
              <a:rPr lang="pt-BR" altLang="pt-BR" dirty="0"/>
              <a:t>Envolve: Tipo, tamanho, complexidade, características, etc.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87B935D-3FF8-4564-823A-3430149EDFC6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6632"/>
            <a:ext cx="7862888" cy="575518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Ciclos de Vida do Processo de Software</a:t>
            </a:r>
          </a:p>
        </p:txBody>
      </p:sp>
    </p:spTree>
    <p:extLst>
      <p:ext uri="{BB962C8B-B14F-4D97-AF65-F5344CB8AC3E}">
        <p14:creationId xmlns:p14="http://schemas.microsoft.com/office/powerpoint/2010/main" val="164392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1027">
            <a:extLst>
              <a:ext uri="{FF2B5EF4-FFF2-40B4-BE49-F238E27FC236}">
                <a16:creationId xmlns:a16="http://schemas.microsoft.com/office/drawing/2014/main" id="{8E756013-69BC-4D0F-A3E5-1EC60B4927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836712"/>
            <a:ext cx="8640960" cy="2592288"/>
          </a:xfrm>
        </p:spPr>
        <p:txBody>
          <a:bodyPr/>
          <a:lstStyle/>
          <a:p>
            <a:r>
              <a:rPr lang="pt-BR" altLang="pt-BR" dirty="0"/>
              <a:t>Modelo cascata (</a:t>
            </a:r>
            <a:r>
              <a:rPr lang="pt-BR" altLang="pt-BR" dirty="0" err="1"/>
              <a:t>Waterfall</a:t>
            </a:r>
            <a:r>
              <a:rPr lang="pt-BR" altLang="pt-BR" dirty="0"/>
              <a:t>)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Modelo mais antigo e o mais amplamente usado da engenharia de software.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Modelado em função do ciclo da engenharia convencional;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altLang="pt-BR" dirty="0"/>
              <a:t>Requer uma abordagem sistemática, sequencial ao desenvolvimento de software.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7D77CF-8F31-4781-9864-864CB0873D4D}"/>
              </a:ext>
            </a:extLst>
          </p:cNvPr>
          <p:cNvSpPr txBox="1"/>
          <p:nvPr/>
        </p:nvSpPr>
        <p:spPr>
          <a:xfrm>
            <a:off x="683568" y="188640"/>
            <a:ext cx="7488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pt-BR" sz="2800" b="1" dirty="0">
                <a:solidFill>
                  <a:schemeClr val="bg1"/>
                </a:solidFill>
                <a:latin typeface="Arial" panose="020B0604020202020204" pitchFamily="34" charset="0"/>
              </a:rPr>
              <a:t>Ciclo de Vida Clássico  (Cascata)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18912"/>
      </p:ext>
    </p:extLst>
  </p:cSld>
  <p:clrMapOvr>
    <a:masterClrMapping/>
  </p:clrMapOvr>
</p:sld>
</file>

<file path=ppt/theme/theme1.xml><?xml version="1.0" encoding="utf-8"?>
<a:theme xmlns:a="http://schemas.openxmlformats.org/drawingml/2006/main" name="LES_20052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1170EFEFB7DE94999DF86747142355D" ma:contentTypeVersion="0" ma:contentTypeDescription="Crie um novo documento." ma:contentTypeScope="" ma:versionID="81d9e52a0420967c635d783f7f80c42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5786D1-98D4-45F6-BB0B-48EB492F459E}"/>
</file>

<file path=customXml/itemProps2.xml><?xml version="1.0" encoding="utf-8"?>
<ds:datastoreItem xmlns:ds="http://schemas.openxmlformats.org/officeDocument/2006/customXml" ds:itemID="{309BAD69-AC5A-46E0-AF34-6F49C4E0D9BB}"/>
</file>

<file path=customXml/itemProps3.xml><?xml version="1.0" encoding="utf-8"?>
<ds:datastoreItem xmlns:ds="http://schemas.openxmlformats.org/officeDocument/2006/customXml" ds:itemID="{64B3E487-36EB-41E9-B620-A3F688F8D642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3768</TotalTime>
  <Words>1914</Words>
  <Application>Microsoft Office PowerPoint</Application>
  <PresentationFormat>Apresentação na tela (4:3)</PresentationFormat>
  <Paragraphs>292</Paragraphs>
  <Slides>36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6" baseType="lpstr">
      <vt:lpstr>Arial</vt:lpstr>
      <vt:lpstr>Arial Narrow</vt:lpstr>
      <vt:lpstr>Arial Rounded MT Bold</vt:lpstr>
      <vt:lpstr>Calibri</vt:lpstr>
      <vt:lpstr>Calibri Light</vt:lpstr>
      <vt:lpstr>Comic Sans MS</vt:lpstr>
      <vt:lpstr>Times New Roman</vt:lpstr>
      <vt:lpstr>Verdana</vt:lpstr>
      <vt:lpstr>Wingdings</vt:lpstr>
      <vt:lpstr>LES_20052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Ciclos de Vida do Processo de Software</vt:lpstr>
      <vt:lpstr>Ciclos de Vida do Processo de Software</vt:lpstr>
      <vt:lpstr>Apresentação do PowerPoint</vt:lpstr>
      <vt:lpstr>Apresentação do PowerPoint</vt:lpstr>
      <vt:lpstr>Ciclos de Vida do Processo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Ciclos de Vida de Processo de Software</vt:lpstr>
      <vt:lpstr>Ciclos de Vida do Processo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Ciclos de Vida de Processo de Software</vt:lpstr>
      <vt:lpstr>Apresentação do PowerPoint</vt:lpstr>
      <vt:lpstr>Apresentação do PowerPoint</vt:lpstr>
    </vt:vector>
  </TitlesOfParts>
  <Company>TyD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F. Ferreira</dc:creator>
  <cp:lastModifiedBy>Sildenir Alves Ribeiro</cp:lastModifiedBy>
  <cp:revision>267</cp:revision>
  <dcterms:created xsi:type="dcterms:W3CDTF">2006-02-18T22:18:03Z</dcterms:created>
  <dcterms:modified xsi:type="dcterms:W3CDTF">2022-01-25T22:26:29Z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0x01010091170EFEFB7DE94999DF86747142355D</vt:lpwstr>
  </property>
</Properties>
</file>