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37"/>
  </p:notesMasterIdLst>
  <p:handoutMasterIdLst>
    <p:handoutMasterId r:id="rId38"/>
  </p:handoutMasterIdLst>
  <p:sldIdLst>
    <p:sldId id="256" r:id="rId2"/>
    <p:sldId id="510" r:id="rId3"/>
    <p:sldId id="526" r:id="rId4"/>
    <p:sldId id="511" r:id="rId5"/>
    <p:sldId id="512" r:id="rId6"/>
    <p:sldId id="307" r:id="rId7"/>
    <p:sldId id="308" r:id="rId8"/>
    <p:sldId id="514" r:id="rId9"/>
    <p:sldId id="517" r:id="rId10"/>
    <p:sldId id="516" r:id="rId11"/>
    <p:sldId id="524" r:id="rId12"/>
    <p:sldId id="525" r:id="rId13"/>
    <p:sldId id="309" r:id="rId14"/>
    <p:sldId id="518" r:id="rId15"/>
    <p:sldId id="529" r:id="rId16"/>
    <p:sldId id="527" r:id="rId17"/>
    <p:sldId id="531" r:id="rId18"/>
    <p:sldId id="389" r:id="rId19"/>
    <p:sldId id="532" r:id="rId20"/>
    <p:sldId id="528" r:id="rId21"/>
    <p:sldId id="530" r:id="rId22"/>
    <p:sldId id="534" r:id="rId23"/>
    <p:sldId id="533" r:id="rId24"/>
    <p:sldId id="312" r:id="rId25"/>
    <p:sldId id="313" r:id="rId26"/>
    <p:sldId id="314" r:id="rId27"/>
    <p:sldId id="315" r:id="rId28"/>
    <p:sldId id="316" r:id="rId29"/>
    <p:sldId id="317" r:id="rId30"/>
    <p:sldId id="334" r:id="rId31"/>
    <p:sldId id="311" r:id="rId32"/>
    <p:sldId id="519" r:id="rId33"/>
    <p:sldId id="318" r:id="rId34"/>
    <p:sldId id="319" r:id="rId35"/>
    <p:sldId id="513" r:id="rId36"/>
  </p:sldIdLst>
  <p:sldSz cx="9144000" cy="6858000" type="screen4x3"/>
  <p:notesSz cx="6648450" cy="97821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2949A3"/>
    <a:srgbClr val="000099"/>
    <a:srgbClr val="2159AB"/>
    <a:srgbClr val="386170"/>
    <a:srgbClr val="080808"/>
    <a:srgbClr val="447688"/>
    <a:srgbClr val="FF0000"/>
    <a:srgbClr val="FF3300"/>
    <a:srgbClr val="81A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 autoAdjust="0"/>
    <p:restoredTop sz="94717" autoAdjust="0"/>
  </p:normalViewPr>
  <p:slideViewPr>
    <p:cSldViewPr>
      <p:cViewPr varScale="1">
        <p:scale>
          <a:sx n="107" d="100"/>
          <a:sy n="107" d="100"/>
        </p:scale>
        <p:origin x="10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23B2B2A-8853-4C6F-8CD0-7675BE0E21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2B5A647-BD2A-4B0E-BB12-9E7673668F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99072AC2-85DB-4E98-8925-EEF6820B23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AEBB1E7D-5A9F-4184-A1A5-9ED1B1CDCF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F1B12E35-B5DB-4CBC-9148-6ED405DA057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295729E-9B8C-4426-B47A-48983DB00E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46DE0F6-3D8A-4C43-8624-27565E20DC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AAE3BE8-848B-40A6-A166-DA45C2327F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92675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121CD650-CCFF-4458-B7C2-D18C6C1314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5036FB3-A2AC-43A4-83D2-9577C0182C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08EAACE1-07F6-4AFB-B5A2-908A89E70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F4BE3E7D-B47F-4FE4-A3E4-45CFB698F7B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20210D0-C464-403E-B633-796AA41FE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DC37D-C660-4E61-917B-40A9E95B5509}" type="slidenum">
              <a:rPr lang="en-US" altLang="pt-BR" u="none"/>
              <a:pPr/>
              <a:t>1</a:t>
            </a:fld>
            <a:endParaRPr lang="en-US" altLang="pt-BR" u="none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B3CFB7B-0266-4D3C-85E5-1B72353B4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68713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406A116-546A-487A-B93E-E5FCD0CB8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B5A22A8-167C-4EFC-A756-4EE7CAC35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4B2882-F4D8-4967-A4DB-EA2A1CAF4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1549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B5A22A8-167C-4EFC-A756-4EE7CAC35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4B2882-F4D8-4967-A4DB-EA2A1CAF4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8897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9F512A-1C87-44C1-852A-501628ADB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1D938D1-CB11-4697-8D64-19049670F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7221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53386AB-518E-45E3-894A-F64547627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21160-FD32-4E9E-A603-4BD3C5CF6E83}" type="slidenum">
              <a:rPr lang="en-US" altLang="pt-BR">
                <a:latin typeface="Times New Roman" panose="02020603050405020304" pitchFamily="18" charset="0"/>
              </a:rPr>
              <a:pPr/>
              <a:t>18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A97943-7D1E-4BE8-B5CF-1E711A763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511A4D3-32B5-4FD9-B9BC-960E0796F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53386AB-518E-45E3-894A-F64547627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21160-FD32-4E9E-A603-4BD3C5CF6E83}" type="slidenum">
              <a:rPr lang="en-US" altLang="pt-BR">
                <a:latin typeface="Times New Roman" panose="02020603050405020304" pitchFamily="18" charset="0"/>
              </a:rPr>
              <a:pPr/>
              <a:t>19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A97943-7D1E-4BE8-B5CF-1E711A763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511A4D3-32B5-4FD9-B9BC-960E0796F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b="1"/>
          </a:p>
        </p:txBody>
      </p:sp>
    </p:spTree>
    <p:extLst>
      <p:ext uri="{BB962C8B-B14F-4D97-AF65-F5344CB8AC3E}">
        <p14:creationId xmlns:p14="http://schemas.microsoft.com/office/powerpoint/2010/main" val="40118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D3929A4-3624-40D7-8393-C8F95551C630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3C458C-5E49-4AAA-A436-F8040DF5CA08}"/>
              </a:ext>
            </a:extLst>
          </p:cNvPr>
          <p:cNvSpPr/>
          <p:nvPr userDrawn="1"/>
        </p:nvSpPr>
        <p:spPr>
          <a:xfrm>
            <a:off x="0" y="764704"/>
            <a:ext cx="357708" cy="586261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7A74D8-194D-4396-BBA0-323CDAE06260}"/>
              </a:ext>
            </a:extLst>
          </p:cNvPr>
          <p:cNvSpPr txBox="1"/>
          <p:nvPr userDrawn="1"/>
        </p:nvSpPr>
        <p:spPr>
          <a:xfrm rot="16200000">
            <a:off x="-2735778" y="3511019"/>
            <a:ext cx="58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Bacharelado em Sistemas de Informação – BSI / CEFET-RJ</a:t>
            </a:r>
          </a:p>
        </p:txBody>
      </p:sp>
    </p:spTree>
    <p:extLst>
      <p:ext uri="{BB962C8B-B14F-4D97-AF65-F5344CB8AC3E}">
        <p14:creationId xmlns:p14="http://schemas.microsoft.com/office/powerpoint/2010/main" val="240968738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631"/>
            <a:ext cx="78867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6A8C0A-B250-48F1-AC58-4816E2AA0C9E}"/>
              </a:ext>
            </a:extLst>
          </p:cNvPr>
          <p:cNvSpPr/>
          <p:nvPr userDrawn="1"/>
        </p:nvSpPr>
        <p:spPr>
          <a:xfrm>
            <a:off x="359676" y="0"/>
            <a:ext cx="7812724" cy="7647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834AA-AFEC-4410-AAA9-C16E6C24C003}"/>
              </a:ext>
            </a:extLst>
          </p:cNvPr>
          <p:cNvSpPr/>
          <p:nvPr userDrawn="1"/>
        </p:nvSpPr>
        <p:spPr>
          <a:xfrm>
            <a:off x="0" y="764704"/>
            <a:ext cx="357708" cy="585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4D7880-8F2B-41BC-A1A8-F8A242EDC31E}"/>
              </a:ext>
            </a:extLst>
          </p:cNvPr>
          <p:cNvSpPr txBox="1"/>
          <p:nvPr userDrawn="1"/>
        </p:nvSpPr>
        <p:spPr>
          <a:xfrm rot="16200000">
            <a:off x="-2756954" y="3509953"/>
            <a:ext cx="58598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Bacharelado em Sistemas de Informação – BSI / CEFET-RJ</a:t>
            </a:r>
          </a:p>
        </p:txBody>
      </p:sp>
    </p:spTree>
    <p:extLst>
      <p:ext uri="{BB962C8B-B14F-4D97-AF65-F5344CB8AC3E}">
        <p14:creationId xmlns:p14="http://schemas.microsoft.com/office/powerpoint/2010/main" val="24557074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5E78F73-5B13-4A25-8AEF-CE93A566B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2714914-09C2-4CAD-AF3C-E7D2F278B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06DDB1-D0BA-4879-99C4-8C1D89417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C166-E181-4EF4-ABA4-5428AF0351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446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629586-A0C7-4651-BA7F-8853EEF143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39238" cy="228600"/>
          </a:xfrm>
          <a:prstGeom prst="rect">
            <a:avLst/>
          </a:prstGeom>
          <a:solidFill>
            <a:srgbClr val="2949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pt-BR" sz="1000" b="1" u="none">
              <a:solidFill>
                <a:schemeClr val="bg1"/>
              </a:solidFill>
            </a:endParaRP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F965E4BB-4D76-4C9A-A859-9EF28A296842}"/>
              </a:ext>
            </a:extLst>
          </p:cNvPr>
          <p:cNvSpPr txBox="1">
            <a:spLocks/>
          </p:cNvSpPr>
          <p:nvPr userDrawn="1"/>
        </p:nvSpPr>
        <p:spPr>
          <a:xfrm>
            <a:off x="461802" y="6638854"/>
            <a:ext cx="8515672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sz="1000" b="1" u="none" dirty="0">
                <a:solidFill>
                  <a:srgbClr val="CCECFF"/>
                </a:solidFill>
                <a:latin typeface="+mn-lt"/>
              </a:rPr>
              <a:t>Sildenir Alves Ribeiro, DSc - BSI – CEFET/RJ</a:t>
            </a:r>
          </a:p>
          <a:p>
            <a:pPr algn="ctr" eaLnBrk="1" hangingPunct="1"/>
            <a:endParaRPr lang="en-US" altLang="pt-BR" sz="1000" dirty="0">
              <a:solidFill>
                <a:srgbClr val="CCECFF"/>
              </a:solidFill>
            </a:endParaRPr>
          </a:p>
        </p:txBody>
      </p:sp>
      <p:pic>
        <p:nvPicPr>
          <p:cNvPr id="9" name="Picture 12" descr="horizontal_completo">
            <a:extLst>
              <a:ext uri="{FF2B5EF4-FFF2-40B4-BE49-F238E27FC236}">
                <a16:creationId xmlns:a16="http://schemas.microsoft.com/office/drawing/2014/main" id="{C815F80C-9BE7-461D-8A6F-12120366FE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02180" y="216064"/>
            <a:ext cx="759140" cy="3368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Resultado de imagem para cefet maria da graÃ§a">
            <a:extLst>
              <a:ext uri="{FF2B5EF4-FFF2-40B4-BE49-F238E27FC236}">
                <a16:creationId xmlns:a16="http://schemas.microsoft.com/office/drawing/2014/main" id="{C72B8056-D277-4185-8825-787824265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04" y="6354"/>
            <a:ext cx="941658" cy="759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6706342-6FD9-4DF7-9D1A-B0DA12E3DF3D}"/>
              </a:ext>
            </a:extLst>
          </p:cNvPr>
          <p:cNvSpPr/>
          <p:nvPr userDrawn="1"/>
        </p:nvSpPr>
        <p:spPr>
          <a:xfrm>
            <a:off x="359676" y="0"/>
            <a:ext cx="7812724" cy="7647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F9C971-EBC9-4B5D-89BA-3625D6075CDE}"/>
              </a:ext>
            </a:extLst>
          </p:cNvPr>
          <p:cNvSpPr/>
          <p:nvPr userDrawn="1"/>
        </p:nvSpPr>
        <p:spPr>
          <a:xfrm>
            <a:off x="0" y="773669"/>
            <a:ext cx="357708" cy="58632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2360C5-ABAF-4FC1-A192-B92CCC7D0B60}"/>
              </a:ext>
            </a:extLst>
          </p:cNvPr>
          <p:cNvSpPr txBox="1"/>
          <p:nvPr userDrawn="1"/>
        </p:nvSpPr>
        <p:spPr>
          <a:xfrm rot="16200000">
            <a:off x="-2727855" y="3521027"/>
            <a:ext cx="58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Bacharelado em Sistemas de Informação – BSI / CEFET-RJ</a:t>
            </a:r>
          </a:p>
        </p:txBody>
      </p:sp>
    </p:spTree>
    <p:extLst>
      <p:ext uri="{BB962C8B-B14F-4D97-AF65-F5344CB8AC3E}">
        <p14:creationId xmlns:p14="http://schemas.microsoft.com/office/powerpoint/2010/main" val="27342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21965143-AA2E-4393-86C9-6A13AE0D6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5445224"/>
            <a:ext cx="7886700" cy="504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2400" dirty="0">
                <a:solidFill>
                  <a:srgbClr val="2949A3"/>
                </a:solidFill>
                <a:latin typeface="Arial Rounded MT Bold" panose="020F0704030504030204" pitchFamily="34" charset="0"/>
              </a:rPr>
              <a:t>Sildenir Alves Ribeiro, </a:t>
            </a:r>
            <a:r>
              <a:rPr lang="pt-BR" altLang="pt-BR" sz="2400" dirty="0" err="1">
                <a:solidFill>
                  <a:srgbClr val="2949A3"/>
                </a:solidFill>
                <a:latin typeface="Arial Rounded MT Bold" panose="020F0704030504030204" pitchFamily="34" charset="0"/>
              </a:rPr>
              <a:t>DSc</a:t>
            </a:r>
            <a:r>
              <a:rPr lang="pt-BR" altLang="pt-BR" sz="2400" dirty="0">
                <a:solidFill>
                  <a:srgbClr val="2949A3"/>
                </a:solidFill>
                <a:latin typeface="Arial Rounded MT Bold" panose="020F0704030504030204" pitchFamily="34" charset="0"/>
              </a:rPr>
              <a:t>.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B2FE319-7407-440D-B241-3DDC1D1B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6" y="8"/>
            <a:ext cx="792003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 algn="ctr" eaLnBrk="1" hangingPunct="1">
              <a:buFontTx/>
              <a:buNone/>
            </a:pPr>
            <a:endParaRPr lang="pt-BR" altLang="pt-BR" b="1">
              <a:latin typeface="Verdana" panose="020B060403050404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21ED0120-82C0-4EF9-893C-24685F10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49694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1F1F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400" b="1" dirty="0">
                <a:solidFill>
                  <a:schemeClr val="accent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24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BSI – Bacharelado em Sistemas de Informação</a:t>
            </a:r>
            <a:br>
              <a:rPr lang="pt-BR" altLang="pt-B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</a:br>
            <a:br>
              <a:rPr lang="pt-BR" altLang="pt-B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</a:br>
            <a:r>
              <a:rPr lang="pt-BR" altLang="pt-B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CEFET-RJ/Maria da Graça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Engenharia de Software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Etapas do Processo de Desenvolvimento de Software – Parte II</a:t>
            </a:r>
            <a:br>
              <a:rPr lang="pt-BR" altLang="pt-BR" sz="1800" b="1" dirty="0">
                <a:solidFill>
                  <a:schemeClr val="accent1"/>
                </a:solidFill>
                <a:latin typeface="Verdana" panose="020B0604030504040204" pitchFamily="34" charset="0"/>
              </a:rPr>
            </a:br>
            <a:endParaRPr lang="pt-BR" altLang="pt-BR" sz="1800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6F8CB7-512D-4810-9591-39B152C3FE9E}"/>
              </a:ext>
            </a:extLst>
          </p:cNvPr>
          <p:cNvSpPr txBox="1"/>
          <p:nvPr/>
        </p:nvSpPr>
        <p:spPr>
          <a:xfrm>
            <a:off x="384145" y="24035"/>
            <a:ext cx="7776864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Engenharia de Software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5840CE93-EAA2-481C-BFBA-A8211FEEC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3"/>
            <a:ext cx="8568952" cy="1224136"/>
          </a:xfrm>
        </p:spPr>
        <p:txBody>
          <a:bodyPr/>
          <a:lstStyle/>
          <a:p>
            <a:r>
              <a:rPr lang="pt-BR" altLang="pt-BR" dirty="0"/>
              <a:t>Atividades do Modelo Espiral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Avaliação do Cliente: avaliação do produto e planejamento das novas fases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526D5C2-5D62-41E5-8B46-120A5B2E6C6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E45A47FD-76F3-4384-89F2-D008825B43A5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2204864"/>
            <a:ext cx="6482282" cy="4104456"/>
            <a:chOff x="3216" y="1632"/>
            <a:chExt cx="2305" cy="1715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075D0D2C-873A-469B-BA1B-EB2E6402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66"/>
              <a:ext cx="70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avaliação do cliente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ECAF5673-52A0-4DF7-9CC4-8E7C3C6F7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896"/>
              <a:ext cx="92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construção / engenharia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B1025A00-51F3-4F82-8276-660008DD8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" y="1752"/>
              <a:ext cx="92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análise dos riscos</a:t>
              </a: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57C91811-75E6-40F6-836F-BE7FF4C28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28"/>
              <a:ext cx="97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planejamento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Arc 11">
              <a:extLst>
                <a:ext uri="{FF2B5EF4-FFF2-40B4-BE49-F238E27FC236}">
                  <a16:creationId xmlns:a16="http://schemas.microsoft.com/office/drawing/2014/main" id="{8CB987C9-7B22-4CA3-813F-2D92A0C37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34" y="2122"/>
              <a:ext cx="35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rc 12">
              <a:extLst>
                <a:ext uri="{FF2B5EF4-FFF2-40B4-BE49-F238E27FC236}">
                  <a16:creationId xmlns:a16="http://schemas.microsoft.com/office/drawing/2014/main" id="{A5B2C9D4-04A5-4C48-8B4C-22226C0B4855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66" y="2142"/>
              <a:ext cx="392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c 13">
              <a:extLst>
                <a:ext uri="{FF2B5EF4-FFF2-40B4-BE49-F238E27FC236}">
                  <a16:creationId xmlns:a16="http://schemas.microsoft.com/office/drawing/2014/main" id="{489725BB-7742-4846-960F-F000AA948EB3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145" y="2562"/>
              <a:ext cx="392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4224"/>
                <a:gd name="T2" fmla="*/ 21440 w 21600"/>
                <a:gd name="T3" fmla="*/ 24224 h 24224"/>
                <a:gd name="T4" fmla="*/ 0 w 21600"/>
                <a:gd name="T5" fmla="*/ 21600 h 2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2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</a:path>
                <a:path w="21600" h="242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Arc 14">
              <a:extLst>
                <a:ext uri="{FF2B5EF4-FFF2-40B4-BE49-F238E27FC236}">
                  <a16:creationId xmlns:a16="http://schemas.microsoft.com/office/drawing/2014/main" id="{44146606-FA1D-45C8-84BA-70A390CE24C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631" y="2444"/>
              <a:ext cx="539" cy="48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1299"/>
                <a:gd name="T2" fmla="*/ 21600 w 21600"/>
                <a:gd name="T3" fmla="*/ 21299 h 21299"/>
                <a:gd name="T4" fmla="*/ 0 w 21600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99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</a:path>
                <a:path w="21600" h="21299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Arc 15">
              <a:extLst>
                <a:ext uri="{FF2B5EF4-FFF2-40B4-BE49-F238E27FC236}">
                  <a16:creationId xmlns:a16="http://schemas.microsoft.com/office/drawing/2014/main" id="{E926B156-49CE-45D5-A027-8EF0AB26EE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38" y="2037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Arc 16">
              <a:extLst>
                <a:ext uri="{FF2B5EF4-FFF2-40B4-BE49-F238E27FC236}">
                  <a16:creationId xmlns:a16="http://schemas.microsoft.com/office/drawing/2014/main" id="{6AD713C7-DFD1-447C-8F24-CEF20688490D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65" y="2047"/>
              <a:ext cx="745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c 17">
              <a:extLst>
                <a:ext uri="{FF2B5EF4-FFF2-40B4-BE49-F238E27FC236}">
                  <a16:creationId xmlns:a16="http://schemas.microsoft.com/office/drawing/2014/main" id="{CFF19C96-241D-433F-B716-75221E54AA07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66" y="2536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AAFCF595-0157-4032-8819-99A3F3530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0" y="3151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4749D7A9-BCF3-4F94-A759-CD3AD7D85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632"/>
              <a:ext cx="0" cy="171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15387E9D-ECF9-4ACD-A737-11FA393E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514"/>
              <a:ext cx="1755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3A832BEE-9E84-4BEA-BC43-DD68FFC32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514"/>
              <a:ext cx="790" cy="29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79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041C5F06-FA5A-4024-B4A8-6381808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196752"/>
            <a:ext cx="7776864" cy="5389977"/>
          </a:xfrm>
          <a:prstGeom prst="rect">
            <a:avLst/>
          </a:prstGeom>
          <a:noFill/>
        </p:spPr>
      </p:pic>
      <p:sp>
        <p:nvSpPr>
          <p:cNvPr id="63491" name="Rectangle 3">
            <a:extLst>
              <a:ext uri="{FF2B5EF4-FFF2-40B4-BE49-F238E27FC236}">
                <a16:creationId xmlns:a16="http://schemas.microsoft.com/office/drawing/2014/main" id="{5840CE93-EAA2-481C-BFBA-A8211FEEC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3"/>
            <a:ext cx="8568952" cy="1224136"/>
          </a:xfrm>
        </p:spPr>
        <p:txBody>
          <a:bodyPr/>
          <a:lstStyle/>
          <a:p>
            <a:r>
              <a:rPr lang="pt-BR" altLang="pt-BR" dirty="0"/>
              <a:t>Modelo Espiral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Ciclo completo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526D5C2-5D62-41E5-8B46-120A5B2E6C6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226338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1CAF6F53-48BF-4470-9C7F-865A5216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4351338"/>
          </a:xfrm>
        </p:spPr>
        <p:txBody>
          <a:bodyPr>
            <a:normAutofit/>
          </a:bodyPr>
          <a:lstStyle/>
          <a:p>
            <a:r>
              <a:rPr lang="pt-BR" altLang="pt-BR" dirty="0"/>
              <a:t>Vantagens do Modelo em Espiral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Abordagem mais realística para o desenvolvimento de software em grande escala.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Usa uma abordagem que capacita o desenvolvedor  e o cliente a entender e reagir aos riscos em cada etapa evolutiva.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4840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1CAF6F53-48BF-4470-9C7F-865A5216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7886700" cy="4351338"/>
          </a:xfrm>
        </p:spPr>
        <p:txBody>
          <a:bodyPr>
            <a:normAutofit/>
          </a:bodyPr>
          <a:lstStyle/>
          <a:p>
            <a:r>
              <a:rPr lang="pt-BR" altLang="pt-BR" dirty="0"/>
              <a:t>Desvantagens do Modelo em Espiral</a:t>
            </a:r>
          </a:p>
          <a:p>
            <a:pPr lvl="1"/>
            <a:r>
              <a:rPr lang="pt-BR" altLang="pt-BR" dirty="0"/>
              <a:t>Pode ser difícil convencer os clientes que uma abordagem "evolutiva" é controlável;</a:t>
            </a:r>
          </a:p>
          <a:p>
            <a:pPr lvl="1"/>
            <a:r>
              <a:rPr lang="pt-BR" altLang="pt-BR" dirty="0"/>
              <a:t>Exige considerável experiência na determinação de riscos e depende dessa experiência para ter sucesso;</a:t>
            </a:r>
          </a:p>
          <a:p>
            <a:pPr lvl="1"/>
            <a:r>
              <a:rPr lang="pt-BR" altLang="pt-BR" dirty="0"/>
              <a:t>O modelo é relativamente novo e não tem sido amplamente usado;</a:t>
            </a:r>
          </a:p>
          <a:p>
            <a:pPr lvl="1"/>
            <a:r>
              <a:rPr lang="pt-BR" altLang="pt-BR" dirty="0"/>
              <a:t>Pode demorar muitos anos até que a eficácia desse modelo possa ser determinada com certeza absoluta.</a:t>
            </a:r>
          </a:p>
          <a:p>
            <a:pPr lvl="1"/>
            <a:endParaRPr lang="pt-BR" alt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1CAF6F53-48BF-4470-9C7F-865A5216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4351338"/>
          </a:xfrm>
        </p:spPr>
        <p:txBody>
          <a:bodyPr>
            <a:normAutofit/>
          </a:bodyPr>
          <a:lstStyle/>
          <a:p>
            <a:r>
              <a:rPr lang="pt-BR" altLang="pt-BR" dirty="0"/>
              <a:t>Ciclo de Vida Incremental e Interativo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Uma variação do modelo cascata onde a partir da fase de especificação de requisitos são feitos incrementos sucessivos.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Estratégia para minimizar riscos, obtendo-se resultados de médio e curto prazo sem se descuidar do objetivo final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97048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1CAF6F53-48BF-4470-9C7F-865A5216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7886700" cy="5328592"/>
          </a:xfrm>
        </p:spPr>
        <p:txBody>
          <a:bodyPr>
            <a:normAutofit fontScale="77500" lnSpcReduction="20000"/>
          </a:bodyPr>
          <a:lstStyle/>
          <a:p>
            <a:r>
              <a:rPr lang="pt-BR" altLang="pt-BR" sz="4000" dirty="0"/>
              <a:t>Ciclo de Vida Incremental e Interativo</a:t>
            </a:r>
          </a:p>
          <a:p>
            <a:pPr lvl="1"/>
            <a:r>
              <a:rPr lang="pt-BR" sz="2700" dirty="0"/>
              <a:t>O modelo de ciclo de vida incremental e iterativo foi proposto como uma resposta aos problemas encontrados no modelo em cascata. </a:t>
            </a:r>
          </a:p>
          <a:p>
            <a:pPr lvl="1"/>
            <a:r>
              <a:rPr lang="pt-BR" sz="2700" dirty="0"/>
              <a:t>Um processo de desenvolvimento segundo essa abordagem divide o desenvolvimento de um produto de software em ciclos;</a:t>
            </a:r>
          </a:p>
          <a:p>
            <a:pPr lvl="1"/>
            <a:r>
              <a:rPr lang="pt-BR" sz="2700" dirty="0"/>
              <a:t>Em cada ciclo de desenvolvimento, podem ser identificadas as fases de análise, projeto, implementação e testes; </a:t>
            </a:r>
          </a:p>
          <a:p>
            <a:pPr lvl="1"/>
            <a:r>
              <a:rPr lang="pt-BR" sz="2700" dirty="0"/>
              <a:t>Essa característica contrasta com a abordagem clássica, na qual as fases de análise, projeto, implementação e testes são realizadas uma única vez;</a:t>
            </a:r>
          </a:p>
          <a:p>
            <a:pPr lvl="1"/>
            <a:r>
              <a:rPr lang="pt-BR" sz="2700" dirty="0"/>
              <a:t>Cada um dos ciclos considera um subconjunto de requisitos. </a:t>
            </a:r>
          </a:p>
          <a:p>
            <a:pPr lvl="1"/>
            <a:r>
              <a:rPr lang="pt-BR" sz="2700" dirty="0"/>
              <a:t>Os requisitos são desenvolvidos uma vez que sejam alocados a um ciclo de desenvolvimento; </a:t>
            </a:r>
          </a:p>
          <a:p>
            <a:pPr lvl="1"/>
            <a:r>
              <a:rPr lang="pt-BR" sz="2700" dirty="0"/>
              <a:t>No próximo ciclo, um outro subconjunto dos requisitos é considerado para ser desenvolvido, o que produz um novo incremento do sistema que contém extensões e refinamentos sobre o incremento anterior;</a:t>
            </a:r>
          </a:p>
          <a:p>
            <a:pPr lvl="1"/>
            <a:endParaRPr lang="pt-BR" alt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84999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1CAF6F53-48BF-4470-9C7F-865A5216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432048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dirty="0"/>
              <a:t>Ciclo de Vida Incremental e Interativo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EACED95-DC03-4FF7-A773-66CCC5F22DA8}"/>
              </a:ext>
            </a:extLst>
          </p:cNvPr>
          <p:cNvGrpSpPr/>
          <p:nvPr/>
        </p:nvGrpSpPr>
        <p:grpSpPr>
          <a:xfrm>
            <a:off x="755576" y="1556792"/>
            <a:ext cx="7848872" cy="4851723"/>
            <a:chOff x="637157" y="979884"/>
            <a:chExt cx="8472488" cy="5211763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DA9F16DF-FCAE-4C09-A89F-B0F40BB0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157" y="2276872"/>
              <a:ext cx="4006850" cy="3087687"/>
              <a:chOff x="413" y="1389"/>
              <a:chExt cx="2524" cy="1945"/>
            </a:xfrm>
          </p:grpSpPr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4C61D930-33DF-4563-A1CE-023A4E0EC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" y="1389"/>
                <a:ext cx="888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 dirty="0"/>
                  <a:t>Requisitos</a:t>
                </a:r>
              </a:p>
            </p:txBody>
          </p:sp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583B0072-D480-4C39-8962-581E332654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1842"/>
                <a:ext cx="632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Design</a:t>
                </a:r>
              </a:p>
            </p:txBody>
          </p:sp>
          <p:sp>
            <p:nvSpPr>
              <p:cNvPr id="24" name="Text Box 6">
                <a:extLst>
                  <a:ext uri="{FF2B5EF4-FFF2-40B4-BE49-F238E27FC236}">
                    <a16:creationId xmlns:a16="http://schemas.microsoft.com/office/drawing/2014/main" id="{735364C9-6533-4A80-B476-1AA245867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251"/>
                <a:ext cx="968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Codificação</a:t>
                </a:r>
              </a:p>
            </p:txBody>
          </p:sp>
          <p:sp>
            <p:nvSpPr>
              <p:cNvPr id="25" name="Text Box 7">
                <a:extLst>
                  <a:ext uri="{FF2B5EF4-FFF2-40B4-BE49-F238E27FC236}">
                    <a16:creationId xmlns:a16="http://schemas.microsoft.com/office/drawing/2014/main" id="{98D650B6-C00A-4E38-B6DC-2E3D84507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2659"/>
                <a:ext cx="608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Testes</a:t>
                </a:r>
              </a:p>
            </p:txBody>
          </p:sp>
          <p:sp>
            <p:nvSpPr>
              <p:cNvPr id="26" name="Text Box 8">
                <a:extLst>
                  <a:ext uri="{FF2B5EF4-FFF2-40B4-BE49-F238E27FC236}">
                    <a16:creationId xmlns:a16="http://schemas.microsoft.com/office/drawing/2014/main" id="{5A32C687-B97B-4E3A-930E-EADFBB55C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3067"/>
                <a:ext cx="992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Implantação</a:t>
                </a:r>
              </a:p>
            </p:txBody>
          </p:sp>
          <p:cxnSp>
            <p:nvCxnSpPr>
              <p:cNvPr id="27" name="AutoShape 9">
                <a:extLst>
                  <a:ext uri="{FF2B5EF4-FFF2-40B4-BE49-F238E27FC236}">
                    <a16:creationId xmlns:a16="http://schemas.microsoft.com/office/drawing/2014/main" id="{43C3EBEC-B9F2-44C5-8043-B93095F4912D}"/>
                  </a:ext>
                </a:extLst>
              </p:cNvPr>
              <p:cNvCxnSpPr>
                <a:cxnSpLocks noChangeShapeType="1"/>
                <a:stCxn id="23" idx="3"/>
                <a:endCxn id="24" idx="3"/>
              </p:cNvCxnSpPr>
              <p:nvPr/>
            </p:nvCxnSpPr>
            <p:spPr bwMode="auto">
              <a:xfrm>
                <a:off x="1526" y="1976"/>
                <a:ext cx="662" cy="409"/>
              </a:xfrm>
              <a:prstGeom prst="curvedConnector3">
                <a:avLst>
                  <a:gd name="adj1" fmla="val 119032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10">
                <a:extLst>
                  <a:ext uri="{FF2B5EF4-FFF2-40B4-BE49-F238E27FC236}">
                    <a16:creationId xmlns:a16="http://schemas.microsoft.com/office/drawing/2014/main" id="{759C1034-A108-4695-B74C-9D5551CB3E0F}"/>
                  </a:ext>
                </a:extLst>
              </p:cNvPr>
              <p:cNvCxnSpPr>
                <a:cxnSpLocks noChangeShapeType="1"/>
                <a:stCxn id="22" idx="3"/>
                <a:endCxn id="23" idx="3"/>
              </p:cNvCxnSpPr>
              <p:nvPr/>
            </p:nvCxnSpPr>
            <p:spPr bwMode="auto">
              <a:xfrm>
                <a:off x="1319" y="1523"/>
                <a:ext cx="207" cy="453"/>
              </a:xfrm>
              <a:prstGeom prst="curvedConnector3">
                <a:avLst>
                  <a:gd name="adj1" fmla="val 160870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11">
                <a:extLst>
                  <a:ext uri="{FF2B5EF4-FFF2-40B4-BE49-F238E27FC236}">
                    <a16:creationId xmlns:a16="http://schemas.microsoft.com/office/drawing/2014/main" id="{E65B25A7-839D-4E84-B5D5-02A558F28D0F}"/>
                  </a:ext>
                </a:extLst>
              </p:cNvPr>
              <p:cNvCxnSpPr>
                <a:cxnSpLocks noChangeShapeType="1"/>
                <a:stCxn id="24" idx="3"/>
                <a:endCxn id="25" idx="3"/>
              </p:cNvCxnSpPr>
              <p:nvPr/>
            </p:nvCxnSpPr>
            <p:spPr bwMode="auto">
              <a:xfrm>
                <a:off x="2188" y="2385"/>
                <a:ext cx="184" cy="408"/>
              </a:xfrm>
              <a:prstGeom prst="curvedConnector3">
                <a:avLst>
                  <a:gd name="adj1" fmla="val 168477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12">
                <a:extLst>
                  <a:ext uri="{FF2B5EF4-FFF2-40B4-BE49-F238E27FC236}">
                    <a16:creationId xmlns:a16="http://schemas.microsoft.com/office/drawing/2014/main" id="{EBB12E17-7060-4A5F-AF56-4745A3228CF9}"/>
                  </a:ext>
                </a:extLst>
              </p:cNvPr>
              <p:cNvCxnSpPr>
                <a:cxnSpLocks noChangeShapeType="1"/>
                <a:stCxn id="25" idx="3"/>
                <a:endCxn id="26" idx="3"/>
              </p:cNvCxnSpPr>
              <p:nvPr/>
            </p:nvCxnSpPr>
            <p:spPr bwMode="auto">
              <a:xfrm>
                <a:off x="2372" y="2793"/>
                <a:ext cx="565" cy="408"/>
              </a:xfrm>
              <a:prstGeom prst="curvedConnector3">
                <a:avLst>
                  <a:gd name="adj1" fmla="val 122301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509D1379-3FC5-4DAE-AE43-A4FBAFF03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2795" y="2276872"/>
              <a:ext cx="4006850" cy="3087687"/>
              <a:chOff x="413" y="1389"/>
              <a:chExt cx="2524" cy="1945"/>
            </a:xfrm>
          </p:grpSpPr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3CB7E92E-CB31-43B1-BE91-393DD29FD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" y="1389"/>
                <a:ext cx="888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Requisitos</a:t>
                </a:r>
              </a:p>
            </p:txBody>
          </p:sp>
          <p:sp>
            <p:nvSpPr>
              <p:cNvPr id="14" name="Text Box 15">
                <a:extLst>
                  <a:ext uri="{FF2B5EF4-FFF2-40B4-BE49-F238E27FC236}">
                    <a16:creationId xmlns:a16="http://schemas.microsoft.com/office/drawing/2014/main" id="{A4ABB94A-33C9-4841-8A17-13E89CFD8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1842"/>
                <a:ext cx="632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Design</a:t>
                </a:r>
              </a:p>
            </p:txBody>
          </p:sp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AC817F50-9B2D-4FB9-B1B8-AB1921C73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251"/>
                <a:ext cx="968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Codificação</a:t>
                </a: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60961733-507B-44AC-B208-1F3BCF79C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2659"/>
                <a:ext cx="608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Testes</a:t>
                </a: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D0BD89B5-D691-445E-9692-B31361F93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3067"/>
                <a:ext cx="992" cy="267"/>
              </a:xfrm>
              <a:prstGeom prst="rect">
                <a:avLst/>
              </a:prstGeom>
              <a:solidFill>
                <a:srgbClr val="CCFFFF"/>
              </a:solidFill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b="1"/>
                  <a:t>Implantação</a:t>
                </a:r>
              </a:p>
            </p:txBody>
          </p:sp>
          <p:cxnSp>
            <p:nvCxnSpPr>
              <p:cNvPr id="18" name="AutoShape 19">
                <a:extLst>
                  <a:ext uri="{FF2B5EF4-FFF2-40B4-BE49-F238E27FC236}">
                    <a16:creationId xmlns:a16="http://schemas.microsoft.com/office/drawing/2014/main" id="{4B300CAD-2B4A-4844-BF5B-479456A30B09}"/>
                  </a:ext>
                </a:extLst>
              </p:cNvPr>
              <p:cNvCxnSpPr>
                <a:cxnSpLocks noChangeShapeType="1"/>
                <a:stCxn id="14" idx="3"/>
                <a:endCxn id="15" idx="3"/>
              </p:cNvCxnSpPr>
              <p:nvPr/>
            </p:nvCxnSpPr>
            <p:spPr bwMode="auto">
              <a:xfrm>
                <a:off x="1526" y="1976"/>
                <a:ext cx="662" cy="409"/>
              </a:xfrm>
              <a:prstGeom prst="curvedConnector3">
                <a:avLst>
                  <a:gd name="adj1" fmla="val 119032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20">
                <a:extLst>
                  <a:ext uri="{FF2B5EF4-FFF2-40B4-BE49-F238E27FC236}">
                    <a16:creationId xmlns:a16="http://schemas.microsoft.com/office/drawing/2014/main" id="{FBFF8D25-E143-4CC8-B9A3-F8B513027939}"/>
                  </a:ext>
                </a:extLst>
              </p:cNvPr>
              <p:cNvCxnSpPr>
                <a:cxnSpLocks noChangeShapeType="1"/>
                <a:stCxn id="13" idx="3"/>
                <a:endCxn id="14" idx="3"/>
              </p:cNvCxnSpPr>
              <p:nvPr/>
            </p:nvCxnSpPr>
            <p:spPr bwMode="auto">
              <a:xfrm>
                <a:off x="1319" y="1523"/>
                <a:ext cx="207" cy="453"/>
              </a:xfrm>
              <a:prstGeom prst="curvedConnector3">
                <a:avLst>
                  <a:gd name="adj1" fmla="val 160870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21">
                <a:extLst>
                  <a:ext uri="{FF2B5EF4-FFF2-40B4-BE49-F238E27FC236}">
                    <a16:creationId xmlns:a16="http://schemas.microsoft.com/office/drawing/2014/main" id="{CD100F75-DCE9-4954-9BD2-10AD1C0F09E6}"/>
                  </a:ext>
                </a:extLst>
              </p:cNvPr>
              <p:cNvCxnSpPr>
                <a:cxnSpLocks noChangeShapeType="1"/>
                <a:stCxn id="15" idx="3"/>
                <a:endCxn id="16" idx="3"/>
              </p:cNvCxnSpPr>
              <p:nvPr/>
            </p:nvCxnSpPr>
            <p:spPr bwMode="auto">
              <a:xfrm>
                <a:off x="2188" y="2385"/>
                <a:ext cx="184" cy="408"/>
              </a:xfrm>
              <a:prstGeom prst="curvedConnector3">
                <a:avLst>
                  <a:gd name="adj1" fmla="val 168477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22">
                <a:extLst>
                  <a:ext uri="{FF2B5EF4-FFF2-40B4-BE49-F238E27FC236}">
                    <a16:creationId xmlns:a16="http://schemas.microsoft.com/office/drawing/2014/main" id="{94DCE642-62CD-4907-92D5-45FD9D56798C}"/>
                  </a:ext>
                </a:extLst>
              </p:cNvPr>
              <p:cNvCxnSpPr>
                <a:cxnSpLocks noChangeShapeType="1"/>
                <a:stCxn id="16" idx="3"/>
                <a:endCxn id="17" idx="3"/>
              </p:cNvCxnSpPr>
              <p:nvPr/>
            </p:nvCxnSpPr>
            <p:spPr bwMode="auto">
              <a:xfrm>
                <a:off x="2372" y="2793"/>
                <a:ext cx="565" cy="408"/>
              </a:xfrm>
              <a:prstGeom prst="curvedConnector3">
                <a:avLst>
                  <a:gd name="adj1" fmla="val 122301"/>
                </a:avLst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" name="AutoShape 23">
              <a:extLst>
                <a:ext uri="{FF2B5EF4-FFF2-40B4-BE49-F238E27FC236}">
                  <a16:creationId xmlns:a16="http://schemas.microsoft.com/office/drawing/2014/main" id="{5E5B8324-C0DA-4591-B8E0-B8D322F76E28}"/>
                </a:ext>
              </a:extLst>
            </p:cNvPr>
            <p:cNvCxnSpPr>
              <a:cxnSpLocks noChangeShapeType="1"/>
              <a:stCxn id="26" idx="2"/>
              <a:endCxn id="13" idx="0"/>
            </p:cNvCxnSpPr>
            <p:nvPr/>
          </p:nvCxnSpPr>
          <p:spPr bwMode="auto">
            <a:xfrm rot="5400000" flipH="1" flipV="1">
              <a:off x="3245420" y="2830909"/>
              <a:ext cx="3144837" cy="1979613"/>
            </a:xfrm>
            <a:prstGeom prst="bentConnector5">
              <a:avLst>
                <a:gd name="adj1" fmla="val -6361"/>
                <a:gd name="adj2" fmla="val 57815"/>
                <a:gd name="adj3" fmla="val 106361"/>
              </a:avLst>
            </a:prstGeom>
            <a:noFill/>
            <a:ln w="412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24">
              <a:extLst>
                <a:ext uri="{FF2B5EF4-FFF2-40B4-BE49-F238E27FC236}">
                  <a16:creationId xmlns:a16="http://schemas.microsoft.com/office/drawing/2014/main" id="{385C3285-4811-40BB-BFB8-C9A7377840AD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6075139" y="-63897"/>
              <a:ext cx="719137" cy="3527425"/>
            </a:xfrm>
            <a:prstGeom prst="leftBrace">
              <a:avLst>
                <a:gd name="adj1" fmla="val 92924"/>
                <a:gd name="adj2" fmla="val 55579"/>
              </a:avLst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3ED6423E-0E4A-4C1E-8E7C-ACA82B01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6032" y="979884"/>
              <a:ext cx="1758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/>
                <a:t>Uma interação</a:t>
              </a:r>
            </a:p>
          </p:txBody>
        </p:sp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01246557-7346-4D51-83AA-7A741C76E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320" y="5877322"/>
              <a:ext cx="6985000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Text Box 27">
              <a:extLst>
                <a:ext uri="{FF2B5EF4-FFF2-40B4-BE49-F238E27FC236}">
                  <a16:creationId xmlns:a16="http://schemas.microsoft.com/office/drawing/2014/main" id="{7764F253-1959-4A3E-9F33-237A55EF7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632" y="5824934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/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21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49EAAF-7AF3-4789-98BB-9C2EB25AECA6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836712"/>
            <a:ext cx="849694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Ciclo de Vida Incremental e Interativo</a:t>
            </a:r>
          </a:p>
          <a:p>
            <a:pPr lvl="1"/>
            <a:r>
              <a:rPr lang="pt-BR" altLang="pt-BR" dirty="0"/>
              <a:t>Visão Geral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CA3CD1E-3933-422F-8524-CBC4C04B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0363"/>
            <a:ext cx="8280920" cy="439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E3EE37A-4FD1-420B-B520-00372850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33450"/>
            <a:ext cx="7010400" cy="438150"/>
          </a:xfrm>
        </p:spPr>
        <p:txBody>
          <a:bodyPr lIns="96149" tIns="48075" rIns="96149" bIns="48075" anchor="t"/>
          <a:lstStyle/>
          <a:p>
            <a:r>
              <a:rPr lang="pt-BR" altLang="pt-BR"/>
              <a:t>Desenvolvimento Incremental</a:t>
            </a:r>
            <a:endParaRPr lang="en-GB" altLang="pt-B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CA4B704-582F-4AD5-B81F-AE47C2E91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836713"/>
            <a:ext cx="8497639" cy="3384376"/>
          </a:xfrm>
        </p:spPr>
        <p:txBody>
          <a:bodyPr lIns="96149" tIns="48075" rIns="96149" bIns="48075"/>
          <a:lstStyle/>
          <a:p>
            <a:r>
              <a:rPr lang="pt-BR" altLang="pt-BR" sz="2400" dirty="0"/>
              <a:t>Ciclo de Vida Incremental e Interativo</a:t>
            </a:r>
          </a:p>
          <a:p>
            <a:pPr lvl="1"/>
            <a:r>
              <a:rPr lang="pt-BR" altLang="pt-BR" sz="2000" dirty="0"/>
              <a:t>Em vez de entregar o sistema como um todo, o software é desenvolvido e entregue em partes, com cada incremento entregando parte da funcionalidade requerida;</a:t>
            </a:r>
            <a:endParaRPr lang="en-GB" altLang="pt-BR" sz="2000" dirty="0"/>
          </a:p>
          <a:p>
            <a:pPr lvl="1"/>
            <a:r>
              <a:rPr lang="pt-BR" altLang="pt-BR" sz="2000" dirty="0"/>
              <a:t>Requisitos dos usuários são priorizados e os requisitos de mais alta prioridade são incluídos nas iterações iniciais;</a:t>
            </a:r>
            <a:endParaRPr lang="en-GB" altLang="pt-BR" sz="2000" dirty="0"/>
          </a:p>
          <a:p>
            <a:pPr lvl="1"/>
            <a:r>
              <a:rPr lang="pt-BR" altLang="pt-BR" sz="2000" dirty="0"/>
              <a:t>Uma vez que o desenvolvimento de um incremento é iniciado, os requisitos são "congelados“, embora possam continuar a evoluir para incrementos posteriores.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F51095-5F5B-45EB-8558-AB65A1917F0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E3EE37A-4FD1-420B-B520-00372850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33450"/>
            <a:ext cx="7010400" cy="438150"/>
          </a:xfrm>
        </p:spPr>
        <p:txBody>
          <a:bodyPr lIns="96149" tIns="48075" rIns="96149" bIns="48075" anchor="t"/>
          <a:lstStyle/>
          <a:p>
            <a:r>
              <a:rPr lang="pt-BR" altLang="pt-BR"/>
              <a:t>Desenvolvimento Incremental</a:t>
            </a:r>
            <a:endParaRPr lang="en-GB" altLang="pt-B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CA4B704-582F-4AD5-B81F-AE47C2E91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836713"/>
            <a:ext cx="8497639" cy="864095"/>
          </a:xfrm>
        </p:spPr>
        <p:txBody>
          <a:bodyPr lIns="96149" tIns="48075" rIns="96149" bIns="48075"/>
          <a:lstStyle/>
          <a:p>
            <a:r>
              <a:rPr lang="pt-BR" altLang="pt-BR" sz="2400" dirty="0"/>
              <a:t>Ciclo de Vida Incremental e Iterativo</a:t>
            </a:r>
          </a:p>
          <a:p>
            <a:pPr lvl="1"/>
            <a:r>
              <a:rPr lang="pt-BR" altLang="pt-BR" sz="2000" dirty="0"/>
              <a:t>Incremental X Iterativo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F51095-5F5B-45EB-8558-AB65A1917F0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pic>
        <p:nvPicPr>
          <p:cNvPr id="39938" name="Picture 2" descr="Incermental">
            <a:extLst>
              <a:ext uri="{FF2B5EF4-FFF2-40B4-BE49-F238E27FC236}">
                <a16:creationId xmlns:a16="http://schemas.microsoft.com/office/drawing/2014/main" id="{DA7D3344-8F6E-422E-BFDB-8CB94921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03" y="4581128"/>
            <a:ext cx="7105650" cy="2000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5FA967D-AF20-4DB3-B3ED-19B393E07129}"/>
              </a:ext>
            </a:extLst>
          </p:cNvPr>
          <p:cNvSpPr txBox="1"/>
          <p:nvPr/>
        </p:nvSpPr>
        <p:spPr>
          <a:xfrm>
            <a:off x="3394584" y="17635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0066"/>
                </a:solidFill>
              </a:rPr>
              <a:t>Ciclo de Vida Incremental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070D60D7-EF5C-4BAC-8A75-B6398F82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200800" cy="1943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14BD81-7874-407F-8707-E9C494954E69}"/>
              </a:ext>
            </a:extLst>
          </p:cNvPr>
          <p:cNvSpPr txBox="1"/>
          <p:nvPr/>
        </p:nvSpPr>
        <p:spPr>
          <a:xfrm>
            <a:off x="3394584" y="42117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0066"/>
                </a:solidFill>
              </a:rPr>
              <a:t>Ciclo de Vida Iterativo</a:t>
            </a:r>
          </a:p>
        </p:txBody>
      </p:sp>
    </p:spTree>
    <p:extLst>
      <p:ext uri="{BB962C8B-B14F-4D97-AF65-F5344CB8AC3E}">
        <p14:creationId xmlns:p14="http://schemas.microsoft.com/office/powerpoint/2010/main" val="13251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9FE4C7D4-55CD-4A98-89F9-06AFE8790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21700" cy="316865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altLang="pt-BR" b="1" dirty="0" err="1"/>
              <a:t>Desenvolvimento</a:t>
            </a:r>
            <a:r>
              <a:rPr lang="en-GB" altLang="pt-BR" b="1" dirty="0"/>
              <a:t> </a:t>
            </a:r>
            <a:r>
              <a:rPr lang="en-GB" altLang="pt-BR" b="1" dirty="0" err="1"/>
              <a:t>em</a:t>
            </a:r>
            <a:r>
              <a:rPr lang="en-GB" altLang="pt-BR" b="1" dirty="0"/>
              <a:t> </a:t>
            </a:r>
            <a:r>
              <a:rPr lang="en-GB" altLang="pt-BR" b="1" dirty="0" err="1"/>
              <a:t>Espiral</a:t>
            </a:r>
            <a:r>
              <a:rPr lang="en-GB" altLang="pt-BR" b="1" dirty="0"/>
              <a:t> / </a:t>
            </a:r>
            <a:r>
              <a:rPr lang="en-GB" altLang="pt-BR" b="1" dirty="0" err="1"/>
              <a:t>Modelo</a:t>
            </a:r>
            <a:r>
              <a:rPr lang="en-GB" altLang="pt-BR" b="1" dirty="0"/>
              <a:t> de Boehm</a:t>
            </a:r>
          </a:p>
          <a:p>
            <a:pPr lvl="1"/>
            <a:r>
              <a:rPr lang="pt-BR" altLang="pt-BR" dirty="0"/>
              <a:t>É um modelo de processo de software evolucionário que também é iterativo como a prototipação, porém com aspectos sistemáticos e controlados do modelo cascata. </a:t>
            </a:r>
          </a:p>
          <a:p>
            <a:pPr lvl="1"/>
            <a:r>
              <a:rPr lang="pt-BR" altLang="pt-BR" dirty="0"/>
              <a:t>O modelo espiral fornece um grande potencial para que possamos ter rápido desenvolvimento de versão cada vez mais completas.</a:t>
            </a:r>
          </a:p>
          <a:p>
            <a:pPr lvl="1"/>
            <a:r>
              <a:rPr lang="pt-BR" altLang="pt-BR" dirty="0"/>
              <a:t>Um modelo espiral possui diversas atividades definidas pela engenharia de software, onde cada uma dessas atividades representa um segmento do caminho espiral. Para termos uma ideia melhor.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CCBB4E-D31A-4304-8A1E-0BF571D310F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3830430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1CAF6F53-48BF-4470-9C7F-865A5216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496944" cy="1584176"/>
          </a:xfrm>
        </p:spPr>
        <p:txBody>
          <a:bodyPr>
            <a:normAutofit/>
          </a:bodyPr>
          <a:lstStyle/>
          <a:p>
            <a:r>
              <a:rPr lang="pt-BR" altLang="pt-BR" dirty="0"/>
              <a:t>Ciclo de Vida Incremental e Interativo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O Processo Unificado (RUP – </a:t>
            </a:r>
            <a:r>
              <a:rPr lang="pt-BR" altLang="pt-BR" dirty="0" err="1"/>
              <a:t>Rational</a:t>
            </a:r>
            <a:r>
              <a:rPr lang="pt-BR" altLang="pt-BR" dirty="0"/>
              <a:t> </a:t>
            </a:r>
            <a:r>
              <a:rPr lang="pt-BR" altLang="pt-BR" dirty="0" err="1"/>
              <a:t>Unified</a:t>
            </a:r>
            <a:r>
              <a:rPr lang="pt-BR" altLang="pt-BR" dirty="0"/>
              <a:t> </a:t>
            </a:r>
            <a:r>
              <a:rPr lang="pt-BR" altLang="pt-BR" dirty="0" err="1"/>
              <a:t>Process</a:t>
            </a:r>
            <a:r>
              <a:rPr lang="pt-BR" altLang="pt-BR" dirty="0"/>
              <a:t>) de desenvolvimento de software utiliza a abordagem de Desenvolvimento Incremental.</a:t>
            </a:r>
          </a:p>
          <a:p>
            <a:pPr marL="0" indent="0">
              <a:buNone/>
            </a:pPr>
            <a:endParaRPr lang="pt-BR" alt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87075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49EAAF-7AF3-4789-98BB-9C2EB25AECA6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836712"/>
            <a:ext cx="8496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Ciclo de Vida Incremental e Interativo</a:t>
            </a:r>
          </a:p>
          <a:p>
            <a:pPr lvl="1"/>
            <a:r>
              <a:rPr lang="pt-BR" altLang="pt-BR" dirty="0"/>
              <a:t>O Processo de Desenvolvimento RUP está em conformidade com o Desenvolvimento Incremental.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262172A-DCA5-4B1A-9795-2534CF7EEDD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82692"/>
              </p:ext>
            </p:extLst>
          </p:nvPr>
        </p:nvGraphicFramePr>
        <p:xfrm>
          <a:off x="467544" y="2204864"/>
          <a:ext cx="7056784" cy="4007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5334745" imgH="3409524" progId="Paint.Picture">
                  <p:embed/>
                </p:oleObj>
              </mc:Choice>
              <mc:Fallback>
                <p:oleObj name="Imagem de bitmap" r:id="rId2" imgW="5334745" imgH="3409524" progId="Paint.Picture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041E6F87-D95A-4126-BB7D-415A937BE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7056784" cy="4007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28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49EAAF-7AF3-4789-98BB-9C2EB25AECA6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836712"/>
            <a:ext cx="856895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Ciclo de Vida Incremental e Interativo</a:t>
            </a:r>
          </a:p>
          <a:p>
            <a:pPr lvl="1"/>
            <a:r>
              <a:rPr lang="pt-BR" b="0" i="0" dirty="0">
                <a:solidFill>
                  <a:srgbClr val="000000"/>
                </a:solidFill>
                <a:effectLst/>
                <a:latin typeface="Linux Libertine"/>
              </a:rPr>
              <a:t>Vantagens</a:t>
            </a:r>
          </a:p>
          <a:p>
            <a:pPr lvl="2"/>
            <a:r>
              <a:rPr lang="pt-BR" b="0" i="0" dirty="0">
                <a:solidFill>
                  <a:srgbClr val="222222"/>
                </a:solidFill>
                <a:effectLst/>
              </a:rPr>
              <a:t>Redução dos riscos envolvendo custos a um único incremento. Se os desenvolvedores precisarem repetir a iteração, a organização perde somente o esforço mal direcionado de uma iteração, não o valor de um produto inteiro;</a:t>
            </a:r>
          </a:p>
          <a:p>
            <a:pPr lvl="2"/>
            <a:r>
              <a:rPr lang="pt-BR" b="0" i="0" dirty="0">
                <a:solidFill>
                  <a:srgbClr val="222222"/>
                </a:solidFill>
                <a:effectLst/>
              </a:rPr>
              <a:t>Redução do risco de lançar o projeto no mercado fora da data planejada. Identificando os riscos numa fase inicial o esforço despendido para gerenciá-los ocorre cedo, quando as pessoas estão sob menos pressão do que numa fase final de projeto;</a:t>
            </a:r>
          </a:p>
          <a:p>
            <a:pPr lvl="2"/>
            <a:r>
              <a:rPr lang="pt-BR" b="0" i="0" dirty="0">
                <a:solidFill>
                  <a:srgbClr val="222222"/>
                </a:solidFill>
                <a:effectLst/>
              </a:rPr>
              <a:t>Aceleração do tempo de desenvolvimento do projeto como um todo, porque os desenvolvedores trabalham de maneira mais eficiente quando buscam resultados de escopo pequeno e claro;</a:t>
            </a:r>
          </a:p>
          <a:p>
            <a:pPr lvl="2"/>
            <a:r>
              <a:rPr lang="pt-BR" b="0" i="0" dirty="0">
                <a:solidFill>
                  <a:srgbClr val="222222"/>
                </a:solidFill>
                <a:effectLst/>
              </a:rPr>
              <a:t>Reconhecimento de uma realidade frequentemente ignorada: as necessidades dos usuários e os requisitos correspondentes não podem ser totalmente definidos no início do processo. </a:t>
            </a:r>
          </a:p>
          <a:p>
            <a:pPr lvl="3"/>
            <a:r>
              <a:rPr lang="pt-BR" b="0" i="0" dirty="0">
                <a:solidFill>
                  <a:srgbClr val="222222"/>
                </a:solidFill>
                <a:effectLst/>
              </a:rPr>
              <a:t>Eles são tipicamente refinados em sucessivas iterações. </a:t>
            </a:r>
          </a:p>
          <a:p>
            <a:pPr lvl="3"/>
            <a:r>
              <a:rPr lang="pt-BR" b="0" i="0" dirty="0">
                <a:solidFill>
                  <a:srgbClr val="222222"/>
                </a:solidFill>
                <a:effectLst/>
              </a:rPr>
              <a:t>Este modelo de operação facilita a adaptação a mudanças de requisitos.</a:t>
            </a:r>
            <a:br>
              <a:rPr lang="pt-BR" dirty="0"/>
            </a:br>
            <a:endParaRPr lang="pt-B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0983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360AA55-4D13-437E-8E2E-A71177342D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49EAAF-7AF3-4789-98BB-9C2EB25AECA6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836712"/>
            <a:ext cx="849694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/>
              <a:t>Ciclo de Vida Incremental e Interativo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Linux Libertine"/>
              </a:rPr>
              <a:t>Desv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Linux Libertine"/>
              </a:rPr>
              <a:t>antagens</a:t>
            </a:r>
          </a:p>
          <a:p>
            <a:pPr lvl="2"/>
            <a:r>
              <a:rPr lang="pt-BR" sz="1800" dirty="0"/>
              <a:t>Dificuldade de gerenciamento. Isso ocorre porque as fases de do ciclo podem estar ocorrendo de forma simultânea;</a:t>
            </a:r>
          </a:p>
          <a:p>
            <a:pPr lvl="2"/>
            <a:r>
              <a:rPr lang="pt-BR" sz="1800" dirty="0"/>
              <a:t>O usuário pode se entusiasmar excessivamente com a primeira versão do sistema e pensar que tal versão já corresponde ao sistema como um todo;</a:t>
            </a:r>
          </a:p>
          <a:p>
            <a:pPr lvl="2"/>
            <a:r>
              <a:rPr lang="pt-BR" sz="1800" dirty="0"/>
              <a:t>Como todo modelo, esta sujeito a riscos de projeto;</a:t>
            </a:r>
          </a:p>
          <a:p>
            <a:pPr lvl="2"/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projeto pode não satisfazer aos requisitos do usuário.</a:t>
            </a:r>
          </a:p>
          <a:p>
            <a:pPr lvl="3"/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verba do projeto pode acabar.</a:t>
            </a:r>
          </a:p>
          <a:p>
            <a:pPr lvl="3"/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sistema de software pode não ser adaptável, manutenível ou extensível.</a:t>
            </a:r>
          </a:p>
          <a:p>
            <a:pPr lvl="3"/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sistema de software pode ser entregue ao usuário tarde demais.</a:t>
            </a:r>
          </a:p>
          <a:p>
            <a:pPr lvl="2"/>
            <a:endParaRPr lang="pt-B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F6046C6-D4A3-4DED-9723-CBB7A409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365104"/>
            <a:ext cx="3782887" cy="20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8" name="Rectangle 10">
            <a:extLst>
              <a:ext uri="{FF2B5EF4-FFF2-40B4-BE49-F238E27FC236}">
                <a16:creationId xmlns:a16="http://schemas.microsoft.com/office/drawing/2014/main" id="{8C276E57-847A-462F-BE13-F4CAA6275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>
                <a:solidFill>
                  <a:srgbClr val="000066"/>
                </a:solidFill>
              </a:rPr>
              <a:t>Técnicas de 4a Geração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Concentra-se na capacidade de se especificar o software a uma máquina em um nível que esteja próximo à linguagem natural.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Engloba um conjunto de ferramentas de software que possibilitam que:</a:t>
            </a:r>
          </a:p>
          <a:p>
            <a:pPr lvl="2"/>
            <a:r>
              <a:rPr lang="pt-BR" altLang="pt-BR" dirty="0"/>
              <a:t>o sistema seja especificado em uma linguagem de alto nível e o código fonte seja gerado automaticamente a partir dessas especificações.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0727F7-9D9B-4220-A34B-E461F6C1F81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74" name="Group 42">
            <a:extLst>
              <a:ext uri="{FF2B5EF4-FFF2-40B4-BE49-F238E27FC236}">
                <a16:creationId xmlns:a16="http://schemas.microsoft.com/office/drawing/2014/main" id="{3F08BF83-44D2-43E2-AC5D-912C84EA1DC2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1628800"/>
            <a:ext cx="6721475" cy="4678363"/>
            <a:chOff x="1056" y="912"/>
            <a:chExt cx="4234" cy="2947"/>
          </a:xfrm>
        </p:grpSpPr>
        <p:sp>
          <p:nvSpPr>
            <p:cNvPr id="69673" name="AutoShape 41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22C66D80-421B-479B-A7BA-DC2E08EB1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824"/>
              <a:ext cx="960" cy="480"/>
            </a:xfrm>
            <a:prstGeom prst="actionButtonBlank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72" name="AutoShape 40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EF0F07A6-7887-4A85-AE3F-AD25EBE2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56"/>
              <a:ext cx="1104" cy="864"/>
            </a:xfrm>
            <a:prstGeom prst="actionButtonBlank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71" name="AutoShape 39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id="{BB734B84-4FFF-475E-BDA0-EEB76A09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1008" cy="480"/>
            </a:xfrm>
            <a:prstGeom prst="actionButtonBlank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53" name="Rectangle 21">
              <a:extLst>
                <a:ext uri="{FF2B5EF4-FFF2-40B4-BE49-F238E27FC236}">
                  <a16:creationId xmlns:a16="http://schemas.microsoft.com/office/drawing/2014/main" id="{B66CA8DC-EFE2-4EC8-9FBB-E6CF80875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2"/>
              <a:ext cx="4234" cy="29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80" name="AutoShape 22">
              <a:extLst>
                <a:ext uri="{FF2B5EF4-FFF2-40B4-BE49-F238E27FC236}">
                  <a16:creationId xmlns:a16="http://schemas.microsoft.com/office/drawing/2014/main" id="{017C618A-0E49-4E37-ADC0-36A80D4B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168"/>
              <a:ext cx="1238" cy="57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dirty="0">
                  <a:solidFill>
                    <a:srgbClr val="000066"/>
                  </a:solidFill>
                  <a:latin typeface="Arial Narrow" panose="020B0606020202030204" pitchFamily="34" charset="0"/>
                </a:rPr>
                <a:t>Obtenção dos Requisitos</a:t>
              </a:r>
            </a:p>
          </p:txBody>
        </p:sp>
        <p:sp>
          <p:nvSpPr>
            <p:cNvPr id="79881" name="AutoShape 23">
              <a:extLst>
                <a:ext uri="{FF2B5EF4-FFF2-40B4-BE49-F238E27FC236}">
                  <a16:creationId xmlns:a16="http://schemas.microsoft.com/office/drawing/2014/main" id="{8D98852E-C18B-4BF4-91E3-80D200E93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489"/>
              <a:ext cx="1238" cy="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dirty="0">
                  <a:solidFill>
                    <a:srgbClr val="000066"/>
                  </a:solidFill>
                  <a:latin typeface="Arial Narrow" panose="020B0606020202030204" pitchFamily="34" charset="0"/>
                </a:rPr>
                <a:t>Estratégia do “Projeto” </a:t>
              </a:r>
            </a:p>
          </p:txBody>
        </p:sp>
        <p:sp>
          <p:nvSpPr>
            <p:cNvPr id="79882" name="AutoShape 24">
              <a:extLst>
                <a:ext uri="{FF2B5EF4-FFF2-40B4-BE49-F238E27FC236}">
                  <a16:creationId xmlns:a16="http://schemas.microsoft.com/office/drawing/2014/main" id="{30F71B48-EC2B-430C-9BAD-4FEA52F2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9"/>
              <a:ext cx="1238" cy="57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dirty="0">
                  <a:solidFill>
                    <a:srgbClr val="000066"/>
                  </a:solidFill>
                  <a:latin typeface="Arial Narrow" panose="020B0606020202030204" pitchFamily="34" charset="0"/>
                </a:rPr>
                <a:t>Implementação usando 4GL  </a:t>
              </a:r>
            </a:p>
          </p:txBody>
        </p:sp>
        <p:sp>
          <p:nvSpPr>
            <p:cNvPr id="69657" name="AutoShape 25">
              <a:extLst>
                <a:ext uri="{FF2B5EF4-FFF2-40B4-BE49-F238E27FC236}">
                  <a16:creationId xmlns:a16="http://schemas.microsoft.com/office/drawing/2014/main" id="{66F88DE8-8830-448E-92AE-E83D0C6A4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29"/>
              <a:ext cx="1237" cy="57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 dirty="0">
                  <a:latin typeface="Arial Narrow" panose="020B0606020202030204" pitchFamily="34" charset="0"/>
                </a:rPr>
                <a:t> </a:t>
              </a:r>
              <a:r>
                <a:rPr lang="pt-BR" altLang="pt-BR" sz="2000" dirty="0">
                  <a:solidFill>
                    <a:srgbClr val="000066"/>
                  </a:solidFill>
                  <a:latin typeface="Arial Narrow" panose="020B0606020202030204" pitchFamily="34" charset="0"/>
                </a:rPr>
                <a:t>Testes</a:t>
              </a:r>
              <a:r>
                <a:rPr lang="pt-BR" altLang="pt-BR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69658" name="Line 26">
              <a:extLst>
                <a:ext uri="{FF2B5EF4-FFF2-40B4-BE49-F238E27FC236}">
                  <a16:creationId xmlns:a16="http://schemas.microsoft.com/office/drawing/2014/main" id="{6115F419-6431-42EA-988A-11BB66E30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1360"/>
              <a:ext cx="3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59" name="Line 27">
              <a:extLst>
                <a:ext uri="{FF2B5EF4-FFF2-40B4-BE49-F238E27FC236}">
                  <a16:creationId xmlns:a16="http://schemas.microsoft.com/office/drawing/2014/main" id="{B8C6ECCD-C26D-4A23-B70D-168E6D330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617"/>
              <a:ext cx="1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0" name="Line 28">
              <a:extLst>
                <a:ext uri="{FF2B5EF4-FFF2-40B4-BE49-F238E27FC236}">
                  <a16:creationId xmlns:a16="http://schemas.microsoft.com/office/drawing/2014/main" id="{0BCCCD46-828D-4104-93A7-1A33A90E2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1937"/>
              <a:ext cx="1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1" name="Line 29">
              <a:extLst>
                <a:ext uri="{FF2B5EF4-FFF2-40B4-BE49-F238E27FC236}">
                  <a16:creationId xmlns:a16="http://schemas.microsoft.com/office/drawing/2014/main" id="{C7B60DA5-CFBB-42A0-9217-3CFA1B7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136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2" name="Line 30">
              <a:extLst>
                <a:ext uri="{FF2B5EF4-FFF2-40B4-BE49-F238E27FC236}">
                  <a16:creationId xmlns:a16="http://schemas.microsoft.com/office/drawing/2014/main" id="{1110EE18-94F9-4F80-893E-84F678A08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" y="1617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3" name="Line 31">
              <a:extLst>
                <a:ext uri="{FF2B5EF4-FFF2-40B4-BE49-F238E27FC236}">
                  <a16:creationId xmlns:a16="http://schemas.microsoft.com/office/drawing/2014/main" id="{0C92C8B2-52E2-4331-8AF9-44D15B9FB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" y="1937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4" name="Line 32">
              <a:extLst>
                <a:ext uri="{FF2B5EF4-FFF2-40B4-BE49-F238E27FC236}">
                  <a16:creationId xmlns:a16="http://schemas.microsoft.com/office/drawing/2014/main" id="{32A6D5AB-ED68-4A8F-96CB-6D65A72A5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3475"/>
              <a:ext cx="24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5" name="Line 33">
              <a:extLst>
                <a:ext uri="{FF2B5EF4-FFF2-40B4-BE49-F238E27FC236}">
                  <a16:creationId xmlns:a16="http://schemas.microsoft.com/office/drawing/2014/main" id="{833790E4-9BD0-421F-910A-28BC6F1E4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745"/>
              <a:ext cx="0" cy="17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6" name="Line 34">
              <a:extLst>
                <a:ext uri="{FF2B5EF4-FFF2-40B4-BE49-F238E27FC236}">
                  <a16:creationId xmlns:a16="http://schemas.microsoft.com/office/drawing/2014/main" id="{01384777-8E50-4FA4-922E-9DD39A68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" y="2065"/>
              <a:ext cx="0" cy="14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7" name="Line 35">
              <a:extLst>
                <a:ext uri="{FF2B5EF4-FFF2-40B4-BE49-F238E27FC236}">
                  <a16:creationId xmlns:a16="http://schemas.microsoft.com/office/drawing/2014/main" id="{5A4BB6B9-E8D9-4FF0-98F8-6ECB200D6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2386"/>
              <a:ext cx="0" cy="10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68" name="Line 36">
              <a:extLst>
                <a:ext uri="{FF2B5EF4-FFF2-40B4-BE49-F238E27FC236}">
                  <a16:creationId xmlns:a16="http://schemas.microsoft.com/office/drawing/2014/main" id="{ED762F73-2259-4A1C-8F05-361608E79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706"/>
              <a:ext cx="0" cy="7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9675" name="Rectangle 43">
            <a:extLst>
              <a:ext uri="{FF2B5EF4-FFF2-40B4-BE49-F238E27FC236}">
                <a16:creationId xmlns:a16="http://schemas.microsoft.com/office/drawing/2014/main" id="{20E9420B-37A1-486B-8FA2-E8A2CBFB8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908720"/>
            <a:ext cx="7886700" cy="834185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3600" dirty="0">
                <a:solidFill>
                  <a:srgbClr val="000066"/>
                </a:solidFill>
                <a:latin typeface="+mn-lt"/>
              </a:rPr>
              <a:t>Técnicas de 4a Geração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DC0010C-4198-4FF7-BD51-4A4F12E686B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1CD7D9CA-A823-48DE-9718-007B163AC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pt-BR" altLang="pt-BR" dirty="0">
                <a:solidFill>
                  <a:srgbClr val="000066"/>
                </a:solidFill>
              </a:rPr>
              <a:t>Ferramentas do ambiente de desenvolvimento de software de 4GL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O ambiente de desenvolvimento de software que sustenta o ciclo de vida de 4a geração inclui as ferramentas: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Linguagens não procedimentais para consulta de banco de  dados;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Geração de relatórios;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Manipulação de dados;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Interação e definição de telas;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Geração de códigos;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Geração de documentação;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Capacidade gráfica de alto nível;</a:t>
            </a:r>
          </a:p>
          <a:p>
            <a:pPr marL="1238250" lvl="2" indent="-342900" defTabSz="584200">
              <a:tabLst>
                <a:tab pos="1168400" algn="l"/>
              </a:tabLst>
            </a:pPr>
            <a:r>
              <a:rPr lang="pt-BR" altLang="pt-BR" dirty="0"/>
              <a:t>Capacidade de planilhas eletrônicas.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6CA73D-53F9-4A2A-9E08-B52D56C965D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110396B2-5413-4ECF-BA15-5B65BDB8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335838" cy="4351338"/>
          </a:xfrm>
        </p:spPr>
        <p:txBody>
          <a:bodyPr>
            <a:normAutofit/>
          </a:bodyPr>
          <a:lstStyle/>
          <a:p>
            <a:r>
              <a:rPr lang="pt-BR" altLang="pt-BR" sz="2400" dirty="0">
                <a:solidFill>
                  <a:srgbClr val="000066"/>
                </a:solidFill>
              </a:rPr>
              <a:t>Atividades das Técnicas de 4a Geração</a:t>
            </a:r>
          </a:p>
          <a:p>
            <a:pPr marL="715963" lvl="1" indent="-258763">
              <a:buFont typeface="+mj-lt"/>
              <a:buAutoNum type="romanUcPeriod"/>
            </a:pPr>
            <a:r>
              <a:rPr lang="pt-BR" altLang="pt-BR" sz="2000" dirty="0">
                <a:solidFill>
                  <a:schemeClr val="accent1">
                    <a:lumMod val="50000"/>
                  </a:schemeClr>
                </a:solidFill>
              </a:rPr>
              <a:t>Obtenção dos Requisitos:</a:t>
            </a:r>
            <a:r>
              <a:rPr lang="pt-BR" altLang="pt-B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2000" dirty="0"/>
              <a:t>o cliente descreve os requisitos os quais são traduzidos para um protótipo operacional.</a:t>
            </a:r>
          </a:p>
          <a:p>
            <a:pPr marL="342900" lvl="1" indent="-342900"/>
            <a:r>
              <a:rPr lang="pt-BR" altLang="pt-BR" b="1" dirty="0"/>
              <a:t>Problemas da fase I</a:t>
            </a:r>
          </a:p>
          <a:p>
            <a:pPr marL="800100" lvl="2" indent="-342900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o cliente pode estar inseguro quanto aos requisitos.</a:t>
            </a:r>
          </a:p>
          <a:p>
            <a:pPr marL="800100" lvl="2" indent="-342900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o cliente pode ser incapaz de especificar as informações de um modo que uma ferramenta 4GL possa consumir;</a:t>
            </a:r>
          </a:p>
          <a:p>
            <a:pPr marL="800100" lvl="2" indent="-342900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as 4GLs atuais não são sofisticadas suficientemente para acomodar a verdadeira "linguagem natural“.</a:t>
            </a:r>
          </a:p>
          <a:p>
            <a:pPr marL="457200" lvl="1" indent="0">
              <a:buNone/>
            </a:pPr>
            <a:endParaRPr lang="pt-BR" altLang="pt-BR" dirty="0"/>
          </a:p>
        </p:txBody>
      </p:sp>
      <p:grpSp>
        <p:nvGrpSpPr>
          <p:cNvPr id="81924" name="Group 21">
            <a:extLst>
              <a:ext uri="{FF2B5EF4-FFF2-40B4-BE49-F238E27FC236}">
                <a16:creationId xmlns:a16="http://schemas.microsoft.com/office/drawing/2014/main" id="{C7688094-0B5A-48F5-B987-65F8A0C59E8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3921968"/>
            <a:ext cx="4608512" cy="2603376"/>
            <a:chOff x="3216" y="1104"/>
            <a:chExt cx="2544" cy="1776"/>
          </a:xfrm>
        </p:grpSpPr>
        <p:sp>
          <p:nvSpPr>
            <p:cNvPr id="81926" name="AutoShape 5">
              <a:extLst>
                <a:ext uri="{FF2B5EF4-FFF2-40B4-BE49-F238E27FC236}">
                  <a16:creationId xmlns:a16="http://schemas.microsoft.com/office/drawing/2014/main" id="{D62DACE8-C410-44EC-A558-2CFD99A31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Obtenção dos Requisitos</a:t>
              </a:r>
            </a:p>
          </p:txBody>
        </p:sp>
        <p:sp>
          <p:nvSpPr>
            <p:cNvPr id="81927" name="AutoShape 6">
              <a:extLst>
                <a:ext uri="{FF2B5EF4-FFF2-40B4-BE49-F238E27FC236}">
                  <a16:creationId xmlns:a16="http://schemas.microsoft.com/office/drawing/2014/main" id="{7DDD3EDB-14B6-4517-AEA1-F9CFF81F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351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Estratégia do “Projeto”</a:t>
              </a:r>
              <a:r>
                <a:rPr lang="pt-BR" altLang="pt-BR" sz="18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81928" name="AutoShape 7">
              <a:extLst>
                <a:ext uri="{FF2B5EF4-FFF2-40B4-BE49-F238E27FC236}">
                  <a16:creationId xmlns:a16="http://schemas.microsoft.com/office/drawing/2014/main" id="{2BD438C9-F946-4E04-9F37-D01D1468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97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Implementação usando 4GL  </a:t>
              </a:r>
            </a:p>
          </p:txBody>
        </p:sp>
        <p:sp>
          <p:nvSpPr>
            <p:cNvPr id="81929" name="AutoShape 8">
              <a:extLst>
                <a:ext uri="{FF2B5EF4-FFF2-40B4-BE49-F238E27FC236}">
                  <a16:creationId xmlns:a16="http://schemas.microsoft.com/office/drawing/2014/main" id="{EF5D9805-8F36-45CE-8AF0-5BF74098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72"/>
              <a:ext cx="701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b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 </a:t>
              </a:r>
              <a:r>
                <a:rPr lang="pt-BR" altLang="pt-BR" sz="180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71689" name="Line 9">
              <a:extLst>
                <a:ext uri="{FF2B5EF4-FFF2-40B4-BE49-F238E27FC236}">
                  <a16:creationId xmlns:a16="http://schemas.microsoft.com/office/drawing/2014/main" id="{85363B45-1A06-48FF-BB75-13D023A5A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252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0" name="Line 10">
              <a:extLst>
                <a:ext uri="{FF2B5EF4-FFF2-40B4-BE49-F238E27FC236}">
                  <a16:creationId xmlns:a16="http://schemas.microsoft.com/office/drawing/2014/main" id="{928982A8-19AE-4DB2-A0C8-B948B02F7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1449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1" name="Line 11">
              <a:extLst>
                <a:ext uri="{FF2B5EF4-FFF2-40B4-BE49-F238E27FC236}">
                  <a16:creationId xmlns:a16="http://schemas.microsoft.com/office/drawing/2014/main" id="{B3EC582C-AE72-43EC-BC14-92DFB261C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" y="1696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C1780A04-A6F7-46D3-8516-894065756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252"/>
              <a:ext cx="0" cy="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3" name="Line 13">
              <a:extLst>
                <a:ext uri="{FF2B5EF4-FFF2-40B4-BE49-F238E27FC236}">
                  <a16:creationId xmlns:a16="http://schemas.microsoft.com/office/drawing/2014/main" id="{FFC47DF3-155F-4DB8-BAC7-28D3042CF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449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4" name="Line 14">
              <a:extLst>
                <a:ext uri="{FF2B5EF4-FFF2-40B4-BE49-F238E27FC236}">
                  <a16:creationId xmlns:a16="http://schemas.microsoft.com/office/drawing/2014/main" id="{A6F0ED30-2638-4CB7-A114-80964ACC3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" y="1696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5" name="Line 15">
              <a:extLst>
                <a:ext uri="{FF2B5EF4-FFF2-40B4-BE49-F238E27FC236}">
                  <a16:creationId xmlns:a16="http://schemas.microsoft.com/office/drawing/2014/main" id="{EA21BDEC-00C3-4388-868C-D36B5C256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2880"/>
              <a:ext cx="17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6" name="Line 16">
              <a:extLst>
                <a:ext uri="{FF2B5EF4-FFF2-40B4-BE49-F238E27FC236}">
                  <a16:creationId xmlns:a16="http://schemas.microsoft.com/office/drawing/2014/main" id="{119042F5-B792-4CD8-8579-3FE3BB9A0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548"/>
              <a:ext cx="0" cy="13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7" name="Line 17">
              <a:extLst>
                <a:ext uri="{FF2B5EF4-FFF2-40B4-BE49-F238E27FC236}">
                  <a16:creationId xmlns:a16="http://schemas.microsoft.com/office/drawing/2014/main" id="{17C2802C-6BBB-4BBB-ABB3-7ED69B133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795"/>
              <a:ext cx="0" cy="10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8" name="Line 18">
              <a:extLst>
                <a:ext uri="{FF2B5EF4-FFF2-40B4-BE49-F238E27FC236}">
                  <a16:creationId xmlns:a16="http://schemas.microsoft.com/office/drawing/2014/main" id="{40F31790-B5AE-45A7-9970-176EE765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2041"/>
              <a:ext cx="0" cy="8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9" name="Line 19">
              <a:extLst>
                <a:ext uri="{FF2B5EF4-FFF2-40B4-BE49-F238E27FC236}">
                  <a16:creationId xmlns:a16="http://schemas.microsoft.com/office/drawing/2014/main" id="{742CC231-9C82-47E0-B124-43E8DD0E0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" y="2288"/>
              <a:ext cx="0" cy="5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543F9D1D-86A2-4CE0-81EE-96B78FDB0AB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70D3C8DB-43E6-41D0-9A87-279AF958C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640960" cy="2664296"/>
          </a:xfrm>
        </p:spPr>
        <p:txBody>
          <a:bodyPr>
            <a:normAutofit lnSpcReduction="10000"/>
          </a:bodyPr>
          <a:lstStyle/>
          <a:p>
            <a:pPr marL="0" lvl="1" indent="0"/>
            <a:r>
              <a:rPr lang="pt-BR" altLang="pt-BR" dirty="0">
                <a:solidFill>
                  <a:srgbClr val="000066"/>
                </a:solidFill>
              </a:rPr>
              <a:t> Atividades das Técnicas de 4a Geração</a:t>
            </a:r>
          </a:p>
          <a:p>
            <a:pPr marL="457200" lvl="1" indent="0">
              <a:buNone/>
            </a:pPr>
            <a:r>
              <a:rPr lang="pt-BR" altLang="pt-BR" sz="2000" dirty="0"/>
              <a:t>II. Estratégia de "Projeto": para pequenas aplicações é possível mover-se do passo de  Obtenção dos Requisitos para o passo de Implementação usando uma Linguagem de 4G.</a:t>
            </a:r>
          </a:p>
          <a:p>
            <a:r>
              <a:rPr lang="pt-BR" altLang="pt-BR" dirty="0"/>
              <a:t>Problemas da fase II.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sz="2000" dirty="0">
                <a:cs typeface="Arial" panose="020B0604020202020204" pitchFamily="34" charset="0"/>
              </a:rPr>
              <a:t>Para grandes projetos é necessário desenvolver uma estratégia de projeto. De outro modo ocorrerão os mesmos problemas encontrados quando se usa abordagem convencional (baixa qualidade) </a:t>
            </a:r>
            <a:endParaRPr lang="pt-BR" altLang="pt-BR" sz="2000" dirty="0">
              <a:effectLst>
                <a:outerShdw blurRad="38100" dist="38100" dir="2700000" algn="tl">
                  <a:srgbClr val="000000"/>
                </a:outerShdw>
              </a:effectLst>
              <a:cs typeface="Arial" panose="020B0604020202020204" pitchFamily="34" charset="0"/>
            </a:endParaRPr>
          </a:p>
          <a:p>
            <a:pPr lvl="1"/>
            <a:endParaRPr lang="pt-BR" altLang="pt-BR" dirty="0"/>
          </a:p>
        </p:txBody>
      </p: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7C329F19-E758-4354-842A-50F657107235}"/>
              </a:ext>
            </a:extLst>
          </p:cNvPr>
          <p:cNvGrpSpPr>
            <a:grpSpLocks/>
          </p:cNvGrpSpPr>
          <p:nvPr/>
        </p:nvGrpSpPr>
        <p:grpSpPr bwMode="auto">
          <a:xfrm>
            <a:off x="2915816" y="3284984"/>
            <a:ext cx="4464496" cy="3168352"/>
            <a:chOff x="3216" y="1104"/>
            <a:chExt cx="2544" cy="1776"/>
          </a:xfrm>
        </p:grpSpPr>
        <p:sp>
          <p:nvSpPr>
            <p:cNvPr id="82950" name="AutoShape 7">
              <a:extLst>
                <a:ext uri="{FF2B5EF4-FFF2-40B4-BE49-F238E27FC236}">
                  <a16:creationId xmlns:a16="http://schemas.microsoft.com/office/drawing/2014/main" id="{4026DDC8-F905-48CB-BFE3-4EFE49C8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Obtenção dos Requisitos</a:t>
              </a:r>
            </a:p>
          </p:txBody>
        </p:sp>
        <p:sp>
          <p:nvSpPr>
            <p:cNvPr id="82951" name="AutoShape 8">
              <a:extLst>
                <a:ext uri="{FF2B5EF4-FFF2-40B4-BE49-F238E27FC236}">
                  <a16:creationId xmlns:a16="http://schemas.microsoft.com/office/drawing/2014/main" id="{5100CFBE-F793-4366-BA5B-C7086D045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351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Estratégia do “Projeto”</a:t>
              </a:r>
              <a:r>
                <a:rPr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82952" name="AutoShape 9">
              <a:extLst>
                <a:ext uri="{FF2B5EF4-FFF2-40B4-BE49-F238E27FC236}">
                  <a16:creationId xmlns:a16="http://schemas.microsoft.com/office/drawing/2014/main" id="{1E060CD8-EEC9-434C-A1E7-87A552A3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97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Implementação usando 4GL  </a:t>
              </a:r>
            </a:p>
          </p:txBody>
        </p:sp>
        <p:sp>
          <p:nvSpPr>
            <p:cNvPr id="82953" name="AutoShape 10">
              <a:extLst>
                <a:ext uri="{FF2B5EF4-FFF2-40B4-BE49-F238E27FC236}">
                  <a16:creationId xmlns:a16="http://schemas.microsoft.com/office/drawing/2014/main" id="{FE59F700-8B71-4E3F-8EEB-0F339BD91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72"/>
              <a:ext cx="701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b="0" dirty="0">
                  <a:latin typeface="Arial Narrow" panose="020B0606020202030204" pitchFamily="34" charset="0"/>
                </a:rPr>
                <a:t> </a:t>
              </a:r>
              <a:r>
                <a:rPr lang="pt-BR" altLang="pt-BR" sz="18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72715" name="Line 11">
              <a:extLst>
                <a:ext uri="{FF2B5EF4-FFF2-40B4-BE49-F238E27FC236}">
                  <a16:creationId xmlns:a16="http://schemas.microsoft.com/office/drawing/2014/main" id="{2E9162F4-65E7-429F-9414-9CCCD2483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252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16" name="Line 12">
              <a:extLst>
                <a:ext uri="{FF2B5EF4-FFF2-40B4-BE49-F238E27FC236}">
                  <a16:creationId xmlns:a16="http://schemas.microsoft.com/office/drawing/2014/main" id="{16EC25BF-E664-4B6B-AAFE-A5E9D26BF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1449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17" name="Line 13">
              <a:extLst>
                <a:ext uri="{FF2B5EF4-FFF2-40B4-BE49-F238E27FC236}">
                  <a16:creationId xmlns:a16="http://schemas.microsoft.com/office/drawing/2014/main" id="{E32D3729-0274-4FB8-B0C9-B5752316E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" y="1696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18" name="Line 14">
              <a:extLst>
                <a:ext uri="{FF2B5EF4-FFF2-40B4-BE49-F238E27FC236}">
                  <a16:creationId xmlns:a16="http://schemas.microsoft.com/office/drawing/2014/main" id="{A5A1560A-BDEC-46CE-8404-8681F4CD4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252"/>
              <a:ext cx="0" cy="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19" name="Line 15">
              <a:extLst>
                <a:ext uri="{FF2B5EF4-FFF2-40B4-BE49-F238E27FC236}">
                  <a16:creationId xmlns:a16="http://schemas.microsoft.com/office/drawing/2014/main" id="{6F22B806-C353-459F-A9DB-A396CDC1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449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0" name="Line 16">
              <a:extLst>
                <a:ext uri="{FF2B5EF4-FFF2-40B4-BE49-F238E27FC236}">
                  <a16:creationId xmlns:a16="http://schemas.microsoft.com/office/drawing/2014/main" id="{642011ED-0B04-46F1-9959-A565E201B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" y="1696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1" name="Line 17">
              <a:extLst>
                <a:ext uri="{FF2B5EF4-FFF2-40B4-BE49-F238E27FC236}">
                  <a16:creationId xmlns:a16="http://schemas.microsoft.com/office/drawing/2014/main" id="{3B68C431-023A-43A5-A8D0-7820DFD4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2880"/>
              <a:ext cx="17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2" name="Line 18">
              <a:extLst>
                <a:ext uri="{FF2B5EF4-FFF2-40B4-BE49-F238E27FC236}">
                  <a16:creationId xmlns:a16="http://schemas.microsoft.com/office/drawing/2014/main" id="{2729B140-249B-4452-81AE-B4BD440EE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548"/>
              <a:ext cx="0" cy="13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3" name="Line 19">
              <a:extLst>
                <a:ext uri="{FF2B5EF4-FFF2-40B4-BE49-F238E27FC236}">
                  <a16:creationId xmlns:a16="http://schemas.microsoft.com/office/drawing/2014/main" id="{7E720ADD-9D88-4873-82D3-5227DBB24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795"/>
              <a:ext cx="0" cy="10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4" name="Line 20">
              <a:extLst>
                <a:ext uri="{FF2B5EF4-FFF2-40B4-BE49-F238E27FC236}">
                  <a16:creationId xmlns:a16="http://schemas.microsoft.com/office/drawing/2014/main" id="{A54BB848-DDB8-4E06-B7AB-B3A8E130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2041"/>
              <a:ext cx="0" cy="8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5" name="Line 21">
              <a:extLst>
                <a:ext uri="{FF2B5EF4-FFF2-40B4-BE49-F238E27FC236}">
                  <a16:creationId xmlns:a16="http://schemas.microsoft.com/office/drawing/2014/main" id="{3019E12D-1EFC-416D-A49C-AE9DE3104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" y="2288"/>
              <a:ext cx="0" cy="5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5A66389D-4489-4661-B2CB-235570C596A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5A1D999D-48CD-4B43-9BD0-27684AC8FF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058" y="836712"/>
            <a:ext cx="8748464" cy="2448271"/>
          </a:xfrm>
        </p:spPr>
        <p:txBody>
          <a:bodyPr>
            <a:normAutofit/>
          </a:bodyPr>
          <a:lstStyle/>
          <a:p>
            <a:pPr marL="271463" lvl="1"/>
            <a:r>
              <a:rPr lang="pt-BR" altLang="pt-BR" dirty="0">
                <a:solidFill>
                  <a:srgbClr val="000066"/>
                </a:solidFill>
              </a:rPr>
              <a:t>Atividades das Técnicas de 4a Geração </a:t>
            </a:r>
          </a:p>
          <a:p>
            <a:pPr marL="271463" lvl="1" indent="0">
              <a:buNone/>
            </a:pPr>
            <a:r>
              <a:rPr lang="pt-BR" altLang="pt-BR" dirty="0">
                <a:solidFill>
                  <a:srgbClr val="000066"/>
                </a:solidFill>
              </a:rPr>
              <a:t>   </a:t>
            </a:r>
            <a:r>
              <a:rPr lang="pt-BR" altLang="pt-BR" dirty="0"/>
              <a:t>III. </a:t>
            </a:r>
            <a:r>
              <a:rPr lang="pt-BR" altLang="pt-BR" sz="2000" dirty="0"/>
              <a:t>Implementação usando 4GL: os resultados desejados são    representados de modo que haja geração automática de código.</a:t>
            </a:r>
            <a:r>
              <a:rPr lang="pt-BR" altLang="pt-BR" dirty="0"/>
              <a:t> </a:t>
            </a:r>
          </a:p>
          <a:p>
            <a:pPr marL="271463" lvl="1"/>
            <a:r>
              <a:rPr lang="pt-BR" altLang="pt-BR" dirty="0"/>
              <a:t>Problemas das fase III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 </a:t>
            </a:r>
            <a:r>
              <a:rPr lang="pt-BR" altLang="pt-BR" sz="2000" dirty="0"/>
              <a:t>Deve existir uma estrutura de dados com informações relevantes e que seja acessível pela 4GL.</a:t>
            </a:r>
          </a:p>
        </p:txBody>
      </p:sp>
      <p:grpSp>
        <p:nvGrpSpPr>
          <p:cNvPr id="83972" name="Group 8">
            <a:extLst>
              <a:ext uri="{FF2B5EF4-FFF2-40B4-BE49-F238E27FC236}">
                <a16:creationId xmlns:a16="http://schemas.microsoft.com/office/drawing/2014/main" id="{360801CE-3E40-4A3E-9863-D86D2776A03B}"/>
              </a:ext>
            </a:extLst>
          </p:cNvPr>
          <p:cNvGrpSpPr>
            <a:grpSpLocks/>
          </p:cNvGrpSpPr>
          <p:nvPr/>
        </p:nvGrpSpPr>
        <p:grpSpPr bwMode="auto">
          <a:xfrm>
            <a:off x="3059832" y="3212976"/>
            <a:ext cx="4752528" cy="3312368"/>
            <a:chOff x="3216" y="1104"/>
            <a:chExt cx="2544" cy="1776"/>
          </a:xfrm>
        </p:grpSpPr>
        <p:sp>
          <p:nvSpPr>
            <p:cNvPr id="83973" name="AutoShape 9">
              <a:extLst>
                <a:ext uri="{FF2B5EF4-FFF2-40B4-BE49-F238E27FC236}">
                  <a16:creationId xmlns:a16="http://schemas.microsoft.com/office/drawing/2014/main" id="{61EBE46A-5552-4346-A0B3-CED2FE79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Obtenção dos Requisitos</a:t>
              </a:r>
            </a:p>
          </p:txBody>
        </p:sp>
        <p:sp>
          <p:nvSpPr>
            <p:cNvPr id="83974" name="AutoShape 10">
              <a:extLst>
                <a:ext uri="{FF2B5EF4-FFF2-40B4-BE49-F238E27FC236}">
                  <a16:creationId xmlns:a16="http://schemas.microsoft.com/office/drawing/2014/main" id="{232097A7-F1CA-4AC2-96E3-27A76092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351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Estratégia do “Projeto”</a:t>
              </a:r>
              <a:r>
                <a:rPr lang="pt-BR" altLang="pt-BR" sz="18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83975" name="AutoShape 11">
              <a:extLst>
                <a:ext uri="{FF2B5EF4-FFF2-40B4-BE49-F238E27FC236}">
                  <a16:creationId xmlns:a16="http://schemas.microsoft.com/office/drawing/2014/main" id="{1104F3DB-C989-4BCC-8682-188E8E62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97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Implementação usando 4GL  </a:t>
              </a:r>
            </a:p>
          </p:txBody>
        </p:sp>
        <p:sp>
          <p:nvSpPr>
            <p:cNvPr id="83976" name="AutoShape 12">
              <a:extLst>
                <a:ext uri="{FF2B5EF4-FFF2-40B4-BE49-F238E27FC236}">
                  <a16:creationId xmlns:a16="http://schemas.microsoft.com/office/drawing/2014/main" id="{DCC58957-17D8-4700-9612-4281196B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72"/>
              <a:ext cx="701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b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 </a:t>
              </a:r>
              <a:r>
                <a:rPr lang="pt-BR" altLang="pt-BR" sz="180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579E4DE2-7468-4D76-A49B-C6DDEF972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252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2" name="Line 14">
              <a:extLst>
                <a:ext uri="{FF2B5EF4-FFF2-40B4-BE49-F238E27FC236}">
                  <a16:creationId xmlns:a16="http://schemas.microsoft.com/office/drawing/2014/main" id="{E5FF725C-79CB-4F4F-AF5A-DFB607A82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1449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3" name="Line 15">
              <a:extLst>
                <a:ext uri="{FF2B5EF4-FFF2-40B4-BE49-F238E27FC236}">
                  <a16:creationId xmlns:a16="http://schemas.microsoft.com/office/drawing/2014/main" id="{8CFA2B02-8505-4F2F-AEE7-5A7A1C485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" y="1696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9D17CC1C-02CA-4916-8E31-E90D7DC65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252"/>
              <a:ext cx="0" cy="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4C956EB0-7F95-4BE7-B29E-40EF68425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449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46F3C20E-60E8-4CF9-98DE-4BFE8B93A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" y="1696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7" name="Line 19">
              <a:extLst>
                <a:ext uri="{FF2B5EF4-FFF2-40B4-BE49-F238E27FC236}">
                  <a16:creationId xmlns:a16="http://schemas.microsoft.com/office/drawing/2014/main" id="{ADD25E1F-44ED-488C-917A-2BCDB4A3E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2880"/>
              <a:ext cx="17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8" name="Line 20">
              <a:extLst>
                <a:ext uri="{FF2B5EF4-FFF2-40B4-BE49-F238E27FC236}">
                  <a16:creationId xmlns:a16="http://schemas.microsoft.com/office/drawing/2014/main" id="{C2171D72-4E09-4BEA-A1FB-835EF31DC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548"/>
              <a:ext cx="0" cy="13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49" name="Line 21">
              <a:extLst>
                <a:ext uri="{FF2B5EF4-FFF2-40B4-BE49-F238E27FC236}">
                  <a16:creationId xmlns:a16="http://schemas.microsoft.com/office/drawing/2014/main" id="{BE26AAEA-A9DB-461C-B6D3-5B1E5240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795"/>
              <a:ext cx="0" cy="10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50" name="Line 22">
              <a:extLst>
                <a:ext uri="{FF2B5EF4-FFF2-40B4-BE49-F238E27FC236}">
                  <a16:creationId xmlns:a16="http://schemas.microsoft.com/office/drawing/2014/main" id="{046789BE-97FD-4FDB-A886-2B889E31F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2041"/>
              <a:ext cx="0" cy="8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751" name="Line 23">
              <a:extLst>
                <a:ext uri="{FF2B5EF4-FFF2-40B4-BE49-F238E27FC236}">
                  <a16:creationId xmlns:a16="http://schemas.microsoft.com/office/drawing/2014/main" id="{44DE3A03-45D0-4202-9E9A-F363491B6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" y="2288"/>
              <a:ext cx="0" cy="5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A888F498-0B59-47AC-A5AD-73FDFCEA07B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9FE4C7D4-55CD-4A98-89F9-06AFE8790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21700" cy="316865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altLang="pt-BR" b="1" dirty="0" err="1"/>
              <a:t>Modelo</a:t>
            </a:r>
            <a:r>
              <a:rPr lang="en-GB" altLang="pt-BR" b="1" dirty="0"/>
              <a:t> </a:t>
            </a:r>
            <a:r>
              <a:rPr lang="en-GB" altLang="pt-BR" b="1" dirty="0" err="1"/>
              <a:t>Espiral</a:t>
            </a:r>
            <a:r>
              <a:rPr lang="en-GB" altLang="pt-BR" b="1" dirty="0"/>
              <a:t> </a:t>
            </a:r>
            <a:r>
              <a:rPr lang="en-GB" altLang="pt-BR" b="1" dirty="0" err="1"/>
              <a:t>ou</a:t>
            </a:r>
            <a:r>
              <a:rPr lang="en-GB" altLang="pt-BR" b="1" dirty="0"/>
              <a:t> de Boehm</a:t>
            </a:r>
          </a:p>
          <a:p>
            <a:pPr lvl="1"/>
            <a:r>
              <a:rPr lang="pt-BR" altLang="pt-BR" dirty="0"/>
              <a:t>O processo de desenvolvimento se move sobre uma espiral evolucionária;</a:t>
            </a:r>
          </a:p>
          <a:p>
            <a:pPr lvl="1"/>
            <a:r>
              <a:rPr lang="pt-BR" altLang="pt-BR" dirty="0"/>
              <a:t>Possui as melhores características do: </a:t>
            </a:r>
          </a:p>
          <a:p>
            <a:pPr lvl="2"/>
            <a:r>
              <a:rPr lang="pt-BR" altLang="pt-BR" dirty="0"/>
              <a:t>Ciclo de vida clássico</a:t>
            </a:r>
          </a:p>
          <a:p>
            <a:pPr lvl="2"/>
            <a:r>
              <a:rPr lang="pt-BR" altLang="pt-BR" dirty="0"/>
              <a:t>Evolucionário – Prototipação</a:t>
            </a:r>
          </a:p>
          <a:p>
            <a:pPr lvl="2"/>
            <a:r>
              <a:rPr lang="pt-BR" altLang="pt-BR" dirty="0"/>
              <a:t>Acrescenta Análise de Riscos</a:t>
            </a:r>
          </a:p>
          <a:p>
            <a:pPr lvl="1"/>
            <a:r>
              <a:rPr lang="pt-BR" altLang="pt-BR" dirty="0"/>
              <a:t>As fases são executadas de forma iterativa </a:t>
            </a:r>
          </a:p>
          <a:p>
            <a:pPr lvl="1"/>
            <a:r>
              <a:rPr lang="pt-BR" altLang="pt-BR" dirty="0"/>
              <a:t>As fases de análise e projeto não são monolíticas e distintas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CCBB4E-D31A-4304-8A1E-0BF571D310F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6453216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5">
            <a:extLst>
              <a:ext uri="{FF2B5EF4-FFF2-40B4-BE49-F238E27FC236}">
                <a16:creationId xmlns:a16="http://schemas.microsoft.com/office/drawing/2014/main" id="{580E4B93-5506-4FD2-84E1-C078D346774D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4968552" cy="3456384"/>
            <a:chOff x="3216" y="1104"/>
            <a:chExt cx="2544" cy="1776"/>
          </a:xfrm>
        </p:grpSpPr>
        <p:sp>
          <p:nvSpPr>
            <p:cNvPr id="84997" name="AutoShape 6">
              <a:extLst>
                <a:ext uri="{FF2B5EF4-FFF2-40B4-BE49-F238E27FC236}">
                  <a16:creationId xmlns:a16="http://schemas.microsoft.com/office/drawing/2014/main" id="{6BAF39D2-A12C-4BB6-9FDC-F9445F39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Obtenção dos Requisitos</a:t>
              </a:r>
            </a:p>
          </p:txBody>
        </p:sp>
        <p:sp>
          <p:nvSpPr>
            <p:cNvPr id="84998" name="AutoShape 7">
              <a:extLst>
                <a:ext uri="{FF2B5EF4-FFF2-40B4-BE49-F238E27FC236}">
                  <a16:creationId xmlns:a16="http://schemas.microsoft.com/office/drawing/2014/main" id="{EAC3C09D-B1D6-4242-A34C-C0F20FD2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351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Estratégia do “Projeto”</a:t>
              </a:r>
              <a:r>
                <a:rPr lang="pt-BR" altLang="pt-BR" sz="180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84999" name="AutoShape 8">
              <a:extLst>
                <a:ext uri="{FF2B5EF4-FFF2-40B4-BE49-F238E27FC236}">
                  <a16:creationId xmlns:a16="http://schemas.microsoft.com/office/drawing/2014/main" id="{1E23D5DF-7A0C-4CE5-8608-6C360063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97"/>
              <a:ext cx="898" cy="4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chemeClr val="accent1">
                      <a:lumMod val="50000"/>
                    </a:schemeClr>
                  </a:solidFill>
                  <a:latin typeface="Arial Narrow" panose="020B0606020202030204" pitchFamily="34" charset="0"/>
                </a:rPr>
                <a:t>Implementação usando 4GL  </a:t>
              </a:r>
            </a:p>
          </p:txBody>
        </p:sp>
        <p:sp>
          <p:nvSpPr>
            <p:cNvPr id="85000" name="AutoShape 9">
              <a:extLst>
                <a:ext uri="{FF2B5EF4-FFF2-40B4-BE49-F238E27FC236}">
                  <a16:creationId xmlns:a16="http://schemas.microsoft.com/office/drawing/2014/main" id="{A6F49138-7BBF-4192-8600-634ABD0F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72"/>
              <a:ext cx="701" cy="4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b="0">
                  <a:latin typeface="Arial Narrow" panose="020B0606020202030204" pitchFamily="34" charset="0"/>
                </a:rPr>
                <a:t> </a:t>
              </a:r>
              <a:r>
                <a:rPr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177162" name="Line 10">
              <a:extLst>
                <a:ext uri="{FF2B5EF4-FFF2-40B4-BE49-F238E27FC236}">
                  <a16:creationId xmlns:a16="http://schemas.microsoft.com/office/drawing/2014/main" id="{35DEB14A-CE53-4181-BE45-2C9D81F4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252"/>
              <a:ext cx="2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3" name="Line 11">
              <a:extLst>
                <a:ext uri="{FF2B5EF4-FFF2-40B4-BE49-F238E27FC236}">
                  <a16:creationId xmlns:a16="http://schemas.microsoft.com/office/drawing/2014/main" id="{B346E8F8-280B-4816-BAD8-7692DCD8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1449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4" name="Line 12">
              <a:extLst>
                <a:ext uri="{FF2B5EF4-FFF2-40B4-BE49-F238E27FC236}">
                  <a16:creationId xmlns:a16="http://schemas.microsoft.com/office/drawing/2014/main" id="{D586A0A1-961D-4A0E-BCB8-FB40C6F6F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" y="1696"/>
              <a:ext cx="1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5" name="Line 13">
              <a:extLst>
                <a:ext uri="{FF2B5EF4-FFF2-40B4-BE49-F238E27FC236}">
                  <a16:creationId xmlns:a16="http://schemas.microsoft.com/office/drawing/2014/main" id="{76197D3A-4771-4AA4-B090-EA20FFDAF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252"/>
              <a:ext cx="0" cy="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6" name="Line 14">
              <a:extLst>
                <a:ext uri="{FF2B5EF4-FFF2-40B4-BE49-F238E27FC236}">
                  <a16:creationId xmlns:a16="http://schemas.microsoft.com/office/drawing/2014/main" id="{CC4A664E-5910-4F84-AFD9-EF97398BB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1449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7" name="Line 15">
              <a:extLst>
                <a:ext uri="{FF2B5EF4-FFF2-40B4-BE49-F238E27FC236}">
                  <a16:creationId xmlns:a16="http://schemas.microsoft.com/office/drawing/2014/main" id="{8875129C-CC13-4CBA-8A0B-C17F553B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" y="1696"/>
              <a:ext cx="0" cy="1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8" name="Line 16">
              <a:extLst>
                <a:ext uri="{FF2B5EF4-FFF2-40B4-BE49-F238E27FC236}">
                  <a16:creationId xmlns:a16="http://schemas.microsoft.com/office/drawing/2014/main" id="{88FAD603-9922-44C8-BCBB-71644A712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2880"/>
              <a:ext cx="17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69" name="Line 17">
              <a:extLst>
                <a:ext uri="{FF2B5EF4-FFF2-40B4-BE49-F238E27FC236}">
                  <a16:creationId xmlns:a16="http://schemas.microsoft.com/office/drawing/2014/main" id="{0D64B5D3-D983-41B1-87D7-6389A407A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548"/>
              <a:ext cx="0" cy="13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70" name="Line 18">
              <a:extLst>
                <a:ext uri="{FF2B5EF4-FFF2-40B4-BE49-F238E27FC236}">
                  <a16:creationId xmlns:a16="http://schemas.microsoft.com/office/drawing/2014/main" id="{86F9B4AD-AF10-44D8-B5B1-287337035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795"/>
              <a:ext cx="0" cy="10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71" name="Line 19">
              <a:extLst>
                <a:ext uri="{FF2B5EF4-FFF2-40B4-BE49-F238E27FC236}">
                  <a16:creationId xmlns:a16="http://schemas.microsoft.com/office/drawing/2014/main" id="{32B60DFC-DE8C-4B36-9654-E5B064E66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2041"/>
              <a:ext cx="0" cy="8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BE178D1D-A030-4622-8302-B4242CF83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" y="2288"/>
              <a:ext cx="0" cy="5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7173" name="Rectangle 21">
            <a:extLst>
              <a:ext uri="{FF2B5EF4-FFF2-40B4-BE49-F238E27FC236}">
                <a16:creationId xmlns:a16="http://schemas.microsoft.com/office/drawing/2014/main" id="{833148BA-17C1-4E3D-A6B8-047B2AEDB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748464" cy="2016224"/>
          </a:xfrm>
        </p:spPr>
        <p:txBody>
          <a:bodyPr>
            <a:normAutofit fontScale="85000" lnSpcReduction="10000"/>
          </a:bodyPr>
          <a:lstStyle/>
          <a:p>
            <a:r>
              <a:rPr lang="pt-BR" altLang="pt-BR" dirty="0">
                <a:solidFill>
                  <a:srgbClr val="000066"/>
                </a:solidFill>
              </a:rPr>
              <a:t>Atividades das Técnicas de 4ª. Geração </a:t>
            </a:r>
          </a:p>
          <a:p>
            <a:pPr marL="457200" lvl="1" indent="0">
              <a:buNone/>
            </a:pPr>
            <a:r>
              <a:rPr lang="pt-BR" altLang="pt-BR" dirty="0"/>
              <a:t>IV. Teste:  o desenvolvedor deve efetuar testes e desenvolver uma documentação significativa. </a:t>
            </a:r>
          </a:p>
          <a:p>
            <a:r>
              <a:rPr lang="pt-BR" altLang="pt-BR" dirty="0">
                <a:solidFill>
                  <a:schemeClr val="accent1">
                    <a:lumMod val="50000"/>
                  </a:schemeClr>
                </a:solidFill>
              </a:rPr>
              <a:t>Vantagem da execução de teste com as técnicas de 4ª. Geração</a:t>
            </a:r>
          </a:p>
          <a:p>
            <a:pPr lvl="1">
              <a:tabLst>
                <a:tab pos="715963" algn="l"/>
              </a:tabLst>
            </a:pPr>
            <a:r>
              <a:rPr lang="pt-BR" altLang="pt-BR" dirty="0"/>
              <a:t>	O software desenvolvido deve ser construído de maneira que a manutenção possa ser efetuada prontamente.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CD7A1FB3-FC78-4B20-86E1-E12087A4A30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47CF546F-4D6A-4796-ADDF-6DFBDED24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3456384"/>
          </a:xfrm>
        </p:spPr>
        <p:txBody>
          <a:bodyPr/>
          <a:lstStyle/>
          <a:p>
            <a:r>
              <a:rPr lang="pt-BR" altLang="pt-BR" dirty="0">
                <a:solidFill>
                  <a:schemeClr val="accent1">
                    <a:lumMod val="50000"/>
                  </a:schemeClr>
                </a:solidFill>
              </a:rPr>
              <a:t>Vantagens com as Técnicas de 4ª. Geração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PROPONENTES: redução dramática no tempo de desenvolvimento do software (aumento de produtividade)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OPONENTES: as 4GL atuais não são mais fáceis de usar do que as linguagens de programação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 o código fonte produzido é ineficiente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 a manutenibilidade de sistemas usando técnicas 4G ainda é questionável.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2A9B22-529F-426B-B495-EDE441EE37C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47CF546F-4D6A-4796-ADDF-6DFBDED24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3456384"/>
          </a:xfrm>
        </p:spPr>
        <p:txBody>
          <a:bodyPr/>
          <a:lstStyle/>
          <a:p>
            <a:r>
              <a:rPr lang="pt-BR" altLang="pt-BR" dirty="0">
                <a:solidFill>
                  <a:schemeClr val="accent1">
                    <a:lumMod val="50000"/>
                  </a:schemeClr>
                </a:solidFill>
              </a:rPr>
              <a:t>Vantagens com as Técnicas de 4ª. Geração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PROPONENTES: redução dramática no tempo de desenvolvimento do software (aumento de produtividade)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OPONENTES: as 4GL atuais não são mais fáceis de usar do que as linguagens de programação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 o código fonte produzido é ineficiente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 a manutenibilidade de sistemas usando técnicas 4G ainda é questionável.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2A9B22-529F-426B-B495-EDE441EE37C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47125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925B484-CFDD-4BB2-BF5F-5D7B6B99D9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836712"/>
            <a:ext cx="8748464" cy="834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Mudança na natureza de desenvolvimento de software</a:t>
            </a:r>
          </a:p>
        </p:txBody>
      </p:sp>
      <p:grpSp>
        <p:nvGrpSpPr>
          <p:cNvPr id="87043" name="Group 65">
            <a:extLst>
              <a:ext uri="{FF2B5EF4-FFF2-40B4-BE49-F238E27FC236}">
                <a16:creationId xmlns:a16="http://schemas.microsoft.com/office/drawing/2014/main" id="{91541AB6-A6C1-42D3-9217-43D754DD3AF5}"/>
              </a:ext>
            </a:extLst>
          </p:cNvPr>
          <p:cNvGrpSpPr>
            <a:grpSpLocks/>
          </p:cNvGrpSpPr>
          <p:nvPr/>
        </p:nvGrpSpPr>
        <p:grpSpPr bwMode="auto">
          <a:xfrm>
            <a:off x="1085800" y="2559645"/>
            <a:ext cx="7086600" cy="3749675"/>
            <a:chOff x="816" y="1248"/>
            <a:chExt cx="4464" cy="2362"/>
          </a:xfrm>
        </p:grpSpPr>
        <p:sp>
          <p:nvSpPr>
            <p:cNvPr id="74796" name="Rectangle 44">
              <a:extLst>
                <a:ext uri="{FF2B5EF4-FFF2-40B4-BE49-F238E27FC236}">
                  <a16:creationId xmlns:a16="http://schemas.microsoft.com/office/drawing/2014/main" id="{27724194-79B3-4D75-AEEC-03AA30F07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48"/>
              <a:ext cx="4464" cy="23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45" name="Text Box 46">
              <a:extLst>
                <a:ext uri="{FF2B5EF4-FFF2-40B4-BE49-F238E27FC236}">
                  <a16:creationId xmlns:a16="http://schemas.microsoft.com/office/drawing/2014/main" id="{D6281DF9-608A-4664-837E-51EAFF4B6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626"/>
              <a:ext cx="1119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dirty="0">
                  <a:solidFill>
                    <a:srgbClr val="660033"/>
                  </a:solidFill>
                  <a:latin typeface="Arial" panose="020B0604020202020204" pitchFamily="34" charset="0"/>
                </a:rPr>
                <a:t>métodos convencionais</a:t>
              </a:r>
            </a:p>
          </p:txBody>
        </p:sp>
        <p:sp>
          <p:nvSpPr>
            <p:cNvPr id="87046" name="Text Box 47">
              <a:extLst>
                <a:ext uri="{FF2B5EF4-FFF2-40B4-BE49-F238E27FC236}">
                  <a16:creationId xmlns:a16="http://schemas.microsoft.com/office/drawing/2014/main" id="{D0AB8D35-DE67-42F5-9033-CB95B2A4B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1970"/>
              <a:ext cx="1119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3333CC"/>
                  </a:solidFill>
                  <a:latin typeface="Arial" panose="020B0604020202020204" pitchFamily="34" charset="0"/>
                </a:rPr>
                <a:t>aplicação de técnicas de 4</a:t>
              </a:r>
              <a:r>
                <a:rPr lang="pt-BR" altLang="pt-BR" sz="1800" baseline="30000">
                  <a:solidFill>
                    <a:srgbClr val="3333CC"/>
                  </a:solidFill>
                  <a:latin typeface="Arial" panose="020B0604020202020204" pitchFamily="34" charset="0"/>
                </a:rPr>
                <a:t>a</a:t>
              </a:r>
              <a:r>
                <a:rPr lang="pt-BR" altLang="pt-BR" sz="1800">
                  <a:solidFill>
                    <a:srgbClr val="3333CC"/>
                  </a:solidFill>
                  <a:latin typeface="Arial" panose="020B0604020202020204" pitchFamily="34" charset="0"/>
                </a:rPr>
                <a:t> Geração </a:t>
              </a:r>
            </a:p>
          </p:txBody>
        </p:sp>
        <p:sp>
          <p:nvSpPr>
            <p:cNvPr id="74800" name="Text Box 48">
              <a:extLst>
                <a:ext uri="{FF2B5EF4-FFF2-40B4-BE49-F238E27FC236}">
                  <a16:creationId xmlns:a16="http://schemas.microsoft.com/office/drawing/2014/main" id="{746D5BCF-9284-4652-8AFC-61FF0AC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1517"/>
              <a:ext cx="1119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r>
                <a:rPr lang="pt-BR" altLang="pt-BR" sz="200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demanda global</a:t>
              </a:r>
            </a:p>
          </p:txBody>
        </p:sp>
        <p:sp>
          <p:nvSpPr>
            <p:cNvPr id="87048" name="Text Box 49">
              <a:extLst>
                <a:ext uri="{FF2B5EF4-FFF2-40B4-BE49-F238E27FC236}">
                  <a16:creationId xmlns:a16="http://schemas.microsoft.com/office/drawing/2014/main" id="{F38E5A97-C5F2-4FE0-9D15-6EF0552B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970"/>
              <a:ext cx="900" cy="5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demanda por software</a:t>
              </a:r>
            </a:p>
          </p:txBody>
        </p:sp>
        <p:sp>
          <p:nvSpPr>
            <p:cNvPr id="74802" name="Line 50">
              <a:extLst>
                <a:ext uri="{FF2B5EF4-FFF2-40B4-BE49-F238E27FC236}">
                  <a16:creationId xmlns:a16="http://schemas.microsoft.com/office/drawing/2014/main" id="{CB251730-C7F8-4F66-BD79-FCFD0F490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576"/>
              <a:ext cx="0" cy="1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3" name="Line 51">
              <a:extLst>
                <a:ext uri="{FF2B5EF4-FFF2-40B4-BE49-F238E27FC236}">
                  <a16:creationId xmlns:a16="http://schemas.microsoft.com/office/drawing/2014/main" id="{07E04218-50F1-48FB-8860-BF49EB58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3216"/>
              <a:ext cx="28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4" name="Line 52">
              <a:extLst>
                <a:ext uri="{FF2B5EF4-FFF2-40B4-BE49-F238E27FC236}">
                  <a16:creationId xmlns:a16="http://schemas.microsoft.com/office/drawing/2014/main" id="{5250876E-34B9-4CDB-B158-5031F8681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3150"/>
              <a:ext cx="0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5" name="Line 53">
              <a:extLst>
                <a:ext uri="{FF2B5EF4-FFF2-40B4-BE49-F238E27FC236}">
                  <a16:creationId xmlns:a16="http://schemas.microsoft.com/office/drawing/2014/main" id="{AD873224-BB58-488C-811F-E2582C91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150"/>
              <a:ext cx="0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6" name="Line 54">
              <a:extLst>
                <a:ext uri="{FF2B5EF4-FFF2-40B4-BE49-F238E27FC236}">
                  <a16:creationId xmlns:a16="http://schemas.microsoft.com/office/drawing/2014/main" id="{5CCB8BF9-9449-405D-8B61-764743B89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7" y="3150"/>
              <a:ext cx="0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07" name="Line 55">
              <a:extLst>
                <a:ext uri="{FF2B5EF4-FFF2-40B4-BE49-F238E27FC236}">
                  <a16:creationId xmlns:a16="http://schemas.microsoft.com/office/drawing/2014/main" id="{687B38D8-0DA7-43A8-A79F-E44F783A7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150"/>
              <a:ext cx="0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55" name="Text Box 56">
              <a:extLst>
                <a:ext uri="{FF2B5EF4-FFF2-40B4-BE49-F238E27FC236}">
                  <a16:creationId xmlns:a16="http://schemas.microsoft.com/office/drawing/2014/main" id="{CC660EC6-4BF0-446E-8990-68DA049FB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282"/>
              <a:ext cx="530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chemeClr val="hlink"/>
                  </a:solidFill>
                  <a:latin typeface="Arial Narrow" panose="020B0606020202030204" pitchFamily="34" charset="0"/>
                </a:rPr>
                <a:t>1970</a:t>
              </a:r>
              <a:endParaRPr lang="pt-BR" altLang="pt-BR" sz="1800">
                <a:solidFill>
                  <a:srgbClr val="80008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056" name="Text Box 57">
              <a:extLst>
                <a:ext uri="{FF2B5EF4-FFF2-40B4-BE49-F238E27FC236}">
                  <a16:creationId xmlns:a16="http://schemas.microsoft.com/office/drawing/2014/main" id="{229B13DA-7566-4F61-A8FB-2B349B836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3282"/>
              <a:ext cx="530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chemeClr val="hlink"/>
                  </a:solidFill>
                  <a:latin typeface="Arial Narrow" panose="020B0606020202030204" pitchFamily="34" charset="0"/>
                </a:rPr>
                <a:t>1980</a:t>
              </a:r>
              <a:endParaRPr lang="pt-BR" altLang="pt-BR" sz="1800">
                <a:solidFill>
                  <a:srgbClr val="80008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057" name="Text Box 58">
              <a:extLst>
                <a:ext uri="{FF2B5EF4-FFF2-40B4-BE49-F238E27FC236}">
                  <a16:creationId xmlns:a16="http://schemas.microsoft.com/office/drawing/2014/main" id="{ADA5F463-05EE-4599-AB16-F6A97D895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3282"/>
              <a:ext cx="530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chemeClr val="hlink"/>
                  </a:solidFill>
                  <a:latin typeface="Arial Narrow" panose="020B0606020202030204" pitchFamily="34" charset="0"/>
                </a:rPr>
                <a:t>1990</a:t>
              </a:r>
              <a:endParaRPr lang="pt-BR" altLang="pt-BR" sz="1800">
                <a:solidFill>
                  <a:srgbClr val="80008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058" name="Text Box 59">
              <a:extLst>
                <a:ext uri="{FF2B5EF4-FFF2-40B4-BE49-F238E27FC236}">
                  <a16:creationId xmlns:a16="http://schemas.microsoft.com/office/drawing/2014/main" id="{17216488-7C70-4BFA-8AB2-9F655D934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" y="3282"/>
              <a:ext cx="530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chemeClr val="hlink"/>
                  </a:solidFill>
                  <a:latin typeface="Arial Narrow" panose="020B0606020202030204" pitchFamily="34" charset="0"/>
                </a:rPr>
                <a:t>2000</a:t>
              </a:r>
              <a:endParaRPr lang="pt-BR" altLang="pt-BR" sz="1800">
                <a:solidFill>
                  <a:srgbClr val="80008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4812" name="Freeform 60">
              <a:extLst>
                <a:ext uri="{FF2B5EF4-FFF2-40B4-BE49-F238E27FC236}">
                  <a16:creationId xmlns:a16="http://schemas.microsoft.com/office/drawing/2014/main" id="{EEDBFC05-2210-482E-BA93-893971E2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2560"/>
              <a:ext cx="1518" cy="131"/>
            </a:xfrm>
            <a:custGeom>
              <a:avLst/>
              <a:gdLst>
                <a:gd name="T0" fmla="*/ 0 w 3998"/>
                <a:gd name="T1" fmla="*/ 456 h 607"/>
                <a:gd name="T2" fmla="*/ 600 w 3998"/>
                <a:gd name="T3" fmla="*/ 288 h 607"/>
                <a:gd name="T4" fmla="*/ 888 w 3998"/>
                <a:gd name="T5" fmla="*/ 216 h 607"/>
                <a:gd name="T6" fmla="*/ 1056 w 3998"/>
                <a:gd name="T7" fmla="*/ 168 h 607"/>
                <a:gd name="T8" fmla="*/ 2064 w 3998"/>
                <a:gd name="T9" fmla="*/ 0 h 607"/>
                <a:gd name="T10" fmla="*/ 2832 w 3998"/>
                <a:gd name="T11" fmla="*/ 24 h 607"/>
                <a:gd name="T12" fmla="*/ 3048 w 3998"/>
                <a:gd name="T13" fmla="*/ 96 h 607"/>
                <a:gd name="T14" fmla="*/ 3288 w 3998"/>
                <a:gd name="T15" fmla="*/ 168 h 607"/>
                <a:gd name="T16" fmla="*/ 3528 w 3998"/>
                <a:gd name="T17" fmla="*/ 312 h 607"/>
                <a:gd name="T18" fmla="*/ 3816 w 3998"/>
                <a:gd name="T19" fmla="*/ 504 h 607"/>
                <a:gd name="T20" fmla="*/ 3888 w 3998"/>
                <a:gd name="T21" fmla="*/ 552 h 607"/>
                <a:gd name="T22" fmla="*/ 3984 w 3998"/>
                <a:gd name="T23" fmla="*/ 60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8" h="607">
                  <a:moveTo>
                    <a:pt x="0" y="456"/>
                  </a:moveTo>
                  <a:cubicBezTo>
                    <a:pt x="196" y="391"/>
                    <a:pt x="398" y="328"/>
                    <a:pt x="600" y="288"/>
                  </a:cubicBezTo>
                  <a:cubicBezTo>
                    <a:pt x="776" y="200"/>
                    <a:pt x="620" y="265"/>
                    <a:pt x="888" y="216"/>
                  </a:cubicBezTo>
                  <a:cubicBezTo>
                    <a:pt x="945" y="206"/>
                    <a:pt x="999" y="179"/>
                    <a:pt x="1056" y="168"/>
                  </a:cubicBezTo>
                  <a:cubicBezTo>
                    <a:pt x="1389" y="101"/>
                    <a:pt x="1727" y="42"/>
                    <a:pt x="2064" y="0"/>
                  </a:cubicBezTo>
                  <a:cubicBezTo>
                    <a:pt x="2320" y="8"/>
                    <a:pt x="2577" y="4"/>
                    <a:pt x="2832" y="24"/>
                  </a:cubicBezTo>
                  <a:cubicBezTo>
                    <a:pt x="2867" y="27"/>
                    <a:pt x="2994" y="83"/>
                    <a:pt x="3048" y="96"/>
                  </a:cubicBezTo>
                  <a:cubicBezTo>
                    <a:pt x="3102" y="109"/>
                    <a:pt x="3253" y="145"/>
                    <a:pt x="3288" y="168"/>
                  </a:cubicBezTo>
                  <a:cubicBezTo>
                    <a:pt x="3462" y="284"/>
                    <a:pt x="3380" y="238"/>
                    <a:pt x="3528" y="312"/>
                  </a:cubicBezTo>
                  <a:cubicBezTo>
                    <a:pt x="3610" y="436"/>
                    <a:pt x="3683" y="471"/>
                    <a:pt x="3816" y="504"/>
                  </a:cubicBezTo>
                  <a:cubicBezTo>
                    <a:pt x="3840" y="520"/>
                    <a:pt x="3862" y="539"/>
                    <a:pt x="3888" y="552"/>
                  </a:cubicBezTo>
                  <a:cubicBezTo>
                    <a:pt x="3998" y="607"/>
                    <a:pt x="3930" y="546"/>
                    <a:pt x="3984" y="60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3" name="Freeform 61">
              <a:extLst>
                <a:ext uri="{FF2B5EF4-FFF2-40B4-BE49-F238E27FC236}">
                  <a16:creationId xmlns:a16="http://schemas.microsoft.com/office/drawing/2014/main" id="{8405D9D6-83E3-4AA0-8900-26012BF83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248"/>
              <a:ext cx="2406" cy="1509"/>
            </a:xfrm>
            <a:custGeom>
              <a:avLst/>
              <a:gdLst>
                <a:gd name="T0" fmla="*/ 0 w 7034"/>
                <a:gd name="T1" fmla="*/ 3408 h 3408"/>
                <a:gd name="T2" fmla="*/ 2472 w 7034"/>
                <a:gd name="T3" fmla="*/ 3336 h 3408"/>
                <a:gd name="T4" fmla="*/ 3240 w 7034"/>
                <a:gd name="T5" fmla="*/ 3264 h 3408"/>
                <a:gd name="T6" fmla="*/ 4152 w 7034"/>
                <a:gd name="T7" fmla="*/ 3096 h 3408"/>
                <a:gd name="T8" fmla="*/ 4728 w 7034"/>
                <a:gd name="T9" fmla="*/ 2856 h 3408"/>
                <a:gd name="T10" fmla="*/ 4920 w 7034"/>
                <a:gd name="T11" fmla="*/ 2664 h 3408"/>
                <a:gd name="T12" fmla="*/ 5064 w 7034"/>
                <a:gd name="T13" fmla="*/ 2616 h 3408"/>
                <a:gd name="T14" fmla="*/ 5136 w 7034"/>
                <a:gd name="T15" fmla="*/ 2568 h 3408"/>
                <a:gd name="T16" fmla="*/ 5472 w 7034"/>
                <a:gd name="T17" fmla="*/ 2424 h 3408"/>
                <a:gd name="T18" fmla="*/ 5568 w 7034"/>
                <a:gd name="T19" fmla="*/ 2352 h 3408"/>
                <a:gd name="T20" fmla="*/ 5712 w 7034"/>
                <a:gd name="T21" fmla="*/ 2304 h 3408"/>
                <a:gd name="T22" fmla="*/ 5952 w 7034"/>
                <a:gd name="T23" fmla="*/ 2160 h 3408"/>
                <a:gd name="T24" fmla="*/ 6096 w 7034"/>
                <a:gd name="T25" fmla="*/ 2016 h 3408"/>
                <a:gd name="T26" fmla="*/ 6288 w 7034"/>
                <a:gd name="T27" fmla="*/ 1728 h 3408"/>
                <a:gd name="T28" fmla="*/ 6480 w 7034"/>
                <a:gd name="T29" fmla="*/ 1440 h 3408"/>
                <a:gd name="T30" fmla="*/ 6528 w 7034"/>
                <a:gd name="T31" fmla="*/ 1296 h 3408"/>
                <a:gd name="T32" fmla="*/ 6600 w 7034"/>
                <a:gd name="T33" fmla="*/ 1200 h 3408"/>
                <a:gd name="T34" fmla="*/ 6696 w 7034"/>
                <a:gd name="T35" fmla="*/ 1008 h 3408"/>
                <a:gd name="T36" fmla="*/ 6864 w 7034"/>
                <a:gd name="T37" fmla="*/ 768 h 3408"/>
                <a:gd name="T38" fmla="*/ 7008 w 7034"/>
                <a:gd name="T39" fmla="*/ 408 h 3408"/>
                <a:gd name="T40" fmla="*/ 7032 w 7034"/>
                <a:gd name="T4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34" h="3408">
                  <a:moveTo>
                    <a:pt x="0" y="3408"/>
                  </a:moveTo>
                  <a:cubicBezTo>
                    <a:pt x="824" y="3394"/>
                    <a:pt x="1649" y="3395"/>
                    <a:pt x="2472" y="3336"/>
                  </a:cubicBezTo>
                  <a:cubicBezTo>
                    <a:pt x="2726" y="3294"/>
                    <a:pt x="2983" y="3282"/>
                    <a:pt x="3240" y="3264"/>
                  </a:cubicBezTo>
                  <a:cubicBezTo>
                    <a:pt x="3545" y="3213"/>
                    <a:pt x="3852" y="3171"/>
                    <a:pt x="4152" y="3096"/>
                  </a:cubicBezTo>
                  <a:cubicBezTo>
                    <a:pt x="4318" y="2972"/>
                    <a:pt x="4534" y="2929"/>
                    <a:pt x="4728" y="2856"/>
                  </a:cubicBezTo>
                  <a:cubicBezTo>
                    <a:pt x="4792" y="2792"/>
                    <a:pt x="4856" y="2728"/>
                    <a:pt x="4920" y="2664"/>
                  </a:cubicBezTo>
                  <a:cubicBezTo>
                    <a:pt x="4956" y="2628"/>
                    <a:pt x="5018" y="2637"/>
                    <a:pt x="5064" y="2616"/>
                  </a:cubicBezTo>
                  <a:cubicBezTo>
                    <a:pt x="5090" y="2604"/>
                    <a:pt x="5111" y="2582"/>
                    <a:pt x="5136" y="2568"/>
                  </a:cubicBezTo>
                  <a:cubicBezTo>
                    <a:pt x="5322" y="2466"/>
                    <a:pt x="5296" y="2483"/>
                    <a:pt x="5472" y="2424"/>
                  </a:cubicBezTo>
                  <a:cubicBezTo>
                    <a:pt x="5504" y="2400"/>
                    <a:pt x="5532" y="2370"/>
                    <a:pt x="5568" y="2352"/>
                  </a:cubicBezTo>
                  <a:cubicBezTo>
                    <a:pt x="5613" y="2329"/>
                    <a:pt x="5669" y="2330"/>
                    <a:pt x="5712" y="2304"/>
                  </a:cubicBezTo>
                  <a:cubicBezTo>
                    <a:pt x="6041" y="2106"/>
                    <a:pt x="5544" y="2296"/>
                    <a:pt x="5952" y="2160"/>
                  </a:cubicBezTo>
                  <a:cubicBezTo>
                    <a:pt x="6000" y="2112"/>
                    <a:pt x="6057" y="2071"/>
                    <a:pt x="6096" y="2016"/>
                  </a:cubicBezTo>
                  <a:cubicBezTo>
                    <a:pt x="6387" y="1609"/>
                    <a:pt x="6031" y="1985"/>
                    <a:pt x="6288" y="1728"/>
                  </a:cubicBezTo>
                  <a:cubicBezTo>
                    <a:pt x="6402" y="1386"/>
                    <a:pt x="6240" y="1800"/>
                    <a:pt x="6480" y="1440"/>
                  </a:cubicBezTo>
                  <a:cubicBezTo>
                    <a:pt x="6508" y="1398"/>
                    <a:pt x="6505" y="1341"/>
                    <a:pt x="6528" y="1296"/>
                  </a:cubicBezTo>
                  <a:cubicBezTo>
                    <a:pt x="6546" y="1260"/>
                    <a:pt x="6580" y="1235"/>
                    <a:pt x="6600" y="1200"/>
                  </a:cubicBezTo>
                  <a:cubicBezTo>
                    <a:pt x="6636" y="1138"/>
                    <a:pt x="6662" y="1071"/>
                    <a:pt x="6696" y="1008"/>
                  </a:cubicBezTo>
                  <a:cubicBezTo>
                    <a:pt x="6743" y="922"/>
                    <a:pt x="6817" y="854"/>
                    <a:pt x="6864" y="768"/>
                  </a:cubicBezTo>
                  <a:cubicBezTo>
                    <a:pt x="6938" y="632"/>
                    <a:pt x="6972" y="550"/>
                    <a:pt x="7008" y="408"/>
                  </a:cubicBezTo>
                  <a:cubicBezTo>
                    <a:pt x="7034" y="48"/>
                    <a:pt x="7032" y="184"/>
                    <a:pt x="7032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814" name="Rectangle 62">
              <a:extLst>
                <a:ext uri="{FF2B5EF4-FFF2-40B4-BE49-F238E27FC236}">
                  <a16:creationId xmlns:a16="http://schemas.microsoft.com/office/drawing/2014/main" id="{C02090FF-A0FE-4AD7-B710-A48624F5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248"/>
              <a:ext cx="235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AF02A1EF-FDA4-4361-9F23-8F4ABB0B1E0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E3BAD4-1B96-4DBA-9753-6380D8887B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764705"/>
            <a:ext cx="8748464" cy="5760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3600" b="1" dirty="0">
                <a:solidFill>
                  <a:schemeClr val="accent1">
                    <a:lumMod val="50000"/>
                  </a:schemeClr>
                </a:solidFill>
              </a:rPr>
              <a:t>Combinação dos Métodos de Ciclo de Vida</a:t>
            </a:r>
          </a:p>
        </p:txBody>
      </p:sp>
      <p:grpSp>
        <p:nvGrpSpPr>
          <p:cNvPr id="75947" name="Group 171">
            <a:extLst>
              <a:ext uri="{FF2B5EF4-FFF2-40B4-BE49-F238E27FC236}">
                <a16:creationId xmlns:a16="http://schemas.microsoft.com/office/drawing/2014/main" id="{84FB8E2E-76FD-46AC-8AF6-A7E1474200B5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1268760"/>
            <a:ext cx="8640960" cy="5373220"/>
            <a:chOff x="1008" y="1152"/>
            <a:chExt cx="11088" cy="9792"/>
          </a:xfrm>
        </p:grpSpPr>
        <p:sp>
          <p:nvSpPr>
            <p:cNvPr id="75948" name="Rectangle 172">
              <a:extLst>
                <a:ext uri="{FF2B5EF4-FFF2-40B4-BE49-F238E27FC236}">
                  <a16:creationId xmlns:a16="http://schemas.microsoft.com/office/drawing/2014/main" id="{D34ECB55-0EBB-4529-B242-646C79C5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11088" cy="979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069" name="Text Box 173">
              <a:extLst>
                <a:ext uri="{FF2B5EF4-FFF2-40B4-BE49-F238E27FC236}">
                  <a16:creationId xmlns:a16="http://schemas.microsoft.com/office/drawing/2014/main" id="{D599A0F0-0713-4D7C-A1C3-4D65F2A8E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296"/>
              <a:ext cx="4320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obtenção dos requisitos preliminares</a:t>
              </a:r>
            </a:p>
            <a:p>
              <a:endParaRPr lang="pt-BR" altLang="pt-BR" sz="1000" b="0" dirty="0">
                <a:solidFill>
                  <a:srgbClr val="800080"/>
                </a:solidFill>
                <a:latin typeface="+mn-lt"/>
              </a:endParaRPr>
            </a:p>
          </p:txBody>
        </p:sp>
        <p:sp>
          <p:nvSpPr>
            <p:cNvPr id="88070" name="Text Box 174">
              <a:extLst>
                <a:ext uri="{FF2B5EF4-FFF2-40B4-BE49-F238E27FC236}">
                  <a16:creationId xmlns:a16="http://schemas.microsoft.com/office/drawing/2014/main" id="{CDC7352F-3C92-4B2A-9324-B80AF4534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2" y="2736"/>
              <a:ext cx="2880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modelo</a:t>
              </a:r>
              <a:r>
                <a:rPr lang="pt-BR" altLang="pt-BR" sz="1800" b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espiral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1" name="Text Box 175">
              <a:extLst>
                <a:ext uri="{FF2B5EF4-FFF2-40B4-BE49-F238E27FC236}">
                  <a16:creationId xmlns:a16="http://schemas.microsoft.com/office/drawing/2014/main" id="{D2C1A1D6-9398-4FC8-B72C-660536B6D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" y="2736"/>
              <a:ext cx="1728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técnicas</a:t>
              </a:r>
              <a:r>
                <a:rPr lang="pt-BR" altLang="pt-BR" sz="1800" b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4G</a:t>
              </a: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2" name="Text Box 176">
              <a:extLst>
                <a:ext uri="{FF2B5EF4-FFF2-40B4-BE49-F238E27FC236}">
                  <a16:creationId xmlns:a16="http://schemas.microsoft.com/office/drawing/2014/main" id="{C6D5192B-02F8-4A08-BF28-F47D51551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736"/>
              <a:ext cx="3024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pt-BR" altLang="pt-BR" sz="1800" b="0" dirty="0" err="1">
                  <a:solidFill>
                    <a:srgbClr val="800080"/>
                  </a:solidFill>
                  <a:latin typeface="+mn-lt"/>
                </a:rPr>
                <a:t>protomodelagem</a:t>
              </a:r>
              <a:endParaRPr lang="pt-BR" altLang="pt-BR" sz="1800" b="0" dirty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 dirty="0">
                <a:latin typeface="+mn-lt"/>
              </a:endParaRPr>
            </a:p>
          </p:txBody>
        </p:sp>
        <p:sp>
          <p:nvSpPr>
            <p:cNvPr id="88073" name="Text Box 177">
              <a:extLst>
                <a:ext uri="{FF2B5EF4-FFF2-40B4-BE49-F238E27FC236}">
                  <a16:creationId xmlns:a16="http://schemas.microsoft.com/office/drawing/2014/main" id="{B09BBF79-1797-47FE-B465-91501D3D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2160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análise dos requisitos </a:t>
              </a: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4" name="Text Box 178">
              <a:extLst>
                <a:ext uri="{FF2B5EF4-FFF2-40B4-BE49-F238E27FC236}">
                  <a16:creationId xmlns:a16="http://schemas.microsoft.com/office/drawing/2014/main" id="{B410EAD4-CCA7-470B-AC0E-CA24F738B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320"/>
              <a:ext cx="2160" cy="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projeto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5" name="Text Box 179">
              <a:extLst>
                <a:ext uri="{FF2B5EF4-FFF2-40B4-BE49-F238E27FC236}">
                  <a16:creationId xmlns:a16="http://schemas.microsoft.com/office/drawing/2014/main" id="{5A9E168A-0CDA-46E8-BEBC-8B61EC910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16"/>
              <a:ext cx="2160" cy="5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codificação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6" name="Text Box 180">
              <a:extLst>
                <a:ext uri="{FF2B5EF4-FFF2-40B4-BE49-F238E27FC236}">
                  <a16:creationId xmlns:a16="http://schemas.microsoft.com/office/drawing/2014/main" id="{5BA8739A-6D0D-4EFA-B7D8-F2DF159CA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064"/>
              <a:ext cx="2160" cy="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testes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7" name="Text Box 181">
              <a:extLst>
                <a:ext uri="{FF2B5EF4-FFF2-40B4-BE49-F238E27FC236}">
                  <a16:creationId xmlns:a16="http://schemas.microsoft.com/office/drawing/2014/main" id="{B1DC6D2F-6619-4958-8ACF-3BD691457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224"/>
              <a:ext cx="2592" cy="5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manutenção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78" name="Text Box 182">
              <a:extLst>
                <a:ext uri="{FF2B5EF4-FFF2-40B4-BE49-F238E27FC236}">
                  <a16:creationId xmlns:a16="http://schemas.microsoft.com/office/drawing/2014/main" id="{3E84405C-491D-4FAF-AEB9-50B9FCC3F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4320"/>
              <a:ext cx="3024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 dirty="0" err="1">
                  <a:solidFill>
                    <a:srgbClr val="800080"/>
                  </a:solidFill>
                  <a:latin typeface="+mn-lt"/>
                </a:rPr>
                <a:t>protomodelagem</a:t>
              </a:r>
              <a:endParaRPr lang="pt-BR" altLang="pt-BR" sz="1800" b="0" dirty="0">
                <a:solidFill>
                  <a:srgbClr val="0000FF"/>
                </a:solidFill>
                <a:latin typeface="+mn-lt"/>
              </a:endParaRPr>
            </a:p>
            <a:p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no</a:t>
              </a:r>
              <a:r>
                <a:rPr lang="pt-BR" altLang="pt-BR" sz="1800" b="0" dirty="0">
                  <a:latin typeface="+mn-lt"/>
                </a:rPr>
                <a:t>. </a:t>
              </a:r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interação</a:t>
              </a:r>
              <a:r>
                <a:rPr lang="pt-BR" altLang="pt-BR" sz="1800" b="0" dirty="0">
                  <a:latin typeface="+mn-lt"/>
                </a:rPr>
                <a:t> </a:t>
              </a:r>
            </a:p>
          </p:txBody>
        </p:sp>
        <p:sp>
          <p:nvSpPr>
            <p:cNvPr id="88079" name="Text Box 183">
              <a:extLst>
                <a:ext uri="{FF2B5EF4-FFF2-40B4-BE49-F238E27FC236}">
                  <a16:creationId xmlns:a16="http://schemas.microsoft.com/office/drawing/2014/main" id="{00E45D63-1162-4F19-94D6-FE47D87DC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6624"/>
              <a:ext cx="3024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protomodelagem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no</a:t>
              </a:r>
              <a:r>
                <a:rPr lang="pt-BR" altLang="pt-BR" sz="1800" b="0">
                  <a:latin typeface="+mn-lt"/>
                </a:rPr>
                <a:t>. </a:t>
              </a:r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interação</a:t>
              </a:r>
              <a:r>
                <a:rPr lang="pt-BR" altLang="pt-BR" sz="1800" b="0">
                  <a:latin typeface="+mn-lt"/>
                </a:rPr>
                <a:t> </a:t>
              </a:r>
            </a:p>
          </p:txBody>
        </p:sp>
        <p:sp>
          <p:nvSpPr>
            <p:cNvPr id="88080" name="Text Box 184">
              <a:extLst>
                <a:ext uri="{FF2B5EF4-FFF2-40B4-BE49-F238E27FC236}">
                  <a16:creationId xmlns:a16="http://schemas.microsoft.com/office/drawing/2014/main" id="{A23B88CA-27BC-4009-A825-FBFDCF814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" y="4320"/>
              <a:ext cx="1728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técnicas</a:t>
              </a:r>
              <a:r>
                <a:rPr lang="pt-BR" altLang="pt-BR" sz="1800" b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pt-BR" altLang="pt-BR" sz="1800" b="0">
                  <a:solidFill>
                    <a:srgbClr val="800080"/>
                  </a:solidFill>
                  <a:latin typeface="+mn-lt"/>
                </a:rPr>
                <a:t>4G</a:t>
              </a:r>
              <a:endParaRPr lang="pt-BR" altLang="pt-BR" sz="1800" b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>
                <a:latin typeface="+mn-lt"/>
              </a:endParaRPr>
            </a:p>
          </p:txBody>
        </p:sp>
        <p:sp>
          <p:nvSpPr>
            <p:cNvPr id="88081" name="Text Box 185">
              <a:extLst>
                <a:ext uri="{FF2B5EF4-FFF2-40B4-BE49-F238E27FC236}">
                  <a16:creationId xmlns:a16="http://schemas.microsoft.com/office/drawing/2014/main" id="{CA9D685D-2F9B-4DA0-B752-4421BAC68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2" y="5904"/>
              <a:ext cx="2880" cy="1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modelo</a:t>
              </a:r>
              <a:r>
                <a:rPr lang="pt-BR" altLang="pt-BR" sz="1800" b="0" dirty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espiral</a:t>
              </a:r>
              <a:endParaRPr lang="pt-BR" altLang="pt-BR" sz="1800" b="0" dirty="0">
                <a:solidFill>
                  <a:srgbClr val="0000FF"/>
                </a:solidFill>
                <a:latin typeface="+mn-lt"/>
              </a:endParaRPr>
            </a:p>
            <a:p>
              <a:pPr algn="ctr"/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no</a:t>
              </a:r>
              <a:r>
                <a:rPr lang="pt-BR" altLang="pt-BR" sz="1800" b="0" dirty="0">
                  <a:solidFill>
                    <a:srgbClr val="0000FF"/>
                  </a:solidFill>
                  <a:latin typeface="+mn-lt"/>
                </a:rPr>
                <a:t>. </a:t>
              </a:r>
              <a:r>
                <a:rPr lang="pt-BR" altLang="pt-BR" sz="1800" b="0" dirty="0">
                  <a:solidFill>
                    <a:srgbClr val="800080"/>
                  </a:solidFill>
                  <a:latin typeface="+mn-lt"/>
                </a:rPr>
                <a:t>interação</a:t>
              </a:r>
              <a:endParaRPr lang="pt-BR" altLang="pt-BR" sz="1800" b="0" dirty="0">
                <a:solidFill>
                  <a:srgbClr val="0000FF"/>
                </a:solidFill>
                <a:latin typeface="+mn-lt"/>
              </a:endParaRPr>
            </a:p>
            <a:p>
              <a:endParaRPr lang="pt-BR" altLang="pt-BR" sz="1000" b="0" dirty="0">
                <a:latin typeface="+mn-lt"/>
              </a:endParaRPr>
            </a:p>
          </p:txBody>
        </p:sp>
        <p:grpSp>
          <p:nvGrpSpPr>
            <p:cNvPr id="88082" name="Group 186">
              <a:extLst>
                <a:ext uri="{FF2B5EF4-FFF2-40B4-BE49-F238E27FC236}">
                  <a16:creationId xmlns:a16="http://schemas.microsoft.com/office/drawing/2014/main" id="{26588984-8930-44BB-9D70-A4A93B463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8928"/>
              <a:ext cx="3888" cy="1008"/>
              <a:chOff x="4464" y="8928"/>
              <a:chExt cx="3888" cy="1008"/>
            </a:xfrm>
          </p:grpSpPr>
          <p:sp>
            <p:nvSpPr>
              <p:cNvPr id="75963" name="Oval 187">
                <a:extLst>
                  <a:ext uri="{FF2B5EF4-FFF2-40B4-BE49-F238E27FC236}">
                    <a16:creationId xmlns:a16="http://schemas.microsoft.com/office/drawing/2014/main" id="{CA90B9D1-74ED-402D-B190-21CCD2447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8929"/>
                <a:ext cx="3888" cy="100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108" name="Text Box 188">
                <a:extLst>
                  <a:ext uri="{FF2B5EF4-FFF2-40B4-BE49-F238E27FC236}">
                    <a16:creationId xmlns:a16="http://schemas.microsoft.com/office/drawing/2014/main" id="{A92BC86A-98ED-46F0-8A18-75E24C791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9000"/>
                <a:ext cx="3456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99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altLang="pt-BR" sz="1800" i="1" dirty="0">
                    <a:solidFill>
                      <a:srgbClr val="800080"/>
                    </a:solidFill>
                    <a:latin typeface="+mn-lt"/>
                  </a:rPr>
                  <a:t>sistema</a:t>
                </a:r>
                <a:r>
                  <a:rPr lang="pt-BR" altLang="pt-BR" sz="1800" i="1" dirty="0">
                    <a:latin typeface="+mn-lt"/>
                  </a:rPr>
                  <a:t> </a:t>
                </a:r>
                <a:r>
                  <a:rPr lang="pt-BR" altLang="pt-BR" sz="1800" i="1" dirty="0">
                    <a:solidFill>
                      <a:srgbClr val="800080"/>
                    </a:solidFill>
                    <a:latin typeface="+mn-lt"/>
                  </a:rPr>
                  <a:t>completo</a:t>
                </a:r>
                <a:endParaRPr lang="pt-BR" altLang="pt-BR" sz="1800" i="1" dirty="0">
                  <a:latin typeface="+mn-lt"/>
                </a:endParaRPr>
              </a:p>
            </p:txBody>
          </p:sp>
        </p:grpSp>
        <p:sp>
          <p:nvSpPr>
            <p:cNvPr id="75965" name="Line 189">
              <a:extLst>
                <a:ext uri="{FF2B5EF4-FFF2-40B4-BE49-F238E27FC236}">
                  <a16:creationId xmlns:a16="http://schemas.microsoft.com/office/drawing/2014/main" id="{800580D0-B241-4AD6-8C73-A2946D59E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9937"/>
              <a:ext cx="0" cy="287"/>
            </a:xfrm>
            <a:prstGeom prst="line">
              <a:avLst/>
            </a:prstGeom>
            <a:ln w="1270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66" name="Line 190">
              <a:extLst>
                <a:ext uri="{FF2B5EF4-FFF2-40B4-BE49-F238E27FC236}">
                  <a16:creationId xmlns:a16="http://schemas.microsoft.com/office/drawing/2014/main" id="{BFCB6FB3-4423-44A4-B3C5-9F802CF19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744"/>
              <a:ext cx="0" cy="575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67" name="Line 191">
              <a:extLst>
                <a:ext uri="{FF2B5EF4-FFF2-40B4-BE49-F238E27FC236}">
                  <a16:creationId xmlns:a16="http://schemas.microsoft.com/office/drawing/2014/main" id="{E6587546-8811-4016-98C9-37883E1E4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6192"/>
              <a:ext cx="0" cy="187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68" name="Line 192">
              <a:extLst>
                <a:ext uri="{FF2B5EF4-FFF2-40B4-BE49-F238E27FC236}">
                  <a16:creationId xmlns:a16="http://schemas.microsoft.com/office/drawing/2014/main" id="{5625E124-59D4-4C0A-B998-C3E158FD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5039"/>
              <a:ext cx="0" cy="577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69" name="Line 193">
              <a:extLst>
                <a:ext uri="{FF2B5EF4-FFF2-40B4-BE49-F238E27FC236}">
                  <a16:creationId xmlns:a16="http://schemas.microsoft.com/office/drawing/2014/main" id="{25AAF410-E298-48AB-A60C-BBF3C591A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7632"/>
              <a:ext cx="1008" cy="43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0" name="Line 194">
              <a:extLst>
                <a:ext uri="{FF2B5EF4-FFF2-40B4-BE49-F238E27FC236}">
                  <a16:creationId xmlns:a16="http://schemas.microsoft.com/office/drawing/2014/main" id="{FAB088C6-E583-4BBD-852C-BBB493B34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9359"/>
              <a:ext cx="2303" cy="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1" name="Line 195">
              <a:extLst>
                <a:ext uri="{FF2B5EF4-FFF2-40B4-BE49-F238E27FC236}">
                  <a16:creationId xmlns:a16="http://schemas.microsoft.com/office/drawing/2014/main" id="{A5AF54CA-123A-4E54-8A0E-97CAC32EC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8929"/>
              <a:ext cx="0" cy="430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2" name="Line 196">
              <a:extLst>
                <a:ext uri="{FF2B5EF4-FFF2-40B4-BE49-F238E27FC236}">
                  <a16:creationId xmlns:a16="http://schemas.microsoft.com/office/drawing/2014/main" id="{A270B0DD-67EC-4065-A62A-F3E45D55C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6" y="6912"/>
              <a:ext cx="0" cy="2447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3" name="Line 197">
              <a:extLst>
                <a:ext uri="{FF2B5EF4-FFF2-40B4-BE49-F238E27FC236}">
                  <a16:creationId xmlns:a16="http://schemas.microsoft.com/office/drawing/2014/main" id="{25121A0D-F37F-402C-8038-5BE169BA7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1" y="9359"/>
              <a:ext cx="2305" cy="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4" name="Line 198">
              <a:extLst>
                <a:ext uri="{FF2B5EF4-FFF2-40B4-BE49-F238E27FC236}">
                  <a16:creationId xmlns:a16="http://schemas.microsoft.com/office/drawing/2014/main" id="{E51B94DD-7133-4D27-A6A3-D9742DEC3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3" y="3744"/>
              <a:ext cx="720" cy="575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5" name="Line 199">
              <a:extLst>
                <a:ext uri="{FF2B5EF4-FFF2-40B4-BE49-F238E27FC236}">
                  <a16:creationId xmlns:a16="http://schemas.microsoft.com/office/drawing/2014/main" id="{7C153C13-BE6D-41D5-9EB1-F41EC61A1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1" y="5327"/>
              <a:ext cx="1150" cy="577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6" name="Line 200">
              <a:extLst>
                <a:ext uri="{FF2B5EF4-FFF2-40B4-BE49-F238E27FC236}">
                  <a16:creationId xmlns:a16="http://schemas.microsoft.com/office/drawing/2014/main" id="{860DC937-A779-4644-BFE4-1A1A1D29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1" y="3744"/>
              <a:ext cx="0" cy="216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7" name="Line 201">
              <a:extLst>
                <a:ext uri="{FF2B5EF4-FFF2-40B4-BE49-F238E27FC236}">
                  <a16:creationId xmlns:a16="http://schemas.microsoft.com/office/drawing/2014/main" id="{E4CAB3EC-654F-4970-8C9C-9D6D78268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68" y="3167"/>
              <a:ext cx="433" cy="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8" name="Line 202">
              <a:extLst>
                <a:ext uri="{FF2B5EF4-FFF2-40B4-BE49-F238E27FC236}">
                  <a16:creationId xmlns:a16="http://schemas.microsoft.com/office/drawing/2014/main" id="{0C3FEFB0-A834-4A5F-9723-73ABCE2BB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3" y="3167"/>
              <a:ext cx="430" cy="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79" name="Line 203">
              <a:extLst>
                <a:ext uri="{FF2B5EF4-FFF2-40B4-BE49-F238E27FC236}">
                  <a16:creationId xmlns:a16="http://schemas.microsoft.com/office/drawing/2014/main" id="{CF7EACD1-47F4-402D-B83A-206ABA94F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1" y="3744"/>
              <a:ext cx="0" cy="575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0" name="Line 204">
              <a:extLst>
                <a:ext uri="{FF2B5EF4-FFF2-40B4-BE49-F238E27FC236}">
                  <a16:creationId xmlns:a16="http://schemas.microsoft.com/office/drawing/2014/main" id="{3CD56FA6-709F-41E2-90F1-E8F992796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" y="3744"/>
              <a:ext cx="0" cy="4895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1" name="Line 205">
              <a:extLst>
                <a:ext uri="{FF2B5EF4-FFF2-40B4-BE49-F238E27FC236}">
                  <a16:creationId xmlns:a16="http://schemas.microsoft.com/office/drawing/2014/main" id="{5AFC9DDC-D196-4E3E-BBF3-FFC76DD1E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8639"/>
              <a:ext cx="4465" cy="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2" name="Line 206">
              <a:extLst>
                <a:ext uri="{FF2B5EF4-FFF2-40B4-BE49-F238E27FC236}">
                  <a16:creationId xmlns:a16="http://schemas.microsoft.com/office/drawing/2014/main" id="{8F78DF0C-0729-4E1B-B0B2-BF10BCA4D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3" y="2304"/>
              <a:ext cx="3025" cy="43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3" name="Line 207">
              <a:extLst>
                <a:ext uri="{FF2B5EF4-FFF2-40B4-BE49-F238E27FC236}">
                  <a16:creationId xmlns:a16="http://schemas.microsoft.com/office/drawing/2014/main" id="{D6E060BA-0AB4-47C8-9D54-E4ECA7CEF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2304"/>
              <a:ext cx="288" cy="43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4" name="Line 208">
              <a:extLst>
                <a:ext uri="{FF2B5EF4-FFF2-40B4-BE49-F238E27FC236}">
                  <a16:creationId xmlns:a16="http://schemas.microsoft.com/office/drawing/2014/main" id="{35D47968-4D4E-446B-9626-6167A92CF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304"/>
              <a:ext cx="1153" cy="43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5" name="Line 209">
              <a:extLst>
                <a:ext uri="{FF2B5EF4-FFF2-40B4-BE49-F238E27FC236}">
                  <a16:creationId xmlns:a16="http://schemas.microsoft.com/office/drawing/2014/main" id="{57B0D8D3-00C4-4AA5-AB7B-9439C1668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1" y="2304"/>
              <a:ext cx="2738" cy="43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6" name="Line 210">
              <a:extLst>
                <a:ext uri="{FF2B5EF4-FFF2-40B4-BE49-F238E27FC236}">
                  <a16:creationId xmlns:a16="http://schemas.microsoft.com/office/drawing/2014/main" id="{8C72BD19-76BD-4980-8A88-CAF5F4BFE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6192"/>
              <a:ext cx="1295" cy="432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7" name="Line 211">
              <a:extLst>
                <a:ext uri="{FF2B5EF4-FFF2-40B4-BE49-F238E27FC236}">
                  <a16:creationId xmlns:a16="http://schemas.microsoft.com/office/drawing/2014/main" id="{13843D31-DAEE-494F-83C0-8AB091726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3" y="5327"/>
              <a:ext cx="0" cy="2882"/>
            </a:xfrm>
            <a:prstGeom prst="line">
              <a:avLst/>
            </a:prstGeom>
            <a:ln w="19050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988" name="Line 212">
              <a:extLst>
                <a:ext uri="{FF2B5EF4-FFF2-40B4-BE49-F238E27FC236}">
                  <a16:creationId xmlns:a16="http://schemas.microsoft.com/office/drawing/2014/main" id="{C93A56E3-AC02-4DA5-B9FE-B95D6CB5F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8209"/>
              <a:ext cx="2738" cy="0"/>
            </a:xfrm>
            <a:prstGeom prst="line">
              <a:avLst/>
            </a:prstGeom>
            <a:ln w="19050"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" name="Rectangle 2">
            <a:extLst>
              <a:ext uri="{FF2B5EF4-FFF2-40B4-BE49-F238E27FC236}">
                <a16:creationId xmlns:a16="http://schemas.microsoft.com/office/drawing/2014/main" id="{D62A6916-C11E-4BBC-BA9B-05C89AD356B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>
            <a:extLst>
              <a:ext uri="{FF2B5EF4-FFF2-40B4-BE49-F238E27FC236}">
                <a16:creationId xmlns:a16="http://schemas.microsoft.com/office/drawing/2014/main" id="{D74B1339-01B4-4B6F-BE7A-D16649D33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093" y="1556792"/>
            <a:ext cx="8748464" cy="3013097"/>
          </a:xfrm>
          <a:solidFill>
            <a:srgbClr val="2159AB"/>
          </a:solidFill>
          <a:ln>
            <a:solidFill>
              <a:srgbClr val="000066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</a:t>
            </a:r>
          </a:p>
          <a:p>
            <a:pPr algn="ctr"/>
            <a:endParaRPr lang="pt-BR" altLang="pt-BR" dirty="0"/>
          </a:p>
          <a:p>
            <a:pPr marL="0" indent="0" algn="ctr">
              <a:buNone/>
            </a:pPr>
            <a:endParaRPr lang="pt-BR" altLang="pt-BR" dirty="0"/>
          </a:p>
          <a:p>
            <a:pPr algn="ctr"/>
            <a:endParaRPr lang="pt-BR" altLang="pt-BR" dirty="0"/>
          </a:p>
          <a:p>
            <a:pPr marL="0" indent="0" algn="ctr">
              <a:buNone/>
            </a:pPr>
            <a:r>
              <a:rPr lang="pt-BR" alt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88DD92-AC16-4480-AD48-56FE3E10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6632"/>
            <a:ext cx="7453064" cy="57336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9" rIns="92075" bIns="46039" anchor="ctr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pt-BR" alt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Engenharia de Software </a:t>
            </a:r>
          </a:p>
        </p:txBody>
      </p:sp>
    </p:spTree>
    <p:extLst>
      <p:ext uri="{BB962C8B-B14F-4D97-AF65-F5344CB8AC3E}">
        <p14:creationId xmlns:p14="http://schemas.microsoft.com/office/powerpoint/2010/main" val="19331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A79DB5C6-FAB2-41BA-BEEC-D9687F452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21700" cy="2160588"/>
          </a:xfrm>
          <a:noFill/>
        </p:spPr>
        <p:txBody>
          <a:bodyPr/>
          <a:lstStyle/>
          <a:p>
            <a:pPr lvl="1"/>
            <a:r>
              <a:rPr lang="en-GB" altLang="pt-BR" b="1"/>
              <a:t>Desenvolvimento em Espiral</a:t>
            </a:r>
          </a:p>
          <a:p>
            <a:pPr lvl="2"/>
            <a:r>
              <a:rPr lang="en-GB" altLang="pt-BR"/>
              <a:t>O sistema é construído a partir de componentes existentes.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688A86AC-BE72-4466-86C8-86C6893E1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54200"/>
            <a:ext cx="662463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E2A55C6-78E2-45DE-9B4E-A46D51CD112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3218840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509F9081-810C-4EC1-9AEE-A11B703F3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183563" cy="5146675"/>
          </a:xfrm>
        </p:spPr>
        <p:txBody>
          <a:bodyPr/>
          <a:lstStyle/>
          <a:p>
            <a:r>
              <a:rPr lang="en-GB" altLang="pt-BR" b="1" dirty="0" err="1"/>
              <a:t>Divisões</a:t>
            </a:r>
            <a:r>
              <a:rPr lang="en-GB" altLang="pt-BR" b="1" dirty="0"/>
              <a:t> do </a:t>
            </a:r>
            <a:r>
              <a:rPr lang="en-GB" altLang="pt-BR" b="1" dirty="0" err="1"/>
              <a:t>Modelo</a:t>
            </a:r>
            <a:r>
              <a:rPr lang="en-GB" altLang="pt-BR" b="1" dirty="0"/>
              <a:t> </a:t>
            </a:r>
            <a:r>
              <a:rPr lang="en-GB" altLang="pt-BR" b="1" dirty="0" err="1"/>
              <a:t>em</a:t>
            </a:r>
            <a:r>
              <a:rPr lang="en-GB" altLang="pt-BR" b="1" dirty="0"/>
              <a:t> </a:t>
            </a:r>
            <a:r>
              <a:rPr lang="en-GB" altLang="pt-BR" b="1" dirty="0" err="1"/>
              <a:t>Espiral</a:t>
            </a:r>
            <a:endParaRPr lang="en-GB" altLang="pt-BR" b="1" dirty="0"/>
          </a:p>
          <a:p>
            <a:pPr lvl="1"/>
            <a:r>
              <a:rPr lang="en-GB" altLang="pt-BR" dirty="0" err="1"/>
              <a:t>Definição</a:t>
            </a:r>
            <a:r>
              <a:rPr lang="en-GB" altLang="pt-BR" dirty="0"/>
              <a:t> dos </a:t>
            </a:r>
            <a:r>
              <a:rPr lang="en-GB" altLang="pt-BR" dirty="0" err="1"/>
              <a:t>objetivos</a:t>
            </a:r>
            <a:endParaRPr lang="en-GB" altLang="pt-B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objetivos</a:t>
            </a:r>
            <a:r>
              <a:rPr lang="en-GB" altLang="pt-BR" dirty="0"/>
              <a:t> </a:t>
            </a:r>
            <a:r>
              <a:rPr lang="en-GB" altLang="pt-BR" dirty="0" err="1"/>
              <a:t>específicos</a:t>
            </a:r>
            <a:r>
              <a:rPr lang="en-GB" altLang="pt-BR" dirty="0"/>
              <a:t> para a </a:t>
            </a:r>
            <a:r>
              <a:rPr lang="en-GB" altLang="pt-BR" dirty="0" err="1"/>
              <a:t>fase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identificados</a:t>
            </a:r>
            <a:r>
              <a:rPr lang="en-GB" altLang="pt-BR" dirty="0"/>
              <a:t>.</a:t>
            </a:r>
          </a:p>
          <a:p>
            <a:pPr lvl="1"/>
            <a:r>
              <a:rPr lang="en-GB" altLang="pt-BR" dirty="0" err="1"/>
              <a:t>Avaliação</a:t>
            </a:r>
            <a:r>
              <a:rPr lang="en-GB" altLang="pt-BR" dirty="0"/>
              <a:t> e </a:t>
            </a:r>
            <a:r>
              <a:rPr lang="en-GB" altLang="pt-BR" dirty="0" err="1"/>
              <a:t>redução</a:t>
            </a:r>
            <a:r>
              <a:rPr lang="en-GB" altLang="pt-BR" dirty="0"/>
              <a:t> de </a:t>
            </a:r>
            <a:r>
              <a:rPr lang="en-GB" altLang="pt-BR" dirty="0" err="1"/>
              <a:t>riscos</a:t>
            </a:r>
            <a:endParaRPr lang="en-GB" altLang="pt-B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riscos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avaliados</a:t>
            </a:r>
            <a:r>
              <a:rPr lang="en-GB" altLang="pt-BR" dirty="0"/>
              <a:t> e as </a:t>
            </a:r>
            <a:r>
              <a:rPr lang="en-GB" altLang="pt-BR" dirty="0" err="1"/>
              <a:t>atividades</a:t>
            </a:r>
            <a:r>
              <a:rPr lang="en-GB" altLang="pt-BR" dirty="0"/>
              <a:t> </a:t>
            </a:r>
            <a:r>
              <a:rPr lang="en-GB" altLang="pt-BR" dirty="0" err="1"/>
              <a:t>organizadas</a:t>
            </a:r>
            <a:r>
              <a:rPr lang="en-GB" altLang="pt-BR" dirty="0"/>
              <a:t> para </a:t>
            </a:r>
            <a:r>
              <a:rPr lang="en-GB" altLang="pt-BR" dirty="0" err="1"/>
              <a:t>reduzir</a:t>
            </a:r>
            <a:r>
              <a:rPr lang="en-GB" altLang="pt-BR" dirty="0"/>
              <a:t> </a:t>
            </a: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riscos</a:t>
            </a:r>
            <a:r>
              <a:rPr lang="en-GB" altLang="pt-BR" dirty="0"/>
              <a:t> </a:t>
            </a:r>
            <a:r>
              <a:rPr lang="en-GB" altLang="pt-BR" dirty="0" err="1"/>
              <a:t>chave</a:t>
            </a:r>
            <a:r>
              <a:rPr lang="en-GB" altLang="pt-BR" dirty="0"/>
              <a:t>.</a:t>
            </a:r>
          </a:p>
          <a:p>
            <a:pPr lvl="1"/>
            <a:r>
              <a:rPr lang="en-GB" altLang="pt-BR" dirty="0" err="1"/>
              <a:t>Desenvolvimento</a:t>
            </a:r>
            <a:r>
              <a:rPr lang="en-GB" altLang="pt-BR" dirty="0"/>
              <a:t> e </a:t>
            </a:r>
            <a:r>
              <a:rPr lang="en-GB" altLang="pt-BR" dirty="0" err="1"/>
              <a:t>validação</a:t>
            </a:r>
            <a:endParaRPr lang="en-GB" altLang="pt-B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GB" altLang="pt-BR" dirty="0"/>
              <a:t>Um </a:t>
            </a:r>
            <a:r>
              <a:rPr lang="en-GB" altLang="pt-BR" dirty="0" err="1"/>
              <a:t>modelo</a:t>
            </a:r>
            <a:r>
              <a:rPr lang="en-GB" altLang="pt-BR" dirty="0"/>
              <a:t> de </a:t>
            </a:r>
            <a:r>
              <a:rPr lang="en-GB" altLang="pt-BR" dirty="0" err="1"/>
              <a:t>desenvolvimento</a:t>
            </a:r>
            <a:r>
              <a:rPr lang="en-GB" altLang="pt-BR" dirty="0"/>
              <a:t> para o </a:t>
            </a:r>
            <a:r>
              <a:rPr lang="en-GB" altLang="pt-BR" dirty="0" err="1"/>
              <a:t>sistema</a:t>
            </a:r>
            <a:r>
              <a:rPr lang="en-GB" altLang="pt-BR" dirty="0"/>
              <a:t> é </a:t>
            </a:r>
            <a:r>
              <a:rPr lang="en-GB" altLang="pt-BR" dirty="0" err="1"/>
              <a:t>escolhido</a:t>
            </a:r>
            <a:r>
              <a:rPr lang="en-GB" altLang="pt-BR" dirty="0"/>
              <a:t>, que </a:t>
            </a:r>
            <a:r>
              <a:rPr lang="en-GB" altLang="pt-BR" dirty="0" err="1"/>
              <a:t>pode</a:t>
            </a:r>
            <a:r>
              <a:rPr lang="en-GB" altLang="pt-BR" dirty="0"/>
              <a:t> ser </a:t>
            </a:r>
            <a:r>
              <a:rPr lang="en-GB" altLang="pt-BR" dirty="0" err="1"/>
              <a:t>qualquer</a:t>
            </a:r>
            <a:r>
              <a:rPr lang="en-GB" altLang="pt-BR" dirty="0"/>
              <a:t> um dos </a:t>
            </a:r>
            <a:r>
              <a:rPr lang="en-GB" altLang="pt-BR" dirty="0" err="1"/>
              <a:t>modelos</a:t>
            </a:r>
            <a:r>
              <a:rPr lang="en-GB" altLang="pt-BR" dirty="0"/>
              <a:t> </a:t>
            </a:r>
            <a:r>
              <a:rPr lang="en-GB" altLang="pt-BR" dirty="0" err="1"/>
              <a:t>genéricos</a:t>
            </a:r>
            <a:r>
              <a:rPr lang="en-GB" altLang="pt-BR" dirty="0"/>
              <a:t>.</a:t>
            </a:r>
          </a:p>
          <a:p>
            <a:pPr lvl="1"/>
            <a:r>
              <a:rPr lang="en-GB" altLang="pt-BR" dirty="0" err="1"/>
              <a:t>Planejamento</a:t>
            </a:r>
            <a:endParaRPr lang="en-GB" altLang="pt-B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GB" altLang="pt-BR" dirty="0"/>
              <a:t>O </a:t>
            </a:r>
            <a:r>
              <a:rPr lang="en-GB" altLang="pt-BR" dirty="0" err="1"/>
              <a:t>projeto</a:t>
            </a:r>
            <a:r>
              <a:rPr lang="en-GB" altLang="pt-BR" dirty="0"/>
              <a:t> é </a:t>
            </a:r>
            <a:r>
              <a:rPr lang="en-GB" altLang="pt-BR" dirty="0" err="1"/>
              <a:t>revisto</a:t>
            </a:r>
            <a:r>
              <a:rPr lang="en-GB" altLang="pt-BR" dirty="0"/>
              <a:t> e a </a:t>
            </a:r>
            <a:r>
              <a:rPr lang="en-GB" altLang="pt-BR" dirty="0" err="1"/>
              <a:t>próxima</a:t>
            </a:r>
            <a:r>
              <a:rPr lang="en-GB" altLang="pt-BR" dirty="0"/>
              <a:t> </a:t>
            </a:r>
            <a:r>
              <a:rPr lang="en-GB" altLang="pt-BR" dirty="0" err="1"/>
              <a:t>fase</a:t>
            </a:r>
            <a:r>
              <a:rPr lang="en-GB" altLang="pt-BR" dirty="0"/>
              <a:t> da </a:t>
            </a:r>
            <a:r>
              <a:rPr lang="en-GB" altLang="pt-BR" dirty="0" err="1"/>
              <a:t>espiral</a:t>
            </a:r>
            <a:r>
              <a:rPr lang="en-GB" altLang="pt-BR" dirty="0"/>
              <a:t> é </a:t>
            </a:r>
            <a:r>
              <a:rPr lang="en-GB" altLang="pt-BR" dirty="0" err="1"/>
              <a:t>planejada</a:t>
            </a:r>
            <a:r>
              <a:rPr lang="en-GB" altLang="pt-BR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B522B9-F8EA-43CE-A916-3A7039A8F68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49811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66">
            <a:extLst>
              <a:ext uri="{FF2B5EF4-FFF2-40B4-BE49-F238E27FC236}">
                <a16:creationId xmlns:a16="http://schemas.microsoft.com/office/drawing/2014/main" id="{5C774580-BD12-4342-91A5-66140E8A6811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1916832"/>
            <a:ext cx="7769669" cy="3952495"/>
            <a:chOff x="1520" y="1351"/>
            <a:chExt cx="3956" cy="2036"/>
          </a:xfrm>
        </p:grpSpPr>
        <p:sp>
          <p:nvSpPr>
            <p:cNvPr id="74757" name="Text Box 44">
              <a:extLst>
                <a:ext uri="{FF2B5EF4-FFF2-40B4-BE49-F238E27FC236}">
                  <a16:creationId xmlns:a16="http://schemas.microsoft.com/office/drawing/2014/main" id="{31CD6CF5-20C3-4785-ABC0-92999849E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2056"/>
              <a:ext cx="19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i="1" dirty="0">
                  <a:solidFill>
                    <a:srgbClr val="800000"/>
                  </a:solidFill>
                </a:rPr>
                <a:t>decisão de continuar ou não</a:t>
              </a:r>
            </a:p>
          </p:txBody>
        </p:sp>
        <p:sp>
          <p:nvSpPr>
            <p:cNvPr id="74758" name="Text Box 46">
              <a:extLst>
                <a:ext uri="{FF2B5EF4-FFF2-40B4-BE49-F238E27FC236}">
                  <a16:creationId xmlns:a16="http://schemas.microsoft.com/office/drawing/2014/main" id="{26C51AC3-8C11-4FF3-AD9B-404E63BE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48"/>
              <a:ext cx="124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dirty="0">
                  <a:latin typeface="Arial Narrow" panose="020B0606020202030204" pitchFamily="34" charset="0"/>
                </a:rPr>
                <a:t> </a:t>
              </a:r>
              <a:r>
                <a:rPr lang="pt-BR" altLang="pt-BR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direção de um sistema concluído</a:t>
              </a:r>
            </a:p>
          </p:txBody>
        </p:sp>
        <p:sp>
          <p:nvSpPr>
            <p:cNvPr id="74759" name="Text Box 47">
              <a:extLst>
                <a:ext uri="{FF2B5EF4-FFF2-40B4-BE49-F238E27FC236}">
                  <a16:creationId xmlns:a16="http://schemas.microsoft.com/office/drawing/2014/main" id="{0D379E32-2FC7-401A-8BCA-4A53B468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98"/>
              <a:ext cx="868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dirty="0">
                  <a:solidFill>
                    <a:srgbClr val="008000"/>
                  </a:solidFill>
                  <a:latin typeface="Arial" panose="020B0604020202020204" pitchFamily="34" charset="0"/>
                </a:rPr>
                <a:t>avaliação do cliente</a:t>
              </a:r>
            </a:p>
          </p:txBody>
        </p:sp>
        <p:sp>
          <p:nvSpPr>
            <p:cNvPr id="74760" name="Text Box 48">
              <a:extLst>
                <a:ext uri="{FF2B5EF4-FFF2-40B4-BE49-F238E27FC236}">
                  <a16:creationId xmlns:a16="http://schemas.microsoft.com/office/drawing/2014/main" id="{633255D6-59F1-417B-9BF1-EA507D134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872"/>
              <a:ext cx="1216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008000"/>
                  </a:solidFill>
                  <a:latin typeface="Arial" panose="020B0604020202020204" pitchFamily="34" charset="0"/>
                </a:rPr>
                <a:t>construção / engenharia</a:t>
              </a:r>
            </a:p>
          </p:txBody>
        </p:sp>
        <p:sp>
          <p:nvSpPr>
            <p:cNvPr id="74761" name="Text Box 49">
              <a:extLst>
                <a:ext uri="{FF2B5EF4-FFF2-40B4-BE49-F238E27FC236}">
                  <a16:creationId xmlns:a16="http://schemas.microsoft.com/office/drawing/2014/main" id="{55527FBB-5F36-4DA0-9A59-07AFBC00D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536"/>
              <a:ext cx="121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dirty="0">
                  <a:solidFill>
                    <a:srgbClr val="008000"/>
                  </a:solidFill>
                  <a:latin typeface="Arial" panose="020B0604020202020204" pitchFamily="34" charset="0"/>
                </a:rPr>
                <a:t>análise</a:t>
              </a:r>
              <a:r>
                <a:rPr lang="pt-BR" altLang="pt-BR" sz="1800" dirty="0">
                  <a:latin typeface="Arial" panose="020B0604020202020204" pitchFamily="34" charset="0"/>
                </a:rPr>
                <a:t> </a:t>
              </a:r>
              <a:r>
                <a:rPr lang="pt-BR" altLang="pt-BR" sz="1800" dirty="0">
                  <a:solidFill>
                    <a:srgbClr val="008000"/>
                  </a:solidFill>
                  <a:latin typeface="Arial" panose="020B0604020202020204" pitchFamily="34" charset="0"/>
                </a:rPr>
                <a:t>dos</a:t>
              </a:r>
              <a:r>
                <a:rPr lang="pt-BR" altLang="pt-BR" sz="1800" dirty="0">
                  <a:latin typeface="Arial" panose="020B0604020202020204" pitchFamily="34" charset="0"/>
                </a:rPr>
                <a:t> </a:t>
              </a:r>
              <a:r>
                <a:rPr lang="pt-BR" altLang="pt-BR" sz="1800" dirty="0">
                  <a:solidFill>
                    <a:srgbClr val="008000"/>
                  </a:solidFill>
                  <a:latin typeface="Arial" panose="020B0604020202020204" pitchFamily="34" charset="0"/>
                </a:rPr>
                <a:t>riscos</a:t>
              </a:r>
              <a:endParaRPr lang="pt-BR" altLang="pt-BR" sz="1800" dirty="0">
                <a:latin typeface="Arial" panose="020B0604020202020204" pitchFamily="34" charset="0"/>
              </a:endParaRPr>
            </a:p>
          </p:txBody>
        </p:sp>
        <p:sp>
          <p:nvSpPr>
            <p:cNvPr id="74762" name="Text Box 50">
              <a:extLst>
                <a:ext uri="{FF2B5EF4-FFF2-40B4-BE49-F238E27FC236}">
                  <a16:creationId xmlns:a16="http://schemas.microsoft.com/office/drawing/2014/main" id="{A61DE8A2-D539-4F42-99F3-99D07E2A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" y="1523"/>
              <a:ext cx="121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008000"/>
                  </a:solidFill>
                  <a:latin typeface="Arial" panose="020B0604020202020204" pitchFamily="34" charset="0"/>
                </a:rPr>
                <a:t>planejamento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62515" name="Arc 51">
              <a:extLst>
                <a:ext uri="{FF2B5EF4-FFF2-40B4-BE49-F238E27FC236}">
                  <a16:creationId xmlns:a16="http://schemas.microsoft.com/office/drawing/2014/main" id="{1878D4E7-DBD1-422E-97C5-3DBCE777F3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" y="1923"/>
              <a:ext cx="463" cy="4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16" name="Arc 52">
              <a:extLst>
                <a:ext uri="{FF2B5EF4-FFF2-40B4-BE49-F238E27FC236}">
                  <a16:creationId xmlns:a16="http://schemas.microsoft.com/office/drawing/2014/main" id="{11DA0048-35A6-46C9-B88A-AB2C3B3000B2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774" y="1920"/>
              <a:ext cx="458" cy="4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17" name="Arc 53">
              <a:extLst>
                <a:ext uri="{FF2B5EF4-FFF2-40B4-BE49-F238E27FC236}">
                  <a16:creationId xmlns:a16="http://schemas.microsoft.com/office/drawing/2014/main" id="{207C2517-EFD8-4DAB-9F9C-9DE677ACC9A2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2747" y="2407"/>
              <a:ext cx="458" cy="5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4224"/>
                <a:gd name="T2" fmla="*/ 21440 w 21600"/>
                <a:gd name="T3" fmla="*/ 24224 h 24224"/>
                <a:gd name="T4" fmla="*/ 0 w 21600"/>
                <a:gd name="T5" fmla="*/ 21600 h 2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2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</a:path>
                <a:path w="21600" h="242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18" name="Arc 54">
              <a:extLst>
                <a:ext uri="{FF2B5EF4-FFF2-40B4-BE49-F238E27FC236}">
                  <a16:creationId xmlns:a16="http://schemas.microsoft.com/office/drawing/2014/main" id="{BD344E0D-DF30-42A2-BFA2-54918FBA398F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081" y="2264"/>
              <a:ext cx="629" cy="636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1299"/>
                <a:gd name="T2" fmla="*/ 21600 w 21600"/>
                <a:gd name="T3" fmla="*/ 21299 h 21299"/>
                <a:gd name="T4" fmla="*/ 0 w 21600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99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</a:path>
                <a:path w="21600" h="21299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19" name="Arc 55">
              <a:extLst>
                <a:ext uri="{FF2B5EF4-FFF2-40B4-BE49-F238E27FC236}">
                  <a16:creationId xmlns:a16="http://schemas.microsoft.com/office/drawing/2014/main" id="{81AA346A-89E9-4B43-8844-561E4E32332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74" y="1787"/>
              <a:ext cx="869" cy="66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20" name="Arc 56">
              <a:extLst>
                <a:ext uri="{FF2B5EF4-FFF2-40B4-BE49-F238E27FC236}">
                  <a16:creationId xmlns:a16="http://schemas.microsoft.com/office/drawing/2014/main" id="{B54B74C0-6148-4A3C-9D15-848DBC22FD1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668" y="1797"/>
              <a:ext cx="870" cy="66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21" name="Arc 57">
              <a:extLst>
                <a:ext uri="{FF2B5EF4-FFF2-40B4-BE49-F238E27FC236}">
                  <a16:creationId xmlns:a16="http://schemas.microsoft.com/office/drawing/2014/main" id="{17381A9C-D024-487C-A19B-54CCA8EC88BD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2669" y="2370"/>
              <a:ext cx="869" cy="66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22" name="Line 58">
              <a:extLst>
                <a:ext uri="{FF2B5EF4-FFF2-40B4-BE49-F238E27FC236}">
                  <a16:creationId xmlns:a16="http://schemas.microsoft.com/office/drawing/2014/main" id="{7363109E-5815-4D2C-8B2D-99D4D47F6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1" y="3125"/>
              <a:ext cx="2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23" name="Line 59">
              <a:extLst>
                <a:ext uri="{FF2B5EF4-FFF2-40B4-BE49-F238E27FC236}">
                  <a16:creationId xmlns:a16="http://schemas.microsoft.com/office/drawing/2014/main" id="{69CD503B-1A31-4E47-B10B-373D26DB3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351"/>
              <a:ext cx="0" cy="200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24" name="Line 60">
              <a:extLst>
                <a:ext uri="{FF2B5EF4-FFF2-40B4-BE49-F238E27FC236}">
                  <a16:creationId xmlns:a16="http://schemas.microsoft.com/office/drawing/2014/main" id="{9BB08276-EA4C-4383-A0B6-3BFBB6269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2381"/>
              <a:ext cx="2314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25" name="Line 61">
              <a:extLst>
                <a:ext uri="{FF2B5EF4-FFF2-40B4-BE49-F238E27FC236}">
                  <a16:creationId xmlns:a16="http://schemas.microsoft.com/office/drawing/2014/main" id="{83534DA0-99D1-4767-BA28-0E86F132F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2381"/>
              <a:ext cx="1315" cy="2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527" name="Rectangle 63">
            <a:extLst>
              <a:ext uri="{FF2B5EF4-FFF2-40B4-BE49-F238E27FC236}">
                <a16:creationId xmlns:a16="http://schemas.microsoft.com/office/drawing/2014/main" id="{57F11A42-8791-4F05-B5C9-2969948B19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836712"/>
            <a:ext cx="7886700" cy="834185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3600" b="1" dirty="0">
                <a:solidFill>
                  <a:schemeClr val="tx1"/>
                </a:solidFill>
                <a:latin typeface="+mn-lt"/>
              </a:rPr>
              <a:t>Modelo Espiral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54B2915-6A2C-434D-8A16-B7423457841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5840CE93-EAA2-481C-BFBA-A8211FEEC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640960" cy="978201"/>
          </a:xfrm>
        </p:spPr>
        <p:txBody>
          <a:bodyPr>
            <a:normAutofit fontScale="92500"/>
          </a:bodyPr>
          <a:lstStyle/>
          <a:p>
            <a:r>
              <a:rPr lang="pt-BR" altLang="pt-BR" dirty="0"/>
              <a:t>Atividades do Modelo Espiral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Planejamento: determinação dos objetivos, alternativas e restrições.</a:t>
            </a:r>
          </a:p>
        </p:txBody>
      </p:sp>
      <p:grpSp>
        <p:nvGrpSpPr>
          <p:cNvPr id="75780" name="Group 22">
            <a:extLst>
              <a:ext uri="{FF2B5EF4-FFF2-40B4-BE49-F238E27FC236}">
                <a16:creationId xmlns:a16="http://schemas.microsoft.com/office/drawing/2014/main" id="{2F928791-FF5E-45B1-B782-8B7EBBD47B99}"/>
              </a:ext>
            </a:extLst>
          </p:cNvPr>
          <p:cNvGrpSpPr>
            <a:grpSpLocks/>
          </p:cNvGrpSpPr>
          <p:nvPr/>
        </p:nvGrpSpPr>
        <p:grpSpPr bwMode="auto">
          <a:xfrm>
            <a:off x="1618561" y="2348880"/>
            <a:ext cx="6409163" cy="4152321"/>
            <a:chOff x="3190" y="1632"/>
            <a:chExt cx="2279" cy="1735"/>
          </a:xfrm>
        </p:grpSpPr>
        <p:sp>
          <p:nvSpPr>
            <p:cNvPr id="75781" name="Text Box 7">
              <a:extLst>
                <a:ext uri="{FF2B5EF4-FFF2-40B4-BE49-F238E27FC236}">
                  <a16:creationId xmlns:a16="http://schemas.microsoft.com/office/drawing/2014/main" id="{BBBAB64F-9153-43A6-BD4E-1C9BC3EED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2926"/>
              <a:ext cx="70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avaliação do cliente</a:t>
              </a:r>
            </a:p>
          </p:txBody>
        </p:sp>
        <p:sp>
          <p:nvSpPr>
            <p:cNvPr id="75782" name="Text Box 8">
              <a:extLst>
                <a:ext uri="{FF2B5EF4-FFF2-40B4-BE49-F238E27FC236}">
                  <a16:creationId xmlns:a16="http://schemas.microsoft.com/office/drawing/2014/main" id="{BC7894AF-057B-433F-B436-767CB13AC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956"/>
              <a:ext cx="92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Construção/engenharia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783" name="Text Box 9">
              <a:extLst>
                <a:ext uri="{FF2B5EF4-FFF2-40B4-BE49-F238E27FC236}">
                  <a16:creationId xmlns:a16="http://schemas.microsoft.com/office/drawing/2014/main" id="{FC86883B-EE37-430B-A16E-B531F9B77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" y="1752"/>
              <a:ext cx="92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análise dos riscos</a:t>
              </a:r>
            </a:p>
          </p:txBody>
        </p:sp>
        <p:sp>
          <p:nvSpPr>
            <p:cNvPr id="75784" name="Text Box 10">
              <a:extLst>
                <a:ext uri="{FF2B5EF4-FFF2-40B4-BE49-F238E27FC236}">
                  <a16:creationId xmlns:a16="http://schemas.microsoft.com/office/drawing/2014/main" id="{DE1A024E-6837-4DCE-8891-3A3017D55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28"/>
              <a:ext cx="97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planejamento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499" name="Arc 11">
              <a:extLst>
                <a:ext uri="{FF2B5EF4-FFF2-40B4-BE49-F238E27FC236}">
                  <a16:creationId xmlns:a16="http://schemas.microsoft.com/office/drawing/2014/main" id="{894E495C-3E83-4720-8827-1505AC46B0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34" y="2122"/>
              <a:ext cx="35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0" name="Arc 12">
              <a:extLst>
                <a:ext uri="{FF2B5EF4-FFF2-40B4-BE49-F238E27FC236}">
                  <a16:creationId xmlns:a16="http://schemas.microsoft.com/office/drawing/2014/main" id="{659B31C5-AFB5-4652-AA16-F233B01EFF23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66" y="2142"/>
              <a:ext cx="392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1" name="Arc 13">
              <a:extLst>
                <a:ext uri="{FF2B5EF4-FFF2-40B4-BE49-F238E27FC236}">
                  <a16:creationId xmlns:a16="http://schemas.microsoft.com/office/drawing/2014/main" id="{60A3765C-6159-47AF-9627-3B8CF5272A1C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145" y="2562"/>
              <a:ext cx="392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4224"/>
                <a:gd name="T2" fmla="*/ 21440 w 21600"/>
                <a:gd name="T3" fmla="*/ 24224 h 24224"/>
                <a:gd name="T4" fmla="*/ 0 w 21600"/>
                <a:gd name="T5" fmla="*/ 21600 h 2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2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</a:path>
                <a:path w="21600" h="242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2" name="Arc 14">
              <a:extLst>
                <a:ext uri="{FF2B5EF4-FFF2-40B4-BE49-F238E27FC236}">
                  <a16:creationId xmlns:a16="http://schemas.microsoft.com/office/drawing/2014/main" id="{C4109C2A-D363-482B-A4C8-08E96FB292E7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631" y="2444"/>
              <a:ext cx="539" cy="48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1299"/>
                <a:gd name="T2" fmla="*/ 21600 w 21600"/>
                <a:gd name="T3" fmla="*/ 21299 h 21299"/>
                <a:gd name="T4" fmla="*/ 0 w 21600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99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</a:path>
                <a:path w="21600" h="21299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3" name="Arc 15">
              <a:extLst>
                <a:ext uri="{FF2B5EF4-FFF2-40B4-BE49-F238E27FC236}">
                  <a16:creationId xmlns:a16="http://schemas.microsoft.com/office/drawing/2014/main" id="{AAB4EA7F-CD39-421D-A235-676D02006AE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38" y="2037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4" name="Arc 16">
              <a:extLst>
                <a:ext uri="{FF2B5EF4-FFF2-40B4-BE49-F238E27FC236}">
                  <a16:creationId xmlns:a16="http://schemas.microsoft.com/office/drawing/2014/main" id="{CE2095C9-03DB-431D-853B-218E30E68A3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65" y="2047"/>
              <a:ext cx="745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5" name="Arc 17">
              <a:extLst>
                <a:ext uri="{FF2B5EF4-FFF2-40B4-BE49-F238E27FC236}">
                  <a16:creationId xmlns:a16="http://schemas.microsoft.com/office/drawing/2014/main" id="{8A86E592-6107-4E94-B0F0-10E56E3C79A0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66" y="2536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6" name="Line 18">
              <a:extLst>
                <a:ext uri="{FF2B5EF4-FFF2-40B4-BE49-F238E27FC236}">
                  <a16:creationId xmlns:a16="http://schemas.microsoft.com/office/drawing/2014/main" id="{10C3E251-996F-4F27-9600-6B074A959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0" y="3151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7" name="Line 19">
              <a:extLst>
                <a:ext uri="{FF2B5EF4-FFF2-40B4-BE49-F238E27FC236}">
                  <a16:creationId xmlns:a16="http://schemas.microsoft.com/office/drawing/2014/main" id="{BBFB33A4-9FF1-4F18-BB16-0344C6EC5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632"/>
              <a:ext cx="0" cy="171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8" name="Line 20">
              <a:extLst>
                <a:ext uri="{FF2B5EF4-FFF2-40B4-BE49-F238E27FC236}">
                  <a16:creationId xmlns:a16="http://schemas.microsoft.com/office/drawing/2014/main" id="{18ABA95C-6CFB-4C18-8617-E71E4FD71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514"/>
              <a:ext cx="1755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09" name="Line 21">
              <a:extLst>
                <a:ext uri="{FF2B5EF4-FFF2-40B4-BE49-F238E27FC236}">
                  <a16:creationId xmlns:a16="http://schemas.microsoft.com/office/drawing/2014/main" id="{192DFEBE-FB5F-4807-B3ED-B39BF5DB8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514"/>
              <a:ext cx="790" cy="29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3526D5C2-5D62-41E5-8B46-120A5B2E6C6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5840CE93-EAA2-481C-BFBA-A8211FEEC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640960" cy="1266233"/>
          </a:xfrm>
        </p:spPr>
        <p:txBody>
          <a:bodyPr/>
          <a:lstStyle/>
          <a:p>
            <a:r>
              <a:rPr lang="pt-BR" altLang="pt-BR" dirty="0"/>
              <a:t>Atividades do Modelo Espiral</a:t>
            </a:r>
          </a:p>
          <a:p>
            <a:pPr lvl="1"/>
            <a:r>
              <a:rPr lang="pt-BR" altLang="pt-BR" dirty="0"/>
              <a:t>Análise de Risco: análise das alternativas e identificação / resolução dos riscos.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526D5C2-5D62-41E5-8B46-120A5B2E6C6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FFB3E7A7-CE07-4EBA-9E80-BC45677CAE67}"/>
              </a:ext>
            </a:extLst>
          </p:cNvPr>
          <p:cNvGrpSpPr>
            <a:grpSpLocks/>
          </p:cNvGrpSpPr>
          <p:nvPr/>
        </p:nvGrpSpPr>
        <p:grpSpPr bwMode="auto">
          <a:xfrm>
            <a:off x="1546273" y="2276872"/>
            <a:ext cx="6697476" cy="4176464"/>
            <a:chOff x="3166" y="1632"/>
            <a:chExt cx="2303" cy="1715"/>
          </a:xfrm>
        </p:grpSpPr>
        <p:sp>
          <p:nvSpPr>
            <p:cNvPr id="38" name="Text Box 7">
              <a:extLst>
                <a:ext uri="{FF2B5EF4-FFF2-40B4-BE49-F238E27FC236}">
                  <a16:creationId xmlns:a16="http://schemas.microsoft.com/office/drawing/2014/main" id="{644B12FD-EF64-4F24-BCF2-531E1319F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2903"/>
              <a:ext cx="70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avaliação do cliente</a:t>
              </a:r>
            </a:p>
          </p:txBody>
        </p:sp>
        <p:sp>
          <p:nvSpPr>
            <p:cNvPr id="39" name="Text Box 8">
              <a:extLst>
                <a:ext uri="{FF2B5EF4-FFF2-40B4-BE49-F238E27FC236}">
                  <a16:creationId xmlns:a16="http://schemas.microsoft.com/office/drawing/2014/main" id="{44221D43-8D8C-429F-8008-7ABB644B4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2956"/>
              <a:ext cx="8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construção / engenharia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Text Box 9">
              <a:extLst>
                <a:ext uri="{FF2B5EF4-FFF2-40B4-BE49-F238E27FC236}">
                  <a16:creationId xmlns:a16="http://schemas.microsoft.com/office/drawing/2014/main" id="{48DCD817-2426-4306-B60B-C2BC0CC45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1750"/>
              <a:ext cx="92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análise dos riscos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DCAA8687-96FB-4DF3-A942-C5D298F44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28"/>
              <a:ext cx="97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planejamento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Arc 11">
              <a:extLst>
                <a:ext uri="{FF2B5EF4-FFF2-40B4-BE49-F238E27FC236}">
                  <a16:creationId xmlns:a16="http://schemas.microsoft.com/office/drawing/2014/main" id="{F316EC51-1746-439F-8532-0A50990CD4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34" y="2122"/>
              <a:ext cx="35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Arc 12">
              <a:extLst>
                <a:ext uri="{FF2B5EF4-FFF2-40B4-BE49-F238E27FC236}">
                  <a16:creationId xmlns:a16="http://schemas.microsoft.com/office/drawing/2014/main" id="{7908B111-630D-4B8E-94DA-0FD576A0D5E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66" y="2142"/>
              <a:ext cx="392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Arc 13">
              <a:extLst>
                <a:ext uri="{FF2B5EF4-FFF2-40B4-BE49-F238E27FC236}">
                  <a16:creationId xmlns:a16="http://schemas.microsoft.com/office/drawing/2014/main" id="{CC805575-6DFE-4D9B-A2F3-6B8F1BE62DBA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145" y="2562"/>
              <a:ext cx="392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4224"/>
                <a:gd name="T2" fmla="*/ 21440 w 21600"/>
                <a:gd name="T3" fmla="*/ 24224 h 24224"/>
                <a:gd name="T4" fmla="*/ 0 w 21600"/>
                <a:gd name="T5" fmla="*/ 21600 h 2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2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</a:path>
                <a:path w="21600" h="242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Arc 14">
              <a:extLst>
                <a:ext uri="{FF2B5EF4-FFF2-40B4-BE49-F238E27FC236}">
                  <a16:creationId xmlns:a16="http://schemas.microsoft.com/office/drawing/2014/main" id="{86FB93EB-B4BD-4D56-83BE-3B534A4CB1D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631" y="2444"/>
              <a:ext cx="539" cy="48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1299"/>
                <a:gd name="T2" fmla="*/ 21600 w 21600"/>
                <a:gd name="T3" fmla="*/ 21299 h 21299"/>
                <a:gd name="T4" fmla="*/ 0 w 21600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99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</a:path>
                <a:path w="21600" h="21299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Arc 15">
              <a:extLst>
                <a:ext uri="{FF2B5EF4-FFF2-40B4-BE49-F238E27FC236}">
                  <a16:creationId xmlns:a16="http://schemas.microsoft.com/office/drawing/2014/main" id="{E7FE46A0-951E-4EBC-ABC3-979B1E4D80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38" y="2037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Arc 16">
              <a:extLst>
                <a:ext uri="{FF2B5EF4-FFF2-40B4-BE49-F238E27FC236}">
                  <a16:creationId xmlns:a16="http://schemas.microsoft.com/office/drawing/2014/main" id="{B47C90EA-F522-440B-8D12-B3BD052D8B7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65" y="2047"/>
              <a:ext cx="745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Arc 17">
              <a:extLst>
                <a:ext uri="{FF2B5EF4-FFF2-40B4-BE49-F238E27FC236}">
                  <a16:creationId xmlns:a16="http://schemas.microsoft.com/office/drawing/2014/main" id="{77320E57-1327-4E61-A416-ADD086E0AD33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66" y="2536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18">
              <a:extLst>
                <a:ext uri="{FF2B5EF4-FFF2-40B4-BE49-F238E27FC236}">
                  <a16:creationId xmlns:a16="http://schemas.microsoft.com/office/drawing/2014/main" id="{116FD2D7-1476-42F7-8E00-4E497359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0" y="3151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BF01167A-C522-41C0-9CF5-F258425BA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632"/>
              <a:ext cx="0" cy="171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1D839C81-736D-45C3-85AB-367737F19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514"/>
              <a:ext cx="1755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FF015293-F925-40E5-83D2-DEC5166CD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514"/>
              <a:ext cx="790" cy="29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22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5840CE93-EAA2-481C-BFBA-A8211FEEC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1368152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do Modelo Espiral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Construção / Engenharia: desenvolvimento do produto no nível seguinte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526D5C2-5D62-41E5-8B46-120A5B2E6C6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C7FBD43C-1188-4594-B68F-06BF799D5B7D}"/>
              </a:ext>
            </a:extLst>
          </p:cNvPr>
          <p:cNvGrpSpPr>
            <a:grpSpLocks/>
          </p:cNvGrpSpPr>
          <p:nvPr/>
        </p:nvGrpSpPr>
        <p:grpSpPr bwMode="auto">
          <a:xfrm>
            <a:off x="1980304" y="2492896"/>
            <a:ext cx="6693203" cy="4104456"/>
            <a:chOff x="3165" y="1632"/>
            <a:chExt cx="2380" cy="1715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F5F6B757-CE14-4D65-8247-258F0EBF6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2866"/>
              <a:ext cx="70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avaliação do cliente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3FCDA67F-FED9-4721-A29F-910975DAB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866"/>
              <a:ext cx="92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construção / engenharia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9F1A55A0-4FB5-4005-8064-5CFD17698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" y="1752"/>
              <a:ext cx="92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análise dos riscos</a:t>
              </a: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41C0543A-9EE5-4540-AB36-13D15FD96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28"/>
              <a:ext cx="97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600" dirty="0">
                  <a:solidFill>
                    <a:srgbClr val="000066"/>
                  </a:solidFill>
                  <a:latin typeface="Arial" panose="020B0604020202020204" pitchFamily="34" charset="0"/>
                </a:rPr>
                <a:t>planejamento</a:t>
              </a:r>
              <a:endParaRPr lang="pt-BR" altLang="pt-BR" sz="18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Arc 11">
              <a:extLst>
                <a:ext uri="{FF2B5EF4-FFF2-40B4-BE49-F238E27FC236}">
                  <a16:creationId xmlns:a16="http://schemas.microsoft.com/office/drawing/2014/main" id="{ADC6FA9E-47B9-4920-ACAA-5326D829EF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34" y="2122"/>
              <a:ext cx="35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rc 12">
              <a:extLst>
                <a:ext uri="{FF2B5EF4-FFF2-40B4-BE49-F238E27FC236}">
                  <a16:creationId xmlns:a16="http://schemas.microsoft.com/office/drawing/2014/main" id="{6ABC95BA-1BB1-45D4-B8BD-269AF952BCB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66" y="2142"/>
              <a:ext cx="392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c 13">
              <a:extLst>
                <a:ext uri="{FF2B5EF4-FFF2-40B4-BE49-F238E27FC236}">
                  <a16:creationId xmlns:a16="http://schemas.microsoft.com/office/drawing/2014/main" id="{90E674F7-D441-4B1B-8EC8-D84E8042ED62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145" y="2562"/>
              <a:ext cx="392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4224"/>
                <a:gd name="T2" fmla="*/ 21440 w 21600"/>
                <a:gd name="T3" fmla="*/ 24224 h 24224"/>
                <a:gd name="T4" fmla="*/ 0 w 21600"/>
                <a:gd name="T5" fmla="*/ 21600 h 2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2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</a:path>
                <a:path w="21600" h="242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77"/>
                    <a:pt x="21546" y="23353"/>
                    <a:pt x="21440" y="242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Arc 14">
              <a:extLst>
                <a:ext uri="{FF2B5EF4-FFF2-40B4-BE49-F238E27FC236}">
                  <a16:creationId xmlns:a16="http://schemas.microsoft.com/office/drawing/2014/main" id="{91ADD3A6-40F6-4D14-BE83-37909DB17DF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631" y="2444"/>
              <a:ext cx="539" cy="48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1299"/>
                <a:gd name="T2" fmla="*/ 21600 w 21600"/>
                <a:gd name="T3" fmla="*/ 21299 h 21299"/>
                <a:gd name="T4" fmla="*/ 0 w 21600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99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</a:path>
                <a:path w="21600" h="21299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Arc 15">
              <a:extLst>
                <a:ext uri="{FF2B5EF4-FFF2-40B4-BE49-F238E27FC236}">
                  <a16:creationId xmlns:a16="http://schemas.microsoft.com/office/drawing/2014/main" id="{953159B9-5606-4D4B-8A33-511DC7A102A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38" y="2037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Arc 16">
              <a:extLst>
                <a:ext uri="{FF2B5EF4-FFF2-40B4-BE49-F238E27FC236}">
                  <a16:creationId xmlns:a16="http://schemas.microsoft.com/office/drawing/2014/main" id="{BA3CA1D3-A182-4CD8-A4CC-108DD288CE2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65" y="2047"/>
              <a:ext cx="745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c 17">
              <a:extLst>
                <a:ext uri="{FF2B5EF4-FFF2-40B4-BE49-F238E27FC236}">
                  <a16:creationId xmlns:a16="http://schemas.microsoft.com/office/drawing/2014/main" id="{5E209721-EF56-4D84-AD6E-DB0463B8A530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66" y="2536"/>
              <a:ext cx="744" cy="503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3 w 21600"/>
                <a:gd name="T1" fmla="*/ 0 h 22158"/>
                <a:gd name="T2" fmla="*/ 21583 w 21600"/>
                <a:gd name="T3" fmla="*/ 22158 h 22158"/>
                <a:gd name="T4" fmla="*/ 0 w 21600"/>
                <a:gd name="T5" fmla="*/ 21299 h 2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</a:path>
                <a:path w="21600" h="22158" stroke="0" extrusionOk="0">
                  <a:moveTo>
                    <a:pt x="3593" y="-1"/>
                  </a:moveTo>
                  <a:cubicBezTo>
                    <a:pt x="13988" y="1753"/>
                    <a:pt x="21600" y="10756"/>
                    <a:pt x="21600" y="21299"/>
                  </a:cubicBezTo>
                  <a:cubicBezTo>
                    <a:pt x="21600" y="21585"/>
                    <a:pt x="21594" y="21871"/>
                    <a:pt x="21582" y="22157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035CB530-F20D-4E9E-B189-B53DC8576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0" y="3151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8D562F24-3585-42E8-96CA-BB65A7215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632"/>
              <a:ext cx="0" cy="171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69959020-22DE-4BF3-9C34-7B6A987BF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514"/>
              <a:ext cx="1755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0B3F49B9-52C6-4107-A335-48CD5AB54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514"/>
              <a:ext cx="790" cy="29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688000"/>
      </p:ext>
    </p:extLst>
  </p:cSld>
  <p:clrMapOvr>
    <a:masterClrMapping/>
  </p:clrMapOvr>
</p:sld>
</file>

<file path=ppt/theme/theme1.xml><?xml version="1.0" encoding="utf-8"?>
<a:theme xmlns:a="http://schemas.openxmlformats.org/drawingml/2006/main" name="LES_20052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0" ma:contentTypeDescription="Crie um novo documento." ma:contentTypeScope="" ma:versionID="81d9e52a0420967c635d783f7f80c4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0FA1C-3885-4D7D-A884-F7675EA34703}"/>
</file>

<file path=customXml/itemProps2.xml><?xml version="1.0" encoding="utf-8"?>
<ds:datastoreItem xmlns:ds="http://schemas.openxmlformats.org/officeDocument/2006/customXml" ds:itemID="{B8C43728-63CF-4110-AEA8-2F6A917398C5}"/>
</file>

<file path=customXml/itemProps3.xml><?xml version="1.0" encoding="utf-8"?>
<ds:datastoreItem xmlns:ds="http://schemas.openxmlformats.org/officeDocument/2006/customXml" ds:itemID="{DF27E676-796D-4878-AAA4-8127D7D60F3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</TotalTime>
  <Words>1980</Words>
  <Application>Microsoft Office PowerPoint</Application>
  <PresentationFormat>Apresentação na tela (4:3)</PresentationFormat>
  <Paragraphs>260</Paragraphs>
  <Slides>35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6" baseType="lpstr">
      <vt:lpstr>Arial</vt:lpstr>
      <vt:lpstr>Arial Narrow</vt:lpstr>
      <vt:lpstr>Arial Rounded MT Bold</vt:lpstr>
      <vt:lpstr>Calibri</vt:lpstr>
      <vt:lpstr>Calibri Light</vt:lpstr>
      <vt:lpstr>Linux Libertine</vt:lpstr>
      <vt:lpstr>Times New Roman</vt:lpstr>
      <vt:lpstr>Verdana</vt:lpstr>
      <vt:lpstr>Wingdings</vt:lpstr>
      <vt:lpstr>LES_20052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Espiral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Incremental</vt:lpstr>
      <vt:lpstr>Desenvolvimento Incremental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4a Geração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Mudança na natureza de desenvolvimento de software</vt:lpstr>
      <vt:lpstr>Combinação dos Métodos de Ciclo de Vida</vt:lpstr>
      <vt:lpstr>Apresentação do PowerPoint</vt:lpstr>
    </vt:vector>
  </TitlesOfParts>
  <Company>TyD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F. Ferreira</dc:creator>
  <cp:lastModifiedBy>Sildenir Alves Ribeiro</cp:lastModifiedBy>
  <cp:revision>302</cp:revision>
  <dcterms:created xsi:type="dcterms:W3CDTF">2006-02-18T22:18:03Z</dcterms:created>
  <dcterms:modified xsi:type="dcterms:W3CDTF">2021-08-19T21:33:19Z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