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wmf" ContentType="image/x-wmf"/>
  <Default Extension="wav" ContentType="audio/x-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3" r:id="rId1"/>
  </p:sldMasterIdLst>
  <p:notesMasterIdLst>
    <p:notesMasterId r:id="rId48"/>
  </p:notesMasterIdLst>
  <p:handoutMasterIdLst>
    <p:handoutMasterId r:id="rId49"/>
  </p:handoutMasterIdLst>
  <p:sldIdLst>
    <p:sldId id="256" r:id="rId2"/>
    <p:sldId id="510" r:id="rId3"/>
    <p:sldId id="521" r:id="rId4"/>
    <p:sldId id="320" r:id="rId5"/>
    <p:sldId id="520" r:id="rId6"/>
    <p:sldId id="321" r:id="rId7"/>
    <p:sldId id="322" r:id="rId8"/>
    <p:sldId id="333" r:id="rId9"/>
    <p:sldId id="323" r:id="rId10"/>
    <p:sldId id="324" r:id="rId11"/>
    <p:sldId id="325" r:id="rId12"/>
    <p:sldId id="326" r:id="rId13"/>
    <p:sldId id="342" r:id="rId14"/>
    <p:sldId id="343" r:id="rId15"/>
    <p:sldId id="345" r:id="rId16"/>
    <p:sldId id="346" r:id="rId17"/>
    <p:sldId id="348" r:id="rId18"/>
    <p:sldId id="349" r:id="rId19"/>
    <p:sldId id="350" r:id="rId20"/>
    <p:sldId id="351" r:id="rId21"/>
    <p:sldId id="352" r:id="rId22"/>
    <p:sldId id="353" r:id="rId23"/>
    <p:sldId id="522" r:id="rId24"/>
    <p:sldId id="527" r:id="rId25"/>
    <p:sldId id="525" r:id="rId26"/>
    <p:sldId id="526" r:id="rId27"/>
    <p:sldId id="397" r:id="rId28"/>
    <p:sldId id="528" r:id="rId29"/>
    <p:sldId id="529" r:id="rId30"/>
    <p:sldId id="400" r:id="rId31"/>
    <p:sldId id="401" r:id="rId32"/>
    <p:sldId id="403" r:id="rId33"/>
    <p:sldId id="404" r:id="rId34"/>
    <p:sldId id="405" r:id="rId35"/>
    <p:sldId id="406" r:id="rId36"/>
    <p:sldId id="407" r:id="rId37"/>
    <p:sldId id="408" r:id="rId38"/>
    <p:sldId id="409" r:id="rId39"/>
    <p:sldId id="410" r:id="rId40"/>
    <p:sldId id="411" r:id="rId41"/>
    <p:sldId id="412" r:id="rId42"/>
    <p:sldId id="413" r:id="rId43"/>
    <p:sldId id="416" r:id="rId44"/>
    <p:sldId id="531" r:id="rId45"/>
    <p:sldId id="530" r:id="rId46"/>
    <p:sldId id="523" r:id="rId47"/>
  </p:sldIdLst>
  <p:sldSz cx="9144000" cy="6858000" type="screen4x3"/>
  <p:notesSz cx="6648450" cy="97821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2949A3"/>
    <a:srgbClr val="000099"/>
    <a:srgbClr val="2159AB"/>
    <a:srgbClr val="386170"/>
    <a:srgbClr val="080808"/>
    <a:srgbClr val="447688"/>
    <a:srgbClr val="FF0000"/>
    <a:srgbClr val="FF3300"/>
    <a:srgbClr val="81A6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9" autoAdjust="0"/>
    <p:restoredTop sz="94717" autoAdjust="0"/>
  </p:normalViewPr>
  <p:slideViewPr>
    <p:cSldViewPr>
      <p:cViewPr varScale="1">
        <p:scale>
          <a:sx n="106" d="100"/>
          <a:sy n="106" d="100"/>
        </p:scale>
        <p:origin x="107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023B2B2A-8853-4C6F-8CD0-7675BE0E211C}"/>
              </a:ext>
            </a:extLst>
          </p:cNvPr>
          <p:cNvSpPr>
            <a:spLocks noGrp="1" noChangeArrowheads="1"/>
          </p:cNvSpPr>
          <p:nvPr>
            <p:ph type="hdr" sz="quarter"/>
          </p:nvPr>
        </p:nvSpPr>
        <p:spPr bwMode="auto">
          <a:xfrm>
            <a:off x="0" y="0"/>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u="none">
                <a:latin typeface="Arial" panose="020B0604020202020204" pitchFamily="34" charset="0"/>
              </a:defRPr>
            </a:lvl1pPr>
          </a:lstStyle>
          <a:p>
            <a:pPr>
              <a:defRPr/>
            </a:pPr>
            <a:endParaRPr lang="en-US"/>
          </a:p>
        </p:txBody>
      </p:sp>
      <p:sp>
        <p:nvSpPr>
          <p:cNvPr id="208899" name="Rectangle 3">
            <a:extLst>
              <a:ext uri="{FF2B5EF4-FFF2-40B4-BE49-F238E27FC236}">
                <a16:creationId xmlns:a16="http://schemas.microsoft.com/office/drawing/2014/main" id="{82B5A647-BD2A-4B0E-BB12-9E7673668F79}"/>
              </a:ext>
            </a:extLst>
          </p:cNvPr>
          <p:cNvSpPr>
            <a:spLocks noGrp="1" noChangeArrowheads="1"/>
          </p:cNvSpPr>
          <p:nvPr>
            <p:ph type="dt" sz="quarter" idx="1"/>
          </p:nvPr>
        </p:nvSpPr>
        <p:spPr bwMode="auto">
          <a:xfrm>
            <a:off x="3765550" y="0"/>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u="none">
                <a:latin typeface="Arial" panose="020B0604020202020204" pitchFamily="34" charset="0"/>
              </a:defRPr>
            </a:lvl1pPr>
          </a:lstStyle>
          <a:p>
            <a:pPr>
              <a:defRPr/>
            </a:pPr>
            <a:endParaRPr lang="en-US"/>
          </a:p>
        </p:txBody>
      </p:sp>
      <p:sp>
        <p:nvSpPr>
          <p:cNvPr id="208900" name="Rectangle 4">
            <a:extLst>
              <a:ext uri="{FF2B5EF4-FFF2-40B4-BE49-F238E27FC236}">
                <a16:creationId xmlns:a16="http://schemas.microsoft.com/office/drawing/2014/main" id="{99072AC2-85DB-4E98-8925-EEF6820B2368}"/>
              </a:ext>
            </a:extLst>
          </p:cNvPr>
          <p:cNvSpPr>
            <a:spLocks noGrp="1" noChangeArrowheads="1"/>
          </p:cNvSpPr>
          <p:nvPr>
            <p:ph type="ftr" sz="quarter" idx="2"/>
          </p:nvPr>
        </p:nvSpPr>
        <p:spPr bwMode="auto">
          <a:xfrm>
            <a:off x="0" y="9291638"/>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u="none">
                <a:latin typeface="Arial" panose="020B0604020202020204" pitchFamily="34" charset="0"/>
              </a:defRPr>
            </a:lvl1pPr>
          </a:lstStyle>
          <a:p>
            <a:pPr>
              <a:defRPr/>
            </a:pPr>
            <a:endParaRPr lang="en-US"/>
          </a:p>
        </p:txBody>
      </p:sp>
      <p:sp>
        <p:nvSpPr>
          <p:cNvPr id="208901" name="Rectangle 5">
            <a:extLst>
              <a:ext uri="{FF2B5EF4-FFF2-40B4-BE49-F238E27FC236}">
                <a16:creationId xmlns:a16="http://schemas.microsoft.com/office/drawing/2014/main" id="{AEBB1E7D-5A9F-4184-A1A5-9ED1B1CDCF0E}"/>
              </a:ext>
            </a:extLst>
          </p:cNvPr>
          <p:cNvSpPr>
            <a:spLocks noGrp="1" noChangeArrowheads="1"/>
          </p:cNvSpPr>
          <p:nvPr>
            <p:ph type="sldNum" sz="quarter" idx="3"/>
          </p:nvPr>
        </p:nvSpPr>
        <p:spPr bwMode="auto">
          <a:xfrm>
            <a:off x="3765550" y="9291638"/>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u="none"/>
            </a:lvl1pPr>
          </a:lstStyle>
          <a:p>
            <a:fld id="{F1B12E35-B5DB-4CBC-9148-6ED405DA057D}" type="slidenum">
              <a:rPr lang="en-US" altLang="pt-BR"/>
              <a:pPr/>
              <a:t>‹nº›</a:t>
            </a:fld>
            <a:endParaRPr lang="en-US" alt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3295729E-9B8C-4426-B47A-48983DB00E54}"/>
              </a:ext>
            </a:extLst>
          </p:cNvPr>
          <p:cNvSpPr>
            <a:spLocks noGrp="1" noChangeArrowheads="1"/>
          </p:cNvSpPr>
          <p:nvPr>
            <p:ph type="hdr" sz="quarter"/>
          </p:nvPr>
        </p:nvSpPr>
        <p:spPr bwMode="auto">
          <a:xfrm>
            <a:off x="0" y="0"/>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u="none">
                <a:latin typeface="Arial" panose="020B0604020202020204" pitchFamily="34" charset="0"/>
              </a:defRPr>
            </a:lvl1pPr>
          </a:lstStyle>
          <a:p>
            <a:pPr>
              <a:defRPr/>
            </a:pPr>
            <a:endParaRPr lang="en-US"/>
          </a:p>
        </p:txBody>
      </p:sp>
      <p:sp>
        <p:nvSpPr>
          <p:cNvPr id="216067" name="Rectangle 3">
            <a:extLst>
              <a:ext uri="{FF2B5EF4-FFF2-40B4-BE49-F238E27FC236}">
                <a16:creationId xmlns:a16="http://schemas.microsoft.com/office/drawing/2014/main" id="{546DE0F6-3D8A-4C43-8624-27565E20DC1F}"/>
              </a:ext>
            </a:extLst>
          </p:cNvPr>
          <p:cNvSpPr>
            <a:spLocks noGrp="1" noChangeArrowheads="1"/>
          </p:cNvSpPr>
          <p:nvPr>
            <p:ph type="dt" idx="1"/>
          </p:nvPr>
        </p:nvSpPr>
        <p:spPr bwMode="auto">
          <a:xfrm>
            <a:off x="3765550" y="0"/>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u="none">
                <a:latin typeface="Arial" panose="020B0604020202020204" pitchFamily="34" charset="0"/>
              </a:defRPr>
            </a:lvl1pPr>
          </a:lstStyle>
          <a:p>
            <a:pPr>
              <a:defRPr/>
            </a:pPr>
            <a:endParaRPr lang="en-US"/>
          </a:p>
        </p:txBody>
      </p:sp>
      <p:sp>
        <p:nvSpPr>
          <p:cNvPr id="11268" name="Rectangle 4">
            <a:extLst>
              <a:ext uri="{FF2B5EF4-FFF2-40B4-BE49-F238E27FC236}">
                <a16:creationId xmlns:a16="http://schemas.microsoft.com/office/drawing/2014/main" id="{4AAE3BE8-848B-40A6-A166-DA45C2327F27}"/>
              </a:ext>
            </a:extLst>
          </p:cNvPr>
          <p:cNvSpPr>
            <a:spLocks noGrp="1" noRot="1" noChangeAspect="1" noChangeArrowheads="1" noTextEdit="1"/>
          </p:cNvSpPr>
          <p:nvPr>
            <p:ph type="sldImg" idx="2"/>
          </p:nvPr>
        </p:nvSpPr>
        <p:spPr bwMode="auto">
          <a:xfrm>
            <a:off x="877888" y="733425"/>
            <a:ext cx="4892675" cy="36687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6069" name="Rectangle 5">
            <a:extLst>
              <a:ext uri="{FF2B5EF4-FFF2-40B4-BE49-F238E27FC236}">
                <a16:creationId xmlns:a16="http://schemas.microsoft.com/office/drawing/2014/main" id="{121CD650-CCFF-4458-B7C2-D18C6C131400}"/>
              </a:ext>
            </a:extLst>
          </p:cNvPr>
          <p:cNvSpPr>
            <a:spLocks noGrp="1" noChangeArrowheads="1"/>
          </p:cNvSpPr>
          <p:nvPr>
            <p:ph type="body" sz="quarter" idx="3"/>
          </p:nvPr>
        </p:nvSpPr>
        <p:spPr bwMode="auto">
          <a:xfrm>
            <a:off x="665163" y="4646613"/>
            <a:ext cx="5318125"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6070" name="Rectangle 6">
            <a:extLst>
              <a:ext uri="{FF2B5EF4-FFF2-40B4-BE49-F238E27FC236}">
                <a16:creationId xmlns:a16="http://schemas.microsoft.com/office/drawing/2014/main" id="{C5036FB3-A2AC-43A4-83D2-9577C0182C57}"/>
              </a:ext>
            </a:extLst>
          </p:cNvPr>
          <p:cNvSpPr>
            <a:spLocks noGrp="1" noChangeArrowheads="1"/>
          </p:cNvSpPr>
          <p:nvPr>
            <p:ph type="ftr" sz="quarter" idx="4"/>
          </p:nvPr>
        </p:nvSpPr>
        <p:spPr bwMode="auto">
          <a:xfrm>
            <a:off x="0" y="9291638"/>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u="none">
                <a:latin typeface="Arial" panose="020B0604020202020204" pitchFamily="34" charset="0"/>
              </a:defRPr>
            </a:lvl1pPr>
          </a:lstStyle>
          <a:p>
            <a:pPr>
              <a:defRPr/>
            </a:pPr>
            <a:endParaRPr lang="en-US"/>
          </a:p>
        </p:txBody>
      </p:sp>
      <p:sp>
        <p:nvSpPr>
          <p:cNvPr id="216071" name="Rectangle 7">
            <a:extLst>
              <a:ext uri="{FF2B5EF4-FFF2-40B4-BE49-F238E27FC236}">
                <a16:creationId xmlns:a16="http://schemas.microsoft.com/office/drawing/2014/main" id="{08EAACE1-07F6-4AFB-B5A2-908A89E70D8D}"/>
              </a:ext>
            </a:extLst>
          </p:cNvPr>
          <p:cNvSpPr>
            <a:spLocks noGrp="1" noChangeArrowheads="1"/>
          </p:cNvSpPr>
          <p:nvPr>
            <p:ph type="sldNum" sz="quarter" idx="5"/>
          </p:nvPr>
        </p:nvSpPr>
        <p:spPr bwMode="auto">
          <a:xfrm>
            <a:off x="3765550" y="9291638"/>
            <a:ext cx="28813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u="none"/>
            </a:lvl1pPr>
          </a:lstStyle>
          <a:p>
            <a:fld id="{F4BE3E7D-B47F-4FE4-A3E4-45CFB698F7B0}" type="slidenum">
              <a:rPr lang="en-US" altLang="pt-BR"/>
              <a:pPr/>
              <a:t>‹nº›</a:t>
            </a:fld>
            <a:endParaRPr lang="en-US"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920210D0-C464-403E-B633-796AA41FE9A7}"/>
              </a:ext>
            </a:extLst>
          </p:cNvPr>
          <p:cNvSpPr>
            <a:spLocks noGrp="1" noChangeArrowheads="1"/>
          </p:cNvSpPr>
          <p:nvPr>
            <p:ph type="sldNum" sz="quarter" idx="5"/>
          </p:nvPr>
        </p:nvSpPr>
        <p:spPr>
          <a:noFill/>
        </p:spPr>
        <p:txBody>
          <a:bodyPr/>
          <a:lstStyle>
            <a:lvl1pPr>
              <a:defRPr u="sng">
                <a:solidFill>
                  <a:schemeClr val="tx1"/>
                </a:solidFill>
                <a:latin typeface="Arial" panose="020B0604020202020204" pitchFamily="34" charset="0"/>
              </a:defRPr>
            </a:lvl1pPr>
            <a:lvl2pPr marL="742950" indent="-285750">
              <a:defRPr u="sng">
                <a:solidFill>
                  <a:schemeClr val="tx1"/>
                </a:solidFill>
                <a:latin typeface="Arial" panose="020B0604020202020204" pitchFamily="34" charset="0"/>
              </a:defRPr>
            </a:lvl2pPr>
            <a:lvl3pPr marL="1143000" indent="-228600">
              <a:defRPr u="sng">
                <a:solidFill>
                  <a:schemeClr val="tx1"/>
                </a:solidFill>
                <a:latin typeface="Arial" panose="020B0604020202020204" pitchFamily="34" charset="0"/>
              </a:defRPr>
            </a:lvl3pPr>
            <a:lvl4pPr marL="1600200" indent="-228600">
              <a:defRPr u="sng">
                <a:solidFill>
                  <a:schemeClr val="tx1"/>
                </a:solidFill>
                <a:latin typeface="Arial" panose="020B0604020202020204" pitchFamily="34" charset="0"/>
              </a:defRPr>
            </a:lvl4pPr>
            <a:lvl5pPr marL="2057400" indent="-228600">
              <a:defRPr u="sng">
                <a:solidFill>
                  <a:schemeClr val="tx1"/>
                </a:solidFill>
                <a:latin typeface="Arial" panose="020B0604020202020204" pitchFamily="34" charset="0"/>
              </a:defRPr>
            </a:lvl5pPr>
            <a:lvl6pPr marL="2514600" indent="-228600" eaLnBrk="0" fontAlgn="base" hangingPunct="0">
              <a:spcBef>
                <a:spcPct val="0"/>
              </a:spcBef>
              <a:spcAft>
                <a:spcPct val="0"/>
              </a:spcAft>
              <a:defRPr u="sng">
                <a:solidFill>
                  <a:schemeClr val="tx1"/>
                </a:solidFill>
                <a:latin typeface="Arial" panose="020B0604020202020204" pitchFamily="34" charset="0"/>
              </a:defRPr>
            </a:lvl6pPr>
            <a:lvl7pPr marL="2971800" indent="-228600" eaLnBrk="0" fontAlgn="base" hangingPunct="0">
              <a:spcBef>
                <a:spcPct val="0"/>
              </a:spcBef>
              <a:spcAft>
                <a:spcPct val="0"/>
              </a:spcAft>
              <a:defRPr u="sng">
                <a:solidFill>
                  <a:schemeClr val="tx1"/>
                </a:solidFill>
                <a:latin typeface="Arial" panose="020B0604020202020204" pitchFamily="34" charset="0"/>
              </a:defRPr>
            </a:lvl7pPr>
            <a:lvl8pPr marL="3429000" indent="-228600" eaLnBrk="0" fontAlgn="base" hangingPunct="0">
              <a:spcBef>
                <a:spcPct val="0"/>
              </a:spcBef>
              <a:spcAft>
                <a:spcPct val="0"/>
              </a:spcAft>
              <a:defRPr u="sng">
                <a:solidFill>
                  <a:schemeClr val="tx1"/>
                </a:solidFill>
                <a:latin typeface="Arial" panose="020B0604020202020204" pitchFamily="34" charset="0"/>
              </a:defRPr>
            </a:lvl8pPr>
            <a:lvl9pPr marL="3886200" indent="-228600" eaLnBrk="0" fontAlgn="base" hangingPunct="0">
              <a:spcBef>
                <a:spcPct val="0"/>
              </a:spcBef>
              <a:spcAft>
                <a:spcPct val="0"/>
              </a:spcAft>
              <a:defRPr u="sng">
                <a:solidFill>
                  <a:schemeClr val="tx1"/>
                </a:solidFill>
                <a:latin typeface="Arial" panose="020B0604020202020204" pitchFamily="34" charset="0"/>
              </a:defRPr>
            </a:lvl9pPr>
          </a:lstStyle>
          <a:p>
            <a:fld id="{5D4DC37D-C660-4E61-917B-40A9E95B5509}" type="slidenum">
              <a:rPr lang="en-US" altLang="pt-BR" u="none"/>
              <a:pPr/>
              <a:t>1</a:t>
            </a:fld>
            <a:endParaRPr lang="en-US" altLang="pt-BR" u="none"/>
          </a:p>
        </p:txBody>
      </p:sp>
      <p:sp>
        <p:nvSpPr>
          <p:cNvPr id="12291" name="Rectangle 2">
            <a:extLst>
              <a:ext uri="{FF2B5EF4-FFF2-40B4-BE49-F238E27FC236}">
                <a16:creationId xmlns:a16="http://schemas.microsoft.com/office/drawing/2014/main" id="{FB3CFB7B-0266-4D3C-85E5-1B72353B4C09}"/>
              </a:ext>
            </a:extLst>
          </p:cNvPr>
          <p:cNvSpPr>
            <a:spLocks noGrp="1" noRot="1" noChangeAspect="1" noChangeArrowheads="1" noTextEdit="1"/>
          </p:cNvSpPr>
          <p:nvPr>
            <p:ph type="sldImg"/>
          </p:nvPr>
        </p:nvSpPr>
        <p:spPr>
          <a:xfrm>
            <a:off x="877888" y="733425"/>
            <a:ext cx="4892675" cy="3668713"/>
          </a:xfrm>
          <a:ln/>
        </p:spPr>
      </p:sp>
      <p:sp>
        <p:nvSpPr>
          <p:cNvPr id="12292" name="Rectangle 3">
            <a:extLst>
              <a:ext uri="{FF2B5EF4-FFF2-40B4-BE49-F238E27FC236}">
                <a16:creationId xmlns:a16="http://schemas.microsoft.com/office/drawing/2014/main" id="{F406A116-546A-487A-B93E-E5FCD0CB8564}"/>
              </a:ext>
            </a:extLst>
          </p:cNvPr>
          <p:cNvSpPr>
            <a:spLocks noGrp="1" noChangeArrowheads="1"/>
          </p:cNvSpPr>
          <p:nvPr>
            <p:ph type="body" idx="1"/>
          </p:nvPr>
        </p:nvSpPr>
        <p:spPr>
          <a:noFill/>
        </p:spPr>
        <p:txBody>
          <a:bodyPr/>
          <a:lstStyle/>
          <a:p>
            <a:pPr eaLnBrk="1" hangingPunct="1"/>
            <a:endParaRPr lang="en-US" alt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F8BB1A6-FCF8-44F9-A949-6D8019F694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261E70-3B6F-41C8-BC7D-A1216AD6A312}" type="slidenum">
              <a:rPr lang="en-US" altLang="pt-BR">
                <a:latin typeface="Times New Roman" panose="02020603050405020304" pitchFamily="18" charset="0"/>
              </a:rPr>
              <a:pPr/>
              <a:t>38</a:t>
            </a:fld>
            <a:endParaRPr lang="en-US" altLang="pt-BR">
              <a:latin typeface="Times New Roman" panose="02020603050405020304" pitchFamily="18" charset="0"/>
            </a:endParaRPr>
          </a:p>
        </p:txBody>
      </p:sp>
      <p:sp>
        <p:nvSpPr>
          <p:cNvPr id="74755" name="Rectangle 2">
            <a:extLst>
              <a:ext uri="{FF2B5EF4-FFF2-40B4-BE49-F238E27FC236}">
                <a16:creationId xmlns:a16="http://schemas.microsoft.com/office/drawing/2014/main" id="{B79E4354-2F4D-4D11-80C5-CF0BCE714535}"/>
              </a:ext>
            </a:extLst>
          </p:cNvPr>
          <p:cNvSpPr>
            <a:spLocks noGrp="1" noRot="1" noChangeAspect="1" noChangeArrowheads="1" noTextEdit="1"/>
          </p:cNvSpPr>
          <p:nvPr>
            <p:ph type="sldImg"/>
          </p:nvPr>
        </p:nvSpPr>
        <p:spPr>
          <a:xfrm>
            <a:off x="917575" y="744538"/>
            <a:ext cx="4962525" cy="3722687"/>
          </a:xfrm>
          <a:ln/>
        </p:spPr>
      </p:sp>
      <p:sp>
        <p:nvSpPr>
          <p:cNvPr id="74756" name="Rectangle 3">
            <a:extLst>
              <a:ext uri="{FF2B5EF4-FFF2-40B4-BE49-F238E27FC236}">
                <a16:creationId xmlns:a16="http://schemas.microsoft.com/office/drawing/2014/main" id="{900716B8-5EEC-454B-B75D-D041FD10CE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E446B993-E628-41D4-BD91-BECCCA1CAB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959CD7E-5A20-4A2C-B957-DD9531844A76}" type="slidenum">
              <a:rPr lang="en-US" altLang="pt-BR">
                <a:latin typeface="Times New Roman" panose="02020603050405020304" pitchFamily="18" charset="0"/>
              </a:rPr>
              <a:pPr/>
              <a:t>39</a:t>
            </a:fld>
            <a:endParaRPr lang="en-US" altLang="pt-BR">
              <a:latin typeface="Times New Roman" panose="02020603050405020304" pitchFamily="18" charset="0"/>
            </a:endParaRPr>
          </a:p>
        </p:txBody>
      </p:sp>
      <p:sp>
        <p:nvSpPr>
          <p:cNvPr id="75779" name="Rectangle 2">
            <a:extLst>
              <a:ext uri="{FF2B5EF4-FFF2-40B4-BE49-F238E27FC236}">
                <a16:creationId xmlns:a16="http://schemas.microsoft.com/office/drawing/2014/main" id="{23FF3319-C1B9-447D-A0B6-685CD8B91D72}"/>
              </a:ext>
            </a:extLst>
          </p:cNvPr>
          <p:cNvSpPr>
            <a:spLocks noGrp="1" noRot="1" noChangeAspect="1" noChangeArrowheads="1" noTextEdit="1"/>
          </p:cNvSpPr>
          <p:nvPr>
            <p:ph type="sldImg"/>
          </p:nvPr>
        </p:nvSpPr>
        <p:spPr>
          <a:xfrm>
            <a:off x="917575" y="744538"/>
            <a:ext cx="4962525" cy="3722687"/>
          </a:xfrm>
          <a:ln/>
        </p:spPr>
      </p:sp>
      <p:sp>
        <p:nvSpPr>
          <p:cNvPr id="75780" name="Rectangle 3">
            <a:extLst>
              <a:ext uri="{FF2B5EF4-FFF2-40B4-BE49-F238E27FC236}">
                <a16:creationId xmlns:a16="http://schemas.microsoft.com/office/drawing/2014/main" id="{D520AB82-80DB-46E7-92EC-0DBAC1A3C4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t>A coleta de requisitos é feita através de técnicas, estudadas no decorrer deste curso.</a:t>
            </a:r>
          </a:p>
          <a:p>
            <a:endParaRPr lang="en-US" alt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0CC7E5D-8561-47F7-877F-DB07E14947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ABF535-611F-4CE1-8C5F-8EC0B62A3FCF}" type="slidenum">
              <a:rPr lang="en-US" altLang="pt-BR">
                <a:latin typeface="Times New Roman" panose="02020603050405020304" pitchFamily="18" charset="0"/>
              </a:rPr>
              <a:pPr/>
              <a:t>40</a:t>
            </a:fld>
            <a:endParaRPr lang="en-US" altLang="pt-BR">
              <a:latin typeface="Times New Roman" panose="02020603050405020304" pitchFamily="18" charset="0"/>
            </a:endParaRPr>
          </a:p>
        </p:txBody>
      </p:sp>
      <p:sp>
        <p:nvSpPr>
          <p:cNvPr id="76803" name="Rectangle 2">
            <a:extLst>
              <a:ext uri="{FF2B5EF4-FFF2-40B4-BE49-F238E27FC236}">
                <a16:creationId xmlns:a16="http://schemas.microsoft.com/office/drawing/2014/main" id="{F9473517-3274-4F9C-8B37-2BF9FB1C84E7}"/>
              </a:ext>
            </a:extLst>
          </p:cNvPr>
          <p:cNvSpPr>
            <a:spLocks noGrp="1" noRot="1" noChangeAspect="1" noChangeArrowheads="1" noTextEdit="1"/>
          </p:cNvSpPr>
          <p:nvPr>
            <p:ph type="sldImg"/>
          </p:nvPr>
        </p:nvSpPr>
        <p:spPr>
          <a:xfrm>
            <a:off x="917575" y="744538"/>
            <a:ext cx="4962525" cy="3722687"/>
          </a:xfrm>
          <a:ln/>
        </p:spPr>
      </p:sp>
      <p:sp>
        <p:nvSpPr>
          <p:cNvPr id="76804" name="Rectangle 3">
            <a:extLst>
              <a:ext uri="{FF2B5EF4-FFF2-40B4-BE49-F238E27FC236}">
                <a16:creationId xmlns:a16="http://schemas.microsoft.com/office/drawing/2014/main" id="{E1CBDB43-0431-4748-96C6-2731C8AFD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B492D375-228B-4479-B17A-106555F319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4FA29D-0D03-4822-B2BD-9192712239CA}" type="slidenum">
              <a:rPr lang="en-US" altLang="pt-BR">
                <a:latin typeface="Times New Roman" panose="02020603050405020304" pitchFamily="18" charset="0"/>
              </a:rPr>
              <a:pPr/>
              <a:t>41</a:t>
            </a:fld>
            <a:endParaRPr lang="en-US" altLang="pt-BR">
              <a:latin typeface="Times New Roman" panose="02020603050405020304" pitchFamily="18" charset="0"/>
            </a:endParaRPr>
          </a:p>
        </p:txBody>
      </p:sp>
      <p:sp>
        <p:nvSpPr>
          <p:cNvPr id="77827" name="Rectangle 2">
            <a:extLst>
              <a:ext uri="{FF2B5EF4-FFF2-40B4-BE49-F238E27FC236}">
                <a16:creationId xmlns:a16="http://schemas.microsoft.com/office/drawing/2014/main" id="{C698F513-2AFF-444F-843E-509BE193E705}"/>
              </a:ext>
            </a:extLst>
          </p:cNvPr>
          <p:cNvSpPr>
            <a:spLocks noGrp="1" noRot="1" noChangeAspect="1" noChangeArrowheads="1" noTextEdit="1"/>
          </p:cNvSpPr>
          <p:nvPr>
            <p:ph type="sldImg"/>
          </p:nvPr>
        </p:nvSpPr>
        <p:spPr>
          <a:xfrm>
            <a:off x="917575" y="744538"/>
            <a:ext cx="4962525" cy="3722687"/>
          </a:xfrm>
          <a:ln/>
        </p:spPr>
      </p:sp>
      <p:sp>
        <p:nvSpPr>
          <p:cNvPr id="77828" name="Rectangle 3">
            <a:extLst>
              <a:ext uri="{FF2B5EF4-FFF2-40B4-BE49-F238E27FC236}">
                <a16:creationId xmlns:a16="http://schemas.microsoft.com/office/drawing/2014/main" id="{F760688E-B7B7-4EE5-9CAC-3584E7F3EB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t>Conflitos: afirmações conflitantes – contraditórias-  duas ou mais coisas que não são possíveis simultâneamente</a:t>
            </a:r>
          </a:p>
          <a:p>
            <a:r>
              <a:rPr lang="pt-BR" altLang="pt-BR"/>
              <a:t>Ambiguidades : requisitos mal definidos – denota incerteza, insegurança, indeciso – indeterminado, impreciso, incerto</a:t>
            </a:r>
          </a:p>
          <a:p>
            <a:endParaRPr lang="pt-BR" alt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A43A3C51-3D38-4EDD-948F-B0EC80BA49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661FDF-0639-40D9-A254-BCEBD51D2AD8}" type="slidenum">
              <a:rPr lang="en-US" altLang="pt-BR">
                <a:latin typeface="Times New Roman" panose="02020603050405020304" pitchFamily="18" charset="0"/>
              </a:rPr>
              <a:pPr/>
              <a:t>42</a:t>
            </a:fld>
            <a:endParaRPr lang="en-US" altLang="pt-BR">
              <a:latin typeface="Times New Roman" panose="02020603050405020304" pitchFamily="18" charset="0"/>
            </a:endParaRPr>
          </a:p>
        </p:txBody>
      </p:sp>
      <p:sp>
        <p:nvSpPr>
          <p:cNvPr id="78851" name="Rectangle 2">
            <a:extLst>
              <a:ext uri="{FF2B5EF4-FFF2-40B4-BE49-F238E27FC236}">
                <a16:creationId xmlns:a16="http://schemas.microsoft.com/office/drawing/2014/main" id="{246D5C2D-7D24-4894-9179-E39D8F7A7C8F}"/>
              </a:ext>
            </a:extLst>
          </p:cNvPr>
          <p:cNvSpPr>
            <a:spLocks noGrp="1" noRot="1" noChangeAspect="1" noChangeArrowheads="1" noTextEdit="1"/>
          </p:cNvSpPr>
          <p:nvPr>
            <p:ph type="sldImg"/>
          </p:nvPr>
        </p:nvSpPr>
        <p:spPr>
          <a:xfrm>
            <a:off x="917575" y="744538"/>
            <a:ext cx="4962525" cy="3722687"/>
          </a:xfrm>
          <a:ln/>
        </p:spPr>
      </p:sp>
      <p:sp>
        <p:nvSpPr>
          <p:cNvPr id="78852" name="Rectangle 3">
            <a:extLst>
              <a:ext uri="{FF2B5EF4-FFF2-40B4-BE49-F238E27FC236}">
                <a16:creationId xmlns:a16="http://schemas.microsoft.com/office/drawing/2014/main" id="{2FBD30E2-0E88-4C58-A6D8-10DE8FFB32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D33EDC7-E5DE-43A4-A7BE-9DC8A229E7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19D18A-265F-4267-9833-ADE0B322C094}" type="slidenum">
              <a:rPr lang="en-US" altLang="pt-BR">
                <a:latin typeface="Times New Roman" panose="02020603050405020304" pitchFamily="18" charset="0"/>
              </a:rPr>
              <a:pPr/>
              <a:t>43</a:t>
            </a:fld>
            <a:endParaRPr lang="en-US" altLang="pt-BR">
              <a:latin typeface="Times New Roman" panose="02020603050405020304" pitchFamily="18" charset="0"/>
            </a:endParaRPr>
          </a:p>
        </p:txBody>
      </p:sp>
      <p:sp>
        <p:nvSpPr>
          <p:cNvPr id="81923" name="Rectangle 2">
            <a:extLst>
              <a:ext uri="{FF2B5EF4-FFF2-40B4-BE49-F238E27FC236}">
                <a16:creationId xmlns:a16="http://schemas.microsoft.com/office/drawing/2014/main" id="{04BF5BEA-3A64-4962-AD1B-D25E202150BD}"/>
              </a:ext>
            </a:extLst>
          </p:cNvPr>
          <p:cNvSpPr>
            <a:spLocks noGrp="1" noRot="1" noChangeAspect="1" noChangeArrowheads="1" noTextEdit="1"/>
          </p:cNvSpPr>
          <p:nvPr>
            <p:ph type="sldImg"/>
          </p:nvPr>
        </p:nvSpPr>
        <p:spPr>
          <a:xfrm>
            <a:off x="917575" y="744538"/>
            <a:ext cx="4962525" cy="3722687"/>
          </a:xfrm>
          <a:ln/>
        </p:spPr>
      </p:sp>
      <p:sp>
        <p:nvSpPr>
          <p:cNvPr id="81924" name="Rectangle 3">
            <a:extLst>
              <a:ext uri="{FF2B5EF4-FFF2-40B4-BE49-F238E27FC236}">
                <a16:creationId xmlns:a16="http://schemas.microsoft.com/office/drawing/2014/main" id="{1A4A10F2-31CF-442B-98C9-9F40A02474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D33EDC7-E5DE-43A4-A7BE-9DC8A229E7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19D18A-265F-4267-9833-ADE0B322C094}" type="slidenum">
              <a:rPr lang="en-US" altLang="pt-BR">
                <a:latin typeface="Times New Roman" panose="02020603050405020304" pitchFamily="18" charset="0"/>
              </a:rPr>
              <a:pPr/>
              <a:t>44</a:t>
            </a:fld>
            <a:endParaRPr lang="en-US" altLang="pt-BR">
              <a:latin typeface="Times New Roman" panose="02020603050405020304" pitchFamily="18" charset="0"/>
            </a:endParaRPr>
          </a:p>
        </p:txBody>
      </p:sp>
      <p:sp>
        <p:nvSpPr>
          <p:cNvPr id="81923" name="Rectangle 2">
            <a:extLst>
              <a:ext uri="{FF2B5EF4-FFF2-40B4-BE49-F238E27FC236}">
                <a16:creationId xmlns:a16="http://schemas.microsoft.com/office/drawing/2014/main" id="{04BF5BEA-3A64-4962-AD1B-D25E202150BD}"/>
              </a:ext>
            </a:extLst>
          </p:cNvPr>
          <p:cNvSpPr>
            <a:spLocks noGrp="1" noRot="1" noChangeAspect="1" noChangeArrowheads="1" noTextEdit="1"/>
          </p:cNvSpPr>
          <p:nvPr>
            <p:ph type="sldImg"/>
          </p:nvPr>
        </p:nvSpPr>
        <p:spPr>
          <a:xfrm>
            <a:off x="917575" y="744538"/>
            <a:ext cx="4962525" cy="3722687"/>
          </a:xfrm>
          <a:ln/>
        </p:spPr>
      </p:sp>
      <p:sp>
        <p:nvSpPr>
          <p:cNvPr id="81924" name="Rectangle 3">
            <a:extLst>
              <a:ext uri="{FF2B5EF4-FFF2-40B4-BE49-F238E27FC236}">
                <a16:creationId xmlns:a16="http://schemas.microsoft.com/office/drawing/2014/main" id="{1A4A10F2-31CF-442B-98C9-9F40A02474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t-BR"/>
          </a:p>
        </p:txBody>
      </p:sp>
    </p:spTree>
    <p:extLst>
      <p:ext uri="{BB962C8B-B14F-4D97-AF65-F5344CB8AC3E}">
        <p14:creationId xmlns:p14="http://schemas.microsoft.com/office/powerpoint/2010/main" val="3084423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D33EDC7-E5DE-43A4-A7BE-9DC8A229E7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19D18A-265F-4267-9833-ADE0B322C094}" type="slidenum">
              <a:rPr lang="en-US" altLang="pt-BR">
                <a:latin typeface="Times New Roman" panose="02020603050405020304" pitchFamily="18" charset="0"/>
              </a:rPr>
              <a:pPr/>
              <a:t>45</a:t>
            </a:fld>
            <a:endParaRPr lang="en-US" altLang="pt-BR">
              <a:latin typeface="Times New Roman" panose="02020603050405020304" pitchFamily="18" charset="0"/>
            </a:endParaRPr>
          </a:p>
        </p:txBody>
      </p:sp>
      <p:sp>
        <p:nvSpPr>
          <p:cNvPr id="81923" name="Rectangle 2">
            <a:extLst>
              <a:ext uri="{FF2B5EF4-FFF2-40B4-BE49-F238E27FC236}">
                <a16:creationId xmlns:a16="http://schemas.microsoft.com/office/drawing/2014/main" id="{04BF5BEA-3A64-4962-AD1B-D25E202150BD}"/>
              </a:ext>
            </a:extLst>
          </p:cNvPr>
          <p:cNvSpPr>
            <a:spLocks noGrp="1" noRot="1" noChangeAspect="1" noChangeArrowheads="1" noTextEdit="1"/>
          </p:cNvSpPr>
          <p:nvPr>
            <p:ph type="sldImg"/>
          </p:nvPr>
        </p:nvSpPr>
        <p:spPr>
          <a:xfrm>
            <a:off x="917575" y="744538"/>
            <a:ext cx="4962525" cy="3722687"/>
          </a:xfrm>
          <a:ln/>
        </p:spPr>
      </p:sp>
      <p:sp>
        <p:nvSpPr>
          <p:cNvPr id="81924" name="Rectangle 3">
            <a:extLst>
              <a:ext uri="{FF2B5EF4-FFF2-40B4-BE49-F238E27FC236}">
                <a16:creationId xmlns:a16="http://schemas.microsoft.com/office/drawing/2014/main" id="{1A4A10F2-31CF-442B-98C9-9F40A02474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pt-BR"/>
          </a:p>
        </p:txBody>
      </p:sp>
    </p:spTree>
    <p:extLst>
      <p:ext uri="{BB962C8B-B14F-4D97-AF65-F5344CB8AC3E}">
        <p14:creationId xmlns:p14="http://schemas.microsoft.com/office/powerpoint/2010/main" val="267197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B5A22A8-167C-4EFC-A756-4EE7CAC35AEE}"/>
              </a:ext>
            </a:extLst>
          </p:cNvPr>
          <p:cNvSpPr>
            <a:spLocks noGrp="1" noChangeArrowheads="1"/>
          </p:cNvSpPr>
          <p:nvPr>
            <p:ph type="body" idx="1"/>
          </p:nvPr>
        </p:nvSpPr>
        <p:spPr>
          <a:noFill/>
        </p:spPr>
        <p:txBody>
          <a:bodyPr/>
          <a:lstStyle/>
          <a:p>
            <a:endParaRPr lang="pt-BR" altLang="pt-BR"/>
          </a:p>
        </p:txBody>
      </p:sp>
      <p:sp>
        <p:nvSpPr>
          <p:cNvPr id="56323" name="Rectangle 3">
            <a:extLst>
              <a:ext uri="{FF2B5EF4-FFF2-40B4-BE49-F238E27FC236}">
                <a16:creationId xmlns:a16="http://schemas.microsoft.com/office/drawing/2014/main" id="{934B2882-F4D8-4967-A4DB-EA2A1CAF43E8}"/>
              </a:ext>
            </a:extLst>
          </p:cNvPr>
          <p:cNvSpPr>
            <a:spLocks noGrp="1" noRot="1" noChangeAspect="1" noChangeArrowheads="1" noTextEdit="1"/>
          </p:cNvSpPr>
          <p:nvPr>
            <p:ph type="sldImg"/>
          </p:nvPr>
        </p:nvSpPr>
        <p:spPr>
          <a:xfrm>
            <a:off x="877888" y="733425"/>
            <a:ext cx="4892675" cy="3668713"/>
          </a:xfrm>
          <a:ln cap="flat"/>
        </p:spPr>
      </p:sp>
    </p:spTree>
    <p:extLst>
      <p:ext uri="{BB962C8B-B14F-4D97-AF65-F5344CB8AC3E}">
        <p14:creationId xmlns:p14="http://schemas.microsoft.com/office/powerpoint/2010/main" val="2715498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933E9D0-CA26-4F5C-9C20-4FEE2CA27D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64F85E-C62A-463C-B648-624C0CC6B244}" type="slidenum">
              <a:rPr lang="en-US" altLang="pt-BR">
                <a:latin typeface="Times New Roman" panose="02020603050405020304" pitchFamily="18" charset="0"/>
              </a:rPr>
              <a:pPr/>
              <a:t>27</a:t>
            </a:fld>
            <a:endParaRPr lang="en-US" altLang="pt-BR">
              <a:latin typeface="Times New Roman" panose="02020603050405020304" pitchFamily="18" charset="0"/>
            </a:endParaRPr>
          </a:p>
        </p:txBody>
      </p:sp>
      <p:sp>
        <p:nvSpPr>
          <p:cNvPr id="68611" name="Rectangle 2">
            <a:extLst>
              <a:ext uri="{FF2B5EF4-FFF2-40B4-BE49-F238E27FC236}">
                <a16:creationId xmlns:a16="http://schemas.microsoft.com/office/drawing/2014/main" id="{ADB8CD53-F575-45A2-82B4-3331A2682477}"/>
              </a:ext>
            </a:extLst>
          </p:cNvPr>
          <p:cNvSpPr>
            <a:spLocks noGrp="1" noRot="1" noChangeAspect="1" noChangeArrowheads="1" noTextEdit="1"/>
          </p:cNvSpPr>
          <p:nvPr>
            <p:ph type="sldImg"/>
          </p:nvPr>
        </p:nvSpPr>
        <p:spPr>
          <a:xfrm>
            <a:off x="917575" y="744538"/>
            <a:ext cx="4962525" cy="3722687"/>
          </a:xfrm>
          <a:ln/>
        </p:spPr>
      </p:sp>
      <p:sp>
        <p:nvSpPr>
          <p:cNvPr id="68612" name="Rectangle 3">
            <a:extLst>
              <a:ext uri="{FF2B5EF4-FFF2-40B4-BE49-F238E27FC236}">
                <a16:creationId xmlns:a16="http://schemas.microsoft.com/office/drawing/2014/main" id="{C37D9398-E30E-43E6-ACFC-5EAD3BA7B7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t>O objetivo de ter-se papéis definidos é manter uma estrututura independente da mudança de estrutura na Petrobras.</a:t>
            </a:r>
          </a:p>
          <a:p>
            <a:r>
              <a:rPr lang="pt-BR" altLang="pt-BR"/>
              <a:t>Este tópico apresenta de forma geral a divisão de trabalho entre os papéis que compõe a equipe do projeto de desenvolvimento de um software, porém o líder de projeto pode usar outra configuração de equipe em função das necessidades do projeto, sua complexidade, abrangência e tamanho.</a:t>
            </a:r>
          </a:p>
          <a:p>
            <a:r>
              <a:rPr lang="pt-BR" altLang="pt-BR"/>
              <a:t>Fonte: Plano de Gerenciamento de Requisitos (PETROBRAS)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933E9D0-CA26-4F5C-9C20-4FEE2CA27D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64F85E-C62A-463C-B648-624C0CC6B244}" type="slidenum">
              <a:rPr lang="en-US" altLang="pt-BR">
                <a:latin typeface="Times New Roman" panose="02020603050405020304" pitchFamily="18" charset="0"/>
              </a:rPr>
              <a:pPr/>
              <a:t>28</a:t>
            </a:fld>
            <a:endParaRPr lang="en-US" altLang="pt-BR">
              <a:latin typeface="Times New Roman" panose="02020603050405020304" pitchFamily="18" charset="0"/>
            </a:endParaRPr>
          </a:p>
        </p:txBody>
      </p:sp>
      <p:sp>
        <p:nvSpPr>
          <p:cNvPr id="68611" name="Rectangle 2">
            <a:extLst>
              <a:ext uri="{FF2B5EF4-FFF2-40B4-BE49-F238E27FC236}">
                <a16:creationId xmlns:a16="http://schemas.microsoft.com/office/drawing/2014/main" id="{ADB8CD53-F575-45A2-82B4-3331A2682477}"/>
              </a:ext>
            </a:extLst>
          </p:cNvPr>
          <p:cNvSpPr>
            <a:spLocks noGrp="1" noRot="1" noChangeAspect="1" noChangeArrowheads="1" noTextEdit="1"/>
          </p:cNvSpPr>
          <p:nvPr>
            <p:ph type="sldImg"/>
          </p:nvPr>
        </p:nvSpPr>
        <p:spPr>
          <a:xfrm>
            <a:off x="917575" y="744538"/>
            <a:ext cx="4962525" cy="3722687"/>
          </a:xfrm>
          <a:ln/>
        </p:spPr>
      </p:sp>
      <p:sp>
        <p:nvSpPr>
          <p:cNvPr id="68612" name="Rectangle 3">
            <a:extLst>
              <a:ext uri="{FF2B5EF4-FFF2-40B4-BE49-F238E27FC236}">
                <a16:creationId xmlns:a16="http://schemas.microsoft.com/office/drawing/2014/main" id="{C37D9398-E30E-43E6-ACFC-5EAD3BA7B7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t>O objetivo de ter-se papéis definidos é manter uma estrututura independente da mudança de estrutura na Petrobras.</a:t>
            </a:r>
          </a:p>
          <a:p>
            <a:r>
              <a:rPr lang="pt-BR" altLang="pt-BR"/>
              <a:t>Este tópico apresenta de forma geral a divisão de trabalho entre os papéis que compõe a equipe do projeto de desenvolvimento de um software, porém o líder de projeto pode usar outra configuração de equipe em função das necessidades do projeto, sua complexidade, abrangência e tamanho.</a:t>
            </a:r>
          </a:p>
          <a:p>
            <a:r>
              <a:rPr lang="pt-BR" altLang="pt-BR"/>
              <a:t>Fonte: Plano de Gerenciamento de Requisitos (PETROBRAS)</a:t>
            </a:r>
          </a:p>
        </p:txBody>
      </p:sp>
    </p:spTree>
    <p:extLst>
      <p:ext uri="{BB962C8B-B14F-4D97-AF65-F5344CB8AC3E}">
        <p14:creationId xmlns:p14="http://schemas.microsoft.com/office/powerpoint/2010/main" val="3683838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933E9D0-CA26-4F5C-9C20-4FEE2CA27D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64F85E-C62A-463C-B648-624C0CC6B244}" type="slidenum">
              <a:rPr lang="en-US" altLang="pt-BR">
                <a:latin typeface="Times New Roman" panose="02020603050405020304" pitchFamily="18" charset="0"/>
              </a:rPr>
              <a:pPr/>
              <a:t>29</a:t>
            </a:fld>
            <a:endParaRPr lang="en-US" altLang="pt-BR">
              <a:latin typeface="Times New Roman" panose="02020603050405020304" pitchFamily="18" charset="0"/>
            </a:endParaRPr>
          </a:p>
        </p:txBody>
      </p:sp>
      <p:sp>
        <p:nvSpPr>
          <p:cNvPr id="68611" name="Rectangle 2">
            <a:extLst>
              <a:ext uri="{FF2B5EF4-FFF2-40B4-BE49-F238E27FC236}">
                <a16:creationId xmlns:a16="http://schemas.microsoft.com/office/drawing/2014/main" id="{ADB8CD53-F575-45A2-82B4-3331A2682477}"/>
              </a:ext>
            </a:extLst>
          </p:cNvPr>
          <p:cNvSpPr>
            <a:spLocks noGrp="1" noRot="1" noChangeAspect="1" noChangeArrowheads="1" noTextEdit="1"/>
          </p:cNvSpPr>
          <p:nvPr>
            <p:ph type="sldImg"/>
          </p:nvPr>
        </p:nvSpPr>
        <p:spPr>
          <a:xfrm>
            <a:off x="917575" y="744538"/>
            <a:ext cx="4962525" cy="3722687"/>
          </a:xfrm>
          <a:ln/>
        </p:spPr>
      </p:sp>
      <p:sp>
        <p:nvSpPr>
          <p:cNvPr id="68612" name="Rectangle 3">
            <a:extLst>
              <a:ext uri="{FF2B5EF4-FFF2-40B4-BE49-F238E27FC236}">
                <a16:creationId xmlns:a16="http://schemas.microsoft.com/office/drawing/2014/main" id="{C37D9398-E30E-43E6-ACFC-5EAD3BA7B7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t>O objetivo de ter-se papéis definidos é manter uma estrututura independente da mudança de estrutura na Petrobras.</a:t>
            </a:r>
          </a:p>
          <a:p>
            <a:r>
              <a:rPr lang="pt-BR" altLang="pt-BR"/>
              <a:t>Este tópico apresenta de forma geral a divisão de trabalho entre os papéis que compõe a equipe do projeto de desenvolvimento de um software, porém o líder de projeto pode usar outra configuração de equipe em função das necessidades do projeto, sua complexidade, abrangência e tamanho.</a:t>
            </a:r>
          </a:p>
          <a:p>
            <a:r>
              <a:rPr lang="pt-BR" altLang="pt-BR"/>
              <a:t>Fonte: Plano de Gerenciamento de Requisitos (PETROBRAS)</a:t>
            </a:r>
          </a:p>
        </p:txBody>
      </p:sp>
    </p:spTree>
    <p:extLst>
      <p:ext uri="{BB962C8B-B14F-4D97-AF65-F5344CB8AC3E}">
        <p14:creationId xmlns:p14="http://schemas.microsoft.com/office/powerpoint/2010/main" val="1638979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A6BAEF4-5858-4971-8195-0FC4E5380E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E3482E-C64D-4364-A1B1-07DD971E6DC6}" type="slidenum">
              <a:rPr lang="en-US" altLang="pt-BR">
                <a:latin typeface="Times New Roman" panose="02020603050405020304" pitchFamily="18" charset="0"/>
              </a:rPr>
              <a:pPr/>
              <a:t>34</a:t>
            </a:fld>
            <a:endParaRPr lang="en-US" altLang="pt-BR">
              <a:latin typeface="Times New Roman" panose="02020603050405020304" pitchFamily="18" charset="0"/>
            </a:endParaRPr>
          </a:p>
        </p:txBody>
      </p:sp>
      <p:sp>
        <p:nvSpPr>
          <p:cNvPr id="70659" name="Rectangle 2">
            <a:extLst>
              <a:ext uri="{FF2B5EF4-FFF2-40B4-BE49-F238E27FC236}">
                <a16:creationId xmlns:a16="http://schemas.microsoft.com/office/drawing/2014/main" id="{EFBBEEA8-D7E4-4EEB-AC3F-BAE68AC433C8}"/>
              </a:ext>
            </a:extLst>
          </p:cNvPr>
          <p:cNvSpPr>
            <a:spLocks noGrp="1" noRot="1" noChangeAspect="1" noChangeArrowheads="1" noTextEdit="1"/>
          </p:cNvSpPr>
          <p:nvPr>
            <p:ph type="sldImg"/>
          </p:nvPr>
        </p:nvSpPr>
        <p:spPr>
          <a:xfrm>
            <a:off x="917575" y="744538"/>
            <a:ext cx="4962525" cy="3722687"/>
          </a:xfrm>
          <a:ln/>
        </p:spPr>
      </p:sp>
      <p:sp>
        <p:nvSpPr>
          <p:cNvPr id="70660" name="Rectangle 3">
            <a:extLst>
              <a:ext uri="{FF2B5EF4-FFF2-40B4-BE49-F238E27FC236}">
                <a16:creationId xmlns:a16="http://schemas.microsoft.com/office/drawing/2014/main" id="{EC816F98-05E0-4C9F-A241-04EBCCFAEE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a:t>Engenheiros e desenvolvedores de software trabalham diretamente com clientes e usuários finais na tentativa de achar problemas a serem resolvidos, serviços que o sistema deve prestar, requisitos de performance, restrições de hardware e outro. Para isso não é necessário apenas perguntar para as pessoas o que elas querem, requer uma análise muito mais cuidadosa da organização, do domínio da aplicação e dos processos de negócio onde o sistema será usado. </a:t>
            </a:r>
          </a:p>
          <a:p>
            <a:r>
              <a:rPr lang="en-US" altLang="pt-BR"/>
              <a:t>(</a:t>
            </a:r>
            <a:r>
              <a:rPr lang="pt-BR" altLang="pt-BR"/>
              <a:t>http://www.maxwell.lambda.ele.puc-rio.br/cgi-bin/PRG_0599.EXE/6954_3.PDF?NrOcoSis=19742&amp;CdLinPrg=en )</a:t>
            </a:r>
          </a:p>
          <a:p>
            <a:endParaRPr lang="pt-BR" altLang="pt-BR"/>
          </a:p>
          <a:p>
            <a:endParaRPr lang="en-US"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00CF8F0C-C300-459C-84F1-4FC12D5700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A64D88-EE16-4AF1-BDCE-3E8EF86C60D7}" type="slidenum">
              <a:rPr lang="en-US" altLang="pt-BR">
                <a:latin typeface="Times New Roman" panose="02020603050405020304" pitchFamily="18" charset="0"/>
              </a:rPr>
              <a:pPr/>
              <a:t>35</a:t>
            </a:fld>
            <a:endParaRPr lang="en-US" altLang="pt-BR">
              <a:latin typeface="Times New Roman" panose="02020603050405020304" pitchFamily="18" charset="0"/>
            </a:endParaRPr>
          </a:p>
        </p:txBody>
      </p:sp>
      <p:sp>
        <p:nvSpPr>
          <p:cNvPr id="71683" name="Rectangle 2">
            <a:extLst>
              <a:ext uri="{FF2B5EF4-FFF2-40B4-BE49-F238E27FC236}">
                <a16:creationId xmlns:a16="http://schemas.microsoft.com/office/drawing/2014/main" id="{1BB0AC13-FC11-4B1E-8949-DB8B04EF1E48}"/>
              </a:ext>
            </a:extLst>
          </p:cNvPr>
          <p:cNvSpPr>
            <a:spLocks noGrp="1" noRot="1" noChangeAspect="1" noChangeArrowheads="1" noTextEdit="1"/>
          </p:cNvSpPr>
          <p:nvPr>
            <p:ph type="sldImg"/>
          </p:nvPr>
        </p:nvSpPr>
        <p:spPr>
          <a:xfrm>
            <a:off x="917575" y="744538"/>
            <a:ext cx="4962525" cy="3722687"/>
          </a:xfrm>
          <a:ln/>
        </p:spPr>
      </p:sp>
      <p:sp>
        <p:nvSpPr>
          <p:cNvPr id="71684" name="Rectangle 3">
            <a:extLst>
              <a:ext uri="{FF2B5EF4-FFF2-40B4-BE49-F238E27FC236}">
                <a16:creationId xmlns:a16="http://schemas.microsoft.com/office/drawing/2014/main" id="{07E69E94-4347-44F6-B9F6-D54B531DD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i="1"/>
              <a:t>Stakeholders</a:t>
            </a:r>
            <a:r>
              <a:rPr lang="en-US" altLang="pt-BR"/>
              <a:t>: pessoas relacionadas ao software, direta ou indiretamente. São também conhecidas como </a:t>
            </a:r>
            <a:r>
              <a:rPr lang="en-US" altLang="pt-BR" u="sng"/>
              <a:t>os atores</a:t>
            </a:r>
            <a:r>
              <a:rPr lang="en-US" altLang="pt-BR"/>
              <a:t> desse universo.</a:t>
            </a:r>
          </a:p>
          <a:p>
            <a:endParaRPr lang="pt-BR" alt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D183EB5-F614-4078-ABF9-9BE400274D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8681C3-AD3B-4547-84B4-8EF088E644BF}" type="slidenum">
              <a:rPr lang="en-US" altLang="pt-BR">
                <a:latin typeface="Times New Roman" panose="02020603050405020304" pitchFamily="18" charset="0"/>
              </a:rPr>
              <a:pPr/>
              <a:t>36</a:t>
            </a:fld>
            <a:endParaRPr lang="en-US" altLang="pt-BR">
              <a:latin typeface="Times New Roman" panose="02020603050405020304" pitchFamily="18" charset="0"/>
            </a:endParaRPr>
          </a:p>
        </p:txBody>
      </p:sp>
      <p:sp>
        <p:nvSpPr>
          <p:cNvPr id="72707" name="Rectangle 2">
            <a:extLst>
              <a:ext uri="{FF2B5EF4-FFF2-40B4-BE49-F238E27FC236}">
                <a16:creationId xmlns:a16="http://schemas.microsoft.com/office/drawing/2014/main" id="{3A25531E-37E5-423E-84BD-7BB968401407}"/>
              </a:ext>
            </a:extLst>
          </p:cNvPr>
          <p:cNvSpPr>
            <a:spLocks noGrp="1" noRot="1" noChangeAspect="1" noChangeArrowheads="1" noTextEdit="1"/>
          </p:cNvSpPr>
          <p:nvPr>
            <p:ph type="sldImg"/>
          </p:nvPr>
        </p:nvSpPr>
        <p:spPr>
          <a:xfrm>
            <a:off x="917575" y="744538"/>
            <a:ext cx="4962525" cy="3722687"/>
          </a:xfrm>
          <a:ln/>
        </p:spPr>
      </p:sp>
      <p:sp>
        <p:nvSpPr>
          <p:cNvPr id="72708" name="Rectangle 3">
            <a:extLst>
              <a:ext uri="{FF2B5EF4-FFF2-40B4-BE49-F238E27FC236}">
                <a16:creationId xmlns:a16="http://schemas.microsoft.com/office/drawing/2014/main" id="{0359FEF4-E8FE-40C5-9910-32D5F51373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t>Fonte: Processo de Engenharia de Requisitos - UFBa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29AB8A5-74C3-4E5D-9A92-E65F1F19A1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D2053E-F305-4966-A1C3-0E3E5A5A9BFE}" type="slidenum">
              <a:rPr lang="en-US" altLang="pt-BR">
                <a:latin typeface="Times New Roman" panose="02020603050405020304" pitchFamily="18" charset="0"/>
              </a:rPr>
              <a:pPr/>
              <a:t>37</a:t>
            </a:fld>
            <a:endParaRPr lang="en-US" altLang="pt-BR">
              <a:latin typeface="Times New Roman" panose="02020603050405020304" pitchFamily="18" charset="0"/>
            </a:endParaRPr>
          </a:p>
        </p:txBody>
      </p:sp>
      <p:sp>
        <p:nvSpPr>
          <p:cNvPr id="73731" name="Rectangle 2">
            <a:extLst>
              <a:ext uri="{FF2B5EF4-FFF2-40B4-BE49-F238E27FC236}">
                <a16:creationId xmlns:a16="http://schemas.microsoft.com/office/drawing/2014/main" id="{961ABDF6-35D4-459F-BB46-62CD966C1AC4}"/>
              </a:ext>
            </a:extLst>
          </p:cNvPr>
          <p:cNvSpPr>
            <a:spLocks noGrp="1" noRot="1" noChangeAspect="1" noChangeArrowheads="1" noTextEdit="1"/>
          </p:cNvSpPr>
          <p:nvPr>
            <p:ph type="sldImg"/>
          </p:nvPr>
        </p:nvSpPr>
        <p:spPr>
          <a:xfrm>
            <a:off x="917575" y="744538"/>
            <a:ext cx="4962525" cy="3722687"/>
          </a:xfrm>
          <a:ln/>
        </p:spPr>
      </p:sp>
      <p:sp>
        <p:nvSpPr>
          <p:cNvPr id="73732" name="Rectangle 3">
            <a:extLst>
              <a:ext uri="{FF2B5EF4-FFF2-40B4-BE49-F238E27FC236}">
                <a16:creationId xmlns:a16="http://schemas.microsoft.com/office/drawing/2014/main" id="{24FDC16A-AE81-4782-ADEE-EB51EEE955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a:t>Sommerville, pag. 105</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
        <p:nvSpPr>
          <p:cNvPr id="7" name="Retângulo 6">
            <a:extLst>
              <a:ext uri="{FF2B5EF4-FFF2-40B4-BE49-F238E27FC236}">
                <a16:creationId xmlns:a16="http://schemas.microsoft.com/office/drawing/2014/main" id="{7299AC1A-C2D5-4B67-8285-B5E9427487D7}"/>
              </a:ext>
            </a:extLst>
          </p:cNvPr>
          <p:cNvSpPr/>
          <p:nvPr userDrawn="1"/>
        </p:nvSpPr>
        <p:spPr>
          <a:xfrm>
            <a:off x="0" y="764706"/>
            <a:ext cx="357708" cy="5862611"/>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8" name="CaixaDeTexto 7">
            <a:extLst>
              <a:ext uri="{FF2B5EF4-FFF2-40B4-BE49-F238E27FC236}">
                <a16:creationId xmlns:a16="http://schemas.microsoft.com/office/drawing/2014/main" id="{CC0E967E-2110-404C-A0DE-E5B6FC597BDE}"/>
              </a:ext>
            </a:extLst>
          </p:cNvPr>
          <p:cNvSpPr txBox="1"/>
          <p:nvPr userDrawn="1"/>
        </p:nvSpPr>
        <p:spPr>
          <a:xfrm rot="16200000">
            <a:off x="-2735778" y="3545644"/>
            <a:ext cx="5863259" cy="300082"/>
          </a:xfrm>
          <a:prstGeom prst="rect">
            <a:avLst/>
          </a:prstGeom>
          <a:noFill/>
        </p:spPr>
        <p:txBody>
          <a:bodyPr wrap="square" rtlCol="0">
            <a:spAutoFit/>
          </a:bodyPr>
          <a:lstStyle/>
          <a:p>
            <a:pPr algn="ctr"/>
            <a:r>
              <a:rPr lang="pt-BR" sz="1350" b="1" dirty="0">
                <a:solidFill>
                  <a:schemeClr val="bg1"/>
                </a:solidFill>
                <a:effectLst>
                  <a:outerShdw blurRad="38100" dist="38100" dir="2700000" algn="tl">
                    <a:srgbClr val="000000">
                      <a:alpha val="43137"/>
                    </a:srgbClr>
                  </a:outerShdw>
                </a:effectLst>
              </a:rPr>
              <a:t>Bacharelado em Sistemas de Informação – BSI / CEFET-RJ</a:t>
            </a:r>
          </a:p>
        </p:txBody>
      </p:sp>
    </p:spTree>
    <p:extLst>
      <p:ext uri="{BB962C8B-B14F-4D97-AF65-F5344CB8AC3E}">
        <p14:creationId xmlns:p14="http://schemas.microsoft.com/office/powerpoint/2010/main" val="73052967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e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3425199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e Títul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539552" y="908720"/>
            <a:ext cx="8568952"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41728224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628800"/>
            <a:ext cx="78867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Retângulo 7">
            <a:extLst>
              <a:ext uri="{FF2B5EF4-FFF2-40B4-BE49-F238E27FC236}">
                <a16:creationId xmlns:a16="http://schemas.microsoft.com/office/drawing/2014/main" id="{E72834AA-AFEC-4410-AAA9-C16E6C24C003}"/>
              </a:ext>
            </a:extLst>
          </p:cNvPr>
          <p:cNvSpPr/>
          <p:nvPr userDrawn="1"/>
        </p:nvSpPr>
        <p:spPr>
          <a:xfrm>
            <a:off x="0" y="764704"/>
            <a:ext cx="357708" cy="5859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9" name="CaixaDeTexto 8">
            <a:extLst>
              <a:ext uri="{FF2B5EF4-FFF2-40B4-BE49-F238E27FC236}">
                <a16:creationId xmlns:a16="http://schemas.microsoft.com/office/drawing/2014/main" id="{ED4D7880-8F2B-41BC-A1A8-F8A242EDC31E}"/>
              </a:ext>
            </a:extLst>
          </p:cNvPr>
          <p:cNvSpPr txBox="1"/>
          <p:nvPr userDrawn="1"/>
        </p:nvSpPr>
        <p:spPr>
          <a:xfrm rot="16200000">
            <a:off x="-2756954" y="3544577"/>
            <a:ext cx="5859830" cy="300082"/>
          </a:xfrm>
          <a:prstGeom prst="rect">
            <a:avLst/>
          </a:prstGeom>
          <a:noFill/>
          <a:ln>
            <a:noFill/>
          </a:ln>
        </p:spPr>
        <p:txBody>
          <a:bodyPr wrap="square" rtlCol="0">
            <a:spAutoFit/>
          </a:bodyPr>
          <a:lstStyle/>
          <a:p>
            <a:pPr algn="ctr"/>
            <a:r>
              <a:rPr lang="pt-BR" sz="1350" b="1" dirty="0">
                <a:solidFill>
                  <a:schemeClr val="bg1"/>
                </a:solidFill>
                <a:effectLst>
                  <a:outerShdw blurRad="38100" dist="38100" dir="2700000" algn="tl">
                    <a:srgbClr val="000000">
                      <a:alpha val="43137"/>
                    </a:srgbClr>
                  </a:outerShdw>
                </a:effectLst>
              </a:rPr>
              <a:t>Bacharelado em Sistemas de Informação – BSI / CEFET-RJ</a:t>
            </a:r>
          </a:p>
        </p:txBody>
      </p:sp>
    </p:spTree>
    <p:extLst>
      <p:ext uri="{BB962C8B-B14F-4D97-AF65-F5344CB8AC3E}">
        <p14:creationId xmlns:p14="http://schemas.microsoft.com/office/powerpoint/2010/main" val="293685162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e tabela">
    <p:spTree>
      <p:nvGrpSpPr>
        <p:cNvPr id="1" name=""/>
        <p:cNvGrpSpPr/>
        <p:nvPr/>
      </p:nvGrpSpPr>
      <p:grpSpPr>
        <a:xfrm>
          <a:off x="0" y="0"/>
          <a:ext cx="0" cy="0"/>
          <a:chOff x="0" y="0"/>
          <a:chExt cx="0" cy="0"/>
        </a:xfrm>
      </p:grpSpPr>
      <p:sp>
        <p:nvSpPr>
          <p:cNvPr id="3" name="Espaço Reservado para Tabela 2"/>
          <p:cNvSpPr>
            <a:spLocks noGrp="1"/>
          </p:cNvSpPr>
          <p:nvPr>
            <p:ph type="tbl" idx="1"/>
          </p:nvPr>
        </p:nvSpPr>
        <p:spPr>
          <a:xfrm>
            <a:off x="762000" y="1828800"/>
            <a:ext cx="7772400" cy="4114800"/>
          </a:xfrm>
        </p:spPr>
        <p:txBody>
          <a:bodyPr/>
          <a:lstStyle/>
          <a:p>
            <a:pPr lvl="0"/>
            <a:endParaRPr lang="en-US" noProof="0"/>
          </a:p>
        </p:txBody>
      </p:sp>
      <p:sp>
        <p:nvSpPr>
          <p:cNvPr id="4" name="Espaço Reservado para Número de Slide 3">
            <a:extLst>
              <a:ext uri="{FF2B5EF4-FFF2-40B4-BE49-F238E27FC236}">
                <a16:creationId xmlns:a16="http://schemas.microsoft.com/office/drawing/2014/main" id="{8E1DDF7E-6308-4E45-A2B7-D0C990BB08E8}"/>
              </a:ext>
            </a:extLst>
          </p:cNvPr>
          <p:cNvSpPr>
            <a:spLocks noGrp="1"/>
          </p:cNvSpPr>
          <p:nvPr>
            <p:ph type="sldNum" sz="quarter" idx="10"/>
          </p:nvPr>
        </p:nvSpPr>
        <p:spPr>
          <a:xfrm>
            <a:off x="8651876" y="6553200"/>
            <a:ext cx="492125" cy="304800"/>
          </a:xfrm>
        </p:spPr>
        <p:txBody>
          <a:bodyPr/>
          <a:lstStyle>
            <a:lvl1pPr>
              <a:defRPr/>
            </a:lvl1pPr>
          </a:lstStyle>
          <a:p>
            <a:fld id="{4604FB37-2006-404A-B52C-0A48FB5CECAA}" type="slidenum">
              <a:rPr lang="pt-BR" altLang="pt-BR"/>
              <a:pPr/>
              <a:t>‹nº›</a:t>
            </a:fld>
            <a:endParaRPr lang="pt-BR" altLang="pt-BR"/>
          </a:p>
        </p:txBody>
      </p:sp>
    </p:spTree>
    <p:extLst>
      <p:ext uri="{BB962C8B-B14F-4D97-AF65-F5344CB8AC3E}">
        <p14:creationId xmlns:p14="http://schemas.microsoft.com/office/powerpoint/2010/main" val="120660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4500"/>
            </a:lvl1pPr>
          </a:lstStyle>
          <a:p>
            <a:r>
              <a:rPr lang="pt-BR" dirty="0"/>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7" name="Retângulo 6">
            <a:extLst>
              <a:ext uri="{FF2B5EF4-FFF2-40B4-BE49-F238E27FC236}">
                <a16:creationId xmlns:a16="http://schemas.microsoft.com/office/drawing/2014/main" id="{CE3C458C-5E49-4AAA-A436-F8040DF5CA08}"/>
              </a:ext>
            </a:extLst>
          </p:cNvPr>
          <p:cNvSpPr/>
          <p:nvPr userDrawn="1"/>
        </p:nvSpPr>
        <p:spPr>
          <a:xfrm>
            <a:off x="0" y="764706"/>
            <a:ext cx="357708" cy="5862611"/>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8" name="CaixaDeTexto 7">
            <a:extLst>
              <a:ext uri="{FF2B5EF4-FFF2-40B4-BE49-F238E27FC236}">
                <a16:creationId xmlns:a16="http://schemas.microsoft.com/office/drawing/2014/main" id="{A47A74D8-194D-4396-BBA0-323CDAE06260}"/>
              </a:ext>
            </a:extLst>
          </p:cNvPr>
          <p:cNvSpPr txBox="1"/>
          <p:nvPr userDrawn="1"/>
        </p:nvSpPr>
        <p:spPr>
          <a:xfrm rot="16200000">
            <a:off x="-2735778" y="3545644"/>
            <a:ext cx="5863259" cy="300082"/>
          </a:xfrm>
          <a:prstGeom prst="rect">
            <a:avLst/>
          </a:prstGeom>
          <a:noFill/>
        </p:spPr>
        <p:txBody>
          <a:bodyPr wrap="square" rtlCol="0">
            <a:spAutoFit/>
          </a:bodyPr>
          <a:lstStyle/>
          <a:p>
            <a:pPr algn="ctr"/>
            <a:r>
              <a:rPr lang="pt-BR" sz="1350" b="1" dirty="0">
                <a:solidFill>
                  <a:schemeClr val="bg1"/>
                </a:solidFill>
                <a:effectLst>
                  <a:outerShdw blurRad="38100" dist="38100" dir="2700000" algn="tl">
                    <a:srgbClr val="000000">
                      <a:alpha val="43137"/>
                    </a:srgbClr>
                  </a:outerShdw>
                </a:effectLst>
              </a:rPr>
              <a:t>Bacharelado em Sistemas de Informação – BSI / CEFET-RJ</a:t>
            </a:r>
          </a:p>
        </p:txBody>
      </p:sp>
    </p:spTree>
    <p:extLst>
      <p:ext uri="{BB962C8B-B14F-4D97-AF65-F5344CB8AC3E}">
        <p14:creationId xmlns:p14="http://schemas.microsoft.com/office/powerpoint/2010/main" val="240968738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9321773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çalho da Se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60" y="148478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764DE79-268F-4C1A-8933-263129D2AF90}"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873427204"/>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4798800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70803603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64DE79-268F-4C1A-8933-263129D2AF90}" type="datetimeFigureOut">
              <a:rPr lang="en-US" smtClean="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61461649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pt-BR" altLang="pt-BR"/>
          </a:p>
        </p:txBody>
      </p:sp>
      <p:sp>
        <p:nvSpPr>
          <p:cNvPr id="3" name="Footer Placeholder 2"/>
          <p:cNvSpPr>
            <a:spLocks noGrp="1"/>
          </p:cNvSpPr>
          <p:nvPr>
            <p:ph type="ftr" sz="quarter" idx="11"/>
          </p:nvPr>
        </p:nvSpPr>
        <p:spPr/>
        <p:txBody>
          <a:bodyPr/>
          <a:lstStyle/>
          <a:p>
            <a:pPr>
              <a:defRPr/>
            </a:pPr>
            <a:endParaRPr lang="pt-BR" altLang="pt-BR" dirty="0"/>
          </a:p>
        </p:txBody>
      </p:sp>
      <p:sp>
        <p:nvSpPr>
          <p:cNvPr id="4" name="Slide Number Placeholder 3"/>
          <p:cNvSpPr>
            <a:spLocks noGrp="1"/>
          </p:cNvSpPr>
          <p:nvPr>
            <p:ph type="sldNum" sz="quarter" idx="12"/>
          </p:nvPr>
        </p:nvSpPr>
        <p:spPr/>
        <p:txBody>
          <a:bodyPr/>
          <a:lstStyle/>
          <a:p>
            <a:pPr>
              <a:defRPr/>
            </a:pPr>
            <a:endParaRPr lang="pt-BR" altLang="pt-BR" dirty="0"/>
          </a:p>
        </p:txBody>
      </p:sp>
    </p:spTree>
    <p:extLst>
      <p:ext uri="{BB962C8B-B14F-4D97-AF65-F5344CB8AC3E}">
        <p14:creationId xmlns:p14="http://schemas.microsoft.com/office/powerpoint/2010/main" val="1854435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údo com Legenda">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3568" y="980728"/>
            <a:ext cx="2949178" cy="496855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51764398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11560" y="2780928"/>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smtClean="0"/>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56261009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8/26/2021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dirty="0"/>
          </a:p>
        </p:txBody>
      </p:sp>
      <p:sp>
        <p:nvSpPr>
          <p:cNvPr id="7" name="Rectangle 8">
            <a:extLst>
              <a:ext uri="{FF2B5EF4-FFF2-40B4-BE49-F238E27FC236}">
                <a16:creationId xmlns:a16="http://schemas.microsoft.com/office/drawing/2014/main" id="{438E1E6C-B222-435F-89A7-CF76CB7BF0E0}"/>
              </a:ext>
            </a:extLst>
          </p:cNvPr>
          <p:cNvSpPr>
            <a:spLocks noChangeArrowheads="1"/>
          </p:cNvSpPr>
          <p:nvPr userDrawn="1"/>
        </p:nvSpPr>
        <p:spPr bwMode="auto">
          <a:xfrm>
            <a:off x="1" y="6629400"/>
            <a:ext cx="9139238" cy="228600"/>
          </a:xfrm>
          <a:prstGeom prst="rect">
            <a:avLst/>
          </a:prstGeom>
          <a:solidFill>
            <a:srgbClr val="2949A3"/>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u="sng">
                <a:solidFill>
                  <a:schemeClr val="tx1"/>
                </a:solidFill>
                <a:latin typeface="Arial" charset="0"/>
              </a:defRPr>
            </a:lvl1pPr>
            <a:lvl2pPr marL="742950" indent="-285750">
              <a:defRPr u="sng">
                <a:solidFill>
                  <a:schemeClr val="tx1"/>
                </a:solidFill>
                <a:latin typeface="Arial" charset="0"/>
              </a:defRPr>
            </a:lvl2pPr>
            <a:lvl3pPr marL="1143000" indent="-228600">
              <a:defRPr u="sng">
                <a:solidFill>
                  <a:schemeClr val="tx1"/>
                </a:solidFill>
                <a:latin typeface="Arial" charset="0"/>
              </a:defRPr>
            </a:lvl3pPr>
            <a:lvl4pPr marL="1600200" indent="-228600">
              <a:defRPr u="sng">
                <a:solidFill>
                  <a:schemeClr val="tx1"/>
                </a:solidFill>
                <a:latin typeface="Arial" charset="0"/>
              </a:defRPr>
            </a:lvl4pPr>
            <a:lvl5pPr marL="2057400" indent="-22860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eaLnBrk="1" hangingPunct="1">
              <a:defRPr/>
            </a:pPr>
            <a:endParaRPr lang="en-US" altLang="pt-BR" sz="750" b="1" u="none">
              <a:solidFill>
                <a:schemeClr val="bg1"/>
              </a:solidFill>
            </a:endParaRPr>
          </a:p>
        </p:txBody>
      </p:sp>
      <p:sp>
        <p:nvSpPr>
          <p:cNvPr id="8" name="Espaço Reservado para Data 3">
            <a:extLst>
              <a:ext uri="{FF2B5EF4-FFF2-40B4-BE49-F238E27FC236}">
                <a16:creationId xmlns:a16="http://schemas.microsoft.com/office/drawing/2014/main" id="{F566F69D-63F0-4B28-93C1-C32D03583A87}"/>
              </a:ext>
            </a:extLst>
          </p:cNvPr>
          <p:cNvSpPr txBox="1">
            <a:spLocks/>
          </p:cNvSpPr>
          <p:nvPr userDrawn="1"/>
        </p:nvSpPr>
        <p:spPr>
          <a:xfrm>
            <a:off x="461802" y="6638854"/>
            <a:ext cx="8515672" cy="228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pt-BR"/>
            </a:defPPr>
            <a:lvl1pPr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u="sng"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pt-BR" sz="750" b="1" u="none" dirty="0">
                <a:solidFill>
                  <a:srgbClr val="CCECFF"/>
                </a:solidFill>
                <a:latin typeface="+mn-lt"/>
              </a:rPr>
              <a:t>Sildenir Alves Ribeiro, DSc - BSI – CEFET/RJ</a:t>
            </a:r>
          </a:p>
          <a:p>
            <a:pPr algn="ctr" eaLnBrk="1" hangingPunct="1"/>
            <a:endParaRPr lang="en-US" altLang="pt-BR" sz="750" dirty="0">
              <a:solidFill>
                <a:srgbClr val="CCECFF"/>
              </a:solidFill>
            </a:endParaRPr>
          </a:p>
        </p:txBody>
      </p:sp>
      <p:pic>
        <p:nvPicPr>
          <p:cNvPr id="9" name="Picture 12" descr="horizontal_completo">
            <a:extLst>
              <a:ext uri="{FF2B5EF4-FFF2-40B4-BE49-F238E27FC236}">
                <a16:creationId xmlns:a16="http://schemas.microsoft.com/office/drawing/2014/main" id="{2F9D2C8A-06B8-49F3-A05E-EE38BDBDD70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rot="16200000">
            <a:off x="-202180" y="216064"/>
            <a:ext cx="759140" cy="33684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11" descr="Resultado de imagem para cefet maria da graÃ§a">
            <a:extLst>
              <a:ext uri="{FF2B5EF4-FFF2-40B4-BE49-F238E27FC236}">
                <a16:creationId xmlns:a16="http://schemas.microsoft.com/office/drawing/2014/main" id="{5EB9B1FC-CFB4-4CBE-9609-C1B2B8D2B9F9}"/>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207104" y="6356"/>
            <a:ext cx="941658" cy="7591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1" name="Retângulo 10">
            <a:extLst>
              <a:ext uri="{FF2B5EF4-FFF2-40B4-BE49-F238E27FC236}">
                <a16:creationId xmlns:a16="http://schemas.microsoft.com/office/drawing/2014/main" id="{30F2EA76-E4B4-4D51-8F3D-84C79A9E55EF}"/>
              </a:ext>
            </a:extLst>
          </p:cNvPr>
          <p:cNvSpPr/>
          <p:nvPr userDrawn="1"/>
        </p:nvSpPr>
        <p:spPr>
          <a:xfrm>
            <a:off x="359676" y="0"/>
            <a:ext cx="7812724" cy="764704"/>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2" name="Retângulo 11">
            <a:extLst>
              <a:ext uri="{FF2B5EF4-FFF2-40B4-BE49-F238E27FC236}">
                <a16:creationId xmlns:a16="http://schemas.microsoft.com/office/drawing/2014/main" id="{A62B1A94-43C1-4E14-9259-CC36DA3FBEEC}"/>
              </a:ext>
            </a:extLst>
          </p:cNvPr>
          <p:cNvSpPr/>
          <p:nvPr userDrawn="1"/>
        </p:nvSpPr>
        <p:spPr>
          <a:xfrm>
            <a:off x="0" y="773669"/>
            <a:ext cx="357708" cy="586326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a:p>
        </p:txBody>
      </p:sp>
      <p:sp>
        <p:nvSpPr>
          <p:cNvPr id="13" name="CaixaDeTexto 12">
            <a:extLst>
              <a:ext uri="{FF2B5EF4-FFF2-40B4-BE49-F238E27FC236}">
                <a16:creationId xmlns:a16="http://schemas.microsoft.com/office/drawing/2014/main" id="{A5E5D334-F9C7-4292-ADB4-BD3164C25E27}"/>
              </a:ext>
            </a:extLst>
          </p:cNvPr>
          <p:cNvSpPr txBox="1"/>
          <p:nvPr userDrawn="1"/>
        </p:nvSpPr>
        <p:spPr>
          <a:xfrm rot="16200000">
            <a:off x="-2727854" y="3555652"/>
            <a:ext cx="5847415" cy="300082"/>
          </a:xfrm>
          <a:prstGeom prst="rect">
            <a:avLst/>
          </a:prstGeom>
          <a:noFill/>
        </p:spPr>
        <p:txBody>
          <a:bodyPr wrap="square" rtlCol="0">
            <a:spAutoFit/>
          </a:bodyPr>
          <a:lstStyle/>
          <a:p>
            <a:pPr algn="ctr"/>
            <a:r>
              <a:rPr lang="pt-BR" sz="1350" b="1" dirty="0">
                <a:solidFill>
                  <a:schemeClr val="bg1"/>
                </a:solidFill>
                <a:effectLst>
                  <a:outerShdw blurRad="38100" dist="38100" dir="2700000" algn="tl">
                    <a:srgbClr val="000000">
                      <a:alpha val="43137"/>
                    </a:srgbClr>
                  </a:outerShdw>
                </a:effectLst>
              </a:rPr>
              <a:t>Bacharelado em Sistemas de Informação – BSI / CEFET-RJ</a:t>
            </a:r>
          </a:p>
        </p:txBody>
      </p:sp>
    </p:spTree>
    <p:extLst>
      <p:ext uri="{BB962C8B-B14F-4D97-AF65-F5344CB8AC3E}">
        <p14:creationId xmlns:p14="http://schemas.microsoft.com/office/powerpoint/2010/main" val="211694216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23"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21965143-AA2E-4393-86C9-6A13AE0D6A58}"/>
              </a:ext>
            </a:extLst>
          </p:cNvPr>
          <p:cNvSpPr>
            <a:spLocks noGrp="1" noChangeArrowheads="1"/>
          </p:cNvSpPr>
          <p:nvPr>
            <p:ph idx="1"/>
          </p:nvPr>
        </p:nvSpPr>
        <p:spPr>
          <a:xfrm>
            <a:off x="1835696" y="5157192"/>
            <a:ext cx="5915025" cy="378043"/>
          </a:xfrm>
        </p:spPr>
        <p:txBody>
          <a:bodyPr>
            <a:normAutofit/>
          </a:bodyPr>
          <a:lstStyle/>
          <a:p>
            <a:pPr marL="0" indent="0" algn="ctr">
              <a:buNone/>
            </a:pPr>
            <a:r>
              <a:rPr lang="pt-BR" altLang="pt-BR" sz="1800" dirty="0">
                <a:solidFill>
                  <a:srgbClr val="2949A3"/>
                </a:solidFill>
                <a:latin typeface="Arial Rounded MT Bold" panose="020F0704030504030204" pitchFamily="34" charset="0"/>
              </a:rPr>
              <a:t>Sildenir Alves Ribeiro, </a:t>
            </a:r>
            <a:r>
              <a:rPr lang="pt-BR" altLang="pt-BR" sz="1800" dirty="0" err="1">
                <a:solidFill>
                  <a:srgbClr val="2949A3"/>
                </a:solidFill>
                <a:latin typeface="Arial Rounded MT Bold" panose="020F0704030504030204" pitchFamily="34" charset="0"/>
              </a:rPr>
              <a:t>DSc</a:t>
            </a:r>
            <a:r>
              <a:rPr lang="pt-BR" altLang="pt-BR" sz="1800" dirty="0">
                <a:solidFill>
                  <a:srgbClr val="2949A3"/>
                </a:solidFill>
                <a:latin typeface="Arial Rounded MT Bold" panose="020F0704030504030204" pitchFamily="34" charset="0"/>
              </a:rPr>
              <a:t>. </a:t>
            </a:r>
          </a:p>
        </p:txBody>
      </p:sp>
      <p:sp>
        <p:nvSpPr>
          <p:cNvPr id="4100" name="Rectangle 4">
            <a:extLst>
              <a:ext uri="{FF2B5EF4-FFF2-40B4-BE49-F238E27FC236}">
                <a16:creationId xmlns:a16="http://schemas.microsoft.com/office/drawing/2014/main" id="{1B2FE319-7407-440D-B241-3DDC1D1BF60A}"/>
              </a:ext>
            </a:extLst>
          </p:cNvPr>
          <p:cNvSpPr>
            <a:spLocks noChangeArrowheads="1"/>
          </p:cNvSpPr>
          <p:nvPr/>
        </p:nvSpPr>
        <p:spPr bwMode="auto">
          <a:xfrm>
            <a:off x="1385893" y="857257"/>
            <a:ext cx="5940029" cy="573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7000" bIns="27000"/>
          <a:lstStyle>
            <a:lvl1pPr>
              <a:lnSpc>
                <a:spcPct val="120000"/>
              </a:lnSpc>
              <a:spcBef>
                <a:spcPct val="20000"/>
              </a:spcBef>
              <a:buClr>
                <a:schemeClr val="hlink"/>
              </a:buClr>
              <a:buChar char="•"/>
              <a:defRPr sz="2000">
                <a:solidFill>
                  <a:schemeClr val="tx1"/>
                </a:solidFill>
                <a:latin typeface="Aharoni" panose="020B0604020202020204" pitchFamily="2" charset="-79"/>
                <a:cs typeface="Aharoni" panose="020B0604020202020204" pitchFamily="2" charset="-79"/>
              </a:defRPr>
            </a:lvl1pPr>
            <a:lvl2pPr marL="742950" indent="-285750">
              <a:lnSpc>
                <a:spcPct val="120000"/>
              </a:lnSpc>
              <a:spcBef>
                <a:spcPct val="20000"/>
              </a:spcBef>
              <a:buClr>
                <a:schemeClr val="hlink"/>
              </a:buClr>
              <a:buChar char="–"/>
              <a:defRPr>
                <a:solidFill>
                  <a:schemeClr val="tx1"/>
                </a:solidFill>
                <a:latin typeface="Verdana" panose="020B0604030504040204" pitchFamily="34" charset="0"/>
                <a:cs typeface="Aharoni" panose="020B0604020202020204" pitchFamily="2" charset="-79"/>
              </a:defRPr>
            </a:lvl2pPr>
            <a:lvl3pPr marL="1143000" indent="-228600">
              <a:lnSpc>
                <a:spcPct val="120000"/>
              </a:lnSpc>
              <a:spcBef>
                <a:spcPct val="20000"/>
              </a:spcBef>
              <a:buClr>
                <a:schemeClr val="hlink"/>
              </a:buClr>
              <a:buChar char="•"/>
              <a:defRPr sz="1600">
                <a:solidFill>
                  <a:schemeClr val="tx1"/>
                </a:solidFill>
                <a:latin typeface="Verdana" panose="020B0604030504040204" pitchFamily="34" charset="0"/>
                <a:cs typeface="Aharoni" panose="020B0604020202020204" pitchFamily="2" charset="-79"/>
              </a:defRPr>
            </a:lvl3pPr>
            <a:lvl4pPr marL="1600200" indent="-228600">
              <a:lnSpc>
                <a:spcPct val="120000"/>
              </a:lnSpc>
              <a:spcBef>
                <a:spcPct val="20000"/>
              </a:spcBef>
              <a:buClr>
                <a:schemeClr val="hlink"/>
              </a:buClr>
              <a:buChar char="–"/>
              <a:defRPr sz="1400">
                <a:solidFill>
                  <a:schemeClr val="tx1"/>
                </a:solidFill>
                <a:latin typeface="Verdana" panose="020B0604030504040204" pitchFamily="34" charset="0"/>
                <a:cs typeface="Aharoni" panose="020B0604020202020204" pitchFamily="2" charset="-79"/>
              </a:defRPr>
            </a:lvl4pPr>
            <a:lvl5pPr marL="2057400" indent="-228600">
              <a:lnSpc>
                <a:spcPct val="120000"/>
              </a:lnSpc>
              <a:spcBef>
                <a:spcPct val="20000"/>
              </a:spcBef>
              <a:buClr>
                <a:schemeClr val="hlink"/>
              </a:buClr>
              <a:buChar char="»"/>
              <a:defRPr sz="1400">
                <a:solidFill>
                  <a:schemeClr val="tx1"/>
                </a:solidFill>
                <a:latin typeface="Verdana" panose="020B0604030504040204" pitchFamily="34" charset="0"/>
                <a:cs typeface="Aharoni" panose="020B0604020202020204" pitchFamily="2" charset="-79"/>
              </a:defRPr>
            </a:lvl5pPr>
            <a:lvl6pPr marL="2514600" indent="-228600" eaLnBrk="0" fontAlgn="base" hangingPunct="0">
              <a:lnSpc>
                <a:spcPct val="120000"/>
              </a:lnSpc>
              <a:spcBef>
                <a:spcPct val="20000"/>
              </a:spcBef>
              <a:spcAft>
                <a:spcPct val="0"/>
              </a:spcAft>
              <a:buClr>
                <a:schemeClr val="hlink"/>
              </a:buClr>
              <a:buChar char="»"/>
              <a:defRPr sz="1400">
                <a:solidFill>
                  <a:schemeClr val="tx1"/>
                </a:solidFill>
                <a:latin typeface="Verdana" panose="020B0604030504040204" pitchFamily="34" charset="0"/>
                <a:cs typeface="Aharoni" panose="020B0604020202020204" pitchFamily="2" charset="-79"/>
              </a:defRPr>
            </a:lvl6pPr>
            <a:lvl7pPr marL="2971800" indent="-228600" eaLnBrk="0" fontAlgn="base" hangingPunct="0">
              <a:lnSpc>
                <a:spcPct val="120000"/>
              </a:lnSpc>
              <a:spcBef>
                <a:spcPct val="20000"/>
              </a:spcBef>
              <a:spcAft>
                <a:spcPct val="0"/>
              </a:spcAft>
              <a:buClr>
                <a:schemeClr val="hlink"/>
              </a:buClr>
              <a:buChar char="»"/>
              <a:defRPr sz="1400">
                <a:solidFill>
                  <a:schemeClr val="tx1"/>
                </a:solidFill>
                <a:latin typeface="Verdana" panose="020B0604030504040204" pitchFamily="34" charset="0"/>
                <a:cs typeface="Aharoni" panose="020B0604020202020204" pitchFamily="2" charset="-79"/>
              </a:defRPr>
            </a:lvl7pPr>
            <a:lvl8pPr marL="3429000" indent="-228600" eaLnBrk="0" fontAlgn="base" hangingPunct="0">
              <a:lnSpc>
                <a:spcPct val="120000"/>
              </a:lnSpc>
              <a:spcBef>
                <a:spcPct val="20000"/>
              </a:spcBef>
              <a:spcAft>
                <a:spcPct val="0"/>
              </a:spcAft>
              <a:buClr>
                <a:schemeClr val="hlink"/>
              </a:buClr>
              <a:buChar char="»"/>
              <a:defRPr sz="1400">
                <a:solidFill>
                  <a:schemeClr val="tx1"/>
                </a:solidFill>
                <a:latin typeface="Verdana" panose="020B0604030504040204" pitchFamily="34" charset="0"/>
                <a:cs typeface="Aharoni" panose="020B0604020202020204" pitchFamily="2" charset="-79"/>
              </a:defRPr>
            </a:lvl8pPr>
            <a:lvl9pPr marL="3886200" indent="-228600" eaLnBrk="0" fontAlgn="base" hangingPunct="0">
              <a:lnSpc>
                <a:spcPct val="120000"/>
              </a:lnSpc>
              <a:spcBef>
                <a:spcPct val="20000"/>
              </a:spcBef>
              <a:spcAft>
                <a:spcPct val="0"/>
              </a:spcAft>
              <a:buClr>
                <a:schemeClr val="hlink"/>
              </a:buClr>
              <a:buChar char="»"/>
              <a:defRPr sz="1400">
                <a:solidFill>
                  <a:schemeClr val="tx1"/>
                </a:solidFill>
                <a:latin typeface="Verdana" panose="020B0604030504040204" pitchFamily="34" charset="0"/>
                <a:cs typeface="Aharoni" panose="020B0604020202020204" pitchFamily="2" charset="-79"/>
              </a:defRPr>
            </a:lvl9pPr>
          </a:lstStyle>
          <a:p>
            <a:pPr algn="ctr" eaLnBrk="1" hangingPunct="1">
              <a:buFontTx/>
              <a:buNone/>
            </a:pPr>
            <a:endParaRPr lang="pt-BR" altLang="pt-BR" sz="1500" b="1">
              <a:latin typeface="Verdana" panose="020B0604030504040204" pitchFamily="34" charset="0"/>
            </a:endParaRPr>
          </a:p>
        </p:txBody>
      </p:sp>
      <p:sp>
        <p:nvSpPr>
          <p:cNvPr id="4101" name="Rectangle 2">
            <a:extLst>
              <a:ext uri="{FF2B5EF4-FFF2-40B4-BE49-F238E27FC236}">
                <a16:creationId xmlns:a16="http://schemas.microsoft.com/office/drawing/2014/main" id="{21ED0120-82C0-4EF9-893C-24685F1026D9}"/>
              </a:ext>
            </a:extLst>
          </p:cNvPr>
          <p:cNvSpPr txBox="1">
            <a:spLocks noChangeArrowheads="1"/>
          </p:cNvSpPr>
          <p:nvPr/>
        </p:nvSpPr>
        <p:spPr bwMode="auto">
          <a:xfrm>
            <a:off x="395536" y="836712"/>
            <a:ext cx="856895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1F1F1"/>
                  </a:outerShdw>
                </a:effectLst>
              </a14:hiddenEffects>
            </a:ext>
          </a:extLst>
        </p:spPr>
        <p:txBody>
          <a:bodyPr anchor="ctr"/>
          <a:lstStyle>
            <a:lvl1pPr>
              <a:lnSpc>
                <a:spcPct val="120000"/>
              </a:lnSpc>
              <a:spcBef>
                <a:spcPct val="20000"/>
              </a:spcBef>
              <a:buClr>
                <a:schemeClr val="hlink"/>
              </a:buClr>
              <a:buChar char="•"/>
              <a:defRPr sz="2000">
                <a:solidFill>
                  <a:schemeClr val="tx1"/>
                </a:solidFill>
                <a:latin typeface="Aharoni" panose="020B0604020202020204" pitchFamily="2" charset="-79"/>
                <a:cs typeface="Aharoni" panose="020B0604020202020204" pitchFamily="2" charset="-79"/>
              </a:defRPr>
            </a:lvl1pPr>
            <a:lvl2pPr marL="742950" indent="-285750">
              <a:lnSpc>
                <a:spcPct val="120000"/>
              </a:lnSpc>
              <a:spcBef>
                <a:spcPct val="20000"/>
              </a:spcBef>
              <a:buClr>
                <a:schemeClr val="hlink"/>
              </a:buClr>
              <a:buChar char="–"/>
              <a:defRPr>
                <a:solidFill>
                  <a:schemeClr val="tx1"/>
                </a:solidFill>
                <a:latin typeface="Verdana" panose="020B0604030504040204" pitchFamily="34" charset="0"/>
                <a:cs typeface="Aharoni" panose="020B0604020202020204" pitchFamily="2" charset="-79"/>
              </a:defRPr>
            </a:lvl2pPr>
            <a:lvl3pPr marL="1143000" indent="-228600">
              <a:lnSpc>
                <a:spcPct val="120000"/>
              </a:lnSpc>
              <a:spcBef>
                <a:spcPct val="20000"/>
              </a:spcBef>
              <a:buClr>
                <a:schemeClr val="hlink"/>
              </a:buClr>
              <a:buChar char="•"/>
              <a:defRPr sz="1600">
                <a:solidFill>
                  <a:schemeClr val="tx1"/>
                </a:solidFill>
                <a:latin typeface="Verdana" panose="020B0604030504040204" pitchFamily="34" charset="0"/>
                <a:cs typeface="Aharoni" panose="020B0604020202020204" pitchFamily="2" charset="-79"/>
              </a:defRPr>
            </a:lvl3pPr>
            <a:lvl4pPr marL="1600200" indent="-228600">
              <a:lnSpc>
                <a:spcPct val="120000"/>
              </a:lnSpc>
              <a:spcBef>
                <a:spcPct val="20000"/>
              </a:spcBef>
              <a:buClr>
                <a:schemeClr val="hlink"/>
              </a:buClr>
              <a:buChar char="–"/>
              <a:defRPr sz="1400">
                <a:solidFill>
                  <a:schemeClr val="tx1"/>
                </a:solidFill>
                <a:latin typeface="Verdana" panose="020B0604030504040204" pitchFamily="34" charset="0"/>
                <a:cs typeface="Aharoni" panose="020B0604020202020204" pitchFamily="2" charset="-79"/>
              </a:defRPr>
            </a:lvl4pPr>
            <a:lvl5pPr marL="2057400" indent="-228600">
              <a:lnSpc>
                <a:spcPct val="120000"/>
              </a:lnSpc>
              <a:spcBef>
                <a:spcPct val="20000"/>
              </a:spcBef>
              <a:buClr>
                <a:schemeClr val="hlink"/>
              </a:buClr>
              <a:buChar char="»"/>
              <a:defRPr sz="1400">
                <a:solidFill>
                  <a:schemeClr val="tx1"/>
                </a:solidFill>
                <a:latin typeface="Verdana" panose="020B0604030504040204" pitchFamily="34" charset="0"/>
                <a:cs typeface="Aharoni" panose="020B0604020202020204" pitchFamily="2" charset="-79"/>
              </a:defRPr>
            </a:lvl5pPr>
            <a:lvl6pPr marL="2514600" indent="-228600" eaLnBrk="0" fontAlgn="base" hangingPunct="0">
              <a:lnSpc>
                <a:spcPct val="120000"/>
              </a:lnSpc>
              <a:spcBef>
                <a:spcPct val="20000"/>
              </a:spcBef>
              <a:spcAft>
                <a:spcPct val="0"/>
              </a:spcAft>
              <a:buClr>
                <a:schemeClr val="hlink"/>
              </a:buClr>
              <a:buChar char="»"/>
              <a:defRPr sz="1400">
                <a:solidFill>
                  <a:schemeClr val="tx1"/>
                </a:solidFill>
                <a:latin typeface="Verdana" panose="020B0604030504040204" pitchFamily="34" charset="0"/>
                <a:cs typeface="Aharoni" panose="020B0604020202020204" pitchFamily="2" charset="-79"/>
              </a:defRPr>
            </a:lvl6pPr>
            <a:lvl7pPr marL="2971800" indent="-228600" eaLnBrk="0" fontAlgn="base" hangingPunct="0">
              <a:lnSpc>
                <a:spcPct val="120000"/>
              </a:lnSpc>
              <a:spcBef>
                <a:spcPct val="20000"/>
              </a:spcBef>
              <a:spcAft>
                <a:spcPct val="0"/>
              </a:spcAft>
              <a:buClr>
                <a:schemeClr val="hlink"/>
              </a:buClr>
              <a:buChar char="»"/>
              <a:defRPr sz="1400">
                <a:solidFill>
                  <a:schemeClr val="tx1"/>
                </a:solidFill>
                <a:latin typeface="Verdana" panose="020B0604030504040204" pitchFamily="34" charset="0"/>
                <a:cs typeface="Aharoni" panose="020B0604020202020204" pitchFamily="2" charset="-79"/>
              </a:defRPr>
            </a:lvl7pPr>
            <a:lvl8pPr marL="3429000" indent="-228600" eaLnBrk="0" fontAlgn="base" hangingPunct="0">
              <a:lnSpc>
                <a:spcPct val="120000"/>
              </a:lnSpc>
              <a:spcBef>
                <a:spcPct val="20000"/>
              </a:spcBef>
              <a:spcAft>
                <a:spcPct val="0"/>
              </a:spcAft>
              <a:buClr>
                <a:schemeClr val="hlink"/>
              </a:buClr>
              <a:buChar char="»"/>
              <a:defRPr sz="1400">
                <a:solidFill>
                  <a:schemeClr val="tx1"/>
                </a:solidFill>
                <a:latin typeface="Verdana" panose="020B0604030504040204" pitchFamily="34" charset="0"/>
                <a:cs typeface="Aharoni" panose="020B0604020202020204" pitchFamily="2" charset="-79"/>
              </a:defRPr>
            </a:lvl8pPr>
            <a:lvl9pPr marL="3886200" indent="-228600" eaLnBrk="0" fontAlgn="base" hangingPunct="0">
              <a:lnSpc>
                <a:spcPct val="120000"/>
              </a:lnSpc>
              <a:spcBef>
                <a:spcPct val="20000"/>
              </a:spcBef>
              <a:spcAft>
                <a:spcPct val="0"/>
              </a:spcAft>
              <a:buClr>
                <a:schemeClr val="hlink"/>
              </a:buClr>
              <a:buChar char="»"/>
              <a:defRPr sz="1400">
                <a:solidFill>
                  <a:schemeClr val="tx1"/>
                </a:solidFill>
                <a:latin typeface="Verdana" panose="020B0604030504040204" pitchFamily="34" charset="0"/>
                <a:cs typeface="Aharoni" panose="020B0604020202020204" pitchFamily="2" charset="-79"/>
              </a:defRPr>
            </a:lvl9pPr>
          </a:lstStyle>
          <a:p>
            <a:pPr algn="ctr" eaLnBrk="1" hangingPunct="1">
              <a:lnSpc>
                <a:spcPct val="100000"/>
              </a:lnSpc>
              <a:spcBef>
                <a:spcPct val="0"/>
              </a:spcBef>
              <a:buClrTx/>
              <a:buFontTx/>
              <a:buNone/>
            </a:pPr>
            <a:r>
              <a:rPr lang="pt-BR" altLang="pt-BR" sz="1800" b="1" dirty="0">
                <a:solidFill>
                  <a:schemeClr val="accent1"/>
                </a:solidFill>
                <a:latin typeface="Verdana" panose="020B0604030504040204" pitchFamily="34" charset="0"/>
              </a:rPr>
              <a:t> </a:t>
            </a:r>
            <a:r>
              <a:rPr lang="pt-BR" altLang="pt-BR" sz="2800" b="1" dirty="0">
                <a:solidFill>
                  <a:srgbClr val="2949A3"/>
                </a:solidFill>
                <a:effectLst>
                  <a:outerShdw blurRad="38100" dist="38100" dir="2700000" algn="tl">
                    <a:srgbClr val="000000">
                      <a:alpha val="43137"/>
                    </a:srgbClr>
                  </a:outerShdw>
                </a:effectLst>
                <a:latin typeface="Verdana" panose="020B0604030504040204" pitchFamily="34" charset="0"/>
              </a:rPr>
              <a:t>BSI – Bacharelado em Sistemas de Informação</a:t>
            </a:r>
            <a:br>
              <a:rPr lang="pt-BR" altLang="pt-BR" sz="3200" b="1" dirty="0">
                <a:solidFill>
                  <a:schemeClr val="accent1"/>
                </a:solidFill>
                <a:effectLst>
                  <a:outerShdw blurRad="38100" dist="38100" dir="2700000" algn="tl">
                    <a:srgbClr val="000000">
                      <a:alpha val="43137"/>
                    </a:srgbClr>
                  </a:outerShdw>
                </a:effectLst>
                <a:latin typeface="Verdana" panose="020B0604030504040204" pitchFamily="34" charset="0"/>
              </a:rPr>
            </a:br>
            <a:br>
              <a:rPr lang="pt-BR" altLang="pt-BR" sz="1800" b="1" dirty="0">
                <a:solidFill>
                  <a:schemeClr val="accent1"/>
                </a:solidFill>
                <a:effectLst>
                  <a:outerShdw blurRad="38100" dist="38100" dir="2700000" algn="tl">
                    <a:srgbClr val="000000">
                      <a:alpha val="43137"/>
                    </a:srgbClr>
                  </a:outerShdw>
                </a:effectLst>
                <a:latin typeface="Verdana" panose="020B0604030504040204" pitchFamily="34" charset="0"/>
              </a:rPr>
            </a:br>
            <a:r>
              <a:rPr lang="pt-BR" altLang="pt-BR" sz="2400" b="1" dirty="0">
                <a:solidFill>
                  <a:schemeClr val="accent1"/>
                </a:solidFill>
                <a:effectLst>
                  <a:outerShdw blurRad="38100" dist="38100" dir="2700000" algn="tl">
                    <a:srgbClr val="000000">
                      <a:alpha val="43137"/>
                    </a:srgbClr>
                  </a:outerShdw>
                </a:effectLst>
                <a:latin typeface="Verdana" panose="020B0604030504040204" pitchFamily="34" charset="0"/>
              </a:rPr>
              <a:t>CEFET-RJ/Maria da Graça</a:t>
            </a:r>
          </a:p>
          <a:p>
            <a:pPr algn="ctr" eaLnBrk="1" hangingPunct="1">
              <a:lnSpc>
                <a:spcPct val="100000"/>
              </a:lnSpc>
              <a:spcBef>
                <a:spcPct val="0"/>
              </a:spcBef>
              <a:buClrTx/>
              <a:buFontTx/>
              <a:buNone/>
            </a:pPr>
            <a:r>
              <a:rPr lang="pt-BR" altLang="pt-BR" sz="2400" b="1" dirty="0">
                <a:solidFill>
                  <a:schemeClr val="accent1"/>
                </a:solidFill>
                <a:effectLst>
                  <a:outerShdw blurRad="38100" dist="38100" dir="2700000" algn="tl">
                    <a:srgbClr val="000000">
                      <a:alpha val="43137"/>
                    </a:srgbClr>
                  </a:outerShdw>
                </a:effectLst>
                <a:latin typeface="Verdana" panose="020B0604030504040204" pitchFamily="34" charset="0"/>
              </a:rPr>
              <a:t>Engenharia de Software</a:t>
            </a:r>
          </a:p>
          <a:p>
            <a:pPr algn="ctr" eaLnBrk="1" hangingPunct="1">
              <a:lnSpc>
                <a:spcPct val="100000"/>
              </a:lnSpc>
              <a:spcBef>
                <a:spcPct val="0"/>
              </a:spcBef>
              <a:buClrTx/>
              <a:buFontTx/>
              <a:buNone/>
            </a:pPr>
            <a:endParaRPr lang="pt-BR" altLang="pt-BR" sz="1350" b="1" dirty="0">
              <a:solidFill>
                <a:schemeClr val="accent1"/>
              </a:solidFill>
              <a:effectLst>
                <a:outerShdw blurRad="38100" dist="38100" dir="2700000" algn="tl">
                  <a:srgbClr val="000000">
                    <a:alpha val="43137"/>
                  </a:srgbClr>
                </a:outerShdw>
              </a:effectLst>
              <a:latin typeface="Verdana" panose="020B0604030504040204" pitchFamily="34" charset="0"/>
            </a:endParaRPr>
          </a:p>
          <a:p>
            <a:pPr algn="ctr" eaLnBrk="1" hangingPunct="1">
              <a:lnSpc>
                <a:spcPct val="100000"/>
              </a:lnSpc>
              <a:spcBef>
                <a:spcPct val="0"/>
              </a:spcBef>
              <a:buClrTx/>
              <a:buFontTx/>
              <a:buNone/>
            </a:pPr>
            <a:endParaRPr lang="pt-BR" altLang="pt-BR" sz="1350" b="1" dirty="0">
              <a:solidFill>
                <a:schemeClr val="accent1"/>
              </a:solidFill>
              <a:effectLst>
                <a:outerShdw blurRad="38100" dist="38100" dir="2700000" algn="tl">
                  <a:srgbClr val="000000">
                    <a:alpha val="43137"/>
                  </a:srgbClr>
                </a:outerShdw>
              </a:effectLst>
              <a:latin typeface="Verdana" panose="020B0604030504040204" pitchFamily="34" charset="0"/>
            </a:endParaRPr>
          </a:p>
          <a:p>
            <a:pPr algn="ctr" eaLnBrk="1" hangingPunct="1">
              <a:lnSpc>
                <a:spcPct val="100000"/>
              </a:lnSpc>
              <a:spcBef>
                <a:spcPct val="0"/>
              </a:spcBef>
              <a:buClrTx/>
              <a:buFontTx/>
              <a:buNone/>
            </a:pPr>
            <a:r>
              <a:rPr lang="pt-BR" altLang="pt-BR" b="1" dirty="0">
                <a:solidFill>
                  <a:srgbClr val="000066"/>
                </a:solidFill>
                <a:effectLst>
                  <a:outerShdw blurRad="38100" dist="38100" dir="2700000" algn="tl">
                    <a:srgbClr val="000000">
                      <a:alpha val="43137"/>
                    </a:srgbClr>
                  </a:outerShdw>
                </a:effectLst>
                <a:latin typeface="Verdana" panose="020B0604030504040204" pitchFamily="34" charset="0"/>
              </a:rPr>
              <a:t>Aula 6 - Engenharia de Requisitos de Software</a:t>
            </a:r>
            <a:br>
              <a:rPr lang="pt-BR" altLang="pt-BR" sz="1350" b="1" dirty="0">
                <a:solidFill>
                  <a:schemeClr val="accent1"/>
                </a:solidFill>
                <a:latin typeface="Verdana" panose="020B0604030504040204" pitchFamily="34" charset="0"/>
              </a:rPr>
            </a:br>
            <a:endParaRPr lang="pt-BR" altLang="pt-BR" sz="1350" b="1" dirty="0">
              <a:solidFill>
                <a:schemeClr val="accent1"/>
              </a:solidFill>
              <a:latin typeface="Verdana" panose="020B0604030504040204" pitchFamily="34" charset="0"/>
            </a:endParaRPr>
          </a:p>
        </p:txBody>
      </p:sp>
      <p:sp>
        <p:nvSpPr>
          <p:cNvPr id="11" name="CaixaDeTexto 10">
            <a:extLst>
              <a:ext uri="{FF2B5EF4-FFF2-40B4-BE49-F238E27FC236}">
                <a16:creationId xmlns:a16="http://schemas.microsoft.com/office/drawing/2014/main" id="{236F8CB7-512D-4810-9591-39B152C3FE9E}"/>
              </a:ext>
            </a:extLst>
          </p:cNvPr>
          <p:cNvSpPr txBox="1"/>
          <p:nvPr/>
        </p:nvSpPr>
        <p:spPr>
          <a:xfrm>
            <a:off x="1431109" y="875276"/>
            <a:ext cx="5832648" cy="553998"/>
          </a:xfrm>
          <a:prstGeom prst="rect">
            <a:avLst/>
          </a:prstGeom>
          <a:noFill/>
        </p:spPr>
        <p:txBody>
          <a:bodyPr wrap="square">
            <a:spAutoFit/>
          </a:bodyPr>
          <a:lstStyle/>
          <a:p>
            <a:pPr algn="ctr"/>
            <a:r>
              <a:rPr lang="pt-BR" altLang="pt-BR" sz="3000" b="1" dirty="0">
                <a:solidFill>
                  <a:schemeClr val="bg1"/>
                </a:solidFill>
                <a:latin typeface="Verdana" panose="020B0604030504040204" pitchFamily="34" charset="0"/>
              </a:rPr>
              <a:t>Engenharia de Software</a:t>
            </a:r>
            <a:endParaRPr lang="pt-BR" sz="3000" dirty="0">
              <a:solidFill>
                <a:schemeClr val="bg1"/>
              </a:solidFill>
            </a:endParaRPr>
          </a:p>
        </p:txBody>
      </p:sp>
      <p:sp>
        <p:nvSpPr>
          <p:cNvPr id="6" name="Vertical Title 1">
            <a:extLst>
              <a:ext uri="{FF2B5EF4-FFF2-40B4-BE49-F238E27FC236}">
                <a16:creationId xmlns:a16="http://schemas.microsoft.com/office/drawing/2014/main" id="{94AE5E2E-869B-48C5-A4A7-C8E2231A5C67}"/>
              </a:ext>
            </a:extLst>
          </p:cNvPr>
          <p:cNvSpPr txBox="1">
            <a:spLocks/>
          </p:cNvSpPr>
          <p:nvPr/>
        </p:nvSpPr>
        <p:spPr>
          <a:xfrm rot="16200000">
            <a:off x="3865426" y="-3470265"/>
            <a:ext cx="765078" cy="7704860"/>
          </a:xfrm>
          <a:prstGeom prst="rect">
            <a:avLst/>
          </a:prstGeom>
        </p:spPr>
        <p:txBody>
          <a:bodyPr vert="eaVe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b="1" dirty="0">
                <a:solidFill>
                  <a:schemeClr val="bg1"/>
                </a:solidFill>
                <a:effectLst>
                  <a:outerShdw blurRad="38100" dist="38100" dir="2700000" algn="tl">
                    <a:srgbClr val="000000">
                      <a:alpha val="43137"/>
                    </a:srgbClr>
                  </a:outerShdw>
                </a:effectLst>
              </a:rPr>
              <a:t>Engenharia de Requisitos de Software</a:t>
            </a:r>
            <a:endParaRPr lang="en-US" sz="4000" b="1" dirty="0">
              <a:solidFill>
                <a:schemeClr val="bg1"/>
              </a:solidFill>
              <a:effectLst>
                <a:outerShdw blurRad="38100" dist="38100" dir="2700000" algn="tl">
                  <a:srgbClr val="000000">
                    <a:alpha val="43137"/>
                  </a:srgbClr>
                </a:outerShdw>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3B12336B-2231-4AA3-A74D-A469F5495461}"/>
              </a:ext>
            </a:extLst>
          </p:cNvPr>
          <p:cNvSpPr>
            <a:spLocks noGrp="1" noChangeArrowheads="1"/>
          </p:cNvSpPr>
          <p:nvPr>
            <p:ph idx="1"/>
          </p:nvPr>
        </p:nvSpPr>
        <p:spPr>
          <a:xfrm>
            <a:off x="467544" y="908720"/>
            <a:ext cx="8496944" cy="5112568"/>
          </a:xfrm>
        </p:spPr>
        <p:txBody>
          <a:bodyPr>
            <a:normAutofit/>
          </a:bodyPr>
          <a:lstStyle/>
          <a:p>
            <a:pPr>
              <a:spcBef>
                <a:spcPts val="675"/>
              </a:spcBef>
              <a:spcAft>
                <a:spcPts val="225"/>
              </a:spcAft>
              <a:defRPr/>
            </a:pPr>
            <a:r>
              <a:rPr lang="pt-BR" altLang="pt-BR" dirty="0"/>
              <a:t>Aspectos Genéricos da Engenharia de Software</a:t>
            </a:r>
          </a:p>
          <a:p>
            <a:pPr lvl="1">
              <a:spcBef>
                <a:spcPts val="675"/>
              </a:spcBef>
              <a:spcAft>
                <a:spcPts val="225"/>
              </a:spcAft>
              <a:defRPr/>
            </a:pPr>
            <a:r>
              <a:rPr lang="pt-BR" altLang="pt-BR" dirty="0">
                <a:solidFill>
                  <a:srgbClr val="000066"/>
                </a:solidFill>
              </a:rPr>
              <a:t>Correção: </a:t>
            </a:r>
            <a:r>
              <a:rPr lang="pt-BR" altLang="pt-BR" b="0" dirty="0"/>
              <a:t>mesmo com as melhores atividades de garantia de qualidade de software, é provável que o cliente descubra defeitos no software. A</a:t>
            </a:r>
            <a:r>
              <a:rPr lang="pt-BR" altLang="pt-BR" b="0" dirty="0">
                <a:solidFill>
                  <a:srgbClr val="CCCCFF"/>
                </a:solidFill>
              </a:rPr>
              <a:t> </a:t>
            </a:r>
            <a:r>
              <a:rPr lang="pt-BR" altLang="pt-BR" b="0" dirty="0">
                <a:solidFill>
                  <a:srgbClr val="000066"/>
                </a:solidFill>
              </a:rPr>
              <a:t>manutenção corretiva </a:t>
            </a:r>
            <a:r>
              <a:rPr lang="pt-BR" altLang="pt-BR" b="0" dirty="0"/>
              <a:t>muda o software para corrigir defeitos.</a:t>
            </a:r>
          </a:p>
          <a:p>
            <a:pPr lvl="1">
              <a:spcBef>
                <a:spcPts val="675"/>
              </a:spcBef>
              <a:spcAft>
                <a:spcPts val="225"/>
              </a:spcAft>
              <a:defRPr/>
            </a:pPr>
            <a:r>
              <a:rPr lang="pt-BR" altLang="pt-BR" dirty="0">
                <a:solidFill>
                  <a:srgbClr val="000066"/>
                </a:solidFill>
              </a:rPr>
              <a:t>Adaptação: </a:t>
            </a:r>
            <a:r>
              <a:rPr lang="pt-BR" altLang="pt-BR" dirty="0"/>
              <a:t>com o passar do tempo, o ambiente original (por exemplo a CPU, o sistema operacional e periféricos) para o qual o software foi desenvolvido provavelmente mudará. A </a:t>
            </a:r>
            <a:r>
              <a:rPr lang="pt-BR" altLang="pt-BR" dirty="0">
                <a:solidFill>
                  <a:srgbClr val="000066"/>
                </a:solidFill>
              </a:rPr>
              <a:t>manutenção adaptativa </a:t>
            </a:r>
            <a:r>
              <a:rPr lang="pt-BR" altLang="pt-BR" dirty="0"/>
              <a:t>muda o software para acomodar mudanças em seu ambiente.</a:t>
            </a:r>
          </a:p>
        </p:txBody>
      </p:sp>
      <p:sp>
        <p:nvSpPr>
          <p:cNvPr id="5" name="CaixaDeTexto 4">
            <a:extLst>
              <a:ext uri="{FF2B5EF4-FFF2-40B4-BE49-F238E27FC236}">
                <a16:creationId xmlns:a16="http://schemas.microsoft.com/office/drawing/2014/main" id="{0290A887-AFC6-4702-93B1-E929FDD6FE14}"/>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a:extLst>
              <a:ext uri="{FF2B5EF4-FFF2-40B4-BE49-F238E27FC236}">
                <a16:creationId xmlns:a16="http://schemas.microsoft.com/office/drawing/2014/main" id="{A7F01529-2D36-41EA-B6EC-A625A25F0787}"/>
              </a:ext>
            </a:extLst>
          </p:cNvPr>
          <p:cNvSpPr>
            <a:spLocks noGrp="1" noChangeArrowheads="1"/>
          </p:cNvSpPr>
          <p:nvPr>
            <p:ph idx="1"/>
          </p:nvPr>
        </p:nvSpPr>
        <p:spPr>
          <a:xfrm>
            <a:off x="539552" y="980728"/>
            <a:ext cx="8352928" cy="5184576"/>
          </a:xfrm>
        </p:spPr>
        <p:txBody>
          <a:bodyPr/>
          <a:lstStyle/>
          <a:p>
            <a:pPr marL="408385" lvl="1" indent="-257175">
              <a:lnSpc>
                <a:spcPct val="120000"/>
              </a:lnSpc>
              <a:spcBef>
                <a:spcPts val="675"/>
              </a:spcBef>
              <a:spcAft>
                <a:spcPts val="225"/>
              </a:spcAft>
              <a:defRPr/>
            </a:pPr>
            <a:r>
              <a:rPr lang="pt-BR" altLang="pt-BR" sz="2800" dirty="0"/>
              <a:t>Aspectos Genéricos da Engenharia de Software</a:t>
            </a:r>
          </a:p>
          <a:p>
            <a:pPr marL="751285" lvl="2" indent="-257175">
              <a:lnSpc>
                <a:spcPct val="120000"/>
              </a:lnSpc>
              <a:spcBef>
                <a:spcPts val="675"/>
              </a:spcBef>
              <a:spcAft>
                <a:spcPts val="225"/>
              </a:spcAft>
              <a:defRPr/>
            </a:pPr>
            <a:r>
              <a:rPr lang="pt-BR" altLang="pt-BR" sz="2400" dirty="0">
                <a:solidFill>
                  <a:srgbClr val="000066"/>
                </a:solidFill>
              </a:rPr>
              <a:t>Melhoramento Funcional: </a:t>
            </a:r>
            <a:r>
              <a:rPr lang="pt-BR" altLang="pt-BR" sz="2400" dirty="0"/>
              <a:t>a medida que o software é usado, o cliente/usuário reconhecerá funções adicionais que oferecerão benefícios. </a:t>
            </a:r>
          </a:p>
          <a:p>
            <a:pPr marL="751285" lvl="2" indent="-257175">
              <a:lnSpc>
                <a:spcPct val="110000"/>
              </a:lnSpc>
              <a:spcBef>
                <a:spcPts val="675"/>
              </a:spcBef>
              <a:spcAft>
                <a:spcPts val="225"/>
              </a:spcAft>
              <a:defRPr/>
            </a:pPr>
            <a:r>
              <a:rPr lang="pt-BR" altLang="pt-BR" sz="2400" dirty="0"/>
              <a:t>A </a:t>
            </a:r>
            <a:r>
              <a:rPr lang="pt-BR" altLang="pt-BR" sz="2400" dirty="0">
                <a:solidFill>
                  <a:srgbClr val="000066"/>
                </a:solidFill>
              </a:rPr>
              <a:t>manutenção perfectiva </a:t>
            </a:r>
            <a:r>
              <a:rPr lang="pt-BR" altLang="pt-BR" sz="2400" dirty="0"/>
              <a:t>estende o software para além de suas exigências funcionais originais.</a:t>
            </a:r>
          </a:p>
          <a:p>
            <a:pPr marL="151210" lvl="1" indent="0" algn="just">
              <a:lnSpc>
                <a:spcPct val="30000"/>
              </a:lnSpc>
              <a:spcBef>
                <a:spcPts val="675"/>
              </a:spcBef>
              <a:spcAft>
                <a:spcPts val="225"/>
              </a:spcAft>
              <a:buNone/>
              <a:defRPr/>
            </a:pPr>
            <a:endParaRPr lang="pt-BR" altLang="pt-BR" b="0" dirty="0"/>
          </a:p>
        </p:txBody>
      </p:sp>
      <p:sp>
        <p:nvSpPr>
          <p:cNvPr id="5" name="CaixaDeTexto 4">
            <a:extLst>
              <a:ext uri="{FF2B5EF4-FFF2-40B4-BE49-F238E27FC236}">
                <a16:creationId xmlns:a16="http://schemas.microsoft.com/office/drawing/2014/main" id="{AD539D57-8D06-4934-8340-5330F9533255}"/>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a:extLst>
              <a:ext uri="{FF2B5EF4-FFF2-40B4-BE49-F238E27FC236}">
                <a16:creationId xmlns:a16="http://schemas.microsoft.com/office/drawing/2014/main" id="{74C43475-21D5-4442-963D-AFD814C3225F}"/>
              </a:ext>
            </a:extLst>
          </p:cNvPr>
          <p:cNvSpPr>
            <a:spLocks noGrp="1" noChangeArrowheads="1"/>
          </p:cNvSpPr>
          <p:nvPr>
            <p:ph idx="1"/>
          </p:nvPr>
        </p:nvSpPr>
        <p:spPr>
          <a:xfrm>
            <a:off x="395536" y="908720"/>
            <a:ext cx="8568952" cy="4896544"/>
          </a:xfrm>
        </p:spPr>
        <p:txBody>
          <a:bodyPr>
            <a:normAutofit/>
          </a:bodyPr>
          <a:lstStyle/>
          <a:p>
            <a:pPr>
              <a:lnSpc>
                <a:spcPct val="110000"/>
              </a:lnSpc>
              <a:spcBef>
                <a:spcPts val="675"/>
              </a:spcBef>
              <a:spcAft>
                <a:spcPts val="225"/>
              </a:spcAft>
              <a:defRPr/>
            </a:pPr>
            <a:r>
              <a:rPr lang="pt-BR" altLang="pt-BR" dirty="0"/>
              <a:t>Aspectos Genéricos da Engenharia de Software</a:t>
            </a:r>
          </a:p>
          <a:p>
            <a:pPr lvl="1">
              <a:lnSpc>
                <a:spcPct val="110000"/>
              </a:lnSpc>
              <a:spcBef>
                <a:spcPts val="675"/>
              </a:spcBef>
              <a:spcAft>
                <a:spcPts val="225"/>
              </a:spcAft>
              <a:defRPr/>
            </a:pPr>
            <a:r>
              <a:rPr lang="pt-BR" altLang="pt-BR" dirty="0">
                <a:solidFill>
                  <a:srgbClr val="000066"/>
                </a:solidFill>
              </a:rPr>
              <a:t>Atividades de Proteção: </a:t>
            </a:r>
            <a:r>
              <a:rPr lang="pt-BR" altLang="pt-BR" b="0" dirty="0"/>
              <a:t>as fases e etapas correlatas descritas são complementadas por uma série de atividades de proteção.</a:t>
            </a:r>
          </a:p>
          <a:p>
            <a:pPr lvl="1">
              <a:spcBef>
                <a:spcPts val="150"/>
              </a:spcBef>
              <a:spcAft>
                <a:spcPts val="150"/>
              </a:spcAft>
              <a:defRPr/>
            </a:pPr>
            <a:r>
              <a:rPr lang="pt-BR" altLang="pt-BR" dirty="0">
                <a:solidFill>
                  <a:srgbClr val="000066"/>
                </a:solidFill>
              </a:rPr>
              <a:t>Revisões:</a:t>
            </a:r>
            <a:r>
              <a:rPr lang="pt-BR" altLang="pt-BR" dirty="0"/>
              <a:t> </a:t>
            </a:r>
            <a:r>
              <a:rPr lang="pt-BR" altLang="pt-BR" sz="1500" dirty="0"/>
              <a:t>efetuadas para garantir que a qualidade seja mantida à medida que cada etapa é concluída.</a:t>
            </a:r>
            <a:endParaRPr lang="pt-BR" altLang="pt-BR" b="0" dirty="0"/>
          </a:p>
          <a:p>
            <a:pPr lvl="1">
              <a:spcBef>
                <a:spcPts val="150"/>
              </a:spcBef>
              <a:spcAft>
                <a:spcPts val="150"/>
              </a:spcAft>
              <a:defRPr/>
            </a:pPr>
            <a:r>
              <a:rPr lang="pt-BR" altLang="pt-BR" dirty="0">
                <a:solidFill>
                  <a:srgbClr val="000066"/>
                </a:solidFill>
              </a:rPr>
              <a:t>Documentação:</a:t>
            </a:r>
            <a:r>
              <a:rPr lang="pt-BR" altLang="pt-BR" sz="1500" dirty="0">
                <a:solidFill>
                  <a:srgbClr val="000066"/>
                </a:solidFill>
              </a:rPr>
              <a:t> </a:t>
            </a:r>
            <a:r>
              <a:rPr lang="pt-BR" altLang="pt-BR" sz="1500" dirty="0"/>
              <a:t>é desenvolvida e controlada para garantir que informações completas sobre o software estejam disponíveis para uso posterior.</a:t>
            </a:r>
          </a:p>
          <a:p>
            <a:pPr lvl="1">
              <a:spcBef>
                <a:spcPts val="150"/>
              </a:spcBef>
              <a:spcAft>
                <a:spcPts val="150"/>
              </a:spcAft>
              <a:defRPr/>
            </a:pPr>
            <a:r>
              <a:rPr lang="pt-BR" altLang="pt-BR" dirty="0">
                <a:solidFill>
                  <a:srgbClr val="000066"/>
                </a:solidFill>
              </a:rPr>
              <a:t>Controle das Mudanças:</a:t>
            </a:r>
            <a:r>
              <a:rPr lang="pt-BR" altLang="pt-BR" sz="1500" dirty="0">
                <a:solidFill>
                  <a:srgbClr val="000066"/>
                </a:solidFill>
              </a:rPr>
              <a:t> </a:t>
            </a:r>
            <a:r>
              <a:rPr lang="pt-BR" altLang="pt-BR" sz="1500" dirty="0"/>
              <a:t>é instituído de forma que as mudanças possam ser aprovadas e acompanhadas.</a:t>
            </a:r>
          </a:p>
        </p:txBody>
      </p:sp>
      <p:sp>
        <p:nvSpPr>
          <p:cNvPr id="5" name="CaixaDeTexto 4">
            <a:extLst>
              <a:ext uri="{FF2B5EF4-FFF2-40B4-BE49-F238E27FC236}">
                <a16:creationId xmlns:a16="http://schemas.microsoft.com/office/drawing/2014/main" id="{FC816104-81FD-4B8F-8D67-BEB504602C9C}"/>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1026">
            <a:extLst>
              <a:ext uri="{FF2B5EF4-FFF2-40B4-BE49-F238E27FC236}">
                <a16:creationId xmlns:a16="http://schemas.microsoft.com/office/drawing/2014/main" id="{5173DA60-67F2-4B3D-B945-E6A6462DFB6F}"/>
              </a:ext>
            </a:extLst>
          </p:cNvPr>
          <p:cNvSpPr>
            <a:spLocks noGrp="1" noChangeArrowheads="1"/>
          </p:cNvSpPr>
          <p:nvPr>
            <p:ph idx="1"/>
          </p:nvPr>
        </p:nvSpPr>
        <p:spPr>
          <a:xfrm>
            <a:off x="539552" y="980728"/>
            <a:ext cx="8424935" cy="5040560"/>
          </a:xfrm>
        </p:spPr>
        <p:txBody>
          <a:bodyPr>
            <a:normAutofit/>
          </a:bodyPr>
          <a:lstStyle/>
          <a:p>
            <a:pPr>
              <a:lnSpc>
                <a:spcPct val="110000"/>
              </a:lnSpc>
              <a:spcBef>
                <a:spcPts val="675"/>
              </a:spcBef>
              <a:spcAft>
                <a:spcPts val="225"/>
              </a:spcAft>
              <a:defRPr/>
            </a:pPr>
            <a:r>
              <a:rPr lang="pt-BR" altLang="pt-BR" dirty="0"/>
              <a:t>Aspectos Gerenciais da Engenharia de Software</a:t>
            </a:r>
          </a:p>
          <a:p>
            <a:pPr lvl="1">
              <a:lnSpc>
                <a:spcPct val="110000"/>
              </a:lnSpc>
              <a:spcBef>
                <a:spcPts val="675"/>
              </a:spcBef>
              <a:spcAft>
                <a:spcPts val="225"/>
              </a:spcAft>
              <a:defRPr/>
            </a:pPr>
            <a:r>
              <a:rPr lang="pt-BR" altLang="pt-BR" b="0" dirty="0"/>
              <a:t>A Engenharia de Software também se preocupa com questões gerenciais, que encontra-se do lado oposto ao domínio da programação</a:t>
            </a:r>
            <a:endParaRPr lang="pt-BR" altLang="pt-BR" dirty="0">
              <a:solidFill>
                <a:srgbClr val="FFCCCC"/>
              </a:solidFill>
            </a:endParaRPr>
          </a:p>
          <a:p>
            <a:pPr lvl="1">
              <a:lnSpc>
                <a:spcPct val="110000"/>
              </a:lnSpc>
              <a:spcBef>
                <a:spcPts val="675"/>
              </a:spcBef>
              <a:spcAft>
                <a:spcPts val="225"/>
              </a:spcAft>
              <a:defRPr/>
            </a:pPr>
            <a:r>
              <a:rPr lang="pt-BR" altLang="pt-BR" dirty="0">
                <a:solidFill>
                  <a:srgbClr val="000066"/>
                </a:solidFill>
              </a:rPr>
              <a:t>Gerenciamento:</a:t>
            </a:r>
            <a:r>
              <a:rPr lang="pt-BR" altLang="pt-BR" dirty="0">
                <a:solidFill>
                  <a:srgbClr val="FFCCCC"/>
                </a:solidFill>
              </a:rPr>
              <a:t> </a:t>
            </a:r>
            <a:r>
              <a:rPr lang="pt-BR" altLang="pt-BR" b="0" dirty="0"/>
              <a:t>necessário para coordenar as atividades técnicas em projetos de produtos de software.</a:t>
            </a:r>
            <a:endParaRPr lang="pt-BR" altLang="pt-BR" sz="1500" dirty="0"/>
          </a:p>
        </p:txBody>
      </p:sp>
      <p:sp>
        <p:nvSpPr>
          <p:cNvPr id="5" name="CaixaDeTexto 4">
            <a:extLst>
              <a:ext uri="{FF2B5EF4-FFF2-40B4-BE49-F238E27FC236}">
                <a16:creationId xmlns:a16="http://schemas.microsoft.com/office/drawing/2014/main" id="{B084C928-9F17-4FB3-9746-7B74D17A28E9}"/>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86370">
                                            <p:txEl>
                                              <p:pRg st="0" end="0"/>
                                            </p:txEl>
                                          </p:spTgt>
                                        </p:tgtEl>
                                        <p:attrNameLst>
                                          <p:attrName>style.visibility</p:attrName>
                                        </p:attrNameLst>
                                      </p:cBhvr>
                                      <p:to>
                                        <p:strVal val="visible"/>
                                      </p:to>
                                    </p:set>
                                    <p:anim calcmode="lin" valueType="num">
                                      <p:cBhvr additive="base">
                                        <p:cTn id="7" dur="500" fill="hold"/>
                                        <p:tgtEl>
                                          <p:spTgt spid="18637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63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86370">
                                            <p:txEl>
                                              <p:pRg st="1" end="1"/>
                                            </p:txEl>
                                          </p:spTgt>
                                        </p:tgtEl>
                                        <p:attrNameLst>
                                          <p:attrName>style.visibility</p:attrName>
                                        </p:attrNameLst>
                                      </p:cBhvr>
                                      <p:to>
                                        <p:strVal val="visible"/>
                                      </p:to>
                                    </p:set>
                                    <p:anim calcmode="lin" valueType="num">
                                      <p:cBhvr additive="base">
                                        <p:cTn id="13" dur="500" fill="hold"/>
                                        <p:tgtEl>
                                          <p:spTgt spid="18637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63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86370">
                                            <p:txEl>
                                              <p:pRg st="2" end="2"/>
                                            </p:txEl>
                                          </p:spTgt>
                                        </p:tgtEl>
                                        <p:attrNameLst>
                                          <p:attrName>style.visibility</p:attrName>
                                        </p:attrNameLst>
                                      </p:cBhvr>
                                      <p:to>
                                        <p:strVal val="visible"/>
                                      </p:to>
                                    </p:set>
                                    <p:anim calcmode="lin" valueType="num">
                                      <p:cBhvr additive="base">
                                        <p:cTn id="19" dur="500" fill="hold"/>
                                        <p:tgtEl>
                                          <p:spTgt spid="18637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637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1026">
            <a:extLst>
              <a:ext uri="{FF2B5EF4-FFF2-40B4-BE49-F238E27FC236}">
                <a16:creationId xmlns:a16="http://schemas.microsoft.com/office/drawing/2014/main" id="{0F79961A-B9E5-4867-A292-BFCEED84C1B6}"/>
              </a:ext>
            </a:extLst>
          </p:cNvPr>
          <p:cNvSpPr>
            <a:spLocks noGrp="1" noChangeArrowheads="1"/>
          </p:cNvSpPr>
          <p:nvPr>
            <p:ph idx="1"/>
          </p:nvPr>
        </p:nvSpPr>
        <p:spPr>
          <a:xfrm>
            <a:off x="395536" y="836712"/>
            <a:ext cx="8568951" cy="5760640"/>
          </a:xfrm>
        </p:spPr>
        <p:txBody>
          <a:bodyPr>
            <a:normAutofit lnSpcReduction="10000"/>
          </a:bodyPr>
          <a:lstStyle/>
          <a:p>
            <a:pPr>
              <a:lnSpc>
                <a:spcPct val="110000"/>
              </a:lnSpc>
              <a:spcBef>
                <a:spcPts val="675"/>
              </a:spcBef>
              <a:spcAft>
                <a:spcPts val="225"/>
              </a:spcAft>
              <a:defRPr/>
            </a:pPr>
            <a:r>
              <a:rPr lang="pt-BR" altLang="pt-BR" dirty="0"/>
              <a:t>Aspectos Gerenciais da Engenharia de Software</a:t>
            </a:r>
          </a:p>
          <a:p>
            <a:pPr lvl="1">
              <a:lnSpc>
                <a:spcPct val="110000"/>
              </a:lnSpc>
              <a:spcBef>
                <a:spcPts val="675"/>
              </a:spcBef>
              <a:spcAft>
                <a:spcPts val="225"/>
              </a:spcAft>
              <a:defRPr/>
            </a:pPr>
            <a:r>
              <a:rPr lang="pt-BR" altLang="pt-BR" b="0" dirty="0"/>
              <a:t>Em geral, um </a:t>
            </a:r>
            <a:r>
              <a:rPr lang="pt-BR" altLang="pt-BR" dirty="0">
                <a:solidFill>
                  <a:srgbClr val="000066"/>
                </a:solidFill>
              </a:rPr>
              <a:t>produto de software  </a:t>
            </a:r>
            <a:r>
              <a:rPr lang="pt-BR" altLang="pt-BR" b="0" dirty="0"/>
              <a:t>inclui: </a:t>
            </a:r>
          </a:p>
          <a:p>
            <a:pPr lvl="1">
              <a:lnSpc>
                <a:spcPct val="110000"/>
              </a:lnSpc>
              <a:spcBef>
                <a:spcPts val="675"/>
              </a:spcBef>
              <a:spcAft>
                <a:spcPts val="225"/>
              </a:spcAft>
              <a:defRPr/>
            </a:pPr>
            <a:r>
              <a:rPr lang="pt-BR" altLang="pt-BR" b="0" dirty="0"/>
              <a:t>Código fonte;</a:t>
            </a:r>
          </a:p>
          <a:p>
            <a:pPr lvl="1">
              <a:lnSpc>
                <a:spcPct val="110000"/>
              </a:lnSpc>
              <a:spcBef>
                <a:spcPts val="675"/>
              </a:spcBef>
              <a:spcAft>
                <a:spcPts val="225"/>
              </a:spcAft>
              <a:defRPr/>
            </a:pPr>
            <a:r>
              <a:rPr lang="pt-BR" altLang="pt-BR" b="0" dirty="0"/>
              <a:t>Documentação relacionada:</a:t>
            </a:r>
          </a:p>
          <a:p>
            <a:pPr lvl="2">
              <a:lnSpc>
                <a:spcPct val="100000"/>
              </a:lnSpc>
              <a:spcBef>
                <a:spcPts val="675"/>
              </a:spcBef>
              <a:spcAft>
                <a:spcPts val="225"/>
              </a:spcAft>
              <a:defRPr/>
            </a:pPr>
            <a:r>
              <a:rPr lang="pt-BR" altLang="pt-BR" sz="1600" dirty="0"/>
              <a:t>Documento de requisitos</a:t>
            </a:r>
          </a:p>
          <a:p>
            <a:pPr lvl="2">
              <a:lnSpc>
                <a:spcPct val="100000"/>
              </a:lnSpc>
              <a:spcBef>
                <a:spcPts val="675"/>
              </a:spcBef>
              <a:spcAft>
                <a:spcPts val="225"/>
              </a:spcAft>
              <a:defRPr/>
            </a:pPr>
            <a:r>
              <a:rPr lang="pt-BR" altLang="pt-BR" sz="1600" dirty="0"/>
              <a:t>Especificação do projeto</a:t>
            </a:r>
          </a:p>
          <a:p>
            <a:pPr lvl="2">
              <a:lnSpc>
                <a:spcPct val="100000"/>
              </a:lnSpc>
              <a:spcBef>
                <a:spcPts val="675"/>
              </a:spcBef>
              <a:spcAft>
                <a:spcPts val="225"/>
              </a:spcAft>
              <a:defRPr/>
            </a:pPr>
            <a:r>
              <a:rPr lang="pt-BR" altLang="pt-BR" sz="1600" dirty="0"/>
              <a:t>Planos de teste</a:t>
            </a:r>
          </a:p>
          <a:p>
            <a:pPr lvl="2">
              <a:lnSpc>
                <a:spcPct val="100000"/>
              </a:lnSpc>
              <a:spcBef>
                <a:spcPts val="675"/>
              </a:spcBef>
              <a:spcAft>
                <a:spcPts val="225"/>
              </a:spcAft>
              <a:defRPr/>
            </a:pPr>
            <a:r>
              <a:rPr lang="pt-BR" altLang="pt-BR" sz="1600" dirty="0"/>
              <a:t>Princípios de operação</a:t>
            </a:r>
          </a:p>
          <a:p>
            <a:pPr lvl="2">
              <a:lnSpc>
                <a:spcPct val="100000"/>
              </a:lnSpc>
              <a:spcBef>
                <a:spcPts val="675"/>
              </a:spcBef>
              <a:spcAft>
                <a:spcPts val="225"/>
              </a:spcAft>
              <a:defRPr/>
            </a:pPr>
            <a:r>
              <a:rPr lang="pt-BR" altLang="pt-BR" sz="1600" dirty="0"/>
              <a:t>Procedimentos para garantia da qualidade</a:t>
            </a:r>
          </a:p>
          <a:p>
            <a:pPr lvl="2">
              <a:lnSpc>
                <a:spcPct val="110000"/>
              </a:lnSpc>
              <a:spcBef>
                <a:spcPts val="675"/>
              </a:spcBef>
              <a:spcAft>
                <a:spcPts val="225"/>
              </a:spcAft>
              <a:defRPr/>
            </a:pPr>
            <a:r>
              <a:rPr lang="pt-BR" altLang="pt-BR" sz="1600" dirty="0"/>
              <a:t>Relatórios de problemas com o software</a:t>
            </a:r>
          </a:p>
          <a:p>
            <a:pPr lvl="2">
              <a:lnSpc>
                <a:spcPct val="110000"/>
              </a:lnSpc>
              <a:spcBef>
                <a:spcPts val="675"/>
              </a:spcBef>
              <a:spcAft>
                <a:spcPts val="225"/>
              </a:spcAft>
              <a:defRPr/>
            </a:pPr>
            <a:r>
              <a:rPr lang="pt-BR" altLang="pt-BR" sz="1600" dirty="0"/>
              <a:t> Procedimentos de manutenção</a:t>
            </a:r>
          </a:p>
          <a:p>
            <a:pPr lvl="2">
              <a:lnSpc>
                <a:spcPct val="110000"/>
              </a:lnSpc>
              <a:spcBef>
                <a:spcPts val="675"/>
              </a:spcBef>
              <a:spcAft>
                <a:spcPts val="225"/>
              </a:spcAft>
              <a:defRPr/>
            </a:pPr>
            <a:r>
              <a:rPr lang="pt-BR" altLang="pt-BR" sz="1600" dirty="0"/>
              <a:t> Manuais do usuário</a:t>
            </a:r>
          </a:p>
          <a:p>
            <a:pPr lvl="2">
              <a:lnSpc>
                <a:spcPct val="110000"/>
              </a:lnSpc>
              <a:spcBef>
                <a:spcPts val="675"/>
              </a:spcBef>
              <a:spcAft>
                <a:spcPts val="225"/>
              </a:spcAft>
              <a:defRPr/>
            </a:pPr>
            <a:r>
              <a:rPr lang="pt-BR" altLang="pt-BR" sz="1600" dirty="0"/>
              <a:t> Instruções para instalação</a:t>
            </a:r>
          </a:p>
          <a:p>
            <a:pPr lvl="2">
              <a:lnSpc>
                <a:spcPct val="110000"/>
              </a:lnSpc>
              <a:spcBef>
                <a:spcPts val="675"/>
              </a:spcBef>
              <a:spcAft>
                <a:spcPts val="225"/>
              </a:spcAft>
              <a:defRPr/>
            </a:pPr>
            <a:r>
              <a:rPr lang="pt-BR" altLang="pt-BR" sz="1600" dirty="0"/>
              <a:t> Auxílio para treinamento</a:t>
            </a:r>
          </a:p>
          <a:p>
            <a:pPr lvl="2">
              <a:lnSpc>
                <a:spcPct val="100000"/>
              </a:lnSpc>
              <a:spcBef>
                <a:spcPts val="675"/>
              </a:spcBef>
              <a:spcAft>
                <a:spcPts val="225"/>
              </a:spcAft>
              <a:defRPr/>
            </a:pPr>
            <a:endParaRPr lang="pt-BR" altLang="pt-BR" b="0" dirty="0"/>
          </a:p>
        </p:txBody>
      </p:sp>
      <p:sp>
        <p:nvSpPr>
          <p:cNvPr id="5" name="CaixaDeTexto 4">
            <a:extLst>
              <a:ext uri="{FF2B5EF4-FFF2-40B4-BE49-F238E27FC236}">
                <a16:creationId xmlns:a16="http://schemas.microsoft.com/office/drawing/2014/main" id="{469E1669-934F-489A-8FA5-A6ABF833985F}"/>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70ADECEB-E53D-4CF0-92EB-21B8CD033B8C}"/>
              </a:ext>
            </a:extLst>
          </p:cNvPr>
          <p:cNvSpPr>
            <a:spLocks noGrp="1" noChangeArrowheads="1"/>
          </p:cNvSpPr>
          <p:nvPr>
            <p:ph idx="1"/>
          </p:nvPr>
        </p:nvSpPr>
        <p:spPr>
          <a:xfrm>
            <a:off x="395536" y="836712"/>
            <a:ext cx="8568952" cy="5544616"/>
          </a:xfrm>
        </p:spPr>
        <p:txBody>
          <a:bodyPr>
            <a:normAutofit/>
          </a:bodyPr>
          <a:lstStyle/>
          <a:p>
            <a:pPr>
              <a:lnSpc>
                <a:spcPct val="110000"/>
              </a:lnSpc>
              <a:spcBef>
                <a:spcPts val="675"/>
              </a:spcBef>
              <a:spcAft>
                <a:spcPts val="225"/>
              </a:spcAft>
              <a:defRPr/>
            </a:pPr>
            <a:r>
              <a:rPr lang="pt-BR" altLang="pt-BR" dirty="0"/>
              <a:t>Aspectos Gerenciais da Engenharia de Software</a:t>
            </a:r>
          </a:p>
          <a:p>
            <a:pPr lvl="1">
              <a:lnSpc>
                <a:spcPct val="110000"/>
              </a:lnSpc>
              <a:spcBef>
                <a:spcPts val="675"/>
              </a:spcBef>
              <a:spcAft>
                <a:spcPts val="225"/>
              </a:spcAft>
              <a:defRPr/>
            </a:pPr>
            <a:r>
              <a:rPr lang="pt-BR" altLang="pt-BR" dirty="0">
                <a:solidFill>
                  <a:srgbClr val="000066"/>
                </a:solidFill>
              </a:rPr>
              <a:t>Qualidade  de software</a:t>
            </a:r>
            <a:r>
              <a:rPr lang="pt-BR" altLang="pt-BR" b="0" dirty="0">
                <a:solidFill>
                  <a:srgbClr val="000066"/>
                </a:solidFill>
              </a:rPr>
              <a:t>:  </a:t>
            </a:r>
            <a:r>
              <a:rPr lang="pt-BR" altLang="pt-BR" b="0" dirty="0"/>
              <a:t>preocupação principal dos gerentes de software.</a:t>
            </a:r>
          </a:p>
          <a:p>
            <a:pPr lvl="2">
              <a:lnSpc>
                <a:spcPct val="110000"/>
              </a:lnSpc>
              <a:spcBef>
                <a:spcPts val="675"/>
              </a:spcBef>
              <a:spcAft>
                <a:spcPts val="225"/>
              </a:spcAft>
              <a:defRPr/>
            </a:pPr>
            <a:r>
              <a:rPr lang="pt-BR" altLang="pt-BR" b="0" dirty="0"/>
              <a:t>  Principal atributo de qualidade: </a:t>
            </a:r>
            <a:r>
              <a:rPr lang="pt-BR" altLang="pt-BR" b="0" dirty="0">
                <a:solidFill>
                  <a:srgbClr val="000066"/>
                </a:solidFill>
              </a:rPr>
              <a:t>utilidade</a:t>
            </a:r>
            <a:endParaRPr lang="pt-BR" altLang="pt-BR" sz="1200" dirty="0">
              <a:solidFill>
                <a:srgbClr val="000066"/>
              </a:solidFill>
            </a:endParaRPr>
          </a:p>
          <a:p>
            <a:pPr lvl="2">
              <a:lnSpc>
                <a:spcPct val="110000"/>
              </a:lnSpc>
              <a:spcBef>
                <a:spcPts val="675"/>
              </a:spcBef>
              <a:spcAft>
                <a:spcPts val="225"/>
              </a:spcAft>
              <a:defRPr/>
            </a:pPr>
            <a:r>
              <a:rPr lang="pt-BR" altLang="pt-BR" sz="1200" dirty="0"/>
              <a:t>  </a:t>
            </a:r>
            <a:r>
              <a:rPr lang="pt-BR" altLang="pt-BR" dirty="0"/>
              <a:t>O</a:t>
            </a:r>
            <a:r>
              <a:rPr lang="pt-BR" altLang="pt-BR" b="0" dirty="0"/>
              <a:t>utros atributos de qualidade:</a:t>
            </a:r>
          </a:p>
          <a:p>
            <a:pPr lvl="3">
              <a:lnSpc>
                <a:spcPct val="100000"/>
              </a:lnSpc>
              <a:spcBef>
                <a:spcPts val="675"/>
              </a:spcBef>
              <a:spcAft>
                <a:spcPts val="225"/>
              </a:spcAft>
              <a:defRPr/>
            </a:pPr>
            <a:r>
              <a:rPr lang="pt-BR" altLang="pt-BR" b="0" dirty="0"/>
              <a:t>Transportabilidade</a:t>
            </a:r>
          </a:p>
          <a:p>
            <a:pPr lvl="3">
              <a:lnSpc>
                <a:spcPct val="100000"/>
              </a:lnSpc>
              <a:spcBef>
                <a:spcPts val="675"/>
              </a:spcBef>
              <a:spcAft>
                <a:spcPts val="225"/>
              </a:spcAft>
              <a:defRPr/>
            </a:pPr>
            <a:r>
              <a:rPr lang="pt-BR" altLang="pt-BR" dirty="0"/>
              <a:t>E</a:t>
            </a:r>
            <a:r>
              <a:rPr lang="pt-BR" altLang="pt-BR" b="0" dirty="0"/>
              <a:t>ficiência</a:t>
            </a:r>
          </a:p>
          <a:p>
            <a:pPr lvl="3">
              <a:lnSpc>
                <a:spcPct val="100000"/>
              </a:lnSpc>
              <a:spcBef>
                <a:spcPts val="675"/>
              </a:spcBef>
              <a:spcAft>
                <a:spcPts val="225"/>
              </a:spcAft>
              <a:defRPr/>
            </a:pPr>
            <a:r>
              <a:rPr lang="pt-BR" altLang="pt-BR" dirty="0"/>
              <a:t>C</a:t>
            </a:r>
            <a:r>
              <a:rPr lang="pt-BR" altLang="pt-BR" b="0" dirty="0"/>
              <a:t>lareza</a:t>
            </a:r>
          </a:p>
          <a:p>
            <a:pPr lvl="3">
              <a:lnSpc>
                <a:spcPct val="100000"/>
              </a:lnSpc>
              <a:spcBef>
                <a:spcPts val="675"/>
              </a:spcBef>
              <a:spcAft>
                <a:spcPts val="225"/>
              </a:spcAft>
              <a:defRPr/>
            </a:pPr>
            <a:r>
              <a:rPr lang="pt-BR" altLang="pt-BR" dirty="0"/>
              <a:t>C</a:t>
            </a:r>
            <a:r>
              <a:rPr lang="pt-BR" altLang="pt-BR" b="0" dirty="0"/>
              <a:t>onfiabilidade</a:t>
            </a:r>
          </a:p>
          <a:p>
            <a:pPr>
              <a:lnSpc>
                <a:spcPct val="110000"/>
              </a:lnSpc>
              <a:spcBef>
                <a:spcPts val="675"/>
              </a:spcBef>
              <a:spcAft>
                <a:spcPts val="225"/>
              </a:spcAft>
              <a:buNone/>
              <a:defRPr/>
            </a:pPr>
            <a:endParaRPr lang="pt-BR" altLang="pt-BR" sz="1800" dirty="0"/>
          </a:p>
        </p:txBody>
      </p:sp>
      <p:sp>
        <p:nvSpPr>
          <p:cNvPr id="5" name="CaixaDeTexto 4">
            <a:extLst>
              <a:ext uri="{FF2B5EF4-FFF2-40B4-BE49-F238E27FC236}">
                <a16:creationId xmlns:a16="http://schemas.microsoft.com/office/drawing/2014/main" id="{0998F6F4-E161-41AE-BE19-DD3BC347E555}"/>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6DAAD08B-9125-41F0-9663-5B85ADBFBA77}"/>
              </a:ext>
            </a:extLst>
          </p:cNvPr>
          <p:cNvSpPr>
            <a:spLocks noGrp="1" noChangeArrowheads="1"/>
          </p:cNvSpPr>
          <p:nvPr>
            <p:ph idx="1"/>
          </p:nvPr>
        </p:nvSpPr>
        <p:spPr>
          <a:xfrm>
            <a:off x="467544" y="836712"/>
            <a:ext cx="8496943" cy="5400600"/>
          </a:xfrm>
        </p:spPr>
        <p:txBody>
          <a:bodyPr>
            <a:normAutofit/>
          </a:bodyPr>
          <a:lstStyle/>
          <a:p>
            <a:pPr>
              <a:lnSpc>
                <a:spcPct val="110000"/>
              </a:lnSpc>
              <a:spcBef>
                <a:spcPts val="675"/>
              </a:spcBef>
              <a:spcAft>
                <a:spcPts val="225"/>
              </a:spcAft>
              <a:defRPr/>
            </a:pPr>
            <a:r>
              <a:rPr lang="pt-BR" altLang="pt-BR" dirty="0"/>
              <a:t>Aspectos Gerenciais da Engenharia de Software</a:t>
            </a:r>
          </a:p>
          <a:p>
            <a:pPr lvl="1">
              <a:lnSpc>
                <a:spcPct val="110000"/>
              </a:lnSpc>
              <a:spcBef>
                <a:spcPts val="675"/>
              </a:spcBef>
              <a:spcAft>
                <a:spcPts val="225"/>
              </a:spcAft>
              <a:defRPr/>
            </a:pPr>
            <a:r>
              <a:rPr lang="pt-BR" altLang="pt-BR" dirty="0">
                <a:solidFill>
                  <a:srgbClr val="000066"/>
                </a:solidFill>
              </a:rPr>
              <a:t>Fatores de Qualidade e Produtividade</a:t>
            </a:r>
            <a:r>
              <a:rPr lang="pt-BR" altLang="pt-BR" b="0" dirty="0">
                <a:solidFill>
                  <a:srgbClr val="000066"/>
                </a:solidFill>
              </a:rPr>
              <a:t>  </a:t>
            </a:r>
          </a:p>
          <a:p>
            <a:pPr lvl="2">
              <a:lnSpc>
                <a:spcPct val="110000"/>
              </a:lnSpc>
              <a:spcBef>
                <a:spcPts val="675"/>
              </a:spcBef>
              <a:spcAft>
                <a:spcPts val="225"/>
              </a:spcAft>
              <a:defRPr/>
            </a:pPr>
            <a:r>
              <a:rPr lang="pt-BR" altLang="pt-BR" b="0" dirty="0"/>
              <a:t> Fatores que influenciam a qualidade:</a:t>
            </a:r>
          </a:p>
          <a:p>
            <a:pPr lvl="3">
              <a:lnSpc>
                <a:spcPct val="110000"/>
              </a:lnSpc>
              <a:spcBef>
                <a:spcPts val="675"/>
              </a:spcBef>
              <a:spcAft>
                <a:spcPts val="225"/>
              </a:spcAft>
              <a:buClr>
                <a:schemeClr val="hlink"/>
              </a:buClr>
              <a:defRPr/>
            </a:pPr>
            <a:r>
              <a:rPr lang="pt-BR" altLang="pt-BR" dirty="0"/>
              <a:t>Habilidade Individual</a:t>
            </a:r>
          </a:p>
          <a:p>
            <a:pPr lvl="3">
              <a:lnSpc>
                <a:spcPct val="110000"/>
              </a:lnSpc>
              <a:spcBef>
                <a:spcPts val="675"/>
              </a:spcBef>
              <a:spcAft>
                <a:spcPts val="225"/>
              </a:spcAft>
              <a:buClr>
                <a:schemeClr val="hlink"/>
              </a:buClr>
              <a:defRPr/>
            </a:pPr>
            <a:r>
              <a:rPr lang="pt-BR" altLang="pt-BR" dirty="0"/>
              <a:t>Comunicação da equipe</a:t>
            </a:r>
          </a:p>
          <a:p>
            <a:pPr lvl="3">
              <a:lnSpc>
                <a:spcPct val="110000"/>
              </a:lnSpc>
              <a:spcBef>
                <a:spcPts val="675"/>
              </a:spcBef>
              <a:spcAft>
                <a:spcPts val="225"/>
              </a:spcAft>
              <a:buClr>
                <a:schemeClr val="hlink"/>
              </a:buClr>
              <a:defRPr/>
            </a:pPr>
            <a:r>
              <a:rPr lang="pt-BR" altLang="pt-BR" dirty="0"/>
              <a:t>Complexidade do produto</a:t>
            </a:r>
          </a:p>
          <a:p>
            <a:pPr lvl="3">
              <a:lnSpc>
                <a:spcPct val="110000"/>
              </a:lnSpc>
              <a:spcBef>
                <a:spcPts val="675"/>
              </a:spcBef>
              <a:spcAft>
                <a:spcPts val="225"/>
              </a:spcAft>
              <a:buClr>
                <a:schemeClr val="hlink"/>
              </a:buClr>
              <a:defRPr/>
            </a:pPr>
            <a:r>
              <a:rPr lang="pt-BR" altLang="pt-BR" dirty="0"/>
              <a:t>Notações apropriadas</a:t>
            </a:r>
          </a:p>
          <a:p>
            <a:pPr lvl="3">
              <a:lnSpc>
                <a:spcPct val="110000"/>
              </a:lnSpc>
              <a:spcBef>
                <a:spcPts val="675"/>
              </a:spcBef>
              <a:spcAft>
                <a:spcPts val="225"/>
              </a:spcAft>
              <a:buClr>
                <a:schemeClr val="hlink"/>
              </a:buClr>
              <a:defRPr/>
            </a:pPr>
            <a:r>
              <a:rPr lang="pt-BR" altLang="pt-BR" dirty="0"/>
              <a:t>Abordagens sistemáticas</a:t>
            </a:r>
          </a:p>
          <a:p>
            <a:pPr lvl="3">
              <a:lnSpc>
                <a:spcPct val="110000"/>
              </a:lnSpc>
              <a:spcBef>
                <a:spcPts val="675"/>
              </a:spcBef>
              <a:spcAft>
                <a:spcPts val="225"/>
              </a:spcAft>
              <a:buClr>
                <a:schemeClr val="hlink"/>
              </a:buClr>
              <a:defRPr/>
            </a:pPr>
            <a:r>
              <a:rPr lang="pt-BR" altLang="pt-BR" dirty="0"/>
              <a:t>Controle de mudanças     </a:t>
            </a:r>
          </a:p>
          <a:p>
            <a:pPr>
              <a:lnSpc>
                <a:spcPct val="110000"/>
              </a:lnSpc>
              <a:spcBef>
                <a:spcPts val="675"/>
              </a:spcBef>
              <a:spcAft>
                <a:spcPts val="225"/>
              </a:spcAft>
              <a:buNone/>
              <a:defRPr/>
            </a:pPr>
            <a:endParaRPr lang="pt-BR" altLang="pt-BR" sz="1800" dirty="0"/>
          </a:p>
        </p:txBody>
      </p:sp>
      <p:sp>
        <p:nvSpPr>
          <p:cNvPr id="5" name="CaixaDeTexto 4">
            <a:extLst>
              <a:ext uri="{FF2B5EF4-FFF2-40B4-BE49-F238E27FC236}">
                <a16:creationId xmlns:a16="http://schemas.microsoft.com/office/drawing/2014/main" id="{EFD1D133-EE20-4711-A439-4690870CF5B2}"/>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050">
            <a:extLst>
              <a:ext uri="{FF2B5EF4-FFF2-40B4-BE49-F238E27FC236}">
                <a16:creationId xmlns:a16="http://schemas.microsoft.com/office/drawing/2014/main" id="{84E62D34-C49B-4A64-8AF1-DB346EEC87B6}"/>
              </a:ext>
            </a:extLst>
          </p:cNvPr>
          <p:cNvSpPr>
            <a:spLocks noGrp="1" noChangeArrowheads="1"/>
          </p:cNvSpPr>
          <p:nvPr>
            <p:ph idx="1"/>
          </p:nvPr>
        </p:nvSpPr>
        <p:spPr>
          <a:xfrm>
            <a:off x="467544" y="836712"/>
            <a:ext cx="8424936" cy="5328592"/>
          </a:xfrm>
        </p:spPr>
        <p:txBody>
          <a:bodyPr>
            <a:normAutofit/>
          </a:bodyPr>
          <a:lstStyle/>
          <a:p>
            <a:pPr>
              <a:lnSpc>
                <a:spcPct val="110000"/>
              </a:lnSpc>
              <a:spcBef>
                <a:spcPts val="675"/>
              </a:spcBef>
              <a:spcAft>
                <a:spcPts val="225"/>
              </a:spcAft>
              <a:defRPr/>
            </a:pPr>
            <a:r>
              <a:rPr lang="pt-BR" altLang="pt-BR" dirty="0"/>
              <a:t>Aspectos Gerenciais da Engenharia de Software</a:t>
            </a:r>
          </a:p>
          <a:p>
            <a:pPr lvl="1">
              <a:lnSpc>
                <a:spcPct val="110000"/>
              </a:lnSpc>
              <a:spcBef>
                <a:spcPts val="675"/>
              </a:spcBef>
              <a:spcAft>
                <a:spcPts val="225"/>
              </a:spcAft>
              <a:defRPr/>
            </a:pPr>
            <a:r>
              <a:rPr lang="pt-BR" altLang="pt-BR" sz="1950" dirty="0">
                <a:solidFill>
                  <a:srgbClr val="000066"/>
                </a:solidFill>
              </a:rPr>
              <a:t>Fatores de Qualidade e Produtividade</a:t>
            </a:r>
          </a:p>
          <a:p>
            <a:pPr lvl="1">
              <a:lnSpc>
                <a:spcPct val="110000"/>
              </a:lnSpc>
              <a:spcBef>
                <a:spcPts val="675"/>
              </a:spcBef>
              <a:spcAft>
                <a:spcPts val="225"/>
              </a:spcAft>
              <a:defRPr/>
            </a:pPr>
            <a:r>
              <a:rPr lang="pt-BR" altLang="pt-BR" sz="1950" dirty="0">
                <a:solidFill>
                  <a:srgbClr val="000066"/>
                </a:solidFill>
              </a:rPr>
              <a:t>Qualidade: Fatores que influenciam:</a:t>
            </a:r>
          </a:p>
          <a:p>
            <a:pPr lvl="2">
              <a:lnSpc>
                <a:spcPct val="110000"/>
              </a:lnSpc>
              <a:spcBef>
                <a:spcPts val="675"/>
              </a:spcBef>
              <a:spcAft>
                <a:spcPts val="225"/>
              </a:spcAft>
              <a:defRPr/>
            </a:pPr>
            <a:r>
              <a:rPr lang="pt-BR" altLang="pt-BR" b="0" dirty="0"/>
              <a:t>Adequação de treinamento;</a:t>
            </a:r>
          </a:p>
          <a:p>
            <a:pPr lvl="2">
              <a:lnSpc>
                <a:spcPct val="110000"/>
              </a:lnSpc>
              <a:spcBef>
                <a:spcPts val="675"/>
              </a:spcBef>
              <a:spcAft>
                <a:spcPts val="225"/>
              </a:spcAft>
              <a:defRPr/>
            </a:pPr>
            <a:r>
              <a:rPr lang="pt-BR" altLang="pt-BR" b="0" dirty="0"/>
              <a:t>Habilidades de gerenciamento;</a:t>
            </a:r>
          </a:p>
          <a:p>
            <a:pPr lvl="2">
              <a:lnSpc>
                <a:spcPct val="110000"/>
              </a:lnSpc>
              <a:spcBef>
                <a:spcPts val="675"/>
              </a:spcBef>
              <a:spcAft>
                <a:spcPts val="225"/>
              </a:spcAft>
              <a:defRPr/>
            </a:pPr>
            <a:r>
              <a:rPr lang="pt-BR" altLang="pt-BR" b="0" dirty="0"/>
              <a:t>Metas apropriadas;</a:t>
            </a:r>
          </a:p>
          <a:p>
            <a:pPr lvl="2">
              <a:lnSpc>
                <a:spcPct val="110000"/>
              </a:lnSpc>
              <a:spcBef>
                <a:spcPts val="675"/>
              </a:spcBef>
              <a:spcAft>
                <a:spcPts val="225"/>
              </a:spcAft>
              <a:defRPr/>
            </a:pPr>
            <a:r>
              <a:rPr lang="pt-BR" altLang="pt-BR" b="0" dirty="0"/>
              <a:t>Entendimento do problema;</a:t>
            </a:r>
          </a:p>
          <a:p>
            <a:pPr lvl="2">
              <a:lnSpc>
                <a:spcPct val="110000"/>
              </a:lnSpc>
              <a:spcBef>
                <a:spcPts val="675"/>
              </a:spcBef>
              <a:spcAft>
                <a:spcPts val="225"/>
              </a:spcAft>
              <a:defRPr/>
            </a:pPr>
            <a:r>
              <a:rPr lang="pt-BR" altLang="pt-BR" b="0" dirty="0"/>
              <a:t>Estabilidade dos requisitos;</a:t>
            </a:r>
          </a:p>
          <a:p>
            <a:pPr lvl="2">
              <a:lnSpc>
                <a:spcPct val="110000"/>
              </a:lnSpc>
              <a:spcBef>
                <a:spcPts val="675"/>
              </a:spcBef>
              <a:spcAft>
                <a:spcPts val="225"/>
              </a:spcAft>
              <a:defRPr/>
            </a:pPr>
            <a:r>
              <a:rPr lang="pt-BR" altLang="pt-BR" b="0" dirty="0"/>
              <a:t>Habilidades necessárias.</a:t>
            </a:r>
          </a:p>
          <a:p>
            <a:pPr>
              <a:lnSpc>
                <a:spcPct val="110000"/>
              </a:lnSpc>
              <a:spcBef>
                <a:spcPts val="675"/>
              </a:spcBef>
              <a:spcAft>
                <a:spcPts val="225"/>
              </a:spcAft>
              <a:buNone/>
              <a:defRPr/>
            </a:pPr>
            <a:endParaRPr lang="pt-BR" altLang="pt-BR" sz="1800" dirty="0"/>
          </a:p>
        </p:txBody>
      </p:sp>
      <p:sp>
        <p:nvSpPr>
          <p:cNvPr id="5" name="CaixaDeTexto 4">
            <a:extLst>
              <a:ext uri="{FF2B5EF4-FFF2-40B4-BE49-F238E27FC236}">
                <a16:creationId xmlns:a16="http://schemas.microsoft.com/office/drawing/2014/main" id="{E03F3846-D051-47C4-A0DB-E19CE5BBAAA1}"/>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1026">
            <a:extLst>
              <a:ext uri="{FF2B5EF4-FFF2-40B4-BE49-F238E27FC236}">
                <a16:creationId xmlns:a16="http://schemas.microsoft.com/office/drawing/2014/main" id="{F9AA21AD-BD78-4359-AED0-C0AC8ECD8F0C}"/>
              </a:ext>
            </a:extLst>
          </p:cNvPr>
          <p:cNvSpPr>
            <a:spLocks noGrp="1" noChangeArrowheads="1"/>
          </p:cNvSpPr>
          <p:nvPr>
            <p:ph idx="1"/>
          </p:nvPr>
        </p:nvSpPr>
        <p:spPr>
          <a:xfrm>
            <a:off x="611560" y="980728"/>
            <a:ext cx="8352928" cy="5472608"/>
          </a:xfrm>
        </p:spPr>
        <p:txBody>
          <a:bodyPr>
            <a:normAutofit/>
          </a:bodyPr>
          <a:lstStyle/>
          <a:p>
            <a:pPr>
              <a:lnSpc>
                <a:spcPct val="110000"/>
              </a:lnSpc>
              <a:spcBef>
                <a:spcPts val="675"/>
              </a:spcBef>
              <a:spcAft>
                <a:spcPts val="225"/>
              </a:spcAft>
              <a:defRPr/>
            </a:pPr>
            <a:r>
              <a:rPr lang="pt-BR" altLang="pt-BR" dirty="0"/>
              <a:t>Aspectos Gerenciais da Engenharia de Software</a:t>
            </a:r>
          </a:p>
          <a:p>
            <a:pPr lvl="1">
              <a:lnSpc>
                <a:spcPct val="110000"/>
              </a:lnSpc>
              <a:spcBef>
                <a:spcPts val="675"/>
              </a:spcBef>
              <a:spcAft>
                <a:spcPts val="225"/>
              </a:spcAft>
              <a:defRPr/>
            </a:pPr>
            <a:r>
              <a:rPr lang="pt-BR" altLang="pt-BR" dirty="0">
                <a:solidFill>
                  <a:srgbClr val="000066"/>
                </a:solidFill>
              </a:rPr>
              <a:t>Questões gerenciais:</a:t>
            </a:r>
          </a:p>
          <a:p>
            <a:pPr lvl="2">
              <a:lnSpc>
                <a:spcPct val="110000"/>
              </a:lnSpc>
              <a:spcBef>
                <a:spcPts val="675"/>
              </a:spcBef>
              <a:spcAft>
                <a:spcPts val="225"/>
              </a:spcAft>
              <a:defRPr/>
            </a:pPr>
            <a:r>
              <a:rPr lang="pt-BR" altLang="pt-BR" dirty="0"/>
              <a:t>Os gerentes de software:</a:t>
            </a:r>
          </a:p>
          <a:p>
            <a:pPr lvl="3">
              <a:lnSpc>
                <a:spcPct val="110000"/>
              </a:lnSpc>
              <a:spcBef>
                <a:spcPts val="675"/>
              </a:spcBef>
              <a:spcAft>
                <a:spcPts val="225"/>
              </a:spcAft>
              <a:buClr>
                <a:schemeClr val="hlink"/>
              </a:buClr>
              <a:buFont typeface="Wingdings" panose="05000000000000000000" pitchFamily="2" charset="2"/>
              <a:buChar char="§"/>
              <a:defRPr/>
            </a:pPr>
            <a:r>
              <a:rPr lang="pt-BR" altLang="pt-BR" dirty="0"/>
              <a:t>Controlam os recursos e o ambiente no qual as atividades técnicas ocorrem;</a:t>
            </a:r>
          </a:p>
          <a:p>
            <a:pPr lvl="3">
              <a:lnSpc>
                <a:spcPct val="110000"/>
              </a:lnSpc>
              <a:spcBef>
                <a:spcPts val="675"/>
              </a:spcBef>
              <a:spcAft>
                <a:spcPts val="225"/>
              </a:spcAft>
              <a:buClr>
                <a:schemeClr val="hlink"/>
              </a:buClr>
              <a:buFont typeface="Wingdings" panose="05000000000000000000" pitchFamily="2" charset="2"/>
              <a:buChar char="§"/>
              <a:defRPr/>
            </a:pPr>
            <a:r>
              <a:rPr lang="pt-BR" altLang="pt-BR" dirty="0"/>
              <a:t>Responsáveis pela entrega do produto no prazo e dentro das estimativas de custo;</a:t>
            </a:r>
          </a:p>
          <a:p>
            <a:pPr lvl="3">
              <a:lnSpc>
                <a:spcPct val="110000"/>
              </a:lnSpc>
              <a:spcBef>
                <a:spcPts val="675"/>
              </a:spcBef>
              <a:spcAft>
                <a:spcPts val="225"/>
              </a:spcAft>
              <a:buClr>
                <a:schemeClr val="hlink"/>
              </a:buClr>
              <a:buFont typeface="Wingdings" panose="05000000000000000000" pitchFamily="2" charset="2"/>
              <a:buChar char="§"/>
              <a:defRPr/>
            </a:pPr>
            <a:r>
              <a:rPr lang="pt-BR" altLang="pt-BR" dirty="0"/>
              <a:t> Devem garantir que o produto tenha os atributos funcionais e de qualidade desejados pelo cliente;</a:t>
            </a:r>
          </a:p>
          <a:p>
            <a:pPr lvl="3">
              <a:lnSpc>
                <a:spcPct val="110000"/>
              </a:lnSpc>
              <a:spcBef>
                <a:spcPts val="675"/>
              </a:spcBef>
              <a:spcAft>
                <a:spcPts val="225"/>
              </a:spcAft>
              <a:buClr>
                <a:schemeClr val="hlink"/>
              </a:buClr>
              <a:buFont typeface="Wingdings" panose="05000000000000000000" pitchFamily="2" charset="2"/>
              <a:buChar char="§"/>
              <a:defRPr/>
            </a:pPr>
            <a:r>
              <a:rPr lang="pt-BR" altLang="pt-BR" dirty="0"/>
              <a:t>Treinam empregados;</a:t>
            </a:r>
          </a:p>
          <a:p>
            <a:pPr lvl="3">
              <a:lnSpc>
                <a:spcPct val="110000"/>
              </a:lnSpc>
              <a:spcBef>
                <a:spcPts val="675"/>
              </a:spcBef>
              <a:spcAft>
                <a:spcPts val="225"/>
              </a:spcAft>
              <a:buClr>
                <a:schemeClr val="hlink"/>
              </a:buClr>
              <a:buFont typeface="Wingdings" panose="05000000000000000000" pitchFamily="2" charset="2"/>
              <a:buChar char="§"/>
              <a:defRPr/>
            </a:pPr>
            <a:r>
              <a:rPr lang="pt-BR" altLang="pt-BR" dirty="0"/>
              <a:t> Desenvolvem planos e estratégias de marketing.</a:t>
            </a:r>
          </a:p>
          <a:p>
            <a:pPr>
              <a:lnSpc>
                <a:spcPct val="110000"/>
              </a:lnSpc>
              <a:spcBef>
                <a:spcPts val="675"/>
              </a:spcBef>
              <a:spcAft>
                <a:spcPts val="225"/>
              </a:spcAft>
              <a:buClr>
                <a:schemeClr val="hlink"/>
              </a:buClr>
              <a:buFont typeface="Wingdings" panose="05000000000000000000" pitchFamily="2" charset="2"/>
              <a:buChar char="ð"/>
              <a:defRPr/>
            </a:pPr>
            <a:endParaRPr lang="pt-BR" altLang="pt-BR" sz="1800" dirty="0"/>
          </a:p>
        </p:txBody>
      </p:sp>
      <p:sp>
        <p:nvSpPr>
          <p:cNvPr id="5" name="CaixaDeTexto 4">
            <a:extLst>
              <a:ext uri="{FF2B5EF4-FFF2-40B4-BE49-F238E27FC236}">
                <a16:creationId xmlns:a16="http://schemas.microsoft.com/office/drawing/2014/main" id="{F52FA15B-82D9-4321-995C-37A3AE704062}"/>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1026">
            <a:extLst>
              <a:ext uri="{FF2B5EF4-FFF2-40B4-BE49-F238E27FC236}">
                <a16:creationId xmlns:a16="http://schemas.microsoft.com/office/drawing/2014/main" id="{BC241813-3DE7-490C-8EB8-8D9D8A472B3B}"/>
              </a:ext>
            </a:extLst>
          </p:cNvPr>
          <p:cNvSpPr>
            <a:spLocks noGrp="1" noChangeArrowheads="1"/>
          </p:cNvSpPr>
          <p:nvPr>
            <p:ph idx="1"/>
          </p:nvPr>
        </p:nvSpPr>
        <p:spPr>
          <a:xfrm>
            <a:off x="467544" y="836712"/>
            <a:ext cx="8424936" cy="5616624"/>
          </a:xfrm>
        </p:spPr>
        <p:txBody>
          <a:bodyPr>
            <a:normAutofit/>
          </a:bodyPr>
          <a:lstStyle/>
          <a:p>
            <a:pPr>
              <a:lnSpc>
                <a:spcPct val="110000"/>
              </a:lnSpc>
              <a:spcBef>
                <a:spcPts val="675"/>
              </a:spcBef>
              <a:spcAft>
                <a:spcPts val="225"/>
              </a:spcAft>
              <a:defRPr/>
            </a:pPr>
            <a:r>
              <a:rPr lang="pt-BR" altLang="pt-BR" dirty="0"/>
              <a:t>Aspectos Gerenciais da Engenharia de Software</a:t>
            </a:r>
          </a:p>
          <a:p>
            <a:pPr lvl="1">
              <a:lnSpc>
                <a:spcPct val="110000"/>
              </a:lnSpc>
              <a:spcBef>
                <a:spcPts val="675"/>
              </a:spcBef>
              <a:spcAft>
                <a:spcPts val="225"/>
              </a:spcAft>
              <a:defRPr/>
            </a:pPr>
            <a:r>
              <a:rPr lang="pt-BR" altLang="pt-BR" dirty="0">
                <a:solidFill>
                  <a:srgbClr val="000066"/>
                </a:solidFill>
              </a:rPr>
              <a:t>Preocupações de gerenciamento de projeto: </a:t>
            </a:r>
            <a:r>
              <a:rPr lang="pt-BR" altLang="pt-BR" b="0" dirty="0">
                <a:solidFill>
                  <a:srgbClr val="000066"/>
                </a:solidFill>
              </a:rPr>
              <a:t> </a:t>
            </a:r>
          </a:p>
          <a:p>
            <a:pPr lvl="2">
              <a:lnSpc>
                <a:spcPct val="110000"/>
              </a:lnSpc>
              <a:spcBef>
                <a:spcPts val="675"/>
              </a:spcBef>
              <a:spcAft>
                <a:spcPts val="225"/>
              </a:spcAft>
              <a:defRPr/>
            </a:pPr>
            <a:r>
              <a:rPr lang="pt-BR" altLang="pt-BR" b="0" dirty="0"/>
              <a:t>Métodos para organizar e monitorar um projeto</a:t>
            </a:r>
            <a:r>
              <a:rPr lang="pt-BR" altLang="pt-BR" dirty="0"/>
              <a:t>;</a:t>
            </a:r>
            <a:r>
              <a:rPr lang="pt-BR" altLang="pt-BR" b="0" dirty="0"/>
              <a:t> </a:t>
            </a:r>
          </a:p>
          <a:p>
            <a:pPr lvl="2">
              <a:lnSpc>
                <a:spcPct val="110000"/>
              </a:lnSpc>
              <a:spcBef>
                <a:spcPts val="675"/>
              </a:spcBef>
              <a:spcAft>
                <a:spcPts val="225"/>
              </a:spcAft>
              <a:defRPr/>
            </a:pPr>
            <a:r>
              <a:rPr lang="pt-BR" altLang="pt-BR" b="0" dirty="0"/>
              <a:t>Técnicas de estimativa de custo;</a:t>
            </a:r>
          </a:p>
          <a:p>
            <a:pPr lvl="2">
              <a:lnSpc>
                <a:spcPct val="110000"/>
              </a:lnSpc>
              <a:spcBef>
                <a:spcPts val="675"/>
              </a:spcBef>
              <a:spcAft>
                <a:spcPts val="225"/>
              </a:spcAft>
              <a:defRPr/>
            </a:pPr>
            <a:r>
              <a:rPr lang="pt-BR" altLang="pt-BR" b="0" dirty="0"/>
              <a:t>Política de alocação de recursos;</a:t>
            </a:r>
          </a:p>
          <a:p>
            <a:pPr lvl="2">
              <a:lnSpc>
                <a:spcPct val="110000"/>
              </a:lnSpc>
              <a:spcBef>
                <a:spcPts val="675"/>
              </a:spcBef>
              <a:spcAft>
                <a:spcPts val="225"/>
              </a:spcAft>
              <a:defRPr/>
            </a:pPr>
            <a:r>
              <a:rPr lang="pt-BR" altLang="pt-BR" b="0" dirty="0"/>
              <a:t>Controle orçamentário;</a:t>
            </a:r>
          </a:p>
          <a:p>
            <a:pPr lvl="2">
              <a:lnSpc>
                <a:spcPct val="110000"/>
              </a:lnSpc>
              <a:spcBef>
                <a:spcPts val="675"/>
              </a:spcBef>
              <a:spcAft>
                <a:spcPts val="225"/>
              </a:spcAft>
              <a:defRPr/>
            </a:pPr>
            <a:r>
              <a:rPr lang="pt-BR" altLang="pt-BR" b="0" dirty="0"/>
              <a:t>Avaliação do progresso;</a:t>
            </a:r>
          </a:p>
          <a:p>
            <a:pPr lvl="2">
              <a:lnSpc>
                <a:spcPct val="110000"/>
              </a:lnSpc>
              <a:spcBef>
                <a:spcPts val="675"/>
              </a:spcBef>
              <a:spcAft>
                <a:spcPts val="225"/>
              </a:spcAft>
              <a:defRPr/>
            </a:pPr>
            <a:r>
              <a:rPr lang="pt-BR" altLang="pt-BR" b="0" dirty="0"/>
              <a:t>Realocação de recursos;</a:t>
            </a:r>
          </a:p>
          <a:p>
            <a:pPr lvl="2">
              <a:lnSpc>
                <a:spcPct val="110000"/>
              </a:lnSpc>
              <a:spcBef>
                <a:spcPts val="675"/>
              </a:spcBef>
              <a:spcAft>
                <a:spcPts val="225"/>
              </a:spcAft>
              <a:defRPr/>
            </a:pPr>
            <a:r>
              <a:rPr lang="pt-BR" altLang="pt-BR" b="0" dirty="0"/>
              <a:t>Ajustes no cronograma.</a:t>
            </a:r>
          </a:p>
          <a:p>
            <a:pPr>
              <a:lnSpc>
                <a:spcPct val="110000"/>
              </a:lnSpc>
              <a:spcBef>
                <a:spcPts val="675"/>
              </a:spcBef>
              <a:spcAft>
                <a:spcPts val="225"/>
              </a:spcAft>
              <a:buClr>
                <a:schemeClr val="hlink"/>
              </a:buClr>
              <a:buFont typeface="Wingdings" panose="05000000000000000000" pitchFamily="2" charset="2"/>
              <a:buChar char="ð"/>
              <a:defRPr/>
            </a:pPr>
            <a:endParaRPr lang="pt-BR" altLang="pt-BR" sz="1800" dirty="0"/>
          </a:p>
        </p:txBody>
      </p:sp>
      <p:sp>
        <p:nvSpPr>
          <p:cNvPr id="5" name="CaixaDeTexto 4">
            <a:extLst>
              <a:ext uri="{FF2B5EF4-FFF2-40B4-BE49-F238E27FC236}">
                <a16:creationId xmlns:a16="http://schemas.microsoft.com/office/drawing/2014/main" id="{122A8AE7-358E-477B-A099-836911163892}"/>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9FE4C7D4-55CD-4A98-89F9-06AFE8790740}"/>
              </a:ext>
            </a:extLst>
          </p:cNvPr>
          <p:cNvSpPr>
            <a:spLocks noGrp="1" noChangeArrowheads="1"/>
          </p:cNvSpPr>
          <p:nvPr>
            <p:ph idx="1"/>
          </p:nvPr>
        </p:nvSpPr>
        <p:spPr>
          <a:xfrm>
            <a:off x="467544" y="980728"/>
            <a:ext cx="7363197" cy="2934047"/>
          </a:xfrm>
          <a:noFill/>
        </p:spPr>
        <p:txBody>
          <a:bodyPr>
            <a:normAutofit/>
          </a:bodyPr>
          <a:lstStyle/>
          <a:p>
            <a:r>
              <a:rPr lang="en-GB" altLang="pt-BR" sz="2400" b="1" dirty="0">
                <a:solidFill>
                  <a:srgbClr val="000066"/>
                </a:solidFill>
                <a:effectLst>
                  <a:outerShdw blurRad="38100" dist="38100" dir="2700000" algn="tl">
                    <a:srgbClr val="000000">
                      <a:alpha val="43137"/>
                    </a:srgbClr>
                  </a:outerShdw>
                </a:effectLst>
              </a:rPr>
              <a:t>Agenda</a:t>
            </a:r>
          </a:p>
          <a:p>
            <a:pPr lvl="1"/>
            <a:r>
              <a:rPr lang="en-GB" altLang="pt-BR" b="1" dirty="0" err="1">
                <a:solidFill>
                  <a:srgbClr val="000066"/>
                </a:solidFill>
              </a:rPr>
              <a:t>Aspectos</a:t>
            </a:r>
            <a:r>
              <a:rPr lang="en-GB" altLang="pt-BR" b="1" dirty="0">
                <a:solidFill>
                  <a:srgbClr val="000066"/>
                </a:solidFill>
              </a:rPr>
              <a:t> Gerais da </a:t>
            </a:r>
            <a:r>
              <a:rPr lang="en-GB" altLang="pt-BR" b="1" dirty="0" err="1">
                <a:solidFill>
                  <a:srgbClr val="000066"/>
                </a:solidFill>
              </a:rPr>
              <a:t>Engenharia</a:t>
            </a:r>
            <a:r>
              <a:rPr lang="en-GB" altLang="pt-BR" b="1" dirty="0">
                <a:solidFill>
                  <a:srgbClr val="000066"/>
                </a:solidFill>
              </a:rPr>
              <a:t> de Software;</a:t>
            </a:r>
          </a:p>
          <a:p>
            <a:pPr lvl="1"/>
            <a:r>
              <a:rPr lang="en-GB" altLang="pt-BR" b="1" dirty="0" err="1">
                <a:solidFill>
                  <a:srgbClr val="000066"/>
                </a:solidFill>
              </a:rPr>
              <a:t>Aspectos</a:t>
            </a:r>
            <a:r>
              <a:rPr lang="en-GB" altLang="pt-BR" b="1" dirty="0">
                <a:solidFill>
                  <a:srgbClr val="000066"/>
                </a:solidFill>
              </a:rPr>
              <a:t> </a:t>
            </a:r>
            <a:r>
              <a:rPr lang="en-GB" altLang="pt-BR" b="1" dirty="0" err="1">
                <a:solidFill>
                  <a:srgbClr val="000066"/>
                </a:solidFill>
              </a:rPr>
              <a:t>Gerenciais</a:t>
            </a:r>
            <a:r>
              <a:rPr lang="en-GB" altLang="pt-BR" b="1" dirty="0">
                <a:solidFill>
                  <a:srgbClr val="000066"/>
                </a:solidFill>
              </a:rPr>
              <a:t> da </a:t>
            </a:r>
            <a:r>
              <a:rPr lang="en-GB" altLang="pt-BR" b="1" dirty="0" err="1">
                <a:solidFill>
                  <a:srgbClr val="000066"/>
                </a:solidFill>
              </a:rPr>
              <a:t>Engenharia</a:t>
            </a:r>
            <a:r>
              <a:rPr lang="en-GB" altLang="pt-BR" b="1" dirty="0">
                <a:solidFill>
                  <a:srgbClr val="000066"/>
                </a:solidFill>
              </a:rPr>
              <a:t> de Software;</a:t>
            </a:r>
          </a:p>
          <a:p>
            <a:pPr lvl="1"/>
            <a:r>
              <a:rPr lang="en-GB" altLang="pt-BR" b="1" dirty="0" err="1">
                <a:solidFill>
                  <a:srgbClr val="000066"/>
                </a:solidFill>
              </a:rPr>
              <a:t>Engenharia</a:t>
            </a:r>
            <a:r>
              <a:rPr lang="en-GB" altLang="pt-BR" b="1" dirty="0">
                <a:solidFill>
                  <a:srgbClr val="000066"/>
                </a:solidFill>
              </a:rPr>
              <a:t> de </a:t>
            </a:r>
            <a:r>
              <a:rPr lang="en-GB" altLang="pt-BR" b="1" dirty="0" err="1">
                <a:solidFill>
                  <a:srgbClr val="000066"/>
                </a:solidFill>
              </a:rPr>
              <a:t>Requisitos</a:t>
            </a:r>
            <a:r>
              <a:rPr lang="en-GB" altLang="pt-BR" b="1" dirty="0">
                <a:solidFill>
                  <a:srgbClr val="000066"/>
                </a:solidFill>
              </a:rPr>
              <a:t> de Software;</a:t>
            </a:r>
          </a:p>
          <a:p>
            <a:pPr lvl="1"/>
            <a:r>
              <a:rPr lang="en-GB" altLang="pt-BR" b="1" dirty="0" err="1">
                <a:solidFill>
                  <a:srgbClr val="000066"/>
                </a:solidFill>
              </a:rPr>
              <a:t>Elicitação</a:t>
            </a:r>
            <a:r>
              <a:rPr lang="en-GB" altLang="pt-BR" b="1" dirty="0">
                <a:solidFill>
                  <a:srgbClr val="000066"/>
                </a:solidFill>
              </a:rPr>
              <a:t> de </a:t>
            </a:r>
            <a:r>
              <a:rPr lang="en-GB" altLang="pt-BR" b="1" dirty="0" err="1">
                <a:solidFill>
                  <a:srgbClr val="000066"/>
                </a:solidFill>
              </a:rPr>
              <a:t>Requisitos</a:t>
            </a:r>
            <a:r>
              <a:rPr lang="en-GB" altLang="pt-BR" b="1" dirty="0">
                <a:solidFill>
                  <a:srgbClr val="000066"/>
                </a:solidFill>
              </a:rPr>
              <a:t> de Software.</a:t>
            </a:r>
          </a:p>
          <a:p>
            <a:pPr lvl="1"/>
            <a:endParaRPr lang="en-GB" altLang="pt-BR" b="1" dirty="0">
              <a:solidFill>
                <a:srgbClr val="000066"/>
              </a:solidFill>
            </a:endParaRPr>
          </a:p>
          <a:p>
            <a:pPr lvl="1"/>
            <a:endParaRPr lang="en-GB" altLang="pt-BR" b="1" dirty="0">
              <a:solidFill>
                <a:srgbClr val="000066"/>
              </a:solidFill>
            </a:endParaRPr>
          </a:p>
          <a:p>
            <a:pPr lvl="1"/>
            <a:endParaRPr lang="en-GB" altLang="pt-BR" b="1" dirty="0">
              <a:solidFill>
                <a:srgbClr val="000066"/>
              </a:solidFill>
            </a:endParaRPr>
          </a:p>
        </p:txBody>
      </p:sp>
      <p:sp>
        <p:nvSpPr>
          <p:cNvPr id="4" name="CaixaDeTexto 3">
            <a:extLst>
              <a:ext uri="{FF2B5EF4-FFF2-40B4-BE49-F238E27FC236}">
                <a16:creationId xmlns:a16="http://schemas.microsoft.com/office/drawing/2014/main" id="{43AAF4D7-54DA-4D1B-A2FA-876359E77818}"/>
              </a:ext>
            </a:extLst>
          </p:cNvPr>
          <p:cNvSpPr txBox="1"/>
          <p:nvPr/>
        </p:nvSpPr>
        <p:spPr>
          <a:xfrm>
            <a:off x="1431109" y="875276"/>
            <a:ext cx="5832648" cy="553998"/>
          </a:xfrm>
          <a:prstGeom prst="rect">
            <a:avLst/>
          </a:prstGeom>
          <a:noFill/>
        </p:spPr>
        <p:txBody>
          <a:bodyPr wrap="square">
            <a:spAutoFit/>
          </a:bodyPr>
          <a:lstStyle/>
          <a:p>
            <a:pPr algn="ctr"/>
            <a:r>
              <a:rPr lang="pt-BR" altLang="pt-BR" sz="3000" b="1" dirty="0">
                <a:solidFill>
                  <a:schemeClr val="bg1"/>
                </a:solidFill>
                <a:latin typeface="Verdana" panose="020B0604030504040204" pitchFamily="34" charset="0"/>
              </a:rPr>
              <a:t>Engenharia de Software</a:t>
            </a:r>
            <a:endParaRPr lang="pt-BR" sz="3000" dirty="0">
              <a:solidFill>
                <a:schemeClr val="bg1"/>
              </a:solidFill>
            </a:endParaRPr>
          </a:p>
        </p:txBody>
      </p:sp>
      <p:sp>
        <p:nvSpPr>
          <p:cNvPr id="5" name="Vertical Title 1">
            <a:extLst>
              <a:ext uri="{FF2B5EF4-FFF2-40B4-BE49-F238E27FC236}">
                <a16:creationId xmlns:a16="http://schemas.microsoft.com/office/drawing/2014/main" id="{EC889E9E-3038-479C-B8A2-D165A6B01B5C}"/>
              </a:ext>
            </a:extLst>
          </p:cNvPr>
          <p:cNvSpPr txBox="1">
            <a:spLocks/>
          </p:cNvSpPr>
          <p:nvPr/>
        </p:nvSpPr>
        <p:spPr>
          <a:xfrm rot="16200000">
            <a:off x="3865426" y="-3470265"/>
            <a:ext cx="765078" cy="7704860"/>
          </a:xfrm>
          <a:prstGeom prst="rect">
            <a:avLst/>
          </a:prstGeom>
        </p:spPr>
        <p:txBody>
          <a:bodyPr vert="eaVe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b="1" dirty="0">
                <a:solidFill>
                  <a:schemeClr val="bg1"/>
                </a:solidFill>
                <a:effectLst>
                  <a:outerShdw blurRad="38100" dist="38100" dir="2700000" algn="tl">
                    <a:srgbClr val="000000">
                      <a:alpha val="43137"/>
                    </a:srgbClr>
                  </a:outerShdw>
                </a:effectLst>
              </a:rPr>
              <a:t>Engenharia de Requisitos de Software</a:t>
            </a:r>
            <a:endParaRPr lang="en-US" sz="4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04303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1026">
            <a:extLst>
              <a:ext uri="{FF2B5EF4-FFF2-40B4-BE49-F238E27FC236}">
                <a16:creationId xmlns:a16="http://schemas.microsoft.com/office/drawing/2014/main" id="{1250FCE3-FCAE-43B1-ACF5-5635F461E8B4}"/>
              </a:ext>
            </a:extLst>
          </p:cNvPr>
          <p:cNvSpPr>
            <a:spLocks noGrp="1" noChangeArrowheads="1"/>
          </p:cNvSpPr>
          <p:nvPr>
            <p:ph idx="1"/>
          </p:nvPr>
        </p:nvSpPr>
        <p:spPr>
          <a:xfrm>
            <a:off x="467544" y="836712"/>
            <a:ext cx="8352928" cy="5472608"/>
          </a:xfrm>
        </p:spPr>
        <p:txBody>
          <a:bodyPr>
            <a:normAutofit/>
          </a:bodyPr>
          <a:lstStyle/>
          <a:p>
            <a:pPr>
              <a:lnSpc>
                <a:spcPct val="110000"/>
              </a:lnSpc>
              <a:spcBef>
                <a:spcPts val="675"/>
              </a:spcBef>
              <a:spcAft>
                <a:spcPts val="225"/>
              </a:spcAft>
              <a:defRPr/>
            </a:pPr>
            <a:r>
              <a:rPr lang="pt-BR" altLang="pt-BR" dirty="0"/>
              <a:t>Aspectos Gerenciais da Engenharia de Software</a:t>
            </a:r>
          </a:p>
          <a:p>
            <a:pPr lvl="1">
              <a:lnSpc>
                <a:spcPct val="110000"/>
              </a:lnSpc>
              <a:spcBef>
                <a:spcPts val="675"/>
              </a:spcBef>
              <a:spcAft>
                <a:spcPts val="225"/>
              </a:spcAft>
              <a:defRPr/>
            </a:pPr>
            <a:r>
              <a:rPr lang="pt-BR" altLang="pt-BR" dirty="0">
                <a:solidFill>
                  <a:srgbClr val="000066"/>
                </a:solidFill>
              </a:rPr>
              <a:t>Preocupações de gerenciamento de projeto: </a:t>
            </a:r>
            <a:r>
              <a:rPr lang="pt-BR" altLang="pt-BR" b="0" dirty="0">
                <a:solidFill>
                  <a:srgbClr val="000066"/>
                </a:solidFill>
              </a:rPr>
              <a:t> </a:t>
            </a:r>
          </a:p>
          <a:p>
            <a:pPr lvl="2">
              <a:lnSpc>
                <a:spcPct val="110000"/>
              </a:lnSpc>
              <a:spcBef>
                <a:spcPts val="675"/>
              </a:spcBef>
              <a:spcAft>
                <a:spcPts val="225"/>
              </a:spcAft>
              <a:defRPr/>
            </a:pPr>
            <a:r>
              <a:rPr lang="pt-BR" altLang="pt-BR" b="0" dirty="0"/>
              <a:t>Estabelecer procedimentos para garantia de qualidade;</a:t>
            </a:r>
          </a:p>
          <a:p>
            <a:pPr lvl="2">
              <a:lnSpc>
                <a:spcPct val="110000"/>
              </a:lnSpc>
              <a:spcBef>
                <a:spcPts val="675"/>
              </a:spcBef>
              <a:spcAft>
                <a:spcPts val="225"/>
              </a:spcAft>
              <a:defRPr/>
            </a:pPr>
            <a:r>
              <a:rPr lang="pt-BR" altLang="pt-BR" b="0" dirty="0"/>
              <a:t>Manter o controle de várias versões do produto;</a:t>
            </a:r>
          </a:p>
          <a:p>
            <a:pPr lvl="2">
              <a:lnSpc>
                <a:spcPct val="110000"/>
              </a:lnSpc>
              <a:spcBef>
                <a:spcPts val="675"/>
              </a:spcBef>
              <a:spcAft>
                <a:spcPts val="225"/>
              </a:spcAft>
              <a:defRPr/>
            </a:pPr>
            <a:r>
              <a:rPr lang="pt-BR" altLang="pt-BR" b="0" dirty="0"/>
              <a:t>Facilitar a comunicação entre os membros do projeto;</a:t>
            </a:r>
          </a:p>
          <a:p>
            <a:pPr lvl="2">
              <a:lnSpc>
                <a:spcPct val="110000"/>
              </a:lnSpc>
              <a:spcBef>
                <a:spcPts val="675"/>
              </a:spcBef>
              <a:spcAft>
                <a:spcPts val="225"/>
              </a:spcAft>
              <a:defRPr/>
            </a:pPr>
            <a:r>
              <a:rPr lang="pt-BR" altLang="pt-BR" b="0" dirty="0"/>
              <a:t>Comunicação com o cliente;</a:t>
            </a:r>
          </a:p>
          <a:p>
            <a:pPr lvl="2">
              <a:lnSpc>
                <a:spcPct val="110000"/>
              </a:lnSpc>
              <a:spcBef>
                <a:spcPts val="675"/>
              </a:spcBef>
              <a:spcAft>
                <a:spcPts val="225"/>
              </a:spcAft>
              <a:defRPr/>
            </a:pPr>
            <a:r>
              <a:rPr lang="pt-BR" altLang="pt-BR" b="0" dirty="0"/>
              <a:t>Estabelecer contratos com o cliente;</a:t>
            </a:r>
          </a:p>
          <a:p>
            <a:pPr lvl="2">
              <a:lnSpc>
                <a:spcPct val="110000"/>
              </a:lnSpc>
              <a:spcBef>
                <a:spcPts val="675"/>
              </a:spcBef>
              <a:spcAft>
                <a:spcPts val="225"/>
              </a:spcAft>
              <a:defRPr/>
            </a:pPr>
            <a:r>
              <a:rPr lang="pt-BR" altLang="pt-BR" b="0" dirty="0"/>
              <a:t>Garantir que os termos legais e contratuais do projeto sejam cumpridos.</a:t>
            </a:r>
          </a:p>
          <a:p>
            <a:pPr>
              <a:lnSpc>
                <a:spcPct val="110000"/>
              </a:lnSpc>
              <a:spcBef>
                <a:spcPts val="675"/>
              </a:spcBef>
              <a:spcAft>
                <a:spcPts val="225"/>
              </a:spcAft>
              <a:buClr>
                <a:schemeClr val="hlink"/>
              </a:buClr>
              <a:buFont typeface="Wingdings" panose="05000000000000000000" pitchFamily="2" charset="2"/>
              <a:buChar char="ð"/>
              <a:defRPr/>
            </a:pPr>
            <a:endParaRPr lang="pt-BR" altLang="pt-BR" sz="1800" dirty="0">
              <a:effectLst>
                <a:outerShdw blurRad="38100" dist="38100" dir="2700000" algn="tl">
                  <a:srgbClr val="000000">
                    <a:alpha val="43137"/>
                  </a:srgbClr>
                </a:outerShdw>
              </a:effectLst>
            </a:endParaRPr>
          </a:p>
          <a:p>
            <a:pPr>
              <a:lnSpc>
                <a:spcPct val="110000"/>
              </a:lnSpc>
              <a:spcBef>
                <a:spcPts val="675"/>
              </a:spcBef>
              <a:spcAft>
                <a:spcPts val="225"/>
              </a:spcAft>
              <a:buClr>
                <a:schemeClr val="hlink"/>
              </a:buClr>
              <a:buFont typeface="Wingdings" panose="05000000000000000000" pitchFamily="2" charset="2"/>
              <a:buChar char="ð"/>
              <a:defRPr/>
            </a:pPr>
            <a:endParaRPr lang="pt-BR" altLang="pt-BR" sz="1800" dirty="0"/>
          </a:p>
        </p:txBody>
      </p:sp>
      <p:sp>
        <p:nvSpPr>
          <p:cNvPr id="5" name="CaixaDeTexto 4">
            <a:extLst>
              <a:ext uri="{FF2B5EF4-FFF2-40B4-BE49-F238E27FC236}">
                <a16:creationId xmlns:a16="http://schemas.microsoft.com/office/drawing/2014/main" id="{0CF5404C-B7D5-4827-B385-FD7A03D903FF}"/>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C06C6710-F838-4A1E-A54A-F2047E81E259}"/>
              </a:ext>
            </a:extLst>
          </p:cNvPr>
          <p:cNvSpPr>
            <a:spLocks noGrp="1" noChangeArrowheads="1"/>
          </p:cNvSpPr>
          <p:nvPr>
            <p:ph idx="1"/>
          </p:nvPr>
        </p:nvSpPr>
        <p:spPr>
          <a:xfrm>
            <a:off x="395536" y="908720"/>
            <a:ext cx="8640960" cy="5544616"/>
          </a:xfrm>
        </p:spPr>
        <p:txBody>
          <a:bodyPr>
            <a:normAutofit/>
          </a:bodyPr>
          <a:lstStyle/>
          <a:p>
            <a:pPr>
              <a:lnSpc>
                <a:spcPct val="110000"/>
              </a:lnSpc>
              <a:spcBef>
                <a:spcPts val="675"/>
              </a:spcBef>
              <a:spcAft>
                <a:spcPts val="225"/>
              </a:spcAft>
              <a:defRPr/>
            </a:pPr>
            <a:r>
              <a:rPr lang="pt-BR" altLang="pt-BR" dirty="0"/>
              <a:t>Aspectos Gerenciais da Engenharia de Software</a:t>
            </a:r>
          </a:p>
          <a:p>
            <a:pPr lvl="1">
              <a:lnSpc>
                <a:spcPct val="110000"/>
              </a:lnSpc>
              <a:spcBef>
                <a:spcPts val="675"/>
              </a:spcBef>
              <a:spcAft>
                <a:spcPts val="225"/>
              </a:spcAft>
              <a:defRPr/>
            </a:pPr>
            <a:r>
              <a:rPr lang="pt-BR" altLang="pt-BR" dirty="0">
                <a:solidFill>
                  <a:srgbClr val="000066"/>
                </a:solidFill>
              </a:rPr>
              <a:t>Problemas na área de gerenciamento: </a:t>
            </a:r>
            <a:r>
              <a:rPr lang="pt-BR" altLang="pt-BR" b="0" dirty="0">
                <a:solidFill>
                  <a:srgbClr val="000066"/>
                </a:solidFill>
              </a:rPr>
              <a:t> </a:t>
            </a:r>
          </a:p>
          <a:p>
            <a:pPr lvl="2">
              <a:lnSpc>
                <a:spcPct val="110000"/>
              </a:lnSpc>
              <a:spcBef>
                <a:spcPts val="675"/>
              </a:spcBef>
              <a:spcAft>
                <a:spcPts val="225"/>
              </a:spcAft>
              <a:buClr>
                <a:schemeClr val="hlink"/>
              </a:buClr>
              <a:defRPr/>
            </a:pPr>
            <a:r>
              <a:rPr lang="pt-BR" altLang="pt-BR" dirty="0"/>
              <a:t>F</a:t>
            </a:r>
            <a:r>
              <a:rPr lang="pt-BR" altLang="pt-BR" b="0" dirty="0"/>
              <a:t>alta de planejamento para projetos de software;</a:t>
            </a:r>
          </a:p>
          <a:p>
            <a:pPr lvl="2">
              <a:lnSpc>
                <a:spcPct val="110000"/>
              </a:lnSpc>
              <a:spcBef>
                <a:spcPts val="675"/>
              </a:spcBef>
              <a:spcAft>
                <a:spcPts val="225"/>
              </a:spcAft>
              <a:buClr>
                <a:schemeClr val="hlink"/>
              </a:buClr>
              <a:defRPr/>
            </a:pPr>
            <a:r>
              <a:rPr lang="pt-BR" altLang="pt-BR" dirty="0"/>
              <a:t>F</a:t>
            </a:r>
            <a:r>
              <a:rPr lang="pt-BR" altLang="pt-BR" b="0" dirty="0"/>
              <a:t>alta de técnicas e procedimentos para selecionar gerentes de projeto;</a:t>
            </a:r>
          </a:p>
          <a:p>
            <a:pPr lvl="2">
              <a:lnSpc>
                <a:spcPct val="110000"/>
              </a:lnSpc>
              <a:spcBef>
                <a:spcPts val="675"/>
              </a:spcBef>
              <a:spcAft>
                <a:spcPts val="225"/>
              </a:spcAft>
              <a:buClr>
                <a:schemeClr val="hlink"/>
              </a:buClr>
              <a:defRPr/>
            </a:pPr>
            <a:r>
              <a:rPr lang="pt-BR" altLang="pt-BR" b="0" dirty="0"/>
              <a:t>Falta de habilidade em estimar os recursos necessários para o projeto;</a:t>
            </a:r>
          </a:p>
          <a:p>
            <a:pPr lvl="2">
              <a:lnSpc>
                <a:spcPct val="110000"/>
              </a:lnSpc>
              <a:spcBef>
                <a:spcPts val="675"/>
              </a:spcBef>
              <a:spcAft>
                <a:spcPts val="225"/>
              </a:spcAft>
              <a:buClr>
                <a:schemeClr val="hlink"/>
              </a:buClr>
              <a:defRPr/>
            </a:pPr>
            <a:r>
              <a:rPr lang="pt-BR" altLang="pt-BR" b="0" dirty="0"/>
              <a:t>Falta de um processo de desenvolvimento bem estabelecido;</a:t>
            </a:r>
          </a:p>
          <a:p>
            <a:pPr lvl="2">
              <a:lnSpc>
                <a:spcPct val="110000"/>
              </a:lnSpc>
              <a:spcBef>
                <a:spcPts val="675"/>
              </a:spcBef>
              <a:spcAft>
                <a:spcPts val="225"/>
              </a:spcAft>
              <a:buClr>
                <a:schemeClr val="hlink"/>
              </a:buClr>
              <a:defRPr/>
            </a:pPr>
            <a:r>
              <a:rPr lang="pt-BR" altLang="pt-BR" dirty="0"/>
              <a:t>F</a:t>
            </a:r>
            <a:r>
              <a:rPr lang="pt-BR" altLang="pt-BR" b="0" dirty="0"/>
              <a:t>alta de estratégias para o gerente acompanhar o progresso do projeto;</a:t>
            </a:r>
          </a:p>
          <a:p>
            <a:pPr lvl="2">
              <a:lnSpc>
                <a:spcPct val="110000"/>
              </a:lnSpc>
              <a:spcBef>
                <a:spcPts val="675"/>
              </a:spcBef>
              <a:spcAft>
                <a:spcPts val="225"/>
              </a:spcAft>
              <a:buClr>
                <a:schemeClr val="hlink"/>
              </a:buClr>
              <a:defRPr/>
            </a:pPr>
            <a:r>
              <a:rPr lang="pt-BR" altLang="pt-BR" b="0" dirty="0"/>
              <a:t>Falta de padrões e técnicas para medir produtividade.</a:t>
            </a:r>
          </a:p>
          <a:p>
            <a:pPr lvl="2">
              <a:lnSpc>
                <a:spcPct val="110000"/>
              </a:lnSpc>
              <a:spcBef>
                <a:spcPts val="675"/>
              </a:spcBef>
              <a:spcAft>
                <a:spcPts val="225"/>
              </a:spcAft>
              <a:buClr>
                <a:schemeClr val="hlink"/>
              </a:buClr>
              <a:defRPr/>
            </a:pPr>
            <a:endParaRPr lang="pt-BR" altLang="pt-BR" b="0" dirty="0"/>
          </a:p>
          <a:p>
            <a:pPr>
              <a:lnSpc>
                <a:spcPct val="110000"/>
              </a:lnSpc>
              <a:spcBef>
                <a:spcPts val="675"/>
              </a:spcBef>
              <a:spcAft>
                <a:spcPts val="225"/>
              </a:spcAft>
              <a:buClr>
                <a:schemeClr val="hlink"/>
              </a:buClr>
              <a:buFont typeface="Wingdings" panose="05000000000000000000" pitchFamily="2" charset="2"/>
              <a:buChar char="ð"/>
              <a:defRPr/>
            </a:pPr>
            <a:endParaRPr lang="pt-BR" altLang="pt-BR" sz="1800" dirty="0">
              <a:effectLst>
                <a:outerShdw blurRad="38100" dist="38100" dir="2700000" algn="tl">
                  <a:srgbClr val="000000"/>
                </a:outerShdw>
              </a:effectLst>
            </a:endParaRPr>
          </a:p>
          <a:p>
            <a:pPr>
              <a:lnSpc>
                <a:spcPct val="110000"/>
              </a:lnSpc>
              <a:spcBef>
                <a:spcPts val="675"/>
              </a:spcBef>
              <a:spcAft>
                <a:spcPts val="225"/>
              </a:spcAft>
              <a:buClr>
                <a:schemeClr val="hlink"/>
              </a:buClr>
              <a:buFont typeface="Wingdings" panose="05000000000000000000" pitchFamily="2" charset="2"/>
              <a:buChar char="ð"/>
              <a:defRPr/>
            </a:pPr>
            <a:endParaRPr lang="pt-BR" altLang="pt-BR" sz="1800" dirty="0"/>
          </a:p>
        </p:txBody>
      </p:sp>
      <p:sp>
        <p:nvSpPr>
          <p:cNvPr id="5" name="CaixaDeTexto 4">
            <a:extLst>
              <a:ext uri="{FF2B5EF4-FFF2-40B4-BE49-F238E27FC236}">
                <a16:creationId xmlns:a16="http://schemas.microsoft.com/office/drawing/2014/main" id="{59D3DC08-FF68-438D-BF73-75E36A2F210C}"/>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34D3A4F0-3500-40F8-A7DA-DCBA6C8B011A}"/>
              </a:ext>
            </a:extLst>
          </p:cNvPr>
          <p:cNvSpPr>
            <a:spLocks noGrp="1" noChangeArrowheads="1"/>
          </p:cNvSpPr>
          <p:nvPr>
            <p:ph idx="1"/>
          </p:nvPr>
        </p:nvSpPr>
        <p:spPr>
          <a:xfrm>
            <a:off x="395536" y="764704"/>
            <a:ext cx="8712968" cy="5472608"/>
          </a:xfrm>
        </p:spPr>
        <p:txBody>
          <a:bodyPr>
            <a:normAutofit/>
          </a:bodyPr>
          <a:lstStyle/>
          <a:p>
            <a:pPr>
              <a:lnSpc>
                <a:spcPct val="110000"/>
              </a:lnSpc>
              <a:spcBef>
                <a:spcPts val="675"/>
              </a:spcBef>
              <a:spcAft>
                <a:spcPts val="225"/>
              </a:spcAft>
              <a:defRPr/>
            </a:pPr>
            <a:r>
              <a:rPr lang="pt-BR" altLang="pt-BR" dirty="0"/>
              <a:t>Aspectos Gerenciais da Engenharia de Software</a:t>
            </a:r>
          </a:p>
          <a:p>
            <a:pPr lvl="1">
              <a:lnSpc>
                <a:spcPct val="110000"/>
              </a:lnSpc>
              <a:spcBef>
                <a:spcPts val="675"/>
              </a:spcBef>
              <a:spcAft>
                <a:spcPts val="225"/>
              </a:spcAft>
              <a:defRPr/>
            </a:pPr>
            <a:r>
              <a:rPr lang="pt-BR" altLang="pt-BR" dirty="0">
                <a:solidFill>
                  <a:srgbClr val="000066"/>
                </a:solidFill>
              </a:rPr>
              <a:t>Fatores que melhoram o gerenciamento</a:t>
            </a:r>
            <a:r>
              <a:rPr lang="pt-BR" altLang="pt-BR" dirty="0">
                <a:solidFill>
                  <a:srgbClr val="FFCCCC"/>
                </a:solidFill>
                <a:effectLst>
                  <a:outerShdw blurRad="38100" dist="38100" dir="2700000" algn="tl">
                    <a:srgbClr val="000000"/>
                  </a:outerShdw>
                </a:effectLst>
              </a:rPr>
              <a:t>: </a:t>
            </a:r>
            <a:r>
              <a:rPr lang="pt-BR" altLang="pt-BR" b="0" dirty="0">
                <a:effectLst>
                  <a:outerShdw blurRad="38100" dist="38100" dir="2700000" algn="tl">
                    <a:srgbClr val="000000"/>
                  </a:outerShdw>
                </a:effectLst>
              </a:rPr>
              <a:t> </a:t>
            </a:r>
          </a:p>
          <a:p>
            <a:pPr lvl="2">
              <a:spcBef>
                <a:spcPts val="675"/>
              </a:spcBef>
              <a:spcAft>
                <a:spcPts val="225"/>
              </a:spcAft>
              <a:buClr>
                <a:schemeClr val="hlink"/>
              </a:buClr>
              <a:defRPr/>
            </a:pPr>
            <a:r>
              <a:rPr lang="pt-BR" altLang="pt-BR" dirty="0"/>
              <a:t>T</a:t>
            </a:r>
            <a:r>
              <a:rPr lang="pt-BR" altLang="pt-BR" b="0" dirty="0"/>
              <a:t>reinar  gerentes, e desenvolvedores de software;</a:t>
            </a:r>
          </a:p>
          <a:p>
            <a:pPr lvl="2">
              <a:lnSpc>
                <a:spcPct val="110000"/>
              </a:lnSpc>
              <a:spcBef>
                <a:spcPts val="675"/>
              </a:spcBef>
              <a:spcAft>
                <a:spcPts val="225"/>
              </a:spcAft>
              <a:buClr>
                <a:schemeClr val="hlink"/>
              </a:buClr>
              <a:defRPr/>
            </a:pPr>
            <a:r>
              <a:rPr lang="pt-BR" altLang="pt-BR" b="0" dirty="0"/>
              <a:t>Estabelecer o uso de padrões, procedimentos e documentação;</a:t>
            </a:r>
          </a:p>
          <a:p>
            <a:pPr lvl="2">
              <a:spcBef>
                <a:spcPts val="675"/>
              </a:spcBef>
              <a:spcAft>
                <a:spcPts val="225"/>
              </a:spcAft>
              <a:buClr>
                <a:schemeClr val="hlink"/>
              </a:buClr>
              <a:defRPr/>
            </a:pPr>
            <a:r>
              <a:rPr lang="pt-BR" altLang="pt-BR" dirty="0"/>
              <a:t>A</a:t>
            </a:r>
            <a:r>
              <a:rPr lang="pt-BR" altLang="pt-BR" b="0" dirty="0"/>
              <a:t>nalisar  dados de projetos passados para avaliar métodos efetivos;</a:t>
            </a:r>
          </a:p>
          <a:p>
            <a:pPr lvl="2">
              <a:lnSpc>
                <a:spcPct val="110000"/>
              </a:lnSpc>
              <a:spcBef>
                <a:spcPts val="675"/>
              </a:spcBef>
              <a:spcAft>
                <a:spcPts val="225"/>
              </a:spcAft>
              <a:buClr>
                <a:schemeClr val="hlink"/>
              </a:buClr>
              <a:defRPr/>
            </a:pPr>
            <a:r>
              <a:rPr lang="pt-BR" altLang="pt-BR" dirty="0"/>
              <a:t>D</a:t>
            </a:r>
            <a:r>
              <a:rPr lang="pt-BR" altLang="pt-BR" b="0" dirty="0"/>
              <a:t>efinir objetivos em termos de qualidade desejada;</a:t>
            </a:r>
          </a:p>
          <a:p>
            <a:pPr lvl="2">
              <a:lnSpc>
                <a:spcPct val="110000"/>
              </a:lnSpc>
              <a:spcBef>
                <a:spcPts val="675"/>
              </a:spcBef>
              <a:spcAft>
                <a:spcPts val="225"/>
              </a:spcAft>
              <a:buClr>
                <a:schemeClr val="hlink"/>
              </a:buClr>
              <a:defRPr/>
            </a:pPr>
            <a:r>
              <a:rPr lang="pt-BR" altLang="pt-BR" dirty="0"/>
              <a:t>D</a:t>
            </a:r>
            <a:r>
              <a:rPr lang="pt-BR" altLang="pt-BR" b="0" dirty="0"/>
              <a:t>efinir qualidade em termos de produtos a ser entregues;</a:t>
            </a:r>
          </a:p>
          <a:p>
            <a:pPr lvl="2">
              <a:lnSpc>
                <a:spcPct val="110000"/>
              </a:lnSpc>
              <a:spcBef>
                <a:spcPts val="675"/>
              </a:spcBef>
              <a:spcAft>
                <a:spcPts val="225"/>
              </a:spcAft>
              <a:buClr>
                <a:schemeClr val="hlink"/>
              </a:buClr>
              <a:defRPr/>
            </a:pPr>
            <a:r>
              <a:rPr lang="pt-BR" altLang="pt-BR" dirty="0"/>
              <a:t>S</a:t>
            </a:r>
            <a:r>
              <a:rPr lang="pt-BR" altLang="pt-BR" b="0" dirty="0"/>
              <a:t>elecionar gerentes de projetos com habilidades para gerenciamento;</a:t>
            </a:r>
          </a:p>
          <a:p>
            <a:pPr lvl="2">
              <a:spcBef>
                <a:spcPts val="675"/>
              </a:spcBef>
              <a:spcAft>
                <a:spcPts val="225"/>
              </a:spcAft>
              <a:buClr>
                <a:schemeClr val="hlink"/>
              </a:buClr>
              <a:defRPr/>
            </a:pPr>
            <a:r>
              <a:rPr lang="pt-BR" altLang="pt-BR" b="0" dirty="0"/>
              <a:t>Desenvolver uma maneira de avaliar os desenvolvedores de software.</a:t>
            </a:r>
          </a:p>
        </p:txBody>
      </p:sp>
      <p:sp>
        <p:nvSpPr>
          <p:cNvPr id="5" name="CaixaDeTexto 4">
            <a:extLst>
              <a:ext uri="{FF2B5EF4-FFF2-40B4-BE49-F238E27FC236}">
                <a16:creationId xmlns:a16="http://schemas.microsoft.com/office/drawing/2014/main" id="{4146679B-8511-4163-BE42-589A110730E1}"/>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5A352706-85EA-4E39-94D0-1EA77734EF29}"/>
              </a:ext>
            </a:extLst>
          </p:cNvPr>
          <p:cNvSpPr txBox="1">
            <a:spLocks noChangeArrowheads="1"/>
          </p:cNvSpPr>
          <p:nvPr/>
        </p:nvSpPr>
        <p:spPr>
          <a:xfrm>
            <a:off x="467544" y="836712"/>
            <a:ext cx="8568952" cy="5472608"/>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75"/>
              </a:spcBef>
              <a:spcAft>
                <a:spcPts val="225"/>
              </a:spcAft>
            </a:pPr>
            <a:r>
              <a:rPr lang="pt-BR" altLang="pt-BR" b="1" dirty="0">
                <a:solidFill>
                  <a:srgbClr val="000066"/>
                </a:solidFill>
              </a:rPr>
              <a:t>Aspectos Gerenciais Engenharia de Software</a:t>
            </a:r>
            <a:endParaRPr lang="pt-BR" altLang="pt-BR" b="1" i="1" dirty="0">
              <a:solidFill>
                <a:srgbClr val="000066"/>
              </a:solidFill>
              <a:latin typeface="Arial" panose="020B0604020202020204" pitchFamily="34" charset="0"/>
            </a:endParaRPr>
          </a:p>
          <a:p>
            <a:pPr lvl="1">
              <a:spcBef>
                <a:spcPts val="675"/>
              </a:spcBef>
              <a:spcAft>
                <a:spcPts val="225"/>
              </a:spcAft>
            </a:pPr>
            <a:r>
              <a:rPr lang="pt-BR" altLang="pt-BR" dirty="0"/>
              <a:t>Algumas considerações / Ponderações Sobre os Aspectos gerenciais da </a:t>
            </a:r>
            <a:r>
              <a:rPr lang="pt-BR" altLang="pt-BR" dirty="0" err="1"/>
              <a:t>ESw</a:t>
            </a:r>
            <a:endParaRPr lang="pt-BR" altLang="pt-BR" dirty="0"/>
          </a:p>
          <a:p>
            <a:pPr lvl="2">
              <a:spcBef>
                <a:spcPts val="675"/>
              </a:spcBef>
              <a:spcAft>
                <a:spcPts val="225"/>
              </a:spcAft>
              <a:buFont typeface="Wingdings" panose="05000000000000000000" pitchFamily="2" charset="2"/>
              <a:buChar char="ü"/>
            </a:pPr>
            <a:r>
              <a:rPr lang="pt-BR" altLang="pt-BR" dirty="0"/>
              <a:t>O software  é o fator de diferenciação de muitos produtos e sistemas baseados em computador. Apresente exemplos de dois ou três produtos e de pelo menos um sistema em que o software, não o hardware, é o elemento que faz a diferença.</a:t>
            </a:r>
          </a:p>
          <a:p>
            <a:pPr lvl="2">
              <a:spcBef>
                <a:spcPts val="675"/>
              </a:spcBef>
              <a:spcAft>
                <a:spcPts val="225"/>
              </a:spcAft>
              <a:buFont typeface="Wingdings" panose="05000000000000000000" pitchFamily="2" charset="2"/>
              <a:buChar char="ü"/>
            </a:pPr>
            <a:r>
              <a:rPr lang="pt-BR" altLang="pt-BR" dirty="0"/>
              <a:t>Nas décadas de 1950 e 1960, a programação de computador era uma forma de arte aprendida num ambiente semelhante ao de aprendizes. Como os primórdios afetaram as práticas de desenvolvimento de software atuais?</a:t>
            </a:r>
          </a:p>
          <a:p>
            <a:pPr lvl="2">
              <a:spcBef>
                <a:spcPts val="675"/>
              </a:spcBef>
              <a:spcAft>
                <a:spcPts val="225"/>
              </a:spcAft>
              <a:buFont typeface="Wingdings" panose="05000000000000000000" pitchFamily="2" charset="2"/>
              <a:buChar char="ü"/>
            </a:pPr>
            <a:r>
              <a:rPr lang="pt-BR" altLang="pt-BR" dirty="0"/>
              <a:t>Apresente cinco exemplos de desenvolvimento de software que seriam adequados à prototipação. Cite duas ou três aplicações que seriam mais difíceis de ser representadas em protótipos.</a:t>
            </a:r>
          </a:p>
          <a:p>
            <a:pPr lvl="2">
              <a:spcBef>
                <a:spcPts val="675"/>
              </a:spcBef>
              <a:spcAft>
                <a:spcPts val="225"/>
              </a:spcAft>
              <a:buFont typeface="Wingdings" panose="05000000000000000000" pitchFamily="2" charset="2"/>
              <a:buChar char="ü"/>
            </a:pPr>
            <a:r>
              <a:rPr lang="pt-BR" altLang="pt-BR" dirty="0"/>
              <a:t>Os  mitos de software citados em aula são somente alguns entre muitos outros. Liste mitos adicionais para cada uma das categorias apresentadas.</a:t>
            </a:r>
          </a:p>
          <a:p>
            <a:pPr lvl="2">
              <a:spcBef>
                <a:spcPts val="675"/>
              </a:spcBef>
              <a:spcAft>
                <a:spcPts val="225"/>
              </a:spcAft>
              <a:buFont typeface="Wingdings" panose="05000000000000000000" pitchFamily="2" charset="2"/>
              <a:buChar char="ü"/>
            </a:pPr>
            <a:r>
              <a:rPr lang="pt-BR" altLang="pt-BR" dirty="0"/>
              <a:t>Existe algum caso em que as fases genéricas do processo de engenharia de software não se aplicam? Se assim for, descreva-o.</a:t>
            </a:r>
          </a:p>
          <a:p>
            <a:pPr>
              <a:spcBef>
                <a:spcPts val="675"/>
              </a:spcBef>
              <a:spcAft>
                <a:spcPts val="225"/>
              </a:spcAft>
            </a:pPr>
            <a:endParaRPr lang="pt-BR" altLang="pt-BR" sz="1800" dirty="0"/>
          </a:p>
        </p:txBody>
      </p:sp>
      <p:sp>
        <p:nvSpPr>
          <p:cNvPr id="5" name="CaixaDeTexto 4">
            <a:extLst>
              <a:ext uri="{FF2B5EF4-FFF2-40B4-BE49-F238E27FC236}">
                <a16:creationId xmlns:a16="http://schemas.microsoft.com/office/drawing/2014/main" id="{46B569D1-C007-44E0-8BD4-0AF58ADF5375}"/>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810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5BA3CE74-D41A-4BE5-9016-05AE524DE7CD}"/>
              </a:ext>
            </a:extLst>
          </p:cNvPr>
          <p:cNvSpPr txBox="1">
            <a:spLocks noChangeArrowheads="1"/>
          </p:cNvSpPr>
          <p:nvPr/>
        </p:nvSpPr>
        <p:spPr>
          <a:xfrm>
            <a:off x="395536" y="908720"/>
            <a:ext cx="8640960" cy="561662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1475" indent="-371475" algn="just">
              <a:spcBef>
                <a:spcPts val="675"/>
              </a:spcBef>
              <a:spcAft>
                <a:spcPts val="225"/>
              </a:spcAft>
              <a:defRPr/>
            </a:pPr>
            <a:r>
              <a:rPr lang="pt-BR" altLang="pt-BR" b="1" dirty="0">
                <a:solidFill>
                  <a:srgbClr val="000066"/>
                </a:solidFill>
              </a:rPr>
              <a:t>Engenharia de Requisitos de Software</a:t>
            </a:r>
          </a:p>
          <a:p>
            <a:pPr marL="714375" lvl="1" indent="-371475" algn="just">
              <a:spcBef>
                <a:spcPts val="675"/>
              </a:spcBef>
              <a:spcAft>
                <a:spcPts val="225"/>
              </a:spcAft>
              <a:defRPr/>
            </a:pPr>
            <a:r>
              <a:rPr lang="pt-BR" dirty="0"/>
              <a:t>O processo de estabelecer as funções que um cliente requer de um sistema e as restrições sob as quais ele deve funcionar e ser desenvolvido;</a:t>
            </a:r>
          </a:p>
          <a:p>
            <a:pPr marL="714375" lvl="1" indent="-371475" algn="just">
              <a:spcBef>
                <a:spcPts val="675"/>
              </a:spcBef>
              <a:spcAft>
                <a:spcPts val="225"/>
              </a:spcAft>
              <a:defRPr/>
            </a:pPr>
            <a:r>
              <a:rPr lang="pt-BR" dirty="0"/>
              <a:t>Os requisitos são descrições das funções e restrições que são geradas durante o processo de engenharia de requisitos</a:t>
            </a:r>
          </a:p>
        </p:txBody>
      </p:sp>
      <p:sp>
        <p:nvSpPr>
          <p:cNvPr id="6" name="CaixaDeTexto 5">
            <a:extLst>
              <a:ext uri="{FF2B5EF4-FFF2-40B4-BE49-F238E27FC236}">
                <a16:creationId xmlns:a16="http://schemas.microsoft.com/office/drawing/2014/main" id="{6552622B-83FD-4688-9204-1EF39D9D8473}"/>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7181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0735F17-5AB6-42B4-8A5B-C74545F88348}"/>
              </a:ext>
            </a:extLst>
          </p:cNvPr>
          <p:cNvSpPr>
            <a:spLocks noGrp="1" noChangeArrowheads="1"/>
          </p:cNvSpPr>
          <p:nvPr>
            <p:ph idx="1"/>
          </p:nvPr>
        </p:nvSpPr>
        <p:spPr>
          <a:xfrm>
            <a:off x="467544" y="908720"/>
            <a:ext cx="8424936" cy="4752528"/>
          </a:xfrm>
        </p:spPr>
        <p:txBody>
          <a:bodyPr>
            <a:normAutofit/>
          </a:bodyPr>
          <a:lstStyle/>
          <a:p>
            <a:r>
              <a:rPr lang="pt-BR" altLang="pt-BR" dirty="0"/>
              <a:t>Compreender a natureza do software a ser desenvolvido é realmente muito complexo;</a:t>
            </a:r>
          </a:p>
          <a:p>
            <a:r>
              <a:rPr lang="pt-BR" altLang="pt-BR" dirty="0"/>
              <a:t>Consequentemente é difícil estabelecer o que o sistema deve fazer;</a:t>
            </a:r>
          </a:p>
          <a:p>
            <a:r>
              <a:rPr lang="pt-BR" altLang="pt-BR" dirty="0"/>
              <a:t>Estabelecer o que o sistema deve fazer descrevendo suas funções e restrições é conseguir determinar todos os seus requisitos.</a:t>
            </a:r>
          </a:p>
          <a:p>
            <a:r>
              <a:rPr lang="pt-BR" altLang="pt-BR" dirty="0"/>
              <a:t>O Processo de:</a:t>
            </a:r>
          </a:p>
        </p:txBody>
      </p:sp>
      <p:grpSp>
        <p:nvGrpSpPr>
          <p:cNvPr id="2" name="Agrupar 1">
            <a:extLst>
              <a:ext uri="{FF2B5EF4-FFF2-40B4-BE49-F238E27FC236}">
                <a16:creationId xmlns:a16="http://schemas.microsoft.com/office/drawing/2014/main" id="{13615C19-1A81-4519-A81F-6B8F52E0820A}"/>
              </a:ext>
            </a:extLst>
          </p:cNvPr>
          <p:cNvGrpSpPr/>
          <p:nvPr/>
        </p:nvGrpSpPr>
        <p:grpSpPr>
          <a:xfrm>
            <a:off x="1979712" y="5301208"/>
            <a:ext cx="6876764" cy="938213"/>
            <a:chOff x="755576" y="4725144"/>
            <a:chExt cx="9169019" cy="1250950"/>
          </a:xfrm>
        </p:grpSpPr>
        <p:graphicFrame>
          <p:nvGraphicFramePr>
            <p:cNvPr id="6" name="Group 4">
              <a:extLst>
                <a:ext uri="{FF2B5EF4-FFF2-40B4-BE49-F238E27FC236}">
                  <a16:creationId xmlns:a16="http://schemas.microsoft.com/office/drawing/2014/main" id="{9556DAFA-187F-483B-A1CD-9C5DAB0D029C}"/>
                </a:ext>
              </a:extLst>
            </p:cNvPr>
            <p:cNvGraphicFramePr>
              <a:graphicFrameLocks/>
            </p:cNvGraphicFramePr>
            <p:nvPr>
              <p:extLst>
                <p:ext uri="{D42A27DB-BD31-4B8C-83A1-F6EECF244321}">
                  <p14:modId xmlns:p14="http://schemas.microsoft.com/office/powerpoint/2010/main" val="243943187"/>
                </p:ext>
              </p:extLst>
            </p:nvPr>
          </p:nvGraphicFramePr>
          <p:xfrm>
            <a:off x="755576" y="4725144"/>
            <a:ext cx="5472608" cy="1250950"/>
          </p:xfrm>
          <a:graphic>
            <a:graphicData uri="http://schemas.openxmlformats.org/drawingml/2006/table">
              <a:tbl>
                <a:tblPr/>
                <a:tblGrid>
                  <a:gridCol w="2325134">
                    <a:extLst>
                      <a:ext uri="{9D8B030D-6E8A-4147-A177-3AD203B41FA5}">
                        <a16:colId xmlns:a16="http://schemas.microsoft.com/office/drawing/2014/main" val="20000"/>
                      </a:ext>
                    </a:extLst>
                  </a:gridCol>
                  <a:gridCol w="1779322">
                    <a:extLst>
                      <a:ext uri="{9D8B030D-6E8A-4147-A177-3AD203B41FA5}">
                        <a16:colId xmlns:a16="http://schemas.microsoft.com/office/drawing/2014/main" val="20001"/>
                      </a:ext>
                    </a:extLst>
                  </a:gridCol>
                </a:tblGrid>
                <a:tr h="438150">
                  <a:tc>
                    <a:txBody>
                      <a:bodyPr/>
                      <a:lstStyle/>
                      <a:p>
                        <a:pPr marL="495300" marR="0" lvl="0" indent="-495300" algn="l" defTabSz="914400" rtl="0" eaLnBrk="1" fontAlgn="base" latinLnBrk="0" hangingPunct="1">
                          <a:lnSpc>
                            <a:spcPct val="100000"/>
                          </a:lnSpc>
                          <a:spcBef>
                            <a:spcPct val="20000"/>
                          </a:spcBef>
                          <a:spcAft>
                            <a:spcPct val="0"/>
                          </a:spcAft>
                          <a:buClrTx/>
                          <a:buSzTx/>
                          <a:buFont typeface="Wingdings" pitchFamily="2" charset="2"/>
                          <a:buAutoNum type="arabicPeriod"/>
                          <a:tabLst/>
                        </a:pPr>
                        <a:r>
                          <a:rPr kumimoji="0" lang="pt-BR" sz="2400" b="0" i="0" u="none" strike="noStrike" cap="none" normalizeH="0" baseline="0" dirty="0">
                            <a:ln>
                              <a:noFill/>
                            </a:ln>
                            <a:solidFill>
                              <a:schemeClr val="tx1"/>
                            </a:solidFill>
                            <a:effectLst/>
                            <a:latin typeface="Tahoma" pitchFamily="34" charset="0"/>
                          </a:rPr>
                          <a:t>Descobrir</a:t>
                        </a:r>
                        <a:endParaRPr kumimoji="0" lang="en-US" sz="24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95300" marR="0" lvl="0" indent="-495300" algn="l" defTabSz="914400" rtl="0" eaLnBrk="1" fontAlgn="base" latinLnBrk="0" hangingPunct="1">
                          <a:lnSpc>
                            <a:spcPct val="100000"/>
                          </a:lnSpc>
                          <a:spcBef>
                            <a:spcPct val="20000"/>
                          </a:spcBef>
                          <a:spcAft>
                            <a:spcPct val="0"/>
                          </a:spcAft>
                          <a:buClrTx/>
                          <a:buSzTx/>
                          <a:buFont typeface="Wingdings" pitchFamily="2" charset="2"/>
                          <a:buAutoNum type="arabicPeriod" startAt="2"/>
                          <a:tabLst/>
                        </a:pPr>
                        <a:r>
                          <a:rPr kumimoji="0" lang="pt-BR" sz="2400" b="0" i="0" u="none" strike="noStrike" cap="none" normalizeH="0" baseline="0">
                            <a:ln>
                              <a:noFill/>
                            </a:ln>
                            <a:solidFill>
                              <a:schemeClr val="tx1"/>
                            </a:solidFill>
                            <a:effectLst/>
                            <a:latin typeface="Tahoma" pitchFamily="34" charset="0"/>
                          </a:rPr>
                          <a:t>Analisar</a:t>
                        </a:r>
                        <a:endParaRPr kumimoji="0" lang="en-US" sz="24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1013">
                  <a:tc>
                    <a:txBody>
                      <a:bodyPr/>
                      <a:lstStyle/>
                      <a:p>
                        <a:pPr marL="495300" marR="0" lvl="0" indent="-495300" algn="l" defTabSz="914400" rtl="0" eaLnBrk="1" fontAlgn="base" latinLnBrk="0" hangingPunct="1">
                          <a:lnSpc>
                            <a:spcPct val="100000"/>
                          </a:lnSpc>
                          <a:spcBef>
                            <a:spcPct val="20000"/>
                          </a:spcBef>
                          <a:spcAft>
                            <a:spcPct val="0"/>
                          </a:spcAft>
                          <a:buClrTx/>
                          <a:buSzTx/>
                          <a:buFont typeface="Wingdings" pitchFamily="2" charset="2"/>
                          <a:buAutoNum type="arabicPeriod" startAt="3"/>
                          <a:tabLst/>
                        </a:pPr>
                        <a:r>
                          <a:rPr kumimoji="0" lang="pt-BR" sz="2400" b="0" i="0" u="none" strike="noStrike" cap="none" normalizeH="0" baseline="0" dirty="0">
                            <a:ln>
                              <a:noFill/>
                            </a:ln>
                            <a:solidFill>
                              <a:schemeClr val="tx1"/>
                            </a:solidFill>
                            <a:effectLst/>
                            <a:latin typeface="Tahoma" pitchFamily="34" charset="0"/>
                          </a:rPr>
                          <a:t>Documentar</a:t>
                        </a:r>
                        <a:endParaRPr kumimoji="0" lang="en-US" sz="24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95300" marR="0" lvl="0" indent="-495300" algn="l" defTabSz="914400" rtl="0" eaLnBrk="1" fontAlgn="base" latinLnBrk="0" hangingPunct="1">
                          <a:lnSpc>
                            <a:spcPct val="100000"/>
                          </a:lnSpc>
                          <a:spcBef>
                            <a:spcPct val="20000"/>
                          </a:spcBef>
                          <a:spcAft>
                            <a:spcPct val="0"/>
                          </a:spcAft>
                          <a:buClrTx/>
                          <a:buSzTx/>
                          <a:buFont typeface="Wingdings" pitchFamily="2" charset="2"/>
                          <a:buAutoNum type="arabicPeriod" startAt="4"/>
                          <a:tabLst/>
                        </a:pPr>
                        <a:r>
                          <a:rPr kumimoji="0" lang="pt-BR" sz="2400" b="0" i="0" u="none" strike="noStrike" cap="none" normalizeH="0" baseline="0" dirty="0">
                            <a:ln>
                              <a:noFill/>
                            </a:ln>
                            <a:solidFill>
                              <a:schemeClr val="tx1"/>
                            </a:solidFill>
                            <a:effectLst/>
                            <a:latin typeface="Tahoma" pitchFamily="34" charset="0"/>
                          </a:rPr>
                          <a:t>Verificar</a:t>
                        </a:r>
                        <a:endParaRPr kumimoji="0" lang="en-US" sz="24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Text Box 15">
              <a:extLst>
                <a:ext uri="{FF2B5EF4-FFF2-40B4-BE49-F238E27FC236}">
                  <a16:creationId xmlns:a16="http://schemas.microsoft.com/office/drawing/2014/main" id="{4A69AA27-E473-4550-BA3C-ADF5DA31A250}"/>
                </a:ext>
              </a:extLst>
            </p:cNvPr>
            <p:cNvSpPr txBox="1">
              <a:spLocks noChangeArrowheads="1"/>
            </p:cNvSpPr>
            <p:nvPr/>
          </p:nvSpPr>
          <p:spPr bwMode="auto">
            <a:xfrm>
              <a:off x="6324195" y="4821155"/>
              <a:ext cx="3600400" cy="1092606"/>
            </a:xfrm>
            <a:prstGeom prst="rect">
              <a:avLst/>
            </a:prstGeom>
            <a:noFill/>
            <a:ln w="9525">
              <a:noFill/>
              <a:miter lim="800000"/>
              <a:headEnd/>
              <a:tailEnd/>
            </a:ln>
            <a:effectLst/>
          </p:spPr>
          <p:txBody>
            <a:bodyPr wrap="square">
              <a:spAutoFit/>
            </a:bodyPr>
            <a:lstStyle/>
            <a:p>
              <a:pPr>
                <a:spcBef>
                  <a:spcPct val="50000"/>
                </a:spcBef>
                <a:defRPr/>
              </a:pPr>
              <a:r>
                <a:rPr lang="pt-BR" sz="1575" dirty="0">
                  <a:solidFill>
                    <a:srgbClr val="000099"/>
                  </a:solidFill>
                  <a:effectLst>
                    <a:outerShdw blurRad="38100" dist="38100" dir="2700000" algn="tl">
                      <a:srgbClr val="C0C0C0"/>
                    </a:outerShdw>
                  </a:effectLst>
                  <a:latin typeface="Verdana" pitchFamily="34" charset="0"/>
                  <a:cs typeface="Arial" pitchFamily="34" charset="0"/>
                </a:rPr>
                <a:t>É chamado de Engenharia de Requisitos</a:t>
              </a:r>
              <a:endParaRPr lang="en-US" sz="1575" dirty="0">
                <a:solidFill>
                  <a:srgbClr val="000099"/>
                </a:solidFill>
                <a:effectLst>
                  <a:outerShdw blurRad="38100" dist="38100" dir="2700000" algn="tl">
                    <a:srgbClr val="C0C0C0"/>
                  </a:outerShdw>
                </a:effectLst>
                <a:latin typeface="Verdana" pitchFamily="34" charset="0"/>
                <a:cs typeface="Arial" pitchFamily="34" charset="0"/>
              </a:endParaRPr>
            </a:p>
          </p:txBody>
        </p:sp>
      </p:grpSp>
      <p:sp>
        <p:nvSpPr>
          <p:cNvPr id="9" name="CaixaDeTexto 8">
            <a:extLst>
              <a:ext uri="{FF2B5EF4-FFF2-40B4-BE49-F238E27FC236}">
                <a16:creationId xmlns:a16="http://schemas.microsoft.com/office/drawing/2014/main" id="{A27A56D1-37F1-4036-A44E-1C6B194C71F5}"/>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5407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14C0962D-5FF3-4CA3-BD57-DFB3D531B2F7}"/>
              </a:ext>
            </a:extLst>
          </p:cNvPr>
          <p:cNvSpPr>
            <a:spLocks noChangeArrowheads="1"/>
          </p:cNvSpPr>
          <p:nvPr/>
        </p:nvSpPr>
        <p:spPr bwMode="auto">
          <a:xfrm>
            <a:off x="323528" y="836712"/>
            <a:ext cx="8676456" cy="864096"/>
          </a:xfrm>
          <a:prstGeom prst="rect">
            <a:avLst/>
          </a:prstGeom>
          <a:noFill/>
          <a:ln>
            <a:noFill/>
          </a:ln>
          <a:effectLst/>
        </p:spPr>
        <p:txBody>
          <a:bodyPr lIns="69056" tIns="34529" rIns="69056" bIns="34529" anchor="ctr"/>
          <a:lstStyle>
            <a:lvl1pPr>
              <a:defRPr kumimoji="1" sz="4400">
                <a:solidFill>
                  <a:schemeClr val="tx2"/>
                </a:solidFill>
                <a:effectLst>
                  <a:outerShdw blurRad="38100" dist="38100" dir="2700000" algn="tl">
                    <a:srgbClr val="000000"/>
                  </a:outerShdw>
                </a:effectLst>
                <a:latin typeface="Times New Roman" panose="02020603050405020304" pitchFamily="18" charset="0"/>
              </a:defRPr>
            </a:lvl1pPr>
            <a:lvl2pPr>
              <a:defRPr kumimoji="1" sz="4400">
                <a:solidFill>
                  <a:schemeClr val="tx2"/>
                </a:solidFill>
                <a:effectLst>
                  <a:outerShdw blurRad="38100" dist="38100" dir="2700000" algn="tl">
                    <a:srgbClr val="000000"/>
                  </a:outerShdw>
                </a:effectLst>
                <a:latin typeface="Times New Roman" panose="02020603050405020304" pitchFamily="18" charset="0"/>
              </a:defRPr>
            </a:lvl2pPr>
            <a:lvl3pPr>
              <a:defRPr kumimoji="1" sz="4400">
                <a:solidFill>
                  <a:schemeClr val="tx2"/>
                </a:solidFill>
                <a:effectLst>
                  <a:outerShdw blurRad="38100" dist="38100" dir="2700000" algn="tl">
                    <a:srgbClr val="000000"/>
                  </a:outerShdw>
                </a:effectLst>
                <a:latin typeface="Times New Roman" panose="02020603050405020304" pitchFamily="18" charset="0"/>
              </a:defRPr>
            </a:lvl3pPr>
            <a:lvl4pPr>
              <a:defRPr kumimoji="1" sz="4400">
                <a:solidFill>
                  <a:schemeClr val="tx2"/>
                </a:solidFill>
                <a:effectLst>
                  <a:outerShdw blurRad="38100" dist="38100" dir="2700000" algn="tl">
                    <a:srgbClr val="000000"/>
                  </a:outerShdw>
                </a:effectLst>
                <a:latin typeface="Times New Roman" panose="02020603050405020304" pitchFamily="18" charset="0"/>
              </a:defRPr>
            </a:lvl4pPr>
            <a:lvl5pPr>
              <a:defRPr kumimoji="1" sz="4400">
                <a:solidFill>
                  <a:schemeClr val="tx2"/>
                </a:solidFill>
                <a:effectLst>
                  <a:outerShdw blurRad="38100" dist="38100" dir="2700000" algn="tl">
                    <a:srgbClr val="000000"/>
                  </a:outerShdw>
                </a:effectLst>
                <a:latin typeface="Times New Roman" panose="02020603050405020304" pitchFamily="18" charset="0"/>
              </a:defRPr>
            </a:lvl5pPr>
            <a:lvl6pPr marL="45720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defRPr>
            </a:lvl6pPr>
            <a:lvl7pPr marL="91440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defRPr>
            </a:lvl9pPr>
          </a:lstStyle>
          <a:p>
            <a:pPr marL="457200" indent="-457200" algn="ctr">
              <a:buFont typeface="Arial" panose="020B0604020202020204" pitchFamily="34" charset="0"/>
              <a:buChar char="•"/>
              <a:defRPr/>
            </a:pPr>
            <a:r>
              <a:rPr lang="pt-BR" altLang="pt-BR" sz="2800" b="1" dirty="0">
                <a:solidFill>
                  <a:srgbClr val="000066"/>
                </a:solidFill>
                <a:effectLst/>
              </a:rPr>
              <a:t>Atividades da Engenharia de Requisitos de Software</a:t>
            </a:r>
            <a:endParaRPr lang="pt-BR" altLang="pt-BR" sz="2800" i="1" dirty="0">
              <a:solidFill>
                <a:srgbClr val="000066"/>
              </a:solidFill>
              <a:effectLst/>
              <a:latin typeface="Arial" panose="020B0604020202020204" pitchFamily="34" charset="0"/>
            </a:endParaRPr>
          </a:p>
        </p:txBody>
      </p:sp>
      <p:pic>
        <p:nvPicPr>
          <p:cNvPr id="9" name="Picture 3">
            <a:extLst>
              <a:ext uri="{FF2B5EF4-FFF2-40B4-BE49-F238E27FC236}">
                <a16:creationId xmlns:a16="http://schemas.microsoft.com/office/drawing/2014/main" id="{9CF873A1-CFB3-471D-9F2A-4F2E8491D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17695" y="2132856"/>
            <a:ext cx="5822156" cy="3086100"/>
          </a:xfrm>
          <a:prstGeom prst="rect">
            <a:avLst/>
          </a:prstGeom>
          <a:noFill/>
        </p:spPr>
      </p:pic>
      <p:sp>
        <p:nvSpPr>
          <p:cNvPr id="4" name="CaixaDeTexto 3">
            <a:extLst>
              <a:ext uri="{FF2B5EF4-FFF2-40B4-BE49-F238E27FC236}">
                <a16:creationId xmlns:a16="http://schemas.microsoft.com/office/drawing/2014/main" id="{DCC9E020-4507-4563-A121-9356715F308B}"/>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5692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2054127-0E31-4265-8181-7FAEE0F245D2}"/>
              </a:ext>
            </a:extLst>
          </p:cNvPr>
          <p:cNvSpPr>
            <a:spLocks noGrp="1" noChangeArrowheads="1"/>
          </p:cNvSpPr>
          <p:nvPr>
            <p:ph type="title" idx="4294967295"/>
          </p:nvPr>
        </p:nvSpPr>
        <p:spPr>
          <a:xfrm>
            <a:off x="2267744" y="1988840"/>
            <a:ext cx="5257800" cy="400050"/>
          </a:xfrm>
          <a:prstGeom prst="rect">
            <a:avLst/>
          </a:prstGeom>
        </p:spPr>
        <p:txBody>
          <a:bodyPr/>
          <a:lstStyle/>
          <a:p>
            <a:pPr algn="ctr"/>
            <a:r>
              <a:rPr lang="pt-BR" altLang="pt-BR" sz="2400" b="1" dirty="0"/>
              <a:t>Organização e Responsabilidade - Papéis</a:t>
            </a:r>
          </a:p>
        </p:txBody>
      </p:sp>
      <p:graphicFrame>
        <p:nvGraphicFramePr>
          <p:cNvPr id="753739" name="Group 75">
            <a:extLst>
              <a:ext uri="{FF2B5EF4-FFF2-40B4-BE49-F238E27FC236}">
                <a16:creationId xmlns:a16="http://schemas.microsoft.com/office/drawing/2014/main" id="{A8EAB918-C3B8-4AA8-AD21-53DE8D1843A1}"/>
              </a:ext>
            </a:extLst>
          </p:cNvPr>
          <p:cNvGraphicFramePr>
            <a:graphicFrameLocks noGrp="1"/>
          </p:cNvGraphicFramePr>
          <p:nvPr>
            <p:ph type="tbl" idx="1"/>
            <p:extLst>
              <p:ext uri="{D42A27DB-BD31-4B8C-83A1-F6EECF244321}">
                <p14:modId xmlns:p14="http://schemas.microsoft.com/office/powerpoint/2010/main" val="2981555550"/>
              </p:ext>
            </p:extLst>
          </p:nvPr>
        </p:nvGraphicFramePr>
        <p:xfrm>
          <a:off x="1403648" y="2456892"/>
          <a:ext cx="7128792" cy="4140459"/>
        </p:xfrm>
        <a:graphic>
          <a:graphicData uri="http://schemas.openxmlformats.org/drawingml/2006/table">
            <a:tbl>
              <a:tblPr/>
              <a:tblGrid>
                <a:gridCol w="1448097">
                  <a:extLst>
                    <a:ext uri="{9D8B030D-6E8A-4147-A177-3AD203B41FA5}">
                      <a16:colId xmlns:a16="http://schemas.microsoft.com/office/drawing/2014/main" val="20000"/>
                    </a:ext>
                  </a:extLst>
                </a:gridCol>
                <a:gridCol w="5680695">
                  <a:extLst>
                    <a:ext uri="{9D8B030D-6E8A-4147-A177-3AD203B41FA5}">
                      <a16:colId xmlns:a16="http://schemas.microsoft.com/office/drawing/2014/main" val="20001"/>
                    </a:ext>
                  </a:extLst>
                </a:gridCol>
              </a:tblGrid>
              <a:tr h="13382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Analista de Negócios</a:t>
                      </a:r>
                      <a:endParaRPr kumimoji="0" lang="pt-B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Negocia junto com os clientes e os demais envolvidos a lista dos requisitos iniciais e suas ampliações, priorizando-os e quando necessário agrupando-os em pacotes a serem desenvolvidos em iterações. É responsável por explicitar as regras de negócio e o glossário associado ao negócio.</a:t>
                      </a:r>
                      <a:endParaRPr kumimoji="0" lang="pt-B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46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pitchFamily="34" charset="0"/>
                          <a:ea typeface="Times New Roman" pitchFamily="18" charset="0"/>
                          <a:cs typeface="Arial" pitchFamily="34" charset="0"/>
                        </a:rPr>
                        <a:t>Analista de Requisitos</a:t>
                      </a:r>
                      <a:endParaRPr kumimoji="0" lang="pt-BR"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pitchFamily="34" charset="0"/>
                          <a:ea typeface="Times New Roman" pitchFamily="18" charset="0"/>
                          <a:cs typeface="Arial" pitchFamily="34" charset="0"/>
                        </a:rPr>
                        <a:t>Elicita os requisitos de produto e registrá-os de forma adequada. Garante a rastreabilidade dos requisitos de negócio e requisitos de produto ao longo do projeto.</a:t>
                      </a:r>
                      <a:endParaRPr kumimoji="0" lang="pt-BR"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3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pitchFamily="34" charset="0"/>
                          <a:ea typeface="Times New Roman" pitchFamily="18" charset="0"/>
                          <a:cs typeface="Arial" pitchFamily="34" charset="0"/>
                        </a:rPr>
                        <a:t>Cliente</a:t>
                      </a:r>
                      <a:endParaRPr kumimoji="0" lang="pt-BR"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pitchFamily="34" charset="0"/>
                          <a:ea typeface="Times New Roman" pitchFamily="18" charset="0"/>
                          <a:cs typeface="Arial" pitchFamily="34" charset="0"/>
                        </a:rPr>
                        <a:t>Aprova a versão final do escopo da aplicação, descrito na Especificação de Requisitos de software</a:t>
                      </a:r>
                      <a:endParaRPr kumimoji="0" lang="pt-BR"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39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pitchFamily="34" charset="0"/>
                          <a:ea typeface="Times New Roman" pitchFamily="18" charset="0"/>
                          <a:cs typeface="Arial" pitchFamily="34" charset="0"/>
                        </a:rPr>
                        <a:t>Inspetor</a:t>
                      </a:r>
                      <a:endParaRPr kumimoji="0" lang="pt-BR"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Inspeciona a Especificação de Requisitos de Software com relação ao formato.</a:t>
                      </a:r>
                      <a:endParaRPr kumimoji="0" lang="pt-B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468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Arial" pitchFamily="34" charset="0"/>
                          <a:ea typeface="Times New Roman" pitchFamily="18" charset="0"/>
                          <a:cs typeface="Arial" pitchFamily="34" charset="0"/>
                        </a:rPr>
                        <a:t>Testador</a:t>
                      </a:r>
                      <a:endParaRPr kumimoji="0" lang="pt-BR" sz="1400" b="0" i="0" u="none" strike="noStrike" cap="none" normalizeH="0" baseline="0">
                        <a:ln>
                          <a:noFill/>
                        </a:ln>
                        <a:solidFill>
                          <a:schemeClr val="tx1"/>
                        </a:solidFill>
                        <a:effectLst/>
                        <a:latin typeface="Arial" pitchFamily="34" charset="0"/>
                        <a:ea typeface="Times New Roman" pitchFamily="18" charset="0"/>
                        <a:cs typeface="Arial" pitchFamily="34" charset="0"/>
                      </a:endParaRPr>
                    </a:p>
                  </a:txBody>
                  <a:tcPr marL="68580" marR="68580"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Aplica o Plano de Testes e assegura que os requisitos implementados estão de acordo com o requisitado pelo cliente.</a:t>
                      </a:r>
                      <a:endParaRPr kumimoji="0" lang="pt-BR" sz="14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34295" marB="342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CaixaDeTexto 4">
            <a:extLst>
              <a:ext uri="{FF2B5EF4-FFF2-40B4-BE49-F238E27FC236}">
                <a16:creationId xmlns:a16="http://schemas.microsoft.com/office/drawing/2014/main" id="{4C29D6F5-E94C-44BF-A72E-5C83CDC407A5}"/>
              </a:ext>
            </a:extLst>
          </p:cNvPr>
          <p:cNvSpPr txBox="1"/>
          <p:nvPr/>
        </p:nvSpPr>
        <p:spPr>
          <a:xfrm>
            <a:off x="395536" y="908720"/>
            <a:ext cx="8640960" cy="892552"/>
          </a:xfrm>
          <a:prstGeom prst="rect">
            <a:avLst/>
          </a:prstGeom>
          <a:noFill/>
        </p:spPr>
        <p:txBody>
          <a:bodyPr wrap="square">
            <a:spAutoFit/>
          </a:bodyPr>
          <a:lstStyle/>
          <a:p>
            <a:pPr marL="214313" indent="-214313">
              <a:buFont typeface="Arial" panose="020B0604020202020204" pitchFamily="34" charset="0"/>
              <a:buChar char="•"/>
            </a:pPr>
            <a:r>
              <a:rPr lang="pt-BR" altLang="pt-BR" sz="2800" dirty="0">
                <a:solidFill>
                  <a:srgbClr val="000066"/>
                </a:solidFill>
              </a:rPr>
              <a:t>Atividades de Engenharia de Requisitos 	</a:t>
            </a:r>
          </a:p>
          <a:p>
            <a:pPr marL="557213" lvl="1" indent="-214313">
              <a:buFont typeface="Arial" panose="020B0604020202020204" pitchFamily="34" charset="0"/>
              <a:buChar char="•"/>
            </a:pPr>
            <a:r>
              <a:rPr lang="pt-BR" altLang="pt-BR" sz="2400" dirty="0">
                <a:solidFill>
                  <a:srgbClr val="000066"/>
                </a:solidFill>
              </a:rPr>
              <a:t>Recursos Humanos </a:t>
            </a:r>
            <a:endParaRPr lang="pt-BR" sz="2400" dirty="0"/>
          </a:p>
        </p:txBody>
      </p:sp>
      <p:sp>
        <p:nvSpPr>
          <p:cNvPr id="7" name="CaixaDeTexto 6">
            <a:extLst>
              <a:ext uri="{FF2B5EF4-FFF2-40B4-BE49-F238E27FC236}">
                <a16:creationId xmlns:a16="http://schemas.microsoft.com/office/drawing/2014/main" id="{0ECCD8EF-3F86-4136-A38B-AE1A16C9E8AC}"/>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4C29D6F5-E94C-44BF-A72E-5C83CDC407A5}"/>
              </a:ext>
            </a:extLst>
          </p:cNvPr>
          <p:cNvSpPr txBox="1"/>
          <p:nvPr/>
        </p:nvSpPr>
        <p:spPr>
          <a:xfrm>
            <a:off x="467544" y="980728"/>
            <a:ext cx="6912768" cy="523220"/>
          </a:xfrm>
          <a:prstGeom prst="rect">
            <a:avLst/>
          </a:prstGeom>
          <a:noFill/>
        </p:spPr>
        <p:txBody>
          <a:bodyPr wrap="square">
            <a:spAutoFit/>
          </a:bodyPr>
          <a:lstStyle/>
          <a:p>
            <a:pPr marL="214313" indent="-214313">
              <a:buFont typeface="Arial" panose="020B0604020202020204" pitchFamily="34" charset="0"/>
              <a:buChar char="•"/>
            </a:pPr>
            <a:r>
              <a:rPr lang="pt-BR" altLang="pt-BR" sz="2800" dirty="0">
                <a:solidFill>
                  <a:srgbClr val="000066"/>
                </a:solidFill>
              </a:rPr>
              <a:t>Atividades de Engenharia de Requisitos 	</a:t>
            </a:r>
          </a:p>
        </p:txBody>
      </p:sp>
      <p:grpSp>
        <p:nvGrpSpPr>
          <p:cNvPr id="10" name="Agrupar 9">
            <a:extLst>
              <a:ext uri="{FF2B5EF4-FFF2-40B4-BE49-F238E27FC236}">
                <a16:creationId xmlns:a16="http://schemas.microsoft.com/office/drawing/2014/main" id="{FBB0C3E2-2E6A-4F41-91D3-3EEA26291D04}"/>
              </a:ext>
            </a:extLst>
          </p:cNvPr>
          <p:cNvGrpSpPr/>
          <p:nvPr/>
        </p:nvGrpSpPr>
        <p:grpSpPr>
          <a:xfrm>
            <a:off x="1403648" y="2276872"/>
            <a:ext cx="6876764" cy="4050450"/>
            <a:chOff x="144463" y="1701800"/>
            <a:chExt cx="8999537" cy="4895850"/>
          </a:xfrm>
        </p:grpSpPr>
        <p:sp>
          <p:nvSpPr>
            <p:cNvPr id="11" name="Rectangle 2">
              <a:extLst>
                <a:ext uri="{FF2B5EF4-FFF2-40B4-BE49-F238E27FC236}">
                  <a16:creationId xmlns:a16="http://schemas.microsoft.com/office/drawing/2014/main" id="{87052D38-B21C-447E-9D14-E76225EB2226}"/>
                </a:ext>
              </a:extLst>
            </p:cNvPr>
            <p:cNvSpPr>
              <a:spLocks noChangeArrowheads="1"/>
            </p:cNvSpPr>
            <p:nvPr/>
          </p:nvSpPr>
          <p:spPr bwMode="auto">
            <a:xfrm>
              <a:off x="1996327" y="1701800"/>
              <a:ext cx="5629667" cy="2233613"/>
            </a:xfrm>
            <a:prstGeom prst="rect">
              <a:avLst/>
            </a:prstGeom>
            <a:solidFill>
              <a:srgbClr val="ADE0E3"/>
            </a:solidFill>
            <a:ln w="12700">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pt-BR" altLang="pt-BR" sz="1500" dirty="0"/>
                <a:t>Explicitar o domínio do problema</a:t>
              </a:r>
            </a:p>
            <a:p>
              <a:pPr eaLnBrk="1" hangingPunct="1">
                <a:buFont typeface="Wingdings" panose="05000000000000000000" pitchFamily="2" charset="2"/>
                <a:buChar char="Ø"/>
              </a:pPr>
              <a:r>
                <a:rPr lang="pt-BR" altLang="pt-BR" sz="1500" dirty="0"/>
                <a:t>Identificar possibilidade de reuso de solução</a:t>
              </a:r>
            </a:p>
            <a:p>
              <a:pPr eaLnBrk="1" hangingPunct="1">
                <a:buFont typeface="Wingdings" panose="05000000000000000000" pitchFamily="2" charset="2"/>
                <a:buChar char="Ø"/>
              </a:pPr>
              <a:r>
                <a:rPr lang="pt-BR" altLang="pt-BR" sz="1500" dirty="0"/>
                <a:t>Identificar pessoas e áreas impactadas </a:t>
              </a:r>
            </a:p>
            <a:p>
              <a:pPr eaLnBrk="1" hangingPunct="1">
                <a:buFont typeface="Wingdings" panose="05000000000000000000" pitchFamily="2" charset="2"/>
                <a:buChar char="Ø"/>
              </a:pPr>
              <a:r>
                <a:rPr lang="pt-BR" altLang="pt-BR" sz="1500" dirty="0"/>
                <a:t>Elicitar e classificar os requisitos de negócio</a:t>
              </a:r>
            </a:p>
            <a:p>
              <a:pPr eaLnBrk="1" hangingPunct="1">
                <a:buFont typeface="Wingdings" panose="05000000000000000000" pitchFamily="2" charset="2"/>
                <a:buChar char="Ø"/>
              </a:pPr>
              <a:r>
                <a:rPr lang="pt-BR" altLang="pt-BR" sz="1500" dirty="0"/>
                <a:t>Envolver a área de serviços e definir </a:t>
              </a:r>
            </a:p>
            <a:p>
              <a:pPr eaLnBrk="1" hangingPunct="1">
                <a:buFont typeface="Wingdings" panose="05000000000000000000" pitchFamily="2" charset="2"/>
                <a:buNone/>
              </a:pPr>
              <a:r>
                <a:rPr lang="pt-BR" altLang="pt-BR" sz="1500" dirty="0"/>
                <a:t>     alternativas de solução</a:t>
              </a:r>
            </a:p>
            <a:p>
              <a:pPr eaLnBrk="1" hangingPunct="1">
                <a:buFont typeface="Wingdings" panose="05000000000000000000" pitchFamily="2" charset="2"/>
                <a:buChar char="Ø"/>
              </a:pPr>
              <a:r>
                <a:rPr lang="pt-BR" altLang="pt-BR" sz="1500" dirty="0"/>
                <a:t>Analisar e validar os requisitos</a:t>
              </a:r>
            </a:p>
          </p:txBody>
        </p:sp>
        <p:sp>
          <p:nvSpPr>
            <p:cNvPr id="12" name="AutoShape 3">
              <a:extLst>
                <a:ext uri="{FF2B5EF4-FFF2-40B4-BE49-F238E27FC236}">
                  <a16:creationId xmlns:a16="http://schemas.microsoft.com/office/drawing/2014/main" id="{327C5E2D-A591-4A9A-841A-287477F37989}"/>
                </a:ext>
              </a:extLst>
            </p:cNvPr>
            <p:cNvSpPr>
              <a:spLocks noChangeArrowheads="1"/>
            </p:cNvSpPr>
            <p:nvPr/>
          </p:nvSpPr>
          <p:spPr bwMode="auto">
            <a:xfrm>
              <a:off x="144463" y="1846263"/>
              <a:ext cx="1835150" cy="792162"/>
            </a:xfrm>
            <a:prstGeom prst="rightArrow">
              <a:avLst>
                <a:gd name="adj1" fmla="val 50000"/>
                <a:gd name="adj2" fmla="val 57916"/>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a:t>Necessidades</a:t>
              </a:r>
            </a:p>
          </p:txBody>
        </p:sp>
        <p:pic>
          <p:nvPicPr>
            <p:cNvPr id="13" name="Picture 4" descr="PE01799A">
              <a:extLst>
                <a:ext uri="{FF2B5EF4-FFF2-40B4-BE49-F238E27FC236}">
                  <a16:creationId xmlns:a16="http://schemas.microsoft.com/office/drawing/2014/main" id="{E9F4C6F3-4D1C-43ED-B120-997879093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088" y="2062163"/>
              <a:ext cx="11318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6237A059-207C-49F5-9E4E-A3EAADF90C6A}"/>
                </a:ext>
              </a:extLst>
            </p:cNvPr>
            <p:cNvSpPr txBox="1">
              <a:spLocks noChangeArrowheads="1"/>
            </p:cNvSpPr>
            <p:nvPr/>
          </p:nvSpPr>
          <p:spPr bwMode="auto">
            <a:xfrm>
              <a:off x="7740650" y="3286125"/>
              <a:ext cx="1403350" cy="62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200" b="1"/>
                <a:t>Analista de Negócios</a:t>
              </a:r>
            </a:p>
          </p:txBody>
        </p:sp>
        <p:sp>
          <p:nvSpPr>
            <p:cNvPr id="15" name="AutoShape 6">
              <a:extLst>
                <a:ext uri="{FF2B5EF4-FFF2-40B4-BE49-F238E27FC236}">
                  <a16:creationId xmlns:a16="http://schemas.microsoft.com/office/drawing/2014/main" id="{2D31F613-BDA6-43B1-BBE1-EDE158D5ACB9}"/>
                </a:ext>
              </a:extLst>
            </p:cNvPr>
            <p:cNvSpPr>
              <a:spLocks noChangeArrowheads="1"/>
            </p:cNvSpPr>
            <p:nvPr/>
          </p:nvSpPr>
          <p:spPr bwMode="auto">
            <a:xfrm>
              <a:off x="2627313" y="4078288"/>
              <a:ext cx="288925" cy="935037"/>
            </a:xfrm>
            <a:prstGeom prst="downArrow">
              <a:avLst>
                <a:gd name="adj1" fmla="val 50000"/>
                <a:gd name="adj2" fmla="val 80907"/>
              </a:avLst>
            </a:prstGeom>
            <a:solidFill>
              <a:srgbClr val="ADE0E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16" name="AutoShape 7">
              <a:extLst>
                <a:ext uri="{FF2B5EF4-FFF2-40B4-BE49-F238E27FC236}">
                  <a16:creationId xmlns:a16="http://schemas.microsoft.com/office/drawing/2014/main" id="{F5E935DB-B9CD-4F6A-B5ED-C48A4A92D4B7}"/>
                </a:ext>
              </a:extLst>
            </p:cNvPr>
            <p:cNvSpPr>
              <a:spLocks noChangeArrowheads="1"/>
            </p:cNvSpPr>
            <p:nvPr/>
          </p:nvSpPr>
          <p:spPr bwMode="auto">
            <a:xfrm>
              <a:off x="4500563" y="4078288"/>
              <a:ext cx="288925" cy="935037"/>
            </a:xfrm>
            <a:prstGeom prst="downArrow">
              <a:avLst>
                <a:gd name="adj1" fmla="val 50000"/>
                <a:gd name="adj2" fmla="val 80907"/>
              </a:avLst>
            </a:prstGeom>
            <a:solidFill>
              <a:srgbClr val="ADE0E3">
                <a:alpha val="89803"/>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17" name="AutoShape 8">
              <a:extLst>
                <a:ext uri="{FF2B5EF4-FFF2-40B4-BE49-F238E27FC236}">
                  <a16:creationId xmlns:a16="http://schemas.microsoft.com/office/drawing/2014/main" id="{72CD6C6B-07CA-4008-81B0-446692BCA6E5}"/>
                </a:ext>
              </a:extLst>
            </p:cNvPr>
            <p:cNvSpPr>
              <a:spLocks noChangeArrowheads="1"/>
            </p:cNvSpPr>
            <p:nvPr/>
          </p:nvSpPr>
          <p:spPr bwMode="auto">
            <a:xfrm>
              <a:off x="6877050" y="4078288"/>
              <a:ext cx="288925" cy="935037"/>
            </a:xfrm>
            <a:prstGeom prst="downArrow">
              <a:avLst>
                <a:gd name="adj1" fmla="val 50000"/>
                <a:gd name="adj2" fmla="val 80907"/>
              </a:avLst>
            </a:prstGeom>
            <a:solidFill>
              <a:srgbClr val="ADE0E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18" name="AutoShape 9">
              <a:extLst>
                <a:ext uri="{FF2B5EF4-FFF2-40B4-BE49-F238E27FC236}">
                  <a16:creationId xmlns:a16="http://schemas.microsoft.com/office/drawing/2014/main" id="{4739EB89-3A4E-4D72-A482-59002A8EC418}"/>
                </a:ext>
              </a:extLst>
            </p:cNvPr>
            <p:cNvSpPr>
              <a:spLocks noChangeArrowheads="1"/>
            </p:cNvSpPr>
            <p:nvPr/>
          </p:nvSpPr>
          <p:spPr bwMode="auto">
            <a:xfrm>
              <a:off x="2124075" y="5157788"/>
              <a:ext cx="1295400" cy="792162"/>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a:t>Regras de</a:t>
              </a:r>
            </a:p>
            <a:p>
              <a:pPr algn="ctr" eaLnBrk="1" hangingPunct="1"/>
              <a:r>
                <a:rPr lang="pt-BR" altLang="pt-BR" sz="1350" b="1"/>
                <a:t> Negócio</a:t>
              </a:r>
            </a:p>
          </p:txBody>
        </p:sp>
        <p:sp>
          <p:nvSpPr>
            <p:cNvPr id="19" name="AutoShape 10">
              <a:extLst>
                <a:ext uri="{FF2B5EF4-FFF2-40B4-BE49-F238E27FC236}">
                  <a16:creationId xmlns:a16="http://schemas.microsoft.com/office/drawing/2014/main" id="{A1E90129-7550-48CA-97E4-E090F882296B}"/>
                </a:ext>
              </a:extLst>
            </p:cNvPr>
            <p:cNvSpPr>
              <a:spLocks noChangeArrowheads="1"/>
            </p:cNvSpPr>
            <p:nvPr/>
          </p:nvSpPr>
          <p:spPr bwMode="auto">
            <a:xfrm>
              <a:off x="3995738" y="5157788"/>
              <a:ext cx="1295400" cy="792162"/>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a:t>Glossário</a:t>
              </a:r>
            </a:p>
          </p:txBody>
        </p:sp>
        <p:sp>
          <p:nvSpPr>
            <p:cNvPr id="20" name="AutoShape 11">
              <a:extLst>
                <a:ext uri="{FF2B5EF4-FFF2-40B4-BE49-F238E27FC236}">
                  <a16:creationId xmlns:a16="http://schemas.microsoft.com/office/drawing/2014/main" id="{B126B4CE-A70E-479E-B79A-3FF3C7B78BD4}"/>
                </a:ext>
              </a:extLst>
            </p:cNvPr>
            <p:cNvSpPr>
              <a:spLocks noChangeArrowheads="1"/>
            </p:cNvSpPr>
            <p:nvPr/>
          </p:nvSpPr>
          <p:spPr bwMode="auto">
            <a:xfrm>
              <a:off x="5795963" y="5157788"/>
              <a:ext cx="2447925" cy="720725"/>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a:t>Documento de Visão</a:t>
              </a:r>
            </a:p>
            <a:p>
              <a:pPr algn="ctr" eaLnBrk="1" hangingPunct="1"/>
              <a:endParaRPr lang="pt-BR" altLang="pt-BR" sz="1350" b="1"/>
            </a:p>
          </p:txBody>
        </p:sp>
        <p:sp>
          <p:nvSpPr>
            <p:cNvPr id="21" name="AutoShape 12">
              <a:extLst>
                <a:ext uri="{FF2B5EF4-FFF2-40B4-BE49-F238E27FC236}">
                  <a16:creationId xmlns:a16="http://schemas.microsoft.com/office/drawing/2014/main" id="{F2BF65F9-38F0-4005-8B03-39B2B8549458}"/>
                </a:ext>
              </a:extLst>
            </p:cNvPr>
            <p:cNvSpPr>
              <a:spLocks noChangeArrowheads="1"/>
            </p:cNvSpPr>
            <p:nvPr/>
          </p:nvSpPr>
          <p:spPr bwMode="auto">
            <a:xfrm>
              <a:off x="2698750" y="6094413"/>
              <a:ext cx="288925" cy="503237"/>
            </a:xfrm>
            <a:prstGeom prst="downArrow">
              <a:avLst>
                <a:gd name="adj1" fmla="val 50000"/>
                <a:gd name="adj2" fmla="val 43544"/>
              </a:avLst>
            </a:prstGeom>
            <a:solidFill>
              <a:srgbClr val="ADE0E3"/>
            </a:solidFill>
            <a:ln w="9525">
              <a:solidFill>
                <a:schemeClr val="tx1"/>
              </a:solidFill>
              <a:prstDash val="dashDot"/>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22" name="AutoShape 13">
              <a:extLst>
                <a:ext uri="{FF2B5EF4-FFF2-40B4-BE49-F238E27FC236}">
                  <a16:creationId xmlns:a16="http://schemas.microsoft.com/office/drawing/2014/main" id="{CEDEDBF4-7859-4A74-88B3-BAF431689477}"/>
                </a:ext>
              </a:extLst>
            </p:cNvPr>
            <p:cNvSpPr>
              <a:spLocks noChangeArrowheads="1"/>
            </p:cNvSpPr>
            <p:nvPr/>
          </p:nvSpPr>
          <p:spPr bwMode="auto">
            <a:xfrm>
              <a:off x="4572000" y="6094413"/>
              <a:ext cx="288925" cy="503237"/>
            </a:xfrm>
            <a:prstGeom prst="downArrow">
              <a:avLst>
                <a:gd name="adj1" fmla="val 50000"/>
                <a:gd name="adj2" fmla="val 43544"/>
              </a:avLst>
            </a:prstGeom>
            <a:solidFill>
              <a:srgbClr val="ADE0E3">
                <a:alpha val="89803"/>
              </a:srgbClr>
            </a:solidFill>
            <a:ln w="9525">
              <a:solidFill>
                <a:schemeClr val="tx1"/>
              </a:solidFill>
              <a:prstDash val="dashDot"/>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23" name="AutoShape 14">
              <a:extLst>
                <a:ext uri="{FF2B5EF4-FFF2-40B4-BE49-F238E27FC236}">
                  <a16:creationId xmlns:a16="http://schemas.microsoft.com/office/drawing/2014/main" id="{9E499A07-BC19-4110-BAF6-0C476871FF23}"/>
                </a:ext>
              </a:extLst>
            </p:cNvPr>
            <p:cNvSpPr>
              <a:spLocks noChangeArrowheads="1"/>
            </p:cNvSpPr>
            <p:nvPr/>
          </p:nvSpPr>
          <p:spPr bwMode="auto">
            <a:xfrm>
              <a:off x="6948488" y="6094413"/>
              <a:ext cx="288925" cy="503237"/>
            </a:xfrm>
            <a:prstGeom prst="downArrow">
              <a:avLst>
                <a:gd name="adj1" fmla="val 50000"/>
                <a:gd name="adj2" fmla="val 43544"/>
              </a:avLst>
            </a:prstGeom>
            <a:solidFill>
              <a:srgbClr val="ADE0E3"/>
            </a:solidFill>
            <a:ln w="9525">
              <a:solidFill>
                <a:schemeClr val="tx1"/>
              </a:solidFill>
              <a:prstDash val="dashDot"/>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grpSp>
      <p:sp>
        <p:nvSpPr>
          <p:cNvPr id="25" name="Rectangle 15">
            <a:extLst>
              <a:ext uri="{FF2B5EF4-FFF2-40B4-BE49-F238E27FC236}">
                <a16:creationId xmlns:a16="http://schemas.microsoft.com/office/drawing/2014/main" id="{E66687AE-2D74-4357-BC6C-FFB81654368F}"/>
              </a:ext>
            </a:extLst>
          </p:cNvPr>
          <p:cNvSpPr>
            <a:spLocks noGrp="1" noChangeArrowheads="1"/>
          </p:cNvSpPr>
          <p:nvPr>
            <p:ph type="title" idx="4294967295"/>
          </p:nvPr>
        </p:nvSpPr>
        <p:spPr>
          <a:xfrm>
            <a:off x="2123728" y="1772816"/>
            <a:ext cx="5760640" cy="320278"/>
          </a:xfrm>
          <a:prstGeom prst="rect">
            <a:avLst/>
          </a:prstGeom>
        </p:spPr>
        <p:txBody>
          <a:bodyPr>
            <a:noAutofit/>
          </a:bodyPr>
          <a:lstStyle/>
          <a:p>
            <a:pPr algn="ctr"/>
            <a:r>
              <a:rPr lang="pt-BR" altLang="pt-BR" sz="2000" b="1" dirty="0"/>
              <a:t>Elicitação dos Requisitos de Negócio</a:t>
            </a:r>
            <a:endParaRPr lang="en-US" altLang="pt-BR" sz="2000" b="1" dirty="0"/>
          </a:p>
        </p:txBody>
      </p:sp>
      <p:sp>
        <p:nvSpPr>
          <p:cNvPr id="24" name="CaixaDeTexto 23">
            <a:extLst>
              <a:ext uri="{FF2B5EF4-FFF2-40B4-BE49-F238E27FC236}">
                <a16:creationId xmlns:a16="http://schemas.microsoft.com/office/drawing/2014/main" id="{8AC035EB-D2F0-4C50-8515-86E0CC3739DA}"/>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98382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4C29D6F5-E94C-44BF-A72E-5C83CDC407A5}"/>
              </a:ext>
            </a:extLst>
          </p:cNvPr>
          <p:cNvSpPr txBox="1"/>
          <p:nvPr/>
        </p:nvSpPr>
        <p:spPr>
          <a:xfrm>
            <a:off x="467544" y="836712"/>
            <a:ext cx="6966774" cy="523220"/>
          </a:xfrm>
          <a:prstGeom prst="rect">
            <a:avLst/>
          </a:prstGeom>
          <a:noFill/>
        </p:spPr>
        <p:txBody>
          <a:bodyPr wrap="square">
            <a:spAutoFit/>
          </a:bodyPr>
          <a:lstStyle/>
          <a:p>
            <a:pPr marL="214313" indent="-214313">
              <a:buFont typeface="Arial" panose="020B0604020202020204" pitchFamily="34" charset="0"/>
              <a:buChar char="•"/>
            </a:pPr>
            <a:r>
              <a:rPr lang="pt-BR" altLang="pt-BR" sz="2800" dirty="0">
                <a:solidFill>
                  <a:srgbClr val="000066"/>
                </a:solidFill>
              </a:rPr>
              <a:t>Atividades de Engenharia de Requisitos 	</a:t>
            </a:r>
          </a:p>
        </p:txBody>
      </p:sp>
      <p:pic>
        <p:nvPicPr>
          <p:cNvPr id="2" name="Imagem 1">
            <a:extLst>
              <a:ext uri="{FF2B5EF4-FFF2-40B4-BE49-F238E27FC236}">
                <a16:creationId xmlns:a16="http://schemas.microsoft.com/office/drawing/2014/main" id="{EA33AB18-3D96-4A80-AA8F-AE1EBAD73F74}"/>
              </a:ext>
            </a:extLst>
          </p:cNvPr>
          <p:cNvPicPr>
            <a:picLocks noChangeAspect="1"/>
          </p:cNvPicPr>
          <p:nvPr/>
        </p:nvPicPr>
        <p:blipFill>
          <a:blip r:embed="rId3"/>
          <a:stretch>
            <a:fillRect/>
          </a:stretch>
        </p:blipFill>
        <p:spPr>
          <a:xfrm>
            <a:off x="2195736" y="2492896"/>
            <a:ext cx="5407132" cy="3800485"/>
          </a:xfrm>
          <a:prstGeom prst="rect">
            <a:avLst/>
          </a:prstGeom>
        </p:spPr>
      </p:pic>
      <p:sp>
        <p:nvSpPr>
          <p:cNvPr id="24" name="Rectangle 2">
            <a:extLst>
              <a:ext uri="{FF2B5EF4-FFF2-40B4-BE49-F238E27FC236}">
                <a16:creationId xmlns:a16="http://schemas.microsoft.com/office/drawing/2014/main" id="{796EBEA6-3072-4C55-8932-411C12DD1471}"/>
              </a:ext>
            </a:extLst>
          </p:cNvPr>
          <p:cNvSpPr>
            <a:spLocks noGrp="1" noChangeArrowheads="1"/>
          </p:cNvSpPr>
          <p:nvPr>
            <p:ph type="title" idx="4294967295"/>
          </p:nvPr>
        </p:nvSpPr>
        <p:spPr>
          <a:xfrm>
            <a:off x="2123728" y="1772816"/>
            <a:ext cx="5257800" cy="400050"/>
          </a:xfrm>
          <a:prstGeom prst="rect">
            <a:avLst/>
          </a:prstGeom>
        </p:spPr>
        <p:txBody>
          <a:bodyPr/>
          <a:lstStyle/>
          <a:p>
            <a:pPr algn="ctr"/>
            <a:r>
              <a:rPr lang="pt-BR" altLang="pt-BR" sz="1800" b="1" dirty="0"/>
              <a:t>Especificação e Modelagem de Requisitos</a:t>
            </a:r>
          </a:p>
        </p:txBody>
      </p:sp>
      <p:sp>
        <p:nvSpPr>
          <p:cNvPr id="7" name="CaixaDeTexto 6">
            <a:extLst>
              <a:ext uri="{FF2B5EF4-FFF2-40B4-BE49-F238E27FC236}">
                <a16:creationId xmlns:a16="http://schemas.microsoft.com/office/drawing/2014/main" id="{19917EB5-FF27-4469-A930-8C723AFAA14A}"/>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4631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DC5E6ABD-AFF1-4FF3-A187-00728F323934}"/>
              </a:ext>
            </a:extLst>
          </p:cNvPr>
          <p:cNvSpPr txBox="1">
            <a:spLocks noChangeArrowheads="1"/>
          </p:cNvSpPr>
          <p:nvPr/>
        </p:nvSpPr>
        <p:spPr>
          <a:xfrm>
            <a:off x="467544" y="908720"/>
            <a:ext cx="8208912" cy="2592288"/>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75"/>
              </a:spcBef>
              <a:spcAft>
                <a:spcPts val="225"/>
              </a:spcAft>
              <a:defRPr/>
            </a:pPr>
            <a:r>
              <a:rPr lang="pt-BR" altLang="pt-BR" dirty="0">
                <a:solidFill>
                  <a:srgbClr val="000066"/>
                </a:solidFill>
              </a:rPr>
              <a:t>Engenharia de Software: </a:t>
            </a:r>
            <a:r>
              <a:rPr lang="pt-BR" altLang="pt-BR" dirty="0"/>
              <a:t>Aspectos Gerais </a:t>
            </a:r>
          </a:p>
          <a:p>
            <a:pPr lvl="1">
              <a:spcBef>
                <a:spcPts val="675"/>
              </a:spcBef>
              <a:spcAft>
                <a:spcPts val="225"/>
              </a:spcAft>
              <a:defRPr/>
            </a:pPr>
            <a:r>
              <a:rPr lang="pt-BR" altLang="pt-BR" dirty="0"/>
              <a:t>Pode ser vista como uma abordagem de desenvolvimento de software elaborada com disciplina e métodos bem definidos.</a:t>
            </a:r>
          </a:p>
        </p:txBody>
      </p:sp>
      <p:sp>
        <p:nvSpPr>
          <p:cNvPr id="9" name="Text Box 6">
            <a:extLst>
              <a:ext uri="{FF2B5EF4-FFF2-40B4-BE49-F238E27FC236}">
                <a16:creationId xmlns:a16="http://schemas.microsoft.com/office/drawing/2014/main" id="{6DAC2CF3-9E4C-418A-BDAA-D1C96ABFE8B8}"/>
              </a:ext>
            </a:extLst>
          </p:cNvPr>
          <p:cNvSpPr txBox="1">
            <a:spLocks noChangeArrowheads="1"/>
          </p:cNvSpPr>
          <p:nvPr/>
        </p:nvSpPr>
        <p:spPr bwMode="auto">
          <a:xfrm>
            <a:off x="4788024" y="5283642"/>
            <a:ext cx="4104456" cy="1061829"/>
          </a:xfrm>
          <a:prstGeom prst="rect">
            <a:avLst/>
          </a:prstGeom>
          <a:noFill/>
          <a:ln>
            <a:noFill/>
          </a:ln>
          <a:effectLst/>
        </p:spPr>
        <p:txBody>
          <a:bodyPr wrap="square" anchor="ctr">
            <a:spAutoFit/>
          </a:bodyPr>
          <a:lstStyle/>
          <a:p>
            <a:pPr lvl="1">
              <a:spcBef>
                <a:spcPts val="675"/>
              </a:spcBef>
              <a:spcAft>
                <a:spcPts val="225"/>
              </a:spcAft>
              <a:defRPr/>
            </a:pPr>
            <a:r>
              <a:rPr lang="pt-BR" altLang="pt-BR" sz="2100" i="1" dirty="0">
                <a:solidFill>
                  <a:srgbClr val="000066"/>
                </a:solidFill>
              </a:rPr>
              <a:t>.....“a construção por múltiplas pessoas de um software de múltiplas versões”</a:t>
            </a:r>
            <a:r>
              <a:rPr lang="pt-BR" altLang="pt-BR" sz="1350" i="1" dirty="0">
                <a:solidFill>
                  <a:srgbClr val="000066"/>
                </a:solidFill>
              </a:rPr>
              <a:t>  </a:t>
            </a:r>
            <a:r>
              <a:rPr lang="pt-BR" altLang="pt-BR" sz="1500" dirty="0">
                <a:solidFill>
                  <a:srgbClr val="000066"/>
                </a:solidFill>
                <a:latin typeface="Arial" panose="020B0604020202020204" pitchFamily="34" charset="0"/>
              </a:rPr>
              <a:t>[</a:t>
            </a:r>
            <a:r>
              <a:rPr lang="pt-BR" altLang="pt-BR" sz="1500" dirty="0" err="1">
                <a:solidFill>
                  <a:srgbClr val="000066"/>
                </a:solidFill>
                <a:latin typeface="Arial" panose="020B0604020202020204" pitchFamily="34" charset="0"/>
              </a:rPr>
              <a:t>Parnas</a:t>
            </a:r>
            <a:r>
              <a:rPr lang="pt-BR" altLang="pt-BR" sz="1500" dirty="0">
                <a:solidFill>
                  <a:srgbClr val="000066"/>
                </a:solidFill>
                <a:latin typeface="Arial" panose="020B0604020202020204" pitchFamily="34" charset="0"/>
              </a:rPr>
              <a:t> 1987]</a:t>
            </a:r>
            <a:r>
              <a:rPr lang="pt-BR" altLang="pt-BR" sz="1350" dirty="0">
                <a:solidFill>
                  <a:srgbClr val="000066"/>
                </a:solidFill>
                <a:latin typeface="Arial" panose="020B0604020202020204" pitchFamily="34" charset="0"/>
              </a:rPr>
              <a:t> </a:t>
            </a:r>
            <a:endParaRPr lang="pt-BR" altLang="pt-BR" sz="1350" dirty="0">
              <a:solidFill>
                <a:srgbClr val="000066"/>
              </a:solidFill>
              <a:effectLst>
                <a:outerShdw blurRad="38100" dist="38100" dir="2700000" algn="tl">
                  <a:srgbClr val="FFFFFF"/>
                </a:outerShdw>
              </a:effectLst>
              <a:latin typeface="Arial" panose="020B0604020202020204" pitchFamily="34" charset="0"/>
            </a:endParaRPr>
          </a:p>
        </p:txBody>
      </p:sp>
      <p:sp>
        <p:nvSpPr>
          <p:cNvPr id="6" name="CaixaDeTexto 5">
            <a:extLst>
              <a:ext uri="{FF2B5EF4-FFF2-40B4-BE49-F238E27FC236}">
                <a16:creationId xmlns:a16="http://schemas.microsoft.com/office/drawing/2014/main" id="{783FAACD-0C8E-431C-823C-C471A3A2B51A}"/>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923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C268E1C-C7B4-47C9-B431-DA483A7B7230}"/>
              </a:ext>
            </a:extLst>
          </p:cNvPr>
          <p:cNvSpPr>
            <a:spLocks noGrp="1" noChangeArrowheads="1"/>
          </p:cNvSpPr>
          <p:nvPr>
            <p:ph type="title" idx="4294967295"/>
          </p:nvPr>
        </p:nvSpPr>
        <p:spPr>
          <a:xfrm>
            <a:off x="2195736" y="1628800"/>
            <a:ext cx="4428492" cy="320278"/>
          </a:xfrm>
          <a:prstGeom prst="rect">
            <a:avLst/>
          </a:prstGeom>
        </p:spPr>
        <p:txBody>
          <a:bodyPr>
            <a:normAutofit fontScale="90000"/>
          </a:bodyPr>
          <a:lstStyle/>
          <a:p>
            <a:pPr algn="ctr"/>
            <a:r>
              <a:rPr lang="pt-BR" altLang="pt-BR" sz="1800" b="1" dirty="0"/>
              <a:t>Verificação e Validação dos Requisitos</a:t>
            </a:r>
          </a:p>
        </p:txBody>
      </p:sp>
      <p:grpSp>
        <p:nvGrpSpPr>
          <p:cNvPr id="2" name="Agrupar 1">
            <a:extLst>
              <a:ext uri="{FF2B5EF4-FFF2-40B4-BE49-F238E27FC236}">
                <a16:creationId xmlns:a16="http://schemas.microsoft.com/office/drawing/2014/main" id="{1289685B-D8DB-481C-BC77-FA2D5FD2C8D1}"/>
              </a:ext>
            </a:extLst>
          </p:cNvPr>
          <p:cNvGrpSpPr/>
          <p:nvPr/>
        </p:nvGrpSpPr>
        <p:grpSpPr>
          <a:xfrm>
            <a:off x="1691680" y="2276872"/>
            <a:ext cx="6570730" cy="4176464"/>
            <a:chOff x="1331913" y="1412875"/>
            <a:chExt cx="7812087" cy="5256213"/>
          </a:xfrm>
        </p:grpSpPr>
        <p:sp>
          <p:nvSpPr>
            <p:cNvPr id="36867" name="Rectangle 3">
              <a:extLst>
                <a:ext uri="{FF2B5EF4-FFF2-40B4-BE49-F238E27FC236}">
                  <a16:creationId xmlns:a16="http://schemas.microsoft.com/office/drawing/2014/main" id="{CB77C734-3200-4723-9344-7DD90ED0593E}"/>
                </a:ext>
              </a:extLst>
            </p:cNvPr>
            <p:cNvSpPr>
              <a:spLocks noChangeArrowheads="1"/>
            </p:cNvSpPr>
            <p:nvPr/>
          </p:nvSpPr>
          <p:spPr bwMode="auto">
            <a:xfrm>
              <a:off x="1835150" y="2636838"/>
              <a:ext cx="5543550" cy="1584325"/>
            </a:xfrm>
            <a:prstGeom prst="rect">
              <a:avLst/>
            </a:prstGeom>
            <a:solidFill>
              <a:srgbClr val="ADE0E3"/>
            </a:solidFill>
            <a:ln w="12700">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pt-BR" altLang="pt-BR" sz="1500" dirty="0"/>
                <a:t>Verificar conflitos de requisitos</a:t>
              </a:r>
            </a:p>
            <a:p>
              <a:pPr eaLnBrk="1" hangingPunct="1">
                <a:buFont typeface="Wingdings" panose="05000000000000000000" pitchFamily="2" charset="2"/>
                <a:buChar char="Ø"/>
              </a:pPr>
              <a:r>
                <a:rPr lang="pt-BR" altLang="pt-BR" sz="1500" dirty="0"/>
                <a:t>Verificar consistência de requisitos</a:t>
              </a:r>
            </a:p>
            <a:p>
              <a:pPr eaLnBrk="1" hangingPunct="1">
                <a:buFont typeface="Wingdings" panose="05000000000000000000" pitchFamily="2" charset="2"/>
                <a:buChar char="Ø"/>
              </a:pPr>
              <a:r>
                <a:rPr lang="pt-BR" altLang="pt-BR" sz="1500" dirty="0"/>
                <a:t>Verificar completude de requisitos</a:t>
              </a:r>
            </a:p>
            <a:p>
              <a:pPr eaLnBrk="1" hangingPunct="1">
                <a:buFont typeface="Wingdings" panose="05000000000000000000" pitchFamily="2" charset="2"/>
                <a:buChar char="Ø"/>
              </a:pPr>
              <a:r>
                <a:rPr lang="pt-BR" altLang="pt-BR" sz="1500" dirty="0"/>
                <a:t>Verificar existência de requisitos ambíguos</a:t>
              </a:r>
            </a:p>
          </p:txBody>
        </p:sp>
        <p:pic>
          <p:nvPicPr>
            <p:cNvPr id="36868" name="Picture 4" descr="PE01799A">
              <a:extLst>
                <a:ext uri="{FF2B5EF4-FFF2-40B4-BE49-F238E27FC236}">
                  <a16:creationId xmlns:a16="http://schemas.microsoft.com/office/drawing/2014/main" id="{2E4CAC56-945C-40D1-8574-B108B69F2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989138"/>
              <a:ext cx="11318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AutoShape 5">
              <a:extLst>
                <a:ext uri="{FF2B5EF4-FFF2-40B4-BE49-F238E27FC236}">
                  <a16:creationId xmlns:a16="http://schemas.microsoft.com/office/drawing/2014/main" id="{9D04D8C7-2EB3-4631-B9A6-1523A323DB45}"/>
                </a:ext>
              </a:extLst>
            </p:cNvPr>
            <p:cNvSpPr>
              <a:spLocks noChangeArrowheads="1"/>
            </p:cNvSpPr>
            <p:nvPr/>
          </p:nvSpPr>
          <p:spPr bwMode="auto">
            <a:xfrm>
              <a:off x="3132138" y="5229225"/>
              <a:ext cx="288925" cy="574675"/>
            </a:xfrm>
            <a:prstGeom prst="downArrow">
              <a:avLst>
                <a:gd name="adj1" fmla="val 50000"/>
                <a:gd name="adj2" fmla="val 49725"/>
              </a:avLst>
            </a:prstGeom>
            <a:solidFill>
              <a:srgbClr val="ADE0E3">
                <a:alpha val="89803"/>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6870" name="AutoShape 6">
              <a:extLst>
                <a:ext uri="{FF2B5EF4-FFF2-40B4-BE49-F238E27FC236}">
                  <a16:creationId xmlns:a16="http://schemas.microsoft.com/office/drawing/2014/main" id="{C01AD411-27C8-44E4-AE7B-C5649E406E2E}"/>
                </a:ext>
              </a:extLst>
            </p:cNvPr>
            <p:cNvSpPr>
              <a:spLocks noChangeArrowheads="1"/>
            </p:cNvSpPr>
            <p:nvPr/>
          </p:nvSpPr>
          <p:spPr bwMode="auto">
            <a:xfrm>
              <a:off x="5651500" y="5229225"/>
              <a:ext cx="288925" cy="574675"/>
            </a:xfrm>
            <a:prstGeom prst="downArrow">
              <a:avLst>
                <a:gd name="adj1" fmla="val 50000"/>
                <a:gd name="adj2" fmla="val 49725"/>
              </a:avLst>
            </a:prstGeom>
            <a:solidFill>
              <a:srgbClr val="ADE0E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6871" name="Text Box 7">
              <a:extLst>
                <a:ext uri="{FF2B5EF4-FFF2-40B4-BE49-F238E27FC236}">
                  <a16:creationId xmlns:a16="http://schemas.microsoft.com/office/drawing/2014/main" id="{E4F1CA23-0B5F-4D2E-B7F9-0B82F49AEB10}"/>
                </a:ext>
              </a:extLst>
            </p:cNvPr>
            <p:cNvSpPr txBox="1">
              <a:spLocks noChangeArrowheads="1"/>
            </p:cNvSpPr>
            <p:nvPr/>
          </p:nvSpPr>
          <p:spPr bwMode="auto">
            <a:xfrm>
              <a:off x="7740651" y="5013325"/>
              <a:ext cx="1403349" cy="65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200" b="1"/>
                <a:t>Analista de </a:t>
              </a:r>
            </a:p>
            <a:p>
              <a:pPr eaLnBrk="1" hangingPunct="1"/>
              <a:r>
                <a:rPr lang="pt-BR" altLang="pt-BR" sz="1200" b="1"/>
                <a:t>Requisitos</a:t>
              </a:r>
            </a:p>
          </p:txBody>
        </p:sp>
        <p:sp>
          <p:nvSpPr>
            <p:cNvPr id="36872" name="AutoShape 8">
              <a:extLst>
                <a:ext uri="{FF2B5EF4-FFF2-40B4-BE49-F238E27FC236}">
                  <a16:creationId xmlns:a16="http://schemas.microsoft.com/office/drawing/2014/main" id="{60B0E1DA-83BE-4227-AAA1-B55FA0F622EC}"/>
                </a:ext>
              </a:extLst>
            </p:cNvPr>
            <p:cNvSpPr>
              <a:spLocks noChangeArrowheads="1"/>
            </p:cNvSpPr>
            <p:nvPr/>
          </p:nvSpPr>
          <p:spPr bwMode="auto">
            <a:xfrm>
              <a:off x="2627313" y="2276475"/>
              <a:ext cx="215900" cy="288925"/>
            </a:xfrm>
            <a:prstGeom prst="downArrow">
              <a:avLst>
                <a:gd name="adj1" fmla="val 50000"/>
                <a:gd name="adj2" fmla="val 33456"/>
              </a:avLst>
            </a:prstGeom>
            <a:solidFill>
              <a:srgbClr val="ADE0E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6873" name="AutoShape 9">
              <a:extLst>
                <a:ext uri="{FF2B5EF4-FFF2-40B4-BE49-F238E27FC236}">
                  <a16:creationId xmlns:a16="http://schemas.microsoft.com/office/drawing/2014/main" id="{AA2A2293-A0D8-4522-81EB-C7A0DEB1A5A7}"/>
                </a:ext>
              </a:extLst>
            </p:cNvPr>
            <p:cNvSpPr>
              <a:spLocks noChangeArrowheads="1"/>
            </p:cNvSpPr>
            <p:nvPr/>
          </p:nvSpPr>
          <p:spPr bwMode="auto">
            <a:xfrm>
              <a:off x="4787900" y="2276475"/>
              <a:ext cx="215900" cy="288925"/>
            </a:xfrm>
            <a:prstGeom prst="downArrow">
              <a:avLst>
                <a:gd name="adj1" fmla="val 50000"/>
                <a:gd name="adj2" fmla="val 33456"/>
              </a:avLst>
            </a:prstGeom>
            <a:solidFill>
              <a:srgbClr val="ADE0E3">
                <a:alpha val="89803"/>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6874" name="AutoShape 10">
              <a:extLst>
                <a:ext uri="{FF2B5EF4-FFF2-40B4-BE49-F238E27FC236}">
                  <a16:creationId xmlns:a16="http://schemas.microsoft.com/office/drawing/2014/main" id="{7DC18268-9A52-4A5D-BB56-60586C96F572}"/>
                </a:ext>
              </a:extLst>
            </p:cNvPr>
            <p:cNvSpPr>
              <a:spLocks noChangeArrowheads="1"/>
            </p:cNvSpPr>
            <p:nvPr/>
          </p:nvSpPr>
          <p:spPr bwMode="auto">
            <a:xfrm>
              <a:off x="6588125" y="2276475"/>
              <a:ext cx="215900" cy="288925"/>
            </a:xfrm>
            <a:prstGeom prst="downArrow">
              <a:avLst>
                <a:gd name="adj1" fmla="val 50000"/>
                <a:gd name="adj2" fmla="val 33456"/>
              </a:avLst>
            </a:prstGeom>
            <a:solidFill>
              <a:srgbClr val="ADE0E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6875" name="AutoShape 11">
              <a:extLst>
                <a:ext uri="{FF2B5EF4-FFF2-40B4-BE49-F238E27FC236}">
                  <a16:creationId xmlns:a16="http://schemas.microsoft.com/office/drawing/2014/main" id="{4F3F35C5-C370-4E3E-A0E8-3CEA17613F2B}"/>
                </a:ext>
              </a:extLst>
            </p:cNvPr>
            <p:cNvSpPr>
              <a:spLocks noChangeArrowheads="1"/>
            </p:cNvSpPr>
            <p:nvPr/>
          </p:nvSpPr>
          <p:spPr bwMode="auto">
            <a:xfrm>
              <a:off x="6011863" y="1412875"/>
              <a:ext cx="1295400" cy="792163"/>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a:t>Requisitos</a:t>
              </a:r>
            </a:p>
            <a:p>
              <a:pPr algn="ctr" eaLnBrk="1" hangingPunct="1"/>
              <a:r>
                <a:rPr lang="pt-BR" altLang="pt-BR" sz="1350" b="1"/>
                <a:t>p/ Inspeção</a:t>
              </a:r>
            </a:p>
          </p:txBody>
        </p:sp>
        <p:sp>
          <p:nvSpPr>
            <p:cNvPr id="36876" name="AutoShape 12">
              <a:extLst>
                <a:ext uri="{FF2B5EF4-FFF2-40B4-BE49-F238E27FC236}">
                  <a16:creationId xmlns:a16="http://schemas.microsoft.com/office/drawing/2014/main" id="{F09D0078-C8F9-4E20-AA8F-B0D972F20C20}"/>
                </a:ext>
              </a:extLst>
            </p:cNvPr>
            <p:cNvSpPr>
              <a:spLocks noChangeArrowheads="1"/>
            </p:cNvSpPr>
            <p:nvPr/>
          </p:nvSpPr>
          <p:spPr bwMode="auto">
            <a:xfrm>
              <a:off x="3995738" y="1412875"/>
              <a:ext cx="1800225" cy="792163"/>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a:t>Plano e</a:t>
              </a:r>
            </a:p>
            <a:p>
              <a:pPr algn="ctr" eaLnBrk="1" hangingPunct="1"/>
              <a:r>
                <a:rPr lang="pt-BR" altLang="pt-BR" sz="1350" b="1"/>
                <a:t> Casos de Teste</a:t>
              </a:r>
            </a:p>
          </p:txBody>
        </p:sp>
        <p:sp>
          <p:nvSpPr>
            <p:cNvPr id="36877" name="AutoShape 13">
              <a:extLst>
                <a:ext uri="{FF2B5EF4-FFF2-40B4-BE49-F238E27FC236}">
                  <a16:creationId xmlns:a16="http://schemas.microsoft.com/office/drawing/2014/main" id="{259024CB-24D8-4E8C-BB19-3E88CDEE083B}"/>
                </a:ext>
              </a:extLst>
            </p:cNvPr>
            <p:cNvSpPr>
              <a:spLocks noChangeArrowheads="1"/>
            </p:cNvSpPr>
            <p:nvPr/>
          </p:nvSpPr>
          <p:spPr bwMode="auto">
            <a:xfrm>
              <a:off x="1331913" y="1412875"/>
              <a:ext cx="2447925" cy="720725"/>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dirty="0"/>
                <a:t>Casos de Uso e</a:t>
              </a:r>
            </a:p>
            <a:p>
              <a:pPr algn="ctr" eaLnBrk="1" hangingPunct="1"/>
              <a:r>
                <a:rPr lang="pt-BR" altLang="pt-BR" sz="1350" b="1" dirty="0"/>
                <a:t>Esp. Suplementar</a:t>
              </a:r>
            </a:p>
          </p:txBody>
        </p:sp>
        <p:sp>
          <p:nvSpPr>
            <p:cNvPr id="36878" name="Rectangle 14">
              <a:extLst>
                <a:ext uri="{FF2B5EF4-FFF2-40B4-BE49-F238E27FC236}">
                  <a16:creationId xmlns:a16="http://schemas.microsoft.com/office/drawing/2014/main" id="{CF9560AB-2E5B-4B61-930C-883B945D5B18}"/>
                </a:ext>
              </a:extLst>
            </p:cNvPr>
            <p:cNvSpPr>
              <a:spLocks noChangeArrowheads="1"/>
            </p:cNvSpPr>
            <p:nvPr/>
          </p:nvSpPr>
          <p:spPr bwMode="auto">
            <a:xfrm>
              <a:off x="1835150" y="4221163"/>
              <a:ext cx="5545138" cy="93662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pt-BR" altLang="pt-BR" sz="1500"/>
            </a:p>
            <a:p>
              <a:pPr eaLnBrk="1" hangingPunct="1">
                <a:buFont typeface="Wingdings" panose="05000000000000000000" pitchFamily="2" charset="2"/>
                <a:buChar char="Ø"/>
              </a:pPr>
              <a:r>
                <a:rPr lang="pt-BR" altLang="pt-BR" sz="1500"/>
                <a:t> Garantir a rastreabilidade dos requisitos</a:t>
              </a:r>
            </a:p>
            <a:p>
              <a:pPr eaLnBrk="1" hangingPunct="1">
                <a:buFont typeface="Wingdings" panose="05000000000000000000" pitchFamily="2" charset="2"/>
                <a:buChar char="Ø"/>
              </a:pPr>
              <a:r>
                <a:rPr lang="pt-BR" altLang="pt-BR" sz="1500"/>
                <a:t> Validar requisitos com o cliente</a:t>
              </a:r>
            </a:p>
            <a:p>
              <a:pPr eaLnBrk="1" hangingPunct="1">
                <a:buFont typeface="Wingdings" panose="05000000000000000000" pitchFamily="2" charset="2"/>
                <a:buChar char="Ø"/>
              </a:pPr>
              <a:endParaRPr lang="pt-BR" altLang="pt-BR" sz="1500"/>
            </a:p>
          </p:txBody>
        </p:sp>
        <p:pic>
          <p:nvPicPr>
            <p:cNvPr id="36879" name="Picture 15" descr="PE01799A">
              <a:extLst>
                <a:ext uri="{FF2B5EF4-FFF2-40B4-BE49-F238E27FC236}">
                  <a16:creationId xmlns:a16="http://schemas.microsoft.com/office/drawing/2014/main" id="{B1F2539D-E70F-439B-8B6B-1E8B1E404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088" y="3860800"/>
              <a:ext cx="11318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0" name="Text Box 16">
              <a:extLst>
                <a:ext uri="{FF2B5EF4-FFF2-40B4-BE49-F238E27FC236}">
                  <a16:creationId xmlns:a16="http://schemas.microsoft.com/office/drawing/2014/main" id="{E02CF388-BC6C-4C3C-82E6-7734D25D45B3}"/>
                </a:ext>
              </a:extLst>
            </p:cNvPr>
            <p:cNvSpPr txBox="1">
              <a:spLocks noChangeArrowheads="1"/>
            </p:cNvSpPr>
            <p:nvPr/>
          </p:nvSpPr>
          <p:spPr bwMode="auto">
            <a:xfrm>
              <a:off x="7885113" y="3140076"/>
              <a:ext cx="1008061" cy="65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200" b="1"/>
                <a:t>Inspetor</a:t>
              </a:r>
            </a:p>
          </p:txBody>
        </p:sp>
        <p:sp>
          <p:nvSpPr>
            <p:cNvPr id="36881" name="AutoShape 17">
              <a:extLst>
                <a:ext uri="{FF2B5EF4-FFF2-40B4-BE49-F238E27FC236}">
                  <a16:creationId xmlns:a16="http://schemas.microsoft.com/office/drawing/2014/main" id="{579CA7E3-D3E6-444B-B7D7-011A0BB34B86}"/>
                </a:ext>
              </a:extLst>
            </p:cNvPr>
            <p:cNvSpPr>
              <a:spLocks noChangeArrowheads="1"/>
            </p:cNvSpPr>
            <p:nvPr/>
          </p:nvSpPr>
          <p:spPr bwMode="auto">
            <a:xfrm>
              <a:off x="1908175" y="5876925"/>
              <a:ext cx="2447925" cy="720725"/>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dirty="0"/>
                <a:t>Especificação de </a:t>
              </a:r>
            </a:p>
            <a:p>
              <a:pPr algn="ctr" eaLnBrk="1" hangingPunct="1"/>
              <a:r>
                <a:rPr lang="pt-BR" altLang="pt-BR" sz="1350" b="1" dirty="0"/>
                <a:t>Requisitos Atualizada</a:t>
              </a:r>
            </a:p>
          </p:txBody>
        </p:sp>
        <p:sp>
          <p:nvSpPr>
            <p:cNvPr id="36882" name="AutoShape 18">
              <a:extLst>
                <a:ext uri="{FF2B5EF4-FFF2-40B4-BE49-F238E27FC236}">
                  <a16:creationId xmlns:a16="http://schemas.microsoft.com/office/drawing/2014/main" id="{BD568A22-6738-4567-BAAD-B3E4927737F7}"/>
                </a:ext>
              </a:extLst>
            </p:cNvPr>
            <p:cNvSpPr>
              <a:spLocks noChangeArrowheads="1"/>
            </p:cNvSpPr>
            <p:nvPr/>
          </p:nvSpPr>
          <p:spPr bwMode="auto">
            <a:xfrm>
              <a:off x="5003800" y="5876925"/>
              <a:ext cx="1944688" cy="792163"/>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a:t>Resultado dos</a:t>
              </a:r>
            </a:p>
            <a:p>
              <a:pPr algn="ctr" eaLnBrk="1" hangingPunct="1"/>
              <a:r>
                <a:rPr lang="pt-BR" altLang="pt-BR" sz="1350" b="1"/>
                <a:t> Casos de Teste</a:t>
              </a:r>
            </a:p>
          </p:txBody>
        </p:sp>
      </p:grpSp>
      <p:sp>
        <p:nvSpPr>
          <p:cNvPr id="21" name="CaixaDeTexto 20">
            <a:extLst>
              <a:ext uri="{FF2B5EF4-FFF2-40B4-BE49-F238E27FC236}">
                <a16:creationId xmlns:a16="http://schemas.microsoft.com/office/drawing/2014/main" id="{8047EB16-D66E-49A8-8C59-CFA5C4C3E0CD}"/>
              </a:ext>
            </a:extLst>
          </p:cNvPr>
          <p:cNvSpPr txBox="1"/>
          <p:nvPr/>
        </p:nvSpPr>
        <p:spPr>
          <a:xfrm>
            <a:off x="467544" y="908720"/>
            <a:ext cx="6966774" cy="523220"/>
          </a:xfrm>
          <a:prstGeom prst="rect">
            <a:avLst/>
          </a:prstGeom>
          <a:noFill/>
        </p:spPr>
        <p:txBody>
          <a:bodyPr wrap="square">
            <a:spAutoFit/>
          </a:bodyPr>
          <a:lstStyle/>
          <a:p>
            <a:pPr marL="214313" indent="-214313">
              <a:buFont typeface="Arial" panose="020B0604020202020204" pitchFamily="34" charset="0"/>
              <a:buChar char="•"/>
            </a:pPr>
            <a:r>
              <a:rPr lang="pt-BR" altLang="pt-BR" sz="2800" dirty="0">
                <a:solidFill>
                  <a:srgbClr val="000066"/>
                </a:solidFill>
              </a:rPr>
              <a:t>Atividades de Engenharia de Requisitos 	</a:t>
            </a:r>
          </a:p>
        </p:txBody>
      </p:sp>
      <p:sp>
        <p:nvSpPr>
          <p:cNvPr id="22" name="CaixaDeTexto 21">
            <a:extLst>
              <a:ext uri="{FF2B5EF4-FFF2-40B4-BE49-F238E27FC236}">
                <a16:creationId xmlns:a16="http://schemas.microsoft.com/office/drawing/2014/main" id="{763398E1-8E5E-4343-8FED-796BC8CDE6B2}"/>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44904DE-C56B-419B-8F9A-CE5E6CBB7110}"/>
              </a:ext>
            </a:extLst>
          </p:cNvPr>
          <p:cNvSpPr>
            <a:spLocks noGrp="1" noChangeArrowheads="1"/>
          </p:cNvSpPr>
          <p:nvPr>
            <p:ph type="title" idx="4294967295"/>
          </p:nvPr>
        </p:nvSpPr>
        <p:spPr>
          <a:xfrm>
            <a:off x="2627784" y="1772816"/>
            <a:ext cx="4248472" cy="792088"/>
          </a:xfrm>
          <a:prstGeom prst="rect">
            <a:avLst/>
          </a:prstGeom>
        </p:spPr>
        <p:txBody>
          <a:bodyPr>
            <a:normAutofit/>
          </a:bodyPr>
          <a:lstStyle/>
          <a:p>
            <a:br>
              <a:rPr lang="pt-BR" altLang="pt-BR" sz="1800" b="1" dirty="0"/>
            </a:br>
            <a:r>
              <a:rPr lang="pt-BR" altLang="pt-BR" sz="1800" b="1" dirty="0"/>
              <a:t>Rastreabilidade e Gestão de Mudanças</a:t>
            </a:r>
          </a:p>
        </p:txBody>
      </p:sp>
      <p:grpSp>
        <p:nvGrpSpPr>
          <p:cNvPr id="5" name="Agrupar 4">
            <a:extLst>
              <a:ext uri="{FF2B5EF4-FFF2-40B4-BE49-F238E27FC236}">
                <a16:creationId xmlns:a16="http://schemas.microsoft.com/office/drawing/2014/main" id="{10F16CFE-4A09-4F5C-B030-61E738A33342}"/>
              </a:ext>
            </a:extLst>
          </p:cNvPr>
          <p:cNvGrpSpPr/>
          <p:nvPr/>
        </p:nvGrpSpPr>
        <p:grpSpPr>
          <a:xfrm>
            <a:off x="971600" y="2420888"/>
            <a:ext cx="7092788" cy="3691025"/>
            <a:chOff x="971600" y="2420888"/>
            <a:chExt cx="7092788" cy="3691025"/>
          </a:xfrm>
        </p:grpSpPr>
        <p:sp>
          <p:nvSpPr>
            <p:cNvPr id="37898" name="Text Box 10">
              <a:extLst>
                <a:ext uri="{FF2B5EF4-FFF2-40B4-BE49-F238E27FC236}">
                  <a16:creationId xmlns:a16="http://schemas.microsoft.com/office/drawing/2014/main" id="{2F694979-95F8-49AC-82AA-29AA7AD3C4A2}"/>
                </a:ext>
              </a:extLst>
            </p:cNvPr>
            <p:cNvSpPr txBox="1">
              <a:spLocks noChangeArrowheads="1"/>
            </p:cNvSpPr>
            <p:nvPr/>
          </p:nvSpPr>
          <p:spPr bwMode="auto">
            <a:xfrm>
              <a:off x="6912471" y="5381748"/>
              <a:ext cx="1151917" cy="563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200" b="1" dirty="0"/>
                <a:t>Analista de </a:t>
              </a:r>
            </a:p>
            <a:p>
              <a:pPr eaLnBrk="1" hangingPunct="1"/>
              <a:r>
                <a:rPr lang="pt-BR" altLang="pt-BR" sz="1200" b="1" dirty="0"/>
                <a:t>Requisitos</a:t>
              </a:r>
            </a:p>
          </p:txBody>
        </p:sp>
        <p:grpSp>
          <p:nvGrpSpPr>
            <p:cNvPr id="3" name="Agrupar 2">
              <a:extLst>
                <a:ext uri="{FF2B5EF4-FFF2-40B4-BE49-F238E27FC236}">
                  <a16:creationId xmlns:a16="http://schemas.microsoft.com/office/drawing/2014/main" id="{C2CB8EA7-5881-44F4-9787-355DA4354F36}"/>
                </a:ext>
              </a:extLst>
            </p:cNvPr>
            <p:cNvGrpSpPr/>
            <p:nvPr/>
          </p:nvGrpSpPr>
          <p:grpSpPr>
            <a:xfrm>
              <a:off x="971600" y="2420888"/>
              <a:ext cx="7062819" cy="3691025"/>
              <a:chOff x="467544" y="2204864"/>
              <a:chExt cx="8604449" cy="4033267"/>
            </a:xfrm>
          </p:grpSpPr>
          <p:sp>
            <p:nvSpPr>
              <p:cNvPr id="37891" name="Rectangle 3">
                <a:extLst>
                  <a:ext uri="{FF2B5EF4-FFF2-40B4-BE49-F238E27FC236}">
                    <a16:creationId xmlns:a16="http://schemas.microsoft.com/office/drawing/2014/main" id="{AF78591B-4444-4C04-A50C-EBCE7AC200FE}"/>
                  </a:ext>
                </a:extLst>
              </p:cNvPr>
              <p:cNvSpPr>
                <a:spLocks noChangeArrowheads="1"/>
              </p:cNvSpPr>
              <p:nvPr/>
            </p:nvSpPr>
            <p:spPr bwMode="auto">
              <a:xfrm>
                <a:off x="2415223" y="2558905"/>
                <a:ext cx="5241710" cy="1840393"/>
              </a:xfrm>
              <a:prstGeom prst="rect">
                <a:avLst/>
              </a:prstGeom>
              <a:solidFill>
                <a:srgbClr val="ADE0E3"/>
              </a:solidFill>
              <a:ln w="12700">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pt-BR" altLang="pt-BR" sz="1200" dirty="0"/>
                  <a:t>Avaliar o impacto nos requisitos</a:t>
                </a:r>
              </a:p>
              <a:p>
                <a:pPr eaLnBrk="1" hangingPunct="1">
                  <a:buFont typeface="Wingdings" panose="05000000000000000000" pitchFamily="2" charset="2"/>
                  <a:buChar char="Ø"/>
                </a:pPr>
                <a:r>
                  <a:rPr lang="pt-BR" altLang="pt-BR" sz="1200" dirty="0"/>
                  <a:t>Validar com o cliente</a:t>
                </a:r>
              </a:p>
              <a:p>
                <a:pPr eaLnBrk="1" hangingPunct="1">
                  <a:buFont typeface="Wingdings" panose="05000000000000000000" pitchFamily="2" charset="2"/>
                  <a:buChar char="Ø"/>
                </a:pPr>
                <a:r>
                  <a:rPr lang="pt-BR" altLang="pt-BR" sz="1200" dirty="0"/>
                  <a:t>Notificar os envolvidos</a:t>
                </a:r>
              </a:p>
              <a:p>
                <a:pPr eaLnBrk="1" hangingPunct="1">
                  <a:buFont typeface="Wingdings" panose="05000000000000000000" pitchFamily="2" charset="2"/>
                  <a:buChar char="Ø"/>
                </a:pPr>
                <a:r>
                  <a:rPr lang="pt-BR" altLang="pt-BR" sz="1200" dirty="0"/>
                  <a:t>Atualizar as especificações de requisitos</a:t>
                </a:r>
              </a:p>
              <a:p>
                <a:pPr eaLnBrk="1" hangingPunct="1">
                  <a:buFont typeface="Wingdings" panose="05000000000000000000" pitchFamily="2" charset="2"/>
                  <a:buChar char="Ø"/>
                </a:pPr>
                <a:r>
                  <a:rPr lang="pt-BR" altLang="pt-BR" sz="1200" dirty="0"/>
                  <a:t>Garantir a rastreabilidade nos requisitos</a:t>
                </a:r>
              </a:p>
            </p:txBody>
          </p:sp>
          <p:sp>
            <p:nvSpPr>
              <p:cNvPr id="37892" name="AutoShape 4">
                <a:extLst>
                  <a:ext uri="{FF2B5EF4-FFF2-40B4-BE49-F238E27FC236}">
                    <a16:creationId xmlns:a16="http://schemas.microsoft.com/office/drawing/2014/main" id="{633F86FD-3446-459D-8215-89081312DE64}"/>
                  </a:ext>
                </a:extLst>
              </p:cNvPr>
              <p:cNvSpPr>
                <a:spLocks noChangeArrowheads="1"/>
              </p:cNvSpPr>
              <p:nvPr/>
            </p:nvSpPr>
            <p:spPr bwMode="auto">
              <a:xfrm>
                <a:off x="467544" y="2558905"/>
                <a:ext cx="1944216" cy="778268"/>
              </a:xfrm>
              <a:prstGeom prst="rightArrow">
                <a:avLst>
                  <a:gd name="adj1" fmla="val 50000"/>
                  <a:gd name="adj2" fmla="val 57916"/>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200" b="1"/>
                  <a:t>Necessidade</a:t>
                </a:r>
              </a:p>
            </p:txBody>
          </p:sp>
          <p:sp>
            <p:nvSpPr>
              <p:cNvPr id="37893" name="AutoShape 5">
                <a:extLst>
                  <a:ext uri="{FF2B5EF4-FFF2-40B4-BE49-F238E27FC236}">
                    <a16:creationId xmlns:a16="http://schemas.microsoft.com/office/drawing/2014/main" id="{CF055575-5DE1-4520-B8C6-F4D8CCDDDE05}"/>
                  </a:ext>
                </a:extLst>
              </p:cNvPr>
              <p:cNvSpPr>
                <a:spLocks noChangeArrowheads="1"/>
              </p:cNvSpPr>
              <p:nvPr/>
            </p:nvSpPr>
            <p:spPr bwMode="auto">
              <a:xfrm>
                <a:off x="3264673" y="4469483"/>
                <a:ext cx="284264" cy="918636"/>
              </a:xfrm>
              <a:prstGeom prst="downArrow">
                <a:avLst>
                  <a:gd name="adj1" fmla="val 50000"/>
                  <a:gd name="adj2" fmla="val 80907"/>
                </a:avLst>
              </a:prstGeom>
              <a:solidFill>
                <a:srgbClr val="ADE0E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200"/>
              </a:p>
            </p:txBody>
          </p:sp>
          <p:sp>
            <p:nvSpPr>
              <p:cNvPr id="37894" name="AutoShape 6">
                <a:extLst>
                  <a:ext uri="{FF2B5EF4-FFF2-40B4-BE49-F238E27FC236}">
                    <a16:creationId xmlns:a16="http://schemas.microsoft.com/office/drawing/2014/main" id="{1876A777-50D6-4884-B271-86B69D961121}"/>
                  </a:ext>
                </a:extLst>
              </p:cNvPr>
              <p:cNvSpPr>
                <a:spLocks noChangeArrowheads="1"/>
              </p:cNvSpPr>
              <p:nvPr/>
            </p:nvSpPr>
            <p:spPr bwMode="auto">
              <a:xfrm>
                <a:off x="6311924" y="4469483"/>
                <a:ext cx="284264" cy="918636"/>
              </a:xfrm>
              <a:prstGeom prst="downArrow">
                <a:avLst>
                  <a:gd name="adj1" fmla="val 50000"/>
                  <a:gd name="adj2" fmla="val 80907"/>
                </a:avLst>
              </a:prstGeom>
              <a:solidFill>
                <a:srgbClr val="ADE0E3">
                  <a:alpha val="89803"/>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200"/>
              </a:p>
            </p:txBody>
          </p:sp>
          <p:sp>
            <p:nvSpPr>
              <p:cNvPr id="37895" name="AutoShape 7">
                <a:extLst>
                  <a:ext uri="{FF2B5EF4-FFF2-40B4-BE49-F238E27FC236}">
                    <a16:creationId xmlns:a16="http://schemas.microsoft.com/office/drawing/2014/main" id="{5E4A7C4B-CBAE-4628-B450-571F9D04080D}"/>
                  </a:ext>
                </a:extLst>
              </p:cNvPr>
              <p:cNvSpPr>
                <a:spLocks noChangeArrowheads="1"/>
              </p:cNvSpPr>
              <p:nvPr/>
            </p:nvSpPr>
            <p:spPr bwMode="auto">
              <a:xfrm>
                <a:off x="5177990" y="5530048"/>
                <a:ext cx="2408438" cy="708083"/>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200" b="1"/>
                  <a:t>Documento de Visão</a:t>
                </a:r>
              </a:p>
              <a:p>
                <a:pPr algn="ctr" eaLnBrk="1" hangingPunct="1"/>
                <a:r>
                  <a:rPr lang="pt-BR" altLang="pt-BR" sz="1200" b="1"/>
                  <a:t>Atualizado</a:t>
                </a:r>
              </a:p>
            </p:txBody>
          </p:sp>
          <p:sp>
            <p:nvSpPr>
              <p:cNvPr id="37896" name="AutoShape 8">
                <a:extLst>
                  <a:ext uri="{FF2B5EF4-FFF2-40B4-BE49-F238E27FC236}">
                    <a16:creationId xmlns:a16="http://schemas.microsoft.com/office/drawing/2014/main" id="{090EAABF-AC1D-4597-AFD4-8F2E4093337E}"/>
                  </a:ext>
                </a:extLst>
              </p:cNvPr>
              <p:cNvSpPr>
                <a:spLocks noChangeArrowheads="1"/>
              </p:cNvSpPr>
              <p:nvPr/>
            </p:nvSpPr>
            <p:spPr bwMode="auto">
              <a:xfrm>
                <a:off x="467544" y="3619470"/>
                <a:ext cx="1944216" cy="778268"/>
              </a:xfrm>
              <a:prstGeom prst="rightArrow">
                <a:avLst>
                  <a:gd name="adj1" fmla="val 50000"/>
                  <a:gd name="adj2" fmla="val 57916"/>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200" b="1" dirty="0" err="1"/>
                  <a:t>Solic</a:t>
                </a:r>
                <a:r>
                  <a:rPr lang="pt-BR" altLang="pt-BR" sz="1200" b="1" dirty="0"/>
                  <a:t>. Mudança</a:t>
                </a:r>
              </a:p>
            </p:txBody>
          </p:sp>
          <p:pic>
            <p:nvPicPr>
              <p:cNvPr id="37897" name="Picture 9" descr="PE01799A">
                <a:extLst>
                  <a:ext uri="{FF2B5EF4-FFF2-40B4-BE49-F238E27FC236}">
                    <a16:creationId xmlns:a16="http://schemas.microsoft.com/office/drawing/2014/main" id="{07C3EF0E-A555-48B0-ACAB-F47DFCE25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0692" y="2204864"/>
                <a:ext cx="1113630" cy="112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1" descr="PE01799A">
                <a:extLst>
                  <a:ext uri="{FF2B5EF4-FFF2-40B4-BE49-F238E27FC236}">
                    <a16:creationId xmlns:a16="http://schemas.microsoft.com/office/drawing/2014/main" id="{3D3F2CF4-E4D0-4F66-8087-4C8E36899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845" y="4185625"/>
                <a:ext cx="1113630" cy="112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0" name="Text Box 12">
                <a:extLst>
                  <a:ext uri="{FF2B5EF4-FFF2-40B4-BE49-F238E27FC236}">
                    <a16:creationId xmlns:a16="http://schemas.microsoft.com/office/drawing/2014/main" id="{5A0A2FCE-4DF8-4A64-871B-1FE04CEC8F89}"/>
                  </a:ext>
                </a:extLst>
              </p:cNvPr>
              <p:cNvSpPr txBox="1">
                <a:spLocks noChangeArrowheads="1"/>
              </p:cNvSpPr>
              <p:nvPr/>
            </p:nvSpPr>
            <p:spPr bwMode="auto">
              <a:xfrm>
                <a:off x="7740353" y="3337173"/>
                <a:ext cx="1331640"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200" b="1" dirty="0"/>
                  <a:t>Analista de Negócios</a:t>
                </a:r>
              </a:p>
            </p:txBody>
          </p:sp>
          <p:sp>
            <p:nvSpPr>
              <p:cNvPr id="37901" name="AutoShape 13">
                <a:extLst>
                  <a:ext uri="{FF2B5EF4-FFF2-40B4-BE49-F238E27FC236}">
                    <a16:creationId xmlns:a16="http://schemas.microsoft.com/office/drawing/2014/main" id="{AFA8FF76-F09F-489A-8B13-9051DD43E656}"/>
                  </a:ext>
                </a:extLst>
              </p:cNvPr>
              <p:cNvSpPr>
                <a:spLocks noChangeArrowheads="1"/>
              </p:cNvSpPr>
              <p:nvPr/>
            </p:nvSpPr>
            <p:spPr bwMode="auto">
              <a:xfrm>
                <a:off x="2415223" y="5530048"/>
                <a:ext cx="2408438" cy="708083"/>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200" b="1"/>
                  <a:t>Especificação de </a:t>
                </a:r>
              </a:p>
              <a:p>
                <a:pPr algn="ctr" eaLnBrk="1" hangingPunct="1"/>
                <a:r>
                  <a:rPr lang="pt-BR" altLang="pt-BR" sz="1200" b="1"/>
                  <a:t>Requisitos Atualizada</a:t>
                </a:r>
              </a:p>
            </p:txBody>
          </p:sp>
        </p:grpSp>
      </p:grpSp>
      <p:sp>
        <p:nvSpPr>
          <p:cNvPr id="14" name="CaixaDeTexto 13">
            <a:extLst>
              <a:ext uri="{FF2B5EF4-FFF2-40B4-BE49-F238E27FC236}">
                <a16:creationId xmlns:a16="http://schemas.microsoft.com/office/drawing/2014/main" id="{8481A4D6-1677-4407-968D-9D16F24B19EC}"/>
              </a:ext>
            </a:extLst>
          </p:cNvPr>
          <p:cNvSpPr txBox="1"/>
          <p:nvPr/>
        </p:nvSpPr>
        <p:spPr>
          <a:xfrm>
            <a:off x="539552" y="908720"/>
            <a:ext cx="6894766" cy="523220"/>
          </a:xfrm>
          <a:prstGeom prst="rect">
            <a:avLst/>
          </a:prstGeom>
          <a:noFill/>
        </p:spPr>
        <p:txBody>
          <a:bodyPr wrap="square">
            <a:spAutoFit/>
          </a:bodyPr>
          <a:lstStyle/>
          <a:p>
            <a:pPr marL="214313" indent="-214313">
              <a:buFont typeface="Arial" panose="020B0604020202020204" pitchFamily="34" charset="0"/>
              <a:buChar char="•"/>
            </a:pPr>
            <a:r>
              <a:rPr lang="pt-BR" altLang="pt-BR" sz="2800" dirty="0">
                <a:solidFill>
                  <a:srgbClr val="000066"/>
                </a:solidFill>
              </a:rPr>
              <a:t>Atividades de Engenharia de Requisitos 	</a:t>
            </a:r>
          </a:p>
        </p:txBody>
      </p:sp>
      <p:sp>
        <p:nvSpPr>
          <p:cNvPr id="19" name="CaixaDeTexto 18">
            <a:extLst>
              <a:ext uri="{FF2B5EF4-FFF2-40B4-BE49-F238E27FC236}">
                <a16:creationId xmlns:a16="http://schemas.microsoft.com/office/drawing/2014/main" id="{406D930F-5A60-4DA7-A2B1-7AE603517BF6}"/>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4E1775A-CD20-4714-94A6-4CDCFE4C98FA}"/>
              </a:ext>
            </a:extLst>
          </p:cNvPr>
          <p:cNvSpPr>
            <a:spLocks noGrp="1" noChangeArrowheads="1"/>
          </p:cNvSpPr>
          <p:nvPr>
            <p:ph type="title" idx="4294967295"/>
          </p:nvPr>
        </p:nvSpPr>
        <p:spPr>
          <a:xfrm>
            <a:off x="1619672" y="1772816"/>
            <a:ext cx="5849541" cy="2952774"/>
          </a:xfrm>
          <a:prstGeom prst="rect">
            <a:avLst/>
          </a:prstGeom>
          <a:noFill/>
        </p:spPr>
        <p:txBody>
          <a:bodyPr>
            <a:normAutofit/>
          </a:bodyPr>
          <a:lstStyle/>
          <a:p>
            <a:pPr algn="ctr"/>
            <a:br>
              <a:rPr lang="pt-BR" altLang="pt-BR" dirty="0">
                <a:solidFill>
                  <a:schemeClr val="tx1"/>
                </a:solidFill>
                <a:effectLst>
                  <a:outerShdw blurRad="38100" dist="38100" dir="2700000" algn="tl">
                    <a:srgbClr val="000000">
                      <a:alpha val="43137"/>
                    </a:srgbClr>
                  </a:outerShdw>
                </a:effectLst>
              </a:rPr>
            </a:br>
            <a:br>
              <a:rPr lang="pt-BR" altLang="pt-BR" dirty="0">
                <a:solidFill>
                  <a:schemeClr val="tx1"/>
                </a:solidFill>
                <a:effectLst>
                  <a:outerShdw blurRad="38100" dist="38100" dir="2700000" algn="tl">
                    <a:srgbClr val="000000">
                      <a:alpha val="43137"/>
                    </a:srgbClr>
                  </a:outerShdw>
                </a:effectLst>
              </a:rPr>
            </a:br>
            <a:r>
              <a:rPr lang="pt-BR" altLang="pt-BR" dirty="0">
                <a:solidFill>
                  <a:schemeClr val="tx1"/>
                </a:solidFill>
                <a:effectLst>
                  <a:outerShdw blurRad="38100" dist="38100" dir="2700000" algn="tl">
                    <a:srgbClr val="000000">
                      <a:alpha val="43137"/>
                    </a:srgbClr>
                  </a:outerShdw>
                </a:effectLst>
              </a:rPr>
              <a:t> Elicitação de Requisitos</a:t>
            </a:r>
          </a:p>
        </p:txBody>
      </p:sp>
      <p:sp>
        <p:nvSpPr>
          <p:cNvPr id="3" name="CaixaDeTexto 2">
            <a:extLst>
              <a:ext uri="{FF2B5EF4-FFF2-40B4-BE49-F238E27FC236}">
                <a16:creationId xmlns:a16="http://schemas.microsoft.com/office/drawing/2014/main" id="{4E6501C1-B8A8-4359-872B-EB2BE360E1CA}"/>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820E816-02B9-4CC2-BEA9-BCDF1E8F0763}"/>
              </a:ext>
            </a:extLst>
          </p:cNvPr>
          <p:cNvSpPr>
            <a:spLocks noChangeArrowheads="1"/>
          </p:cNvSpPr>
          <p:nvPr/>
        </p:nvSpPr>
        <p:spPr bwMode="auto">
          <a:xfrm>
            <a:off x="2736056" y="1971676"/>
            <a:ext cx="4157663" cy="1675210"/>
          </a:xfrm>
          <a:prstGeom prst="rect">
            <a:avLst/>
          </a:prstGeom>
          <a:solidFill>
            <a:srgbClr val="ADE0E3"/>
          </a:solidFill>
          <a:ln w="12700">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Char char="Ø"/>
            </a:pPr>
            <a:r>
              <a:rPr lang="pt-BR" altLang="pt-BR" sz="1500"/>
              <a:t>Explicitar o domínio do problema</a:t>
            </a:r>
          </a:p>
          <a:p>
            <a:pPr eaLnBrk="1" hangingPunct="1">
              <a:buFont typeface="Wingdings" panose="05000000000000000000" pitchFamily="2" charset="2"/>
              <a:buChar char="Ø"/>
            </a:pPr>
            <a:r>
              <a:rPr lang="pt-BR" altLang="pt-BR" sz="1500"/>
              <a:t>Identificar possibilidade de reuso de solução</a:t>
            </a:r>
          </a:p>
          <a:p>
            <a:pPr eaLnBrk="1" hangingPunct="1">
              <a:buFont typeface="Wingdings" panose="05000000000000000000" pitchFamily="2" charset="2"/>
              <a:buChar char="Ø"/>
            </a:pPr>
            <a:r>
              <a:rPr lang="pt-BR" altLang="pt-BR" sz="1500"/>
              <a:t>Identificar pessoas e áreas impactadas </a:t>
            </a:r>
          </a:p>
          <a:p>
            <a:pPr eaLnBrk="1" hangingPunct="1">
              <a:buFont typeface="Wingdings" panose="05000000000000000000" pitchFamily="2" charset="2"/>
              <a:buChar char="Ø"/>
            </a:pPr>
            <a:r>
              <a:rPr lang="pt-BR" altLang="pt-BR" sz="1500"/>
              <a:t>Elicitar e classificar os requisitos de negócio</a:t>
            </a:r>
          </a:p>
          <a:p>
            <a:pPr eaLnBrk="1" hangingPunct="1">
              <a:buFont typeface="Wingdings" panose="05000000000000000000" pitchFamily="2" charset="2"/>
              <a:buChar char="Ø"/>
            </a:pPr>
            <a:r>
              <a:rPr lang="pt-BR" altLang="pt-BR" sz="1500"/>
              <a:t>Envolver a área de serviços e definir </a:t>
            </a:r>
          </a:p>
          <a:p>
            <a:pPr eaLnBrk="1" hangingPunct="1">
              <a:buFont typeface="Wingdings" panose="05000000000000000000" pitchFamily="2" charset="2"/>
              <a:buNone/>
            </a:pPr>
            <a:r>
              <a:rPr lang="pt-BR" altLang="pt-BR" sz="1500"/>
              <a:t>     alternativas de solução</a:t>
            </a:r>
          </a:p>
          <a:p>
            <a:pPr eaLnBrk="1" hangingPunct="1">
              <a:buFont typeface="Wingdings" panose="05000000000000000000" pitchFamily="2" charset="2"/>
              <a:buChar char="Ø"/>
            </a:pPr>
            <a:r>
              <a:rPr lang="pt-BR" altLang="pt-BR" sz="1500"/>
              <a:t>Analisar e validar os requisitos</a:t>
            </a:r>
          </a:p>
        </p:txBody>
      </p:sp>
      <p:sp>
        <p:nvSpPr>
          <p:cNvPr id="39939" name="AutoShape 3">
            <a:extLst>
              <a:ext uri="{FF2B5EF4-FFF2-40B4-BE49-F238E27FC236}">
                <a16:creationId xmlns:a16="http://schemas.microsoft.com/office/drawing/2014/main" id="{D4C614F4-BBB6-48C5-AA73-6026B725D70C}"/>
              </a:ext>
            </a:extLst>
          </p:cNvPr>
          <p:cNvSpPr>
            <a:spLocks noChangeArrowheads="1"/>
          </p:cNvSpPr>
          <p:nvPr/>
        </p:nvSpPr>
        <p:spPr bwMode="auto">
          <a:xfrm>
            <a:off x="1043608" y="1988840"/>
            <a:ext cx="1664395" cy="684132"/>
          </a:xfrm>
          <a:prstGeom prst="rightArrow">
            <a:avLst>
              <a:gd name="adj1" fmla="val 50000"/>
              <a:gd name="adj2" fmla="val 57916"/>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600" b="1" dirty="0"/>
              <a:t>Necessidades</a:t>
            </a:r>
          </a:p>
        </p:txBody>
      </p:sp>
      <p:pic>
        <p:nvPicPr>
          <p:cNvPr id="39940" name="Picture 4" descr="PE01799A">
            <a:extLst>
              <a:ext uri="{FF2B5EF4-FFF2-40B4-BE49-F238E27FC236}">
                <a16:creationId xmlns:a16="http://schemas.microsoft.com/office/drawing/2014/main" id="{1BD035FF-6AEA-4D14-88E8-C676E6D0F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2067" y="2241947"/>
            <a:ext cx="84891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5">
            <a:extLst>
              <a:ext uri="{FF2B5EF4-FFF2-40B4-BE49-F238E27FC236}">
                <a16:creationId xmlns:a16="http://schemas.microsoft.com/office/drawing/2014/main" id="{11AB7F9B-564C-40F0-A92D-C4C692653AD6}"/>
              </a:ext>
            </a:extLst>
          </p:cNvPr>
          <p:cNvSpPr txBox="1">
            <a:spLocks noChangeArrowheads="1"/>
          </p:cNvSpPr>
          <p:nvPr/>
        </p:nvSpPr>
        <p:spPr bwMode="auto">
          <a:xfrm>
            <a:off x="6948487" y="3159920"/>
            <a:ext cx="1052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sz="1200" b="1"/>
              <a:t>Analista de Negócios</a:t>
            </a:r>
          </a:p>
        </p:txBody>
      </p:sp>
      <p:sp>
        <p:nvSpPr>
          <p:cNvPr id="39942" name="AutoShape 6">
            <a:extLst>
              <a:ext uri="{FF2B5EF4-FFF2-40B4-BE49-F238E27FC236}">
                <a16:creationId xmlns:a16="http://schemas.microsoft.com/office/drawing/2014/main" id="{15E3E660-1030-49AE-8DD0-B8B4D223E198}"/>
              </a:ext>
            </a:extLst>
          </p:cNvPr>
          <p:cNvSpPr>
            <a:spLocks noChangeArrowheads="1"/>
          </p:cNvSpPr>
          <p:nvPr/>
        </p:nvSpPr>
        <p:spPr bwMode="auto">
          <a:xfrm>
            <a:off x="3113486" y="3754042"/>
            <a:ext cx="216694" cy="701278"/>
          </a:xfrm>
          <a:prstGeom prst="downArrow">
            <a:avLst>
              <a:gd name="adj1" fmla="val 50000"/>
              <a:gd name="adj2" fmla="val 80907"/>
            </a:avLst>
          </a:prstGeom>
          <a:solidFill>
            <a:srgbClr val="ADE0E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9943" name="AutoShape 7">
            <a:extLst>
              <a:ext uri="{FF2B5EF4-FFF2-40B4-BE49-F238E27FC236}">
                <a16:creationId xmlns:a16="http://schemas.microsoft.com/office/drawing/2014/main" id="{572080CB-842D-478A-AE95-FF76E6978196}"/>
              </a:ext>
            </a:extLst>
          </p:cNvPr>
          <p:cNvSpPr>
            <a:spLocks noChangeArrowheads="1"/>
          </p:cNvSpPr>
          <p:nvPr/>
        </p:nvSpPr>
        <p:spPr bwMode="auto">
          <a:xfrm>
            <a:off x="4518423" y="3754042"/>
            <a:ext cx="216694" cy="701278"/>
          </a:xfrm>
          <a:prstGeom prst="downArrow">
            <a:avLst>
              <a:gd name="adj1" fmla="val 50000"/>
              <a:gd name="adj2" fmla="val 80907"/>
            </a:avLst>
          </a:prstGeom>
          <a:solidFill>
            <a:srgbClr val="ADE0E3">
              <a:alpha val="89803"/>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9944" name="AutoShape 8">
            <a:extLst>
              <a:ext uri="{FF2B5EF4-FFF2-40B4-BE49-F238E27FC236}">
                <a16:creationId xmlns:a16="http://schemas.microsoft.com/office/drawing/2014/main" id="{3BF3B9BA-DC1D-4D49-B3FE-979E6A65A624}"/>
              </a:ext>
            </a:extLst>
          </p:cNvPr>
          <p:cNvSpPr>
            <a:spLocks noChangeArrowheads="1"/>
          </p:cNvSpPr>
          <p:nvPr/>
        </p:nvSpPr>
        <p:spPr bwMode="auto">
          <a:xfrm>
            <a:off x="6300789" y="3754042"/>
            <a:ext cx="216694" cy="701278"/>
          </a:xfrm>
          <a:prstGeom prst="downArrow">
            <a:avLst>
              <a:gd name="adj1" fmla="val 50000"/>
              <a:gd name="adj2" fmla="val 80907"/>
            </a:avLst>
          </a:prstGeom>
          <a:solidFill>
            <a:srgbClr val="ADE0E3"/>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9945" name="AutoShape 9">
            <a:extLst>
              <a:ext uri="{FF2B5EF4-FFF2-40B4-BE49-F238E27FC236}">
                <a16:creationId xmlns:a16="http://schemas.microsoft.com/office/drawing/2014/main" id="{E4049555-219F-448D-BC87-30ED1E1375F3}"/>
              </a:ext>
            </a:extLst>
          </p:cNvPr>
          <p:cNvSpPr>
            <a:spLocks noChangeArrowheads="1"/>
          </p:cNvSpPr>
          <p:nvPr/>
        </p:nvSpPr>
        <p:spPr bwMode="auto">
          <a:xfrm>
            <a:off x="2736056" y="4563666"/>
            <a:ext cx="971550" cy="594122"/>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a:t>Regras de</a:t>
            </a:r>
          </a:p>
          <a:p>
            <a:pPr algn="ctr" eaLnBrk="1" hangingPunct="1"/>
            <a:r>
              <a:rPr lang="pt-BR" altLang="pt-BR" sz="1350" b="1"/>
              <a:t> Negócio</a:t>
            </a:r>
          </a:p>
        </p:txBody>
      </p:sp>
      <p:sp>
        <p:nvSpPr>
          <p:cNvPr id="39946" name="AutoShape 10">
            <a:extLst>
              <a:ext uri="{FF2B5EF4-FFF2-40B4-BE49-F238E27FC236}">
                <a16:creationId xmlns:a16="http://schemas.microsoft.com/office/drawing/2014/main" id="{E6289184-54A1-41C6-82FA-DA509E43768A}"/>
              </a:ext>
            </a:extLst>
          </p:cNvPr>
          <p:cNvSpPr>
            <a:spLocks noChangeArrowheads="1"/>
          </p:cNvSpPr>
          <p:nvPr/>
        </p:nvSpPr>
        <p:spPr bwMode="auto">
          <a:xfrm>
            <a:off x="4139804" y="4563666"/>
            <a:ext cx="971550" cy="594122"/>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a:t>Glossário</a:t>
            </a:r>
          </a:p>
        </p:txBody>
      </p:sp>
      <p:sp>
        <p:nvSpPr>
          <p:cNvPr id="39947" name="AutoShape 11">
            <a:extLst>
              <a:ext uri="{FF2B5EF4-FFF2-40B4-BE49-F238E27FC236}">
                <a16:creationId xmlns:a16="http://schemas.microsoft.com/office/drawing/2014/main" id="{F8CBBF1A-35B9-4E7C-9C27-991C0AF303F4}"/>
              </a:ext>
            </a:extLst>
          </p:cNvPr>
          <p:cNvSpPr>
            <a:spLocks noChangeArrowheads="1"/>
          </p:cNvSpPr>
          <p:nvPr/>
        </p:nvSpPr>
        <p:spPr bwMode="auto">
          <a:xfrm>
            <a:off x="5489973" y="4563667"/>
            <a:ext cx="1835944" cy="540544"/>
          </a:xfrm>
          <a:prstGeom prst="flowChartDocument">
            <a:avLst/>
          </a:prstGeom>
          <a:solidFill>
            <a:srgbClr val="CCFFC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350" b="1"/>
              <a:t>Documento de Visão</a:t>
            </a:r>
          </a:p>
          <a:p>
            <a:pPr algn="ctr" eaLnBrk="1" hangingPunct="1"/>
            <a:endParaRPr lang="pt-BR" altLang="pt-BR" sz="1350" b="1"/>
          </a:p>
        </p:txBody>
      </p:sp>
      <p:sp>
        <p:nvSpPr>
          <p:cNvPr id="39948" name="AutoShape 12">
            <a:extLst>
              <a:ext uri="{FF2B5EF4-FFF2-40B4-BE49-F238E27FC236}">
                <a16:creationId xmlns:a16="http://schemas.microsoft.com/office/drawing/2014/main" id="{77F111D5-77A4-4682-AB7F-0B45D67E5DC6}"/>
              </a:ext>
            </a:extLst>
          </p:cNvPr>
          <p:cNvSpPr>
            <a:spLocks noChangeArrowheads="1"/>
          </p:cNvSpPr>
          <p:nvPr/>
        </p:nvSpPr>
        <p:spPr bwMode="auto">
          <a:xfrm>
            <a:off x="3167064" y="5266136"/>
            <a:ext cx="216694" cy="377428"/>
          </a:xfrm>
          <a:prstGeom prst="downArrow">
            <a:avLst>
              <a:gd name="adj1" fmla="val 50000"/>
              <a:gd name="adj2" fmla="val 43544"/>
            </a:avLst>
          </a:prstGeom>
          <a:solidFill>
            <a:srgbClr val="ADE0E3"/>
          </a:solidFill>
          <a:ln w="9525">
            <a:solidFill>
              <a:schemeClr val="tx1"/>
            </a:solidFill>
            <a:prstDash val="dashDot"/>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9949" name="AutoShape 13">
            <a:extLst>
              <a:ext uri="{FF2B5EF4-FFF2-40B4-BE49-F238E27FC236}">
                <a16:creationId xmlns:a16="http://schemas.microsoft.com/office/drawing/2014/main" id="{807AC9C8-71CF-4876-BBF5-07026D947AE5}"/>
              </a:ext>
            </a:extLst>
          </p:cNvPr>
          <p:cNvSpPr>
            <a:spLocks noChangeArrowheads="1"/>
          </p:cNvSpPr>
          <p:nvPr/>
        </p:nvSpPr>
        <p:spPr bwMode="auto">
          <a:xfrm>
            <a:off x="4572001" y="5266136"/>
            <a:ext cx="216694" cy="377428"/>
          </a:xfrm>
          <a:prstGeom prst="downArrow">
            <a:avLst>
              <a:gd name="adj1" fmla="val 50000"/>
              <a:gd name="adj2" fmla="val 43544"/>
            </a:avLst>
          </a:prstGeom>
          <a:solidFill>
            <a:srgbClr val="ADE0E3">
              <a:alpha val="89803"/>
            </a:srgbClr>
          </a:solidFill>
          <a:ln w="9525">
            <a:solidFill>
              <a:schemeClr val="tx1"/>
            </a:solidFill>
            <a:prstDash val="dashDot"/>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9950" name="AutoShape 14">
            <a:extLst>
              <a:ext uri="{FF2B5EF4-FFF2-40B4-BE49-F238E27FC236}">
                <a16:creationId xmlns:a16="http://schemas.microsoft.com/office/drawing/2014/main" id="{691CCF28-A6CD-4AD3-8CB7-6AF615327B53}"/>
              </a:ext>
            </a:extLst>
          </p:cNvPr>
          <p:cNvSpPr>
            <a:spLocks noChangeArrowheads="1"/>
          </p:cNvSpPr>
          <p:nvPr/>
        </p:nvSpPr>
        <p:spPr bwMode="auto">
          <a:xfrm>
            <a:off x="6354367" y="5266136"/>
            <a:ext cx="216694" cy="377428"/>
          </a:xfrm>
          <a:prstGeom prst="downArrow">
            <a:avLst>
              <a:gd name="adj1" fmla="val 50000"/>
              <a:gd name="adj2" fmla="val 43544"/>
            </a:avLst>
          </a:prstGeom>
          <a:solidFill>
            <a:srgbClr val="ADE0E3"/>
          </a:solidFill>
          <a:ln w="9525">
            <a:solidFill>
              <a:schemeClr val="tx1"/>
            </a:solidFill>
            <a:prstDash val="dashDot"/>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pt-BR" sz="1350"/>
          </a:p>
        </p:txBody>
      </p:sp>
      <p:sp>
        <p:nvSpPr>
          <p:cNvPr id="39951" name="Rectangle 15">
            <a:extLst>
              <a:ext uri="{FF2B5EF4-FFF2-40B4-BE49-F238E27FC236}">
                <a16:creationId xmlns:a16="http://schemas.microsoft.com/office/drawing/2014/main" id="{DE5EDDD7-3631-4A54-BCB0-6774DD068AFE}"/>
              </a:ext>
            </a:extLst>
          </p:cNvPr>
          <p:cNvSpPr>
            <a:spLocks noGrp="1" noChangeArrowheads="1"/>
          </p:cNvSpPr>
          <p:nvPr>
            <p:ph type="title" idx="4294967295"/>
          </p:nvPr>
        </p:nvSpPr>
        <p:spPr>
          <a:xfrm>
            <a:off x="467544" y="908721"/>
            <a:ext cx="7115547" cy="697434"/>
          </a:xfrm>
          <a:prstGeom prst="rect">
            <a:avLst/>
          </a:prstGeom>
        </p:spPr>
        <p:txBody>
          <a:bodyPr>
            <a:normAutofit/>
          </a:bodyPr>
          <a:lstStyle/>
          <a:p>
            <a:pPr marL="269875" indent="-269875">
              <a:buFont typeface="Arial" panose="020B0604020202020204" pitchFamily="34" charset="0"/>
              <a:buChar char="•"/>
            </a:pPr>
            <a:r>
              <a:rPr lang="pt-BR" altLang="pt-BR" sz="2800" dirty="0"/>
              <a:t>Elicitação dos Requisitos de Negócio</a:t>
            </a:r>
            <a:endParaRPr lang="en-US" altLang="pt-BR" sz="2800" dirty="0"/>
          </a:p>
        </p:txBody>
      </p:sp>
      <p:sp>
        <p:nvSpPr>
          <p:cNvPr id="16" name="CaixaDeTexto 15">
            <a:extLst>
              <a:ext uri="{FF2B5EF4-FFF2-40B4-BE49-F238E27FC236}">
                <a16:creationId xmlns:a16="http://schemas.microsoft.com/office/drawing/2014/main" id="{3E542E18-5BDE-449A-B548-ACD2DB687F59}"/>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E536973B-D158-4372-94C3-40ABFEB2B627}"/>
              </a:ext>
            </a:extLst>
          </p:cNvPr>
          <p:cNvSpPr>
            <a:spLocks noGrp="1" noChangeArrowheads="1"/>
          </p:cNvSpPr>
          <p:nvPr>
            <p:ph idx="1"/>
          </p:nvPr>
        </p:nvSpPr>
        <p:spPr>
          <a:xfrm>
            <a:off x="395536" y="980728"/>
            <a:ext cx="8119814" cy="5196235"/>
          </a:xfrm>
        </p:spPr>
        <p:txBody>
          <a:bodyPr/>
          <a:lstStyle/>
          <a:p>
            <a:pPr>
              <a:lnSpc>
                <a:spcPct val="90000"/>
              </a:lnSpc>
            </a:pPr>
            <a:r>
              <a:rPr lang="pt-BR" altLang="pt-BR" dirty="0" err="1"/>
              <a:t>Elicitação</a:t>
            </a:r>
            <a:r>
              <a:rPr lang="pt-BR" altLang="pt-BR" dirty="0"/>
              <a:t> de Requisitos </a:t>
            </a:r>
          </a:p>
          <a:p>
            <a:pPr lvl="1"/>
            <a:r>
              <a:rPr lang="pt-BR" altLang="pt-BR" dirty="0"/>
              <a:t>Atividades que envolvem a descoberta de requisitos de um sistema:</a:t>
            </a:r>
          </a:p>
          <a:p>
            <a:pPr lvl="2"/>
            <a:r>
              <a:rPr lang="pt-BR" altLang="pt-BR" dirty="0"/>
              <a:t>identificação das fontes de informação</a:t>
            </a:r>
          </a:p>
          <a:p>
            <a:pPr lvl="2"/>
            <a:r>
              <a:rPr lang="pt-BR" altLang="pt-BR" dirty="0"/>
              <a:t>técnicas de </a:t>
            </a:r>
            <a:r>
              <a:rPr lang="pt-BR" altLang="pt-BR" dirty="0" err="1"/>
              <a:t>elicitação</a:t>
            </a:r>
            <a:r>
              <a:rPr lang="pt-BR" altLang="pt-BR" dirty="0"/>
              <a:t> (coleta de fatos)</a:t>
            </a:r>
          </a:p>
          <a:p>
            <a:pPr lvl="2"/>
            <a:r>
              <a:rPr lang="pt-BR" altLang="pt-BR" dirty="0"/>
              <a:t>comunicação (estabelecer uma linguagem comum)</a:t>
            </a:r>
          </a:p>
          <a:p>
            <a:pPr lvl="1"/>
            <a:r>
              <a:rPr lang="pt-BR" altLang="pt-BR" dirty="0"/>
              <a:t>Envolve pessoal objetivando descobrir:</a:t>
            </a:r>
          </a:p>
          <a:p>
            <a:pPr lvl="1">
              <a:lnSpc>
                <a:spcPct val="90000"/>
              </a:lnSpc>
            </a:pPr>
            <a:r>
              <a:rPr lang="pt-BR" altLang="pt-BR" dirty="0"/>
              <a:t>o domínio de aplicação</a:t>
            </a:r>
          </a:p>
          <a:p>
            <a:pPr lvl="1">
              <a:lnSpc>
                <a:spcPct val="90000"/>
              </a:lnSpc>
            </a:pPr>
            <a:r>
              <a:rPr lang="pt-BR" altLang="pt-BR" dirty="0"/>
              <a:t>serviços que devem ser fornecidos </a:t>
            </a:r>
          </a:p>
          <a:p>
            <a:pPr lvl="1">
              <a:lnSpc>
                <a:spcPct val="90000"/>
              </a:lnSpc>
            </a:pPr>
            <a:r>
              <a:rPr lang="pt-BR" altLang="pt-BR" dirty="0"/>
              <a:t>restrições</a:t>
            </a:r>
          </a:p>
        </p:txBody>
      </p:sp>
      <p:sp>
        <p:nvSpPr>
          <p:cNvPr id="4" name="CaixaDeTexto 3">
            <a:extLst>
              <a:ext uri="{FF2B5EF4-FFF2-40B4-BE49-F238E27FC236}">
                <a16:creationId xmlns:a16="http://schemas.microsoft.com/office/drawing/2014/main" id="{B35788B1-8819-4939-B8BE-12C13D149FAC}"/>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AE089B37-4B5E-4E81-8F91-AA458314EA29}"/>
              </a:ext>
            </a:extLst>
          </p:cNvPr>
          <p:cNvSpPr>
            <a:spLocks noGrp="1" noChangeArrowheads="1"/>
          </p:cNvSpPr>
          <p:nvPr>
            <p:ph idx="1"/>
          </p:nvPr>
        </p:nvSpPr>
        <p:spPr>
          <a:xfrm>
            <a:off x="395536" y="836712"/>
            <a:ext cx="8496944" cy="5472608"/>
          </a:xfrm>
        </p:spPr>
        <p:txBody>
          <a:bodyPr>
            <a:normAutofit/>
          </a:bodyPr>
          <a:lstStyle/>
          <a:p>
            <a:pPr>
              <a:lnSpc>
                <a:spcPct val="90000"/>
              </a:lnSpc>
            </a:pPr>
            <a:r>
              <a:rPr lang="pt-BR" altLang="pt-BR" dirty="0" err="1"/>
              <a:t>Elicitação</a:t>
            </a:r>
            <a:r>
              <a:rPr lang="pt-BR" altLang="pt-BR" dirty="0"/>
              <a:t> de Requisitos</a:t>
            </a:r>
          </a:p>
          <a:p>
            <a:pPr lvl="1"/>
            <a:r>
              <a:rPr lang="pt-BR" altLang="pt-BR" dirty="0"/>
              <a:t>Pode envolver diferentes tipos de pessoas em uma organização (</a:t>
            </a:r>
            <a:r>
              <a:rPr lang="pt-BR" altLang="pt-BR" i="1" dirty="0"/>
              <a:t>stakeholders</a:t>
            </a:r>
            <a:r>
              <a:rPr lang="pt-BR" altLang="pt-BR" dirty="0"/>
              <a:t>):</a:t>
            </a:r>
          </a:p>
          <a:p>
            <a:pPr lvl="2"/>
            <a:r>
              <a:rPr lang="pt-BR" altLang="pt-BR" dirty="0"/>
              <a:t>usuários</a:t>
            </a:r>
          </a:p>
          <a:p>
            <a:pPr lvl="2"/>
            <a:r>
              <a:rPr lang="pt-BR" altLang="pt-BR" dirty="0"/>
              <a:t>gerentes</a:t>
            </a:r>
          </a:p>
          <a:p>
            <a:pPr lvl="2"/>
            <a:r>
              <a:rPr lang="pt-BR" altLang="pt-BR" dirty="0"/>
              <a:t>desenvolvedores</a:t>
            </a:r>
          </a:p>
          <a:p>
            <a:pPr lvl="2"/>
            <a:r>
              <a:rPr lang="pt-BR" altLang="pt-BR" dirty="0"/>
              <a:t>especialistas de domínio</a:t>
            </a:r>
          </a:p>
          <a:p>
            <a:pPr lvl="2"/>
            <a:r>
              <a:rPr lang="pt-BR" altLang="pt-BR" dirty="0"/>
              <a:t>sindicatos,... </a:t>
            </a:r>
          </a:p>
          <a:p>
            <a:pPr lvl="1"/>
            <a:r>
              <a:rPr lang="pt-BR" altLang="pt-BR" dirty="0"/>
              <a:t>A equipe de desenvolvimento e clientes trabalham em conjunto visando identificar:</a:t>
            </a:r>
          </a:p>
          <a:p>
            <a:pPr lvl="2"/>
            <a:r>
              <a:rPr lang="pt-BR" altLang="pt-BR" dirty="0"/>
              <a:t>detalhes do domínio da aplicação</a:t>
            </a:r>
          </a:p>
          <a:p>
            <a:pPr lvl="2"/>
            <a:r>
              <a:rPr lang="pt-BR" altLang="pt-BR" dirty="0"/>
              <a:t>serviços que o sistema deve oferecer</a:t>
            </a:r>
          </a:p>
          <a:p>
            <a:pPr lvl="2"/>
            <a:r>
              <a:rPr lang="pt-BR" altLang="pt-BR" dirty="0"/>
              <a:t>desempenho</a:t>
            </a:r>
          </a:p>
          <a:p>
            <a:pPr lvl="2"/>
            <a:r>
              <a:rPr lang="pt-BR" altLang="pt-BR" dirty="0"/>
              <a:t>restrições de </a:t>
            </a:r>
            <a:r>
              <a:rPr lang="pt-BR" altLang="pt-BR" i="1" dirty="0"/>
              <a:t>hardware, </a:t>
            </a:r>
            <a:r>
              <a:rPr lang="pt-BR" altLang="pt-BR" dirty="0"/>
              <a:t>...</a:t>
            </a:r>
          </a:p>
        </p:txBody>
      </p:sp>
      <p:sp>
        <p:nvSpPr>
          <p:cNvPr id="4" name="CaixaDeTexto 3">
            <a:extLst>
              <a:ext uri="{FF2B5EF4-FFF2-40B4-BE49-F238E27FC236}">
                <a16:creationId xmlns:a16="http://schemas.microsoft.com/office/drawing/2014/main" id="{BCB50382-EC0C-4E36-AD1D-1BD20A77EA17}"/>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0FD5CAFE-8FCE-4476-9F13-2F04BF4B7142}"/>
              </a:ext>
            </a:extLst>
          </p:cNvPr>
          <p:cNvSpPr>
            <a:spLocks noGrp="1" noChangeArrowheads="1"/>
          </p:cNvSpPr>
          <p:nvPr>
            <p:ph idx="1"/>
          </p:nvPr>
        </p:nvSpPr>
        <p:spPr>
          <a:xfrm>
            <a:off x="539552" y="908720"/>
            <a:ext cx="8424936" cy="5400600"/>
          </a:xfrm>
        </p:spPr>
        <p:txBody>
          <a:bodyPr>
            <a:normAutofit/>
          </a:bodyPr>
          <a:lstStyle/>
          <a:p>
            <a:pPr>
              <a:lnSpc>
                <a:spcPct val="80000"/>
              </a:lnSpc>
            </a:pPr>
            <a:r>
              <a:rPr lang="pt-BR" altLang="pt-BR" dirty="0" err="1"/>
              <a:t>Elicitação</a:t>
            </a:r>
            <a:r>
              <a:rPr lang="pt-BR" altLang="pt-BR" dirty="0"/>
              <a:t> de Requisitos</a:t>
            </a:r>
          </a:p>
          <a:p>
            <a:pPr lvl="1">
              <a:lnSpc>
                <a:spcPct val="80000"/>
              </a:lnSpc>
            </a:pPr>
            <a:r>
              <a:rPr lang="pt-BR" altLang="pt-BR" dirty="0"/>
              <a:t>Problemas:</a:t>
            </a:r>
          </a:p>
          <a:p>
            <a:pPr lvl="2">
              <a:lnSpc>
                <a:spcPct val="80000"/>
              </a:lnSpc>
            </a:pPr>
            <a:r>
              <a:rPr lang="pt-BR" altLang="pt-BR" dirty="0"/>
              <a:t>Em geral, </a:t>
            </a:r>
            <a:r>
              <a:rPr lang="pt-BR" altLang="pt-BR" i="1" dirty="0"/>
              <a:t>stakeholders</a:t>
            </a:r>
            <a:r>
              <a:rPr lang="pt-BR" altLang="pt-BR" dirty="0"/>
              <a:t> não sabem o que querem de fato</a:t>
            </a:r>
          </a:p>
          <a:p>
            <a:pPr lvl="3">
              <a:lnSpc>
                <a:spcPct val="80000"/>
              </a:lnSpc>
            </a:pPr>
            <a:r>
              <a:rPr lang="pt-BR" altLang="pt-BR" sz="1600" dirty="0"/>
              <a:t>dificuldade de expressão</a:t>
            </a:r>
          </a:p>
          <a:p>
            <a:pPr lvl="3">
              <a:lnSpc>
                <a:spcPct val="80000"/>
              </a:lnSpc>
            </a:pPr>
            <a:r>
              <a:rPr lang="pt-BR" altLang="pt-BR" sz="1600" dirty="0"/>
              <a:t>pedidos não realistas</a:t>
            </a:r>
          </a:p>
          <a:p>
            <a:pPr lvl="2">
              <a:lnSpc>
                <a:spcPct val="80000"/>
              </a:lnSpc>
            </a:pPr>
            <a:r>
              <a:rPr lang="pt-BR" altLang="pt-BR" i="1" dirty="0"/>
              <a:t>Stakeholders</a:t>
            </a:r>
            <a:r>
              <a:rPr lang="pt-BR" altLang="pt-BR" dirty="0"/>
              <a:t> expressam requisitos em sua própria terminologia</a:t>
            </a:r>
          </a:p>
          <a:p>
            <a:pPr lvl="3">
              <a:lnSpc>
                <a:spcPct val="80000"/>
              </a:lnSpc>
            </a:pPr>
            <a:r>
              <a:rPr lang="pt-BR" altLang="pt-BR" sz="1600" dirty="0"/>
              <a:t>conhecimento implícito</a:t>
            </a:r>
          </a:p>
          <a:p>
            <a:pPr lvl="2">
              <a:lnSpc>
                <a:spcPct val="80000"/>
              </a:lnSpc>
            </a:pPr>
            <a:r>
              <a:rPr lang="pt-BR" altLang="pt-BR" i="1" dirty="0"/>
              <a:t>Stakeholders</a:t>
            </a:r>
            <a:r>
              <a:rPr lang="pt-BR" altLang="pt-BR" dirty="0"/>
              <a:t> distintos podem ter requisitos conflitantes</a:t>
            </a:r>
          </a:p>
          <a:p>
            <a:pPr lvl="2">
              <a:lnSpc>
                <a:spcPct val="80000"/>
              </a:lnSpc>
            </a:pPr>
            <a:r>
              <a:rPr lang="pt-BR" altLang="pt-BR" dirty="0"/>
              <a:t>Fatores políticos podem influenciar os requisitos do sistema</a:t>
            </a:r>
          </a:p>
          <a:p>
            <a:pPr lvl="2">
              <a:lnSpc>
                <a:spcPct val="80000"/>
              </a:lnSpc>
            </a:pPr>
            <a:r>
              <a:rPr lang="pt-BR" altLang="pt-BR" dirty="0"/>
              <a:t>Ambientes econômicos e de negócios são dinâmicos</a:t>
            </a:r>
          </a:p>
          <a:p>
            <a:pPr lvl="3">
              <a:lnSpc>
                <a:spcPct val="80000"/>
              </a:lnSpc>
            </a:pPr>
            <a:r>
              <a:rPr lang="pt-BR" altLang="pt-BR" sz="1600" dirty="0"/>
              <a:t>requisitos mudam durante o processo de análise</a:t>
            </a:r>
          </a:p>
          <a:p>
            <a:pPr lvl="3">
              <a:lnSpc>
                <a:spcPct val="80000"/>
              </a:lnSpc>
            </a:pPr>
            <a:r>
              <a:rPr lang="pt-BR" altLang="pt-BR" sz="1600" dirty="0"/>
              <a:t>novos requisitos podem surgir (novos </a:t>
            </a:r>
            <a:r>
              <a:rPr lang="pt-BR" altLang="pt-BR" sz="1600" i="1" dirty="0"/>
              <a:t>stakeholders</a:t>
            </a:r>
            <a:r>
              <a:rPr lang="pt-BR" altLang="pt-BR" sz="1600" dirty="0"/>
              <a:t>)</a:t>
            </a:r>
          </a:p>
        </p:txBody>
      </p:sp>
      <p:sp>
        <p:nvSpPr>
          <p:cNvPr id="4" name="CaixaDeTexto 3">
            <a:extLst>
              <a:ext uri="{FF2B5EF4-FFF2-40B4-BE49-F238E27FC236}">
                <a16:creationId xmlns:a16="http://schemas.microsoft.com/office/drawing/2014/main" id="{9D6030C8-0DE6-4875-80DE-091D0C85642C}"/>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FA9ED204-5213-4D82-B07C-A9994A6ECB8C}"/>
              </a:ext>
            </a:extLst>
          </p:cNvPr>
          <p:cNvSpPr>
            <a:spLocks noGrp="1" noChangeArrowheads="1"/>
          </p:cNvSpPr>
          <p:nvPr>
            <p:ph idx="1"/>
          </p:nvPr>
        </p:nvSpPr>
        <p:spPr>
          <a:xfrm>
            <a:off x="395536" y="836712"/>
            <a:ext cx="8119814" cy="5340251"/>
          </a:xfrm>
        </p:spPr>
        <p:txBody>
          <a:bodyPr/>
          <a:lstStyle/>
          <a:p>
            <a:r>
              <a:rPr lang="pt-BR" altLang="pt-BR" dirty="0" err="1"/>
              <a:t>Elicitação</a:t>
            </a:r>
            <a:r>
              <a:rPr lang="pt-BR" altLang="pt-BR" dirty="0"/>
              <a:t> de Requisitos</a:t>
            </a:r>
          </a:p>
          <a:p>
            <a:pPr lvl="1"/>
            <a:r>
              <a:rPr lang="pt-BR" altLang="pt-BR" dirty="0"/>
              <a:t>Atividades do Processo:</a:t>
            </a:r>
          </a:p>
          <a:p>
            <a:pPr lvl="2"/>
            <a:r>
              <a:rPr lang="pt-BR" altLang="pt-BR" dirty="0"/>
              <a:t>Compreensão do domínio</a:t>
            </a:r>
          </a:p>
          <a:p>
            <a:pPr lvl="2"/>
            <a:r>
              <a:rPr lang="pt-BR" altLang="pt-BR" dirty="0"/>
              <a:t>Coleta de requisitos</a:t>
            </a:r>
          </a:p>
          <a:p>
            <a:pPr lvl="2"/>
            <a:r>
              <a:rPr lang="pt-BR" altLang="pt-BR" dirty="0"/>
              <a:t>Classificação</a:t>
            </a:r>
          </a:p>
          <a:p>
            <a:pPr lvl="2"/>
            <a:r>
              <a:rPr lang="pt-BR" altLang="pt-BR" dirty="0"/>
              <a:t>Resolução de conflitos</a:t>
            </a:r>
          </a:p>
          <a:p>
            <a:pPr lvl="2"/>
            <a:r>
              <a:rPr lang="pt-BR" altLang="pt-BR" dirty="0"/>
              <a:t>Definição de Prioridades</a:t>
            </a:r>
          </a:p>
          <a:p>
            <a:pPr lvl="2"/>
            <a:r>
              <a:rPr lang="pt-BR" altLang="pt-BR" dirty="0"/>
              <a:t>Verificação de requisitos </a:t>
            </a:r>
          </a:p>
        </p:txBody>
      </p:sp>
      <p:sp>
        <p:nvSpPr>
          <p:cNvPr id="4" name="CaixaDeTexto 3">
            <a:extLst>
              <a:ext uri="{FF2B5EF4-FFF2-40B4-BE49-F238E27FC236}">
                <a16:creationId xmlns:a16="http://schemas.microsoft.com/office/drawing/2014/main" id="{83779174-0F5F-44CD-83FA-916350EBFF4B}"/>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0EA3063B-223C-4D62-824D-2C00BA512FC7}"/>
              </a:ext>
            </a:extLst>
          </p:cNvPr>
          <p:cNvSpPr>
            <a:spLocks noGrp="1" noChangeArrowheads="1"/>
          </p:cNvSpPr>
          <p:nvPr>
            <p:ph idx="1"/>
          </p:nvPr>
        </p:nvSpPr>
        <p:spPr>
          <a:xfrm>
            <a:off x="395536" y="908720"/>
            <a:ext cx="8496943" cy="5544616"/>
          </a:xfrm>
        </p:spPr>
        <p:txBody>
          <a:bodyPr>
            <a:normAutofit/>
          </a:bodyPr>
          <a:lstStyle/>
          <a:p>
            <a:r>
              <a:rPr lang="pt-BR" altLang="pt-BR" dirty="0"/>
              <a:t>Compreensão do Domínio </a:t>
            </a:r>
          </a:p>
          <a:p>
            <a:pPr lvl="1"/>
            <a:r>
              <a:rPr lang="pt-BR" altLang="pt-BR" dirty="0"/>
              <a:t>Os analistas devem desenvolver sua compreensão do domínio da aplicação</a:t>
            </a:r>
          </a:p>
          <a:p>
            <a:pPr lvl="2"/>
            <a:r>
              <a:rPr lang="pt-BR" altLang="pt-BR" dirty="0"/>
              <a:t>se estiver desenvolvendo um sistema de supermercado deverá descobrir como este funciona</a:t>
            </a:r>
          </a:p>
          <a:p>
            <a:pPr lvl="2"/>
            <a:r>
              <a:rPr lang="pt-BR" altLang="pt-BR" dirty="0"/>
              <a:t>utilizar técnicas para descobrir este funcionamento</a:t>
            </a:r>
          </a:p>
          <a:p>
            <a:pPr lvl="2"/>
            <a:r>
              <a:rPr lang="pt-BR" altLang="pt-BR" dirty="0"/>
              <a:t>aprender a linguagem do usuário</a:t>
            </a:r>
          </a:p>
          <a:p>
            <a:pPr lvl="3"/>
            <a:r>
              <a:rPr lang="pt-BR" altLang="pt-BR" dirty="0"/>
              <a:t>elaborar um Glossário</a:t>
            </a:r>
          </a:p>
        </p:txBody>
      </p:sp>
      <p:sp>
        <p:nvSpPr>
          <p:cNvPr id="12" name="CaixaDeTexto 11">
            <a:extLst>
              <a:ext uri="{FF2B5EF4-FFF2-40B4-BE49-F238E27FC236}">
                <a16:creationId xmlns:a16="http://schemas.microsoft.com/office/drawing/2014/main" id="{AA0FDF54-178A-4AE2-B892-D864C3CC1CCB}"/>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17115A8D-4A66-4B49-A7C5-38257D5FF60E}"/>
              </a:ext>
            </a:extLst>
          </p:cNvPr>
          <p:cNvSpPr>
            <a:spLocks noGrp="1" noChangeArrowheads="1"/>
          </p:cNvSpPr>
          <p:nvPr>
            <p:ph idx="1"/>
          </p:nvPr>
        </p:nvSpPr>
        <p:spPr>
          <a:xfrm>
            <a:off x="395536" y="836712"/>
            <a:ext cx="8568952" cy="5616624"/>
          </a:xfrm>
        </p:spPr>
        <p:txBody>
          <a:bodyPr/>
          <a:lstStyle/>
          <a:p>
            <a:r>
              <a:rPr lang="pt-BR" altLang="pt-BR" dirty="0"/>
              <a:t>Coleta de Requisitos </a:t>
            </a:r>
          </a:p>
          <a:p>
            <a:pPr lvl="1"/>
            <a:r>
              <a:rPr lang="pt-BR" altLang="pt-BR" dirty="0"/>
              <a:t>Interagir com </a:t>
            </a:r>
            <a:r>
              <a:rPr lang="pt-BR" altLang="pt-BR" i="1" dirty="0"/>
              <a:t>stakeholders</a:t>
            </a:r>
            <a:r>
              <a:rPr lang="pt-BR" altLang="pt-BR" dirty="0"/>
              <a:t> para descobrir os requisitos</a:t>
            </a:r>
          </a:p>
          <a:p>
            <a:pPr lvl="1"/>
            <a:r>
              <a:rPr lang="pt-BR" altLang="pt-BR" dirty="0"/>
              <a:t>A coleta de requisitos é feita através de técnicas</a:t>
            </a:r>
          </a:p>
          <a:p>
            <a:pPr lvl="1"/>
            <a:r>
              <a:rPr lang="pt-BR" altLang="pt-BR" dirty="0"/>
              <a:t>Os requisitos são simplesmente documentados à medida que são coletados</a:t>
            </a:r>
          </a:p>
          <a:p>
            <a:pPr lvl="2"/>
            <a:r>
              <a:rPr lang="pt-BR" altLang="pt-BR" dirty="0"/>
              <a:t>resulta em documento preliminar (</a:t>
            </a:r>
            <a:r>
              <a:rPr lang="pt-BR" altLang="pt-BR" i="1" dirty="0"/>
              <a:t>draft</a:t>
            </a:r>
            <a:r>
              <a:rPr lang="pt-BR" altLang="pt-BR" dirty="0"/>
              <a:t>)</a:t>
            </a:r>
            <a:endParaRPr lang="en-US" altLang="pt-BR" dirty="0"/>
          </a:p>
        </p:txBody>
      </p:sp>
      <p:sp>
        <p:nvSpPr>
          <p:cNvPr id="4" name="CaixaDeTexto 3">
            <a:extLst>
              <a:ext uri="{FF2B5EF4-FFF2-40B4-BE49-F238E27FC236}">
                <a16:creationId xmlns:a16="http://schemas.microsoft.com/office/drawing/2014/main" id="{0332D2CC-0175-41F5-B383-8D239571B592}"/>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Rectangle 3">
            <a:extLst>
              <a:ext uri="{FF2B5EF4-FFF2-40B4-BE49-F238E27FC236}">
                <a16:creationId xmlns:a16="http://schemas.microsoft.com/office/drawing/2014/main" id="{933781EC-9A85-45D9-80A9-4582F07E51E2}"/>
              </a:ext>
            </a:extLst>
          </p:cNvPr>
          <p:cNvSpPr>
            <a:spLocks noGrp="1" noChangeArrowheads="1"/>
          </p:cNvSpPr>
          <p:nvPr>
            <p:ph idx="1"/>
          </p:nvPr>
        </p:nvSpPr>
        <p:spPr>
          <a:xfrm>
            <a:off x="395536" y="836712"/>
            <a:ext cx="8568952" cy="5400600"/>
          </a:xfrm>
        </p:spPr>
        <p:txBody>
          <a:bodyPr>
            <a:normAutofit/>
          </a:bodyPr>
          <a:lstStyle/>
          <a:p>
            <a:pPr>
              <a:lnSpc>
                <a:spcPct val="120000"/>
              </a:lnSpc>
              <a:spcBef>
                <a:spcPts val="675"/>
              </a:spcBef>
              <a:spcAft>
                <a:spcPts val="225"/>
              </a:spcAft>
              <a:defRPr/>
            </a:pPr>
            <a:r>
              <a:rPr lang="pt-BR" altLang="pt-BR" dirty="0">
                <a:latin typeface="Arial" panose="020B0604020202020204" pitchFamily="34" charset="0"/>
              </a:rPr>
              <a:t>Aspectos Genéricos da Engenharia de Software</a:t>
            </a:r>
          </a:p>
          <a:p>
            <a:pPr lvl="1">
              <a:lnSpc>
                <a:spcPct val="120000"/>
              </a:lnSpc>
              <a:spcBef>
                <a:spcPts val="675"/>
              </a:spcBef>
              <a:spcAft>
                <a:spcPts val="225"/>
              </a:spcAft>
              <a:defRPr/>
            </a:pPr>
            <a:r>
              <a:rPr lang="pt-BR" altLang="pt-BR" b="0" dirty="0"/>
              <a:t>Processo de Software</a:t>
            </a:r>
          </a:p>
          <a:p>
            <a:pPr lvl="2">
              <a:lnSpc>
                <a:spcPct val="120000"/>
              </a:lnSpc>
              <a:spcBef>
                <a:spcPts val="675"/>
              </a:spcBef>
              <a:spcAft>
                <a:spcPts val="225"/>
              </a:spcAft>
              <a:defRPr/>
            </a:pPr>
            <a:r>
              <a:rPr lang="pt-BR" altLang="pt-BR" b="0" dirty="0"/>
              <a:t>O processo de desenvolvimento de software contém 3 fases genéricas, independentes do modelo de engenharia de software escolhido: </a:t>
            </a:r>
            <a:endParaRPr lang="pt-BR" altLang="pt-BR" dirty="0"/>
          </a:p>
          <a:p>
            <a:pPr marL="1485900" lvl="4" indent="0">
              <a:lnSpc>
                <a:spcPct val="120000"/>
              </a:lnSpc>
              <a:spcBef>
                <a:spcPts val="675"/>
              </a:spcBef>
              <a:spcAft>
                <a:spcPts val="225"/>
              </a:spcAft>
              <a:buClr>
                <a:schemeClr val="accent2"/>
              </a:buClr>
              <a:buSzPct val="115000"/>
              <a:buNone/>
              <a:defRPr/>
            </a:pPr>
            <a:r>
              <a:rPr lang="pt-BR" altLang="pt-BR" sz="1500" dirty="0">
                <a:solidFill>
                  <a:srgbClr val="000066"/>
                </a:solidFill>
              </a:rPr>
              <a:t>1</a:t>
            </a:r>
            <a:r>
              <a:rPr lang="pt-BR" altLang="pt-BR" dirty="0">
                <a:solidFill>
                  <a:srgbClr val="000066"/>
                </a:solidFill>
              </a:rPr>
              <a:t>.</a:t>
            </a:r>
            <a:r>
              <a:rPr lang="pt-BR" altLang="pt-BR" dirty="0"/>
              <a:t> </a:t>
            </a:r>
            <a:r>
              <a:rPr lang="pt-BR" altLang="pt-BR" dirty="0">
                <a:solidFill>
                  <a:srgbClr val="000066"/>
                </a:solidFill>
              </a:rPr>
              <a:t>Definição;</a:t>
            </a:r>
          </a:p>
          <a:p>
            <a:pPr marL="1485900" lvl="4" indent="0">
              <a:lnSpc>
                <a:spcPct val="120000"/>
              </a:lnSpc>
              <a:spcBef>
                <a:spcPts val="675"/>
              </a:spcBef>
              <a:spcAft>
                <a:spcPts val="225"/>
              </a:spcAft>
              <a:buClr>
                <a:schemeClr val="accent2"/>
              </a:buClr>
              <a:buSzPct val="115000"/>
              <a:buNone/>
              <a:defRPr/>
            </a:pPr>
            <a:r>
              <a:rPr lang="pt-BR" altLang="pt-BR" dirty="0">
                <a:solidFill>
                  <a:srgbClr val="000066"/>
                </a:solidFill>
              </a:rPr>
              <a:t>2. Desenvolvimento; </a:t>
            </a:r>
          </a:p>
          <a:p>
            <a:pPr marL="1485900" lvl="4" indent="0">
              <a:lnSpc>
                <a:spcPct val="120000"/>
              </a:lnSpc>
              <a:spcBef>
                <a:spcPts val="675"/>
              </a:spcBef>
              <a:spcAft>
                <a:spcPts val="225"/>
              </a:spcAft>
              <a:buClr>
                <a:schemeClr val="accent2"/>
              </a:buClr>
              <a:buSzPct val="115000"/>
              <a:buNone/>
              <a:defRPr/>
            </a:pPr>
            <a:r>
              <a:rPr lang="pt-BR" altLang="pt-BR" dirty="0">
                <a:solidFill>
                  <a:srgbClr val="000066"/>
                </a:solidFill>
              </a:rPr>
              <a:t>3. Manutenção.</a:t>
            </a:r>
          </a:p>
        </p:txBody>
      </p:sp>
      <p:sp>
        <p:nvSpPr>
          <p:cNvPr id="4" name="CaixaDeTexto 3">
            <a:extLst>
              <a:ext uri="{FF2B5EF4-FFF2-40B4-BE49-F238E27FC236}">
                <a16:creationId xmlns:a16="http://schemas.microsoft.com/office/drawing/2014/main" id="{61000E73-774B-4351-9E1E-F11F5FD3513A}"/>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7DFE0A9D-4BC5-4811-9644-B094F62D8E1B}"/>
              </a:ext>
            </a:extLst>
          </p:cNvPr>
          <p:cNvSpPr>
            <a:spLocks noGrp="1" noChangeArrowheads="1"/>
          </p:cNvSpPr>
          <p:nvPr>
            <p:ph idx="1"/>
          </p:nvPr>
        </p:nvSpPr>
        <p:spPr>
          <a:xfrm>
            <a:off x="395536" y="836712"/>
            <a:ext cx="8640960" cy="5544616"/>
          </a:xfrm>
        </p:spPr>
        <p:txBody>
          <a:bodyPr>
            <a:normAutofit/>
          </a:bodyPr>
          <a:lstStyle/>
          <a:p>
            <a:r>
              <a:rPr lang="pt-BR" altLang="pt-BR" dirty="0"/>
              <a:t>Classificação dos Requisitos</a:t>
            </a:r>
          </a:p>
          <a:p>
            <a:pPr lvl="1"/>
            <a:r>
              <a:rPr lang="pt-BR" altLang="pt-BR" dirty="0"/>
              <a:t>Consiste basicamente em agrupar os diversos requisitos coletados em categorias bem-definidas</a:t>
            </a:r>
          </a:p>
          <a:p>
            <a:pPr lvl="1"/>
            <a:r>
              <a:rPr lang="pt-BR" altLang="pt-BR" dirty="0"/>
              <a:t>Classificação: </a:t>
            </a:r>
          </a:p>
          <a:p>
            <a:pPr lvl="2"/>
            <a:r>
              <a:rPr lang="pt-BR" altLang="pt-BR" dirty="0"/>
              <a:t>Funcional</a:t>
            </a:r>
          </a:p>
          <a:p>
            <a:pPr lvl="3">
              <a:buNone/>
            </a:pPr>
            <a:r>
              <a:rPr lang="pt-BR" altLang="pt-BR" dirty="0"/>
              <a:t>Ex.: Deve ser possível consultar o preço de uma mercadoria</a:t>
            </a:r>
          </a:p>
          <a:p>
            <a:pPr lvl="2"/>
            <a:r>
              <a:rPr lang="pt-BR" altLang="pt-BR" dirty="0"/>
              <a:t>Não Funcional</a:t>
            </a:r>
          </a:p>
          <a:p>
            <a:pPr lvl="3">
              <a:buNone/>
            </a:pPr>
            <a:r>
              <a:rPr lang="pt-BR" altLang="pt-BR" dirty="0"/>
              <a:t>Ex.: A consulta deve retornar uma resposta em no máximo 5s</a:t>
            </a:r>
          </a:p>
          <a:p>
            <a:pPr lvl="2"/>
            <a:r>
              <a:rPr lang="en-US" altLang="pt-BR" dirty="0" err="1"/>
              <a:t>Inversos</a:t>
            </a:r>
            <a:endParaRPr lang="en-US" altLang="pt-BR" dirty="0"/>
          </a:p>
          <a:p>
            <a:pPr lvl="3">
              <a:buNone/>
            </a:pPr>
            <a:r>
              <a:rPr lang="en-US" altLang="pt-BR" dirty="0"/>
              <a:t>Ex.: O </a:t>
            </a:r>
            <a:r>
              <a:rPr lang="en-US" altLang="pt-BR" dirty="0" err="1"/>
              <a:t>sistema</a:t>
            </a:r>
            <a:r>
              <a:rPr lang="en-US" altLang="pt-BR" dirty="0"/>
              <a:t> </a:t>
            </a:r>
            <a:r>
              <a:rPr lang="en-US" altLang="pt-BR" dirty="0" err="1"/>
              <a:t>não</a:t>
            </a:r>
            <a:r>
              <a:rPr lang="en-US" altLang="pt-BR" dirty="0"/>
              <a:t> </a:t>
            </a:r>
            <a:r>
              <a:rPr lang="en-US" altLang="pt-BR" dirty="0" err="1"/>
              <a:t>fará</a:t>
            </a:r>
            <a:r>
              <a:rPr lang="en-US" altLang="pt-BR" dirty="0"/>
              <a:t> </a:t>
            </a:r>
            <a:r>
              <a:rPr lang="en-US" altLang="pt-BR" dirty="0" err="1"/>
              <a:t>controle</a:t>
            </a:r>
            <a:r>
              <a:rPr lang="en-US" altLang="pt-BR" dirty="0"/>
              <a:t> de estoque.</a:t>
            </a:r>
          </a:p>
        </p:txBody>
      </p:sp>
      <p:sp>
        <p:nvSpPr>
          <p:cNvPr id="4" name="CaixaDeTexto 3">
            <a:extLst>
              <a:ext uri="{FF2B5EF4-FFF2-40B4-BE49-F238E27FC236}">
                <a16:creationId xmlns:a16="http://schemas.microsoft.com/office/drawing/2014/main" id="{963E9298-F4C4-4F75-AC38-CE58C082CECA}"/>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a:extLst>
              <a:ext uri="{FF2B5EF4-FFF2-40B4-BE49-F238E27FC236}">
                <a16:creationId xmlns:a16="http://schemas.microsoft.com/office/drawing/2014/main" id="{E2256219-EBD7-4EB3-A354-D0371931EBEC}"/>
              </a:ext>
            </a:extLst>
          </p:cNvPr>
          <p:cNvSpPr>
            <a:spLocks noGrp="1" noChangeArrowheads="1"/>
          </p:cNvSpPr>
          <p:nvPr>
            <p:ph idx="1"/>
          </p:nvPr>
        </p:nvSpPr>
        <p:spPr>
          <a:xfrm>
            <a:off x="395536" y="836712"/>
            <a:ext cx="8640960" cy="5340251"/>
          </a:xfrm>
        </p:spPr>
        <p:txBody>
          <a:bodyPr/>
          <a:lstStyle/>
          <a:p>
            <a:r>
              <a:rPr lang="pt-BR" altLang="pt-BR" dirty="0"/>
              <a:t>Resolução de Conflitos</a:t>
            </a:r>
          </a:p>
          <a:p>
            <a:pPr lvl="1"/>
            <a:r>
              <a:rPr lang="pt-BR" altLang="pt-BR" dirty="0"/>
              <a:t>É normal que ocorram requisitos conflitantes</a:t>
            </a:r>
          </a:p>
          <a:p>
            <a:pPr lvl="1"/>
            <a:r>
              <a:rPr lang="pt-BR" altLang="pt-BR" dirty="0"/>
              <a:t>Por exemplo</a:t>
            </a:r>
          </a:p>
          <a:p>
            <a:pPr lvl="2"/>
            <a:r>
              <a:rPr lang="pt-BR" altLang="pt-BR" dirty="0"/>
              <a:t>R-23: O sistema deve ...</a:t>
            </a:r>
          </a:p>
          <a:p>
            <a:pPr lvl="2"/>
            <a:r>
              <a:rPr lang="pt-BR" altLang="pt-BR" dirty="0"/>
              <a:t>R-45: O sistema não deve ...</a:t>
            </a:r>
          </a:p>
          <a:p>
            <a:pPr lvl="1"/>
            <a:r>
              <a:rPr lang="pt-BR" altLang="pt-BR" dirty="0"/>
              <a:t>Cliente é o responsável por resolver conflitos e ambiguidades</a:t>
            </a:r>
            <a:endParaRPr lang="en-US" altLang="pt-BR" dirty="0"/>
          </a:p>
        </p:txBody>
      </p:sp>
      <p:sp>
        <p:nvSpPr>
          <p:cNvPr id="4" name="CaixaDeTexto 3">
            <a:extLst>
              <a:ext uri="{FF2B5EF4-FFF2-40B4-BE49-F238E27FC236}">
                <a16:creationId xmlns:a16="http://schemas.microsoft.com/office/drawing/2014/main" id="{086A9B65-B6C7-4B8A-BFA0-976731EC77B7}"/>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CF73B78F-0D88-4819-83A5-D1F4575231D9}"/>
              </a:ext>
            </a:extLst>
          </p:cNvPr>
          <p:cNvSpPr>
            <a:spLocks noGrp="1" noChangeArrowheads="1"/>
          </p:cNvSpPr>
          <p:nvPr>
            <p:ph idx="1"/>
          </p:nvPr>
        </p:nvSpPr>
        <p:spPr>
          <a:xfrm>
            <a:off x="467544" y="980728"/>
            <a:ext cx="8280920" cy="5184576"/>
          </a:xfrm>
        </p:spPr>
        <p:txBody>
          <a:bodyPr/>
          <a:lstStyle/>
          <a:p>
            <a:r>
              <a:rPr lang="pt-BR" altLang="pt-BR" dirty="0"/>
              <a:t>Atribuição de Prioridade</a:t>
            </a:r>
          </a:p>
          <a:p>
            <a:pPr lvl="1"/>
            <a:r>
              <a:rPr lang="pt-BR" altLang="pt-BR" dirty="0"/>
              <a:t>Alguns requisitos são mais urgentes que outros</a:t>
            </a:r>
          </a:p>
          <a:p>
            <a:pPr lvl="1"/>
            <a:r>
              <a:rPr lang="pt-BR" altLang="pt-BR" dirty="0"/>
              <a:t>É essencial determinar a prioridade dos requisitos junto ao cliente</a:t>
            </a:r>
          </a:p>
          <a:p>
            <a:pPr lvl="1"/>
            <a:r>
              <a:rPr lang="pt-BR" altLang="pt-BR" dirty="0"/>
              <a:t>Requisitos de maior prioridade são considerados em primeiro lugar</a:t>
            </a:r>
            <a:endParaRPr lang="en-US" altLang="pt-BR" dirty="0"/>
          </a:p>
        </p:txBody>
      </p:sp>
      <p:sp>
        <p:nvSpPr>
          <p:cNvPr id="4" name="CaixaDeTexto 3">
            <a:extLst>
              <a:ext uri="{FF2B5EF4-FFF2-40B4-BE49-F238E27FC236}">
                <a16:creationId xmlns:a16="http://schemas.microsoft.com/office/drawing/2014/main" id="{BD371D68-FC5D-42EF-8A46-A6FD966C8E93}"/>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66CE0F1-D754-4099-BE2F-FDE70733AFF9}"/>
              </a:ext>
            </a:extLst>
          </p:cNvPr>
          <p:cNvSpPr>
            <a:spLocks noGrp="1" noChangeArrowheads="1"/>
          </p:cNvSpPr>
          <p:nvPr>
            <p:ph type="title" idx="4294967295"/>
          </p:nvPr>
        </p:nvSpPr>
        <p:spPr>
          <a:xfrm>
            <a:off x="628650" y="365126"/>
            <a:ext cx="7886700" cy="1325563"/>
          </a:xfrm>
          <a:prstGeom prst="rect">
            <a:avLst/>
          </a:prstGeom>
        </p:spPr>
        <p:txBody>
          <a:bodyPr/>
          <a:lstStyle/>
          <a:p>
            <a:r>
              <a:rPr lang="pt-BR" altLang="pt-BR" dirty="0"/>
              <a:t> </a:t>
            </a:r>
          </a:p>
        </p:txBody>
      </p:sp>
      <p:sp>
        <p:nvSpPr>
          <p:cNvPr id="11" name="Rectangle 3">
            <a:extLst>
              <a:ext uri="{FF2B5EF4-FFF2-40B4-BE49-F238E27FC236}">
                <a16:creationId xmlns:a16="http://schemas.microsoft.com/office/drawing/2014/main" id="{20EDCE2D-D685-4278-96BE-23419496F0C1}"/>
              </a:ext>
            </a:extLst>
          </p:cNvPr>
          <p:cNvSpPr>
            <a:spLocks noGrp="1" noChangeArrowheads="1"/>
          </p:cNvSpPr>
          <p:nvPr>
            <p:ph idx="1"/>
          </p:nvPr>
        </p:nvSpPr>
        <p:spPr>
          <a:xfrm>
            <a:off x="467544" y="980728"/>
            <a:ext cx="8280920" cy="5400600"/>
          </a:xfrm>
        </p:spPr>
        <p:txBody>
          <a:bodyPr>
            <a:normAutofit/>
          </a:bodyPr>
          <a:lstStyle/>
          <a:p>
            <a:r>
              <a:rPr lang="en-US" altLang="pt-BR" sz="2800" dirty="0"/>
              <a:t>Prioridade</a:t>
            </a:r>
            <a:endParaRPr lang="pt-BR" sz="2800" dirty="0"/>
          </a:p>
          <a:p>
            <a:pPr lvl="1"/>
            <a:r>
              <a:rPr lang="pt-BR" altLang="pt-BR" dirty="0"/>
              <a:t>Requisitos podem ser agrupados em classes, por exemplo: </a:t>
            </a:r>
          </a:p>
          <a:p>
            <a:pPr lvl="2"/>
            <a:r>
              <a:rPr lang="pt-BR" altLang="pt-BR" dirty="0"/>
              <a:t>Essenciais</a:t>
            </a:r>
          </a:p>
          <a:p>
            <a:pPr lvl="2"/>
            <a:r>
              <a:rPr lang="pt-BR" altLang="pt-BR" dirty="0"/>
              <a:t>Importantes</a:t>
            </a:r>
          </a:p>
          <a:p>
            <a:pPr lvl="2"/>
            <a:r>
              <a:rPr lang="pt-BR" altLang="pt-BR" dirty="0"/>
              <a:t>Desejáveis</a:t>
            </a:r>
          </a:p>
          <a:p>
            <a:pPr lvl="1"/>
            <a:r>
              <a:rPr lang="pt-BR" altLang="pt-BR" dirty="0"/>
              <a:t>Em princípio, o sistema deve abranger todos os requisitos de essenciais para desejáveis</a:t>
            </a:r>
          </a:p>
        </p:txBody>
      </p:sp>
      <p:sp>
        <p:nvSpPr>
          <p:cNvPr id="14" name="CaixaDeTexto 13">
            <a:extLst>
              <a:ext uri="{FF2B5EF4-FFF2-40B4-BE49-F238E27FC236}">
                <a16:creationId xmlns:a16="http://schemas.microsoft.com/office/drawing/2014/main" id="{653A0998-94FA-46E4-9726-9F82C92E3C8F}"/>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66CE0F1-D754-4099-BE2F-FDE70733AFF9}"/>
              </a:ext>
            </a:extLst>
          </p:cNvPr>
          <p:cNvSpPr>
            <a:spLocks noGrp="1" noChangeArrowheads="1"/>
          </p:cNvSpPr>
          <p:nvPr>
            <p:ph type="title" idx="4294967295"/>
          </p:nvPr>
        </p:nvSpPr>
        <p:spPr>
          <a:xfrm>
            <a:off x="628650" y="365126"/>
            <a:ext cx="7886700" cy="1325563"/>
          </a:xfrm>
          <a:prstGeom prst="rect">
            <a:avLst/>
          </a:prstGeom>
        </p:spPr>
        <p:txBody>
          <a:bodyPr/>
          <a:lstStyle/>
          <a:p>
            <a:r>
              <a:rPr lang="pt-BR" altLang="pt-BR" dirty="0"/>
              <a:t> </a:t>
            </a:r>
          </a:p>
        </p:txBody>
      </p:sp>
      <p:sp>
        <p:nvSpPr>
          <p:cNvPr id="8" name="Rectangle 3">
            <a:extLst>
              <a:ext uri="{FF2B5EF4-FFF2-40B4-BE49-F238E27FC236}">
                <a16:creationId xmlns:a16="http://schemas.microsoft.com/office/drawing/2014/main" id="{CCA88762-D5B9-41E8-9A4C-08F1E15DA98E}"/>
              </a:ext>
            </a:extLst>
          </p:cNvPr>
          <p:cNvSpPr txBox="1">
            <a:spLocks noChangeArrowheads="1"/>
          </p:cNvSpPr>
          <p:nvPr/>
        </p:nvSpPr>
        <p:spPr>
          <a:xfrm>
            <a:off x="467544" y="908720"/>
            <a:ext cx="8280920" cy="460851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altLang="pt-BR" sz="3200" dirty="0">
                <a:ea typeface="+mj-ea"/>
                <a:cs typeface="+mj-cs"/>
              </a:rPr>
              <a:t>Exemplo de Prioridade</a:t>
            </a:r>
            <a:endParaRPr lang="pt-BR" sz="3200" dirty="0"/>
          </a:p>
          <a:p>
            <a:pPr lvl="1"/>
            <a:r>
              <a:rPr lang="pt-BR" altLang="pt-BR" dirty="0"/>
              <a:t>A consulta ao extrato bancário deve retornar dados do movimento até o dia anterior</a:t>
            </a:r>
          </a:p>
          <a:p>
            <a:pPr lvl="2"/>
            <a:r>
              <a:rPr lang="pt-BR" altLang="pt-BR" dirty="0"/>
              <a:t>Prioridade: Essencial</a:t>
            </a:r>
          </a:p>
          <a:p>
            <a:pPr lvl="1"/>
            <a:r>
              <a:rPr lang="pt-BR" altLang="pt-BR" dirty="0"/>
              <a:t>A consulta ao extrato bancário deve visualizar dados segundo padrão X</a:t>
            </a:r>
          </a:p>
          <a:p>
            <a:pPr lvl="2"/>
            <a:r>
              <a:rPr lang="pt-BR" altLang="pt-BR" dirty="0"/>
              <a:t>Prioridade: Importante</a:t>
            </a:r>
          </a:p>
          <a:p>
            <a:pPr lvl="1"/>
            <a:r>
              <a:rPr lang="pt-BR" altLang="pt-BR" dirty="0"/>
              <a:t>A consulta ao extrato bancário deve usar cores vermelhas para saldos negativos</a:t>
            </a:r>
          </a:p>
          <a:p>
            <a:pPr lvl="2"/>
            <a:r>
              <a:rPr lang="pt-BR" altLang="pt-BR" dirty="0"/>
              <a:t>Prioridade: Desejável</a:t>
            </a:r>
            <a:endParaRPr lang="en-US" altLang="pt-BR" dirty="0"/>
          </a:p>
        </p:txBody>
      </p:sp>
      <p:sp>
        <p:nvSpPr>
          <p:cNvPr id="5" name="CaixaDeTexto 4">
            <a:extLst>
              <a:ext uri="{FF2B5EF4-FFF2-40B4-BE49-F238E27FC236}">
                <a16:creationId xmlns:a16="http://schemas.microsoft.com/office/drawing/2014/main" id="{AEB9DB40-C732-4C1F-915B-8E5C24EE6860}"/>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81474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66CE0F1-D754-4099-BE2F-FDE70733AFF9}"/>
              </a:ext>
            </a:extLst>
          </p:cNvPr>
          <p:cNvSpPr>
            <a:spLocks noGrp="1" noChangeArrowheads="1"/>
          </p:cNvSpPr>
          <p:nvPr>
            <p:ph type="title" idx="4294967295"/>
          </p:nvPr>
        </p:nvSpPr>
        <p:spPr>
          <a:xfrm>
            <a:off x="1257300" y="1268760"/>
            <a:ext cx="7886700" cy="1325563"/>
          </a:xfrm>
          <a:prstGeom prst="rect">
            <a:avLst/>
          </a:prstGeom>
        </p:spPr>
        <p:txBody>
          <a:bodyPr/>
          <a:lstStyle/>
          <a:p>
            <a:r>
              <a:rPr lang="pt-BR" altLang="pt-BR" dirty="0"/>
              <a:t> </a:t>
            </a:r>
          </a:p>
        </p:txBody>
      </p:sp>
      <p:sp>
        <p:nvSpPr>
          <p:cNvPr id="52227" name="Rectangle 3">
            <a:extLst>
              <a:ext uri="{FF2B5EF4-FFF2-40B4-BE49-F238E27FC236}">
                <a16:creationId xmlns:a16="http://schemas.microsoft.com/office/drawing/2014/main" id="{2AF0E254-2103-497C-B466-40CB65ED02EC}"/>
              </a:ext>
            </a:extLst>
          </p:cNvPr>
          <p:cNvSpPr>
            <a:spLocks noGrp="1" noChangeArrowheads="1"/>
          </p:cNvSpPr>
          <p:nvPr>
            <p:ph idx="1"/>
          </p:nvPr>
        </p:nvSpPr>
        <p:spPr>
          <a:xfrm>
            <a:off x="395536" y="836712"/>
            <a:ext cx="8119814" cy="5340251"/>
          </a:xfrm>
        </p:spPr>
        <p:txBody>
          <a:bodyPr/>
          <a:lstStyle/>
          <a:p>
            <a:r>
              <a:rPr lang="pt-BR" altLang="pt-BR" sz="2800" dirty="0">
                <a:latin typeface="Calibri Light" panose="020F0302020204030204"/>
                <a:ea typeface="+mj-ea"/>
                <a:cs typeface="+mj-cs"/>
              </a:rPr>
              <a:t>Verificação de Requisitos</a:t>
            </a:r>
            <a:endParaRPr lang="pt-BR" sz="1100" dirty="0"/>
          </a:p>
          <a:p>
            <a:pPr lvl="1"/>
            <a:r>
              <a:rPr lang="pt-BR" altLang="pt-BR" dirty="0"/>
              <a:t>Os requisitos são verificados</a:t>
            </a:r>
          </a:p>
          <a:p>
            <a:pPr lvl="2"/>
            <a:r>
              <a:rPr lang="pt-BR" altLang="pt-BR" dirty="0"/>
              <a:t>Completos?</a:t>
            </a:r>
          </a:p>
          <a:p>
            <a:pPr lvl="2"/>
            <a:r>
              <a:rPr lang="pt-BR" altLang="pt-BR" dirty="0"/>
              <a:t>Consistentes?</a:t>
            </a:r>
          </a:p>
          <a:p>
            <a:pPr lvl="2"/>
            <a:r>
              <a:rPr lang="pt-BR" altLang="pt-BR" dirty="0"/>
              <a:t>Em concordância com o que os </a:t>
            </a:r>
            <a:r>
              <a:rPr lang="pt-BR" altLang="pt-BR" i="1" dirty="0"/>
              <a:t>stakeholders</a:t>
            </a:r>
            <a:r>
              <a:rPr lang="pt-BR" altLang="pt-BR" dirty="0"/>
              <a:t> desejam?</a:t>
            </a:r>
          </a:p>
        </p:txBody>
      </p:sp>
      <p:sp>
        <p:nvSpPr>
          <p:cNvPr id="6" name="CaixaDeTexto 5">
            <a:extLst>
              <a:ext uri="{FF2B5EF4-FFF2-40B4-BE49-F238E27FC236}">
                <a16:creationId xmlns:a16="http://schemas.microsoft.com/office/drawing/2014/main" id="{F3C3BA04-0A25-42D2-AABC-2AC419062420}"/>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1008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a:extLst>
              <a:ext uri="{FF2B5EF4-FFF2-40B4-BE49-F238E27FC236}">
                <a16:creationId xmlns:a16="http://schemas.microsoft.com/office/drawing/2014/main" id="{D74B1339-01B4-4B6F-BE7A-D16649D33CF9}"/>
              </a:ext>
            </a:extLst>
          </p:cNvPr>
          <p:cNvSpPr>
            <a:spLocks noGrp="1" noChangeArrowheads="1"/>
          </p:cNvSpPr>
          <p:nvPr>
            <p:ph idx="1"/>
          </p:nvPr>
        </p:nvSpPr>
        <p:spPr>
          <a:xfrm>
            <a:off x="360852" y="2132857"/>
            <a:ext cx="8783148" cy="2664295"/>
          </a:xfrm>
          <a:solidFill>
            <a:srgbClr val="2159AB"/>
          </a:solidFill>
          <a:ln>
            <a:solidFill>
              <a:srgbClr val="000066"/>
            </a:solidFill>
          </a:ln>
        </p:spPr>
        <p:txBody>
          <a:bodyPr>
            <a:normAutofit fontScale="92500" lnSpcReduction="10000"/>
          </a:bodyPr>
          <a:lstStyle/>
          <a:p>
            <a:pPr marL="0" indent="0" algn="ctr">
              <a:buNone/>
            </a:pPr>
            <a:endParaRPr lang="pt-BR" altLang="pt-BR" sz="4800" b="1" dirty="0">
              <a:solidFill>
                <a:schemeClr val="bg1"/>
              </a:solidFill>
              <a:effectLst>
                <a:outerShdw blurRad="38100" dist="38100" dir="2700000" algn="tl">
                  <a:srgbClr val="000000">
                    <a:alpha val="43137"/>
                  </a:srgbClr>
                </a:outerShdw>
              </a:effectLst>
            </a:endParaRPr>
          </a:p>
          <a:p>
            <a:pPr marL="0" indent="0" algn="ctr">
              <a:buNone/>
            </a:pPr>
            <a:r>
              <a:rPr lang="pt-BR" altLang="pt-BR" sz="7000" b="1" dirty="0" err="1">
                <a:solidFill>
                  <a:schemeClr val="bg1"/>
                </a:solidFill>
                <a:effectLst>
                  <a:outerShdw blurRad="38100" dist="38100" dir="2700000" algn="tl">
                    <a:srgbClr val="000000">
                      <a:alpha val="43137"/>
                    </a:srgbClr>
                  </a:outerShdw>
                </a:effectLst>
              </a:rPr>
              <a:t>Questions</a:t>
            </a:r>
            <a:r>
              <a:rPr lang="pt-BR" altLang="pt-BR" sz="7000" b="1" dirty="0">
                <a:solidFill>
                  <a:schemeClr val="bg1"/>
                </a:solidFill>
                <a:effectLst>
                  <a:outerShdw blurRad="38100" dist="38100" dir="2700000" algn="tl">
                    <a:srgbClr val="000000">
                      <a:alpha val="43137"/>
                    </a:srgbClr>
                  </a:outerShdw>
                </a:effectLst>
              </a:rPr>
              <a:t>???</a:t>
            </a:r>
          </a:p>
          <a:p>
            <a:pPr algn="ctr"/>
            <a:endParaRPr lang="pt-BR" altLang="pt-BR" dirty="0"/>
          </a:p>
          <a:p>
            <a:pPr marL="0" indent="0" algn="ctr">
              <a:buNone/>
            </a:pPr>
            <a:r>
              <a:rPr lang="pt-BR" altLang="pt-BR" sz="2700" b="1" dirty="0">
                <a:solidFill>
                  <a:schemeClr val="bg1"/>
                </a:solidFill>
                <a:effectLst>
                  <a:outerShdw blurRad="38100" dist="38100" dir="2700000" algn="tl">
                    <a:srgbClr val="000000">
                      <a:alpha val="43137"/>
                    </a:srgbClr>
                  </a:outerShdw>
                </a:effectLst>
              </a:rPr>
              <a:t>END!</a:t>
            </a:r>
          </a:p>
        </p:txBody>
      </p:sp>
      <p:sp>
        <p:nvSpPr>
          <p:cNvPr id="5" name="Rectangle 3">
            <a:extLst>
              <a:ext uri="{FF2B5EF4-FFF2-40B4-BE49-F238E27FC236}">
                <a16:creationId xmlns:a16="http://schemas.microsoft.com/office/drawing/2014/main" id="{4588DD92-AC16-4480-AD48-56FE3E105843}"/>
              </a:ext>
            </a:extLst>
          </p:cNvPr>
          <p:cNvSpPr>
            <a:spLocks noChangeArrowheads="1"/>
          </p:cNvSpPr>
          <p:nvPr/>
        </p:nvSpPr>
        <p:spPr bwMode="auto">
          <a:xfrm>
            <a:off x="1547664" y="944724"/>
            <a:ext cx="5589798" cy="430020"/>
          </a:xfrm>
          <a:prstGeom prst="rect">
            <a:avLst/>
          </a:prstGeom>
          <a:noFill/>
          <a:ln>
            <a:noFill/>
          </a:ln>
          <a:effectLst/>
        </p:spPr>
        <p:txBody>
          <a:bodyPr lIns="69056" tIns="34529" rIns="69056" bIns="34529" anchor="ctr"/>
          <a:lstStyle>
            <a:lvl1pPr>
              <a:defRPr kumimoji="1" sz="4400">
                <a:solidFill>
                  <a:schemeClr val="tx2"/>
                </a:solidFill>
                <a:effectLst>
                  <a:outerShdw blurRad="38100" dist="38100" dir="2700000" algn="tl">
                    <a:srgbClr val="000000"/>
                  </a:outerShdw>
                </a:effectLst>
                <a:latin typeface="Times New Roman" panose="02020603050405020304" pitchFamily="18" charset="0"/>
              </a:defRPr>
            </a:lvl1pPr>
            <a:lvl2pPr>
              <a:defRPr kumimoji="1" sz="4400">
                <a:solidFill>
                  <a:schemeClr val="tx2"/>
                </a:solidFill>
                <a:effectLst>
                  <a:outerShdw blurRad="38100" dist="38100" dir="2700000" algn="tl">
                    <a:srgbClr val="000000"/>
                  </a:outerShdw>
                </a:effectLst>
                <a:latin typeface="Times New Roman" panose="02020603050405020304" pitchFamily="18" charset="0"/>
              </a:defRPr>
            </a:lvl2pPr>
            <a:lvl3pPr>
              <a:defRPr kumimoji="1" sz="4400">
                <a:solidFill>
                  <a:schemeClr val="tx2"/>
                </a:solidFill>
                <a:effectLst>
                  <a:outerShdw blurRad="38100" dist="38100" dir="2700000" algn="tl">
                    <a:srgbClr val="000000"/>
                  </a:outerShdw>
                </a:effectLst>
                <a:latin typeface="Times New Roman" panose="02020603050405020304" pitchFamily="18" charset="0"/>
              </a:defRPr>
            </a:lvl3pPr>
            <a:lvl4pPr>
              <a:defRPr kumimoji="1" sz="4400">
                <a:solidFill>
                  <a:schemeClr val="tx2"/>
                </a:solidFill>
                <a:effectLst>
                  <a:outerShdw blurRad="38100" dist="38100" dir="2700000" algn="tl">
                    <a:srgbClr val="000000"/>
                  </a:outerShdw>
                </a:effectLst>
                <a:latin typeface="Times New Roman" panose="02020603050405020304" pitchFamily="18" charset="0"/>
              </a:defRPr>
            </a:lvl4pPr>
            <a:lvl5pPr>
              <a:defRPr kumimoji="1" sz="4400">
                <a:solidFill>
                  <a:schemeClr val="tx2"/>
                </a:solidFill>
                <a:effectLst>
                  <a:outerShdw blurRad="38100" dist="38100" dir="2700000" algn="tl">
                    <a:srgbClr val="000000"/>
                  </a:outerShdw>
                </a:effectLst>
                <a:latin typeface="Times New Roman" panose="02020603050405020304" pitchFamily="18" charset="0"/>
              </a:defRPr>
            </a:lvl5pPr>
            <a:lvl6pPr marL="45720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defRPr>
            </a:lvl6pPr>
            <a:lvl7pPr marL="91440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imes New Roman" panose="02020603050405020304" pitchFamily="18" charset="0"/>
              </a:defRPr>
            </a:lvl9pPr>
          </a:lstStyle>
          <a:p>
            <a:pPr algn="ctr">
              <a:defRPr/>
            </a:pPr>
            <a:r>
              <a:rPr lang="pt-BR" altLang="pt-BR" sz="2700" b="1" dirty="0">
                <a:solidFill>
                  <a:schemeClr val="bg1"/>
                </a:solidFill>
                <a:effectLst/>
                <a:latin typeface="Arial" panose="020B0604020202020204" pitchFamily="34" charset="0"/>
              </a:rPr>
              <a:t>Engenharia de Software </a:t>
            </a:r>
          </a:p>
        </p:txBody>
      </p:sp>
      <p:sp>
        <p:nvSpPr>
          <p:cNvPr id="4" name="CaixaDeTexto 3">
            <a:extLst>
              <a:ext uri="{FF2B5EF4-FFF2-40B4-BE49-F238E27FC236}">
                <a16:creationId xmlns:a16="http://schemas.microsoft.com/office/drawing/2014/main" id="{06D4C649-FA44-43AF-B355-80046B6D6FBF}"/>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6569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COT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EEDCFC9A-0076-47DD-BD2E-DA02D0F039B3}"/>
              </a:ext>
            </a:extLst>
          </p:cNvPr>
          <p:cNvPicPr>
            <a:picLocks noChangeAspect="1"/>
          </p:cNvPicPr>
          <p:nvPr/>
        </p:nvPicPr>
        <p:blipFill>
          <a:blip r:embed="rId2"/>
          <a:stretch>
            <a:fillRect/>
          </a:stretch>
        </p:blipFill>
        <p:spPr>
          <a:xfrm>
            <a:off x="1259632" y="2132856"/>
            <a:ext cx="6847855" cy="4345035"/>
          </a:xfrm>
          <a:prstGeom prst="rect">
            <a:avLst/>
          </a:prstGeom>
        </p:spPr>
      </p:pic>
      <p:sp>
        <p:nvSpPr>
          <p:cNvPr id="26" name="Rectangle 3">
            <a:extLst>
              <a:ext uri="{FF2B5EF4-FFF2-40B4-BE49-F238E27FC236}">
                <a16:creationId xmlns:a16="http://schemas.microsoft.com/office/drawing/2014/main" id="{946B6567-571D-4846-AC39-108F765BB57D}"/>
              </a:ext>
            </a:extLst>
          </p:cNvPr>
          <p:cNvSpPr txBox="1">
            <a:spLocks noChangeArrowheads="1"/>
          </p:cNvSpPr>
          <p:nvPr/>
        </p:nvSpPr>
        <p:spPr>
          <a:xfrm>
            <a:off x="467544" y="764704"/>
            <a:ext cx="8676456" cy="127814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75"/>
              </a:spcBef>
              <a:spcAft>
                <a:spcPts val="225"/>
              </a:spcAft>
              <a:defRPr/>
            </a:pPr>
            <a:r>
              <a:rPr lang="pt-BR" altLang="pt-BR" dirty="0">
                <a:latin typeface="Arial" panose="020B0604020202020204" pitchFamily="34" charset="0"/>
              </a:rPr>
              <a:t>Aspectos Genéricos da Engenharia de Software</a:t>
            </a:r>
          </a:p>
          <a:p>
            <a:pPr lvl="1">
              <a:lnSpc>
                <a:spcPct val="120000"/>
              </a:lnSpc>
              <a:spcBef>
                <a:spcPts val="675"/>
              </a:spcBef>
              <a:spcAft>
                <a:spcPts val="225"/>
              </a:spcAft>
              <a:defRPr/>
            </a:pPr>
            <a:r>
              <a:rPr lang="pt-BR" altLang="pt-BR" dirty="0"/>
              <a:t>Produção de Software</a:t>
            </a:r>
            <a:endParaRPr lang="pt-BR" altLang="pt-BR" dirty="0">
              <a:solidFill>
                <a:srgbClr val="000066"/>
              </a:solidFill>
            </a:endParaRPr>
          </a:p>
        </p:txBody>
      </p:sp>
      <p:sp>
        <p:nvSpPr>
          <p:cNvPr id="5" name="CaixaDeTexto 4">
            <a:extLst>
              <a:ext uri="{FF2B5EF4-FFF2-40B4-BE49-F238E27FC236}">
                <a16:creationId xmlns:a16="http://schemas.microsoft.com/office/drawing/2014/main" id="{B954E4FC-3A2C-4A81-AD3C-193DD8BD2048}"/>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0275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29A8F4-15D4-47D9-807C-57859AA68A75}"/>
              </a:ext>
            </a:extLst>
          </p:cNvPr>
          <p:cNvSpPr txBox="1">
            <a:spLocks noChangeArrowheads="1"/>
          </p:cNvSpPr>
          <p:nvPr/>
        </p:nvSpPr>
        <p:spPr>
          <a:xfrm>
            <a:off x="395536" y="980728"/>
            <a:ext cx="8352928" cy="516657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675"/>
              </a:spcBef>
              <a:spcAft>
                <a:spcPts val="225"/>
              </a:spcAft>
              <a:defRPr/>
            </a:pPr>
            <a:r>
              <a:rPr lang="pt-BR" altLang="pt-BR" sz="2400" dirty="0">
                <a:latin typeface="Arial" panose="020B0604020202020204" pitchFamily="34" charset="0"/>
              </a:rPr>
              <a:t>Aspectos Genéricos da Engenharia de Software</a:t>
            </a:r>
          </a:p>
          <a:p>
            <a:pPr lvl="1">
              <a:lnSpc>
                <a:spcPct val="120000"/>
              </a:lnSpc>
              <a:spcBef>
                <a:spcPts val="675"/>
              </a:spcBef>
              <a:spcAft>
                <a:spcPts val="225"/>
              </a:spcAft>
              <a:defRPr/>
            </a:pPr>
            <a:r>
              <a:rPr lang="pt-BR" altLang="pt-BR" sz="2000" dirty="0">
                <a:solidFill>
                  <a:srgbClr val="000066"/>
                </a:solidFill>
              </a:rPr>
              <a:t>DEFINIÇÃO : </a:t>
            </a:r>
            <a:r>
              <a:rPr lang="pt-BR" altLang="pt-BR" sz="2000" dirty="0">
                <a:solidFill>
                  <a:srgbClr val="2949A3"/>
                </a:solidFill>
              </a:rPr>
              <a:t>“</a:t>
            </a:r>
            <a:r>
              <a:rPr lang="pt-BR" altLang="pt-BR" sz="2000" i="1" dirty="0">
                <a:solidFill>
                  <a:srgbClr val="2949A3"/>
                </a:solidFill>
              </a:rPr>
              <a:t>o que”</a:t>
            </a:r>
            <a:r>
              <a:rPr lang="pt-BR" altLang="pt-BR" sz="2000" dirty="0">
                <a:solidFill>
                  <a:srgbClr val="2949A3"/>
                </a:solidFill>
              </a:rPr>
              <a:t> </a:t>
            </a:r>
            <a:r>
              <a:rPr lang="pt-BR" altLang="pt-BR" sz="2000" dirty="0"/>
              <a:t>será desenvolvido. </a:t>
            </a:r>
          </a:p>
          <a:p>
            <a:pPr lvl="2">
              <a:lnSpc>
                <a:spcPct val="120000"/>
              </a:lnSpc>
              <a:spcBef>
                <a:spcPts val="675"/>
              </a:spcBef>
              <a:spcAft>
                <a:spcPts val="225"/>
              </a:spcAft>
              <a:defRPr/>
            </a:pPr>
            <a:r>
              <a:rPr lang="pt-BR" altLang="pt-BR" sz="1800" dirty="0">
                <a:solidFill>
                  <a:srgbClr val="2949A3"/>
                </a:solidFill>
              </a:rPr>
              <a:t>Análise do Sistema:  </a:t>
            </a:r>
            <a:r>
              <a:rPr lang="pt-BR" altLang="pt-BR" sz="1800" dirty="0"/>
              <a:t>define o papel de cada elemento num sistema baseado em computador, atribuindo em última análise, o papel que o software desempenhará.</a:t>
            </a:r>
          </a:p>
          <a:p>
            <a:pPr lvl="2">
              <a:lnSpc>
                <a:spcPct val="120000"/>
              </a:lnSpc>
              <a:spcBef>
                <a:spcPts val="675"/>
              </a:spcBef>
              <a:spcAft>
                <a:spcPts val="225"/>
              </a:spcAft>
              <a:defRPr/>
            </a:pPr>
            <a:r>
              <a:rPr lang="pt-BR" altLang="pt-BR" sz="1800" dirty="0">
                <a:solidFill>
                  <a:srgbClr val="2949A3"/>
                </a:solidFill>
              </a:rPr>
              <a:t>Planejamento do Projeto de Software</a:t>
            </a:r>
            <a:r>
              <a:rPr lang="pt-BR" altLang="pt-BR" sz="1800" dirty="0">
                <a:effectLst>
                  <a:outerShdw blurRad="38100" dist="38100" dir="2700000" algn="tl">
                    <a:srgbClr val="000000"/>
                  </a:outerShdw>
                </a:effectLst>
              </a:rPr>
              <a:t>:</a:t>
            </a:r>
            <a:r>
              <a:rPr lang="pt-BR" altLang="pt-BR" sz="1800" dirty="0"/>
              <a:t> assim que o escopo do software é estabelecido, os riscos são analisados, os recursos são alocados, os custos são estimados e, tarefas e programação de trabalho definidas.</a:t>
            </a:r>
          </a:p>
          <a:p>
            <a:pPr lvl="2">
              <a:lnSpc>
                <a:spcPct val="120000"/>
              </a:lnSpc>
              <a:spcBef>
                <a:spcPts val="675"/>
              </a:spcBef>
              <a:spcAft>
                <a:spcPts val="225"/>
              </a:spcAft>
              <a:defRPr/>
            </a:pPr>
            <a:r>
              <a:rPr lang="pt-BR" altLang="pt-BR" sz="1800" dirty="0">
                <a:solidFill>
                  <a:srgbClr val="2949A3"/>
                </a:solidFill>
              </a:rPr>
              <a:t>Análise de Requisitos: </a:t>
            </a:r>
            <a:r>
              <a:rPr lang="pt-BR" altLang="pt-BR" sz="1800" dirty="0"/>
              <a:t>o escopo definido para o software proporciona uma direção, mas uma definição detalhada do domínio da informação e da função do software é necessária antes que o trabalho inicie.</a:t>
            </a:r>
          </a:p>
          <a:p>
            <a:pPr lvl="2">
              <a:lnSpc>
                <a:spcPct val="120000"/>
              </a:lnSpc>
              <a:spcBef>
                <a:spcPts val="675"/>
              </a:spcBef>
              <a:spcAft>
                <a:spcPts val="225"/>
              </a:spcAft>
              <a:defRPr/>
            </a:pPr>
            <a:endParaRPr lang="pt-BR" altLang="pt-BR" sz="1500" dirty="0"/>
          </a:p>
        </p:txBody>
      </p:sp>
      <p:sp>
        <p:nvSpPr>
          <p:cNvPr id="5" name="CaixaDeTexto 4">
            <a:extLst>
              <a:ext uri="{FF2B5EF4-FFF2-40B4-BE49-F238E27FC236}">
                <a16:creationId xmlns:a16="http://schemas.microsoft.com/office/drawing/2014/main" id="{EBB43C44-DFDE-4C77-B710-7596784EDECD}"/>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a:extLst>
              <a:ext uri="{FF2B5EF4-FFF2-40B4-BE49-F238E27FC236}">
                <a16:creationId xmlns:a16="http://schemas.microsoft.com/office/drawing/2014/main" id="{2D2DEACF-B1A7-4855-90D1-46E625013B71}"/>
              </a:ext>
            </a:extLst>
          </p:cNvPr>
          <p:cNvSpPr>
            <a:spLocks noGrp="1" noChangeArrowheads="1"/>
          </p:cNvSpPr>
          <p:nvPr>
            <p:ph idx="1"/>
          </p:nvPr>
        </p:nvSpPr>
        <p:spPr>
          <a:xfrm>
            <a:off x="539552" y="908720"/>
            <a:ext cx="8136904" cy="5112568"/>
          </a:xfrm>
        </p:spPr>
        <p:txBody>
          <a:bodyPr>
            <a:normAutofit/>
          </a:bodyPr>
          <a:lstStyle/>
          <a:p>
            <a:pPr>
              <a:lnSpc>
                <a:spcPct val="120000"/>
              </a:lnSpc>
              <a:spcBef>
                <a:spcPts val="675"/>
              </a:spcBef>
              <a:spcAft>
                <a:spcPts val="225"/>
              </a:spcAft>
              <a:defRPr/>
            </a:pPr>
            <a:r>
              <a:rPr lang="pt-BR" altLang="pt-BR" dirty="0">
                <a:latin typeface="Arial" panose="020B0604020202020204" pitchFamily="34" charset="0"/>
              </a:rPr>
              <a:t>Aspectos Genéricos da Engenharia de Software</a:t>
            </a:r>
          </a:p>
          <a:p>
            <a:pPr lvl="1">
              <a:spcBef>
                <a:spcPts val="675"/>
              </a:spcBef>
              <a:spcAft>
                <a:spcPts val="225"/>
              </a:spcAft>
              <a:defRPr/>
            </a:pPr>
            <a:r>
              <a:rPr lang="pt-BR" altLang="pt-BR" dirty="0">
                <a:solidFill>
                  <a:srgbClr val="000066"/>
                </a:solidFill>
              </a:rPr>
              <a:t>DESENVOLVIMENTO: “como”</a:t>
            </a:r>
            <a:r>
              <a:rPr lang="pt-BR" altLang="pt-BR" b="0" dirty="0">
                <a:solidFill>
                  <a:srgbClr val="000066"/>
                </a:solidFill>
              </a:rPr>
              <a:t> </a:t>
            </a:r>
            <a:r>
              <a:rPr lang="pt-BR" altLang="pt-BR" b="0" dirty="0"/>
              <a:t>o software vai ser desenvolvido.</a:t>
            </a:r>
          </a:p>
          <a:p>
            <a:pPr>
              <a:spcBef>
                <a:spcPts val="675"/>
              </a:spcBef>
              <a:spcAft>
                <a:spcPts val="225"/>
              </a:spcAft>
              <a:defRPr/>
            </a:pPr>
            <a:r>
              <a:rPr lang="pt-BR" altLang="pt-BR" sz="2400" dirty="0">
                <a:solidFill>
                  <a:srgbClr val="000066"/>
                </a:solidFill>
              </a:rPr>
              <a:t>Projeto de Software</a:t>
            </a:r>
          </a:p>
          <a:p>
            <a:pPr lvl="1">
              <a:spcBef>
                <a:spcPts val="675"/>
              </a:spcBef>
              <a:spcAft>
                <a:spcPts val="225"/>
              </a:spcAft>
              <a:defRPr/>
            </a:pPr>
            <a:r>
              <a:rPr lang="pt-BR" altLang="pt-BR" sz="2100" dirty="0"/>
              <a:t>Traduz os requisitos do software num conjunto de representações (algumas gráficas, outras tabulares ou baseadas em linguagem) que descrevem a estrutura de dados, a arquitetura do software, os procedimentos algorítmicos e as características de interface.</a:t>
            </a:r>
          </a:p>
        </p:txBody>
      </p:sp>
      <p:sp>
        <p:nvSpPr>
          <p:cNvPr id="5" name="CaixaDeTexto 4">
            <a:extLst>
              <a:ext uri="{FF2B5EF4-FFF2-40B4-BE49-F238E27FC236}">
                <a16:creationId xmlns:a16="http://schemas.microsoft.com/office/drawing/2014/main" id="{F34E0CFB-5E0B-4586-B37C-8158BDE13B53}"/>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927F4175-1133-4DFA-8923-0099307CC7DE}"/>
              </a:ext>
            </a:extLst>
          </p:cNvPr>
          <p:cNvSpPr>
            <a:spLocks noChangeArrowheads="1"/>
          </p:cNvSpPr>
          <p:nvPr/>
        </p:nvSpPr>
        <p:spPr bwMode="auto">
          <a:xfrm>
            <a:off x="539552" y="908720"/>
            <a:ext cx="8136904" cy="5040560"/>
          </a:xfrm>
          <a:prstGeom prst="rect">
            <a:avLst/>
          </a:prstGeom>
          <a:noFill/>
          <a:ln>
            <a:noFill/>
          </a:ln>
          <a:effectLst/>
        </p:spPr>
        <p:txBody>
          <a:bodyPr lIns="69056" tIns="34529" rIns="69056" bIns="34529"/>
          <a:lstStyle>
            <a:lvl1pPr marL="185738" indent="-185738">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defRPr>
            </a:lvl1pPr>
            <a:lvl2pPr marL="390525">
              <a:spcBef>
                <a:spcPct val="20000"/>
              </a:spcBef>
              <a:buChar char="–"/>
              <a:defRPr kumimoji="1" sz="2800" b="1">
                <a:solidFill>
                  <a:schemeClr val="tx1"/>
                </a:solidFill>
                <a:latin typeface="Arial" panose="020B0604020202020204" pitchFamily="34" charset="0"/>
              </a:defRPr>
            </a:lvl2pPr>
            <a:lvl3pPr marL="1143000" indent="-228600">
              <a:spcBef>
                <a:spcPct val="20000"/>
              </a:spcBef>
              <a:buClr>
                <a:schemeClr val="accent2"/>
              </a:buClr>
              <a:buChar char="•"/>
              <a:defRPr kumimoji="1" sz="2400" b="1">
                <a:solidFill>
                  <a:schemeClr val="tx1"/>
                </a:solidFill>
                <a:latin typeface="Arial" panose="020B0604020202020204" pitchFamily="34" charset="0"/>
              </a:defRPr>
            </a:lvl3pPr>
            <a:lvl4pPr marL="1600200" indent="-228600">
              <a:spcBef>
                <a:spcPct val="20000"/>
              </a:spcBef>
              <a:buChar char="–"/>
              <a:defRPr kumimoji="1" sz="2000" b="1">
                <a:solidFill>
                  <a:schemeClr val="tx1"/>
                </a:solidFill>
                <a:latin typeface="Arial" panose="020B0604020202020204" pitchFamily="34" charset="0"/>
              </a:defRPr>
            </a:lvl4pPr>
            <a:lvl5pPr marL="2057400" indent="-228600">
              <a:spcBef>
                <a:spcPct val="20000"/>
              </a:spcBef>
              <a:buClr>
                <a:schemeClr val="accent2"/>
              </a:buClr>
              <a:buChar char="•"/>
              <a:defRPr kumimoji="1"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Char char="•"/>
              <a:defRPr kumimoji="1"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Char char="•"/>
              <a:defRPr kumimoji="1"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Char char="•"/>
              <a:defRPr kumimoji="1"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Char char="•"/>
              <a:defRPr kumimoji="1" sz="2000" b="1">
                <a:solidFill>
                  <a:schemeClr val="tx1"/>
                </a:solidFill>
                <a:latin typeface="Arial" panose="020B0604020202020204" pitchFamily="34" charset="0"/>
              </a:defRPr>
            </a:lvl9pPr>
          </a:lstStyle>
          <a:p>
            <a:pPr>
              <a:spcBef>
                <a:spcPts val="675"/>
              </a:spcBef>
              <a:spcAft>
                <a:spcPts val="225"/>
              </a:spcAft>
              <a:buClr>
                <a:srgbClr val="000099"/>
              </a:buClr>
              <a:buFont typeface="Arial" panose="020B0604020202020204" pitchFamily="34" charset="0"/>
              <a:buChar char="•"/>
              <a:defRPr/>
            </a:pPr>
            <a:r>
              <a:rPr lang="pt-BR" altLang="pt-BR" sz="2100" i="1" dirty="0">
                <a:effectLst>
                  <a:outerShdw blurRad="38100" dist="38100" dir="2700000" algn="tl">
                    <a:srgbClr val="000000"/>
                  </a:outerShdw>
                </a:effectLst>
              </a:rPr>
              <a:t> </a:t>
            </a:r>
            <a:r>
              <a:rPr lang="pt-BR" altLang="pt-BR" sz="2800" dirty="0">
                <a:latin typeface="+mn-lt"/>
              </a:rPr>
              <a:t>Aspectos Genéricos da Engenharia de Software</a:t>
            </a:r>
          </a:p>
          <a:p>
            <a:pPr marL="550069" lvl="1" indent="-257175">
              <a:spcBef>
                <a:spcPts val="675"/>
              </a:spcBef>
              <a:spcAft>
                <a:spcPts val="225"/>
              </a:spcAft>
              <a:buClr>
                <a:srgbClr val="000099"/>
              </a:buClr>
              <a:buFont typeface="Wingdings" panose="05000000000000000000" pitchFamily="2" charset="2"/>
              <a:buChar char="ü"/>
              <a:defRPr/>
            </a:pPr>
            <a:r>
              <a:rPr lang="pt-BR" altLang="pt-BR" sz="2400" dirty="0">
                <a:latin typeface="+mn-lt"/>
              </a:rPr>
              <a:t>Codificação: </a:t>
            </a:r>
            <a:r>
              <a:rPr lang="pt-BR" altLang="pt-BR" sz="2400" b="0" dirty="0">
                <a:latin typeface="+mn-lt"/>
              </a:rPr>
              <a:t>as representações do projeto devem ser convertidas numa linguagem artificial (a linguagem pode ser uma linguagem de programação convencional ou uma linguagem não procedimental) que resulte em instruções que possam ser executadas pelo computador</a:t>
            </a:r>
            <a:r>
              <a:rPr lang="pt-BR" altLang="pt-BR" sz="2400" dirty="0">
                <a:latin typeface="+mn-lt"/>
              </a:rPr>
              <a:t>.</a:t>
            </a:r>
          </a:p>
          <a:p>
            <a:pPr marL="536972" lvl="1" indent="-265510">
              <a:spcBef>
                <a:spcPts val="675"/>
              </a:spcBef>
              <a:spcAft>
                <a:spcPts val="225"/>
              </a:spcAft>
              <a:buClr>
                <a:srgbClr val="000099"/>
              </a:buClr>
              <a:buFont typeface="Wingdings" panose="05000000000000000000" pitchFamily="2" charset="2"/>
              <a:buChar char="ü"/>
              <a:defRPr/>
            </a:pPr>
            <a:r>
              <a:rPr lang="pt-BR" altLang="pt-BR" sz="2400" dirty="0">
                <a:latin typeface="+mn-lt"/>
              </a:rPr>
              <a:t>Realização de Testes do Software: </a:t>
            </a:r>
            <a:r>
              <a:rPr lang="pt-BR" altLang="pt-BR" sz="2400" b="0" dirty="0">
                <a:latin typeface="+mn-lt"/>
              </a:rPr>
              <a:t>logo que o software é implementado numa forma executável por máquina, ele deve ser testado para que se possa descobrir defeitos de função, lógica e implementação.</a:t>
            </a:r>
          </a:p>
        </p:txBody>
      </p:sp>
      <p:sp>
        <p:nvSpPr>
          <p:cNvPr id="5" name="CaixaDeTexto 4">
            <a:extLst>
              <a:ext uri="{FF2B5EF4-FFF2-40B4-BE49-F238E27FC236}">
                <a16:creationId xmlns:a16="http://schemas.microsoft.com/office/drawing/2014/main" id="{09EB210F-55BE-45EB-8095-84219BF829C7}"/>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5B9D676D-ABEF-41F0-BFDC-C54016759F4A}"/>
              </a:ext>
            </a:extLst>
          </p:cNvPr>
          <p:cNvSpPr>
            <a:spLocks noGrp="1" noChangeArrowheads="1"/>
          </p:cNvSpPr>
          <p:nvPr>
            <p:ph idx="1"/>
          </p:nvPr>
        </p:nvSpPr>
        <p:spPr>
          <a:xfrm>
            <a:off x="395536" y="836712"/>
            <a:ext cx="8352928" cy="4680520"/>
          </a:xfrm>
        </p:spPr>
        <p:txBody>
          <a:bodyPr>
            <a:normAutofit/>
          </a:bodyPr>
          <a:lstStyle/>
          <a:p>
            <a:pPr marL="392906" lvl="1" indent="-257175">
              <a:lnSpc>
                <a:spcPct val="120000"/>
              </a:lnSpc>
              <a:spcBef>
                <a:spcPts val="675"/>
              </a:spcBef>
              <a:spcAft>
                <a:spcPts val="225"/>
              </a:spcAft>
              <a:defRPr/>
            </a:pPr>
            <a:r>
              <a:rPr lang="pt-BR" altLang="pt-BR" sz="2800" dirty="0"/>
              <a:t>Aspectos Genéricos da Engenharia de Software</a:t>
            </a:r>
          </a:p>
          <a:p>
            <a:pPr marL="735806" lvl="2" indent="-257175">
              <a:lnSpc>
                <a:spcPct val="120000"/>
              </a:lnSpc>
              <a:spcBef>
                <a:spcPts val="675"/>
              </a:spcBef>
              <a:spcAft>
                <a:spcPts val="225"/>
              </a:spcAft>
              <a:defRPr/>
            </a:pPr>
            <a:r>
              <a:rPr lang="pt-BR" altLang="pt-BR" sz="2400" dirty="0">
                <a:solidFill>
                  <a:srgbClr val="000066"/>
                </a:solidFill>
              </a:rPr>
              <a:t>Manutenção:</a:t>
            </a:r>
            <a:r>
              <a:rPr lang="pt-BR" altLang="pt-BR" sz="2400" dirty="0"/>
              <a:t> concentra-se nas </a:t>
            </a:r>
            <a:r>
              <a:rPr lang="pt-BR" altLang="pt-BR" sz="2400" dirty="0">
                <a:solidFill>
                  <a:srgbClr val="000066"/>
                </a:solidFill>
              </a:rPr>
              <a:t>“mudanças</a:t>
            </a:r>
            <a:r>
              <a:rPr lang="pt-BR" altLang="pt-BR" sz="2400" dirty="0">
                <a:solidFill>
                  <a:srgbClr val="FFCCCC"/>
                </a:solidFill>
                <a:effectLst>
                  <a:outerShdw blurRad="38100" dist="38100" dir="2700000" algn="tl">
                    <a:srgbClr val="000000"/>
                  </a:outerShdw>
                </a:effectLst>
              </a:rPr>
              <a:t>”</a:t>
            </a:r>
            <a:r>
              <a:rPr lang="pt-BR" altLang="pt-BR" sz="2400" dirty="0"/>
              <a:t> que ocorrerão depois que o software for liberado para uso operacional.</a:t>
            </a:r>
          </a:p>
          <a:p>
            <a:pPr marL="1078706" lvl="3" indent="-257175">
              <a:lnSpc>
                <a:spcPct val="100000"/>
              </a:lnSpc>
              <a:spcBef>
                <a:spcPts val="675"/>
              </a:spcBef>
              <a:spcAft>
                <a:spcPts val="225"/>
              </a:spcAft>
              <a:buFont typeface="Wingdings" panose="05000000000000000000" pitchFamily="2" charset="2"/>
              <a:buChar char="ü"/>
              <a:defRPr/>
            </a:pPr>
            <a:r>
              <a:rPr lang="pt-BR" altLang="pt-BR" sz="2000" i="1" dirty="0"/>
              <a:t>Correção</a:t>
            </a:r>
            <a:r>
              <a:rPr lang="pt-BR" altLang="pt-BR" sz="2000" dirty="0"/>
              <a:t> </a:t>
            </a:r>
          </a:p>
          <a:p>
            <a:pPr marL="1078706" lvl="3" indent="-257175">
              <a:lnSpc>
                <a:spcPct val="100000"/>
              </a:lnSpc>
              <a:spcBef>
                <a:spcPts val="675"/>
              </a:spcBef>
              <a:spcAft>
                <a:spcPts val="225"/>
              </a:spcAft>
              <a:buFont typeface="Wingdings" panose="05000000000000000000" pitchFamily="2" charset="2"/>
              <a:buChar char="ü"/>
              <a:defRPr/>
            </a:pPr>
            <a:r>
              <a:rPr lang="pt-BR" altLang="pt-BR" sz="2000" i="1" dirty="0"/>
              <a:t>Adaptação</a:t>
            </a:r>
          </a:p>
          <a:p>
            <a:pPr marL="1078706" lvl="3" indent="-257175">
              <a:lnSpc>
                <a:spcPct val="100000"/>
              </a:lnSpc>
              <a:spcBef>
                <a:spcPts val="675"/>
              </a:spcBef>
              <a:spcAft>
                <a:spcPts val="225"/>
              </a:spcAft>
              <a:buFont typeface="Wingdings" panose="05000000000000000000" pitchFamily="2" charset="2"/>
              <a:buChar char="ü"/>
              <a:defRPr/>
            </a:pPr>
            <a:r>
              <a:rPr lang="pt-BR" altLang="pt-BR" sz="2000" i="1" dirty="0"/>
              <a:t>Melhoramento Funcional</a:t>
            </a:r>
            <a:r>
              <a:rPr lang="pt-BR" altLang="pt-BR" sz="2000" dirty="0"/>
              <a:t> </a:t>
            </a:r>
          </a:p>
        </p:txBody>
      </p:sp>
      <p:sp>
        <p:nvSpPr>
          <p:cNvPr id="5" name="CaixaDeTexto 4">
            <a:extLst>
              <a:ext uri="{FF2B5EF4-FFF2-40B4-BE49-F238E27FC236}">
                <a16:creationId xmlns:a16="http://schemas.microsoft.com/office/drawing/2014/main" id="{A8305C60-0A09-4804-B1D0-7BE3EC489301}"/>
              </a:ext>
            </a:extLst>
          </p:cNvPr>
          <p:cNvSpPr txBox="1"/>
          <p:nvPr/>
        </p:nvSpPr>
        <p:spPr>
          <a:xfrm>
            <a:off x="539552" y="27383"/>
            <a:ext cx="7488832" cy="646331"/>
          </a:xfrm>
          <a:prstGeom prst="rect">
            <a:avLst/>
          </a:prstGeom>
          <a:noFill/>
        </p:spPr>
        <p:txBody>
          <a:bodyPr wrap="square">
            <a:spAutoFit/>
          </a:bodyPr>
          <a:lstStyle/>
          <a:p>
            <a:r>
              <a:rPr lang="pt-BR" sz="3600" b="1" dirty="0">
                <a:solidFill>
                  <a:schemeClr val="bg1"/>
                </a:solidFill>
                <a:effectLst>
                  <a:outerShdw blurRad="38100" dist="38100" dir="2700000" algn="tl">
                    <a:srgbClr val="000000">
                      <a:alpha val="43137"/>
                    </a:srgbClr>
                  </a:outerShdw>
                </a:effectLst>
              </a:rPr>
              <a:t>Engenharia de Requisitos de Software</a:t>
            </a:r>
            <a:endParaRPr lang="en-US" sz="36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theme/theme1.xml><?xml version="1.0" encoding="utf-8"?>
<a:theme xmlns:a="http://schemas.openxmlformats.org/drawingml/2006/main" name="LES_20052">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1170EFEFB7DE94999DF86747142355D" ma:contentTypeVersion="0" ma:contentTypeDescription="Crie um novo documento." ma:contentTypeScope="" ma:versionID="81d9e52a0420967c635d783f7f80c42b">
  <xsd:schema xmlns:xsd="http://www.w3.org/2001/XMLSchema" xmlns:xs="http://www.w3.org/2001/XMLSchema" xmlns:p="http://schemas.microsoft.com/office/2006/metadata/properties" targetNamespace="http://schemas.microsoft.com/office/2006/metadata/properties" ma:root="true" ma:fieldsID="8d2d35cd79d80d3b38601b74d693a05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59878B-B87B-491B-9C08-1A2D33F798EE}"/>
</file>

<file path=customXml/itemProps2.xml><?xml version="1.0" encoding="utf-8"?>
<ds:datastoreItem xmlns:ds="http://schemas.openxmlformats.org/officeDocument/2006/customXml" ds:itemID="{83CB28F2-BA5A-48D3-8161-1B9F067D5356}"/>
</file>

<file path=customXml/itemProps3.xml><?xml version="1.0" encoding="utf-8"?>
<ds:datastoreItem xmlns:ds="http://schemas.openxmlformats.org/officeDocument/2006/customXml" ds:itemID="{878A9E3A-EAAA-46BB-B5F4-7FBC8A03706F}"/>
</file>

<file path=docProps/app.xml><?xml version="1.0" encoding="utf-8"?>
<Properties xmlns="http://schemas.openxmlformats.org/officeDocument/2006/extended-properties" xmlns:vt="http://schemas.openxmlformats.org/officeDocument/2006/docPropsVTypes">
  <Template>Office Theme</Template>
  <TotalTime>4135</TotalTime>
  <Words>3037</Words>
  <Application>Microsoft Office PowerPoint</Application>
  <PresentationFormat>Apresentação na tela (4:3)</PresentationFormat>
  <Paragraphs>418</Paragraphs>
  <Slides>46</Slides>
  <Notes>17</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46</vt:i4>
      </vt:variant>
    </vt:vector>
  </HeadingPairs>
  <TitlesOfParts>
    <vt:vector size="55" baseType="lpstr">
      <vt:lpstr>Arial</vt:lpstr>
      <vt:lpstr>Arial Rounded MT Bold</vt:lpstr>
      <vt:lpstr>Calibri</vt:lpstr>
      <vt:lpstr>Calibri Light</vt:lpstr>
      <vt:lpstr>Tahoma</vt:lpstr>
      <vt:lpstr>Times New Roman</vt:lpstr>
      <vt:lpstr>Verdana</vt:lpstr>
      <vt:lpstr>Wingdings</vt:lpstr>
      <vt:lpstr>LES_20052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Organização e Responsabilidade - Papéis</vt:lpstr>
      <vt:lpstr>Elicitação dos Requisitos de Negócio</vt:lpstr>
      <vt:lpstr>Especificação e Modelagem de Requisitos</vt:lpstr>
      <vt:lpstr>Verificação e Validação dos Requisitos</vt:lpstr>
      <vt:lpstr> Rastreabilidade e Gestão de Mudanças</vt:lpstr>
      <vt:lpstr>   Elicitação de Requisitos</vt:lpstr>
      <vt:lpstr>Elicitação dos Requisitos de Negócio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vt:lpstr>
      <vt:lpstr> </vt:lpstr>
      <vt:lpstr> </vt:lpstr>
      <vt:lpstr>Apresentação do PowerPoint</vt:lpstr>
    </vt:vector>
  </TitlesOfParts>
  <Company>TyD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Eduardo F. Ferreira</dc:creator>
  <cp:lastModifiedBy>Sildenir Alves Ribeiro</cp:lastModifiedBy>
  <cp:revision>317</cp:revision>
  <dcterms:created xsi:type="dcterms:W3CDTF">2006-02-18T22:18:03Z</dcterms:created>
  <dcterms:modified xsi:type="dcterms:W3CDTF">2021-08-26T22:27:14Z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0x01010091170EFEFB7DE94999DF86747142355D</vt:lpwstr>
  </property>
</Properties>
</file>