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43"/>
  </p:notesMasterIdLst>
  <p:handoutMasterIdLst>
    <p:handoutMasterId r:id="rId44"/>
  </p:handoutMasterIdLst>
  <p:sldIdLst>
    <p:sldId id="606" r:id="rId2"/>
    <p:sldId id="632" r:id="rId3"/>
    <p:sldId id="668" r:id="rId4"/>
    <p:sldId id="648" r:id="rId5"/>
    <p:sldId id="649" r:id="rId6"/>
    <p:sldId id="650" r:id="rId7"/>
    <p:sldId id="651" r:id="rId8"/>
    <p:sldId id="669" r:id="rId9"/>
    <p:sldId id="637" r:id="rId10"/>
    <p:sldId id="653" r:id="rId11"/>
    <p:sldId id="636" r:id="rId12"/>
    <p:sldId id="611" r:id="rId13"/>
    <p:sldId id="612" r:id="rId14"/>
    <p:sldId id="671" r:id="rId15"/>
    <p:sldId id="678" r:id="rId16"/>
    <p:sldId id="615" r:id="rId17"/>
    <p:sldId id="590" r:id="rId18"/>
    <p:sldId id="592" r:id="rId19"/>
    <p:sldId id="599" r:id="rId20"/>
    <p:sldId id="639" r:id="rId21"/>
    <p:sldId id="594" r:id="rId22"/>
    <p:sldId id="593" r:id="rId23"/>
    <p:sldId id="595" r:id="rId24"/>
    <p:sldId id="683" r:id="rId25"/>
    <p:sldId id="684" r:id="rId26"/>
    <p:sldId id="670" r:id="rId27"/>
    <p:sldId id="624" r:id="rId28"/>
    <p:sldId id="638" r:id="rId29"/>
    <p:sldId id="640" r:id="rId30"/>
    <p:sldId id="676" r:id="rId31"/>
    <p:sldId id="679" r:id="rId32"/>
    <p:sldId id="627" r:id="rId33"/>
    <p:sldId id="642" r:id="rId34"/>
    <p:sldId id="641" r:id="rId35"/>
    <p:sldId id="677" r:id="rId36"/>
    <p:sldId id="644" r:id="rId37"/>
    <p:sldId id="680" r:id="rId38"/>
    <p:sldId id="681" r:id="rId39"/>
    <p:sldId id="622" r:id="rId40"/>
    <p:sldId id="682" r:id="rId41"/>
    <p:sldId id="685" r:id="rId42"/>
  </p:sldIdLst>
  <p:sldSz cx="9144000" cy="6858000" type="screen4x3"/>
  <p:notesSz cx="7315200" cy="96012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BC"/>
    <a:srgbClr val="FF3300"/>
    <a:srgbClr val="1A41E6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90" autoAdjust="0"/>
    <p:restoredTop sz="94660"/>
  </p:normalViewPr>
  <p:slideViewPr>
    <p:cSldViewPr>
      <p:cViewPr varScale="1">
        <p:scale>
          <a:sx n="98" d="100"/>
          <a:sy n="98" d="100"/>
        </p:scale>
        <p:origin x="1242" y="90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28" d="100"/>
          <a:sy n="28" d="100"/>
        </p:scale>
        <p:origin x="-1278" y="-9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9.xml"/><Relationship Id="rId2" Type="http://schemas.openxmlformats.org/officeDocument/2006/relationships/slide" Target="slides/slide37.xml"/><Relationship Id="rId1" Type="http://schemas.openxmlformats.org/officeDocument/2006/relationships/slide" Target="slides/slide36.xml"/><Relationship Id="rId4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>
            <a:extLst>
              <a:ext uri="{FF2B5EF4-FFF2-40B4-BE49-F238E27FC236}">
                <a16:creationId xmlns:a16="http://schemas.microsoft.com/office/drawing/2014/main" id="{015C3B99-6489-4CA2-8C2A-E1DE38CD51F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485B4B78-33B2-4529-AF43-96E485AA227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4324" name="Rectangle 4">
            <a:extLst>
              <a:ext uri="{FF2B5EF4-FFF2-40B4-BE49-F238E27FC236}">
                <a16:creationId xmlns:a16="http://schemas.microsoft.com/office/drawing/2014/main" id="{06E18C8D-74A1-499C-99DA-77532498B1F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4325" name="Rectangle 5">
            <a:extLst>
              <a:ext uri="{FF2B5EF4-FFF2-40B4-BE49-F238E27FC236}">
                <a16:creationId xmlns:a16="http://schemas.microsoft.com/office/drawing/2014/main" id="{583EF0F6-75A1-4158-A154-0507ADAF77A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A60DD2E-9386-44D9-A850-A0BE8F32DB1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>
            <a:extLst>
              <a:ext uri="{FF2B5EF4-FFF2-40B4-BE49-F238E27FC236}">
                <a16:creationId xmlns:a16="http://schemas.microsoft.com/office/drawing/2014/main" id="{B69901DB-CAAC-435E-B2EF-14A8DA89E83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17091" name="Rectangle 3">
            <a:extLst>
              <a:ext uri="{FF2B5EF4-FFF2-40B4-BE49-F238E27FC236}">
                <a16:creationId xmlns:a16="http://schemas.microsoft.com/office/drawing/2014/main" id="{09483E82-EC19-42AC-AF03-FCD7900BA98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122435AD-D485-4615-B972-1A339BA5BAB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7093" name="Rectangle 5">
            <a:extLst>
              <a:ext uri="{FF2B5EF4-FFF2-40B4-BE49-F238E27FC236}">
                <a16:creationId xmlns:a16="http://schemas.microsoft.com/office/drawing/2014/main" id="{CD291E26-B560-4D97-9706-EC1CB33C859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217094" name="Rectangle 6">
            <a:extLst>
              <a:ext uri="{FF2B5EF4-FFF2-40B4-BE49-F238E27FC236}">
                <a16:creationId xmlns:a16="http://schemas.microsoft.com/office/drawing/2014/main" id="{6CCE3C03-93DD-40D6-9CB1-0CCAD61D5C6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17095" name="Rectangle 7">
            <a:extLst>
              <a:ext uri="{FF2B5EF4-FFF2-40B4-BE49-F238E27FC236}">
                <a16:creationId xmlns:a16="http://schemas.microsoft.com/office/drawing/2014/main" id="{ABA6D5EF-4789-4DA5-B84A-F6F033F66B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635AD4-805B-4425-AC1C-2BB8EB75E2E6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5F16AACA-965D-46AD-B3A8-82BA020D78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19089AE-B875-4A06-9A8C-58B6D9B46C3D}" type="slidenum">
              <a:rPr lang="pt-BR" altLang="pt-BR" sz="1200"/>
              <a:pPr/>
              <a:t>1</a:t>
            </a:fld>
            <a:endParaRPr lang="pt-BR" altLang="pt-BR" sz="1200"/>
          </a:p>
        </p:txBody>
      </p:sp>
      <p:sp>
        <p:nvSpPr>
          <p:cNvPr id="45059" name="Rectangle 1026">
            <a:extLst>
              <a:ext uri="{FF2B5EF4-FFF2-40B4-BE49-F238E27FC236}">
                <a16:creationId xmlns:a16="http://schemas.microsoft.com/office/drawing/2014/main" id="{6A4BAD55-964B-48E1-95E2-D02502780F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1027">
            <a:extLst>
              <a:ext uri="{FF2B5EF4-FFF2-40B4-BE49-F238E27FC236}">
                <a16:creationId xmlns:a16="http://schemas.microsoft.com/office/drawing/2014/main" id="{FE6A98D4-B9A0-4A16-8E5C-4ABCBB1428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6692AFA3-8D25-40AE-AAB2-ED2FBAFCD9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B880948-2BB8-442C-A427-87F441BB781F}" type="slidenum">
              <a:rPr lang="pt-BR" altLang="pt-BR" sz="1200"/>
              <a:pPr/>
              <a:t>21</a:t>
            </a:fld>
            <a:endParaRPr lang="pt-BR" altLang="pt-BR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96A9807C-6EF2-4949-98CD-9028B0BE99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EF567C72-6E37-4C42-92D4-0F6D445FBD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E36E46BF-A3C2-44A1-BA14-B1B596B3DE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F6B88B8-B1B8-4756-9241-CCA58CB23F8C}" type="slidenum">
              <a:rPr lang="pt-BR" altLang="pt-BR" sz="1200"/>
              <a:pPr/>
              <a:t>22</a:t>
            </a:fld>
            <a:endParaRPr lang="pt-BR" altLang="pt-BR" sz="12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E8C917C1-CA5C-470D-8B5B-4EB360984A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4B3D0DE9-4A1D-4521-972F-D2A1D99D69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FA8B4443-882E-4A54-871A-BDCF4954D7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0993AA-95F4-4C27-825F-8F160778C94F}" type="slidenum">
              <a:rPr lang="pt-BR" altLang="pt-BR" sz="1200"/>
              <a:pPr/>
              <a:t>23</a:t>
            </a:fld>
            <a:endParaRPr lang="pt-BR" altLang="pt-BR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E87E1035-39B6-4531-833F-BB8FDD54F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5C74B857-690B-44BC-B5FB-479626D29F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DB8D6021-A7A5-4938-84A1-BE945CA4FB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E80401-DA2A-4327-85D7-9780C774A618}" type="slidenum">
              <a:rPr lang="pt-BR" altLang="pt-BR" sz="1200"/>
              <a:pPr/>
              <a:t>24</a:t>
            </a:fld>
            <a:endParaRPr lang="pt-BR" altLang="pt-BR" sz="1200"/>
          </a:p>
        </p:txBody>
      </p:sp>
      <p:sp>
        <p:nvSpPr>
          <p:cNvPr id="57347" name="Rectangle 7">
            <a:extLst>
              <a:ext uri="{FF2B5EF4-FFF2-40B4-BE49-F238E27FC236}">
                <a16:creationId xmlns:a16="http://schemas.microsoft.com/office/drawing/2014/main" id="{B04ED0CA-D5F9-4699-92BE-000D377B501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83D08B8E-2772-4F0F-A329-D574DAE0CE7E}" type="slidenum">
              <a:rPr lang="pt-BR" altLang="pt-BR" sz="1200">
                <a:latin typeface="Arial" panose="020B0604020202020204" pitchFamily="34" charset="0"/>
              </a:rPr>
              <a:pPr algn="r" eaLnBrk="1" hangingPunct="1"/>
              <a:t>24</a:t>
            </a:fld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44F63339-3F76-4776-9885-CE443033B9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solidFill>
            <a:srgbClr val="FFFFFF"/>
          </a:solidFill>
          <a:ln/>
        </p:spPr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469AFEE1-51F8-4486-B637-17282DE114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288" y="4711700"/>
            <a:ext cx="4975225" cy="44624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77519D07-96C7-4AEB-9A70-6AE7304C82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BB6FB1-A51E-4409-A7A1-41EE9EDC3F03}" type="slidenum">
              <a:rPr lang="pt-BR" altLang="pt-BR" sz="1200"/>
              <a:pPr/>
              <a:t>25</a:t>
            </a:fld>
            <a:endParaRPr lang="pt-BR" altLang="pt-BR" sz="1200"/>
          </a:p>
        </p:txBody>
      </p:sp>
      <p:sp>
        <p:nvSpPr>
          <p:cNvPr id="58371" name="Rectangle 7">
            <a:extLst>
              <a:ext uri="{FF2B5EF4-FFF2-40B4-BE49-F238E27FC236}">
                <a16:creationId xmlns:a16="http://schemas.microsoft.com/office/drawing/2014/main" id="{BCD035DE-AAAC-4A6F-888A-BF547F763BD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6EFDF7EE-755D-4869-9D6C-F4FBD5594AF7}" type="slidenum">
              <a:rPr lang="pt-BR" altLang="pt-BR" sz="1200">
                <a:latin typeface="Arial" panose="020B0604020202020204" pitchFamily="34" charset="0"/>
              </a:rPr>
              <a:pPr algn="r" eaLnBrk="1" hangingPunct="1"/>
              <a:t>25</a:t>
            </a:fld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E50B5BB8-8570-4A86-9CD4-0E191DE5FA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solidFill>
            <a:srgbClr val="FFFFFF"/>
          </a:solidFill>
          <a:ln/>
        </p:spPr>
      </p:sp>
      <p:sp>
        <p:nvSpPr>
          <p:cNvPr id="58373" name="Rectangle 3">
            <a:extLst>
              <a:ext uri="{FF2B5EF4-FFF2-40B4-BE49-F238E27FC236}">
                <a16:creationId xmlns:a16="http://schemas.microsoft.com/office/drawing/2014/main" id="{D133E571-4B81-46BF-BCAD-DE39D3A7D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288" y="4711700"/>
            <a:ext cx="4975225" cy="44624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C8C1BEE8-B740-4F98-89C7-C795E4D743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FA13534-AEA0-4B29-8807-A2B8DDDDB65D}" type="slidenum">
              <a:rPr lang="pt-BR" altLang="pt-BR" sz="1200"/>
              <a:pPr/>
              <a:t>27</a:t>
            </a:fld>
            <a:endParaRPr lang="pt-BR" altLang="pt-BR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9DFBF296-C3E2-4501-BB7A-C73E0A8073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CFA857E3-BA9C-4BD3-AD41-9742DA4AFA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AE081683-DBA7-425E-AC25-B3C65AD4EB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C63C57C-ED1B-4350-9707-2658AF4A3CF7}" type="slidenum">
              <a:rPr lang="pt-BR" altLang="pt-BR" sz="1200"/>
              <a:pPr/>
              <a:t>28</a:t>
            </a:fld>
            <a:endParaRPr lang="pt-BR" altLang="pt-BR" sz="12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BF831989-D1C0-4C29-8316-FA167599B7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61DC163A-7393-4A8B-B2ED-A23183E14D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3D6CC488-BD13-43E5-B55A-6C39460D28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3ADAA9D-3BC9-4211-B65A-600663970E8C}" type="slidenum">
              <a:rPr lang="pt-BR" altLang="pt-BR" sz="1200"/>
              <a:pPr/>
              <a:t>29</a:t>
            </a:fld>
            <a:endParaRPr lang="pt-BR" altLang="pt-BR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10E0AD71-7BCA-497B-AFAB-159BB55815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3BBAC3F9-08A8-49C1-AE07-5174159D2A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8E33043A-2715-43A6-A2F8-8774CBE024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EC592BC-5955-46B8-AEB9-2F0A422BB0D0}" type="slidenum">
              <a:rPr lang="pt-BR" altLang="pt-BR" sz="1200"/>
              <a:pPr/>
              <a:t>30</a:t>
            </a:fld>
            <a:endParaRPr lang="pt-BR" altLang="pt-BR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457B3527-B054-487B-910D-2D0E1476CA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3AD873DB-CED4-48C0-BB2C-AD32DDF2B1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1463794D-6767-4A17-B790-63D561C2E4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77713C-E8F5-4C9E-A607-ECA713FE977C}" type="slidenum">
              <a:rPr lang="pt-BR" altLang="pt-BR" sz="1200"/>
              <a:pPr/>
              <a:t>31</a:t>
            </a:fld>
            <a:endParaRPr lang="pt-BR" altLang="pt-BR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1D9CB97B-8A1B-428C-9E16-A0A4C3F69F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49DFEFAD-04E6-437A-BF73-FB1F34B82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5EC6554C-CE43-42DE-9817-5CB016B1F5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FC077C0-139B-4096-AB43-2BED1D250706}" type="slidenum">
              <a:rPr lang="pt-BR" altLang="pt-BR" sz="1200"/>
              <a:pPr/>
              <a:t>12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692F2D06-4C23-4AFD-B93E-43096212F1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07D41F2-CF6E-488C-9F2D-7156325B13AE}" type="slidenum">
              <a:rPr lang="pt-BR" altLang="pt-BR" sz="1200"/>
              <a:pPr/>
              <a:t>36</a:t>
            </a:fld>
            <a:endParaRPr lang="pt-BR" altLang="pt-BR" sz="12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051A760-7B1A-4105-9E87-932AB5F148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636F6750-E6EE-4DAB-8440-2D0BAF0013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49329AC7-2329-48F0-9A76-251035740D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40E2BC-85A6-4C50-A82B-A2D43147C684}" type="slidenum">
              <a:rPr lang="pt-BR" altLang="pt-BR" sz="1200"/>
              <a:pPr/>
              <a:t>37</a:t>
            </a:fld>
            <a:endParaRPr lang="pt-BR" altLang="pt-BR" sz="12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10E19609-4B24-4CF9-A0D6-287E0B5DDA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158B2FDB-4AC1-4AD6-8D6E-A84930EF64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B24706DA-6E55-4267-9BE1-CF368A11122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09C95CDB-47C5-4926-8DD7-245596C92196}" type="slidenum">
              <a:rPr lang="pt-BR" altLang="pt-BR" sz="1200"/>
              <a:pPr algn="r"/>
              <a:t>38</a:t>
            </a:fld>
            <a:endParaRPr lang="pt-BR" altLang="pt-BR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C2F1455E-CF40-45B7-A200-7BB6E11CB3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66F950DF-B0EC-4127-A706-F1E8618C0A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2487F462-B8AC-451C-8F14-F66810CC6A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7906FE-FCAD-4CA9-A0F6-EA591183D707}" type="slidenum">
              <a:rPr lang="pt-BR" altLang="pt-BR" sz="1200"/>
              <a:pPr/>
              <a:t>39</a:t>
            </a:fld>
            <a:endParaRPr lang="pt-BR" altLang="pt-BR" sz="12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6159E01A-393B-49FC-8332-192CC34C1F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15AD3187-958C-43EA-B39E-C504377883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954F4F17-25C6-4B9E-A291-6CC93A61CD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ADDD91-F87F-480E-86AA-1FC4D49F814A}" type="slidenum">
              <a:rPr lang="pt-BR" altLang="pt-BR" sz="1200"/>
              <a:pPr/>
              <a:t>40</a:t>
            </a:fld>
            <a:endParaRPr lang="pt-BR" altLang="pt-BR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C25A6938-1082-408F-8012-EDF5F2FFCC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A261E8E3-7EC7-4519-9ED1-987E097D8F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A9D2591F-48BD-4486-B65D-F62BF0DA98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3DB28D6-B04F-457D-8471-49F4E6A2303A}" type="slidenum">
              <a:rPr lang="pt-BR" altLang="pt-BR" sz="1200"/>
              <a:pPr/>
              <a:t>13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DCD5DBF0-33CA-49E1-8743-424A485F8B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D1271D8-4C02-4EE2-B703-8D274E4C9A63}" type="slidenum">
              <a:rPr lang="pt-BR" altLang="pt-BR" sz="1200"/>
              <a:pPr/>
              <a:t>15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8CD6CA67-4DFD-4E64-83AC-15C2199049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89C882B-33EA-4E71-B56A-C0B5B6758A11}" type="slidenum">
              <a:rPr lang="pt-BR" altLang="pt-BR" sz="1200"/>
              <a:pPr/>
              <a:t>16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79A88401-01EF-472B-B0A9-B370B9C0CF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8F90280-31C7-4954-A8CD-34F6C6BEB706}" type="slidenum">
              <a:rPr lang="pt-BR" altLang="pt-BR" sz="1200"/>
              <a:pPr/>
              <a:t>17</a:t>
            </a:fld>
            <a:endParaRPr lang="pt-BR" altLang="pt-BR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F221A107-F029-4399-8832-B7990E7369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82B48281-7EAD-4152-AB69-AA54552E88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FF91B821-3431-492F-AA42-0D6FB1D2BA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6064A24-418C-4D12-87D8-BF8FC52E9C2B}" type="slidenum">
              <a:rPr lang="pt-BR" altLang="pt-BR" sz="1200"/>
              <a:pPr/>
              <a:t>18</a:t>
            </a:fld>
            <a:endParaRPr lang="pt-BR" altLang="pt-BR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1B01B878-893A-474E-A317-B825AF3183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76040684-162F-43E6-878A-E9E5201725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97E2D24A-E8A3-43DD-BF5F-B2B11144C8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94DC293-836D-4BC3-BD09-970AD669CD20}" type="slidenum">
              <a:rPr lang="pt-BR" altLang="pt-BR" sz="1200"/>
              <a:pPr/>
              <a:t>19</a:t>
            </a:fld>
            <a:endParaRPr lang="pt-BR" altLang="pt-BR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4FF6DE86-47D5-4507-A75A-AA4BF5AA80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5FD8D785-EE4D-4E88-B695-C4625D0218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D4400E16-DC18-4407-834C-36025C5390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56B134D-D52E-4C3E-92AC-A6A57B524B92}" type="slidenum">
              <a:rPr lang="pt-BR" altLang="pt-BR" sz="1200"/>
              <a:pPr/>
              <a:t>20</a:t>
            </a:fld>
            <a:endParaRPr lang="pt-BR" altLang="pt-BR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EF5DD8EA-9726-4B6C-9975-6817DF2A16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8A9D4853-2AA0-4F6D-9407-6046554F13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50">
            <a:extLst>
              <a:ext uri="{FF2B5EF4-FFF2-40B4-BE49-F238E27FC236}">
                <a16:creationId xmlns:a16="http://schemas.microsoft.com/office/drawing/2014/main" id="{6DB23494-BBFE-4CA0-B50D-9849A5F266ED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2051">
              <a:extLst>
                <a:ext uri="{FF2B5EF4-FFF2-40B4-BE49-F238E27FC236}">
                  <a16:creationId xmlns:a16="http://schemas.microsoft.com/office/drawing/2014/main" id="{396E895C-96A7-49F9-9CC0-5528735287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2052">
                <a:extLst>
                  <a:ext uri="{FF2B5EF4-FFF2-40B4-BE49-F238E27FC236}">
                    <a16:creationId xmlns:a16="http://schemas.microsoft.com/office/drawing/2014/main" id="{53CA93C0-5494-4E4D-A4E6-728C6FE66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pt-BR" altLang="pt-BR"/>
              </a:p>
            </p:txBody>
          </p:sp>
          <p:sp>
            <p:nvSpPr>
              <p:cNvPr id="13" name="Rectangle 2053">
                <a:extLst>
                  <a:ext uri="{FF2B5EF4-FFF2-40B4-BE49-F238E27FC236}">
                    <a16:creationId xmlns:a16="http://schemas.microsoft.com/office/drawing/2014/main" id="{DACE619B-9E82-4AF7-8DC2-2C8ABBF4C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pt-BR" altLang="pt-BR"/>
              </a:p>
            </p:txBody>
          </p:sp>
        </p:grpSp>
        <p:grpSp>
          <p:nvGrpSpPr>
            <p:cNvPr id="6" name="Group 2054">
              <a:extLst>
                <a:ext uri="{FF2B5EF4-FFF2-40B4-BE49-F238E27FC236}">
                  <a16:creationId xmlns:a16="http://schemas.microsoft.com/office/drawing/2014/main" id="{7A2DE072-AB8F-4D46-883A-0738DEBD8F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2055">
                <a:extLst>
                  <a:ext uri="{FF2B5EF4-FFF2-40B4-BE49-F238E27FC236}">
                    <a16:creationId xmlns:a16="http://schemas.microsoft.com/office/drawing/2014/main" id="{75C0A442-2A40-4E94-9E51-5D2E4C96D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pt-BR" altLang="pt-BR"/>
              </a:p>
            </p:txBody>
          </p:sp>
          <p:sp>
            <p:nvSpPr>
              <p:cNvPr id="11" name="Rectangle 2056">
                <a:extLst>
                  <a:ext uri="{FF2B5EF4-FFF2-40B4-BE49-F238E27FC236}">
                    <a16:creationId xmlns:a16="http://schemas.microsoft.com/office/drawing/2014/main" id="{6139C5E9-4AF6-4A61-A742-B61F9A99B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pt-BR" altLang="pt-BR"/>
              </a:p>
            </p:txBody>
          </p:sp>
        </p:grpSp>
        <p:sp>
          <p:nvSpPr>
            <p:cNvPr id="7" name="Rectangle 2057">
              <a:extLst>
                <a:ext uri="{FF2B5EF4-FFF2-40B4-BE49-F238E27FC236}">
                  <a16:creationId xmlns:a16="http://schemas.microsoft.com/office/drawing/2014/main" id="{DEE6305E-C5CD-4480-ABD0-82C20E2BF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pt-BR" altLang="pt-BR"/>
            </a:p>
          </p:txBody>
        </p:sp>
        <p:sp>
          <p:nvSpPr>
            <p:cNvPr id="8" name="Rectangle 2058">
              <a:extLst>
                <a:ext uri="{FF2B5EF4-FFF2-40B4-BE49-F238E27FC236}">
                  <a16:creationId xmlns:a16="http://schemas.microsoft.com/office/drawing/2014/main" id="{8EFB5F1C-A5F8-4F1D-8050-691B73BD4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pt-BR" altLang="pt-BR"/>
            </a:p>
          </p:txBody>
        </p:sp>
        <p:sp>
          <p:nvSpPr>
            <p:cNvPr id="9" name="Rectangle 2059">
              <a:extLst>
                <a:ext uri="{FF2B5EF4-FFF2-40B4-BE49-F238E27FC236}">
                  <a16:creationId xmlns:a16="http://schemas.microsoft.com/office/drawing/2014/main" id="{5CACAD0F-FEAB-4615-B3DC-6DD15C7F0E6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pt-BR" altLang="pt-BR"/>
            </a:p>
          </p:txBody>
        </p:sp>
      </p:grpSp>
      <p:sp>
        <p:nvSpPr>
          <p:cNvPr id="453644" name="Rectangle 206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53645" name="Rectangle 206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2062">
            <a:extLst>
              <a:ext uri="{FF2B5EF4-FFF2-40B4-BE49-F238E27FC236}">
                <a16:creationId xmlns:a16="http://schemas.microsoft.com/office/drawing/2014/main" id="{3C6C0ACE-BE12-4C85-82CF-B12D84F3E8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2063">
            <a:extLst>
              <a:ext uri="{FF2B5EF4-FFF2-40B4-BE49-F238E27FC236}">
                <a16:creationId xmlns:a16="http://schemas.microsoft.com/office/drawing/2014/main" id="{2946E4AC-59BA-49C6-9F1A-B12F3BC821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2064">
            <a:extLst>
              <a:ext uri="{FF2B5EF4-FFF2-40B4-BE49-F238E27FC236}">
                <a16:creationId xmlns:a16="http://schemas.microsoft.com/office/drawing/2014/main" id="{6D112403-CCF7-4004-BA09-142D2B4E6A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5B81F73-37D5-4D00-8963-F411884B9A7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03029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1E9AC8A-508E-4AAE-BC8C-A831FAD0C8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4140E71-74AD-40C6-B158-F7A0C84078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CADD4F2-6D53-4372-B94C-8340B8B736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5B7897-69D0-4FD8-B606-3F3783304B9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84452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9EAC61F-CBA9-4940-B091-CED398E465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47C1E8A-A21B-41D8-BA8E-DD6FA7ABE7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439957C-F16C-4DAA-B8DA-F8FC79E38B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759ECE-E2B0-475D-B4DA-E079F3947E68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2295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0D3B07B-7A22-4901-B0D7-B6D76C3552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4732078-F70E-411E-B276-C5EAD4DCB3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CEC3079-D2F3-411A-A7CE-F1039190FD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AE05E3-4A81-42B3-91DB-2ADD9FE2DA2B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47271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1A1523A-CF3A-4FA9-884D-1CCB00C9A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EAA7F7E-E31C-4D4B-9250-3128F30B2E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7DCB086-306D-4A8C-831F-33C46F6987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488F2-860E-44A3-96C9-0B45E8474A87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47402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2B5A3A5-591A-4F08-A95A-AEFC06BF5B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AD32A87-621B-4151-BCD4-0E5D1B8EA4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C414663-928A-4AD2-A4EF-9959DBF169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409B63-4A18-4731-AB0F-3835D539C3BB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1541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27B8567-0A2F-457A-9858-8DC54A04DB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9B681DD3-9499-43DA-8E0C-2AB2CA2008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84A6A7CA-5654-4688-BF7A-C47E73679D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D18DD1-944E-44F3-8FE3-E52282DDCBF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66165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15FBA90A-5FFE-454F-A171-DB396D2DA2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AD491BF8-34AB-43B7-80AF-7C07C35EFE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4036088-9F77-4C64-99E5-D80A3220CC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5D35CF-1048-4D25-8543-EEBC54031881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8825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CD5D173A-6FAD-459D-AC0B-5DC1D38738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173D3071-9211-4812-BC6E-AEA0AD4EEF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ECDC8B50-1FF1-4C38-9B52-DA7A1FEDF9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91FAF4-0BE3-4ED0-984F-7D8E4A40F853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55019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DECC016-7B60-479C-A028-F7CB8806A8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5735237-BB38-42EC-BD56-AFA9741F03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664FE60-1783-4A47-918A-B3CFF6FE22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9AED29-5A19-49C0-BDFA-58A5DEFD6DB7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77825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E2F3532-3B2C-4875-9270-A8D6A6B4CD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784715C-26B0-4A98-93A7-42CABB049D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B3D693C-38C6-4D7B-A39F-101CDF6194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DC3FDF-A2F0-4757-A0B8-7F8AC93A3FC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59053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FF2A773-7D43-4D01-A99F-4A0DD9DC3A8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kumimoji="1" lang="en-US" altLang="pt-BR">
              <a:latin typeface="Tahoma" panose="020B0604030504040204" pitchFamily="34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7B9DCB3-80D6-4ACC-AEE8-A9D3485962A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kumimoji="1" lang="en-US" altLang="pt-BR">
              <a:latin typeface="Tahoma" panose="020B0604030504040204" pitchFamily="34" charset="0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E4AF63A-D00E-4986-A638-215D644866D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kumimoji="1" lang="en-US" altLang="pt-BR">
              <a:latin typeface="Tahoma" panose="020B0604030504040204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E104536-0827-483D-B1CF-FAC34B6D958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kumimoji="1" lang="en-US" altLang="pt-BR">
              <a:latin typeface="Tahoma" panose="020B0604030504040204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ADC69B5-0C4D-4F62-A0E7-FF1A07E67FF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kumimoji="1" lang="en-US" altLang="pt-BR">
              <a:latin typeface="Tahoma" panose="020B0604030504040204" pitchFamily="34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A80C021F-EF03-4B6A-BDFC-B9F1487C54A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kumimoji="1" lang="en-US" altLang="pt-BR">
              <a:latin typeface="Tahoma" panose="020B0604030504040204" pitchFamily="34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337D12EC-8CAC-46C0-A998-3C094FC8332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kumimoji="1" lang="en-US" altLang="pt-BR">
              <a:latin typeface="Tahoma" panose="020B0604030504040204" pitchFamily="34" charset="0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19F8A58F-83A9-49AD-BB52-538C44C98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924779CF-ED0D-49F5-B2F5-EF71BDB688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  <p:sp>
        <p:nvSpPr>
          <p:cNvPr id="452619" name="Rectangle 11">
            <a:extLst>
              <a:ext uri="{FF2B5EF4-FFF2-40B4-BE49-F238E27FC236}">
                <a16:creationId xmlns:a16="http://schemas.microsoft.com/office/drawing/2014/main" id="{37829C90-72C4-4FBD-8B40-25FEB08CC90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2620" name="Rectangle 12">
            <a:extLst>
              <a:ext uri="{FF2B5EF4-FFF2-40B4-BE49-F238E27FC236}">
                <a16:creationId xmlns:a16="http://schemas.microsoft.com/office/drawing/2014/main" id="{9514A221-D703-458A-85DF-B9DBA5952A3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2621" name="Rectangle 13">
            <a:extLst>
              <a:ext uri="{FF2B5EF4-FFF2-40B4-BE49-F238E27FC236}">
                <a16:creationId xmlns:a16="http://schemas.microsoft.com/office/drawing/2014/main" id="{B51B8CBE-DA04-48C6-B0B9-82C747287E1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fld id="{6FE9B3E1-4E63-4056-BA41-EC89F760439D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DB4C0B5-81D0-46D1-B5DF-793AEFFA7A5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03648" y="2060848"/>
            <a:ext cx="7236296" cy="1080343"/>
          </a:xfr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/>
          <a:lstStyle/>
          <a:p>
            <a:pPr algn="ctr" eaLnBrk="1" hangingPunct="1"/>
            <a:r>
              <a:rPr lang="pt-BR" altLang="pt-BR" b="1" dirty="0">
                <a:solidFill>
                  <a:srgbClr val="006B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Metodologias e Processos de Desenvolvimento de SW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0244D35-B008-42ED-BA92-E1E17A88C1B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5803032"/>
            <a:ext cx="9144000" cy="1054968"/>
          </a:xfrm>
          <a:solidFill>
            <a:srgbClr val="006BBC"/>
          </a:solidFill>
        </p:spPr>
        <p:txBody>
          <a:bodyPr/>
          <a:lstStyle/>
          <a:p>
            <a:pPr eaLnBrk="1" hangingPunct="1"/>
            <a:r>
              <a:rPr lang="pt-BR" alt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</a:t>
            </a:r>
            <a:r>
              <a:rPr lang="pt-BR" altLang="pt-BR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Eber</a:t>
            </a:r>
            <a:r>
              <a:rPr lang="pt-BR" alt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Assis Schmitz, PhD</a:t>
            </a:r>
          </a:p>
          <a:p>
            <a:pPr eaLnBrk="1" hangingPunct="1"/>
            <a:r>
              <a:rPr lang="pt-BR" alt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Sildenir Alves Ribeiro, </a:t>
            </a:r>
            <a:r>
              <a:rPr lang="pt-BR" altLang="pt-BR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DSc</a:t>
            </a:r>
            <a:endParaRPr lang="pt-BR" altLang="pt-B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/>
            <a:endParaRPr lang="pt-BR" altLang="pt-BR" sz="2000" dirty="0"/>
          </a:p>
          <a:p>
            <a:pPr marL="457200" lvl="1" indent="0" algn="ctr" eaLnBrk="1" hangingPunct="1">
              <a:buFont typeface="Wingdings" panose="05000000000000000000" pitchFamily="2" charset="2"/>
              <a:buNone/>
            </a:pPr>
            <a:endParaRPr lang="pt-BR" altLang="pt-BR" dirty="0"/>
          </a:p>
        </p:txBody>
      </p:sp>
      <p:sp>
        <p:nvSpPr>
          <p:cNvPr id="4" name="Vertical Title 1">
            <a:extLst>
              <a:ext uri="{FF2B5EF4-FFF2-40B4-BE49-F238E27FC236}">
                <a16:creationId xmlns:a16="http://schemas.microsoft.com/office/drawing/2014/main" id="{A4D9A833-6009-469C-9BBD-F2C990BB4347}"/>
              </a:ext>
            </a:extLst>
          </p:cNvPr>
          <p:cNvSpPr txBox="1">
            <a:spLocks/>
          </p:cNvSpPr>
          <p:nvPr/>
        </p:nvSpPr>
        <p:spPr>
          <a:xfrm rot="16200000">
            <a:off x="4189460" y="-4206180"/>
            <a:ext cx="765078" cy="9144002"/>
          </a:xfrm>
          <a:prstGeom prst="rect">
            <a:avLst/>
          </a:prstGeom>
          <a:solidFill>
            <a:srgbClr val="006BBC"/>
          </a:solidFill>
        </p:spPr>
        <p:txBody>
          <a:bodyPr vert="eaVer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</a:rPr>
              <a:t>Engenharia de Software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id="{E003DB17-15EB-40E5-9AD1-28B6568D98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SzTx/>
              <a:buFont typeface="Wingdings" panose="05000000000000000000" pitchFamily="2" charset="2"/>
              <a:buChar char="§"/>
            </a:pPr>
            <a:r>
              <a:rPr lang="pt-BR" altLang="pt-BR" sz="2400"/>
              <a:t>Produtividade: </a:t>
            </a:r>
          </a:p>
          <a:p>
            <a:pPr lvl="1">
              <a:buSzTx/>
              <a:buFont typeface="Wingdings" panose="05000000000000000000" pitchFamily="2" charset="2"/>
              <a:buChar char="§"/>
            </a:pPr>
            <a:r>
              <a:rPr lang="pt-BR" altLang="pt-BR" sz="2000"/>
              <a:t>Eficiência do processo</a:t>
            </a:r>
          </a:p>
          <a:p>
            <a:pPr lvl="1">
              <a:buSzTx/>
              <a:buFont typeface="Wingdings" panose="05000000000000000000" pitchFamily="2" charset="2"/>
              <a:buChar char="§"/>
            </a:pPr>
            <a:r>
              <a:rPr lang="pt-BR" altLang="pt-BR" sz="2000"/>
              <a:t>Recursos necessários para atingir a qualidade</a:t>
            </a:r>
          </a:p>
          <a:p>
            <a:pPr>
              <a:buSzTx/>
              <a:buFont typeface="Wingdings" panose="05000000000000000000" pitchFamily="2" charset="2"/>
              <a:buChar char="§"/>
            </a:pPr>
            <a:r>
              <a:rPr lang="pt-BR" altLang="pt-BR" sz="2400"/>
              <a:t> Pontualidade: </a:t>
            </a:r>
          </a:p>
          <a:p>
            <a:pPr lvl="1">
              <a:buSzTx/>
              <a:buFont typeface="Wingdings" panose="05000000000000000000" pitchFamily="2" charset="2"/>
              <a:buChar char="§"/>
            </a:pPr>
            <a:r>
              <a:rPr lang="pt-BR" altLang="pt-BR" sz="2000"/>
              <a:t>Capacidade do processo de entregar produto no prazo</a:t>
            </a:r>
          </a:p>
          <a:p>
            <a:pPr lvl="1">
              <a:buSzTx/>
              <a:buFont typeface="Wingdings" panose="05000000000000000000" pitchFamily="2" charset="2"/>
              <a:buChar char="§"/>
            </a:pPr>
            <a:r>
              <a:rPr lang="pt-BR" altLang="pt-BR" sz="2000"/>
              <a:t> Problemas: estimativa, mudança de requisitos</a:t>
            </a:r>
          </a:p>
          <a:p>
            <a:pPr>
              <a:buSzTx/>
              <a:buFont typeface="Wingdings" panose="05000000000000000000" pitchFamily="2" charset="2"/>
              <a:buChar char="§"/>
            </a:pPr>
            <a:r>
              <a:rPr lang="pt-BR" altLang="pt-BR" sz="2400"/>
              <a:t>Transparência: </a:t>
            </a:r>
          </a:p>
          <a:p>
            <a:pPr lvl="1"/>
            <a:r>
              <a:rPr lang="pt-BR" altLang="pt-BR" sz="2000"/>
              <a:t>Importante para : tomada de decisões, rotação de pessoal</a:t>
            </a:r>
          </a:p>
          <a:p>
            <a:pPr lvl="1"/>
            <a:r>
              <a:rPr lang="pt-BR" altLang="pt-BR" sz="2000"/>
              <a:t>Documentação do processo </a:t>
            </a:r>
          </a:p>
          <a:p>
            <a:pPr lvl="1"/>
            <a:endParaRPr lang="pt-BR" altLang="pt-BR"/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4F868D6F-DA6F-454E-84D8-E369915093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Qualidades do processo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457B93A-34CC-4C60-824F-6CB1AA207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0963" y="260648"/>
            <a:ext cx="7793037" cy="720080"/>
          </a:xfrm>
        </p:spPr>
        <p:txBody>
          <a:bodyPr/>
          <a:lstStyle/>
          <a:p>
            <a:pPr eaLnBrk="1" hangingPunct="1"/>
            <a:r>
              <a:rPr lang="pt-BR" altLang="pt-BR" dirty="0"/>
              <a:t>Processo versus projeto</a:t>
            </a:r>
            <a:endParaRPr lang="en-US" altLang="pt-BR" dirty="0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542F5BF-13E6-446F-B096-3506FAB3D3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989138"/>
            <a:ext cx="8748464" cy="4114800"/>
          </a:xfrm>
        </p:spPr>
        <p:txBody>
          <a:bodyPr/>
          <a:lstStyle/>
          <a:p>
            <a:pPr lvl="1" eaLnBrk="1" hangingPunct="1"/>
            <a:r>
              <a:rPr lang="pt-BR" altLang="pt-BR" dirty="0"/>
              <a:t>Processo de produção de software: </a:t>
            </a:r>
          </a:p>
          <a:p>
            <a:pPr lvl="2" eaLnBrk="1" hangingPunct="1"/>
            <a:r>
              <a:rPr lang="pt-BR" altLang="pt-BR" dirty="0"/>
              <a:t>cada produto é diferente dos outros</a:t>
            </a:r>
          </a:p>
          <a:p>
            <a:pPr lvl="1" eaLnBrk="1" hangingPunct="1"/>
            <a:endParaRPr lang="pt-BR" altLang="pt-BR" dirty="0"/>
          </a:p>
          <a:p>
            <a:pPr lvl="1" eaLnBrk="1" hangingPunct="1"/>
            <a:r>
              <a:rPr lang="pt-BR" altLang="pt-BR" dirty="0"/>
              <a:t>Cada instância do processo de fabricação</a:t>
            </a:r>
          </a:p>
          <a:p>
            <a:pPr lvl="2" eaLnBrk="1" hangingPunct="1"/>
            <a:r>
              <a:rPr lang="pt-BR" altLang="pt-BR" dirty="0"/>
              <a:t>chamada de projeto</a:t>
            </a:r>
          </a:p>
          <a:p>
            <a:pPr lvl="1" eaLnBrk="1" hangingPunct="1"/>
            <a:endParaRPr lang="pt-BR" altLang="pt-BR" dirty="0"/>
          </a:p>
          <a:p>
            <a:pPr lvl="1" eaLnBrk="1" hangingPunct="1"/>
            <a:r>
              <a:rPr lang="pt-BR" altLang="pt-BR" dirty="0"/>
              <a:t>Essência dos projetos:</a:t>
            </a:r>
          </a:p>
          <a:p>
            <a:pPr lvl="2" eaLnBrk="1" hangingPunct="1"/>
            <a:r>
              <a:rPr lang="pt-BR" altLang="pt-BR" dirty="0"/>
              <a:t>Incerteza (risco)</a:t>
            </a:r>
          </a:p>
          <a:p>
            <a:pPr lvl="1" eaLnBrk="1" hangingPunct="1"/>
            <a:endParaRPr lang="pt-BR" alt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12662B8-62CA-4CC7-9F93-1F18C10D2B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0963" y="332656"/>
            <a:ext cx="7793037" cy="1143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pt-BR" altLang="pt-BR" dirty="0">
                <a:solidFill>
                  <a:schemeClr val="folHlink"/>
                </a:solidFill>
              </a:rPr>
              <a:t>Ciclo de vida de projetos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DDB7CD82-2705-4FA7-8A3E-D65149D8F5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2132856"/>
            <a:ext cx="8631560" cy="4114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Projetos são empreendimentos únicos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dirty="0"/>
              <a:t>envolvem um grau de incerteza.</a:t>
            </a:r>
          </a:p>
          <a:p>
            <a:pPr eaLnBrk="1" hangingPunct="1">
              <a:lnSpc>
                <a:spcPct val="90000"/>
              </a:lnSpc>
            </a:pPr>
            <a:endParaRPr lang="pt-BR" altLang="pt-BR" dirty="0"/>
          </a:p>
          <a:p>
            <a:pPr eaLnBrk="1" hangingPunct="1">
              <a:lnSpc>
                <a:spcPct val="90000"/>
              </a:lnSpc>
            </a:pPr>
            <a:r>
              <a:rPr lang="pt-BR" altLang="pt-BR" dirty="0"/>
              <a:t>Projetos são divididos em fases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dirty="0"/>
              <a:t>garantir maior controle 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dirty="0"/>
              <a:t>encadear com as operações da empresa.</a:t>
            </a:r>
          </a:p>
          <a:p>
            <a:pPr eaLnBrk="1" hangingPunct="1">
              <a:lnSpc>
                <a:spcPct val="90000"/>
              </a:lnSpc>
            </a:pPr>
            <a:endParaRPr lang="pt-BR" altLang="pt-BR" dirty="0"/>
          </a:p>
          <a:p>
            <a:pPr eaLnBrk="1" hangingPunct="1">
              <a:lnSpc>
                <a:spcPct val="90000"/>
              </a:lnSpc>
            </a:pPr>
            <a:r>
              <a:rPr lang="pt-BR" altLang="pt-BR" dirty="0"/>
              <a:t>Ciclo de vida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dirty="0"/>
              <a:t>conjunto de fases</a:t>
            </a:r>
          </a:p>
          <a:p>
            <a:pPr eaLnBrk="1" hangingPunct="1">
              <a:lnSpc>
                <a:spcPct val="90000"/>
              </a:lnSpc>
            </a:pPr>
            <a:endParaRPr lang="pt-BR" altLang="pt-BR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230A802-1365-412C-A1E7-F69416BE7D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0352" y="620688"/>
            <a:ext cx="7793037" cy="1143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pt-BR" altLang="pt-BR" b="1" dirty="0">
                <a:solidFill>
                  <a:srgbClr val="006BBC"/>
                </a:solidFill>
              </a:rPr>
              <a:t>Fases de Projetos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88140C1-F848-422A-A7B2-BC38169174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552" y="2204864"/>
            <a:ext cx="8415536" cy="4114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pt-BR" altLang="pt-BR" sz="2400" dirty="0"/>
              <a:t>Fase de projeto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dirty="0"/>
              <a:t>conclusão de um ou mais produtos.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 dirty="0"/>
              <a:t>Produto de trabalho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dirty="0"/>
              <a:t>tangível e verificável.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 dirty="0"/>
              <a:t>Encadeamento de fases: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000" dirty="0"/>
              <a:t>transferência de informação:  p.ex.  de requisitos para projeto ou de projeto para construção.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 dirty="0"/>
              <a:t>Produtos das fases precedentes: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000" dirty="0"/>
              <a:t>usualmente aprovados </a:t>
            </a:r>
            <a:r>
              <a:rPr lang="pt-BR" altLang="pt-BR" sz="2000" b="1" dirty="0"/>
              <a:t>antes</a:t>
            </a:r>
            <a:r>
              <a:rPr lang="pt-BR" altLang="pt-BR" sz="2000" dirty="0"/>
              <a:t> do início da fase seguinte.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 i="1" dirty="0"/>
              <a:t>Fast tracking</a:t>
            </a:r>
            <a:r>
              <a:rPr lang="pt-BR" altLang="pt-BR" sz="2400" dirty="0"/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000" dirty="0"/>
              <a:t>fases em paralelo com um  risco tolerável</a:t>
            </a:r>
            <a:r>
              <a:rPr lang="pt-BR" altLang="pt-BR" dirty="0"/>
              <a:t>.</a:t>
            </a:r>
          </a:p>
          <a:p>
            <a:pPr eaLnBrk="1" hangingPunct="1">
              <a:lnSpc>
                <a:spcPct val="90000"/>
              </a:lnSpc>
            </a:pPr>
            <a:endParaRPr lang="pt-BR" altLang="pt-BR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6557C-5BFB-4AC7-B327-04054C62F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636912"/>
            <a:ext cx="8496944" cy="1872208"/>
          </a:xfrm>
        </p:spPr>
        <p:txBody>
          <a:bodyPr/>
          <a:lstStyle/>
          <a:p>
            <a:pPr>
              <a:defRPr/>
            </a:pPr>
            <a:r>
              <a:rPr lang="pt-BR" dirty="0"/>
              <a:t>Modelos teóricos de processos de produção de software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09EA146-7157-44FC-9A94-5F8ECCBCA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6615" y="476672"/>
            <a:ext cx="7793037" cy="1143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pt-BR" altLang="pt-BR" dirty="0">
                <a:solidFill>
                  <a:schemeClr val="folHlink"/>
                </a:solidFill>
              </a:rPr>
              <a:t>Modelos de processos de software</a:t>
            </a:r>
            <a:r>
              <a:rPr lang="pt-BR" altLang="pt-BR" sz="1800" dirty="0">
                <a:solidFill>
                  <a:schemeClr val="tx1"/>
                </a:solidFill>
              </a:rPr>
              <a:t> </a:t>
            </a:r>
            <a:endParaRPr lang="pt-BR" altLang="pt-BR" sz="1800" dirty="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36E7867-B575-4C9D-9F0D-4559C242F2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2017713"/>
            <a:ext cx="8559552" cy="4114800"/>
          </a:xfrm>
          <a:noFill/>
        </p:spPr>
        <p:txBody>
          <a:bodyPr lIns="92075" tIns="46038" rIns="92075" bIns="46038"/>
          <a:lstStyle/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dirty="0"/>
              <a:t>Especificam:</a:t>
            </a:r>
          </a:p>
          <a:p>
            <a:pPr lvl="1" eaLnBrk="1" hangingPunct="1"/>
            <a:r>
              <a:rPr lang="pt-BR" altLang="pt-BR" dirty="0"/>
              <a:t>quem deve estar envolvido em cada fase;</a:t>
            </a:r>
          </a:p>
          <a:p>
            <a:pPr lvl="1" eaLnBrk="1" hangingPunct="1"/>
            <a:endParaRPr lang="pt-BR" altLang="pt-BR" dirty="0"/>
          </a:p>
          <a:p>
            <a:pPr lvl="1" eaLnBrk="1" hangingPunct="1"/>
            <a:r>
              <a:rPr lang="pt-BR" altLang="pt-BR" dirty="0"/>
              <a:t>que parte do trabalho técnico deve ser feita em cada fase.</a:t>
            </a:r>
          </a:p>
          <a:p>
            <a:pPr lvl="2" eaLnBrk="1" hangingPunct="1"/>
            <a:r>
              <a:rPr lang="pt-BR" altLang="pt-BR" dirty="0"/>
              <a:t>Insumos, produtos e técnicas</a:t>
            </a:r>
          </a:p>
          <a:p>
            <a:pPr eaLnBrk="1" hangingPunct="1"/>
            <a:endParaRPr lang="pt-BR" altLang="pt-BR" sz="2400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7085E08-3DAA-42B3-BF8D-FFB43E4A46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624" y="332656"/>
            <a:ext cx="7793037" cy="1143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pt-BR" altLang="pt-BR" dirty="0">
                <a:solidFill>
                  <a:schemeClr val="folHlink"/>
                </a:solidFill>
              </a:rPr>
              <a:t>Modelos formais de processos de SW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E92856E-4295-46DC-92C5-D66C48EB4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3568" y="2017713"/>
            <a:ext cx="8271520" cy="41148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endParaRPr lang="pt-BR" sz="2400" dirty="0"/>
          </a:p>
          <a:p>
            <a:pPr marL="514350" indent="-514350" eaLnBrk="1" hangingPunct="1">
              <a:lnSpc>
                <a:spcPct val="150000"/>
              </a:lnSpc>
              <a:buClrTx/>
              <a:buSzPct val="100000"/>
              <a:buFont typeface="+mj-lt"/>
              <a:buAutoNum type="arabicPeriod"/>
              <a:defRPr/>
            </a:pPr>
            <a:r>
              <a:rPr lang="pt-BR" dirty="0"/>
              <a:t>Seqüencial</a:t>
            </a:r>
          </a:p>
          <a:p>
            <a:pPr marL="514350" indent="-514350" eaLnBrk="1" hangingPunct="1">
              <a:lnSpc>
                <a:spcPct val="150000"/>
              </a:lnSpc>
              <a:buClrTx/>
              <a:buSzPct val="100000"/>
              <a:buFont typeface="+mj-lt"/>
              <a:buAutoNum type="arabicPeriod"/>
              <a:defRPr/>
            </a:pPr>
            <a:r>
              <a:rPr lang="pt-BR" dirty="0"/>
              <a:t>Iterativo</a:t>
            </a:r>
          </a:p>
          <a:p>
            <a:pPr marL="514350" indent="-514350" eaLnBrk="1" hangingPunct="1">
              <a:lnSpc>
                <a:spcPct val="150000"/>
              </a:lnSpc>
              <a:buClrTx/>
              <a:buSzPct val="100000"/>
              <a:buFont typeface="+mj-lt"/>
              <a:buAutoNum type="arabicPeriod"/>
              <a:defRPr/>
            </a:pPr>
            <a:r>
              <a:rPr lang="pt-BR" dirty="0"/>
              <a:t>Incremental</a:t>
            </a:r>
          </a:p>
          <a:p>
            <a:pPr marL="514350" indent="-514350" eaLnBrk="1" hangingPunct="1">
              <a:lnSpc>
                <a:spcPct val="150000"/>
              </a:lnSpc>
              <a:buClrTx/>
              <a:buSzPct val="100000"/>
              <a:buFont typeface="+mj-lt"/>
              <a:buAutoNum type="arabicPeriod"/>
              <a:defRPr/>
            </a:pPr>
            <a:r>
              <a:rPr lang="pt-BR" dirty="0"/>
              <a:t>Espiral</a:t>
            </a:r>
          </a:p>
          <a:p>
            <a:pPr eaLnBrk="1" hangingPunct="1">
              <a:lnSpc>
                <a:spcPct val="80000"/>
              </a:lnSpc>
              <a:defRPr/>
            </a:pPr>
            <a:endParaRPr lang="pt-BR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pt-BR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pt-BR" sz="2400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4AD09DE-56CF-47DF-9C0B-9052D1DB60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Seqüencial ou Cascata</a:t>
            </a:r>
            <a:endParaRPr lang="pt-BR" altLang="pt-BR" sz="1600">
              <a:latin typeface="Book Antiqua" panose="02040602050305030304" pitchFamily="18" charset="0"/>
            </a:endParaRP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FD469EA-669C-45CB-9101-A9545D53E8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sz="1800">
                <a:latin typeface="Book Antiqua" panose="02040602050305030304" pitchFamily="18" charset="0"/>
              </a:rPr>
              <a:t> 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067BFD41-FDEB-4EFD-BE8A-5D1D6F9E0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133600"/>
            <a:ext cx="1066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sz="1400"/>
              <a:t>Viabilidade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EE612CD3-0D05-4413-BC1A-58912F54F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743200"/>
            <a:ext cx="1066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sz="1400"/>
              <a:t>Requisitos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CEBB6A62-35FD-425F-818D-B11B0F35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200400"/>
            <a:ext cx="1066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sz="1400"/>
              <a:t>Projeto</a:t>
            </a:r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9C9948CC-DAE5-4F5C-AEF3-8702D844C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810000"/>
            <a:ext cx="1066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sz="1400"/>
              <a:t>Cod. Módulos</a:t>
            </a:r>
          </a:p>
        </p:txBody>
      </p:sp>
      <p:sp>
        <p:nvSpPr>
          <p:cNvPr id="19464" name="Rectangle 8">
            <a:extLst>
              <a:ext uri="{FF2B5EF4-FFF2-40B4-BE49-F238E27FC236}">
                <a16:creationId xmlns:a16="http://schemas.microsoft.com/office/drawing/2014/main" id="{34FDB24B-0BC1-40B0-93F6-7AB3184CD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495800"/>
            <a:ext cx="1066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sz="1400"/>
              <a:t>Integração </a:t>
            </a:r>
          </a:p>
        </p:txBody>
      </p:sp>
      <p:sp>
        <p:nvSpPr>
          <p:cNvPr id="19465" name="Rectangle 9">
            <a:extLst>
              <a:ext uri="{FF2B5EF4-FFF2-40B4-BE49-F238E27FC236}">
                <a16:creationId xmlns:a16="http://schemas.microsoft.com/office/drawing/2014/main" id="{13944E4E-7D4B-472F-9AC1-AFEFABFF9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105400"/>
            <a:ext cx="1066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sz="1400"/>
              <a:t>Entrega</a:t>
            </a:r>
          </a:p>
        </p:txBody>
      </p:sp>
      <p:sp>
        <p:nvSpPr>
          <p:cNvPr id="19466" name="Rectangle 10">
            <a:extLst>
              <a:ext uri="{FF2B5EF4-FFF2-40B4-BE49-F238E27FC236}">
                <a16:creationId xmlns:a16="http://schemas.microsoft.com/office/drawing/2014/main" id="{6437751B-4F70-4965-A475-7DBEAF5CA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15000"/>
            <a:ext cx="1066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sz="1400"/>
              <a:t>Manutenção</a:t>
            </a:r>
          </a:p>
        </p:txBody>
      </p:sp>
      <p:sp>
        <p:nvSpPr>
          <p:cNvPr id="19467" name="AutoShape 11">
            <a:extLst>
              <a:ext uri="{FF2B5EF4-FFF2-40B4-BE49-F238E27FC236}">
                <a16:creationId xmlns:a16="http://schemas.microsoft.com/office/drawing/2014/main" id="{55DD55AD-4910-4CD4-9C14-612ED4C21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209800"/>
            <a:ext cx="685800" cy="609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8725" y="5399"/>
                  <a:pt x="6834" y="6588"/>
                  <a:pt x="5934" y="8457"/>
                </a:cubicBezTo>
                <a:lnTo>
                  <a:pt x="1069" y="6115"/>
                </a:lnTo>
                <a:cubicBezTo>
                  <a:pt x="2868" y="2376"/>
                  <a:pt x="6651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9468" name="AutoShape 12">
            <a:extLst>
              <a:ext uri="{FF2B5EF4-FFF2-40B4-BE49-F238E27FC236}">
                <a16:creationId xmlns:a16="http://schemas.microsoft.com/office/drawing/2014/main" id="{E48A923D-0A20-4DB1-B1FB-54254264F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667000"/>
            <a:ext cx="685800" cy="609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8725" y="5399"/>
                  <a:pt x="6834" y="6588"/>
                  <a:pt x="5934" y="8457"/>
                </a:cubicBezTo>
                <a:lnTo>
                  <a:pt x="1069" y="6115"/>
                </a:lnTo>
                <a:cubicBezTo>
                  <a:pt x="2868" y="2376"/>
                  <a:pt x="6651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9469" name="AutoShape 13">
            <a:extLst>
              <a:ext uri="{FF2B5EF4-FFF2-40B4-BE49-F238E27FC236}">
                <a16:creationId xmlns:a16="http://schemas.microsoft.com/office/drawing/2014/main" id="{61BC2745-335E-446D-9D77-72144E8D6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276600"/>
            <a:ext cx="685800" cy="609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8725" y="5399"/>
                  <a:pt x="6834" y="6588"/>
                  <a:pt x="5934" y="8457"/>
                </a:cubicBezTo>
                <a:lnTo>
                  <a:pt x="1069" y="6115"/>
                </a:lnTo>
                <a:cubicBezTo>
                  <a:pt x="2868" y="2376"/>
                  <a:pt x="6651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9470" name="AutoShape 14">
            <a:extLst>
              <a:ext uri="{FF2B5EF4-FFF2-40B4-BE49-F238E27FC236}">
                <a16:creationId xmlns:a16="http://schemas.microsoft.com/office/drawing/2014/main" id="{31B44941-52B8-4961-AF47-B13AA0DA1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886200"/>
            <a:ext cx="685800" cy="609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8725" y="5399"/>
                  <a:pt x="6834" y="6588"/>
                  <a:pt x="5934" y="8457"/>
                </a:cubicBezTo>
                <a:lnTo>
                  <a:pt x="1069" y="6115"/>
                </a:lnTo>
                <a:cubicBezTo>
                  <a:pt x="2868" y="2376"/>
                  <a:pt x="6651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9471" name="AutoShape 15">
            <a:extLst>
              <a:ext uri="{FF2B5EF4-FFF2-40B4-BE49-F238E27FC236}">
                <a16:creationId xmlns:a16="http://schemas.microsoft.com/office/drawing/2014/main" id="{808EA6A8-47F5-421D-B44E-311F8463D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572000"/>
            <a:ext cx="685800" cy="609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8725" y="5399"/>
                  <a:pt x="6834" y="6588"/>
                  <a:pt x="5934" y="8457"/>
                </a:cubicBezTo>
                <a:lnTo>
                  <a:pt x="1069" y="6115"/>
                </a:lnTo>
                <a:cubicBezTo>
                  <a:pt x="2868" y="2376"/>
                  <a:pt x="6651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9472" name="AutoShape 16">
            <a:extLst>
              <a:ext uri="{FF2B5EF4-FFF2-40B4-BE49-F238E27FC236}">
                <a16:creationId xmlns:a16="http://schemas.microsoft.com/office/drawing/2014/main" id="{8933CE7D-F519-41CF-9C1F-F53DD2165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181600"/>
            <a:ext cx="685800" cy="609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8725" y="5399"/>
                  <a:pt x="6834" y="6588"/>
                  <a:pt x="5934" y="8457"/>
                </a:cubicBezTo>
                <a:lnTo>
                  <a:pt x="1069" y="6115"/>
                </a:lnTo>
                <a:cubicBezTo>
                  <a:pt x="2868" y="2376"/>
                  <a:pt x="6651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9473" name="Text Box 17">
            <a:extLst>
              <a:ext uri="{FF2B5EF4-FFF2-40B4-BE49-F238E27FC236}">
                <a16:creationId xmlns:a16="http://schemas.microsoft.com/office/drawing/2014/main" id="{83CC5BF1-3220-4654-B95C-146638AD0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1497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0192227-59DA-428D-AF51-30CFB8D1F8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Cascata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CD3D5C1-4638-484A-BA99-01E8D30CB1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latin typeface="Book Antiqua" panose="02040602050305030304" pitchFamily="18" charset="0"/>
              </a:rPr>
              <a:t>Problemas</a:t>
            </a:r>
          </a:p>
          <a:p>
            <a:pPr lvl="1" eaLnBrk="1" hangingPunct="1"/>
            <a:r>
              <a:rPr lang="pt-BR" altLang="pt-BR">
                <a:latin typeface="Book Antiqua" panose="02040602050305030304" pitchFamily="18" charset="0"/>
              </a:rPr>
              <a:t>dificuldade de estimar com pouca informação</a:t>
            </a:r>
          </a:p>
          <a:p>
            <a:pPr lvl="1" eaLnBrk="1" hangingPunct="1"/>
            <a:r>
              <a:rPr lang="pt-BR" altLang="pt-BR">
                <a:latin typeface="Book Antiqua" panose="02040602050305030304" pitchFamily="18" charset="0"/>
              </a:rPr>
              <a:t>especificação de requisitos é um documento escrito</a:t>
            </a:r>
          </a:p>
          <a:p>
            <a:pPr lvl="1" eaLnBrk="1" hangingPunct="1"/>
            <a:r>
              <a:rPr lang="pt-BR" altLang="pt-BR">
                <a:latin typeface="Book Antiqua" panose="02040602050305030304" pitchFamily="18" charset="0"/>
              </a:rPr>
              <a:t>requisitos mudam</a:t>
            </a:r>
          </a:p>
          <a:p>
            <a:pPr lvl="1" eaLnBrk="1" hangingPunct="1"/>
            <a:r>
              <a:rPr lang="pt-BR" altLang="pt-BR">
                <a:latin typeface="Book Antiqua" panose="02040602050305030304" pitchFamily="18" charset="0"/>
              </a:rPr>
              <a:t>burocrático</a:t>
            </a:r>
          </a:p>
          <a:p>
            <a:pPr eaLnBrk="1" hangingPunct="1"/>
            <a:r>
              <a:rPr lang="pt-BR" altLang="pt-BR">
                <a:latin typeface="Book Antiqua" panose="02040602050305030304" pitchFamily="18" charset="0"/>
              </a:rPr>
              <a:t>Vantagens</a:t>
            </a:r>
          </a:p>
          <a:p>
            <a:pPr lvl="1" eaLnBrk="1" hangingPunct="1"/>
            <a:r>
              <a:rPr lang="pt-BR" altLang="pt-BR">
                <a:latin typeface="Book Antiqua" panose="02040602050305030304" pitchFamily="18" charset="0"/>
              </a:rPr>
              <a:t>simplicidade contratual.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F0F9E9D-F4D4-406E-B31E-70D719E82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latin typeface="Book Antiqua" panose="02040602050305030304" pitchFamily="18" charset="0"/>
              </a:rPr>
              <a:t>Incremental – </a:t>
            </a:r>
            <a:r>
              <a:rPr lang="pt-BR" altLang="pt-BR" i="1">
                <a:latin typeface="Book Antiqua" panose="02040602050305030304" pitchFamily="18" charset="0"/>
              </a:rPr>
              <a:t>(divide and conquer)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2FEB0C7-22C6-413B-9667-24049D696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362200"/>
            <a:ext cx="5257800" cy="609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sz="2800"/>
              <a:t>Requisitos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9F7873EC-BF59-4D90-93E8-6AAE16965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429000"/>
            <a:ext cx="914400" cy="609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sz="1400"/>
              <a:t>Projeto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36611582-8B24-4718-B2D8-3A74F6932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114800"/>
            <a:ext cx="914400" cy="609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sz="1400"/>
              <a:t>Cod. Mód.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49B22523-0CC4-4DA1-A394-F6A48EF78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800600"/>
            <a:ext cx="914400" cy="609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sz="1400"/>
              <a:t>Integraçào</a:t>
            </a:r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F63F59F6-900F-4CAD-AA03-D134203FF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562600"/>
            <a:ext cx="914400" cy="609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sz="1400"/>
              <a:t>Aceite</a:t>
            </a:r>
          </a:p>
        </p:txBody>
      </p:sp>
      <p:sp>
        <p:nvSpPr>
          <p:cNvPr id="21512" name="AutoShape 8">
            <a:extLst>
              <a:ext uri="{FF2B5EF4-FFF2-40B4-BE49-F238E27FC236}">
                <a16:creationId xmlns:a16="http://schemas.microsoft.com/office/drawing/2014/main" id="{2019864A-0ED4-40ED-BD7C-08D444BE3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581400"/>
            <a:ext cx="685800" cy="609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8725" y="5399"/>
                  <a:pt x="6834" y="6588"/>
                  <a:pt x="5934" y="8457"/>
                </a:cubicBezTo>
                <a:lnTo>
                  <a:pt x="1069" y="6115"/>
                </a:lnTo>
                <a:cubicBezTo>
                  <a:pt x="2868" y="2376"/>
                  <a:pt x="6651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13" name="AutoShape 9">
            <a:extLst>
              <a:ext uri="{FF2B5EF4-FFF2-40B4-BE49-F238E27FC236}">
                <a16:creationId xmlns:a16="http://schemas.microsoft.com/office/drawing/2014/main" id="{D431041D-6E25-472E-B356-330F1C95F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953000"/>
            <a:ext cx="685800" cy="609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8725" y="5399"/>
                  <a:pt x="6834" y="6588"/>
                  <a:pt x="5934" y="8457"/>
                </a:cubicBezTo>
                <a:lnTo>
                  <a:pt x="1069" y="6115"/>
                </a:lnTo>
                <a:cubicBezTo>
                  <a:pt x="2868" y="2376"/>
                  <a:pt x="6651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14" name="AutoShape 10">
            <a:extLst>
              <a:ext uri="{FF2B5EF4-FFF2-40B4-BE49-F238E27FC236}">
                <a16:creationId xmlns:a16="http://schemas.microsoft.com/office/drawing/2014/main" id="{1276B174-4DC5-4333-8130-33715F365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267200"/>
            <a:ext cx="685800" cy="609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8725" y="5399"/>
                  <a:pt x="6834" y="6588"/>
                  <a:pt x="5934" y="8457"/>
                </a:cubicBezTo>
                <a:lnTo>
                  <a:pt x="1069" y="6115"/>
                </a:lnTo>
                <a:cubicBezTo>
                  <a:pt x="2868" y="2376"/>
                  <a:pt x="6651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15" name="AutoShape 11">
            <a:extLst>
              <a:ext uri="{FF2B5EF4-FFF2-40B4-BE49-F238E27FC236}">
                <a16:creationId xmlns:a16="http://schemas.microsoft.com/office/drawing/2014/main" id="{DAD11D10-7114-4576-9234-C663C28C2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9718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pt-BR"/>
          </a:p>
        </p:txBody>
      </p:sp>
      <p:sp>
        <p:nvSpPr>
          <p:cNvPr id="21516" name="Rectangle 12">
            <a:extLst>
              <a:ext uri="{FF2B5EF4-FFF2-40B4-BE49-F238E27FC236}">
                <a16:creationId xmlns:a16="http://schemas.microsoft.com/office/drawing/2014/main" id="{008060D0-EEBA-4144-98FF-5B4F2BF06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505200"/>
            <a:ext cx="914400" cy="609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sz="1400"/>
              <a:t>Projeto</a:t>
            </a:r>
          </a:p>
        </p:txBody>
      </p:sp>
      <p:sp>
        <p:nvSpPr>
          <p:cNvPr id="21517" name="Rectangle 13">
            <a:extLst>
              <a:ext uri="{FF2B5EF4-FFF2-40B4-BE49-F238E27FC236}">
                <a16:creationId xmlns:a16="http://schemas.microsoft.com/office/drawing/2014/main" id="{8C7DE9C0-AF2B-48C2-AA8B-D5E1C4DA9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91000"/>
            <a:ext cx="914400" cy="609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sz="1400"/>
              <a:t>Cod. Mód.</a:t>
            </a:r>
          </a:p>
        </p:txBody>
      </p:sp>
      <p:sp>
        <p:nvSpPr>
          <p:cNvPr id="21518" name="Rectangle 14">
            <a:extLst>
              <a:ext uri="{FF2B5EF4-FFF2-40B4-BE49-F238E27FC236}">
                <a16:creationId xmlns:a16="http://schemas.microsoft.com/office/drawing/2014/main" id="{0386E5C5-C4F9-4D31-ADDB-6901285E6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876800"/>
            <a:ext cx="914400" cy="609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sz="1400"/>
              <a:t>Integraçào</a:t>
            </a:r>
          </a:p>
        </p:txBody>
      </p:sp>
      <p:sp>
        <p:nvSpPr>
          <p:cNvPr id="21519" name="Rectangle 15">
            <a:extLst>
              <a:ext uri="{FF2B5EF4-FFF2-40B4-BE49-F238E27FC236}">
                <a16:creationId xmlns:a16="http://schemas.microsoft.com/office/drawing/2014/main" id="{11FAD980-D362-48E8-BDAD-4C0148200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638800"/>
            <a:ext cx="914400" cy="609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sz="1400"/>
              <a:t>Aceite</a:t>
            </a:r>
          </a:p>
        </p:txBody>
      </p:sp>
      <p:sp>
        <p:nvSpPr>
          <p:cNvPr id="21520" name="AutoShape 16">
            <a:extLst>
              <a:ext uri="{FF2B5EF4-FFF2-40B4-BE49-F238E27FC236}">
                <a16:creationId xmlns:a16="http://schemas.microsoft.com/office/drawing/2014/main" id="{5253A846-901B-451F-98BC-EF6156F76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657600"/>
            <a:ext cx="685800" cy="609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8725" y="5399"/>
                  <a:pt x="6834" y="6588"/>
                  <a:pt x="5934" y="8457"/>
                </a:cubicBezTo>
                <a:lnTo>
                  <a:pt x="1069" y="6115"/>
                </a:lnTo>
                <a:cubicBezTo>
                  <a:pt x="2868" y="2376"/>
                  <a:pt x="6651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21" name="AutoShape 17">
            <a:extLst>
              <a:ext uri="{FF2B5EF4-FFF2-40B4-BE49-F238E27FC236}">
                <a16:creationId xmlns:a16="http://schemas.microsoft.com/office/drawing/2014/main" id="{04DF31F1-DB34-4E93-B215-39D09FBF4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685800" cy="609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8725" y="5399"/>
                  <a:pt x="6834" y="6588"/>
                  <a:pt x="5934" y="8457"/>
                </a:cubicBezTo>
                <a:lnTo>
                  <a:pt x="1069" y="6115"/>
                </a:lnTo>
                <a:cubicBezTo>
                  <a:pt x="2868" y="2376"/>
                  <a:pt x="6651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22" name="AutoShape 18">
            <a:extLst>
              <a:ext uri="{FF2B5EF4-FFF2-40B4-BE49-F238E27FC236}">
                <a16:creationId xmlns:a16="http://schemas.microsoft.com/office/drawing/2014/main" id="{7E3DC99F-E490-4F71-97FB-F81EDBDAD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343400"/>
            <a:ext cx="685800" cy="609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8725" y="5399"/>
                  <a:pt x="6834" y="6588"/>
                  <a:pt x="5934" y="8457"/>
                </a:cubicBezTo>
                <a:lnTo>
                  <a:pt x="1069" y="6115"/>
                </a:lnTo>
                <a:cubicBezTo>
                  <a:pt x="2868" y="2376"/>
                  <a:pt x="6651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23" name="AutoShape 19">
            <a:extLst>
              <a:ext uri="{FF2B5EF4-FFF2-40B4-BE49-F238E27FC236}">
                <a16:creationId xmlns:a16="http://schemas.microsoft.com/office/drawing/2014/main" id="{7DDD5736-4864-4307-9867-94C16AFE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0480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84DBB53-5E45-4D94-A49B-1977BA12D0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0028" y="548680"/>
            <a:ext cx="7793037" cy="723230"/>
          </a:xfrm>
        </p:spPr>
        <p:txBody>
          <a:bodyPr/>
          <a:lstStyle/>
          <a:p>
            <a:pPr eaLnBrk="1" hangingPunct="1"/>
            <a:r>
              <a:rPr lang="pt-BR" altLang="pt-BR" b="1" dirty="0"/>
              <a:t>Plano da Apresentação	 - Agenda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485FF10-91A2-4F45-B87D-DC19DB80EF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pt-BR" altLang="pt-BR"/>
              <a:t>O produto Software</a:t>
            </a:r>
          </a:p>
          <a:p>
            <a:pPr marL="533400" indent="-5334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pt-BR" altLang="pt-BR"/>
              <a:t>O processo de produção de Software</a:t>
            </a:r>
          </a:p>
          <a:p>
            <a:pPr marL="533400" indent="-5334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pt-BR" altLang="pt-BR"/>
              <a:t>Modelos teóricos de processos de produção de software</a:t>
            </a:r>
          </a:p>
          <a:p>
            <a:pPr marL="533400" indent="-5334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pt-BR" altLang="pt-BR"/>
              <a:t>Modelos práticos de processos de produção de software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371B823-FA2E-4275-B0DA-F94CD94EA0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Incremental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2174A98D-2932-4AC7-8271-74F8431A95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Pontos positivos</a:t>
            </a:r>
          </a:p>
          <a:p>
            <a:pPr lvl="1" eaLnBrk="1" hangingPunct="1"/>
            <a:r>
              <a:rPr lang="pt-BR" altLang="pt-BR"/>
              <a:t>Antecipa problemas</a:t>
            </a:r>
          </a:p>
          <a:p>
            <a:pPr lvl="1" eaLnBrk="1" hangingPunct="1"/>
            <a:r>
              <a:rPr lang="pt-BR" altLang="pt-BR"/>
              <a:t>Aumenta valor ao cliente</a:t>
            </a:r>
          </a:p>
          <a:p>
            <a:pPr lvl="1" eaLnBrk="1" hangingPunct="1"/>
            <a:r>
              <a:rPr lang="pt-BR" altLang="pt-BR"/>
              <a:t>Permite cascata em dois passos</a:t>
            </a:r>
          </a:p>
          <a:p>
            <a:pPr lvl="1" eaLnBrk="1" hangingPunct="1"/>
            <a:endParaRPr lang="pt-BR" altLang="pt-BR"/>
          </a:p>
          <a:p>
            <a:pPr eaLnBrk="1" hangingPunct="1"/>
            <a:r>
              <a:rPr lang="pt-BR" altLang="pt-BR"/>
              <a:t>Pontos negativos</a:t>
            </a:r>
          </a:p>
          <a:p>
            <a:pPr lvl="1" eaLnBrk="1" hangingPunct="1"/>
            <a:r>
              <a:rPr lang="pt-BR" altLang="pt-BR"/>
              <a:t>Requer que todos os requisitos sejam conhecidos antes</a:t>
            </a:r>
          </a:p>
          <a:p>
            <a:pPr lvl="1" eaLnBrk="1" hangingPunct="1"/>
            <a:endParaRPr lang="pt-BR" altLang="pt-BR"/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pt-BR"/>
          </a:p>
          <a:p>
            <a:pPr lvl="1" eaLnBrk="1" hangingPunct="1"/>
            <a:endParaRPr lang="pt-BR" altLang="pt-BR"/>
          </a:p>
          <a:p>
            <a:pPr lvl="1" eaLnBrk="1" hangingPunct="1"/>
            <a:endParaRPr lang="pt-BR" altLang="pt-BR"/>
          </a:p>
          <a:p>
            <a:pPr lvl="1" eaLnBrk="1" hangingPunct="1"/>
            <a:endParaRPr lang="pt-BR" altLang="pt-BR"/>
          </a:p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12A4BEE-844D-46B9-A80E-F668B16B3C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Iterativo</a:t>
            </a:r>
            <a:endParaRPr lang="pt-PT" altLang="pt-BR"/>
          </a:p>
        </p:txBody>
      </p:sp>
      <p:grpSp>
        <p:nvGrpSpPr>
          <p:cNvPr id="23555" name="Group 3">
            <a:extLst>
              <a:ext uri="{FF2B5EF4-FFF2-40B4-BE49-F238E27FC236}">
                <a16:creationId xmlns:a16="http://schemas.microsoft.com/office/drawing/2014/main" id="{9A647B0A-BCB3-45B7-B25D-78741B14EC58}"/>
              </a:ext>
            </a:extLst>
          </p:cNvPr>
          <p:cNvGrpSpPr>
            <a:grpSpLocks/>
          </p:cNvGrpSpPr>
          <p:nvPr/>
        </p:nvGrpSpPr>
        <p:grpSpPr bwMode="auto">
          <a:xfrm>
            <a:off x="2555875" y="1844675"/>
            <a:ext cx="3581400" cy="3581400"/>
            <a:chOff x="1632" y="1152"/>
            <a:chExt cx="2256" cy="2256"/>
          </a:xfrm>
        </p:grpSpPr>
        <p:sp>
          <p:nvSpPr>
            <p:cNvPr id="23560" name="AutoShape 4">
              <a:extLst>
                <a:ext uri="{FF2B5EF4-FFF2-40B4-BE49-F238E27FC236}">
                  <a16:creationId xmlns:a16="http://schemas.microsoft.com/office/drawing/2014/main" id="{5A085A6A-2803-42F8-8802-4A53CAEF6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152"/>
              <a:ext cx="720" cy="72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910 h 21600"/>
                <a:gd name="T14" fmla="*/ 18240 w 21600"/>
                <a:gd name="T15" fmla="*/ 924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3561" name="AutoShape 5">
              <a:extLst>
                <a:ext uri="{FF2B5EF4-FFF2-40B4-BE49-F238E27FC236}">
                  <a16:creationId xmlns:a16="http://schemas.microsoft.com/office/drawing/2014/main" id="{1BA8FD44-A48D-4633-84E7-5C7F9F5721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68" y="1248"/>
              <a:ext cx="720" cy="72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910 h 21600"/>
                <a:gd name="T14" fmla="*/ 18240 w 21600"/>
                <a:gd name="T15" fmla="*/ 924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3562" name="AutoShape 6">
              <a:extLst>
                <a:ext uri="{FF2B5EF4-FFF2-40B4-BE49-F238E27FC236}">
                  <a16:creationId xmlns:a16="http://schemas.microsoft.com/office/drawing/2014/main" id="{2F7E33EE-2355-4296-9311-05D800B0F62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632" y="2592"/>
              <a:ext cx="720" cy="72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910 h 21600"/>
                <a:gd name="T14" fmla="*/ 18240 w 21600"/>
                <a:gd name="T15" fmla="*/ 924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3563" name="AutoShape 7">
              <a:extLst>
                <a:ext uri="{FF2B5EF4-FFF2-40B4-BE49-F238E27FC236}">
                  <a16:creationId xmlns:a16="http://schemas.microsoft.com/office/drawing/2014/main" id="{B681C54D-8FFF-45C9-BBF5-874528608DF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072" y="2688"/>
              <a:ext cx="720" cy="72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910 h 21600"/>
                <a:gd name="T14" fmla="*/ 18240 w 21600"/>
                <a:gd name="T15" fmla="*/ 924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3564" name="AutoShape 8">
              <a:extLst>
                <a:ext uri="{FF2B5EF4-FFF2-40B4-BE49-F238E27FC236}">
                  <a16:creationId xmlns:a16="http://schemas.microsoft.com/office/drawing/2014/main" id="{9011DD74-5CA5-4DB6-928F-32BA87948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152"/>
              <a:ext cx="720" cy="432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pt-BR"/>
            </a:p>
          </p:txBody>
        </p:sp>
        <p:sp>
          <p:nvSpPr>
            <p:cNvPr id="23565" name="AutoShape 9">
              <a:extLst>
                <a:ext uri="{FF2B5EF4-FFF2-40B4-BE49-F238E27FC236}">
                  <a16:creationId xmlns:a16="http://schemas.microsoft.com/office/drawing/2014/main" id="{55A11738-5703-4EDE-9EB8-49D629493F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88775">
              <a:off x="3312" y="2112"/>
              <a:ext cx="720" cy="432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pt-BR"/>
            </a:p>
          </p:txBody>
        </p:sp>
        <p:sp>
          <p:nvSpPr>
            <p:cNvPr id="23566" name="AutoShape 10">
              <a:extLst>
                <a:ext uri="{FF2B5EF4-FFF2-40B4-BE49-F238E27FC236}">
                  <a16:creationId xmlns:a16="http://schemas.microsoft.com/office/drawing/2014/main" id="{3750D492-0611-4187-9669-2BA25B826D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352" y="2976"/>
              <a:ext cx="720" cy="432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pt-BR"/>
            </a:p>
          </p:txBody>
        </p:sp>
        <p:sp>
          <p:nvSpPr>
            <p:cNvPr id="23567" name="AutoShape 11">
              <a:extLst>
                <a:ext uri="{FF2B5EF4-FFF2-40B4-BE49-F238E27FC236}">
                  <a16:creationId xmlns:a16="http://schemas.microsoft.com/office/drawing/2014/main" id="{A61F8BAA-0427-402F-93C8-10EA3794CF3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488" y="2016"/>
              <a:ext cx="720" cy="432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pt-BR"/>
            </a:p>
          </p:txBody>
        </p:sp>
      </p:grpSp>
      <p:sp>
        <p:nvSpPr>
          <p:cNvPr id="23556" name="Rectangle 12">
            <a:extLst>
              <a:ext uri="{FF2B5EF4-FFF2-40B4-BE49-F238E27FC236}">
                <a16:creationId xmlns:a16="http://schemas.microsoft.com/office/drawing/2014/main" id="{3D870729-972B-48DE-BDE7-49CFBF998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2636838"/>
            <a:ext cx="1524000" cy="838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/>
              <a:t>Ouvir o</a:t>
            </a:r>
          </a:p>
          <a:p>
            <a:pPr algn="ctr"/>
            <a:r>
              <a:rPr lang="pt-BR" altLang="pt-BR"/>
              <a:t>Cliente</a:t>
            </a:r>
            <a:endParaRPr lang="pt-PT" altLang="pt-BR"/>
          </a:p>
        </p:txBody>
      </p:sp>
      <p:sp>
        <p:nvSpPr>
          <p:cNvPr id="23557" name="Rectangle 13">
            <a:extLst>
              <a:ext uri="{FF2B5EF4-FFF2-40B4-BE49-F238E27FC236}">
                <a16:creationId xmlns:a16="http://schemas.microsoft.com/office/drawing/2014/main" id="{F0A73450-CEB6-4B10-93CF-09C290D7C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743200"/>
            <a:ext cx="1524000" cy="838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/>
              <a:t>Desenho e</a:t>
            </a:r>
          </a:p>
          <a:p>
            <a:pPr algn="ctr"/>
            <a:r>
              <a:rPr lang="pt-BR" altLang="pt-BR"/>
              <a:t>Construção</a:t>
            </a:r>
            <a:endParaRPr lang="pt-PT" altLang="pt-BR"/>
          </a:p>
        </p:txBody>
      </p:sp>
      <p:sp>
        <p:nvSpPr>
          <p:cNvPr id="23558" name="Rectangle 14">
            <a:extLst>
              <a:ext uri="{FF2B5EF4-FFF2-40B4-BE49-F238E27FC236}">
                <a16:creationId xmlns:a16="http://schemas.microsoft.com/office/drawing/2014/main" id="{FF11574B-4636-40C9-82C9-376DF1002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648200"/>
            <a:ext cx="1524000" cy="838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/>
              <a:t>Avaliação</a:t>
            </a:r>
          </a:p>
          <a:p>
            <a:pPr algn="ctr"/>
            <a:r>
              <a:rPr lang="pt-BR" altLang="pt-BR"/>
              <a:t>do Cliente</a:t>
            </a:r>
            <a:endParaRPr lang="pt-PT" altLang="pt-BR"/>
          </a:p>
        </p:txBody>
      </p:sp>
      <p:sp>
        <p:nvSpPr>
          <p:cNvPr id="23559" name="Text Box 15">
            <a:extLst>
              <a:ext uri="{FF2B5EF4-FFF2-40B4-BE49-F238E27FC236}">
                <a16:creationId xmlns:a16="http://schemas.microsoft.com/office/drawing/2014/main" id="{24AFEAE4-739A-4453-A4F4-5714F5EC6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638800"/>
            <a:ext cx="5197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/>
              <a:t>Boa opção para a definição de requisitos </a:t>
            </a:r>
          </a:p>
        </p:txBody>
      </p:sp>
    </p:spTree>
  </p:cSld>
  <p:clrMapOvr>
    <a:masterClrMapping/>
  </p:clrMapOvr>
  <p:transition>
    <p:cover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026">
            <a:extLst>
              <a:ext uri="{FF2B5EF4-FFF2-40B4-BE49-F238E27FC236}">
                <a16:creationId xmlns:a16="http://schemas.microsoft.com/office/drawing/2014/main" id="{BBFD4693-CBAC-4DBF-B5BC-86B041BAC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057400"/>
            <a:ext cx="7467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pt-BR" altLang="pt-BR"/>
              <a:t>Iterações:</a:t>
            </a:r>
          </a:p>
          <a:p>
            <a:pPr lvl="1" algn="just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pt-BR" altLang="pt-BR"/>
              <a:t>novos requisitos definidos pelo usuário</a:t>
            </a:r>
          </a:p>
          <a:p>
            <a:pPr lvl="1" algn="just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pt-BR" altLang="pt-BR"/>
              <a:t>novas necessidades de hardware e software</a:t>
            </a:r>
          </a:p>
          <a:p>
            <a:pPr lvl="1" algn="just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pt-BR" altLang="pt-BR"/>
              <a:t>construção rápida  	</a:t>
            </a:r>
          </a:p>
          <a:p>
            <a:pPr algn="just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pt-BR" altLang="pt-BR"/>
              <a:t>Produto final:</a:t>
            </a:r>
          </a:p>
          <a:p>
            <a:pPr lvl="1" algn="just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pt-BR" altLang="pt-BR"/>
              <a:t>definição do sistema e demais requisitos de qualidade</a:t>
            </a:r>
          </a:p>
        </p:txBody>
      </p:sp>
      <p:sp>
        <p:nvSpPr>
          <p:cNvPr id="24579" name="Rectangle 1027">
            <a:extLst>
              <a:ext uri="{FF2B5EF4-FFF2-40B4-BE49-F238E27FC236}">
                <a16:creationId xmlns:a16="http://schemas.microsoft.com/office/drawing/2014/main" id="{8FEFE5E2-8C62-41AB-8459-2137FA2DAC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Iterativo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074">
            <a:extLst>
              <a:ext uri="{FF2B5EF4-FFF2-40B4-BE49-F238E27FC236}">
                <a16:creationId xmlns:a16="http://schemas.microsoft.com/office/drawing/2014/main" id="{09DC889B-D0E6-4450-BAD5-19EC7A83FF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Iterativo</a:t>
            </a:r>
          </a:p>
        </p:txBody>
      </p:sp>
      <p:sp>
        <p:nvSpPr>
          <p:cNvPr id="25603" name="Rectangle 3075">
            <a:extLst>
              <a:ext uri="{FF2B5EF4-FFF2-40B4-BE49-F238E27FC236}">
                <a16:creationId xmlns:a16="http://schemas.microsoft.com/office/drawing/2014/main" id="{7CDF342D-3308-47F3-A4B7-8C2BC123A4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Pontos positivos</a:t>
            </a:r>
          </a:p>
          <a:p>
            <a:pPr lvl="1" eaLnBrk="1" hangingPunct="1"/>
            <a:r>
              <a:rPr lang="pt-BR" altLang="pt-BR"/>
              <a:t>grande interação com o usuário</a:t>
            </a:r>
          </a:p>
          <a:p>
            <a:pPr lvl="1" eaLnBrk="1" hangingPunct="1"/>
            <a:r>
              <a:rPr lang="pt-BR" altLang="pt-BR"/>
              <a:t>qualidade da definição da interface</a:t>
            </a:r>
          </a:p>
          <a:p>
            <a:pPr lvl="1" eaLnBrk="1" hangingPunct="1"/>
            <a:endParaRPr lang="pt-BR" altLang="pt-BR"/>
          </a:p>
          <a:p>
            <a:pPr eaLnBrk="1" hangingPunct="1"/>
            <a:r>
              <a:rPr lang="pt-BR" altLang="pt-BR"/>
              <a:t>Pontos negativos</a:t>
            </a:r>
          </a:p>
          <a:p>
            <a:pPr lvl="1" eaLnBrk="1" hangingPunct="1"/>
            <a:r>
              <a:rPr lang="pt-BR" altLang="pt-BR"/>
              <a:t>expectativa do usuário</a:t>
            </a:r>
          </a:p>
          <a:p>
            <a:pPr lvl="1" eaLnBrk="1" hangingPunct="1"/>
            <a:r>
              <a:rPr lang="pt-BR" altLang="pt-BR"/>
              <a:t>compromissos com a tecnologia </a:t>
            </a:r>
          </a:p>
          <a:p>
            <a:pPr lvl="1" eaLnBrk="1" hangingPunct="1"/>
            <a:endParaRPr lang="pt-BR" altLang="pt-BR"/>
          </a:p>
          <a:p>
            <a:pPr lvl="1" eaLnBrk="1" hangingPunct="1"/>
            <a:endParaRPr lang="pt-BR" altLang="pt-BR"/>
          </a:p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50FB0AC-BC8A-4A2D-91B0-0221B9F0CC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pt-BR" altLang="pt-BR">
                <a:latin typeface="Book Antiqua" panose="02040602050305030304" pitchFamily="18" charset="0"/>
              </a:rPr>
              <a:t>Modelo Espiral</a:t>
            </a:r>
          </a:p>
        </p:txBody>
      </p:sp>
      <p:sp>
        <p:nvSpPr>
          <p:cNvPr id="26627" name="Line 3">
            <a:extLst>
              <a:ext uri="{FF2B5EF4-FFF2-40B4-BE49-F238E27FC236}">
                <a16:creationId xmlns:a16="http://schemas.microsoft.com/office/drawing/2014/main" id="{5CF97941-0025-492E-A04E-B024FBBC75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2860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6628" name="Line 4">
            <a:extLst>
              <a:ext uri="{FF2B5EF4-FFF2-40B4-BE49-F238E27FC236}">
                <a16:creationId xmlns:a16="http://schemas.microsoft.com/office/drawing/2014/main" id="{73C91870-BD39-4A9C-905F-3E9C480D2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038600"/>
            <a:ext cx="388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6629" name="AutoShape 5">
            <a:extLst>
              <a:ext uri="{FF2B5EF4-FFF2-40B4-BE49-F238E27FC236}">
                <a16:creationId xmlns:a16="http://schemas.microsoft.com/office/drawing/2014/main" id="{3B0AA45F-1938-4884-9905-86115A1D47C8}"/>
              </a:ext>
            </a:extLst>
          </p:cNvPr>
          <p:cNvSpPr>
            <a:spLocks noChangeArrowheads="1"/>
          </p:cNvSpPr>
          <p:nvPr/>
        </p:nvSpPr>
        <p:spPr bwMode="auto">
          <a:xfrm rot="-10494385">
            <a:off x="4724400" y="4191000"/>
            <a:ext cx="585788" cy="762000"/>
          </a:xfrm>
          <a:custGeom>
            <a:avLst/>
            <a:gdLst>
              <a:gd name="T0" fmla="*/ 312417442 w 21600"/>
              <a:gd name="T1" fmla="*/ 0 h 21600"/>
              <a:gd name="T2" fmla="*/ 312417442 w 21600"/>
              <a:gd name="T3" fmla="*/ 533783770 h 21600"/>
              <a:gd name="T4" fmla="*/ 45557381 w 21600"/>
              <a:gd name="T5" fmla="*/ 948325308 h 21600"/>
              <a:gd name="T6" fmla="*/ 430837697 w 21600"/>
              <a:gd name="T7" fmla="*/ 266892591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3845 h 21600"/>
              <a:gd name="T14" fmla="*/ 19418 w 21600"/>
              <a:gd name="T15" fmla="*/ 83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663" y="0"/>
                </a:lnTo>
                <a:lnTo>
                  <a:pt x="15663" y="3845"/>
                </a:lnTo>
                <a:lnTo>
                  <a:pt x="12427" y="3845"/>
                </a:lnTo>
                <a:cubicBezTo>
                  <a:pt x="5564" y="3845"/>
                  <a:pt x="0" y="7567"/>
                  <a:pt x="0" y="12158"/>
                </a:cubicBezTo>
                <a:lnTo>
                  <a:pt x="0" y="21600"/>
                </a:lnTo>
                <a:lnTo>
                  <a:pt x="4567" y="21600"/>
                </a:lnTo>
                <a:lnTo>
                  <a:pt x="4567" y="12158"/>
                </a:lnTo>
                <a:cubicBezTo>
                  <a:pt x="4567" y="10034"/>
                  <a:pt x="8086" y="8313"/>
                  <a:pt x="12427" y="8313"/>
                </a:cubicBezTo>
                <a:lnTo>
                  <a:pt x="15663" y="8313"/>
                </a:lnTo>
                <a:lnTo>
                  <a:pt x="15663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30" name="AutoShape 6">
            <a:extLst>
              <a:ext uri="{FF2B5EF4-FFF2-40B4-BE49-F238E27FC236}">
                <a16:creationId xmlns:a16="http://schemas.microsoft.com/office/drawing/2014/main" id="{66910E39-C103-44AD-9F21-7900C939B8E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736306" y="3264694"/>
            <a:ext cx="585788" cy="762000"/>
          </a:xfrm>
          <a:custGeom>
            <a:avLst/>
            <a:gdLst>
              <a:gd name="T0" fmla="*/ 311739447 w 21600"/>
              <a:gd name="T1" fmla="*/ 0 h 21600"/>
              <a:gd name="T2" fmla="*/ 311739447 w 21600"/>
              <a:gd name="T3" fmla="*/ 533783770 h 21600"/>
              <a:gd name="T4" fmla="*/ 19347655 w 21600"/>
              <a:gd name="T5" fmla="*/ 948325308 h 21600"/>
              <a:gd name="T6" fmla="*/ 430837697 w 21600"/>
              <a:gd name="T7" fmla="*/ 266892591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5130 h 21600"/>
              <a:gd name="T14" fmla="*/ 20668 w 21600"/>
              <a:gd name="T15" fmla="*/ 702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629" y="0"/>
                </a:lnTo>
                <a:lnTo>
                  <a:pt x="15629" y="5130"/>
                </a:lnTo>
                <a:lnTo>
                  <a:pt x="12427" y="5130"/>
                </a:lnTo>
                <a:cubicBezTo>
                  <a:pt x="5564" y="5130"/>
                  <a:pt x="0" y="8277"/>
                  <a:pt x="0" y="12158"/>
                </a:cubicBezTo>
                <a:lnTo>
                  <a:pt x="0" y="21600"/>
                </a:lnTo>
                <a:lnTo>
                  <a:pt x="1940" y="21600"/>
                </a:lnTo>
                <a:lnTo>
                  <a:pt x="1940" y="12158"/>
                </a:lnTo>
                <a:cubicBezTo>
                  <a:pt x="1940" y="9325"/>
                  <a:pt x="6635" y="7028"/>
                  <a:pt x="12427" y="7028"/>
                </a:cubicBezTo>
                <a:lnTo>
                  <a:pt x="15629" y="7028"/>
                </a:lnTo>
                <a:lnTo>
                  <a:pt x="15629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31" name="AutoShape 7">
            <a:extLst>
              <a:ext uri="{FF2B5EF4-FFF2-40B4-BE49-F238E27FC236}">
                <a16:creationId xmlns:a16="http://schemas.microsoft.com/office/drawing/2014/main" id="{88CF9315-C574-42F1-9BB3-4BB94CF95EE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493294" y="3974306"/>
            <a:ext cx="814388" cy="1095375"/>
          </a:xfrm>
          <a:custGeom>
            <a:avLst/>
            <a:gdLst>
              <a:gd name="T0" fmla="*/ 774034191 w 21600"/>
              <a:gd name="T1" fmla="*/ 0 h 21600"/>
              <a:gd name="T2" fmla="*/ 774034191 w 21600"/>
              <a:gd name="T3" fmla="*/ 1585583543 h 21600"/>
              <a:gd name="T4" fmla="*/ 142351691 w 21600"/>
              <a:gd name="T5" fmla="*/ 2147483647 h 21600"/>
              <a:gd name="T6" fmla="*/ 1157674142 w 21600"/>
              <a:gd name="T7" fmla="*/ 792791772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3481 h 21600"/>
              <a:gd name="T14" fmla="*/ 18541 w 21600"/>
              <a:gd name="T15" fmla="*/ 8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442" y="0"/>
                </a:lnTo>
                <a:lnTo>
                  <a:pt x="14442" y="3481"/>
                </a:lnTo>
                <a:lnTo>
                  <a:pt x="12427" y="3481"/>
                </a:lnTo>
                <a:cubicBezTo>
                  <a:pt x="5564" y="3481"/>
                  <a:pt x="0" y="7366"/>
                  <a:pt x="0" y="12158"/>
                </a:cubicBezTo>
                <a:lnTo>
                  <a:pt x="0" y="21600"/>
                </a:lnTo>
                <a:lnTo>
                  <a:pt x="5311" y="21600"/>
                </a:lnTo>
                <a:lnTo>
                  <a:pt x="5311" y="12158"/>
                </a:lnTo>
                <a:cubicBezTo>
                  <a:pt x="5311" y="10235"/>
                  <a:pt x="8497" y="8677"/>
                  <a:pt x="12427" y="8677"/>
                </a:cubicBezTo>
                <a:lnTo>
                  <a:pt x="14442" y="8677"/>
                </a:lnTo>
                <a:lnTo>
                  <a:pt x="14442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32" name="AutoShape 8">
            <a:extLst>
              <a:ext uri="{FF2B5EF4-FFF2-40B4-BE49-F238E27FC236}">
                <a16:creationId xmlns:a16="http://schemas.microsoft.com/office/drawing/2014/main" id="{2B6FBE2A-59DC-47C5-B2A5-9AA127ECB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438400"/>
            <a:ext cx="1042988" cy="1524000"/>
          </a:xfrm>
          <a:custGeom>
            <a:avLst/>
            <a:gdLst>
              <a:gd name="T0" fmla="*/ 1702944608 w 21600"/>
              <a:gd name="T1" fmla="*/ 0 h 21600"/>
              <a:gd name="T2" fmla="*/ 1702944608 w 21600"/>
              <a:gd name="T3" fmla="*/ 2147483647 h 21600"/>
              <a:gd name="T4" fmla="*/ 364433492 w 21600"/>
              <a:gd name="T5" fmla="*/ 2147483647 h 21600"/>
              <a:gd name="T6" fmla="*/ 2147483647 w 21600"/>
              <a:gd name="T7" fmla="*/ 2135135081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33" name="AutoShape 9">
            <a:extLst>
              <a:ext uri="{FF2B5EF4-FFF2-40B4-BE49-F238E27FC236}">
                <a16:creationId xmlns:a16="http://schemas.microsoft.com/office/drawing/2014/main" id="{B6D96CDF-2C81-4C5D-9B2A-0603CAB73EC6}"/>
              </a:ext>
            </a:extLst>
          </p:cNvPr>
          <p:cNvSpPr>
            <a:spLocks noChangeArrowheads="1"/>
          </p:cNvSpPr>
          <p:nvPr/>
        </p:nvSpPr>
        <p:spPr bwMode="auto">
          <a:xfrm rot="5380283">
            <a:off x="4949031" y="2361407"/>
            <a:ext cx="1373187" cy="1676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831705753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34" name="AutoShape 10">
            <a:extLst>
              <a:ext uri="{FF2B5EF4-FFF2-40B4-BE49-F238E27FC236}">
                <a16:creationId xmlns:a16="http://schemas.microsoft.com/office/drawing/2014/main" id="{543D4C21-46B8-4587-B8E5-D4E6B17C583D}"/>
              </a:ext>
            </a:extLst>
          </p:cNvPr>
          <p:cNvSpPr>
            <a:spLocks noChangeArrowheads="1"/>
          </p:cNvSpPr>
          <p:nvPr/>
        </p:nvSpPr>
        <p:spPr bwMode="auto">
          <a:xfrm rot="10733001">
            <a:off x="4797425" y="4114800"/>
            <a:ext cx="2057400" cy="185261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35" name="Text Box 11">
            <a:extLst>
              <a:ext uri="{FF2B5EF4-FFF2-40B4-BE49-F238E27FC236}">
                <a16:creationId xmlns:a16="http://schemas.microsoft.com/office/drawing/2014/main" id="{581115D3-3D2F-4B20-9C41-69A272C44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286000"/>
            <a:ext cx="2205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 b="1"/>
              <a:t>1-Definir objetivos</a:t>
            </a:r>
            <a:endParaRPr lang="pt-BR" altLang="pt-BR" sz="1400" b="1"/>
          </a:p>
        </p:txBody>
      </p:sp>
      <p:sp>
        <p:nvSpPr>
          <p:cNvPr id="26636" name="Text Box 12">
            <a:extLst>
              <a:ext uri="{FF2B5EF4-FFF2-40B4-BE49-F238E27FC236}">
                <a16:creationId xmlns:a16="http://schemas.microsoft.com/office/drawing/2014/main" id="{A36816B5-6804-4792-BF34-7C54497C5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292600"/>
            <a:ext cx="152241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 b="1"/>
              <a:t>2-Avaliar</a:t>
            </a:r>
          </a:p>
          <a:p>
            <a:r>
              <a:rPr lang="pt-BR" altLang="pt-BR" sz="2000" b="1"/>
              <a:t>Alternativas</a:t>
            </a:r>
          </a:p>
          <a:p>
            <a:r>
              <a:rPr lang="pt-BR" altLang="pt-BR" sz="2000" b="1"/>
              <a:t>e Riscos</a:t>
            </a:r>
          </a:p>
          <a:p>
            <a:endParaRPr lang="pt-BR" altLang="pt-BR" sz="2000" b="1"/>
          </a:p>
        </p:txBody>
      </p:sp>
      <p:sp>
        <p:nvSpPr>
          <p:cNvPr id="26637" name="Text Box 13">
            <a:extLst>
              <a:ext uri="{FF2B5EF4-FFF2-40B4-BE49-F238E27FC236}">
                <a16:creationId xmlns:a16="http://schemas.microsoft.com/office/drawing/2014/main" id="{5D1F8EF8-ED05-4B9E-A6AF-01085AFB0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648200"/>
            <a:ext cx="1466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 b="1"/>
              <a:t>3-Construir</a:t>
            </a:r>
            <a:endParaRPr lang="pt-BR" altLang="pt-BR" sz="1400" b="1"/>
          </a:p>
        </p:txBody>
      </p:sp>
      <p:sp>
        <p:nvSpPr>
          <p:cNvPr id="26638" name="Text Box 14">
            <a:extLst>
              <a:ext uri="{FF2B5EF4-FFF2-40B4-BE49-F238E27FC236}">
                <a16:creationId xmlns:a16="http://schemas.microsoft.com/office/drawing/2014/main" id="{8BCDADC2-1678-4BC3-8CA6-C6B1EDFA846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55763" y="2684463"/>
            <a:ext cx="6894512" cy="3170237"/>
          </a:xfrm>
          <a:noFill/>
        </p:spPr>
        <p:txBody>
          <a:bodyPr lIns="92075" tIns="46038" rIns="92075" bIns="46038"/>
          <a:lstStyle/>
          <a:p>
            <a:pPr marL="287338" indent="-287338"/>
            <a:endParaRPr lang="pt-BR" altLang="pt-BR" sz="2000"/>
          </a:p>
          <a:p>
            <a:pPr marL="287338" indent="-287338"/>
            <a:endParaRPr lang="pt-BR" altLang="pt-BR" sz="2000"/>
          </a:p>
        </p:txBody>
      </p:sp>
      <p:sp>
        <p:nvSpPr>
          <p:cNvPr id="26639" name="Text Box 15">
            <a:extLst>
              <a:ext uri="{FF2B5EF4-FFF2-40B4-BE49-F238E27FC236}">
                <a16:creationId xmlns:a16="http://schemas.microsoft.com/office/drawing/2014/main" id="{CECDA40B-F879-4CF9-8345-86867C92A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2300288"/>
            <a:ext cx="1212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 b="1"/>
              <a:t>4-Avaliar</a:t>
            </a:r>
          </a:p>
          <a:p>
            <a:endParaRPr lang="pt-BR" altLang="pt-BR" sz="2000" b="1"/>
          </a:p>
        </p:txBody>
      </p:sp>
    </p:spTree>
  </p:cSld>
  <p:clrMapOvr>
    <a:masterClrMapping/>
  </p:clrMapOvr>
  <p:transition spd="med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EB683BC-6D65-4F4D-8D09-DEFFC2607C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pt-BR" altLang="pt-BR"/>
              <a:t>Espiral</a:t>
            </a:r>
            <a:endParaRPr lang="en-US" altLang="pt-BR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E6566BA-5AB5-453E-AD92-9234CFFD296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2413" y="2117725"/>
            <a:ext cx="6892925" cy="3994150"/>
          </a:xfrm>
        </p:spPr>
        <p:txBody>
          <a:bodyPr/>
          <a:lstStyle/>
          <a:p>
            <a:pPr marL="287338" indent="-287338">
              <a:lnSpc>
                <a:spcPct val="90000"/>
              </a:lnSpc>
            </a:pPr>
            <a:r>
              <a:rPr lang="pt-BR" altLang="pt-BR" sz="2400"/>
              <a:t>Combina:</a:t>
            </a:r>
          </a:p>
          <a:p>
            <a:pPr marL="574675" lvl="1">
              <a:lnSpc>
                <a:spcPct val="90000"/>
              </a:lnSpc>
            </a:pPr>
            <a:r>
              <a:rPr lang="pt-BR" altLang="pt-BR" sz="2000"/>
              <a:t>Modelo seqüencial</a:t>
            </a:r>
          </a:p>
          <a:p>
            <a:pPr marL="574675" lvl="1">
              <a:lnSpc>
                <a:spcPct val="90000"/>
              </a:lnSpc>
            </a:pPr>
            <a:r>
              <a:rPr lang="pt-BR" altLang="pt-BR" sz="2000"/>
              <a:t>Modelo iterativo</a:t>
            </a:r>
          </a:p>
          <a:p>
            <a:pPr marL="287338" indent="-287338">
              <a:lnSpc>
                <a:spcPct val="90000"/>
              </a:lnSpc>
            </a:pPr>
            <a:endParaRPr lang="pt-BR" altLang="pt-BR" sz="2400"/>
          </a:p>
          <a:p>
            <a:pPr marL="287338" indent="-287338">
              <a:lnSpc>
                <a:spcPct val="90000"/>
              </a:lnSpc>
            </a:pPr>
            <a:r>
              <a:rPr lang="pt-BR" altLang="pt-BR" sz="2400"/>
              <a:t>Cada volta ao longo da espiral gera:</a:t>
            </a:r>
          </a:p>
          <a:p>
            <a:pPr marL="574675" lvl="1">
              <a:lnSpc>
                <a:spcPct val="90000"/>
              </a:lnSpc>
            </a:pPr>
            <a:r>
              <a:rPr lang="pt-BR" altLang="pt-BR" sz="2000"/>
              <a:t>um protótipo</a:t>
            </a:r>
          </a:p>
          <a:p>
            <a:pPr marL="574675" lvl="1">
              <a:lnSpc>
                <a:spcPct val="90000"/>
              </a:lnSpc>
            </a:pPr>
            <a:r>
              <a:rPr lang="pt-BR" altLang="pt-BR" sz="2000"/>
              <a:t>versão mais sofisticada;</a:t>
            </a:r>
          </a:p>
          <a:p>
            <a:pPr marL="574675" lvl="1">
              <a:lnSpc>
                <a:spcPct val="90000"/>
              </a:lnSpc>
            </a:pPr>
            <a:endParaRPr lang="pt-BR" altLang="pt-BR" sz="2000"/>
          </a:p>
          <a:p>
            <a:pPr marL="287338" indent="-287338">
              <a:lnSpc>
                <a:spcPct val="90000"/>
              </a:lnSpc>
            </a:pPr>
            <a:r>
              <a:rPr lang="pt-BR" altLang="pt-BR" sz="2400"/>
              <a:t>Permite:</a:t>
            </a:r>
          </a:p>
          <a:p>
            <a:pPr marL="574675" lvl="1">
              <a:lnSpc>
                <a:spcPct val="90000"/>
              </a:lnSpc>
            </a:pPr>
            <a:r>
              <a:rPr lang="pt-BR" altLang="pt-BR" sz="2000"/>
              <a:t>utilizar a prototipação em qualquer estágio de evolução do produto</a:t>
            </a:r>
          </a:p>
          <a:p>
            <a:pPr marL="574675" lvl="1">
              <a:lnSpc>
                <a:spcPct val="90000"/>
              </a:lnSpc>
            </a:pPr>
            <a:r>
              <a:rPr lang="pt-BR" altLang="pt-BR" sz="2000"/>
              <a:t>manter a sistemática sugerida pelo ciclo de vida clássico.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64F77-7A28-4EB4-B603-619DD610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780928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pt-BR" dirty="0"/>
              <a:t>Modelos de processos utilizados na prática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84D41C91-73FE-45B3-B6DE-996349C553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5656" y="617538"/>
            <a:ext cx="7468319" cy="795238"/>
          </a:xfrm>
        </p:spPr>
        <p:txBody>
          <a:bodyPr/>
          <a:lstStyle/>
          <a:p>
            <a:pPr eaLnBrk="1" hangingPunct="1"/>
            <a:r>
              <a:rPr lang="pt-BR" altLang="pt-BR" dirty="0"/>
              <a:t>Modelos de processo usados na prática</a:t>
            </a:r>
            <a:endParaRPr lang="en-US" altLang="pt-BR" dirty="0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836A2D7-2151-4664-84FC-D38BE99A05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7544" y="2564904"/>
            <a:ext cx="8559552" cy="3355503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ClrTx/>
              <a:buSzPct val="100000"/>
              <a:buFont typeface="Times New Roman" panose="02020603050405020304" pitchFamily="18" charset="0"/>
              <a:buAutoNum type="arabicPeriod"/>
            </a:pPr>
            <a:r>
              <a:rPr lang="pt-BR" altLang="pt-BR" sz="2400" dirty="0"/>
              <a:t>Processo Unificado (</a:t>
            </a:r>
            <a:r>
              <a:rPr lang="pt-BR" altLang="pt-BR" sz="2400" i="1" dirty="0" err="1"/>
              <a:t>Rational</a:t>
            </a:r>
            <a:r>
              <a:rPr lang="pt-BR" altLang="pt-BR" sz="2400" i="1" dirty="0"/>
              <a:t> </a:t>
            </a:r>
            <a:r>
              <a:rPr lang="pt-BR" altLang="pt-BR" sz="2400" i="1" dirty="0" err="1"/>
              <a:t>Unified</a:t>
            </a:r>
            <a:r>
              <a:rPr lang="pt-BR" altLang="pt-BR" sz="2400" i="1" dirty="0"/>
              <a:t> </a:t>
            </a:r>
            <a:r>
              <a:rPr lang="pt-BR" altLang="pt-BR" sz="2400" i="1" dirty="0" err="1"/>
              <a:t>Process</a:t>
            </a:r>
            <a:r>
              <a:rPr lang="pt-BR" altLang="pt-BR" sz="2400" i="1" dirty="0"/>
              <a:t> </a:t>
            </a:r>
            <a:r>
              <a:rPr lang="pt-BR" altLang="pt-BR" sz="2400" dirty="0"/>
              <a:t>– RUP ou UP na versão aberta)</a:t>
            </a:r>
          </a:p>
          <a:p>
            <a:pPr marL="457200" indent="-457200" eaLnBrk="1" hangingPunct="1">
              <a:lnSpc>
                <a:spcPct val="90000"/>
              </a:lnSpc>
              <a:buClrTx/>
              <a:buSzPct val="100000"/>
              <a:buFont typeface="Times New Roman" panose="02020603050405020304" pitchFamily="18" charset="0"/>
              <a:buAutoNum type="arabicPeriod"/>
            </a:pPr>
            <a:endParaRPr lang="pt-BR" altLang="pt-BR" sz="2000" dirty="0"/>
          </a:p>
          <a:p>
            <a:pPr marL="457200" indent="-457200" eaLnBrk="1" hangingPunct="1">
              <a:lnSpc>
                <a:spcPct val="90000"/>
              </a:lnSpc>
              <a:buClrTx/>
              <a:buSzPct val="100000"/>
              <a:buFont typeface="Times New Roman" panose="02020603050405020304" pitchFamily="18" charset="0"/>
              <a:buAutoNum type="arabicPeriod"/>
            </a:pPr>
            <a:r>
              <a:rPr lang="pt-BR" altLang="pt-BR" sz="2400" dirty="0"/>
              <a:t>Métodos Ágeis</a:t>
            </a:r>
          </a:p>
          <a:p>
            <a:pPr marL="457200" indent="-457200" eaLnBrk="1" hangingPunct="1">
              <a:lnSpc>
                <a:spcPct val="90000"/>
              </a:lnSpc>
              <a:buClrTx/>
              <a:buSzPct val="100000"/>
              <a:buFont typeface="Times New Roman" panose="02020603050405020304" pitchFamily="18" charset="0"/>
              <a:buAutoNum type="arabicPeriod"/>
            </a:pPr>
            <a:endParaRPr lang="pt-BR" altLang="pt-BR" sz="2400" dirty="0"/>
          </a:p>
          <a:p>
            <a:pPr marL="457200" indent="-457200" eaLnBrk="1" hangingPunct="1">
              <a:lnSpc>
                <a:spcPct val="90000"/>
              </a:lnSpc>
              <a:buClrTx/>
              <a:buSzPct val="100000"/>
              <a:buFont typeface="Times New Roman" panose="02020603050405020304" pitchFamily="18" charset="0"/>
              <a:buAutoNum type="arabicPeriod"/>
            </a:pPr>
            <a:r>
              <a:rPr lang="pt-BR" altLang="pt-BR" sz="2400" dirty="0"/>
              <a:t>Desenvolvimento baseado em transformações (MDA)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3A9D7131-F42F-4C37-881F-0DB0C91CA6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Características do RUP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2C230C9-9B61-42A2-BE10-5A0861D8CA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890713"/>
            <a:ext cx="7561263" cy="4967287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endParaRPr lang="pt-BR" altLang="pt-BR"/>
          </a:p>
          <a:p>
            <a:pPr algn="just" eaLnBrk="1" hangingPunct="1"/>
            <a:r>
              <a:rPr lang="pt-BR" altLang="pt-BR"/>
              <a:t>Premissas:</a:t>
            </a:r>
          </a:p>
          <a:p>
            <a:pPr lvl="1" algn="just" eaLnBrk="1" hangingPunct="1"/>
            <a:r>
              <a:rPr lang="pt-BR" altLang="pt-BR"/>
              <a:t>Sistemas grandes não permitem definir o problema e construir a solução num único passo. </a:t>
            </a:r>
          </a:p>
          <a:p>
            <a:pPr algn="just" eaLnBrk="1" hangingPunct="1"/>
            <a:endParaRPr lang="pt-BR" altLang="pt-BR"/>
          </a:p>
          <a:p>
            <a:pPr lvl="1" algn="just" eaLnBrk="1" hangingPunct="1"/>
            <a:r>
              <a:rPr lang="pt-BR" altLang="pt-BR"/>
              <a:t>Requisitos irão mudar naturalmente durante o desenvolvimento do projeto. </a:t>
            </a:r>
          </a:p>
          <a:p>
            <a:pPr algn="just" eaLnBrk="1" hangingPunct="1"/>
            <a:endParaRPr lang="pt-BR" altLang="pt-BR"/>
          </a:p>
          <a:p>
            <a:pPr algn="just" eaLnBrk="1" hangingPunct="1"/>
            <a:endParaRPr lang="pt-BR" altLang="pt-BR"/>
          </a:p>
          <a:p>
            <a:pPr algn="just" eaLnBrk="1" hangingPunct="1"/>
            <a:endParaRPr lang="pt-BR" altLang="pt-BR" sz="1900"/>
          </a:p>
          <a:p>
            <a:pPr algn="just" eaLnBrk="1" hangingPunct="1"/>
            <a:endParaRPr lang="pt-BR" altLang="pt-BR" sz="1900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88268821-10D9-46C6-896D-3B61BFC631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404664"/>
            <a:ext cx="7793037" cy="792088"/>
          </a:xfrm>
        </p:spPr>
        <p:txBody>
          <a:bodyPr/>
          <a:lstStyle/>
          <a:p>
            <a:pPr eaLnBrk="1" hangingPunct="1"/>
            <a:r>
              <a:rPr lang="pt-BR" altLang="pt-BR" dirty="0"/>
              <a:t>RUP - Fases e iterações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A9EEE033-DF3D-498A-B3EE-E1F69543B7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890713"/>
            <a:ext cx="7561263" cy="4967287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endParaRPr lang="pt-BR" altLang="pt-BR" sz="2400"/>
          </a:p>
          <a:p>
            <a:pPr algn="just" eaLnBrk="1" hangingPunct="1"/>
            <a:r>
              <a:rPr lang="pt-BR" altLang="pt-BR" sz="2400"/>
              <a:t>Fases</a:t>
            </a:r>
          </a:p>
          <a:p>
            <a:pPr lvl="1" algn="just" eaLnBrk="1" hangingPunct="1"/>
            <a:r>
              <a:rPr lang="pt-BR" altLang="pt-BR" sz="2000"/>
              <a:t>Concepção. </a:t>
            </a:r>
          </a:p>
          <a:p>
            <a:pPr lvl="1" algn="just" eaLnBrk="1" hangingPunct="1"/>
            <a:r>
              <a:rPr lang="pt-BR" altLang="pt-BR" sz="2000"/>
              <a:t>Elaboração</a:t>
            </a:r>
          </a:p>
          <a:p>
            <a:pPr lvl="1" algn="just" eaLnBrk="1" hangingPunct="1"/>
            <a:r>
              <a:rPr lang="pt-BR" altLang="pt-BR" sz="2000"/>
              <a:t>Construção</a:t>
            </a:r>
          </a:p>
          <a:p>
            <a:pPr lvl="1" algn="just" eaLnBrk="1" hangingPunct="1"/>
            <a:r>
              <a:rPr lang="pt-BR" altLang="pt-BR" sz="2000"/>
              <a:t>Transição</a:t>
            </a:r>
          </a:p>
          <a:p>
            <a:pPr algn="just" eaLnBrk="1" hangingPunct="1"/>
            <a:endParaRPr lang="pt-BR" altLang="pt-BR" sz="2400"/>
          </a:p>
          <a:p>
            <a:pPr algn="just" eaLnBrk="1" hangingPunct="1"/>
            <a:r>
              <a:rPr lang="pt-BR" altLang="pt-BR" sz="2400"/>
              <a:t>Iterações:</a:t>
            </a:r>
          </a:p>
          <a:p>
            <a:pPr lvl="1" algn="just" eaLnBrk="1" hangingPunct="1"/>
            <a:r>
              <a:rPr lang="pt-BR" altLang="pt-BR" sz="2000"/>
              <a:t>visam melhor entendimento do produto através de refinamentos sucessivos</a:t>
            </a:r>
          </a:p>
          <a:p>
            <a:pPr lvl="1" algn="just" eaLnBrk="1" hangingPunct="1"/>
            <a:r>
              <a:rPr lang="pt-BR" altLang="pt-BR" sz="2000"/>
              <a:t>atacam os itens de alto-risco de um projeto com maior prioridade</a:t>
            </a:r>
          </a:p>
          <a:p>
            <a:pPr lvl="1" algn="just" eaLnBrk="1" hangingPunct="1"/>
            <a:r>
              <a:rPr lang="pt-BR" altLang="pt-BR" sz="2000"/>
              <a:t>sempre resultam numa versão executável.</a:t>
            </a:r>
          </a:p>
          <a:p>
            <a:pPr algn="just" eaLnBrk="1" hangingPunct="1"/>
            <a:endParaRPr lang="pt-BR" altLang="pt-BR" sz="2400"/>
          </a:p>
          <a:p>
            <a:pPr algn="just" eaLnBrk="1" hangingPunct="1"/>
            <a:endParaRPr lang="pt-BR" altLang="pt-BR" sz="1700"/>
          </a:p>
          <a:p>
            <a:pPr algn="just" eaLnBrk="1" hangingPunct="1"/>
            <a:endParaRPr lang="pt-BR" altLang="pt-BR" sz="17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E519C-9A04-4783-9449-9BD3D2FC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2780928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pt-BR" dirty="0"/>
              <a:t>O produto software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E5D2533-CD7F-4A23-8D9D-A3BB10E144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9632" y="188640"/>
            <a:ext cx="7793037" cy="792088"/>
          </a:xfrm>
        </p:spPr>
        <p:txBody>
          <a:bodyPr/>
          <a:lstStyle/>
          <a:p>
            <a:pPr eaLnBrk="1" hangingPunct="1"/>
            <a:r>
              <a:rPr lang="pt-BR" altLang="pt-BR" dirty="0"/>
              <a:t>RUP – processo iterativo e incremental</a:t>
            </a:r>
          </a:p>
        </p:txBody>
      </p:sp>
      <p:sp>
        <p:nvSpPr>
          <p:cNvPr id="32771" name="AutoShape 6" descr="graphics/04fig02.gif">
            <a:extLst>
              <a:ext uri="{FF2B5EF4-FFF2-40B4-BE49-F238E27FC236}">
                <a16:creationId xmlns:a16="http://schemas.microsoft.com/office/drawing/2014/main" id="{5087B64A-C687-4D4F-8D51-644AE8804D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90750" y="1676400"/>
            <a:ext cx="47625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pt-BR"/>
          </a:p>
        </p:txBody>
      </p:sp>
      <p:sp>
        <p:nvSpPr>
          <p:cNvPr id="32772" name="AutoShape 8" descr="graphics/04fig02.gif">
            <a:extLst>
              <a:ext uri="{FF2B5EF4-FFF2-40B4-BE49-F238E27FC236}">
                <a16:creationId xmlns:a16="http://schemas.microsoft.com/office/drawing/2014/main" id="{5CCD6163-9B12-46B0-984C-616AB45189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90750" y="1676400"/>
            <a:ext cx="47625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pt-BR"/>
          </a:p>
        </p:txBody>
      </p:sp>
      <p:pic>
        <p:nvPicPr>
          <p:cNvPr id="32773" name="Imagem 5" descr="VisaoFase.jpg">
            <a:extLst>
              <a:ext uri="{FF2B5EF4-FFF2-40B4-BE49-F238E27FC236}">
                <a16:creationId xmlns:a16="http://schemas.microsoft.com/office/drawing/2014/main" id="{AF1CD75D-3815-43D8-8DC9-EE7E9A50C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000250"/>
            <a:ext cx="7377112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7A8369C-17A0-44EB-87B7-9AD0F2274B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3037" cy="723230"/>
          </a:xfrm>
        </p:spPr>
        <p:txBody>
          <a:bodyPr/>
          <a:lstStyle/>
          <a:p>
            <a:pPr eaLnBrk="1" hangingPunct="1"/>
            <a:r>
              <a:rPr lang="pt-BR" altLang="pt-BR" dirty="0"/>
              <a:t>RUP – iterações</a:t>
            </a:r>
          </a:p>
        </p:txBody>
      </p:sp>
      <p:sp>
        <p:nvSpPr>
          <p:cNvPr id="33795" name="AutoShape 6" descr="graphics/04fig02.gif">
            <a:extLst>
              <a:ext uri="{FF2B5EF4-FFF2-40B4-BE49-F238E27FC236}">
                <a16:creationId xmlns:a16="http://schemas.microsoft.com/office/drawing/2014/main" id="{96603423-AD57-47E9-866F-F1B7B3B493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90750" y="1676400"/>
            <a:ext cx="47625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pt-BR"/>
          </a:p>
        </p:txBody>
      </p:sp>
      <p:sp>
        <p:nvSpPr>
          <p:cNvPr id="33796" name="AutoShape 8" descr="graphics/04fig02.gif">
            <a:extLst>
              <a:ext uri="{FF2B5EF4-FFF2-40B4-BE49-F238E27FC236}">
                <a16:creationId xmlns:a16="http://schemas.microsoft.com/office/drawing/2014/main" id="{321026F7-79F6-4979-AFEE-A231BD3FA1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90750" y="1676400"/>
            <a:ext cx="47625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pt-BR"/>
          </a:p>
        </p:txBody>
      </p:sp>
      <p:pic>
        <p:nvPicPr>
          <p:cNvPr id="33797" name="Picture 9" descr="cap4fig02">
            <a:extLst>
              <a:ext uri="{FF2B5EF4-FFF2-40B4-BE49-F238E27FC236}">
                <a16:creationId xmlns:a16="http://schemas.microsoft.com/office/drawing/2014/main" id="{6EA4AC1C-A664-4B1B-A1E1-0F8E515C0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51212"/>
            <a:ext cx="6624736" cy="397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BCC75B5-62B8-40F0-9479-B41C14F516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3037" cy="651222"/>
          </a:xfrm>
        </p:spPr>
        <p:txBody>
          <a:bodyPr/>
          <a:lstStyle/>
          <a:p>
            <a:pPr eaLnBrk="1" hangingPunct="1"/>
            <a:r>
              <a:rPr lang="pt-BR" altLang="pt-BR" dirty="0"/>
              <a:t>RUP – Produtos das Fases (simplificado)</a:t>
            </a:r>
            <a:endParaRPr lang="en-US" altLang="pt-BR" dirty="0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C578E93-9862-4B22-850F-369111B084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560" y="2204864"/>
            <a:ext cx="8343528" cy="4114800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pt-BR" altLang="pt-BR" sz="2400" dirty="0" err="1"/>
              <a:t>Concep</a:t>
            </a:r>
            <a:r>
              <a:rPr lang="en-US" altLang="pt-BR" sz="2400" dirty="0" err="1"/>
              <a:t>ção</a:t>
            </a:r>
            <a:endParaRPr lang="en-US" altLang="pt-BR" sz="2400" dirty="0"/>
          </a:p>
          <a:p>
            <a:pPr marL="838200" lvl="1" indent="-3810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pt-BR" sz="2000" dirty="0"/>
              <a:t>Caso do </a:t>
            </a:r>
            <a:r>
              <a:rPr lang="en-US" altLang="pt-BR" sz="2000" dirty="0" err="1"/>
              <a:t>negócio</a:t>
            </a:r>
            <a:r>
              <a:rPr lang="en-US" altLang="pt-BR" sz="2000" dirty="0"/>
              <a:t> ( </a:t>
            </a:r>
            <a:r>
              <a:rPr lang="en-US" altLang="pt-BR" sz="2000" i="1" dirty="0"/>
              <a:t>business case</a:t>
            </a:r>
            <a:r>
              <a:rPr lang="en-US" altLang="pt-BR" sz="2000" dirty="0"/>
              <a:t>)</a:t>
            </a:r>
          </a:p>
          <a:p>
            <a:pPr marL="838200" lvl="1" indent="-3810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pt-BR" sz="2000" dirty="0"/>
              <a:t>Plano </a:t>
            </a:r>
            <a:r>
              <a:rPr lang="en-US" altLang="pt-BR" sz="2000" dirty="0" err="1"/>
              <a:t>preliminar</a:t>
            </a:r>
            <a:r>
              <a:rPr lang="en-US" altLang="pt-BR" sz="2000" dirty="0"/>
              <a:t> do </a:t>
            </a:r>
            <a:r>
              <a:rPr lang="en-US" altLang="pt-BR" sz="2000" dirty="0" err="1"/>
              <a:t>projeto</a:t>
            </a:r>
            <a:endParaRPr lang="en-US" altLang="pt-BR" sz="2000" dirty="0"/>
          </a:p>
          <a:p>
            <a:pPr marL="457200" indent="-4572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pt-BR" sz="2400" dirty="0" err="1"/>
              <a:t>Elaboração</a:t>
            </a:r>
            <a:endParaRPr lang="en-US" altLang="pt-BR" sz="2400" dirty="0"/>
          </a:p>
          <a:p>
            <a:pPr marL="838200" lvl="1" indent="-3810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pt-BR" sz="2000" dirty="0" err="1"/>
              <a:t>Especificação</a:t>
            </a:r>
            <a:r>
              <a:rPr lang="en-US" altLang="pt-BR" sz="2000" dirty="0"/>
              <a:t> dos </a:t>
            </a:r>
            <a:r>
              <a:rPr lang="en-US" altLang="pt-BR" sz="2000" dirty="0" err="1"/>
              <a:t>requisitos</a:t>
            </a:r>
            <a:endParaRPr lang="en-US" altLang="pt-BR" sz="2000" dirty="0"/>
          </a:p>
          <a:p>
            <a:pPr marL="838200" lvl="1" indent="-3810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pt-BR" sz="2000" dirty="0" err="1"/>
              <a:t>Protótipo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arquitetural</a:t>
            </a:r>
            <a:r>
              <a:rPr lang="en-US" altLang="pt-BR" sz="2000" dirty="0"/>
              <a:t> </a:t>
            </a:r>
            <a:r>
              <a:rPr lang="en-US" altLang="pt-BR" sz="2000" dirty="0" err="1"/>
              <a:t>executável</a:t>
            </a:r>
            <a:r>
              <a:rPr lang="en-US" altLang="pt-BR" sz="2000" dirty="0"/>
              <a:t> (20%)</a:t>
            </a:r>
          </a:p>
          <a:p>
            <a:pPr marL="457200" indent="-4572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pt-BR" sz="2400" dirty="0" err="1"/>
              <a:t>Construção</a:t>
            </a:r>
            <a:endParaRPr lang="en-US" altLang="pt-BR" sz="2400" dirty="0"/>
          </a:p>
          <a:p>
            <a:pPr marL="838200" lvl="1" indent="-3810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pt-BR" sz="2000" dirty="0"/>
              <a:t>Código </a:t>
            </a:r>
            <a:r>
              <a:rPr lang="en-US" altLang="pt-BR" sz="2000" dirty="0" err="1"/>
              <a:t>fonte</a:t>
            </a:r>
            <a:r>
              <a:rPr lang="en-US" altLang="pt-BR" sz="2000" dirty="0"/>
              <a:t> </a:t>
            </a:r>
            <a:r>
              <a:rPr lang="en-US" altLang="pt-BR" sz="2000" dirty="0" err="1"/>
              <a:t>completo</a:t>
            </a:r>
            <a:r>
              <a:rPr lang="en-US" altLang="pt-BR" sz="2000" dirty="0"/>
              <a:t> (100%)</a:t>
            </a:r>
          </a:p>
          <a:p>
            <a:pPr marL="838200" lvl="1" indent="-3810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pt-BR" sz="2000" dirty="0"/>
              <a:t>Casos de teste</a:t>
            </a:r>
          </a:p>
          <a:p>
            <a:pPr marL="838200" lvl="1" indent="-3810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pt-BR" sz="2000" dirty="0" err="1"/>
              <a:t>Documentação</a:t>
            </a:r>
            <a:r>
              <a:rPr lang="en-US" altLang="pt-BR" sz="2000" dirty="0"/>
              <a:t> de </a:t>
            </a:r>
            <a:r>
              <a:rPr lang="en-US" altLang="pt-BR" sz="2000" dirty="0" err="1"/>
              <a:t>uso</a:t>
            </a:r>
            <a:endParaRPr lang="en-US" altLang="pt-BR" sz="2000" dirty="0"/>
          </a:p>
          <a:p>
            <a:pPr marL="457200" indent="-4572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pt-BR" sz="2400" dirty="0" err="1"/>
              <a:t>Transição</a:t>
            </a:r>
            <a:endParaRPr lang="en-US" altLang="pt-BR" sz="2400" dirty="0"/>
          </a:p>
          <a:p>
            <a:pPr marL="838200" lvl="1" indent="-3810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pt-BR" sz="2000" dirty="0" err="1"/>
              <a:t>Produto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entregue</a:t>
            </a:r>
            <a:endParaRPr lang="en-US" altLang="pt-BR" sz="2000" dirty="0"/>
          </a:p>
          <a:p>
            <a:pPr marL="838200" lvl="1" indent="-3810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endParaRPr lang="en-US" altLang="pt-BR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>
            <a:extLst>
              <a:ext uri="{FF2B5EF4-FFF2-40B4-BE49-F238E27FC236}">
                <a16:creationId xmlns:a16="http://schemas.microsoft.com/office/drawing/2014/main" id="{A9BE470A-AAEE-4B59-9F69-6D993064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620688"/>
            <a:ext cx="7360989" cy="792088"/>
          </a:xfrm>
        </p:spPr>
        <p:txBody>
          <a:bodyPr/>
          <a:lstStyle/>
          <a:p>
            <a:r>
              <a:rPr lang="pt-BR" altLang="pt-BR" dirty="0"/>
              <a:t>Métodos Ágeis</a:t>
            </a:r>
          </a:p>
        </p:txBody>
      </p:sp>
      <p:sp>
        <p:nvSpPr>
          <p:cNvPr id="35843" name="Espaço Reservado para Conteúdo 2">
            <a:extLst>
              <a:ext uri="{FF2B5EF4-FFF2-40B4-BE49-F238E27FC236}">
                <a16:creationId xmlns:a16="http://schemas.microsoft.com/office/drawing/2014/main" id="{F6D6E2CA-1011-4636-86D3-4418079A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SzTx/>
              <a:buFont typeface="Wingdings" panose="05000000000000000000" pitchFamily="2" charset="2"/>
              <a:buChar char="§"/>
            </a:pPr>
            <a:r>
              <a:rPr lang="pt-BR" altLang="pt-BR"/>
              <a:t>Em algumas situações:</a:t>
            </a:r>
          </a:p>
          <a:p>
            <a:pPr marL="914400" lvl="1" indent="-514350">
              <a:buSzTx/>
              <a:buFont typeface="Wingdings" panose="05000000000000000000" pitchFamily="2" charset="2"/>
              <a:buChar char="§"/>
            </a:pPr>
            <a:r>
              <a:rPr lang="pt-BR" altLang="pt-BR"/>
              <a:t>Requisitos não são bem conhecidos</a:t>
            </a:r>
          </a:p>
          <a:p>
            <a:pPr marL="914400" lvl="1" indent="-514350">
              <a:buSzTx/>
              <a:buFont typeface="Wingdings" panose="05000000000000000000" pitchFamily="2" charset="2"/>
              <a:buChar char="§"/>
            </a:pPr>
            <a:r>
              <a:rPr lang="pt-BR" altLang="pt-BR"/>
              <a:t>Urgência na entrega é maior que os requisitos de qualidade</a:t>
            </a:r>
          </a:p>
          <a:p>
            <a:pPr marL="914400" lvl="1" indent="-514350">
              <a:buSzTx/>
              <a:buFont typeface="Wingdings" panose="05000000000000000000" pitchFamily="2" charset="2"/>
              <a:buChar char="§"/>
            </a:pPr>
            <a:r>
              <a:rPr lang="pt-BR" altLang="pt-BR"/>
              <a:t>Sistema não é crítico (usina nuclear, avião, etc)</a:t>
            </a:r>
          </a:p>
          <a:p>
            <a:pPr marL="914400" lvl="1" indent="-514350">
              <a:buSzTx/>
              <a:buFont typeface="Wingdings" panose="05000000000000000000" pitchFamily="2" charset="2"/>
              <a:buChar char="§"/>
            </a:pPr>
            <a:r>
              <a:rPr lang="pt-BR" altLang="pt-BR"/>
              <a:t>Documentação não é importante </a:t>
            </a:r>
          </a:p>
          <a:p>
            <a:pPr marL="514350" indent="-514350">
              <a:buSzTx/>
              <a:buFont typeface="Wingdings" panose="05000000000000000000" pitchFamily="2" charset="2"/>
              <a:buChar char="§"/>
            </a:pPr>
            <a:r>
              <a:rPr lang="pt-BR" altLang="pt-BR"/>
              <a:t>Vale a pena usar um processo mais expedito</a:t>
            </a:r>
          </a:p>
          <a:p>
            <a:pPr marL="514350" indent="-514350">
              <a:buSzTx/>
              <a:buFont typeface="Wingdings" panose="05000000000000000000" pitchFamily="2" charset="2"/>
              <a:buChar char="§"/>
            </a:pPr>
            <a:r>
              <a:rPr lang="pt-BR" altLang="pt-BR"/>
              <a:t>Modelos usados: XP e SCRUM</a:t>
            </a:r>
          </a:p>
          <a:p>
            <a:pPr marL="514350" indent="-514350"/>
            <a:endParaRPr lang="pt-BR" altLang="pt-BR"/>
          </a:p>
          <a:p>
            <a:pPr marL="514350" indent="-514350"/>
            <a:endParaRPr lang="pt-BR" altLang="pt-B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ítulo 1">
            <a:extLst>
              <a:ext uri="{FF2B5EF4-FFF2-40B4-BE49-F238E27FC236}">
                <a16:creationId xmlns:a16="http://schemas.microsoft.com/office/drawing/2014/main" id="{333D96F6-3522-42F4-8DA4-CC5433254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Modelo de processo: Métodos Ágeis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2CA43255-FE6D-4B5F-BE88-26E0FAE48853}"/>
              </a:ext>
            </a:extLst>
          </p:cNvPr>
          <p:cNvGrpSpPr/>
          <p:nvPr/>
        </p:nvGrpSpPr>
        <p:grpSpPr>
          <a:xfrm>
            <a:off x="1644055" y="2307729"/>
            <a:ext cx="6336704" cy="3888432"/>
            <a:chOff x="468313" y="2060575"/>
            <a:chExt cx="5954712" cy="3578225"/>
          </a:xfrm>
        </p:grpSpPr>
        <p:sp>
          <p:nvSpPr>
            <p:cNvPr id="36867" name="Rounded Rectangle 4">
              <a:extLst>
                <a:ext uri="{FF2B5EF4-FFF2-40B4-BE49-F238E27FC236}">
                  <a16:creationId xmlns:a16="http://schemas.microsoft.com/office/drawing/2014/main" id="{2B98C7F3-CC30-4F7B-B1F1-69584C88E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50" y="2060575"/>
              <a:ext cx="914400" cy="914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 dirty="0"/>
                <a:t>Estudo</a:t>
              </a:r>
            </a:p>
            <a:p>
              <a:pPr algn="ctr"/>
              <a:r>
                <a:rPr lang="pt-BR" altLang="pt-BR" sz="1400" dirty="0"/>
                <a:t>Preliminar</a:t>
              </a:r>
              <a:r>
                <a:rPr lang="pt-BR" altLang="pt-BR" dirty="0"/>
                <a:t>.</a:t>
              </a:r>
            </a:p>
          </p:txBody>
        </p:sp>
        <p:sp>
          <p:nvSpPr>
            <p:cNvPr id="36868" name="Rounded Rectangle 5">
              <a:extLst>
                <a:ext uri="{FF2B5EF4-FFF2-40B4-BE49-F238E27FC236}">
                  <a16:creationId xmlns:a16="http://schemas.microsoft.com/office/drawing/2014/main" id="{33EC2C6F-CBE7-4660-B8C9-68E0425D1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013" y="4724400"/>
              <a:ext cx="914400" cy="914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/>
                <a:t>Implantar</a:t>
              </a:r>
            </a:p>
          </p:txBody>
        </p:sp>
        <p:sp>
          <p:nvSpPr>
            <p:cNvPr id="36869" name="Rounded Rectangle 7">
              <a:extLst>
                <a:ext uri="{FF2B5EF4-FFF2-40B4-BE49-F238E27FC236}">
                  <a16:creationId xmlns:a16="http://schemas.microsoft.com/office/drawing/2014/main" id="{3DF33E79-750B-4FF0-81C5-A20A0AC8B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3284538"/>
              <a:ext cx="1057275" cy="914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400"/>
                <a:t>Definir </a:t>
              </a:r>
            </a:p>
            <a:p>
              <a:pPr algn="ctr"/>
              <a:r>
                <a:rPr lang="pt-BR" altLang="pt-BR" sz="1400"/>
                <a:t>Arquitetura</a:t>
              </a:r>
            </a:p>
          </p:txBody>
        </p:sp>
        <p:sp>
          <p:nvSpPr>
            <p:cNvPr id="36870" name="Rounded Rectangle 8">
              <a:extLst>
                <a:ext uri="{FF2B5EF4-FFF2-40B4-BE49-F238E27FC236}">
                  <a16:creationId xmlns:a16="http://schemas.microsoft.com/office/drawing/2014/main" id="{1953863E-9A72-4C53-8392-7021EA582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4438" y="3284538"/>
              <a:ext cx="1008062" cy="914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/>
                <a:t>Definir </a:t>
              </a:r>
            </a:p>
            <a:p>
              <a:pPr algn="ctr"/>
              <a:r>
                <a:rPr lang="pt-BR" altLang="pt-BR" sz="1600"/>
                <a:t>Incremento</a:t>
              </a:r>
            </a:p>
          </p:txBody>
        </p:sp>
        <p:sp>
          <p:nvSpPr>
            <p:cNvPr id="36871" name="Rounded Rectangle 9">
              <a:extLst>
                <a:ext uri="{FF2B5EF4-FFF2-40B4-BE49-F238E27FC236}">
                  <a16:creationId xmlns:a16="http://schemas.microsoft.com/office/drawing/2014/main" id="{D380093D-AE4A-46B9-BCC4-9E6E56F97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738" y="3284538"/>
              <a:ext cx="914400" cy="914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/>
                <a:t>Construir</a:t>
              </a:r>
            </a:p>
            <a:p>
              <a:pPr algn="ctr"/>
              <a:r>
                <a:rPr lang="pt-BR" altLang="pt-BR" sz="1600"/>
                <a:t>e</a:t>
              </a:r>
            </a:p>
            <a:p>
              <a:pPr algn="ctr"/>
              <a:r>
                <a:rPr lang="pt-BR" altLang="pt-BR" sz="1600"/>
                <a:t>Testar</a:t>
              </a:r>
            </a:p>
          </p:txBody>
        </p:sp>
        <p:sp>
          <p:nvSpPr>
            <p:cNvPr id="36872" name="Rounded Rectangle 10">
              <a:extLst>
                <a:ext uri="{FF2B5EF4-FFF2-40B4-BE49-F238E27FC236}">
                  <a16:creationId xmlns:a16="http://schemas.microsoft.com/office/drawing/2014/main" id="{C2B21726-4671-4C3F-92EB-51170D0CA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625" y="3716338"/>
              <a:ext cx="914400" cy="914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/>
                <a:t>Integrar</a:t>
              </a:r>
            </a:p>
          </p:txBody>
        </p:sp>
        <p:sp>
          <p:nvSpPr>
            <p:cNvPr id="36873" name="Rounded Rectangle 11">
              <a:extLst>
                <a:ext uri="{FF2B5EF4-FFF2-40B4-BE49-F238E27FC236}">
                  <a16:creationId xmlns:a16="http://schemas.microsoft.com/office/drawing/2014/main" id="{BB26FF13-17E9-4E40-8FFC-E9DF264ED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724400"/>
              <a:ext cx="914400" cy="914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/>
                <a:t>Testar</a:t>
              </a:r>
            </a:p>
            <a:p>
              <a:pPr algn="ctr"/>
              <a:r>
                <a:rPr lang="pt-BR" altLang="pt-BR" sz="1600"/>
                <a:t> Iteração</a:t>
              </a:r>
            </a:p>
          </p:txBody>
        </p:sp>
        <p:cxnSp>
          <p:nvCxnSpPr>
            <p:cNvPr id="36874" name="Straight Arrow Connector 16">
              <a:extLst>
                <a:ext uri="{FF2B5EF4-FFF2-40B4-BE49-F238E27FC236}">
                  <a16:creationId xmlns:a16="http://schemas.microsoft.com/office/drawing/2014/main" id="{75F5AD3D-62FD-4C9B-8CC7-C234110E6C70}"/>
                </a:ext>
              </a:extLst>
            </p:cNvPr>
            <p:cNvCxnSpPr>
              <a:cxnSpLocks noChangeShapeType="1"/>
              <a:stCxn id="36867" idx="2"/>
              <a:endCxn id="36869" idx="0"/>
            </p:cNvCxnSpPr>
            <p:nvPr/>
          </p:nvCxnSpPr>
          <p:spPr bwMode="auto">
            <a:xfrm rot="5400000">
              <a:off x="841376" y="3130550"/>
              <a:ext cx="309562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75" name="Straight Arrow Connector 18">
              <a:extLst>
                <a:ext uri="{FF2B5EF4-FFF2-40B4-BE49-F238E27FC236}">
                  <a16:creationId xmlns:a16="http://schemas.microsoft.com/office/drawing/2014/main" id="{E1C37551-96B1-43F9-B70C-C4177884C715}"/>
                </a:ext>
              </a:extLst>
            </p:cNvPr>
            <p:cNvCxnSpPr>
              <a:cxnSpLocks noChangeShapeType="1"/>
              <a:stCxn id="36869" idx="3"/>
              <a:endCxn id="36870" idx="1"/>
            </p:cNvCxnSpPr>
            <p:nvPr/>
          </p:nvCxnSpPr>
          <p:spPr bwMode="auto">
            <a:xfrm>
              <a:off x="1525588" y="3741738"/>
              <a:ext cx="95885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76" name="Straight Arrow Connector 20">
              <a:extLst>
                <a:ext uri="{FF2B5EF4-FFF2-40B4-BE49-F238E27FC236}">
                  <a16:creationId xmlns:a16="http://schemas.microsoft.com/office/drawing/2014/main" id="{E5D81D31-89C6-49D5-ACDA-780040AC6344}"/>
                </a:ext>
              </a:extLst>
            </p:cNvPr>
            <p:cNvCxnSpPr>
              <a:cxnSpLocks noChangeShapeType="1"/>
              <a:stCxn id="36870" idx="3"/>
              <a:endCxn id="36871" idx="1"/>
            </p:cNvCxnSpPr>
            <p:nvPr/>
          </p:nvCxnSpPr>
          <p:spPr bwMode="auto">
            <a:xfrm>
              <a:off x="3492500" y="3741738"/>
              <a:ext cx="503238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77" name="Straight Arrow Connector 22">
              <a:extLst>
                <a:ext uri="{FF2B5EF4-FFF2-40B4-BE49-F238E27FC236}">
                  <a16:creationId xmlns:a16="http://schemas.microsoft.com/office/drawing/2014/main" id="{82333305-A869-45B1-85CA-7B8FBAA8EEF9}"/>
                </a:ext>
              </a:extLst>
            </p:cNvPr>
            <p:cNvCxnSpPr>
              <a:cxnSpLocks noChangeShapeType="1"/>
              <a:stCxn id="36871" idx="3"/>
              <a:endCxn id="36872" idx="1"/>
            </p:cNvCxnSpPr>
            <p:nvPr/>
          </p:nvCxnSpPr>
          <p:spPr bwMode="auto">
            <a:xfrm>
              <a:off x="4910138" y="3741738"/>
              <a:ext cx="598487" cy="4318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878" name="Diamond 23">
              <a:extLst>
                <a:ext uri="{FF2B5EF4-FFF2-40B4-BE49-F238E27FC236}">
                  <a16:creationId xmlns:a16="http://schemas.microsoft.com/office/drawing/2014/main" id="{B3668C3E-11F4-4414-AC1A-BFE718020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875" y="4724400"/>
              <a:ext cx="914400" cy="914400"/>
            </a:xfrm>
            <a:prstGeom prst="diamond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200"/>
                <a:t>Ultimo</a:t>
              </a:r>
            </a:p>
            <a:p>
              <a:pPr algn="ctr"/>
              <a:r>
                <a:rPr lang="pt-BR" altLang="pt-BR" sz="1200"/>
                <a:t>Incremento?</a:t>
              </a:r>
            </a:p>
          </p:txBody>
        </p:sp>
        <p:cxnSp>
          <p:nvCxnSpPr>
            <p:cNvPr id="36879" name="Straight Arrow Connector 25">
              <a:extLst>
                <a:ext uri="{FF2B5EF4-FFF2-40B4-BE49-F238E27FC236}">
                  <a16:creationId xmlns:a16="http://schemas.microsoft.com/office/drawing/2014/main" id="{CB335CCB-CE83-4481-8A8A-6F6A5E5E9F14}"/>
                </a:ext>
              </a:extLst>
            </p:cNvPr>
            <p:cNvCxnSpPr>
              <a:cxnSpLocks noChangeShapeType="1"/>
              <a:stCxn id="36872" idx="2"/>
              <a:endCxn id="36873" idx="3"/>
            </p:cNvCxnSpPr>
            <p:nvPr/>
          </p:nvCxnSpPr>
          <p:spPr bwMode="auto">
            <a:xfrm rot="5400000">
              <a:off x="5270501" y="4486275"/>
              <a:ext cx="550862" cy="8397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0" name="Straight Arrow Connector 27">
              <a:extLst>
                <a:ext uri="{FF2B5EF4-FFF2-40B4-BE49-F238E27FC236}">
                  <a16:creationId xmlns:a16="http://schemas.microsoft.com/office/drawing/2014/main" id="{0A34A9C5-FE4B-4443-B842-D3D2D226AFE3}"/>
                </a:ext>
              </a:extLst>
            </p:cNvPr>
            <p:cNvCxnSpPr>
              <a:cxnSpLocks noChangeShapeType="1"/>
              <a:stCxn id="36873" idx="1"/>
              <a:endCxn id="36878" idx="3"/>
            </p:cNvCxnSpPr>
            <p:nvPr/>
          </p:nvCxnSpPr>
          <p:spPr bwMode="auto">
            <a:xfrm rot="10800000">
              <a:off x="3470275" y="5181600"/>
              <a:ext cx="741363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1" name="Straight Arrow Connector 30">
              <a:extLst>
                <a:ext uri="{FF2B5EF4-FFF2-40B4-BE49-F238E27FC236}">
                  <a16:creationId xmlns:a16="http://schemas.microsoft.com/office/drawing/2014/main" id="{B4314DB0-56C9-4324-9601-240C0AE0D176}"/>
                </a:ext>
              </a:extLst>
            </p:cNvPr>
            <p:cNvCxnSpPr>
              <a:cxnSpLocks noChangeShapeType="1"/>
              <a:stCxn id="36878" idx="0"/>
              <a:endCxn id="36870" idx="2"/>
            </p:cNvCxnSpPr>
            <p:nvPr/>
          </p:nvCxnSpPr>
          <p:spPr bwMode="auto">
            <a:xfrm rot="16200000" flipV="1">
              <a:off x="2737644" y="4448969"/>
              <a:ext cx="525462" cy="25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2" name="Straight Arrow Connector 32">
              <a:extLst>
                <a:ext uri="{FF2B5EF4-FFF2-40B4-BE49-F238E27FC236}">
                  <a16:creationId xmlns:a16="http://schemas.microsoft.com/office/drawing/2014/main" id="{3118A8CB-6290-4972-85AD-4380AC31025C}"/>
                </a:ext>
              </a:extLst>
            </p:cNvPr>
            <p:cNvCxnSpPr>
              <a:cxnSpLocks noChangeShapeType="1"/>
              <a:stCxn id="36878" idx="1"/>
              <a:endCxn id="36868" idx="3"/>
            </p:cNvCxnSpPr>
            <p:nvPr/>
          </p:nvCxnSpPr>
          <p:spPr bwMode="auto">
            <a:xfrm rot="10800000">
              <a:off x="2030413" y="5181600"/>
              <a:ext cx="525462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>
            <a:extLst>
              <a:ext uri="{FF2B5EF4-FFF2-40B4-BE49-F238E27FC236}">
                <a16:creationId xmlns:a16="http://schemas.microsoft.com/office/drawing/2014/main" id="{3999F5BC-84DD-4444-87C6-C46CFF05B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795238"/>
          </a:xfrm>
        </p:spPr>
        <p:txBody>
          <a:bodyPr/>
          <a:lstStyle/>
          <a:p>
            <a:r>
              <a:rPr lang="pt-BR" altLang="pt-BR" dirty="0"/>
              <a:t>Métodos Ágeis – melhores práticas (1)</a:t>
            </a:r>
          </a:p>
        </p:txBody>
      </p:sp>
      <p:sp>
        <p:nvSpPr>
          <p:cNvPr id="37891" name="Espaço Reservado para Conteúdo 2">
            <a:extLst>
              <a:ext uri="{FF2B5EF4-FFF2-40B4-BE49-F238E27FC236}">
                <a16:creationId xmlns:a16="http://schemas.microsoft.com/office/drawing/2014/main" id="{F8AFE092-6587-4C0D-AF52-1E5864A2D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2017712"/>
            <a:ext cx="7911480" cy="4723655"/>
          </a:xfrm>
        </p:spPr>
        <p:txBody>
          <a:bodyPr/>
          <a:lstStyle/>
          <a:p>
            <a:pPr marL="514350" indent="-514350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pt-BR" altLang="pt-BR" dirty="0"/>
              <a:t>Participação ativa das partes interessadas</a:t>
            </a:r>
          </a:p>
          <a:p>
            <a:pPr marL="514350" indent="-514350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pt-BR" altLang="pt-BR" dirty="0"/>
              <a:t>Visão inicial da arquitetura</a:t>
            </a:r>
          </a:p>
          <a:p>
            <a:pPr marL="514350" indent="-514350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pt-BR" altLang="pt-BR" dirty="0"/>
              <a:t>Documentação mínima e tardia</a:t>
            </a:r>
          </a:p>
          <a:p>
            <a:pPr marL="514350" indent="-514350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pt-BR" altLang="pt-BR" dirty="0"/>
              <a:t>Especificações executáveis</a:t>
            </a:r>
          </a:p>
          <a:p>
            <a:pPr marL="514350" indent="-514350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pt-BR" altLang="pt-BR" dirty="0"/>
              <a:t>Modelagem iterativa</a:t>
            </a:r>
          </a:p>
          <a:p>
            <a:pPr marL="514350" indent="-514350">
              <a:buClr>
                <a:schemeClr val="hlink"/>
              </a:buClr>
              <a:buFont typeface="Wingdings" panose="05000000000000000000" pitchFamily="2" charset="2"/>
              <a:buChar char="§"/>
            </a:pPr>
            <a:endParaRPr lang="pt-BR" altLang="pt-BR" dirty="0"/>
          </a:p>
          <a:p>
            <a:pPr marL="514350" indent="-51435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pt-BR" altLang="pt-BR" sz="2000" dirty="0"/>
              <a:t>(Baseado em Scott </a:t>
            </a:r>
            <a:r>
              <a:rPr lang="pt-BR" altLang="pt-BR" sz="2000" dirty="0" err="1"/>
              <a:t>Ambler</a:t>
            </a:r>
            <a:r>
              <a:rPr lang="pt-BR" altLang="pt-BR" sz="2000" dirty="0"/>
              <a:t>: </a:t>
            </a:r>
            <a:r>
              <a:rPr lang="pt-BR" altLang="pt-BR" sz="2000" dirty="0" err="1"/>
              <a:t>Agile</a:t>
            </a:r>
            <a:r>
              <a:rPr lang="pt-BR" altLang="pt-BR" sz="2000" dirty="0"/>
              <a:t> </a:t>
            </a:r>
            <a:r>
              <a:rPr lang="pt-BR" altLang="pt-BR" sz="2000" dirty="0" err="1"/>
              <a:t>methods</a:t>
            </a:r>
            <a:r>
              <a:rPr lang="pt-BR" altLang="pt-BR" sz="2000" dirty="0"/>
              <a:t>)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endParaRPr lang="pt-BR" altLang="pt-BR" sz="2000" dirty="0"/>
          </a:p>
          <a:p>
            <a:pPr marL="514350" indent="-514350"/>
            <a:endParaRPr lang="pt-BR" altLang="pt-BR" dirty="0"/>
          </a:p>
          <a:p>
            <a:pPr marL="514350" indent="-514350"/>
            <a:endParaRPr lang="pt-BR" altLang="pt-B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B9C7CDDE-03CF-4FB2-BCCA-B486D0A637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2707" y="476672"/>
            <a:ext cx="7487765" cy="1143000"/>
          </a:xfrm>
        </p:spPr>
        <p:txBody>
          <a:bodyPr/>
          <a:lstStyle/>
          <a:p>
            <a:pPr eaLnBrk="1" hangingPunct="1"/>
            <a:r>
              <a:rPr lang="pt-BR" altLang="pt-BR" dirty="0"/>
              <a:t>Desenvolvimento Dirigido por Modelos (MDA – Model </a:t>
            </a:r>
            <a:r>
              <a:rPr lang="pt-BR" altLang="pt-BR" dirty="0" err="1"/>
              <a:t>Driven</a:t>
            </a:r>
            <a:r>
              <a:rPr lang="pt-BR" altLang="pt-BR" dirty="0"/>
              <a:t> </a:t>
            </a:r>
            <a:r>
              <a:rPr lang="pt-BR" altLang="pt-BR" dirty="0" err="1"/>
              <a:t>Architecture</a:t>
            </a:r>
            <a:r>
              <a:rPr lang="pt-BR" altLang="pt-BR" dirty="0"/>
              <a:t>)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0124D5C0-7F7D-4403-9998-AB8F26E4C1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520" y="2204864"/>
            <a:ext cx="8424936" cy="4032448"/>
          </a:xfrm>
        </p:spPr>
        <p:txBody>
          <a:bodyPr/>
          <a:lstStyle/>
          <a:p>
            <a:pPr lvl="1" algn="just" eaLnBrk="1" hangingPunct="1">
              <a:lnSpc>
                <a:spcPct val="80000"/>
              </a:lnSpc>
            </a:pPr>
            <a:r>
              <a:rPr lang="en-US" altLang="pt-BR" sz="2000" dirty="0"/>
              <a:t>O </a:t>
            </a:r>
            <a:r>
              <a:rPr lang="en-US" altLang="pt-BR" sz="2000" dirty="0" err="1"/>
              <a:t>processo</a:t>
            </a:r>
            <a:r>
              <a:rPr lang="en-US" altLang="pt-BR" sz="2000" dirty="0"/>
              <a:t> de </a:t>
            </a:r>
            <a:r>
              <a:rPr lang="en-US" altLang="pt-BR" sz="2000" dirty="0" err="1"/>
              <a:t>produção</a:t>
            </a:r>
            <a:r>
              <a:rPr lang="en-US" altLang="pt-BR" sz="2000" dirty="0"/>
              <a:t> de software é </a:t>
            </a:r>
            <a:r>
              <a:rPr lang="en-US" altLang="pt-BR" sz="2000" dirty="0" err="1"/>
              <a:t>baseado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na</a:t>
            </a:r>
            <a:r>
              <a:rPr lang="en-US" altLang="pt-BR" sz="2000" dirty="0"/>
              <a:t> </a:t>
            </a:r>
            <a:r>
              <a:rPr lang="en-US" altLang="pt-BR" sz="2000" dirty="0" err="1"/>
              <a:t>transformação</a:t>
            </a:r>
            <a:r>
              <a:rPr lang="en-US" altLang="pt-BR" sz="2000" dirty="0"/>
              <a:t> (</a:t>
            </a:r>
            <a:r>
              <a:rPr lang="en-US" altLang="pt-BR" sz="2000" dirty="0" err="1"/>
              <a:t>automatizada</a:t>
            </a:r>
            <a:r>
              <a:rPr lang="en-US" altLang="pt-BR" sz="2000" dirty="0"/>
              <a:t>) de </a:t>
            </a:r>
            <a:r>
              <a:rPr lang="en-US" altLang="pt-BR" sz="2000" dirty="0" err="1"/>
              <a:t>modelos</a:t>
            </a:r>
            <a:r>
              <a:rPr lang="en-US" altLang="pt-BR" sz="2000" dirty="0"/>
              <a:t>.</a:t>
            </a:r>
          </a:p>
          <a:p>
            <a:pPr lvl="1" algn="just" eaLnBrk="1" hangingPunct="1">
              <a:lnSpc>
                <a:spcPct val="80000"/>
              </a:lnSpc>
            </a:pPr>
            <a:endParaRPr lang="en-US" altLang="pt-BR" sz="2000" dirty="0"/>
          </a:p>
          <a:p>
            <a:pPr lvl="1" algn="just" eaLnBrk="1" hangingPunct="1">
              <a:lnSpc>
                <a:spcPct val="80000"/>
              </a:lnSpc>
            </a:pPr>
            <a:r>
              <a:rPr lang="en-US" altLang="pt-BR" sz="2000" dirty="0"/>
              <a:t>Define </a:t>
            </a:r>
            <a:r>
              <a:rPr lang="en-US" altLang="pt-BR" sz="2000" dirty="0" err="1"/>
              <a:t>como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modelos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definidos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em</a:t>
            </a:r>
            <a:r>
              <a:rPr lang="en-US" altLang="pt-BR" sz="2000" dirty="0"/>
              <a:t> </a:t>
            </a:r>
            <a:r>
              <a:rPr lang="en-US" altLang="pt-BR" sz="2000" dirty="0" err="1"/>
              <a:t>uma</a:t>
            </a:r>
            <a:r>
              <a:rPr lang="en-US" altLang="pt-BR" sz="2000" dirty="0"/>
              <a:t> </a:t>
            </a:r>
            <a:r>
              <a:rPr lang="en-US" altLang="pt-BR" sz="2000" dirty="0" err="1"/>
              <a:t>linguagem</a:t>
            </a:r>
            <a:r>
              <a:rPr lang="en-US" altLang="pt-BR" sz="2000" dirty="0"/>
              <a:t> </a:t>
            </a:r>
            <a:r>
              <a:rPr lang="en-US" altLang="pt-BR" sz="2000" dirty="0" err="1"/>
              <a:t>podem</a:t>
            </a:r>
            <a:r>
              <a:rPr lang="en-US" altLang="pt-BR" sz="2000" dirty="0"/>
              <a:t> ser </a:t>
            </a:r>
            <a:r>
              <a:rPr lang="en-US" altLang="pt-BR" sz="2000" dirty="0" err="1"/>
              <a:t>transformados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em</a:t>
            </a:r>
            <a:r>
              <a:rPr lang="en-US" altLang="pt-BR" sz="2000" dirty="0"/>
              <a:t> </a:t>
            </a:r>
            <a:r>
              <a:rPr lang="en-US" altLang="pt-BR" sz="2000" dirty="0" err="1"/>
              <a:t>modelos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em</a:t>
            </a:r>
            <a:r>
              <a:rPr lang="en-US" altLang="pt-BR" sz="2000" dirty="0"/>
              <a:t> </a:t>
            </a:r>
            <a:r>
              <a:rPr lang="en-US" altLang="pt-BR" sz="2000" dirty="0" err="1"/>
              <a:t>outras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linguagens</a:t>
            </a:r>
            <a:r>
              <a:rPr lang="en-US" altLang="pt-BR" sz="2000" dirty="0"/>
              <a:t>. </a:t>
            </a:r>
            <a:endParaRPr lang="pt-BR" altLang="pt-BR" sz="2000" dirty="0"/>
          </a:p>
          <a:p>
            <a:pPr lvl="1" algn="just" eaLnBrk="1" hangingPunct="1">
              <a:lnSpc>
                <a:spcPct val="80000"/>
              </a:lnSpc>
            </a:pPr>
            <a:endParaRPr lang="pt-BR" altLang="pt-BR" sz="2000" dirty="0"/>
          </a:p>
          <a:p>
            <a:pPr lvl="1" algn="just" eaLnBrk="1" hangingPunct="1">
              <a:lnSpc>
                <a:spcPct val="80000"/>
              </a:lnSpc>
            </a:pPr>
            <a:r>
              <a:rPr lang="en-US" altLang="pt-BR" sz="2000" dirty="0" err="1"/>
              <a:t>Exemplo</a:t>
            </a:r>
            <a:r>
              <a:rPr lang="en-US" altLang="pt-BR" sz="2000" dirty="0"/>
              <a:t>: a </a:t>
            </a:r>
            <a:r>
              <a:rPr lang="en-US" altLang="pt-BR" sz="2000" dirty="0" err="1"/>
              <a:t>geração</a:t>
            </a:r>
            <a:r>
              <a:rPr lang="en-US" altLang="pt-BR" sz="2000" dirty="0"/>
              <a:t> do </a:t>
            </a:r>
            <a:r>
              <a:rPr lang="en-US" altLang="pt-BR" sz="2000" dirty="0" err="1"/>
              <a:t>esquema</a:t>
            </a:r>
            <a:r>
              <a:rPr lang="en-US" altLang="pt-BR" sz="2000" dirty="0"/>
              <a:t> do banco de dados a </a:t>
            </a:r>
            <a:r>
              <a:rPr lang="en-US" altLang="pt-BR" sz="2000" dirty="0" err="1"/>
              <a:t>partir</a:t>
            </a:r>
            <a:r>
              <a:rPr lang="en-US" altLang="pt-BR" sz="2000" dirty="0"/>
              <a:t> de um </a:t>
            </a:r>
            <a:r>
              <a:rPr lang="en-US" altLang="pt-BR" sz="2000" dirty="0" err="1"/>
              <a:t>modelo</a:t>
            </a:r>
            <a:r>
              <a:rPr lang="en-US" altLang="pt-BR" sz="2000" dirty="0"/>
              <a:t> de classes </a:t>
            </a:r>
            <a:r>
              <a:rPr lang="en-US" altLang="pt-BR" sz="2000" dirty="0" err="1"/>
              <a:t>na</a:t>
            </a:r>
            <a:r>
              <a:rPr lang="en-US" altLang="pt-BR" sz="2000" dirty="0"/>
              <a:t> UML. </a:t>
            </a:r>
          </a:p>
          <a:p>
            <a:pPr lvl="1" algn="just" eaLnBrk="1" hangingPunct="1">
              <a:lnSpc>
                <a:spcPct val="80000"/>
              </a:lnSpc>
            </a:pPr>
            <a:endParaRPr lang="pt-BR" altLang="pt-BR" sz="1800" dirty="0"/>
          </a:p>
          <a:p>
            <a:pPr lvl="1" algn="just" eaLnBrk="1" hangingPunct="1">
              <a:lnSpc>
                <a:spcPct val="80000"/>
              </a:lnSpc>
            </a:pPr>
            <a:endParaRPr lang="en-US" altLang="pt-BR" sz="1800" dirty="0"/>
          </a:p>
          <a:p>
            <a:pPr lvl="1" algn="just" eaLnBrk="1" hangingPunct="1">
              <a:lnSpc>
                <a:spcPct val="80000"/>
              </a:lnSpc>
            </a:pPr>
            <a:endParaRPr lang="pt-BR" altLang="pt-BR" sz="1800" dirty="0"/>
          </a:p>
          <a:p>
            <a:pPr lvl="1" algn="just" eaLnBrk="1" hangingPunct="1">
              <a:lnSpc>
                <a:spcPct val="80000"/>
              </a:lnSpc>
            </a:pPr>
            <a:endParaRPr lang="pt-BR" altLang="pt-BR" sz="1800" dirty="0"/>
          </a:p>
          <a:p>
            <a:pPr algn="just" eaLnBrk="1" hangingPunct="1">
              <a:lnSpc>
                <a:spcPct val="80000"/>
              </a:lnSpc>
            </a:pPr>
            <a:endParaRPr lang="pt-BR" altLang="pt-BR" sz="2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A17939D-F82B-4037-B7A2-3B01963A0D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9632" y="260648"/>
            <a:ext cx="7793037" cy="864096"/>
          </a:xfrm>
        </p:spPr>
        <p:txBody>
          <a:bodyPr/>
          <a:lstStyle/>
          <a:p>
            <a:pPr eaLnBrk="1" hangingPunct="1"/>
            <a:r>
              <a:rPr lang="pt-BR" altLang="pt-BR" dirty="0"/>
              <a:t>Níveis de modelos na MDA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CD0D95B-5922-4A48-9B18-8C1124D44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528" y="2348880"/>
            <a:ext cx="8568952" cy="3714750"/>
          </a:xfrm>
        </p:spPr>
        <p:txBody>
          <a:bodyPr/>
          <a:lstStyle/>
          <a:p>
            <a:pPr lvl="1" algn="just" eaLnBrk="1" hangingPunct="1">
              <a:lnSpc>
                <a:spcPct val="80000"/>
              </a:lnSpc>
            </a:pPr>
            <a:r>
              <a:rPr lang="en-US" altLang="pt-BR" sz="1800" dirty="0"/>
              <a:t>Computation Independent Model (CIM): </a:t>
            </a:r>
            <a:r>
              <a:rPr lang="en-US" altLang="pt-BR" sz="1800" dirty="0" err="1"/>
              <a:t>modelo</a:t>
            </a:r>
            <a:r>
              <a:rPr lang="en-US" altLang="pt-BR" sz="1800" dirty="0"/>
              <a:t> do </a:t>
            </a:r>
            <a:r>
              <a:rPr lang="en-US" altLang="pt-BR" sz="1800" dirty="0" err="1"/>
              <a:t>ambiente</a:t>
            </a:r>
            <a:r>
              <a:rPr lang="en-US" altLang="pt-BR" sz="1800" dirty="0"/>
              <a:t> </a:t>
            </a:r>
            <a:r>
              <a:rPr lang="en-US" altLang="pt-BR" sz="1800" dirty="0" err="1"/>
              <a:t>onde</a:t>
            </a:r>
            <a:r>
              <a:rPr lang="en-US" altLang="pt-BR" sz="1800" dirty="0"/>
              <a:t> o </a:t>
            </a:r>
            <a:r>
              <a:rPr lang="en-US" altLang="pt-BR" sz="1800" dirty="0" err="1"/>
              <a:t>sistema</a:t>
            </a:r>
            <a:r>
              <a:rPr lang="en-US" altLang="pt-BR" sz="1800" dirty="0"/>
              <a:t> </a:t>
            </a:r>
            <a:r>
              <a:rPr lang="en-US" altLang="pt-BR" sz="1800" dirty="0" err="1"/>
              <a:t>está</a:t>
            </a:r>
            <a:r>
              <a:rPr lang="en-US" altLang="pt-BR" sz="1800" dirty="0"/>
              <a:t> </a:t>
            </a:r>
            <a:r>
              <a:rPr lang="en-US" altLang="pt-BR" sz="1800" dirty="0" err="1"/>
              <a:t>inserido</a:t>
            </a:r>
            <a:r>
              <a:rPr lang="en-US" altLang="pt-BR" sz="1800" dirty="0"/>
              <a:t>. </a:t>
            </a:r>
            <a:r>
              <a:rPr lang="en-US" altLang="pt-BR" sz="1800" dirty="0" err="1"/>
              <a:t>Também</a:t>
            </a:r>
            <a:r>
              <a:rPr lang="en-US" altLang="pt-BR" sz="1800" dirty="0"/>
              <a:t> </a:t>
            </a:r>
            <a:r>
              <a:rPr lang="en-US" altLang="pt-BR" sz="1800" dirty="0" err="1"/>
              <a:t>chamado</a:t>
            </a:r>
            <a:r>
              <a:rPr lang="en-US" altLang="pt-BR" sz="1800" dirty="0"/>
              <a:t> de </a:t>
            </a:r>
            <a:r>
              <a:rPr lang="en-US" altLang="pt-BR" sz="1800" dirty="0" err="1"/>
              <a:t>Modelo</a:t>
            </a:r>
            <a:r>
              <a:rPr lang="en-US" altLang="pt-BR" sz="1800" dirty="0"/>
              <a:t> de </a:t>
            </a:r>
            <a:r>
              <a:rPr lang="en-US" altLang="pt-BR" sz="1800" dirty="0" err="1"/>
              <a:t>Negócio</a:t>
            </a:r>
            <a:r>
              <a:rPr lang="en-US" altLang="pt-BR" sz="1800" dirty="0"/>
              <a:t> </a:t>
            </a:r>
            <a:r>
              <a:rPr lang="en-US" altLang="pt-BR" sz="1800" dirty="0" err="1"/>
              <a:t>ou</a:t>
            </a:r>
            <a:r>
              <a:rPr lang="en-US" altLang="pt-BR" sz="1800" dirty="0"/>
              <a:t> </a:t>
            </a:r>
            <a:r>
              <a:rPr lang="en-US" altLang="pt-BR" sz="1800" dirty="0" err="1"/>
              <a:t>Modelo</a:t>
            </a:r>
            <a:r>
              <a:rPr lang="en-US" altLang="pt-BR" sz="1800" dirty="0"/>
              <a:t> de </a:t>
            </a:r>
            <a:r>
              <a:rPr lang="en-US" altLang="pt-BR" sz="1800" dirty="0" err="1"/>
              <a:t>Domínio</a:t>
            </a:r>
            <a:r>
              <a:rPr lang="en-US" altLang="pt-BR" sz="1800" dirty="0"/>
              <a:t>. </a:t>
            </a:r>
          </a:p>
          <a:p>
            <a:pPr lvl="1" algn="just" eaLnBrk="1" hangingPunct="1">
              <a:lnSpc>
                <a:spcPct val="80000"/>
              </a:lnSpc>
            </a:pPr>
            <a:endParaRPr lang="pt-BR" altLang="pt-BR" sz="1800" dirty="0"/>
          </a:p>
          <a:p>
            <a:pPr lvl="1" algn="just" eaLnBrk="1" hangingPunct="1">
              <a:lnSpc>
                <a:spcPct val="80000"/>
              </a:lnSpc>
            </a:pPr>
            <a:r>
              <a:rPr lang="en-US" altLang="pt-BR" sz="1800" dirty="0"/>
              <a:t>Platform Independent Model (PIM): </a:t>
            </a:r>
            <a:r>
              <a:rPr lang="en-US" altLang="pt-BR" sz="1800" dirty="0" err="1"/>
              <a:t>modelo</a:t>
            </a:r>
            <a:r>
              <a:rPr lang="en-US" altLang="pt-BR" sz="1800" dirty="0"/>
              <a:t> do </a:t>
            </a:r>
            <a:r>
              <a:rPr lang="en-US" altLang="pt-BR" sz="1800" dirty="0" err="1"/>
              <a:t>sistema</a:t>
            </a:r>
            <a:r>
              <a:rPr lang="en-US" altLang="pt-BR" sz="1800" dirty="0"/>
              <a:t> de forma </a:t>
            </a:r>
            <a:r>
              <a:rPr lang="en-US" altLang="pt-BR" sz="1800" dirty="0" err="1"/>
              <a:t>independente</a:t>
            </a:r>
            <a:r>
              <a:rPr lang="en-US" altLang="pt-BR" sz="1800" dirty="0"/>
              <a:t> de </a:t>
            </a:r>
            <a:r>
              <a:rPr lang="en-US" altLang="pt-BR" sz="1800" dirty="0" err="1"/>
              <a:t>tecnologia</a:t>
            </a:r>
            <a:r>
              <a:rPr lang="en-US" altLang="pt-BR" sz="1800" dirty="0"/>
              <a:t>. </a:t>
            </a:r>
          </a:p>
          <a:p>
            <a:pPr lvl="1" algn="just" eaLnBrk="1" hangingPunct="1">
              <a:lnSpc>
                <a:spcPct val="80000"/>
              </a:lnSpc>
            </a:pPr>
            <a:endParaRPr lang="pt-BR" altLang="pt-BR" sz="1800" dirty="0"/>
          </a:p>
          <a:p>
            <a:pPr lvl="1" algn="just" eaLnBrk="1" hangingPunct="1">
              <a:lnSpc>
                <a:spcPct val="80000"/>
              </a:lnSpc>
            </a:pPr>
            <a:r>
              <a:rPr lang="en-US" altLang="pt-BR" sz="1800" dirty="0"/>
              <a:t>Platform Specific Model (PSM): </a:t>
            </a:r>
            <a:r>
              <a:rPr lang="en-US" altLang="pt-BR" sz="1800" dirty="0" err="1"/>
              <a:t>modelo</a:t>
            </a:r>
            <a:r>
              <a:rPr lang="en-US" altLang="pt-BR" sz="1800" dirty="0"/>
              <a:t> do </a:t>
            </a:r>
            <a:r>
              <a:rPr lang="en-US" altLang="pt-BR" sz="1800" dirty="0" err="1"/>
              <a:t>sistema</a:t>
            </a:r>
            <a:r>
              <a:rPr lang="en-US" altLang="pt-BR" sz="1800" dirty="0"/>
              <a:t> </a:t>
            </a:r>
            <a:r>
              <a:rPr lang="en-US" altLang="pt-BR" sz="1800" dirty="0" err="1"/>
              <a:t>destinaod</a:t>
            </a:r>
            <a:r>
              <a:rPr lang="en-US" altLang="pt-BR" sz="1800" dirty="0"/>
              <a:t> </a:t>
            </a:r>
            <a:r>
              <a:rPr lang="en-US" altLang="pt-BR" sz="1800" dirty="0" err="1"/>
              <a:t>explicitamente</a:t>
            </a:r>
            <a:r>
              <a:rPr lang="en-US" altLang="pt-BR" sz="1800" dirty="0"/>
              <a:t> à </a:t>
            </a:r>
            <a:r>
              <a:rPr lang="en-US" altLang="pt-BR" sz="1800" dirty="0" err="1"/>
              <a:t>geração</a:t>
            </a:r>
            <a:r>
              <a:rPr lang="en-US" altLang="pt-BR" sz="1800" dirty="0"/>
              <a:t> de </a:t>
            </a:r>
            <a:r>
              <a:rPr lang="en-US" altLang="pt-BR" sz="1800" dirty="0" err="1"/>
              <a:t>código</a:t>
            </a:r>
            <a:r>
              <a:rPr lang="en-US" altLang="pt-BR" sz="1800" dirty="0"/>
              <a:t> e </a:t>
            </a:r>
            <a:r>
              <a:rPr lang="en-US" altLang="pt-BR" sz="1800" dirty="0" err="1"/>
              <a:t>tem</a:t>
            </a:r>
            <a:r>
              <a:rPr lang="en-US" altLang="pt-BR" sz="1800" dirty="0"/>
              <a:t> </a:t>
            </a:r>
            <a:r>
              <a:rPr lang="en-US" altLang="pt-BR" sz="1800" dirty="0" err="1"/>
              <a:t>uma</a:t>
            </a:r>
            <a:r>
              <a:rPr lang="en-US" altLang="pt-BR" sz="1800" dirty="0"/>
              <a:t> </a:t>
            </a:r>
            <a:r>
              <a:rPr lang="en-US" altLang="pt-BR" sz="1800" dirty="0" err="1"/>
              <a:t>relação</a:t>
            </a:r>
            <a:r>
              <a:rPr lang="en-US" altLang="pt-BR" sz="1800" dirty="0"/>
              <a:t> </a:t>
            </a:r>
            <a:r>
              <a:rPr lang="en-US" altLang="pt-BR" sz="1800" dirty="0" err="1"/>
              <a:t>quase</a:t>
            </a:r>
            <a:r>
              <a:rPr lang="en-US" altLang="pt-BR" sz="1800" dirty="0"/>
              <a:t> 1</a:t>
            </a:r>
            <a:r>
              <a:rPr lang="pt-BR" altLang="pt-BR" sz="1800" dirty="0"/>
              <a:t>-</a:t>
            </a:r>
            <a:r>
              <a:rPr lang="en-US" altLang="pt-BR" sz="1800" dirty="0"/>
              <a:t>a</a:t>
            </a:r>
            <a:r>
              <a:rPr lang="pt-BR" altLang="pt-BR" sz="1800" dirty="0"/>
              <a:t>-</a:t>
            </a:r>
            <a:r>
              <a:rPr lang="en-US" altLang="pt-BR" sz="1800" dirty="0"/>
              <a:t>1 com o </a:t>
            </a:r>
            <a:r>
              <a:rPr lang="en-US" altLang="pt-BR" sz="1800" dirty="0" err="1"/>
              <a:t>código</a:t>
            </a:r>
            <a:r>
              <a:rPr lang="en-US" altLang="pt-BR" sz="1800" dirty="0"/>
              <a:t> </a:t>
            </a:r>
            <a:r>
              <a:rPr lang="en-US" altLang="pt-BR" sz="1800" dirty="0" err="1"/>
              <a:t>fonte</a:t>
            </a:r>
            <a:r>
              <a:rPr lang="pt-BR" altLang="pt-BR" sz="1800" dirty="0"/>
              <a:t>.</a:t>
            </a:r>
            <a:r>
              <a:rPr lang="en-US" altLang="pt-BR" sz="1800" dirty="0"/>
              <a:t> </a:t>
            </a:r>
          </a:p>
          <a:p>
            <a:pPr lvl="1" algn="just" eaLnBrk="1" hangingPunct="1">
              <a:lnSpc>
                <a:spcPct val="80000"/>
              </a:lnSpc>
            </a:pPr>
            <a:endParaRPr lang="pt-BR" altLang="pt-BR" sz="1800" dirty="0"/>
          </a:p>
          <a:p>
            <a:pPr lvl="1" algn="just" eaLnBrk="1" hangingPunct="1">
              <a:lnSpc>
                <a:spcPct val="80000"/>
              </a:lnSpc>
            </a:pPr>
            <a:r>
              <a:rPr lang="en-US" altLang="pt-BR" sz="1800" dirty="0"/>
              <a:t>Código </a:t>
            </a:r>
            <a:r>
              <a:rPr lang="en-US" altLang="pt-BR" sz="1800" dirty="0" err="1"/>
              <a:t>fonte</a:t>
            </a:r>
            <a:r>
              <a:rPr lang="en-US" altLang="pt-BR" sz="1800" dirty="0"/>
              <a:t>. </a:t>
            </a:r>
          </a:p>
          <a:p>
            <a:pPr lvl="1" algn="just" eaLnBrk="1" hangingPunct="1">
              <a:lnSpc>
                <a:spcPct val="80000"/>
              </a:lnSpc>
            </a:pPr>
            <a:endParaRPr lang="pt-BR" altLang="pt-BR" sz="1800" dirty="0"/>
          </a:p>
          <a:p>
            <a:pPr lvl="1" algn="just" eaLnBrk="1" hangingPunct="1">
              <a:lnSpc>
                <a:spcPct val="80000"/>
              </a:lnSpc>
            </a:pPr>
            <a:endParaRPr lang="pt-BR" altLang="pt-BR" sz="1800" dirty="0"/>
          </a:p>
          <a:p>
            <a:pPr lvl="1" algn="just" eaLnBrk="1" hangingPunct="1">
              <a:lnSpc>
                <a:spcPct val="80000"/>
              </a:lnSpc>
            </a:pPr>
            <a:endParaRPr lang="pt-BR" altLang="pt-BR" sz="1800" dirty="0"/>
          </a:p>
          <a:p>
            <a:pPr algn="just" eaLnBrk="1" hangingPunct="1">
              <a:lnSpc>
                <a:spcPct val="80000"/>
              </a:lnSpc>
            </a:pPr>
            <a:endParaRPr lang="pt-BR" altLang="pt-BR" sz="2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82B2B9E-B4F0-412A-BD48-75924AD0014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Desenvolvimento dirigido por Modelos (MDA – Model Driven Architecture)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41E87475-3D9D-47E7-86EF-5EAB64A03C7E}"/>
              </a:ext>
            </a:extLst>
          </p:cNvPr>
          <p:cNvGrpSpPr/>
          <p:nvPr/>
        </p:nvGrpSpPr>
        <p:grpSpPr>
          <a:xfrm>
            <a:off x="971600" y="2132856"/>
            <a:ext cx="7704856" cy="3867274"/>
            <a:chOff x="827088" y="1844675"/>
            <a:chExt cx="6746875" cy="3651250"/>
          </a:xfrm>
        </p:grpSpPr>
        <p:sp>
          <p:nvSpPr>
            <p:cNvPr id="40963" name="Rectangle 7">
              <a:extLst>
                <a:ext uri="{FF2B5EF4-FFF2-40B4-BE49-F238E27FC236}">
                  <a16:creationId xmlns:a16="http://schemas.microsoft.com/office/drawing/2014/main" id="{55239D22-2354-49CE-BA82-0E9581413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088" y="2420938"/>
              <a:ext cx="936625" cy="9144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 dirty="0"/>
                <a:t>Modelo </a:t>
              </a:r>
            </a:p>
            <a:p>
              <a:pPr algn="ctr"/>
              <a:r>
                <a:rPr lang="pt-BR" altLang="pt-BR" sz="1600" dirty="0"/>
                <a:t>CIM</a:t>
              </a:r>
            </a:p>
          </p:txBody>
        </p:sp>
        <p:sp>
          <p:nvSpPr>
            <p:cNvPr id="40964" name="Rounded Rectangle 8">
              <a:extLst>
                <a:ext uri="{FF2B5EF4-FFF2-40B4-BE49-F238E27FC236}">
                  <a16:creationId xmlns:a16="http://schemas.microsoft.com/office/drawing/2014/main" id="{007F1249-C4F7-4C80-9B93-201DDAFFB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5513" y="2565400"/>
              <a:ext cx="1081087" cy="6477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200" dirty="0"/>
                <a:t>Transformador</a:t>
              </a:r>
            </a:p>
            <a:p>
              <a:pPr algn="ctr"/>
              <a:r>
                <a:rPr lang="pt-BR" altLang="pt-BR" sz="1200" dirty="0"/>
                <a:t>CIM-PIM</a:t>
              </a:r>
            </a:p>
          </p:txBody>
        </p:sp>
        <p:sp>
          <p:nvSpPr>
            <p:cNvPr id="40965" name="Rectangle 10">
              <a:extLst>
                <a:ext uri="{FF2B5EF4-FFF2-40B4-BE49-F238E27FC236}">
                  <a16:creationId xmlns:a16="http://schemas.microsoft.com/office/drawing/2014/main" id="{A24D1FCF-224E-46B3-BDB9-17350A1F2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1844675"/>
              <a:ext cx="914400" cy="4318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200"/>
                <a:t>Informações</a:t>
              </a:r>
            </a:p>
            <a:p>
              <a:pPr algn="ctr"/>
              <a:r>
                <a:rPr lang="pt-BR" altLang="pt-BR" sz="1200"/>
                <a:t>Sistema</a:t>
              </a:r>
            </a:p>
          </p:txBody>
        </p:sp>
        <p:sp>
          <p:nvSpPr>
            <p:cNvPr id="40966" name="Rectangle 11">
              <a:extLst>
                <a:ext uri="{FF2B5EF4-FFF2-40B4-BE49-F238E27FC236}">
                  <a16:creationId xmlns:a16="http://schemas.microsoft.com/office/drawing/2014/main" id="{96ACD633-FFC4-43D1-87DC-462BD7249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275" y="2420938"/>
              <a:ext cx="914400" cy="9144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 dirty="0"/>
                <a:t>Modelo </a:t>
              </a:r>
            </a:p>
            <a:p>
              <a:pPr algn="ctr"/>
              <a:r>
                <a:rPr lang="pt-BR" altLang="pt-BR" sz="1600" dirty="0"/>
                <a:t>CIM</a:t>
              </a:r>
            </a:p>
          </p:txBody>
        </p:sp>
        <p:sp>
          <p:nvSpPr>
            <p:cNvPr id="40967" name="Rounded Rectangle 12">
              <a:extLst>
                <a:ext uri="{FF2B5EF4-FFF2-40B4-BE49-F238E27FC236}">
                  <a16:creationId xmlns:a16="http://schemas.microsoft.com/office/drawing/2014/main" id="{79A6984C-AF1D-42C0-A814-20CB9EA73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838" y="3716338"/>
              <a:ext cx="1079500" cy="55562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200"/>
                <a:t>Transformador</a:t>
              </a:r>
            </a:p>
            <a:p>
              <a:pPr algn="ctr"/>
              <a:r>
                <a:rPr lang="pt-BR" altLang="pt-BR" sz="1200"/>
                <a:t>PIM-PSM</a:t>
              </a:r>
            </a:p>
          </p:txBody>
        </p:sp>
        <p:sp>
          <p:nvSpPr>
            <p:cNvPr id="40968" name="Rectangle 13">
              <a:extLst>
                <a:ext uri="{FF2B5EF4-FFF2-40B4-BE49-F238E27FC236}">
                  <a16:creationId xmlns:a16="http://schemas.microsoft.com/office/drawing/2014/main" id="{B8EF483E-B048-40DD-AF69-1EC561CE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275" y="4581525"/>
              <a:ext cx="987425" cy="9144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/>
                <a:t>Modelo </a:t>
              </a:r>
            </a:p>
            <a:p>
              <a:pPr algn="ctr"/>
              <a:r>
                <a:rPr lang="pt-BR" altLang="pt-BR" sz="1600"/>
                <a:t>PSM</a:t>
              </a:r>
            </a:p>
          </p:txBody>
        </p:sp>
        <p:sp>
          <p:nvSpPr>
            <p:cNvPr id="40969" name="Rounded Rectangle 14">
              <a:extLst>
                <a:ext uri="{FF2B5EF4-FFF2-40B4-BE49-F238E27FC236}">
                  <a16:creationId xmlns:a16="http://schemas.microsoft.com/office/drawing/2014/main" id="{05F93F13-FE60-4B05-8AA0-E204BADC5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700" y="4724400"/>
              <a:ext cx="1081088" cy="649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200"/>
                <a:t>Transformador</a:t>
              </a:r>
            </a:p>
            <a:p>
              <a:pPr algn="ctr"/>
              <a:r>
                <a:rPr lang="pt-BR" altLang="pt-BR" sz="1200"/>
                <a:t>PSM-Fonte</a:t>
              </a:r>
            </a:p>
          </p:txBody>
        </p:sp>
        <p:sp>
          <p:nvSpPr>
            <p:cNvPr id="40970" name="Rectangle 15">
              <a:extLst>
                <a:ext uri="{FF2B5EF4-FFF2-40B4-BE49-F238E27FC236}">
                  <a16:creationId xmlns:a16="http://schemas.microsoft.com/office/drawing/2014/main" id="{DF2728A5-8BCD-4E75-B447-C56DD0996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9563" y="4581525"/>
              <a:ext cx="914400" cy="9144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/>
                <a:t>Código</a:t>
              </a:r>
            </a:p>
            <a:p>
              <a:pPr algn="ctr"/>
              <a:r>
                <a:rPr lang="pt-BR" altLang="pt-BR" sz="1600"/>
                <a:t>Fonte</a:t>
              </a:r>
            </a:p>
          </p:txBody>
        </p:sp>
        <p:sp>
          <p:nvSpPr>
            <p:cNvPr id="40971" name="Rectangle 16">
              <a:extLst>
                <a:ext uri="{FF2B5EF4-FFF2-40B4-BE49-F238E27FC236}">
                  <a16:creationId xmlns:a16="http://schemas.microsoft.com/office/drawing/2014/main" id="{35DD56E3-8F0C-495F-9FF0-4284C1073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413" y="3789363"/>
              <a:ext cx="987425" cy="4318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200"/>
                <a:t>Informações</a:t>
              </a:r>
            </a:p>
            <a:p>
              <a:pPr algn="ctr"/>
              <a:r>
                <a:rPr lang="pt-BR" altLang="pt-BR" sz="1200"/>
                <a:t>Implementação</a:t>
              </a:r>
            </a:p>
          </p:txBody>
        </p:sp>
        <p:cxnSp>
          <p:nvCxnSpPr>
            <p:cNvPr id="40972" name="Straight Arrow Connector 18">
              <a:extLst>
                <a:ext uri="{FF2B5EF4-FFF2-40B4-BE49-F238E27FC236}">
                  <a16:creationId xmlns:a16="http://schemas.microsoft.com/office/drawing/2014/main" id="{F8346880-2935-4B06-A7B4-DACDB02C2532}"/>
                </a:ext>
              </a:extLst>
            </p:cNvPr>
            <p:cNvCxnSpPr>
              <a:cxnSpLocks noChangeShapeType="1"/>
              <a:stCxn id="40963" idx="3"/>
              <a:endCxn id="40964" idx="1"/>
            </p:cNvCxnSpPr>
            <p:nvPr/>
          </p:nvCxnSpPr>
          <p:spPr bwMode="auto">
            <a:xfrm>
              <a:off x="1763713" y="2878138"/>
              <a:ext cx="431800" cy="1111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3" name="Straight Arrow Connector 20">
              <a:extLst>
                <a:ext uri="{FF2B5EF4-FFF2-40B4-BE49-F238E27FC236}">
                  <a16:creationId xmlns:a16="http://schemas.microsoft.com/office/drawing/2014/main" id="{DBF0A05A-C384-42B9-905F-7CE13520886A}"/>
                </a:ext>
              </a:extLst>
            </p:cNvPr>
            <p:cNvCxnSpPr>
              <a:cxnSpLocks noChangeShapeType="1"/>
              <a:stCxn id="40965" idx="2"/>
              <a:endCxn id="40964" idx="0"/>
            </p:cNvCxnSpPr>
            <p:nvPr/>
          </p:nvCxnSpPr>
          <p:spPr bwMode="auto">
            <a:xfrm rot="16200000" flipH="1">
              <a:off x="2586038" y="2416175"/>
              <a:ext cx="288925" cy="95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4" name="Straight Arrow Connector 22">
              <a:extLst>
                <a:ext uri="{FF2B5EF4-FFF2-40B4-BE49-F238E27FC236}">
                  <a16:creationId xmlns:a16="http://schemas.microsoft.com/office/drawing/2014/main" id="{0BF396D5-FF41-4EF1-94A9-0FF6C7B2E4A9}"/>
                </a:ext>
              </a:extLst>
            </p:cNvPr>
            <p:cNvCxnSpPr>
              <a:cxnSpLocks noChangeShapeType="1"/>
              <a:stCxn id="40964" idx="3"/>
              <a:endCxn id="40966" idx="1"/>
            </p:cNvCxnSpPr>
            <p:nvPr/>
          </p:nvCxnSpPr>
          <p:spPr bwMode="auto">
            <a:xfrm flipV="1">
              <a:off x="3276600" y="2878138"/>
              <a:ext cx="574675" cy="1111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5" name="Straight Arrow Connector 24">
              <a:extLst>
                <a:ext uri="{FF2B5EF4-FFF2-40B4-BE49-F238E27FC236}">
                  <a16:creationId xmlns:a16="http://schemas.microsoft.com/office/drawing/2014/main" id="{643A356F-4564-471E-8E1D-DCA27400A6A7}"/>
                </a:ext>
              </a:extLst>
            </p:cNvPr>
            <p:cNvCxnSpPr>
              <a:cxnSpLocks noChangeShapeType="1"/>
              <a:stCxn id="40966" idx="2"/>
              <a:endCxn id="40967" idx="0"/>
            </p:cNvCxnSpPr>
            <p:nvPr/>
          </p:nvCxnSpPr>
          <p:spPr bwMode="auto">
            <a:xfrm rot="16200000" flipH="1">
              <a:off x="4123532" y="3520281"/>
              <a:ext cx="381000" cy="111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6" name="Straight Arrow Connector 26">
              <a:extLst>
                <a:ext uri="{FF2B5EF4-FFF2-40B4-BE49-F238E27FC236}">
                  <a16:creationId xmlns:a16="http://schemas.microsoft.com/office/drawing/2014/main" id="{2A1B31C1-F648-4E70-B37B-E21D9C3A7D3A}"/>
                </a:ext>
              </a:extLst>
            </p:cNvPr>
            <p:cNvCxnSpPr>
              <a:cxnSpLocks noChangeShapeType="1"/>
              <a:stCxn id="40971" idx="3"/>
              <a:endCxn id="40967" idx="1"/>
            </p:cNvCxnSpPr>
            <p:nvPr/>
          </p:nvCxnSpPr>
          <p:spPr bwMode="auto">
            <a:xfrm flipV="1">
              <a:off x="3398838" y="3994150"/>
              <a:ext cx="381000" cy="111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7" name="Straight Arrow Connector 30">
              <a:extLst>
                <a:ext uri="{FF2B5EF4-FFF2-40B4-BE49-F238E27FC236}">
                  <a16:creationId xmlns:a16="http://schemas.microsoft.com/office/drawing/2014/main" id="{42A9B4A0-C9FB-498A-88BE-26F6FB442E7B}"/>
                </a:ext>
              </a:extLst>
            </p:cNvPr>
            <p:cNvCxnSpPr>
              <a:cxnSpLocks noChangeShapeType="1"/>
              <a:stCxn id="40967" idx="2"/>
              <a:endCxn id="40968" idx="0"/>
            </p:cNvCxnSpPr>
            <p:nvPr/>
          </p:nvCxnSpPr>
          <p:spPr bwMode="auto">
            <a:xfrm rot="16200000" flipH="1">
              <a:off x="4177507" y="4414044"/>
              <a:ext cx="309562" cy="25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8" name="Straight Arrow Connector 34">
              <a:extLst>
                <a:ext uri="{FF2B5EF4-FFF2-40B4-BE49-F238E27FC236}">
                  <a16:creationId xmlns:a16="http://schemas.microsoft.com/office/drawing/2014/main" id="{CD678AD8-DDF5-4504-936A-787A311214A3}"/>
                </a:ext>
              </a:extLst>
            </p:cNvPr>
            <p:cNvCxnSpPr>
              <a:cxnSpLocks noChangeShapeType="1"/>
              <a:stCxn id="40968" idx="3"/>
              <a:endCxn id="40969" idx="1"/>
            </p:cNvCxnSpPr>
            <p:nvPr/>
          </p:nvCxnSpPr>
          <p:spPr bwMode="auto">
            <a:xfrm>
              <a:off x="4838700" y="5038725"/>
              <a:ext cx="381000" cy="111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9" name="Straight Arrow Connector 36">
              <a:extLst>
                <a:ext uri="{FF2B5EF4-FFF2-40B4-BE49-F238E27FC236}">
                  <a16:creationId xmlns:a16="http://schemas.microsoft.com/office/drawing/2014/main" id="{401E95CA-F6A9-4924-8B7D-EC355C0E74E7}"/>
                </a:ext>
              </a:extLst>
            </p:cNvPr>
            <p:cNvCxnSpPr>
              <a:cxnSpLocks noChangeShapeType="1"/>
              <a:stCxn id="40969" idx="3"/>
              <a:endCxn id="40970" idx="1"/>
            </p:cNvCxnSpPr>
            <p:nvPr/>
          </p:nvCxnSpPr>
          <p:spPr bwMode="auto">
            <a:xfrm flipV="1">
              <a:off x="6300788" y="5038725"/>
              <a:ext cx="358775" cy="111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459B460B-0874-4FB1-A9A8-F369D0DFD2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9632" y="764704"/>
            <a:ext cx="7793037" cy="710952"/>
          </a:xfrm>
        </p:spPr>
        <p:txBody>
          <a:bodyPr/>
          <a:lstStyle/>
          <a:p>
            <a:pPr eaLnBrk="1" hangingPunct="1"/>
            <a:r>
              <a:rPr lang="pt-BR" altLang="pt-BR" dirty="0"/>
              <a:t>Especificação de transformações na MDA</a:t>
            </a:r>
          </a:p>
        </p:txBody>
      </p:sp>
      <p:pic>
        <p:nvPicPr>
          <p:cNvPr id="41987" name="Imagem 12" descr="mdatransf.bmp">
            <a:extLst>
              <a:ext uri="{FF2B5EF4-FFF2-40B4-BE49-F238E27FC236}">
                <a16:creationId xmlns:a16="http://schemas.microsoft.com/office/drawing/2014/main" id="{A8E765A5-D66D-495E-9F44-B1A09D4DC9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1" r="39299" b="54904"/>
          <a:stretch/>
        </p:blipFill>
        <p:spPr bwMode="auto">
          <a:xfrm>
            <a:off x="1187624" y="2204864"/>
            <a:ext cx="7464912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2E2045CE-BB53-487E-A182-2EDAE8409A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0963" y="404664"/>
            <a:ext cx="7793037" cy="864096"/>
          </a:xfrm>
        </p:spPr>
        <p:txBody>
          <a:bodyPr/>
          <a:lstStyle/>
          <a:p>
            <a:r>
              <a:rPr lang="pt-BR" altLang="pt-BR" dirty="0"/>
              <a:t>O produto Software</a:t>
            </a:r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D610DE57-FFC5-49A0-B18F-D42208484D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5928" y="2132856"/>
            <a:ext cx="8668072" cy="43924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400" dirty="0"/>
              <a:t>Software é maleável :</a:t>
            </a:r>
          </a:p>
          <a:p>
            <a:pPr lvl="1">
              <a:lnSpc>
                <a:spcPct val="90000"/>
              </a:lnSpc>
            </a:pPr>
            <a:r>
              <a:rPr lang="pt-BR" altLang="pt-BR" sz="2000" dirty="0"/>
              <a:t>produto pode ser facilmente alterado</a:t>
            </a:r>
          </a:p>
          <a:p>
            <a:pPr lvl="1">
              <a:lnSpc>
                <a:spcPct val="90000"/>
              </a:lnSpc>
            </a:pPr>
            <a:r>
              <a:rPr lang="pt-BR" altLang="pt-BR" sz="2000" dirty="0"/>
              <a:t>mudança deve ser vista como mudança no projeto</a:t>
            </a:r>
          </a:p>
          <a:p>
            <a:pPr>
              <a:lnSpc>
                <a:spcPct val="90000"/>
              </a:lnSpc>
            </a:pPr>
            <a:r>
              <a:rPr lang="pt-BR" altLang="pt-BR" sz="2400" dirty="0"/>
              <a:t>Produção de software:</a:t>
            </a:r>
          </a:p>
          <a:p>
            <a:pPr lvl="1">
              <a:lnSpc>
                <a:spcPct val="90000"/>
              </a:lnSpc>
            </a:pPr>
            <a:r>
              <a:rPr lang="pt-BR" altLang="pt-BR" sz="2000" dirty="0"/>
              <a:t>todo esforço na criação </a:t>
            </a:r>
          </a:p>
          <a:p>
            <a:pPr lvl="1">
              <a:lnSpc>
                <a:spcPct val="90000"/>
              </a:lnSpc>
            </a:pPr>
            <a:r>
              <a:rPr lang="pt-BR" altLang="pt-BR" sz="2000" dirty="0"/>
              <a:t>uso intensivo de mão de obra	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 dirty="0"/>
              <a:t>Possui vários componentes: 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000" dirty="0"/>
              <a:t>Código objeto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000" dirty="0"/>
              <a:t>Fontes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000" dirty="0"/>
              <a:t>Plantas de construção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000" dirty="0"/>
              <a:t>Manuais de uso</a:t>
            </a:r>
            <a:r>
              <a:rPr lang="en-US" altLang="pt-BR" sz="2000" dirty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pt-BR" sz="2400" dirty="0"/>
              <a:t> 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86778667-818B-47F8-BEBD-B9FE191D31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3037" cy="939254"/>
          </a:xfrm>
        </p:spPr>
        <p:txBody>
          <a:bodyPr/>
          <a:lstStyle/>
          <a:p>
            <a:pPr eaLnBrk="1" hangingPunct="1"/>
            <a:r>
              <a:rPr lang="pt-BR" altLang="pt-BR" dirty="0"/>
              <a:t>Desenvolvimento Dirigido por Modelos (MDA – Model </a:t>
            </a:r>
            <a:r>
              <a:rPr lang="pt-BR" altLang="pt-BR" dirty="0" err="1"/>
              <a:t>Driven</a:t>
            </a:r>
            <a:r>
              <a:rPr lang="pt-BR" altLang="pt-BR" dirty="0"/>
              <a:t> </a:t>
            </a:r>
            <a:r>
              <a:rPr lang="pt-BR" altLang="pt-BR" dirty="0" err="1"/>
              <a:t>Architecture</a:t>
            </a:r>
            <a:r>
              <a:rPr lang="pt-BR" altLang="pt-BR" dirty="0"/>
              <a:t>)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CF798CD-13C5-4B52-913D-4E1E6C7175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528" y="2204864"/>
            <a:ext cx="8280920" cy="3714750"/>
          </a:xfrm>
        </p:spPr>
        <p:txBody>
          <a:bodyPr/>
          <a:lstStyle/>
          <a:p>
            <a:r>
              <a:rPr lang="en-US" altLang="pt-BR" sz="1800" dirty="0" err="1"/>
              <a:t>Portabilidade</a:t>
            </a:r>
            <a:r>
              <a:rPr lang="en-US" altLang="pt-BR" sz="1800" dirty="0"/>
              <a:t>:</a:t>
            </a:r>
          </a:p>
          <a:p>
            <a:pPr lvl="1"/>
            <a:r>
              <a:rPr lang="en-US" altLang="pt-BR" sz="1800" dirty="0"/>
              <a:t> </a:t>
            </a:r>
            <a:r>
              <a:rPr lang="en-US" altLang="pt-BR" sz="1800" dirty="0" err="1"/>
              <a:t>aumento</a:t>
            </a:r>
            <a:r>
              <a:rPr lang="en-US" altLang="pt-BR" sz="1800" dirty="0"/>
              <a:t> do </a:t>
            </a:r>
            <a:r>
              <a:rPr lang="en-US" altLang="pt-BR" sz="1800" dirty="0" err="1"/>
              <a:t>reuso</a:t>
            </a:r>
            <a:r>
              <a:rPr lang="en-US" altLang="pt-BR" sz="1800" dirty="0"/>
              <a:t>, </a:t>
            </a:r>
            <a:r>
              <a:rPr lang="en-US" altLang="pt-BR" sz="1800" dirty="0" err="1"/>
              <a:t>redução</a:t>
            </a:r>
            <a:r>
              <a:rPr lang="en-US" altLang="pt-BR" sz="1800" dirty="0"/>
              <a:t> do </a:t>
            </a:r>
            <a:r>
              <a:rPr lang="en-US" altLang="pt-BR" sz="1800" dirty="0" err="1"/>
              <a:t>custo</a:t>
            </a:r>
            <a:r>
              <a:rPr lang="en-US" altLang="pt-BR" sz="1800" dirty="0"/>
              <a:t> e </a:t>
            </a:r>
            <a:r>
              <a:rPr lang="en-US" altLang="pt-BR" sz="1800" dirty="0" err="1"/>
              <a:t>complexidade</a:t>
            </a:r>
            <a:r>
              <a:rPr lang="en-US" altLang="pt-BR" sz="1800" dirty="0"/>
              <a:t>.</a:t>
            </a:r>
          </a:p>
          <a:p>
            <a:r>
              <a:rPr lang="en-US" altLang="pt-BR" sz="1800" dirty="0" err="1"/>
              <a:t>Produtividade</a:t>
            </a:r>
            <a:r>
              <a:rPr lang="en-US" altLang="pt-BR" sz="1800" dirty="0"/>
              <a:t>: </a:t>
            </a:r>
          </a:p>
          <a:p>
            <a:pPr lvl="1"/>
            <a:r>
              <a:rPr lang="en-US" altLang="pt-BR" sz="1800" dirty="0" err="1"/>
              <a:t>Permite</a:t>
            </a:r>
            <a:r>
              <a:rPr lang="en-US" altLang="pt-BR" sz="1800" dirty="0"/>
              <a:t> que </a:t>
            </a:r>
            <a:r>
              <a:rPr lang="en-US" altLang="pt-BR" sz="1800" dirty="0" err="1"/>
              <a:t>os</a:t>
            </a:r>
            <a:r>
              <a:rPr lang="en-US" altLang="pt-BR" sz="1800" dirty="0"/>
              <a:t> </a:t>
            </a:r>
            <a:r>
              <a:rPr lang="en-US" altLang="pt-BR" sz="1800" dirty="0" err="1"/>
              <a:t>desenvolvedores</a:t>
            </a:r>
            <a:r>
              <a:rPr lang="en-US" altLang="pt-BR" sz="1800" dirty="0"/>
              <a:t> </a:t>
            </a:r>
            <a:r>
              <a:rPr lang="en-US" altLang="pt-BR" sz="1800" dirty="0" err="1"/>
              <a:t>trabalhem</a:t>
            </a:r>
            <a:r>
              <a:rPr lang="en-US" altLang="pt-BR" sz="1800" dirty="0"/>
              <a:t> com </a:t>
            </a:r>
            <a:r>
              <a:rPr lang="en-US" altLang="pt-BR" sz="1800" dirty="0" err="1"/>
              <a:t>conceitos</a:t>
            </a:r>
            <a:r>
              <a:rPr lang="en-US" altLang="pt-BR" sz="1800" dirty="0"/>
              <a:t> </a:t>
            </a:r>
            <a:r>
              <a:rPr lang="en-US" altLang="pt-BR" sz="1800" dirty="0" err="1"/>
              <a:t>comuns</a:t>
            </a:r>
            <a:r>
              <a:rPr lang="en-US" altLang="pt-BR" sz="1800" dirty="0"/>
              <a:t>. </a:t>
            </a:r>
          </a:p>
          <a:p>
            <a:pPr lvl="1"/>
            <a:r>
              <a:rPr lang="en-US" altLang="pt-BR" sz="1800" dirty="0" err="1"/>
              <a:t>Ganhos</a:t>
            </a:r>
            <a:r>
              <a:rPr lang="en-US" altLang="pt-BR" sz="1800" dirty="0"/>
              <a:t>  de </a:t>
            </a:r>
            <a:r>
              <a:rPr lang="en-US" altLang="pt-BR" sz="1800" dirty="0" err="1"/>
              <a:t>produtitividade</a:t>
            </a:r>
            <a:r>
              <a:rPr lang="en-US" altLang="pt-BR" sz="1800" dirty="0"/>
              <a:t> </a:t>
            </a:r>
            <a:r>
              <a:rPr lang="en-US" altLang="pt-BR" sz="1800" dirty="0" err="1"/>
              <a:t>gerados</a:t>
            </a:r>
            <a:r>
              <a:rPr lang="en-US" altLang="pt-BR" sz="1800" dirty="0"/>
              <a:t> pela </a:t>
            </a:r>
            <a:r>
              <a:rPr lang="en-US" altLang="pt-BR" sz="1800" dirty="0" err="1"/>
              <a:t>automação</a:t>
            </a:r>
            <a:r>
              <a:rPr lang="en-US" altLang="pt-BR" sz="1800" dirty="0"/>
              <a:t> das </a:t>
            </a:r>
            <a:r>
              <a:rPr lang="en-US" altLang="pt-BR" sz="1800" dirty="0" err="1"/>
              <a:t>transformações</a:t>
            </a:r>
            <a:r>
              <a:rPr lang="en-US" altLang="pt-BR" sz="1800" dirty="0"/>
              <a:t>.</a:t>
            </a:r>
          </a:p>
          <a:p>
            <a:r>
              <a:rPr lang="en-US" altLang="pt-BR" sz="1800" dirty="0" err="1"/>
              <a:t>Suporte</a:t>
            </a:r>
            <a:r>
              <a:rPr lang="en-US" altLang="pt-BR" sz="1800" dirty="0"/>
              <a:t> multi-</a:t>
            </a:r>
            <a:r>
              <a:rPr lang="en-US" altLang="pt-BR" sz="1800" dirty="0" err="1"/>
              <a:t>plataforma</a:t>
            </a:r>
            <a:r>
              <a:rPr lang="en-US" altLang="pt-BR" sz="1800" dirty="0"/>
              <a:t>: </a:t>
            </a:r>
          </a:p>
          <a:p>
            <a:pPr lvl="1"/>
            <a:r>
              <a:rPr lang="en-US" altLang="pt-BR" sz="1800" dirty="0" err="1"/>
              <a:t>Os</a:t>
            </a:r>
            <a:r>
              <a:rPr lang="en-US" altLang="pt-BR" sz="1800" dirty="0"/>
              <a:t> </a:t>
            </a:r>
            <a:r>
              <a:rPr lang="en-US" altLang="pt-BR" sz="1800" dirty="0" err="1"/>
              <a:t>modelos</a:t>
            </a:r>
            <a:r>
              <a:rPr lang="en-US" altLang="pt-BR" sz="1800" dirty="0"/>
              <a:t> dos </a:t>
            </a:r>
            <a:r>
              <a:rPr lang="en-US" altLang="pt-BR" sz="1800" dirty="0" err="1"/>
              <a:t>níveis</a:t>
            </a:r>
            <a:r>
              <a:rPr lang="en-US" altLang="pt-BR" sz="1800" dirty="0"/>
              <a:t>  CIM e PIM </a:t>
            </a:r>
            <a:r>
              <a:rPr lang="en-US" altLang="pt-BR" sz="1800" dirty="0" err="1"/>
              <a:t>são</a:t>
            </a:r>
            <a:r>
              <a:rPr lang="en-US" altLang="pt-BR" sz="1800" dirty="0"/>
              <a:t> </a:t>
            </a:r>
            <a:r>
              <a:rPr lang="en-US" altLang="pt-BR" sz="1800" dirty="0" err="1"/>
              <a:t>independentes</a:t>
            </a:r>
            <a:r>
              <a:rPr lang="en-US" altLang="pt-BR" sz="1800" dirty="0"/>
              <a:t> de </a:t>
            </a:r>
            <a:r>
              <a:rPr lang="en-US" altLang="pt-BR" sz="1800" dirty="0" err="1"/>
              <a:t>plataforma</a:t>
            </a:r>
            <a:r>
              <a:rPr lang="en-US" altLang="pt-BR" sz="1800" dirty="0"/>
              <a:t>, </a:t>
            </a:r>
            <a:r>
              <a:rPr lang="en-US" altLang="pt-BR" sz="1800" dirty="0" err="1"/>
              <a:t>requerendo</a:t>
            </a:r>
            <a:r>
              <a:rPr lang="en-US" altLang="pt-BR" sz="1800" dirty="0"/>
              <a:t> </a:t>
            </a:r>
            <a:r>
              <a:rPr lang="en-US" altLang="pt-BR" sz="1800" dirty="0" err="1"/>
              <a:t>somente</a:t>
            </a:r>
            <a:r>
              <a:rPr lang="en-US" altLang="pt-BR" sz="1800" dirty="0"/>
              <a:t> </a:t>
            </a:r>
            <a:r>
              <a:rPr lang="en-US" altLang="pt-BR" sz="1800" dirty="0" err="1"/>
              <a:t>diferentes</a:t>
            </a:r>
            <a:r>
              <a:rPr lang="en-US" altLang="pt-BR" sz="1800" dirty="0"/>
              <a:t> </a:t>
            </a:r>
            <a:r>
              <a:rPr lang="en-US" altLang="pt-BR" sz="1800" dirty="0" err="1"/>
              <a:t>transformadores</a:t>
            </a:r>
            <a:r>
              <a:rPr lang="en-US" altLang="pt-BR" sz="1800" dirty="0"/>
              <a:t> PIM-PSM .</a:t>
            </a:r>
          </a:p>
          <a:p>
            <a:r>
              <a:rPr lang="en-US" altLang="pt-BR" sz="1800" dirty="0" err="1"/>
              <a:t>Facilidade</a:t>
            </a:r>
            <a:r>
              <a:rPr lang="en-US" altLang="pt-BR" sz="1800" dirty="0"/>
              <a:t> de </a:t>
            </a:r>
            <a:r>
              <a:rPr lang="en-US" altLang="pt-BR" sz="1800" dirty="0" err="1"/>
              <a:t>manutenção</a:t>
            </a:r>
            <a:r>
              <a:rPr lang="en-US" altLang="pt-BR" sz="1800" dirty="0"/>
              <a:t>: </a:t>
            </a:r>
          </a:p>
          <a:p>
            <a:pPr lvl="1"/>
            <a:r>
              <a:rPr lang="en-US" altLang="pt-BR" sz="1800" dirty="0" err="1"/>
              <a:t>Alterações</a:t>
            </a:r>
            <a:r>
              <a:rPr lang="en-US" altLang="pt-BR" sz="1800" dirty="0"/>
              <a:t> de </a:t>
            </a:r>
            <a:r>
              <a:rPr lang="en-US" altLang="pt-BR" sz="1800" dirty="0" err="1"/>
              <a:t>implementação</a:t>
            </a:r>
            <a:r>
              <a:rPr lang="en-US" altLang="pt-BR" sz="1800" dirty="0"/>
              <a:t> alteram </a:t>
            </a:r>
            <a:r>
              <a:rPr lang="en-US" altLang="pt-BR" sz="1800" dirty="0" err="1"/>
              <a:t>somente</a:t>
            </a:r>
            <a:r>
              <a:rPr lang="en-US" altLang="pt-BR" sz="1800" dirty="0"/>
              <a:t> o PSM.</a:t>
            </a:r>
          </a:p>
          <a:p>
            <a:pPr lvl="1" algn="just" eaLnBrk="1" hangingPunct="1">
              <a:lnSpc>
                <a:spcPct val="80000"/>
              </a:lnSpc>
            </a:pPr>
            <a:endParaRPr lang="en-US" altLang="pt-BR" sz="1800" dirty="0"/>
          </a:p>
          <a:p>
            <a:pPr lvl="1" algn="just" eaLnBrk="1" hangingPunct="1">
              <a:lnSpc>
                <a:spcPct val="80000"/>
              </a:lnSpc>
            </a:pPr>
            <a:endParaRPr lang="pt-BR" altLang="pt-BR" sz="1800" dirty="0"/>
          </a:p>
          <a:p>
            <a:pPr lvl="1" algn="just" eaLnBrk="1" hangingPunct="1">
              <a:lnSpc>
                <a:spcPct val="80000"/>
              </a:lnSpc>
            </a:pPr>
            <a:endParaRPr lang="en-US" altLang="pt-BR" sz="1200" dirty="0"/>
          </a:p>
          <a:p>
            <a:pPr lvl="1" algn="just" eaLnBrk="1" hangingPunct="1">
              <a:lnSpc>
                <a:spcPct val="80000"/>
              </a:lnSpc>
            </a:pPr>
            <a:endParaRPr lang="pt-BR" altLang="pt-BR" sz="1800" dirty="0"/>
          </a:p>
          <a:p>
            <a:pPr lvl="1" algn="just" eaLnBrk="1" hangingPunct="1">
              <a:lnSpc>
                <a:spcPct val="80000"/>
              </a:lnSpc>
            </a:pPr>
            <a:endParaRPr lang="pt-BR" altLang="pt-BR" sz="1800" dirty="0"/>
          </a:p>
          <a:p>
            <a:pPr algn="just" eaLnBrk="1" hangingPunct="1">
              <a:lnSpc>
                <a:spcPct val="80000"/>
              </a:lnSpc>
            </a:pPr>
            <a:endParaRPr lang="pt-BR" altLang="pt-BR" sz="2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CF07C-6772-4105-86D1-DFD9C30D5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Fim da Aula 7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4D46E1-E060-4CAB-B82B-D7A4B5C63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36912"/>
            <a:ext cx="9144000" cy="2592288"/>
          </a:xfrm>
        </p:spPr>
        <p:txBody>
          <a:bodyPr/>
          <a:lstStyle/>
          <a:p>
            <a:pPr marL="0" indent="0" algn="ctr">
              <a:buNone/>
            </a:pPr>
            <a:r>
              <a:rPr lang="pt-B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Perguntas?</a:t>
            </a:r>
          </a:p>
        </p:txBody>
      </p:sp>
    </p:spTree>
    <p:extLst>
      <p:ext uri="{BB962C8B-B14F-4D97-AF65-F5344CB8AC3E}">
        <p14:creationId xmlns:p14="http://schemas.microsoft.com/office/powerpoint/2010/main" val="364889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>
            <a:extLst>
              <a:ext uri="{FF2B5EF4-FFF2-40B4-BE49-F238E27FC236}">
                <a16:creationId xmlns:a16="http://schemas.microsoft.com/office/drawing/2014/main" id="{F8296C9A-B6B6-4259-B16B-D99F1CA4C3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SzTx/>
              <a:buFont typeface="Wingdings" panose="05000000000000000000" pitchFamily="2" charset="2"/>
              <a:buChar char="§"/>
            </a:pPr>
            <a:r>
              <a:rPr lang="pt-BR" altLang="pt-BR" sz="2400"/>
              <a:t>Qualidade</a:t>
            </a:r>
          </a:p>
          <a:p>
            <a:pPr lvl="1">
              <a:buSzTx/>
              <a:buFont typeface="Wingdings" panose="05000000000000000000" pitchFamily="2" charset="2"/>
              <a:buChar char="§"/>
            </a:pPr>
            <a:r>
              <a:rPr lang="pt-BR" altLang="pt-BR" sz="1800"/>
              <a:t>aquilo que faz uma coisa boa ou ruim</a:t>
            </a:r>
          </a:p>
          <a:p>
            <a:pPr>
              <a:buSzTx/>
              <a:buFont typeface="Wingdings" panose="05000000000000000000" pitchFamily="2" charset="2"/>
              <a:buChar char="§"/>
            </a:pPr>
            <a:r>
              <a:rPr lang="pt-BR" altLang="pt-BR" sz="2400"/>
              <a:t>Qualidades </a:t>
            </a:r>
          </a:p>
          <a:p>
            <a:pPr lvl="1">
              <a:buSzTx/>
              <a:buFont typeface="Wingdings" panose="05000000000000000000" pitchFamily="2" charset="2"/>
              <a:buChar char="§"/>
            </a:pPr>
            <a:r>
              <a:rPr lang="pt-BR" altLang="pt-BR" sz="2000"/>
              <a:t> </a:t>
            </a:r>
            <a:r>
              <a:rPr lang="pt-BR" altLang="pt-BR" sz="1800"/>
              <a:t>internas - visíveis aos desenvolvedores</a:t>
            </a:r>
          </a:p>
          <a:p>
            <a:pPr lvl="1">
              <a:buSzTx/>
              <a:buFont typeface="Wingdings" panose="05000000000000000000" pitchFamily="2" charset="2"/>
              <a:buChar char="§"/>
            </a:pPr>
            <a:r>
              <a:rPr lang="pt-BR" altLang="pt-BR" sz="1800"/>
              <a:t> externas - visíveis aos usuários </a:t>
            </a:r>
          </a:p>
          <a:p>
            <a:pPr>
              <a:buSzTx/>
              <a:buFont typeface="Wingdings" panose="05000000000000000000" pitchFamily="2" charset="2"/>
              <a:buChar char="§"/>
            </a:pPr>
            <a:r>
              <a:rPr lang="pt-BR" altLang="pt-BR" sz="2400"/>
              <a:t> Qualidades</a:t>
            </a:r>
          </a:p>
          <a:p>
            <a:pPr lvl="1">
              <a:buSzTx/>
              <a:buFont typeface="Wingdings" panose="05000000000000000000" pitchFamily="2" charset="2"/>
              <a:buChar char="§"/>
            </a:pPr>
            <a:r>
              <a:rPr lang="pt-BR" altLang="pt-BR" sz="2000"/>
              <a:t>	</a:t>
            </a:r>
            <a:r>
              <a:rPr lang="pt-BR" altLang="pt-BR" sz="1800"/>
              <a:t>produto</a:t>
            </a:r>
          </a:p>
          <a:p>
            <a:pPr lvl="1">
              <a:buSzTx/>
              <a:buFont typeface="Wingdings" panose="05000000000000000000" pitchFamily="2" charset="2"/>
              <a:buChar char="§"/>
            </a:pPr>
            <a:r>
              <a:rPr lang="pt-BR" altLang="pt-BR" sz="1800"/>
              <a:t>	processo de desenvolvimento</a:t>
            </a:r>
          </a:p>
          <a:p>
            <a:pPr lvl="1">
              <a:buSzTx/>
              <a:buFont typeface="Wingdings" panose="05000000000000000000" pitchFamily="2" charset="2"/>
              <a:buChar char="§"/>
            </a:pPr>
            <a:r>
              <a:rPr lang="pt-BR" altLang="pt-BR" sz="1800"/>
              <a:t>	resultados/beneficios da aplicação do produto</a:t>
            </a: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0507A7AC-98E3-4BB4-9941-1F63D4B06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3608" y="260648"/>
            <a:ext cx="7793037" cy="792088"/>
          </a:xfrm>
        </p:spPr>
        <p:txBody>
          <a:bodyPr/>
          <a:lstStyle/>
          <a:p>
            <a:r>
              <a:rPr lang="pt-BR" altLang="pt-BR" dirty="0"/>
              <a:t>Classificação dos atributos de qualidade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A9A71AB3-23B7-49A7-945E-6A5C46A6C8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altLang="pt-BR" sz="2400" dirty="0"/>
              <a:t>Correção, Confiabilidade e Robustez</a:t>
            </a:r>
          </a:p>
          <a:p>
            <a:pPr lvl="1"/>
            <a:r>
              <a:rPr lang="pt-BR" altLang="pt-BR" sz="2000" dirty="0"/>
              <a:t> Correção: aderência à especificação.</a:t>
            </a:r>
          </a:p>
          <a:p>
            <a:pPr lvl="1"/>
            <a:r>
              <a:rPr lang="pt-BR" altLang="pt-BR" sz="2000" dirty="0"/>
              <a:t> Confiabilidade: confiança que o usuário deposita no SW</a:t>
            </a:r>
          </a:p>
          <a:p>
            <a:pPr lvl="1"/>
            <a:r>
              <a:rPr lang="pt-BR" altLang="pt-BR" sz="2000" dirty="0"/>
              <a:t> Robustez: capacidade de lidar com situações não previstas</a:t>
            </a:r>
          </a:p>
          <a:p>
            <a:pPr>
              <a:buFontTx/>
              <a:buNone/>
            </a:pPr>
            <a:r>
              <a:rPr lang="pt-BR" altLang="pt-BR" sz="2400" dirty="0"/>
              <a:t> Desempenho:</a:t>
            </a:r>
          </a:p>
          <a:p>
            <a:pPr lvl="1">
              <a:buFontTx/>
              <a:buNone/>
            </a:pPr>
            <a:r>
              <a:rPr lang="pt-BR" altLang="pt-BR" sz="2000" dirty="0"/>
              <a:t>capacidade de uso econômico dos recursos computacionais</a:t>
            </a:r>
          </a:p>
          <a:p>
            <a:pPr>
              <a:buFontTx/>
              <a:buNone/>
            </a:pPr>
            <a:r>
              <a:rPr lang="pt-BR" altLang="pt-BR" sz="2400" dirty="0"/>
              <a:t> Ergonomia: </a:t>
            </a:r>
          </a:p>
          <a:p>
            <a:pPr lvl="1">
              <a:buFontTx/>
              <a:buNone/>
            </a:pPr>
            <a:r>
              <a:rPr lang="pt-BR" altLang="pt-BR" sz="2000" dirty="0"/>
              <a:t>facilidade de uso, representada pela interface</a:t>
            </a:r>
          </a:p>
          <a:p>
            <a:pPr>
              <a:buFontTx/>
              <a:buNone/>
            </a:pPr>
            <a:r>
              <a:rPr lang="pt-BR" altLang="pt-BR" sz="2400" dirty="0"/>
              <a:t> </a:t>
            </a:r>
            <a:endParaRPr lang="pt-BR" altLang="pt-BR" sz="2000" dirty="0"/>
          </a:p>
        </p:txBody>
      </p:sp>
      <p:sp>
        <p:nvSpPr>
          <p:cNvPr id="8195" name="Rectangle 4">
            <a:extLst>
              <a:ext uri="{FF2B5EF4-FFF2-40B4-BE49-F238E27FC236}">
                <a16:creationId xmlns:a16="http://schemas.microsoft.com/office/drawing/2014/main" id="{1A33465A-ED23-4478-8140-CE01BD043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4704" y="332656"/>
            <a:ext cx="7793038" cy="720080"/>
          </a:xfrm>
        </p:spPr>
        <p:txBody>
          <a:bodyPr/>
          <a:lstStyle/>
          <a:p>
            <a:r>
              <a:rPr lang="pt-BR" altLang="pt-BR" dirty="0"/>
              <a:t>Qualidades do produto software (1)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>
            <a:extLst>
              <a:ext uri="{FF2B5EF4-FFF2-40B4-BE49-F238E27FC236}">
                <a16:creationId xmlns:a16="http://schemas.microsoft.com/office/drawing/2014/main" id="{C2F431B0-997A-44C8-9897-201F0E4E0F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552" y="2017712"/>
            <a:ext cx="8415536" cy="4435623"/>
          </a:xfrm>
        </p:spPr>
        <p:txBody>
          <a:bodyPr/>
          <a:lstStyle/>
          <a:p>
            <a:pPr>
              <a:buFontTx/>
              <a:buNone/>
            </a:pPr>
            <a:r>
              <a:rPr lang="pt-BR" altLang="pt-BR" sz="2400" dirty="0"/>
              <a:t>Manutenção (custo de ): </a:t>
            </a:r>
          </a:p>
          <a:p>
            <a:pPr lvl="1"/>
            <a:r>
              <a:rPr lang="pt-BR" altLang="pt-BR" sz="2000" dirty="0"/>
              <a:t>Manutenção: </a:t>
            </a:r>
          </a:p>
          <a:p>
            <a:pPr lvl="2"/>
            <a:r>
              <a:rPr lang="pt-BR" altLang="pt-BR" sz="1600" dirty="0"/>
              <a:t>corretiva</a:t>
            </a:r>
          </a:p>
          <a:p>
            <a:pPr lvl="2"/>
            <a:r>
              <a:rPr lang="pt-BR" altLang="pt-BR" sz="1600" dirty="0"/>
              <a:t>adaptativa</a:t>
            </a:r>
          </a:p>
          <a:p>
            <a:pPr lvl="2"/>
            <a:r>
              <a:rPr lang="pt-BR" altLang="pt-BR" sz="1600" dirty="0"/>
              <a:t>perfectiva</a:t>
            </a:r>
          </a:p>
          <a:p>
            <a:pPr>
              <a:buFontTx/>
              <a:buNone/>
            </a:pPr>
            <a:r>
              <a:rPr lang="pt-BR" altLang="pt-BR" sz="2400" dirty="0"/>
              <a:t>Portabilidade:</a:t>
            </a:r>
          </a:p>
          <a:p>
            <a:pPr lvl="1"/>
            <a:r>
              <a:rPr lang="pt-BR" altLang="pt-BR" sz="2000" dirty="0"/>
              <a:t>Capacidade de ser executado em vários ambientes</a:t>
            </a:r>
          </a:p>
          <a:p>
            <a:pPr lvl="1"/>
            <a:r>
              <a:rPr lang="pt-BR" altLang="pt-BR" sz="2000" dirty="0"/>
              <a:t>Variações de CPUs e Sistemas operacionais</a:t>
            </a:r>
          </a:p>
          <a:p>
            <a:pPr>
              <a:buFontTx/>
              <a:buNone/>
            </a:pPr>
            <a:r>
              <a:rPr lang="pt-BR" altLang="pt-BR" sz="2400" dirty="0"/>
              <a:t>Interoperabilidade:</a:t>
            </a:r>
          </a:p>
          <a:p>
            <a:pPr lvl="1"/>
            <a:r>
              <a:rPr lang="pt-BR" altLang="pt-BR" sz="2000" dirty="0"/>
              <a:t>Capacidade de coexistir e cooperar com outros </a:t>
            </a:r>
            <a:r>
              <a:rPr lang="pt-BR" altLang="pt-BR" sz="2000" dirty="0" err="1"/>
              <a:t>Sws</a:t>
            </a:r>
            <a:r>
              <a:rPr lang="pt-BR" altLang="pt-BR" sz="2000" dirty="0"/>
              <a:t>.</a:t>
            </a:r>
          </a:p>
          <a:p>
            <a:pPr lvl="1"/>
            <a:r>
              <a:rPr lang="pt-BR" altLang="pt-BR" sz="2000" dirty="0"/>
              <a:t>Sistema aberto: conjunto extensível de aplicações, independentes que cooperam para atuar como um sistema integrado.</a:t>
            </a:r>
          </a:p>
          <a:p>
            <a:pPr lvl="1"/>
            <a:endParaRPr lang="pt-BR" altLang="pt-BR" sz="2000" dirty="0"/>
          </a:p>
          <a:p>
            <a:pPr lvl="1"/>
            <a:endParaRPr lang="pt-BR" altLang="pt-BR" sz="2000" dirty="0"/>
          </a:p>
          <a:p>
            <a:pPr>
              <a:buFontTx/>
              <a:buNone/>
            </a:pPr>
            <a:endParaRPr lang="pt-BR" altLang="pt-BR" sz="2400" dirty="0"/>
          </a:p>
        </p:txBody>
      </p:sp>
      <p:sp>
        <p:nvSpPr>
          <p:cNvPr id="9219" name="Rectangle 4">
            <a:extLst>
              <a:ext uri="{FF2B5EF4-FFF2-40B4-BE49-F238E27FC236}">
                <a16:creationId xmlns:a16="http://schemas.microsoft.com/office/drawing/2014/main" id="{BCE60E56-1888-4C0D-8C4D-38E2F54837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624" y="476672"/>
            <a:ext cx="7793037" cy="720080"/>
          </a:xfrm>
        </p:spPr>
        <p:txBody>
          <a:bodyPr/>
          <a:lstStyle/>
          <a:p>
            <a:r>
              <a:rPr lang="pt-BR" altLang="pt-BR" dirty="0"/>
              <a:t>Qualidades do produto (2)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84A72-008B-467D-973F-4BE9BC09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3212976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pt-BR" dirty="0"/>
              <a:t>Processo de produção de software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8BBCC9B-867C-4EB4-8D6C-7972ADDE1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Componentes básicos de qualquer processo de produção de software</a:t>
            </a:r>
            <a:endParaRPr lang="en-US" altLang="pt-BR"/>
          </a:p>
        </p:txBody>
      </p:sp>
      <p:sp>
        <p:nvSpPr>
          <p:cNvPr id="11267" name="CaixaDeTexto 15">
            <a:extLst>
              <a:ext uri="{FF2B5EF4-FFF2-40B4-BE49-F238E27FC236}">
                <a16:creationId xmlns:a16="http://schemas.microsoft.com/office/drawing/2014/main" id="{CD34D9F6-4142-42AD-A1A4-E9DA02D0A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000250"/>
            <a:ext cx="56388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pt-PT" altLang="pt-BR"/>
              <a:t>Especificação</a:t>
            </a:r>
          </a:p>
          <a:p>
            <a:pPr lvl="1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pt-BR" altLang="pt-BR"/>
              <a:t>O que?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pt-PT" altLang="pt-BR"/>
              <a:t>Projeto</a:t>
            </a:r>
          </a:p>
          <a:p>
            <a:pPr lvl="1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pt-PT" altLang="pt-BR"/>
              <a:t>Como?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pt-PT" altLang="pt-BR"/>
              <a:t>Construção</a:t>
            </a:r>
          </a:p>
          <a:p>
            <a:pPr lvl="1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pt-BR" altLang="pt-BR"/>
              <a:t>Quem faz o quê e quando?</a:t>
            </a:r>
          </a:p>
          <a:p>
            <a:pPr lvl="1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pt-BR" altLang="pt-BR"/>
              <a:t>De acordo com o projeto?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pt-PT" altLang="pt-BR"/>
              <a:t>Verificação e validação</a:t>
            </a:r>
          </a:p>
          <a:p>
            <a:pPr lvl="1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pt-BR" altLang="pt-BR"/>
              <a:t>Foi bem feito?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§"/>
            </a:pPr>
            <a:endParaRPr lang="pt-BR" alt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o">
  <a:themeElements>
    <a:clrScheme name="Geometrico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eometric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eometrico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etrico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etrico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1170EFEFB7DE94999DF86747142355D" ma:contentTypeVersion="0" ma:contentTypeDescription="Crie um novo documento." ma:contentTypeScope="" ma:versionID="81d9e52a0420967c635d783f7f80c42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92D938-1F8E-496F-B2A9-64444B4DA620}"/>
</file>

<file path=customXml/itemProps2.xml><?xml version="1.0" encoding="utf-8"?>
<ds:datastoreItem xmlns:ds="http://schemas.openxmlformats.org/officeDocument/2006/customXml" ds:itemID="{66F44C84-8440-44EF-BDEB-01EC70192479}"/>
</file>

<file path=customXml/itemProps3.xml><?xml version="1.0" encoding="utf-8"?>
<ds:datastoreItem xmlns:ds="http://schemas.openxmlformats.org/officeDocument/2006/customXml" ds:itemID="{56974EEE-C68C-4500-BBFA-5CFDAD04B039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Office\Modelos\Estruturas de apresentaçao\Estruturas de apresentaç¦o\Geometrico.pot</Template>
  <TotalTime>3050</TotalTime>
  <Words>1301</Words>
  <Application>Microsoft Office PowerPoint</Application>
  <PresentationFormat>Apresentação na tela (4:3)</PresentationFormat>
  <Paragraphs>361</Paragraphs>
  <Slides>41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8" baseType="lpstr">
      <vt:lpstr>Arial</vt:lpstr>
      <vt:lpstr>Book Antiqua</vt:lpstr>
      <vt:lpstr>Calibri Light</vt:lpstr>
      <vt:lpstr>Tahoma</vt:lpstr>
      <vt:lpstr>Times New Roman</vt:lpstr>
      <vt:lpstr>Wingdings</vt:lpstr>
      <vt:lpstr>Geometrico</vt:lpstr>
      <vt:lpstr>Metodologias e Processos de Desenvolvimento de SW</vt:lpstr>
      <vt:lpstr>Plano da Apresentação  - Agenda</vt:lpstr>
      <vt:lpstr>O produto software</vt:lpstr>
      <vt:lpstr>O produto Software</vt:lpstr>
      <vt:lpstr>Classificação dos atributos de qualidade</vt:lpstr>
      <vt:lpstr>Qualidades do produto software (1)</vt:lpstr>
      <vt:lpstr>Qualidades do produto (2)</vt:lpstr>
      <vt:lpstr>Processo de produção de software</vt:lpstr>
      <vt:lpstr>Componentes básicos de qualquer processo de produção de software</vt:lpstr>
      <vt:lpstr>Qualidades do processo</vt:lpstr>
      <vt:lpstr>Processo versus projeto</vt:lpstr>
      <vt:lpstr>Ciclo de vida de projetos</vt:lpstr>
      <vt:lpstr>Fases de Projetos</vt:lpstr>
      <vt:lpstr>Modelos teóricos de processos de produção de software</vt:lpstr>
      <vt:lpstr>Modelos de processos de software </vt:lpstr>
      <vt:lpstr>Modelos formais de processos de SW</vt:lpstr>
      <vt:lpstr>Seqüencial ou Cascata</vt:lpstr>
      <vt:lpstr>Cascata</vt:lpstr>
      <vt:lpstr>Incremental – (divide and conquer)</vt:lpstr>
      <vt:lpstr>Incremental</vt:lpstr>
      <vt:lpstr>Iterativo</vt:lpstr>
      <vt:lpstr>Iterativo</vt:lpstr>
      <vt:lpstr>Iterativo</vt:lpstr>
      <vt:lpstr>Modelo Espiral</vt:lpstr>
      <vt:lpstr>Espiral</vt:lpstr>
      <vt:lpstr>Modelos de processos utilizados na prática</vt:lpstr>
      <vt:lpstr>Modelos de processo usados na prática</vt:lpstr>
      <vt:lpstr>Características do RUP</vt:lpstr>
      <vt:lpstr>RUP - Fases e iterações</vt:lpstr>
      <vt:lpstr>RUP – processo iterativo e incremental</vt:lpstr>
      <vt:lpstr>RUP – iterações</vt:lpstr>
      <vt:lpstr>RUP – Produtos das Fases (simplificado)</vt:lpstr>
      <vt:lpstr>Métodos Ágeis</vt:lpstr>
      <vt:lpstr>Modelo de processo: Métodos Ágeis</vt:lpstr>
      <vt:lpstr>Métodos Ágeis – melhores práticas (1)</vt:lpstr>
      <vt:lpstr>Desenvolvimento Dirigido por Modelos (MDA – Model Driven Architecture)</vt:lpstr>
      <vt:lpstr>Níveis de modelos na MDA</vt:lpstr>
      <vt:lpstr>Desenvolvimento dirigido por Modelos (MDA – Model Driven Architecture)</vt:lpstr>
      <vt:lpstr>Especificação de transformações na MDA</vt:lpstr>
      <vt:lpstr>Desenvolvimento Dirigido por Modelos (MDA – Model Driven Architecture)</vt:lpstr>
      <vt:lpstr>Fim da Aula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Gerência de desenvolvimento de sistemas</dc:title>
  <dc:creator>Eber</dc:creator>
  <cp:lastModifiedBy>Sildenir Alves Ribeiro</cp:lastModifiedBy>
  <cp:revision>189</cp:revision>
  <cp:lastPrinted>2014-08-11T11:18:21Z</cp:lastPrinted>
  <dcterms:created xsi:type="dcterms:W3CDTF">2000-02-27T12:19:25Z</dcterms:created>
  <dcterms:modified xsi:type="dcterms:W3CDTF">2022-02-08T21:35:25Z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0x01010091170EFEFB7DE94999DF86747142355D</vt:lpwstr>
  </property>
</Properties>
</file>