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94" r:id="rId2"/>
    <p:sldId id="260" r:id="rId3"/>
    <p:sldId id="258" r:id="rId4"/>
    <p:sldId id="992" r:id="rId5"/>
    <p:sldId id="1000" r:id="rId6"/>
    <p:sldId id="257" r:id="rId7"/>
    <p:sldId id="999" r:id="rId8"/>
    <p:sldId id="263" r:id="rId9"/>
    <p:sldId id="268" r:id="rId10"/>
    <p:sldId id="1027" r:id="rId11"/>
    <p:sldId id="1028" r:id="rId12"/>
    <p:sldId id="1029" r:id="rId13"/>
    <p:sldId id="264" r:id="rId14"/>
    <p:sldId id="269" r:id="rId15"/>
    <p:sldId id="270" r:id="rId16"/>
    <p:sldId id="259" r:id="rId17"/>
    <p:sldId id="271" r:id="rId18"/>
    <p:sldId id="261" r:id="rId19"/>
    <p:sldId id="274" r:id="rId20"/>
    <p:sldId id="277" r:id="rId21"/>
    <p:sldId id="278" r:id="rId22"/>
    <p:sldId id="279" r:id="rId23"/>
    <p:sldId id="280" r:id="rId24"/>
    <p:sldId id="272" r:id="rId25"/>
    <p:sldId id="281" r:id="rId26"/>
    <p:sldId id="282" r:id="rId27"/>
    <p:sldId id="273" r:id="rId28"/>
    <p:sldId id="283" r:id="rId29"/>
    <p:sldId id="1030" r:id="rId30"/>
    <p:sldId id="1031" r:id="rId31"/>
    <p:sldId id="1001" r:id="rId32"/>
    <p:sldId id="275" r:id="rId33"/>
    <p:sldId id="265" r:id="rId34"/>
    <p:sldId id="266" r:id="rId35"/>
    <p:sldId id="267" r:id="rId36"/>
    <p:sldId id="262" r:id="rId37"/>
    <p:sldId id="276" r:id="rId38"/>
    <p:sldId id="295" r:id="rId39"/>
    <p:sldId id="286" r:id="rId40"/>
    <p:sldId id="285" r:id="rId41"/>
    <p:sldId id="288" r:id="rId42"/>
    <p:sldId id="287" r:id="rId43"/>
    <p:sldId id="289" r:id="rId44"/>
    <p:sldId id="290" r:id="rId45"/>
    <p:sldId id="291" r:id="rId46"/>
    <p:sldId id="292" r:id="rId47"/>
    <p:sldId id="293" r:id="rId48"/>
    <p:sldId id="378" r:id="rId4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BB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2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FD2B575-7030-4145-BF18-10AC9ED1F7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7393AC-E0B9-4B83-AD0F-7080F84C8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1C465-0E53-4502-AAF2-ECB78E60B23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C0DFD0-12EA-46A1-84B6-DA462EB848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4A9157-B634-4FBE-A15D-062D8DB7A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46449-5ECA-440E-B91E-5836C4D23B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247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C134E-314F-43C5-92B6-AFE36090BF52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C316-AD09-417C-A326-6B7DF823F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17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E59F0BC-8717-4F85-8D8B-215BD440CC74}" type="slidenum">
              <a:rPr lang="pt-BR"/>
              <a:pPr/>
              <a:t>29</a:t>
            </a:fld>
            <a:endParaRPr lang="pt-BR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C316-AD09-417C-A326-6B7DF823FA7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4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>
            <a:extLst>
              <a:ext uri="{FF2B5EF4-FFF2-40B4-BE49-F238E27FC236}">
                <a16:creationId xmlns:a16="http://schemas.microsoft.com/office/drawing/2014/main" id="{2E2170EA-4729-4A92-BF98-08B4620A3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>
            <a:extLst>
              <a:ext uri="{FF2B5EF4-FFF2-40B4-BE49-F238E27FC236}">
                <a16:creationId xmlns:a16="http://schemas.microsoft.com/office/drawing/2014/main" id="{B41A5446-7694-43AD-BDB5-4E747A1D4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9759C273-735F-4BE6-A6EB-93377CC9B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749744-55B0-4037-8A0C-76ED90139E44}" type="slidenum">
              <a:rPr lang="pt-BR" altLang="pt-BR" sz="1300"/>
              <a:pPr>
                <a:spcBef>
                  <a:spcPct val="0"/>
                </a:spcBef>
              </a:pPr>
              <a:t>48</a:t>
            </a:fld>
            <a:endParaRPr lang="pt-BR" altLang="pt-B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636"/>
            <a:ext cx="9144000" cy="755068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txBody>
          <a:bodyPr/>
          <a:lstStyle>
            <a:lvl1pPr>
              <a:defRPr sz="2400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err="1"/>
              <a:t>Bacharelado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– BSI</a:t>
            </a:r>
            <a:br>
              <a:rPr lang="en-US" dirty="0"/>
            </a:br>
            <a:r>
              <a:rPr lang="en-US" dirty="0"/>
              <a:t>CEFET/RJ – Campus Maria da </a:t>
            </a:r>
            <a:r>
              <a:rPr lang="en-US" dirty="0" err="1"/>
              <a:t>Graça</a:t>
            </a:r>
            <a:endParaRPr lang="pt-BR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8B860F-224E-4A0B-A7CB-CBAD255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CEC73C6-9A2A-4372-A9C1-CD3D953197E6}"/>
              </a:ext>
            </a:extLst>
          </p:cNvPr>
          <p:cNvSpPr txBox="1">
            <a:spLocks/>
          </p:cNvSpPr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E7A6D6-CE43-4635-853A-EDB80B2E2BBC}"/>
              </a:ext>
            </a:extLst>
          </p:cNvPr>
          <p:cNvSpPr txBox="1"/>
          <p:nvPr userDrawn="1"/>
        </p:nvSpPr>
        <p:spPr>
          <a:xfrm>
            <a:off x="0" y="2204864"/>
            <a:ext cx="9144000" cy="83099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/>
                <a:ea typeface="+mj-ea"/>
                <a:cs typeface="+mj-cs"/>
              </a:rPr>
              <a:t>Engenharia de Software</a:t>
            </a:r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20A56B-4E8A-4731-8798-E07542706462}"/>
              </a:ext>
            </a:extLst>
          </p:cNvPr>
          <p:cNvSpPr txBox="1"/>
          <p:nvPr userDrawn="1"/>
        </p:nvSpPr>
        <p:spPr>
          <a:xfrm>
            <a:off x="0" y="3068960"/>
            <a:ext cx="9144000" cy="461665"/>
          </a:xfrm>
          <a:prstGeom prst="rect">
            <a:avLst/>
          </a:prstGeom>
          <a:solidFill>
            <a:srgbClr val="006BBC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de Software – MVC (Model View and Controller)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AFB36C-5A28-47DC-9AF2-46EF7BCBFD95}"/>
              </a:ext>
            </a:extLst>
          </p:cNvPr>
          <p:cNvSpPr txBox="1"/>
          <p:nvPr userDrawn="1"/>
        </p:nvSpPr>
        <p:spPr>
          <a:xfrm>
            <a:off x="2339752" y="5085184"/>
            <a:ext cx="457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Sildenir Alves Ribeiro, DSc</a:t>
            </a:r>
            <a:endParaRPr lang="pt-BR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4A81ED-32AD-4654-AA7E-7D7987C1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20153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425E08A-022F-4D87-A321-393C0BE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237668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‹nº›</a:t>
            </a:fld>
            <a:endParaRPr lang="en" sz="10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755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6B89-DE90-497D-860B-D149275B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C5726A-205C-447E-9B0F-CCA6D3865595}"/>
              </a:ext>
            </a:extLst>
          </p:cNvPr>
          <p:cNvSpPr txBox="1"/>
          <p:nvPr userDrawn="1"/>
        </p:nvSpPr>
        <p:spPr>
          <a:xfrm>
            <a:off x="0" y="2555612"/>
            <a:ext cx="9144000" cy="769441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Engenharia de Software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AA28D8-ED8E-4F7A-8FDE-8E4CACB0E252}"/>
              </a:ext>
            </a:extLst>
          </p:cNvPr>
          <p:cNvSpPr txBox="1"/>
          <p:nvPr userDrawn="1"/>
        </p:nvSpPr>
        <p:spPr>
          <a:xfrm>
            <a:off x="0" y="3347700"/>
            <a:ext cx="9144000" cy="369332"/>
          </a:xfrm>
          <a:prstGeom prst="rect">
            <a:avLst/>
          </a:prstGeom>
          <a:solidFill>
            <a:srgbClr val="0033CC"/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Arquitetura de Software – MVC (Model View and Controller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31A6D6-5FD3-45DE-BEF8-3DC257F86316}"/>
              </a:ext>
            </a:extLst>
          </p:cNvPr>
          <p:cNvSpPr txBox="1"/>
          <p:nvPr userDrawn="1"/>
        </p:nvSpPr>
        <p:spPr>
          <a:xfrm>
            <a:off x="2339752" y="5085184"/>
            <a:ext cx="457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Sildenir Alves Ribeiro, DSc</a:t>
            </a:r>
            <a:endParaRPr lang="pt-BR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F2244D-6EEC-48E3-B62C-558B0FC1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427260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D2C513F-D41A-46B1-915C-DA0CF643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328172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CAA65D-22A4-4C93-86DA-93A863BE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392442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76CF2-4924-4CD4-8181-9472B058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33255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AC2D180-CC49-4FC9-8AC7-10F0EF7D0756}"/>
              </a:ext>
            </a:extLst>
          </p:cNvPr>
          <p:cNvSpPr txBox="1"/>
          <p:nvPr userDrawn="1"/>
        </p:nvSpPr>
        <p:spPr>
          <a:xfrm>
            <a:off x="544" y="-25896"/>
            <a:ext cx="9144000" cy="769441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j-ea"/>
                <a:cs typeface="+mj-cs"/>
              </a:rPr>
              <a:t>Engenharia de Software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22BB87-F614-4710-A395-F023BC32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15688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3851920" cy="598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836712"/>
            <a:ext cx="5111750" cy="568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84784"/>
            <a:ext cx="3851920" cy="5112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3189FE-5A48-442B-858D-B20F2B4F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314699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7E750D-F32D-4A21-B685-D1097B1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  <p:extLst>
      <p:ext uri="{BB962C8B-B14F-4D97-AF65-F5344CB8AC3E}">
        <p14:creationId xmlns:p14="http://schemas.microsoft.com/office/powerpoint/2010/main" val="107620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DA92772-684A-4FE4-93D6-F1A9268093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908720"/>
            <a:ext cx="91440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/>
              <a:t>Click to edit Master text styles</a:t>
            </a:r>
          </a:p>
          <a:p>
            <a:pPr lvl="1"/>
            <a:r>
              <a:rPr lang="en-US" altLang="pt-BR" dirty="0"/>
              <a:t>Second level</a:t>
            </a:r>
          </a:p>
          <a:p>
            <a:pPr lvl="2"/>
            <a:r>
              <a:rPr lang="en-US" altLang="pt-BR" dirty="0"/>
              <a:t>Third level</a:t>
            </a:r>
          </a:p>
          <a:p>
            <a:pPr lvl="3"/>
            <a:r>
              <a:rPr lang="en-US" altLang="pt-BR" dirty="0"/>
              <a:t>Fourth level</a:t>
            </a:r>
          </a:p>
          <a:p>
            <a:pPr lvl="4"/>
            <a:r>
              <a:rPr lang="en-US" altLang="pt-BR" dirty="0"/>
              <a:t>Fifth level</a:t>
            </a:r>
            <a:endParaRPr lang="pt-BR" altLang="pt-B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A57859-A483-437B-9F26-99C1F37AA606}"/>
              </a:ext>
            </a:extLst>
          </p:cNvPr>
          <p:cNvSpPr txBox="1">
            <a:spLocks/>
          </p:cNvSpPr>
          <p:nvPr userDrawn="1"/>
        </p:nvSpPr>
        <p:spPr>
          <a:xfrm>
            <a:off x="0" y="9636"/>
            <a:ext cx="9144000" cy="611052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Arquitetura de Software – Model View Control (MVC)</a:t>
            </a:r>
            <a:endParaRPr lang="pt-BR" sz="32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E1D71B-EA9F-4354-A534-6CCFC8B73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0913"/>
            <a:ext cx="9144000" cy="230785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</a:ln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86B-9B79-4FDC-810C-E047F942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66AD7A-405A-423E-B8CE-CBFEA00E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25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0405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Arquitetura MVC: Colaborações do Modelo Clássico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8658544" cy="5256584"/>
          </a:xfrm>
        </p:spPr>
        <p:txBody>
          <a:bodyPr>
            <a:noAutofit/>
          </a:bodyPr>
          <a:lstStyle/>
          <a:p>
            <a:r>
              <a:rPr lang="pt-BR" sz="2800" dirty="0"/>
              <a:t>Colaborações 1:</a:t>
            </a:r>
          </a:p>
          <a:p>
            <a:pPr lvl="1"/>
            <a:r>
              <a:rPr lang="pt-BR" sz="2400" dirty="0"/>
              <a:t>Existe uma </a:t>
            </a:r>
            <a:r>
              <a:rPr lang="pt-BR" sz="2400" dirty="0">
                <a:solidFill>
                  <a:schemeClr val="tx2"/>
                </a:solidFill>
              </a:rPr>
              <a:t>tríade MVC</a:t>
            </a:r>
            <a:r>
              <a:rPr lang="pt-BR" sz="2400" dirty="0"/>
              <a:t> para cada objeto a ser manipulado pelo usuário (i.e., para cada controle gráfico e para o formulário).</a:t>
            </a:r>
          </a:p>
          <a:p>
            <a:pPr lvl="1"/>
            <a:r>
              <a:rPr lang="pt-BR" sz="2400" dirty="0"/>
              <a:t>O Model pode ser alterado pelo </a:t>
            </a:r>
            <a:r>
              <a:rPr lang="pt-BR" sz="2400" i="1" dirty="0" err="1"/>
              <a:t>controller</a:t>
            </a:r>
            <a:r>
              <a:rPr lang="pt-BR" sz="2400" dirty="0"/>
              <a:t>, pelo </a:t>
            </a:r>
            <a:r>
              <a:rPr lang="pt-BR" sz="2400" i="1" dirty="0" err="1"/>
              <a:t>view</a:t>
            </a:r>
            <a:r>
              <a:rPr lang="pt-BR" sz="2400" dirty="0"/>
              <a:t>, ou por outros objetos da aplicação.</a:t>
            </a:r>
          </a:p>
          <a:p>
            <a:pPr lvl="1"/>
            <a:r>
              <a:rPr lang="pt-BR" sz="2400" dirty="0"/>
              <a:t>Quando o estado do </a:t>
            </a:r>
            <a:r>
              <a:rPr lang="pt-BR" sz="2400" i="1" dirty="0" err="1"/>
              <a:t>model</a:t>
            </a:r>
            <a:r>
              <a:rPr lang="pt-BR" sz="2400" dirty="0"/>
              <a:t> é alterado, ele </a:t>
            </a:r>
            <a:r>
              <a:rPr lang="pt-BR" sz="2400" u="sng" dirty="0"/>
              <a:t>notifica</a:t>
            </a:r>
            <a:r>
              <a:rPr lang="pt-BR" sz="2400" dirty="0"/>
              <a:t> (padrão </a:t>
            </a:r>
            <a:r>
              <a:rPr lang="pt-BR" sz="2400" dirty="0" err="1"/>
              <a:t>GoF</a:t>
            </a:r>
            <a:r>
              <a:rPr lang="pt-BR" sz="2400" dirty="0"/>
              <a:t> </a:t>
            </a:r>
            <a:r>
              <a:rPr lang="pt-BR" sz="2400" u="sng" dirty="0" err="1"/>
              <a:t>Observer</a:t>
            </a:r>
            <a:r>
              <a:rPr lang="pt-BR" sz="2400" dirty="0"/>
              <a:t>) a todas as suas visões, que por sua vez, atualizam a si próprias.</a:t>
            </a:r>
          </a:p>
          <a:p>
            <a:pPr lvl="1"/>
            <a:r>
              <a:rPr lang="pt-BR" sz="2400" i="1" dirty="0"/>
              <a:t>A </a:t>
            </a:r>
            <a:r>
              <a:rPr lang="pt-BR" sz="2400" i="1" dirty="0" err="1"/>
              <a:t>view</a:t>
            </a:r>
            <a:r>
              <a:rPr lang="pt-BR" sz="2400" dirty="0"/>
              <a:t> e o </a:t>
            </a:r>
            <a:r>
              <a:rPr lang="pt-BR" sz="2400" i="1" dirty="0" err="1"/>
              <a:t>controller</a:t>
            </a:r>
            <a:r>
              <a:rPr lang="pt-BR" sz="2400" dirty="0"/>
              <a:t> trabalham em conjunto para permitir ao usuário visualizar e interagir com o </a:t>
            </a:r>
            <a:r>
              <a:rPr lang="pt-BR" sz="2400" i="1" dirty="0"/>
              <a:t>model</a:t>
            </a:r>
            <a:r>
              <a:rPr lang="pt-BR" sz="2400" dirty="0"/>
              <a:t>. Ambos dependem do </a:t>
            </a:r>
            <a:r>
              <a:rPr lang="pt-BR" sz="2400" i="1" dirty="0" err="1"/>
              <a:t>model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552"/>
          </a:xfrm>
        </p:spPr>
        <p:txBody>
          <a:bodyPr>
            <a:normAutofit/>
          </a:bodyPr>
          <a:lstStyle/>
          <a:p>
            <a:r>
              <a:rPr lang="pt-BR" sz="2400" dirty="0"/>
              <a:t>Colaboração 2:</a:t>
            </a:r>
          </a:p>
          <a:p>
            <a:pPr lvl="1"/>
            <a:r>
              <a:rPr lang="pt-BR" sz="2000" dirty="0"/>
              <a:t>Conforme o usuário fornece dados a ser processados pela aplicação, o </a:t>
            </a:r>
            <a:r>
              <a:rPr lang="pt-BR" sz="2000" i="1" dirty="0" err="1"/>
              <a:t>controller</a:t>
            </a:r>
            <a:r>
              <a:rPr lang="pt-BR" sz="2000" dirty="0"/>
              <a:t> intercepta essa entrada e age de acordo.</a:t>
            </a:r>
          </a:p>
          <a:p>
            <a:pPr lvl="2"/>
            <a:r>
              <a:rPr lang="pt-BR" sz="1600" dirty="0"/>
              <a:t>Algumas ações do usuários fazem com que o </a:t>
            </a:r>
            <a:r>
              <a:rPr lang="pt-BR" sz="1600" i="1" dirty="0" err="1"/>
              <a:t>controller</a:t>
            </a:r>
            <a:r>
              <a:rPr lang="pt-BR" sz="1600" dirty="0"/>
              <a:t> interaja com o </a:t>
            </a:r>
            <a:r>
              <a:rPr lang="pt-BR" sz="1600" i="1" dirty="0" err="1"/>
              <a:t>model</a:t>
            </a:r>
            <a:r>
              <a:rPr lang="pt-BR" sz="1600" dirty="0"/>
              <a:t>.</a:t>
            </a:r>
          </a:p>
          <a:p>
            <a:pPr lvl="2"/>
            <a:r>
              <a:rPr lang="pt-BR" sz="1600" dirty="0"/>
              <a:t>Outras ações podem fazer com que o </a:t>
            </a:r>
            <a:r>
              <a:rPr lang="pt-BR" sz="1600" i="1" dirty="0" err="1"/>
              <a:t>controller</a:t>
            </a:r>
            <a:r>
              <a:rPr lang="pt-BR" sz="1600" dirty="0"/>
              <a:t> atualize o estado do </a:t>
            </a:r>
            <a:r>
              <a:rPr lang="pt-BR" sz="1600" i="1" dirty="0" err="1"/>
              <a:t>view</a:t>
            </a:r>
            <a:r>
              <a:rPr lang="pt-BR" sz="1600" dirty="0"/>
              <a:t>. (e.g., habilitar um campo, apresentar um menu, </a:t>
            </a:r>
            <a:r>
              <a:rPr lang="pt-BR" sz="1600" dirty="0" err="1"/>
              <a:t>etc</a:t>
            </a:r>
            <a:r>
              <a:rPr lang="pt-BR" sz="1600" dirty="0"/>
              <a:t>)</a:t>
            </a:r>
          </a:p>
          <a:p>
            <a:pPr lvl="1"/>
            <a:r>
              <a:rPr lang="pt-BR" sz="2000" b="1" u="sng" dirty="0"/>
              <a:t>Não</a:t>
            </a:r>
            <a:r>
              <a:rPr lang="pt-BR" sz="2000" dirty="0"/>
              <a:t> é objetivo do </a:t>
            </a:r>
            <a:r>
              <a:rPr lang="pt-BR" sz="2000" i="1" dirty="0" err="1"/>
              <a:t>controller</a:t>
            </a:r>
            <a:r>
              <a:rPr lang="pt-BR" sz="2000" dirty="0"/>
              <a:t> desacoplar a </a:t>
            </a:r>
            <a:r>
              <a:rPr lang="pt-BR" sz="2000" i="1" dirty="0" err="1"/>
              <a:t>view</a:t>
            </a:r>
            <a:r>
              <a:rPr lang="pt-BR" sz="2000" dirty="0"/>
              <a:t> e o </a:t>
            </a:r>
            <a:r>
              <a:rPr lang="pt-BR" sz="2000" i="1" dirty="0" err="1"/>
              <a:t>model</a:t>
            </a:r>
            <a:r>
              <a:rPr lang="pt-BR" sz="2000" dirty="0"/>
              <a:t>.</a:t>
            </a:r>
          </a:p>
          <a:p>
            <a:pPr lvl="2"/>
            <a:r>
              <a:rPr lang="pt-BR" sz="1600" dirty="0"/>
              <a:t>Esse desacoplamento é alcançado com o uso do padrão </a:t>
            </a:r>
            <a:r>
              <a:rPr lang="pt-BR" sz="1600" dirty="0" err="1"/>
              <a:t>Observer</a:t>
            </a:r>
            <a:r>
              <a:rPr lang="pt-BR" sz="1600" dirty="0"/>
              <a:t>.</a:t>
            </a:r>
          </a:p>
          <a:p>
            <a:pPr lvl="1"/>
            <a:r>
              <a:rPr lang="pt-BR" sz="2000" dirty="0"/>
              <a:t>Em vez disso, o controlador foi originalmente proposto como um </a:t>
            </a:r>
            <a:r>
              <a:rPr lang="pt-BR" sz="2000" u="sng" dirty="0"/>
              <a:t>mediador</a:t>
            </a:r>
            <a:r>
              <a:rPr lang="pt-BR" sz="2000" dirty="0"/>
              <a:t> entre o usuário e o </a:t>
            </a:r>
            <a:r>
              <a:rPr lang="pt-BR" sz="2000" i="1" dirty="0" err="1"/>
              <a:t>model</a:t>
            </a:r>
            <a:r>
              <a:rPr lang="pt-BR" sz="2000" dirty="0"/>
              <a:t>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3942C2-BA0E-424B-8D61-B7E3E281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0405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Arquitetura MVC: Colaborações do Modelo Clássico</a:t>
            </a:r>
          </a:p>
        </p:txBody>
      </p:sp>
    </p:spTree>
    <p:extLst>
      <p:ext uri="{BB962C8B-B14F-4D97-AF65-F5344CB8AC3E}">
        <p14:creationId xmlns:p14="http://schemas.microsoft.com/office/powerpoint/2010/main" val="251190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4704"/>
            <a:ext cx="9052992" cy="432048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Variações do Modelo MVC: Smalltalk-80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320480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O MVC clássico (</a:t>
            </a:r>
            <a:r>
              <a:rPr lang="pt-BR" sz="2800" dirty="0" err="1"/>
              <a:t>Smalltalk</a:t>
            </a:r>
            <a:r>
              <a:rPr lang="pt-BR" sz="2800" dirty="0"/>
              <a:t>-80) não é mais usado </a:t>
            </a:r>
            <a:r>
              <a:rPr lang="pt-BR" sz="2800" u="sng" dirty="0"/>
              <a:t>explicitamente</a:t>
            </a:r>
            <a:r>
              <a:rPr lang="pt-BR" sz="2800" dirty="0"/>
              <a:t> nos dias atuais.</a:t>
            </a:r>
          </a:p>
          <a:p>
            <a:pPr lvl="1"/>
            <a:r>
              <a:rPr lang="pt-BR" sz="2400" dirty="0"/>
              <a:t>Razão:  a maioria dos frameworks de GUI que existem hoje fornecem componentes gráficos que encapsulam a interação com o hardware (mouse e teclado).</a:t>
            </a:r>
          </a:p>
          <a:p>
            <a:pPr lvl="1"/>
            <a:r>
              <a:rPr lang="pt-BR" sz="2400" dirty="0"/>
              <a:t>O framework Java Swing usa MVC na implementação de seus componentes.</a:t>
            </a:r>
          </a:p>
          <a:p>
            <a:r>
              <a:rPr lang="pt-BR" sz="2800" dirty="0"/>
              <a:t>Por outro lado, a proposta original gerou diversas variações. Duas delas são:</a:t>
            </a:r>
          </a:p>
          <a:p>
            <a:pPr lvl="1"/>
            <a:r>
              <a:rPr lang="pt-BR" sz="2400" dirty="0" err="1">
                <a:solidFill>
                  <a:schemeClr val="tx2"/>
                </a:solidFill>
              </a:rPr>
              <a:t>Model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View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Controller</a:t>
            </a:r>
            <a:r>
              <a:rPr lang="pt-BR" sz="2400" dirty="0">
                <a:solidFill>
                  <a:schemeClr val="tx2"/>
                </a:solidFill>
              </a:rPr>
              <a:t> para Web</a:t>
            </a:r>
            <a:r>
              <a:rPr lang="pt-BR" sz="2400" dirty="0"/>
              <a:t> (</a:t>
            </a:r>
            <a:r>
              <a:rPr lang="pt-BR" sz="2400" dirty="0" err="1"/>
              <a:t>MVC-Web</a:t>
            </a:r>
            <a:r>
              <a:rPr lang="pt-BR" sz="2400" dirty="0"/>
              <a:t>)</a:t>
            </a:r>
          </a:p>
          <a:p>
            <a:pPr lvl="1"/>
            <a:r>
              <a:rPr lang="pt-BR" sz="2400" dirty="0" err="1">
                <a:solidFill>
                  <a:schemeClr val="tx2"/>
                </a:solidFill>
              </a:rPr>
              <a:t>Model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View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Presenter</a:t>
            </a:r>
            <a:r>
              <a:rPr lang="pt-BR" sz="2400" dirty="0"/>
              <a:t>, versão </a:t>
            </a:r>
            <a:r>
              <a:rPr lang="pt-BR" sz="2400" dirty="0" err="1"/>
              <a:t>Dolphin</a:t>
            </a:r>
            <a:r>
              <a:rPr lang="pt-BR" sz="2400" dirty="0"/>
              <a:t> </a:t>
            </a:r>
            <a:r>
              <a:rPr lang="pt-BR" sz="2400" dirty="0" err="1"/>
              <a:t>Smalltalk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63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B81B9692-F70E-45B5-BA75-7540CF449A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8229600" cy="720080"/>
          </a:xfrm>
          <a:prstGeom prst="rect">
            <a:avLst/>
          </a:prstGeom>
        </p:spPr>
        <p:txBody>
          <a:bodyPr/>
          <a:lstStyle/>
          <a:p>
            <a:r>
              <a:rPr lang="pt-BR" altLang="pt-BR" sz="4000" dirty="0">
                <a:solidFill>
                  <a:srgbClr val="002060"/>
                </a:solidFill>
              </a:rPr>
              <a:t>MVC – Interfaces de Acesso</a:t>
            </a:r>
            <a:endParaRPr lang="pt-BR" altLang="pt-BR" dirty="0">
              <a:solidFill>
                <a:srgbClr val="7B9899"/>
              </a:solidFill>
            </a:endParaRP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D9E84493-8E76-4A84-85C0-9EF430B792B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2348880"/>
            <a:ext cx="7178133" cy="3672408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C556D2C-B0A2-450B-96BD-BC15E1B0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B8DA82-3642-4640-A7D3-628690F1CF8B}"/>
              </a:ext>
            </a:extLst>
          </p:cNvPr>
          <p:cNvSpPr txBox="1"/>
          <p:nvPr/>
        </p:nvSpPr>
        <p:spPr>
          <a:xfrm>
            <a:off x="107504" y="1628800"/>
            <a:ext cx="9036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Permite múltiplas e diferentes interface para o acesso.</a:t>
            </a:r>
            <a:endParaRPr lang="pt-BR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E4F048D4-4283-4FD2-8805-1F6DB08FC9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82" y="692696"/>
            <a:ext cx="9129117" cy="1143000"/>
          </a:xfrm>
          <a:prstGeom prst="rect">
            <a:avLst/>
          </a:prstGeom>
        </p:spPr>
        <p:txBody>
          <a:bodyPr/>
          <a:lstStyle/>
          <a:p>
            <a:r>
              <a:rPr lang="pt-BR" altLang="pt-BR" dirty="0">
                <a:solidFill>
                  <a:schemeClr val="tx2"/>
                </a:solidFill>
              </a:rPr>
              <a:t>Aplicação com uma única camada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9FD89D0F-00DC-4981-BAA8-CFAA03BFD15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484784"/>
            <a:ext cx="8143875" cy="4830763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6F63C9D-C9B8-4278-AACA-7FF6C057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BC4199B5-4EEC-4F48-A5EA-E1F3C93E66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648072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Exemplo – Aplicação de camada única 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D29D0ABA-77B9-4BA6-829D-90330F8D641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43063"/>
            <a:ext cx="7143750" cy="4694237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74B7A0-29BE-43CF-A7D3-D07A1D0F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B8B340D-AFC4-41C2-94EB-081FF70092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036496" cy="648072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Consequências de aplicação com camada única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6A952AD8-EA43-4C16-A26D-7947588F27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4238" cy="4572000"/>
          </a:xfrm>
        </p:spPr>
        <p:txBody>
          <a:bodyPr/>
          <a:lstStyle/>
          <a:p>
            <a:r>
              <a:rPr lang="pt-BR" altLang="pt-BR" dirty="0"/>
              <a:t>Sem complicações para desenvolver;</a:t>
            </a:r>
          </a:p>
          <a:p>
            <a:r>
              <a:rPr lang="pt-BR" altLang="pt-BR" dirty="0"/>
              <a:t>Difícil manutenção:</a:t>
            </a:r>
          </a:p>
          <a:p>
            <a:pPr lvl="1"/>
            <a:r>
              <a:rPr lang="pt-BR" altLang="pt-BR" dirty="0"/>
              <a:t>Código desorganizado;</a:t>
            </a:r>
          </a:p>
          <a:p>
            <a:pPr lvl="1"/>
            <a:r>
              <a:rPr lang="pt-BR" altLang="pt-BR" dirty="0"/>
              <a:t>Difícil depuração;</a:t>
            </a:r>
          </a:p>
          <a:p>
            <a:pPr lvl="1"/>
            <a:r>
              <a:rPr lang="pt-BR" altLang="pt-BR" dirty="0"/>
              <a:t>Dificulta o trabalho em equipe (Web Designer, desenvolvedor...).</a:t>
            </a:r>
          </a:p>
          <a:p>
            <a:r>
              <a:rPr lang="pt-BR" altLang="pt-BR" dirty="0"/>
              <a:t>Difícil reuso.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5652BC7-BE02-4120-BD96-AF500AF4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F2028FB6-604B-416E-96DB-33A4123E66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64704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Arquitetura em várias camadas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FAE45F9E-EB4F-4741-9CCE-46135D212FC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988840"/>
            <a:ext cx="8164512" cy="4572000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AF7CF7-638F-492B-AE1C-DD2EA7AE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CB152D6B-87B3-470E-83C1-16ED756EFD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144000" cy="6480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altLang="pt-BR" sz="3200" dirty="0">
                <a:solidFill>
                  <a:schemeClr val="tx2"/>
                </a:solidFill>
              </a:rPr>
              <a:t>Consequências – Arquitetura múltiplas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5BBB0-546C-40A7-A2CD-F99BBE12A3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484785"/>
            <a:ext cx="8784976" cy="4801716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Maior complexidade no desenvolvimento;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Manutenção mais simples:</a:t>
            </a:r>
          </a:p>
          <a:p>
            <a:pPr marL="730250" lvl="1" indent="-282575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dirty="0"/>
              <a:t>Código organizado;</a:t>
            </a:r>
          </a:p>
          <a:p>
            <a:pPr marL="730250" lvl="1" indent="-282575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dirty="0"/>
              <a:t>Depuração isolada de camadas;</a:t>
            </a:r>
          </a:p>
          <a:p>
            <a:pPr marL="730250" lvl="1" indent="-282575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dirty="0"/>
              <a:t>Alterações numa camada não afetam outras.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Facilita o reuso;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Simplifica a inclusão de um novo elemento de visão (ex.: cliente);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Possibilita desenvolvimento das camadas em paralelo, se forem bem definidas.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81AB85C-C4A8-4E70-BF6D-BE90B87E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FD5B2AD5-8AC0-4494-BAA9-F9D050C0F4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2696"/>
            <a:ext cx="9144000" cy="6480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pt-BR" altLang="pt-BR" sz="2800" dirty="0">
                <a:solidFill>
                  <a:schemeClr val="tx2"/>
                </a:solidFill>
              </a:rPr>
              <a:t>Consequências–Arquitetura de múltiplas camadas (Cont...)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9ECFD-5455-4437-A60A-6F63D8FBCC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9001000" cy="5184576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Requer análise mais aprofundada (mais tempo);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Requer pessoal especializado;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Não aconselhável para aplicações pequenas (custo x benefício não compensa).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Se tivermos muitas visões e o modelo for atualizado com muita freqüência, a performance do sistema pode ser abalada;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Se o padrão não for implementado com cuidado, podemos ter casos como o envio de atualizações para visões que estão minimizadas ou fora do campo de visão de usuário;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400" dirty="0"/>
              <a:t>Ineficiência: uma visão pode ter que fazer inúmeras chamadas ao modelo, dependendo de sua interface.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2F9F1AD-930D-4420-8386-CA2A131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 descr="C:\Users\Adriano\Desktop\trabalho do michel\mvc.png">
            <a:extLst>
              <a:ext uri="{FF2B5EF4-FFF2-40B4-BE49-F238E27FC236}">
                <a16:creationId xmlns:a16="http://schemas.microsoft.com/office/drawing/2014/main" id="{4813FAB0-FEF6-4A69-92E8-C99AB920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8407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259CFC4-B3C3-488D-B590-F3714213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41BD890-5FE7-4311-BEB7-AD5B3EECB443}"/>
              </a:ext>
            </a:extLst>
          </p:cNvPr>
          <p:cNvSpPr txBox="1">
            <a:spLocks/>
          </p:cNvSpPr>
          <p:nvPr/>
        </p:nvSpPr>
        <p:spPr>
          <a:xfrm>
            <a:off x="-7218" y="764704"/>
            <a:ext cx="9129514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002060"/>
                </a:solidFill>
                <a:latin typeface="Adobe Caslon Pro" pitchFamily="18" charset="0"/>
              </a:rPr>
              <a:t>Arquitetura de Software - MVC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3E307EFE-9F23-4623-9779-1FA289824A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72" y="620688"/>
            <a:ext cx="9131027" cy="720080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>
                <a:solidFill>
                  <a:schemeClr val="tx2"/>
                </a:solidFill>
              </a:rPr>
              <a:t>Modelo de Colaboração – Ex. Diagrama de Sequencia UML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30E38E34-142D-4105-93C0-110832133C5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4" y="1565274"/>
            <a:ext cx="8701397" cy="4600029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7531C84-4763-4137-A3E5-CE1073B4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487DADCC-6DB2-4F5E-99CE-6DE360FC7E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7488" y="620688"/>
            <a:ext cx="9161487" cy="1143000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Descrição do modelo de colaboração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EDB21-2D84-4D8B-A738-54B686CC90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56984" cy="496855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O controle recebe um evento da GUI e invoca um método do modelo;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O modelo computa e muda o estado de algum atributo;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O modelo notifica todos os controles e visões registradas;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Cada visão recupera os dados do modelo e se atualiza;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Cada controle também atualiza seu estado, como a habilitação de um menu;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/>
              <a:t>O controle recupera o controle da aplicação.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45A51E-9299-40B0-90B6-A24C8667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7738D07A-4A52-40FB-8AD2-E93A26112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936104"/>
          </a:xfrm>
          <a:prstGeom prst="rect">
            <a:avLst/>
          </a:prstGeom>
        </p:spPr>
        <p:txBody>
          <a:bodyPr/>
          <a:lstStyle/>
          <a:p>
            <a:r>
              <a:rPr lang="pt-BR" altLang="pt-BR" sz="2800" dirty="0">
                <a:solidFill>
                  <a:schemeClr val="tx2"/>
                </a:solidFill>
              </a:rPr>
              <a:t>Modelo de Colaboração – Exemplo 2 – Ex. Com diagrama de sequencia UML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7AD0B96F-1AA6-43EF-B8F4-3B1FF669D43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484784"/>
            <a:ext cx="7344816" cy="5056914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747A27-958A-4599-84B1-CE8A93DA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69F044BE-54C0-4529-9AD3-171A460231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38" y="620688"/>
            <a:ext cx="9120361" cy="576064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Descrição do modelo de colaboração do exemplo 2.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01327571-19C4-4EB4-B9F8-FD0A4D0011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26616" y="1340768"/>
            <a:ext cx="9170615" cy="5184576"/>
          </a:xfrm>
        </p:spPr>
        <p:txBody>
          <a:bodyPr/>
          <a:lstStyle/>
          <a:p>
            <a:r>
              <a:rPr lang="pt-BR" altLang="pt-BR" sz="2400" dirty="0"/>
              <a:t>Criação dos participantes:</a:t>
            </a:r>
          </a:p>
          <a:p>
            <a:pPr lvl="1"/>
            <a:r>
              <a:rPr lang="pt-BR" altLang="pt-BR" sz="2400" dirty="0"/>
              <a:t>Uma instância do modelo é criada</a:t>
            </a:r>
          </a:p>
          <a:p>
            <a:pPr lvl="1"/>
            <a:r>
              <a:rPr lang="pt-BR" altLang="pt-BR" sz="2400" dirty="0"/>
              <a:t>As visões são criadas e recebem uma referência para o modelo</a:t>
            </a:r>
          </a:p>
          <a:p>
            <a:pPr lvl="1"/>
            <a:r>
              <a:rPr lang="pt-BR" altLang="pt-BR" sz="2400" dirty="0"/>
              <a:t>Cada visão se registra no mecanismo de notificação do modelo</a:t>
            </a:r>
          </a:p>
          <a:p>
            <a:pPr lvl="1"/>
            <a:r>
              <a:rPr lang="pt-BR" altLang="pt-BR" sz="2400" dirty="0"/>
              <a:t>A visão cria um controlador, e passa sua própria referência e também do modelo</a:t>
            </a:r>
          </a:p>
          <a:p>
            <a:pPr lvl="1"/>
            <a:r>
              <a:rPr lang="pt-BR" altLang="pt-BR" sz="2400" dirty="0"/>
              <a:t>O controlador também se registra no mecanismo de notificação do modelo</a:t>
            </a:r>
          </a:p>
          <a:p>
            <a:pPr lvl="1"/>
            <a:r>
              <a:rPr lang="pt-BR" altLang="pt-BR" sz="2400" dirty="0"/>
              <a:t>A aplicação começa a processar eventos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BE986B8-5F25-4C34-878E-BE4AD7F9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2F0314EA-DBFA-490A-98D5-F46BF11F40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pt-BR" altLang="pt-BR" dirty="0"/>
              <a:t>Model:</a:t>
            </a:r>
          </a:p>
          <a:p>
            <a:pPr lvl="1"/>
            <a:r>
              <a:rPr lang="pt-BR" altLang="pt-BR" dirty="0"/>
              <a:t>Classe que encapsula um valor que o componente gráfico representa.</a:t>
            </a:r>
          </a:p>
          <a:p>
            <a:r>
              <a:rPr lang="pt-BR" altLang="pt-BR" dirty="0" err="1"/>
              <a:t>View</a:t>
            </a:r>
            <a:r>
              <a:rPr lang="pt-BR" altLang="pt-BR" dirty="0"/>
              <a:t>:</a:t>
            </a:r>
          </a:p>
          <a:p>
            <a:pPr lvl="1"/>
            <a:r>
              <a:rPr lang="pt-BR" altLang="pt-BR" dirty="0"/>
              <a:t>Classe </a:t>
            </a:r>
            <a:r>
              <a:rPr lang="pt-BR" altLang="pt-BR" dirty="0" err="1"/>
              <a:t>que“renderiza</a:t>
            </a:r>
            <a:r>
              <a:rPr lang="pt-BR" altLang="pt-BR" dirty="0"/>
              <a:t>” o componente gráfico no Look &amp; </a:t>
            </a:r>
            <a:r>
              <a:rPr lang="pt-BR" altLang="pt-BR" dirty="0" err="1"/>
              <a:t>Feel</a:t>
            </a:r>
            <a:r>
              <a:rPr lang="pt-BR" altLang="pt-BR" dirty="0"/>
              <a:t> adequado.</a:t>
            </a:r>
          </a:p>
          <a:p>
            <a:r>
              <a:rPr lang="pt-BR" altLang="pt-BR" dirty="0" err="1"/>
              <a:t>Controller</a:t>
            </a:r>
            <a:r>
              <a:rPr lang="pt-BR" altLang="pt-BR" dirty="0"/>
              <a:t>:</a:t>
            </a:r>
          </a:p>
          <a:p>
            <a:pPr lvl="1"/>
            <a:r>
              <a:rPr lang="pt-BR" altLang="pt-BR" dirty="0"/>
              <a:t>Classe que recebe estímulos do usuário no componente gráfico exibido e altera o modelo.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E4587BB-D736-4868-8D03-41B2175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F839E4-5DE6-4168-A228-BABE0D7252AA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Modelo MVC com </a:t>
            </a:r>
            <a:r>
              <a:rPr lang="pt-BR" altLang="pt-BR" sz="3200" dirty="0" err="1">
                <a:solidFill>
                  <a:schemeClr val="tx2"/>
                </a:solidFill>
              </a:rPr>
              <a:t>GUIs</a:t>
            </a:r>
            <a:r>
              <a:rPr lang="pt-BR" altLang="pt-BR" sz="3200" dirty="0">
                <a:solidFill>
                  <a:schemeClr val="tx2"/>
                </a:solidFill>
              </a:rPr>
              <a:t> do Java Swing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D41F0F89-8C9E-4F80-B443-982D1368A0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720080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Modelo MVC em Interfaces Gráficas (</a:t>
            </a:r>
            <a:r>
              <a:rPr lang="pt-BR" altLang="pt-BR" sz="3200" dirty="0" err="1">
                <a:solidFill>
                  <a:schemeClr val="tx2"/>
                </a:solidFill>
              </a:rPr>
              <a:t>GUIs</a:t>
            </a:r>
            <a:r>
              <a:rPr lang="pt-BR" altLang="pt-BR" sz="32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28F1D2E4-D33F-48A5-9037-4A31C81E9FC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340768"/>
            <a:ext cx="8568952" cy="4932040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4286AD9-6F3A-4068-B1DC-80010D8A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>
            <a:extLst>
              <a:ext uri="{FF2B5EF4-FFF2-40B4-BE49-F238E27FC236}">
                <a16:creationId xmlns:a16="http://schemas.microsoft.com/office/drawing/2014/main" id="{AFAD184A-062D-4E86-BD16-71D590BA766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1527175"/>
            <a:ext cx="7646988" cy="4572000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B5C31FA-C4AD-40BB-8275-C6F2E77D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85DEE9-23BE-4A63-ABAC-4826788F58BA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Modelo MVC em Interfaces Gráficas (</a:t>
            </a:r>
            <a:r>
              <a:rPr lang="pt-BR" altLang="pt-BR" sz="3200" dirty="0" err="1">
                <a:solidFill>
                  <a:schemeClr val="tx2"/>
                </a:solidFill>
              </a:rPr>
              <a:t>GUIs</a:t>
            </a:r>
            <a:r>
              <a:rPr lang="pt-BR" altLang="pt-BR" sz="3200" dirty="0">
                <a:solidFill>
                  <a:schemeClr val="tx2"/>
                </a:solidFill>
              </a:rPr>
              <a:t>)- (cont...)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826E9EBC-2267-4604-AED1-C95236F022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340768"/>
            <a:ext cx="9036496" cy="4968552"/>
          </a:xfrm>
        </p:spPr>
        <p:txBody>
          <a:bodyPr/>
          <a:lstStyle/>
          <a:p>
            <a:r>
              <a:rPr lang="pt-BR" altLang="pt-BR" dirty="0"/>
              <a:t>Model:</a:t>
            </a:r>
          </a:p>
          <a:p>
            <a:pPr lvl="1"/>
            <a:r>
              <a:rPr lang="pt-BR" altLang="pt-BR" dirty="0"/>
              <a:t>Classes de lógica de negócio.</a:t>
            </a:r>
          </a:p>
          <a:p>
            <a:r>
              <a:rPr lang="pt-BR" altLang="pt-BR" dirty="0" err="1"/>
              <a:t>View</a:t>
            </a:r>
            <a:r>
              <a:rPr lang="pt-BR" altLang="pt-BR" dirty="0"/>
              <a:t>:</a:t>
            </a:r>
          </a:p>
          <a:p>
            <a:pPr lvl="1"/>
            <a:r>
              <a:rPr lang="pt-BR" altLang="pt-BR" dirty="0"/>
              <a:t>Páginas HTML, JSP e similares.</a:t>
            </a:r>
          </a:p>
          <a:p>
            <a:r>
              <a:rPr lang="pt-BR" altLang="pt-BR" dirty="0" err="1"/>
              <a:t>Controller</a:t>
            </a:r>
            <a:r>
              <a:rPr lang="pt-BR" altLang="pt-BR" dirty="0"/>
              <a:t>:</a:t>
            </a:r>
          </a:p>
          <a:p>
            <a:pPr lvl="1"/>
            <a:r>
              <a:rPr lang="pt-BR" altLang="pt-BR" dirty="0" err="1"/>
              <a:t>Servlet</a:t>
            </a:r>
            <a:r>
              <a:rPr lang="pt-BR" altLang="pt-BR" dirty="0"/>
              <a:t> que recebe as requisições HTTP, chama algum método de negócio e,  dependendo do retorno, escolhe uma </a:t>
            </a:r>
            <a:r>
              <a:rPr lang="pt-BR" altLang="pt-BR" dirty="0" err="1"/>
              <a:t>view</a:t>
            </a:r>
            <a:r>
              <a:rPr lang="pt-BR" altLang="pt-BR" dirty="0"/>
              <a:t> e redireciona.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FB0AA25-1BCB-4BD6-AC9D-D0564CE8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3A14B1-DD01-4742-91C8-916B53BE9B49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Modelo MVC em Ambiente Web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>
            <a:extLst>
              <a:ext uri="{FF2B5EF4-FFF2-40B4-BE49-F238E27FC236}">
                <a16:creationId xmlns:a16="http://schemas.microsoft.com/office/drawing/2014/main" id="{22B726D6-2366-4683-8E07-D4F9C85B421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72943"/>
            <a:ext cx="8424936" cy="5012149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652B60D-3675-4453-A5E2-50EE7CD5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9AFEF0-0CB9-487D-B502-264F575378AC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Modelo MVC em Ambiente Web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2696"/>
            <a:ext cx="8585448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MVC em aplicações Web Com Java Web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29</a:t>
            </a:fld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E1BEC-6A6D-4BED-AC49-F5292B8790F6}"/>
              </a:ext>
            </a:extLst>
          </p:cNvPr>
          <p:cNvGrpSpPr/>
          <p:nvPr/>
        </p:nvGrpSpPr>
        <p:grpSpPr>
          <a:xfrm>
            <a:off x="638172" y="1484784"/>
            <a:ext cx="7862918" cy="4104456"/>
            <a:chOff x="638172" y="1484784"/>
            <a:chExt cx="7862918" cy="4104456"/>
          </a:xfrm>
        </p:grpSpPr>
        <p:pic>
          <p:nvPicPr>
            <p:cNvPr id="962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172" y="1484784"/>
              <a:ext cx="7862918" cy="4087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DAEEAAF9-31AF-4D16-98A5-8459233AEF88}"/>
                </a:ext>
              </a:extLst>
            </p:cNvPr>
            <p:cNvSpPr/>
            <p:nvPr/>
          </p:nvSpPr>
          <p:spPr>
            <a:xfrm>
              <a:off x="8100392" y="5301208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649A6978-2EEB-49BE-B5B8-31301FA1B9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51" y="692696"/>
            <a:ext cx="9129514" cy="64807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rgbClr val="002060"/>
                </a:solidFill>
                <a:latin typeface="Adobe Caslon Pro" pitchFamily="18" charset="0"/>
              </a:rPr>
              <a:t>Arquitetura de Software - MVC</a:t>
            </a:r>
          </a:p>
        </p:txBody>
      </p:sp>
      <p:sp>
        <p:nvSpPr>
          <p:cNvPr id="2051" name="Content Placeholder 4">
            <a:extLst>
              <a:ext uri="{FF2B5EF4-FFF2-40B4-BE49-F238E27FC236}">
                <a16:creationId xmlns:a16="http://schemas.microsoft.com/office/drawing/2014/main" id="{967A8999-836B-4411-B446-B557C2ED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83" y="1700808"/>
            <a:ext cx="9111952" cy="2448272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dobe Caslon Pro" pitchFamily="18" charset="0"/>
              </a:rPr>
              <a:t>Definição: </a:t>
            </a:r>
            <a:r>
              <a:rPr lang="pt-BR" altLang="pt-BR" i="1" dirty="0">
                <a:latin typeface="Adobe Caslon Pro" pitchFamily="18" charset="0"/>
              </a:rPr>
              <a:t>Model </a:t>
            </a:r>
            <a:r>
              <a:rPr lang="pt-BR" altLang="pt-BR" i="1" dirty="0" err="1">
                <a:latin typeface="Adobe Caslon Pro" pitchFamily="18" charset="0"/>
              </a:rPr>
              <a:t>View</a:t>
            </a:r>
            <a:r>
              <a:rPr lang="pt-BR" altLang="pt-BR" i="1" dirty="0">
                <a:latin typeface="Adobe Caslon Pro" pitchFamily="18" charset="0"/>
              </a:rPr>
              <a:t> </a:t>
            </a:r>
            <a:r>
              <a:rPr lang="pt-BR" altLang="pt-BR" i="1" dirty="0" err="1">
                <a:latin typeface="Adobe Caslon Pro" pitchFamily="18" charset="0"/>
              </a:rPr>
              <a:t>Controller</a:t>
            </a:r>
            <a:r>
              <a:rPr lang="pt-BR" altLang="pt-BR" i="1" dirty="0">
                <a:latin typeface="Adobe Caslon Pro" pitchFamily="18" charset="0"/>
              </a:rPr>
              <a:t> </a:t>
            </a:r>
            <a:r>
              <a:rPr lang="pt-BR" altLang="pt-BR" dirty="0">
                <a:latin typeface="Adobe Caslon Pro" pitchFamily="18" charset="0"/>
              </a:rPr>
              <a:t>é uma arquitetura que faz uso de três camadas de aplicação;</a:t>
            </a:r>
          </a:p>
          <a:p>
            <a:pPr lvl="1" eaLnBrk="1" hangingPunct="1"/>
            <a:r>
              <a:rPr lang="pt-BR" altLang="pt-BR" dirty="0">
                <a:latin typeface="Adobe Caslon Pro" pitchFamily="18" charset="0"/>
              </a:rPr>
              <a:t>Model, </a:t>
            </a:r>
            <a:r>
              <a:rPr lang="pt-BR" altLang="pt-BR" dirty="0" err="1">
                <a:latin typeface="Adobe Caslon Pro" pitchFamily="18" charset="0"/>
              </a:rPr>
              <a:t>View</a:t>
            </a:r>
            <a:r>
              <a:rPr lang="pt-BR" altLang="pt-BR" dirty="0">
                <a:latin typeface="Adobe Caslon Pro" pitchFamily="18" charset="0"/>
              </a:rPr>
              <a:t> &amp; </a:t>
            </a:r>
            <a:r>
              <a:rPr lang="pt-BR" altLang="pt-BR" dirty="0" err="1">
                <a:latin typeface="Adobe Caslon Pro" pitchFamily="18" charset="0"/>
              </a:rPr>
              <a:t>Controller</a:t>
            </a:r>
            <a:endParaRPr lang="pt-BR" altLang="pt-BR" dirty="0">
              <a:latin typeface="Adobe Caslon Pro" pitchFamily="18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E2958-AB9E-48A5-9C8E-B1566E10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008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Componentes MVC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26" y="1340768"/>
            <a:ext cx="9023870" cy="5112568"/>
          </a:xfrm>
        </p:spPr>
        <p:txBody>
          <a:bodyPr>
            <a:normAutofit/>
          </a:bodyPr>
          <a:lstStyle/>
          <a:p>
            <a:r>
              <a:rPr lang="pt-BR" sz="2800" dirty="0"/>
              <a:t>Nesta variante: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model</a:t>
            </a:r>
            <a:r>
              <a:rPr lang="pt-BR" sz="2400" dirty="0"/>
              <a:t> é o mesmo do MVC clássico.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/>
              <a:t>front</a:t>
            </a:r>
            <a:r>
              <a:rPr lang="pt-BR" sz="2400" dirty="0"/>
              <a:t> </a:t>
            </a:r>
            <a:r>
              <a:rPr lang="pt-BR" sz="2400" i="1" dirty="0" err="1"/>
              <a:t>controller</a:t>
            </a:r>
            <a:r>
              <a:rPr lang="pt-BR" sz="2400" dirty="0"/>
              <a:t> manipula requisições HTTP provenientes do cliente Web (navegador).</a:t>
            </a:r>
          </a:p>
          <a:p>
            <a:pPr lvl="2"/>
            <a:r>
              <a:rPr lang="pt-BR" sz="2000" dirty="0"/>
              <a:t>Note que, em vez de interagir com dispositivos de hardware (teclado, mouse), o </a:t>
            </a:r>
            <a:r>
              <a:rPr lang="pt-BR" sz="2000" i="1" dirty="0"/>
              <a:t>front </a:t>
            </a:r>
            <a:r>
              <a:rPr lang="pt-BR" sz="2000" i="1" dirty="0" err="1"/>
              <a:t>controller</a:t>
            </a:r>
            <a:r>
              <a:rPr lang="pt-BR" sz="2000" dirty="0"/>
              <a:t> processa requisições HTTP que são a ele delegadas.</a:t>
            </a:r>
          </a:p>
          <a:p>
            <a:pPr lvl="1"/>
            <a:r>
              <a:rPr lang="pt-BR" sz="2400" dirty="0"/>
              <a:t>O </a:t>
            </a:r>
            <a:r>
              <a:rPr lang="pt-BR" sz="2400" dirty="0" err="1"/>
              <a:t>controller</a:t>
            </a:r>
            <a:r>
              <a:rPr lang="pt-BR" sz="2400" dirty="0"/>
              <a:t> interage com o </a:t>
            </a:r>
            <a:r>
              <a:rPr lang="pt-BR" sz="2400" dirty="0" err="1"/>
              <a:t>model</a:t>
            </a:r>
            <a:r>
              <a:rPr lang="pt-BR" sz="2400" dirty="0"/>
              <a:t> e, após isso, despacha o controle para o </a:t>
            </a:r>
            <a:r>
              <a:rPr lang="pt-BR" sz="2400" dirty="0" err="1"/>
              <a:t>view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view</a:t>
            </a:r>
            <a:r>
              <a:rPr lang="pt-BR" sz="2400" dirty="0"/>
              <a:t> é responsável por gerar o conteúdo (página HTML) a ser enviado ao cliente Web.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153400" cy="64807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Colaborações MVC Web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248472"/>
          </a:xfrm>
        </p:spPr>
        <p:txBody>
          <a:bodyPr>
            <a:normAutofit/>
          </a:bodyPr>
          <a:lstStyle/>
          <a:p>
            <a:r>
              <a:rPr lang="pt-BR" sz="2800" dirty="0"/>
              <a:t>Ao receber uma requisição HTTP, o </a:t>
            </a:r>
            <a:r>
              <a:rPr lang="pt-BR" sz="2800" i="1" dirty="0"/>
              <a:t>front </a:t>
            </a:r>
            <a:r>
              <a:rPr lang="pt-BR" sz="2800" i="1" dirty="0" err="1"/>
              <a:t>controller</a:t>
            </a:r>
            <a:endParaRPr lang="pt-BR" sz="2800" i="1" dirty="0"/>
          </a:p>
          <a:p>
            <a:pPr lvl="1"/>
            <a:r>
              <a:rPr lang="pt-BR" sz="2400" dirty="0"/>
              <a:t>(1) realiza operações de recepção, </a:t>
            </a:r>
          </a:p>
          <a:p>
            <a:pPr lvl="1"/>
            <a:r>
              <a:rPr lang="pt-BR" sz="2400" dirty="0"/>
              <a:t>(2) localiza o </a:t>
            </a:r>
            <a:r>
              <a:rPr lang="pt-BR" sz="2400" i="1" dirty="0" err="1"/>
              <a:t>controller</a:t>
            </a:r>
            <a:r>
              <a:rPr lang="pt-BR" sz="2400" dirty="0"/>
              <a:t> (</a:t>
            </a:r>
            <a:r>
              <a:rPr lang="pt-BR" sz="2400" i="1" dirty="0" err="1"/>
              <a:t>command</a:t>
            </a:r>
            <a:r>
              <a:rPr lang="pt-BR" sz="2400" dirty="0"/>
              <a:t>) adequado e repassa a requisição a ele.</a:t>
            </a:r>
          </a:p>
          <a:p>
            <a:r>
              <a:rPr lang="pt-BR" sz="2800" dirty="0"/>
              <a:t>Ao receber a requisição, o </a:t>
            </a:r>
            <a:r>
              <a:rPr lang="pt-BR" sz="2800" i="1" dirty="0" err="1"/>
              <a:t>controller</a:t>
            </a:r>
            <a:r>
              <a:rPr lang="pt-BR" sz="2800" dirty="0"/>
              <a:t> realiza alterações (consultas) sobre o </a:t>
            </a:r>
            <a:r>
              <a:rPr lang="pt-BR" sz="2800" i="1" dirty="0" err="1"/>
              <a:t>model</a:t>
            </a:r>
            <a:r>
              <a:rPr lang="pt-BR" sz="2800" dirty="0"/>
              <a:t> e o controle é passado ao </a:t>
            </a:r>
            <a:r>
              <a:rPr lang="pt-BR" sz="2800" i="1" dirty="0" err="1"/>
              <a:t>view</a:t>
            </a:r>
            <a:r>
              <a:rPr lang="pt-BR" sz="2800" dirty="0"/>
              <a:t>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controller</a:t>
            </a:r>
            <a:r>
              <a:rPr lang="pt-BR" sz="2400" dirty="0"/>
              <a:t> pode passar ao </a:t>
            </a:r>
            <a:r>
              <a:rPr lang="pt-BR" sz="2400" i="1" dirty="0" err="1"/>
              <a:t>view</a:t>
            </a:r>
            <a:r>
              <a:rPr lang="pt-BR" sz="2400" dirty="0"/>
              <a:t> a parte do </a:t>
            </a:r>
            <a:r>
              <a:rPr lang="pt-BR" sz="2400" i="1" dirty="0" err="1"/>
              <a:t>model</a:t>
            </a:r>
            <a:r>
              <a:rPr lang="pt-BR" sz="2400" dirty="0"/>
              <a:t> necessária à atualização dela.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3CC64FDD-65EF-4D16-8A86-AAB7615AFA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924" y="692696"/>
            <a:ext cx="9156923" cy="576064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Frameworks MVC Java para Web</a:t>
            </a:r>
          </a:p>
        </p:txBody>
      </p:sp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B2E87847-A9BA-436A-96E1-4A27F4CA45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9001000" cy="4572000"/>
          </a:xfrm>
        </p:spPr>
        <p:txBody>
          <a:bodyPr/>
          <a:lstStyle/>
          <a:p>
            <a:r>
              <a:rPr lang="pt-BR" altLang="pt-BR" sz="2800" dirty="0"/>
              <a:t>Diversos frameworks open-</a:t>
            </a:r>
            <a:r>
              <a:rPr lang="pt-BR" altLang="pt-BR" sz="2800" dirty="0" err="1"/>
              <a:t>source</a:t>
            </a:r>
            <a:r>
              <a:rPr lang="pt-BR" altLang="pt-BR" sz="2800" dirty="0"/>
              <a:t> implementam o MVC para a Web:</a:t>
            </a:r>
          </a:p>
          <a:p>
            <a:pPr lvl="1"/>
            <a:r>
              <a:rPr lang="pt-BR" altLang="pt-BR" sz="2400" dirty="0"/>
              <a:t>JSF (futuro padrão JCP);</a:t>
            </a:r>
          </a:p>
          <a:p>
            <a:pPr lvl="1"/>
            <a:r>
              <a:rPr lang="pt-BR" altLang="pt-BR" sz="2400" dirty="0" err="1"/>
              <a:t>Struts</a:t>
            </a:r>
            <a:r>
              <a:rPr lang="pt-BR" altLang="pt-BR" sz="2400" dirty="0"/>
              <a:t> (Apache);</a:t>
            </a:r>
          </a:p>
          <a:p>
            <a:pPr lvl="1"/>
            <a:r>
              <a:rPr lang="pt-BR" altLang="pt-BR" sz="2400" dirty="0" err="1"/>
              <a:t>Tapestry</a:t>
            </a:r>
            <a:r>
              <a:rPr lang="pt-BR" altLang="pt-BR" sz="2400" dirty="0"/>
              <a:t> (Apache);</a:t>
            </a:r>
          </a:p>
          <a:p>
            <a:pPr lvl="1"/>
            <a:r>
              <a:rPr lang="pt-BR" altLang="pt-BR" sz="2400" dirty="0" err="1"/>
              <a:t>WebWork</a:t>
            </a:r>
            <a:r>
              <a:rPr lang="pt-BR" altLang="pt-BR" sz="2400" dirty="0"/>
              <a:t> (</a:t>
            </a:r>
            <a:r>
              <a:rPr lang="pt-BR" altLang="pt-BR" sz="2400" dirty="0" err="1"/>
              <a:t>OpenSymphony</a:t>
            </a:r>
            <a:r>
              <a:rPr lang="pt-BR" altLang="pt-BR" sz="2400" dirty="0"/>
              <a:t>);</a:t>
            </a:r>
          </a:p>
          <a:p>
            <a:pPr lvl="1"/>
            <a:r>
              <a:rPr lang="pt-BR" altLang="pt-BR" sz="2400" dirty="0"/>
              <a:t>Dentre outros...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0311E6-059A-416D-8F3A-12482BA1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8E51315F-F574-45AE-9685-4816F5EACD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64" y="620688"/>
            <a:ext cx="9126835" cy="576064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Problemas com o Modelo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6CBF0-8963-4A61-90EC-FDE02AA5E7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920" y="1268760"/>
            <a:ext cx="9013576" cy="5184576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Interfaces com o usuário são sensíveis a mudanças: O usuário está sempre querendo mudar funcionalidades e a interface das aplicações. </a:t>
            </a:r>
          </a:p>
          <a:p>
            <a:pPr marL="857250" lvl="1" indent="-457200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dirty="0"/>
              <a:t>Se o sistema não suporta estas mudanças, temos um grande problema!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 aplicação pode ter que ser implementada em outra plataforma;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 mesma aplicação possui diferentes requisitos dependendo do usuário: </a:t>
            </a:r>
          </a:p>
          <a:p>
            <a:pPr marL="730250" lvl="1" indent="-368300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dirty="0"/>
              <a:t>Um digitador prefere uma interface onde tudo pode ser feito através do teclado e visualizado como texto.</a:t>
            </a:r>
          </a:p>
          <a:p>
            <a:pPr marL="730250" lvl="1" indent="-368300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dirty="0"/>
              <a:t>Um gerente prefere uma interface através do mouse e de menus com visualização gráfica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Neste contexto, se o código para a interface gráfica é muito acoplado ao código da aplicação, o desenvolvimento pode se tornar muito caro e difícil.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586494A-A745-4B3C-91D5-7CF2AC9C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C4B61284-BAA0-4CE7-89E4-04047579F1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Exemplo de Implementação do MVC</a:t>
            </a:r>
            <a:endParaRPr lang="pt-BR" altLang="pt-BR" dirty="0">
              <a:solidFill>
                <a:srgbClr val="7B9899"/>
              </a:solidFill>
            </a:endParaRPr>
          </a:p>
        </p:txBody>
      </p:sp>
      <p:sp>
        <p:nvSpPr>
          <p:cNvPr id="33795" name="Espaço Reservado para Conteúdo 2">
            <a:extLst>
              <a:ext uri="{FF2B5EF4-FFF2-40B4-BE49-F238E27FC236}">
                <a16:creationId xmlns:a16="http://schemas.microsoft.com/office/drawing/2014/main" id="{A53A2B0D-9AA0-4A78-8190-169740FD3A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7838" y="1268760"/>
            <a:ext cx="9036496" cy="5112568"/>
          </a:xfrm>
        </p:spPr>
        <p:txBody>
          <a:bodyPr/>
          <a:lstStyle/>
          <a:p>
            <a:r>
              <a:rPr lang="pt-BR" altLang="pt-BR" sz="2800" dirty="0"/>
              <a:t>Queremos implementar um sistema de votação, fazer uma enquete. A enquete deve permitir o voto dos usuários</a:t>
            </a:r>
            <a:r>
              <a:rPr lang="pt-BR" altLang="pt-BR" dirty="0"/>
              <a:t>.</a:t>
            </a:r>
          </a:p>
          <a:p>
            <a:r>
              <a:rPr lang="pt-BR" altLang="pt-BR" sz="2800" dirty="0"/>
              <a:t>Os votos são contabilizados e exibidos de duas formas: </a:t>
            </a:r>
          </a:p>
          <a:p>
            <a:pPr lvl="1"/>
            <a:r>
              <a:rPr lang="pt-BR" altLang="pt-BR" sz="2400" dirty="0"/>
              <a:t>Tela com votos absolutos, que mostra os totais de votos para cada opção;</a:t>
            </a:r>
          </a:p>
          <a:p>
            <a:pPr lvl="1"/>
            <a:r>
              <a:rPr lang="pt-BR" altLang="pt-BR" sz="2400" dirty="0"/>
              <a:t>Tela com percentual de votos.</a:t>
            </a:r>
          </a:p>
          <a:p>
            <a:r>
              <a:rPr lang="pt-BR" altLang="pt-BR" sz="2800" dirty="0"/>
              <a:t>Exemplo completo na Apostila.</a:t>
            </a:r>
          </a:p>
          <a:p>
            <a:pPr lvl="1"/>
            <a:r>
              <a:rPr lang="pt-BR" altLang="pt-BR" sz="2400" dirty="0"/>
              <a:t>Material produzido por: </a:t>
            </a:r>
          </a:p>
          <a:p>
            <a:pPr lvl="2"/>
            <a:r>
              <a:rPr lang="pt-BR" sz="2000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Rodrigo Rebouças de Almeida – DSC - UFCG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1792F0A-FF17-4D9B-982C-7BAF1F6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0A2CC3C0-5304-4A03-907D-2E1E32D97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0" y="620688"/>
            <a:ext cx="9032676" cy="576064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Analogia sobre a Aplicação do MVC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A33A083A-4EF6-46B0-8785-A2ABE4C565C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370343"/>
            <a:ext cx="8136904" cy="4794961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CDD20EA-6F27-447C-A9DB-F8E1F635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2BAD36-4632-40A5-A6F3-3EAAD8BA87F0}"/>
              </a:ext>
            </a:extLst>
          </p:cNvPr>
          <p:cNvSpPr txBox="1"/>
          <p:nvPr/>
        </p:nvSpPr>
        <p:spPr>
          <a:xfrm>
            <a:off x="7524328" y="35010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2"/>
                </a:solidFill>
              </a:rPr>
              <a:t>Controller</a:t>
            </a:r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EF8DE0-8D49-4A58-8319-52B5E40E1007}"/>
              </a:ext>
            </a:extLst>
          </p:cNvPr>
          <p:cNvSpPr txBox="1"/>
          <p:nvPr/>
        </p:nvSpPr>
        <p:spPr>
          <a:xfrm>
            <a:off x="5508104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DAO - Model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A99931-8944-4D26-9956-2D06B28F267B}"/>
              </a:ext>
            </a:extLst>
          </p:cNvPr>
          <p:cNvSpPr txBox="1"/>
          <p:nvPr/>
        </p:nvSpPr>
        <p:spPr>
          <a:xfrm>
            <a:off x="539552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tx2"/>
                </a:solidFill>
              </a:rPr>
              <a:t>View</a:t>
            </a:r>
            <a:endParaRPr lang="pt-B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7431F446-AC5F-4C74-ACC5-04B3A52AA5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648072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Camadas da Arquitetura MVC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1A59483A-D16B-4901-BF68-C75E2199406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340768"/>
            <a:ext cx="8143875" cy="4830763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73BC5CD-E763-49EC-AF8A-14B6876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DE97D723-8AB3-4A5C-921E-A54F7868F4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3884" y="692696"/>
            <a:ext cx="9177883" cy="720080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Relevância da Arquitetura MVC</a:t>
            </a:r>
          </a:p>
        </p:txBody>
      </p:sp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FB1B97C2-49B7-41E8-B529-BC25F8C47C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8805863" cy="4686399"/>
          </a:xfrm>
        </p:spPr>
        <p:txBody>
          <a:bodyPr/>
          <a:lstStyle/>
          <a:p>
            <a:r>
              <a:rPr lang="pt-BR" altLang="pt-BR" sz="2800" dirty="0"/>
              <a:t>É importante conhecer o MVC para entender melhor a API Swing;</a:t>
            </a:r>
          </a:p>
          <a:p>
            <a:r>
              <a:rPr lang="pt-BR" altLang="pt-BR" sz="2800" dirty="0"/>
              <a:t>Ao utilizar MVC para estruturar suas aplicações elas produzirá componentes reutilizáveis e de manutenção mais simples;</a:t>
            </a:r>
          </a:p>
          <a:p>
            <a:r>
              <a:rPr lang="pt-BR" altLang="pt-BR" sz="2800" dirty="0"/>
              <a:t>MVC já se tornou um padrão para a camada Web, e é importante conhecê-lo para utilizar bem os frameworks.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590EA4F-C0AE-4A8A-9AF9-8D7FF7D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FB1B97C2-49B7-41E8-B529-BC25F8C47C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8805863" cy="468639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2800" dirty="0"/>
              <a:t>DAO: Finalidade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altLang="pt-BR" sz="2400" dirty="0"/>
              <a:t>Abstrair </a:t>
            </a:r>
            <a:r>
              <a:rPr lang="pt-BR" sz="2400" i="1" dirty="0"/>
              <a:t>e encapsular todo o acesso a uma fonte de dados.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sz="2400" i="1" dirty="0"/>
              <a:t>O DAO gerencia a conexão com a fonte de dados para obter e armazenar os dados.</a:t>
            </a:r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590EA4F-C0AE-4A8A-9AF9-8D7FF7D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FAC789-2F85-44DE-931A-CD494042E65F}"/>
              </a:ext>
            </a:extLst>
          </p:cNvPr>
          <p:cNvSpPr txBox="1">
            <a:spLocks/>
          </p:cNvSpPr>
          <p:nvPr/>
        </p:nvSpPr>
        <p:spPr>
          <a:xfrm>
            <a:off x="611560" y="692697"/>
            <a:ext cx="77724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DAO – Data Access </a:t>
            </a:r>
            <a:r>
              <a:rPr lang="pt-BR" altLang="pt-BR" sz="3200" dirty="0" err="1">
                <a:solidFill>
                  <a:schemeClr val="tx2"/>
                </a:solidFill>
              </a:rPr>
              <a:t>Object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15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1F9E8-7CB9-4A4B-88B3-C2818E0212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496" y="1268760"/>
            <a:ext cx="9108504" cy="5256584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i="1" dirty="0"/>
              <a:t>Forma de acesso aos dados varia consideravelmente dependendo da fonte de dados usado;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sz="2400" i="1" dirty="0"/>
              <a:t>Arquivos (XML, CSV, texto, formatos proprietários)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pt-BR" sz="2400" i="1" dirty="0"/>
              <a:t>Banco de dados relacional;</a:t>
            </a:r>
          </a:p>
          <a:p>
            <a:pPr lvl="2" indent="-342900" fontAlgn="auto">
              <a:spcAft>
                <a:spcPts val="0"/>
              </a:spcAft>
              <a:defRPr/>
            </a:pPr>
            <a:r>
              <a:rPr lang="pt-BR" sz="2000" i="1" dirty="0"/>
              <a:t>Diferem na sintaxe SQL.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i="1" dirty="0"/>
              <a:t>Persistência de objetos depende de integração com fonte de dados;</a:t>
            </a:r>
          </a:p>
          <a:p>
            <a:pPr marL="857250" lvl="1" indent="-409575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sz="2400" i="1" dirty="0"/>
              <a:t>Colocar código de persistência (</a:t>
            </a:r>
            <a:r>
              <a:rPr lang="pt-BR" sz="2400" i="1" dirty="0" err="1"/>
              <a:t>ex</a:t>
            </a:r>
            <a:r>
              <a:rPr lang="pt-BR" sz="2400" i="1" dirty="0"/>
              <a:t>: JDBC) diretamente no código do objeto que o utiliza ou do cliente amarra o código desnecessariamente à forma de implementação;</a:t>
            </a:r>
          </a:p>
          <a:p>
            <a:pPr marL="857250" lvl="1" indent="-409575" fontAlgn="auto">
              <a:spcAft>
                <a:spcPts val="0"/>
              </a:spcAft>
              <a:buFont typeface="Calibri" panose="020F0502020204030204" pitchFamily="34" charset="0"/>
              <a:buChar char="─"/>
              <a:defRPr/>
            </a:pPr>
            <a:r>
              <a:rPr lang="pt-BR" sz="2400" i="1" dirty="0" err="1"/>
              <a:t>Ex</a:t>
            </a:r>
            <a:r>
              <a:rPr lang="pt-BR" sz="2400" i="1" dirty="0"/>
              <a:t>: difícil passar a persistir objetos em XML, LDAP, etc.</a:t>
            </a:r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E8390AD-D693-465B-BAB8-B847DBE3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4CF732-C1B6-45E0-9AC7-235FB9511587}"/>
              </a:ext>
            </a:extLst>
          </p:cNvPr>
          <p:cNvSpPr txBox="1">
            <a:spLocks/>
          </p:cNvSpPr>
          <p:nvPr/>
        </p:nvSpPr>
        <p:spPr>
          <a:xfrm>
            <a:off x="611560" y="692697"/>
            <a:ext cx="77724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DAO – Data Access </a:t>
            </a:r>
            <a:r>
              <a:rPr lang="pt-BR" altLang="pt-BR" sz="3200" dirty="0" err="1">
                <a:solidFill>
                  <a:schemeClr val="tx2"/>
                </a:solidFill>
              </a:rPr>
              <a:t>Object</a:t>
            </a:r>
            <a:r>
              <a:rPr lang="pt-BR" altLang="pt-BR" sz="3200" dirty="0">
                <a:solidFill>
                  <a:schemeClr val="tx2"/>
                </a:solidFill>
              </a:rPr>
              <a:t>: Problema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93" y="692696"/>
            <a:ext cx="9144000" cy="576064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Arquitetura MVC – Model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658544" cy="5256584"/>
          </a:xfrm>
        </p:spPr>
        <p:txBody>
          <a:bodyPr>
            <a:noAutofit/>
          </a:bodyPr>
          <a:lstStyle/>
          <a:p>
            <a:pPr eaLnBrk="1" hangingPunct="1"/>
            <a:r>
              <a:rPr lang="pt-BR" altLang="pt-BR" sz="2800" b="1" dirty="0">
                <a:latin typeface="Adobe Caslon Pro" pitchFamily="18" charset="0"/>
              </a:rPr>
              <a:t>Definição Model</a:t>
            </a:r>
            <a:endParaRPr lang="pt-BR" altLang="pt-BR" sz="2800" dirty="0">
              <a:latin typeface="Adobe Caslon Pro" pitchFamily="18" charset="0"/>
            </a:endParaRPr>
          </a:p>
          <a:p>
            <a:pPr lvl="1" eaLnBrk="1" hangingPunct="1"/>
            <a:r>
              <a:rPr lang="pt-BR" altLang="pt-BR" sz="2400" dirty="0">
                <a:latin typeface="Adobe Caslon Pro" pitchFamily="18" charset="0"/>
              </a:rPr>
              <a:t>Model (Modelo): </a:t>
            </a:r>
          </a:p>
          <a:p>
            <a:pPr lvl="2" eaLnBrk="1" hangingPunct="1"/>
            <a:r>
              <a:rPr lang="pt-BR" altLang="pt-BR" sz="2000" dirty="0">
                <a:latin typeface="Adobe Caslon Pro" pitchFamily="18" charset="0"/>
              </a:rPr>
              <a:t>Utilizada para controle das regras de negócio, como por exemplo:</a:t>
            </a:r>
          </a:p>
          <a:p>
            <a:pPr lvl="2" eaLnBrk="1" hangingPunct="1"/>
            <a:r>
              <a:rPr lang="pt-BR" altLang="pt-BR" sz="2000" dirty="0">
                <a:latin typeface="Adobe Caslon Pro" pitchFamily="18" charset="0"/>
              </a:rPr>
              <a:t>Só pode haver uma Entidade A presente na aplicação caso uma Entidade B esteja relacionada com uma Entidade C representando uma relação D.</a:t>
            </a:r>
          </a:p>
          <a:p>
            <a:pPr lvl="1" eaLnBrk="1" hangingPunct="1"/>
            <a:r>
              <a:rPr lang="pt-BR" altLang="pt-BR" sz="2400" b="1" dirty="0">
                <a:latin typeface="Adobe Caslon Pro" pitchFamily="18" charset="0"/>
              </a:rPr>
              <a:t>Model</a:t>
            </a:r>
            <a:r>
              <a:rPr lang="pt-BR" altLang="pt-BR" sz="2400" dirty="0">
                <a:latin typeface="Adobe Caslon Pro" pitchFamily="18" charset="0"/>
              </a:rPr>
              <a:t> também fica responsável por persistir as entidades no </a:t>
            </a:r>
            <a:r>
              <a:rPr lang="pt-BR" altLang="pt-BR" sz="2400" b="1" dirty="0">
                <a:latin typeface="Adobe Caslon Pro" pitchFamily="18" charset="0"/>
              </a:rPr>
              <a:t>Banco de Dados</a:t>
            </a:r>
            <a:r>
              <a:rPr lang="pt-BR" altLang="pt-BR" sz="2400" dirty="0">
                <a:latin typeface="Adobe Caslon Pro" pitchFamily="18" charset="0"/>
              </a:rPr>
              <a:t>, como por exemplo:</a:t>
            </a:r>
          </a:p>
          <a:p>
            <a:pPr lvl="2" eaLnBrk="1" hangingPunct="1"/>
            <a:r>
              <a:rPr lang="pt-BR" altLang="pt-BR" sz="2000" dirty="0">
                <a:latin typeface="Adobe Caslon Pro" pitchFamily="18" charset="0"/>
              </a:rPr>
              <a:t>De acordo com uma Variável A, buscar n variáveis no Banco que se relacionem com 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Rodapé 1">
            <a:extLst>
              <a:ext uri="{FF2B5EF4-FFF2-40B4-BE49-F238E27FC236}">
                <a16:creationId xmlns:a16="http://schemas.microsoft.com/office/drawing/2014/main" id="{53E15901-1F93-4A9E-B5AC-03792FB1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</p:spPr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>
            <a:extLst>
              <a:ext uri="{FF2B5EF4-FFF2-40B4-BE49-F238E27FC236}">
                <a16:creationId xmlns:a16="http://schemas.microsoft.com/office/drawing/2014/main" id="{8F7B07D1-B9F8-4B3C-91BF-728A4DC2095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340768"/>
            <a:ext cx="7862689" cy="4966000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49C754-7C77-4182-8536-FEEC84C4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9267C38-45EE-4ACE-9BC5-403802CD489D}"/>
              </a:ext>
            </a:extLst>
          </p:cNvPr>
          <p:cNvSpPr txBox="1">
            <a:spLocks/>
          </p:cNvSpPr>
          <p:nvPr/>
        </p:nvSpPr>
        <p:spPr>
          <a:xfrm>
            <a:off x="611560" y="692697"/>
            <a:ext cx="77724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DAO – Data Access </a:t>
            </a:r>
            <a:r>
              <a:rPr lang="pt-BR" altLang="pt-BR" sz="3200" dirty="0" err="1">
                <a:solidFill>
                  <a:schemeClr val="tx2"/>
                </a:solidFill>
              </a:rPr>
              <a:t>Object</a:t>
            </a:r>
            <a:r>
              <a:rPr lang="pt-BR" altLang="pt-BR" sz="3200" dirty="0">
                <a:solidFill>
                  <a:schemeClr val="tx2"/>
                </a:solidFill>
              </a:rPr>
              <a:t>: Problema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B65A8-C244-42FD-BAFD-02E41297DD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928992" cy="4968552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i="1" dirty="0"/>
              <a:t>Data Access </a:t>
            </a:r>
            <a:r>
              <a:rPr lang="pt-BR" sz="2800" i="1" dirty="0" err="1"/>
              <a:t>Object</a:t>
            </a:r>
            <a:r>
              <a:rPr lang="pt-BR" sz="2800" i="1" dirty="0"/>
              <a:t> (DAO) oferece uma interface comum de acesso a dados e esconde as características de uma implementação específica;</a:t>
            </a:r>
          </a:p>
          <a:p>
            <a:pPr marL="857250" lvl="1" indent="-45720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pt-BR" sz="2400" i="1" dirty="0"/>
              <a:t>Uma API: métodos genéricos para ler e gravar informação;</a:t>
            </a:r>
          </a:p>
          <a:p>
            <a:pPr marL="857250" lvl="1" indent="-45720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pt-BR" sz="2400" i="1" dirty="0"/>
              <a:t>Métodos genéricos para concentrar operações mais comuns (simplificar a interface de acesso).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i="1" dirty="0"/>
              <a:t>DAO define uma interface que pode ser implementada para cada nova fonte de dados usada, viabilizando a substituição de uma implementação por outra;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i="1" dirty="0" err="1"/>
              <a:t>DAOs</a:t>
            </a:r>
            <a:r>
              <a:rPr lang="pt-BR" sz="2800" i="1" dirty="0"/>
              <a:t> não mantêm estado nem cache de dados.</a:t>
            </a:r>
            <a:endParaRPr lang="pt-BR" sz="28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1F73C82-6326-4D0B-817C-87780B40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6A50A62-3EF8-44AC-95D1-BFB70A54F328}"/>
              </a:ext>
            </a:extLst>
          </p:cNvPr>
          <p:cNvSpPr txBox="1">
            <a:spLocks/>
          </p:cNvSpPr>
          <p:nvPr/>
        </p:nvSpPr>
        <p:spPr>
          <a:xfrm>
            <a:off x="611560" y="692697"/>
            <a:ext cx="77724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DAO – Data Access </a:t>
            </a:r>
            <a:r>
              <a:rPr lang="pt-BR" altLang="pt-BR" sz="3200" dirty="0" err="1">
                <a:solidFill>
                  <a:schemeClr val="tx2"/>
                </a:solidFill>
              </a:rPr>
              <a:t>Object</a:t>
            </a:r>
            <a:r>
              <a:rPr lang="pt-BR" altLang="pt-BR" sz="3200" dirty="0">
                <a:solidFill>
                  <a:schemeClr val="tx2"/>
                </a:solidFill>
              </a:rPr>
              <a:t>: Solução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>
            <a:extLst>
              <a:ext uri="{FF2B5EF4-FFF2-40B4-BE49-F238E27FC236}">
                <a16:creationId xmlns:a16="http://schemas.microsoft.com/office/drawing/2014/main" id="{8ED637C7-21CA-46C6-83E2-B8192F08E0F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1660525"/>
            <a:ext cx="7143750" cy="4411663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39FD07-940F-42F0-8DDC-042E1554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DE0810-9123-4DBF-B419-BFE014BFC761}"/>
              </a:ext>
            </a:extLst>
          </p:cNvPr>
          <p:cNvSpPr txBox="1">
            <a:spLocks/>
          </p:cNvSpPr>
          <p:nvPr/>
        </p:nvSpPr>
        <p:spPr>
          <a:xfrm>
            <a:off x="611560" y="692697"/>
            <a:ext cx="77724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altLang="pt-BR" sz="3200" dirty="0">
                <a:solidFill>
                  <a:schemeClr val="tx2"/>
                </a:solidFill>
              </a:rPr>
              <a:t>DAO – Data Access </a:t>
            </a:r>
            <a:r>
              <a:rPr lang="pt-BR" altLang="pt-BR" sz="3200" dirty="0" err="1">
                <a:solidFill>
                  <a:schemeClr val="tx2"/>
                </a:solidFill>
              </a:rPr>
              <a:t>Object</a:t>
            </a:r>
            <a:r>
              <a:rPr lang="pt-BR" altLang="pt-BR" sz="3200" dirty="0">
                <a:solidFill>
                  <a:schemeClr val="tx2"/>
                </a:solidFill>
              </a:rPr>
              <a:t>: Solução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2E7F6C79-51BF-4944-AE1E-231570DF1B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80" y="620688"/>
            <a:ext cx="9083724" cy="1143000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Estruturação do MVC – Exemplo com Diagrama de Classe UML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A92D749B-AD34-410F-A4A0-BED643E882D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2276872"/>
            <a:ext cx="7882860" cy="4379366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C2D796B-1120-4013-966A-B9B98152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1565DAC1-609C-42EB-BFD0-8A20A99A1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1" y="692696"/>
            <a:ext cx="8229600" cy="576064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Arquitetura MVC: Participantes</a:t>
            </a:r>
          </a:p>
        </p:txBody>
      </p:sp>
      <p:sp>
        <p:nvSpPr>
          <p:cNvPr id="45059" name="Espaço Reservado para Conteúdo 2">
            <a:extLst>
              <a:ext uri="{FF2B5EF4-FFF2-40B4-BE49-F238E27FC236}">
                <a16:creationId xmlns:a16="http://schemas.microsoft.com/office/drawing/2014/main" id="{40C79EEF-D020-4076-812E-DCEB86C1B9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928992" cy="4896544"/>
          </a:xfrm>
        </p:spPr>
        <p:txBody>
          <a:bodyPr/>
          <a:lstStyle/>
          <a:p>
            <a:r>
              <a:rPr lang="pt-BR" altLang="pt-BR" sz="2800" i="1" dirty="0" err="1"/>
              <a:t>Client</a:t>
            </a:r>
            <a:r>
              <a:rPr lang="pt-BR" altLang="pt-BR" sz="2800" i="1" dirty="0"/>
              <a:t>: objeto que requer acesso a dados;</a:t>
            </a:r>
          </a:p>
          <a:p>
            <a:r>
              <a:rPr lang="pt-BR" altLang="pt-BR" sz="2800" i="1" dirty="0" err="1"/>
              <a:t>DataAccessObject</a:t>
            </a:r>
            <a:r>
              <a:rPr lang="pt-BR" altLang="pt-BR" sz="2800" i="1" dirty="0"/>
              <a:t>: esconde detalhes da fonte de dados;</a:t>
            </a:r>
          </a:p>
          <a:p>
            <a:r>
              <a:rPr lang="pt-BR" altLang="pt-BR" sz="2800" i="1" dirty="0" err="1"/>
              <a:t>DataSource</a:t>
            </a:r>
            <a:r>
              <a:rPr lang="pt-BR" altLang="pt-BR" sz="2800" i="1" dirty="0"/>
              <a:t>: implementação da fonte de dados;</a:t>
            </a:r>
          </a:p>
          <a:p>
            <a:r>
              <a:rPr lang="pt-BR" altLang="pt-BR" sz="2800" i="1" dirty="0"/>
              <a:t>Data: objeto de transferência usado para retornar dados ao cliente. Poderia também ser usado para receber dados;</a:t>
            </a:r>
          </a:p>
          <a:p>
            <a:r>
              <a:rPr lang="pt-BR" altLang="pt-BR" sz="2800" i="1" dirty="0" err="1"/>
              <a:t>ResultSet</a:t>
            </a:r>
            <a:r>
              <a:rPr lang="pt-BR" altLang="pt-BR" sz="2800" i="1" dirty="0"/>
              <a:t>: resultados de uma pesquisa no banco.</a:t>
            </a:r>
            <a:endParaRPr lang="pt-BR" altLang="pt-BR" sz="28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7DC1FE5-D8B7-4D9A-BAE8-293506FB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0EDF62E4-1377-44E3-8AAA-8461EC465F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17" y="620688"/>
            <a:ext cx="9144000" cy="1008112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Colaboração Arquitetura MVC: Participantes</a:t>
            </a:r>
            <a:br>
              <a:rPr lang="pt-BR" altLang="pt-BR" sz="2800" dirty="0">
                <a:solidFill>
                  <a:schemeClr val="tx2"/>
                </a:solidFill>
              </a:rPr>
            </a:br>
            <a:r>
              <a:rPr lang="pt-BR" altLang="pt-BR" sz="2800" dirty="0">
                <a:solidFill>
                  <a:schemeClr val="tx2"/>
                </a:solidFill>
              </a:rPr>
              <a:t>Exemplo com diagrama de sequencias UML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01B9C279-7198-4E69-B514-F33DF945251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772816"/>
            <a:ext cx="6643688" cy="4572000"/>
          </a:xfr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CFCDDC-1FE3-4AEC-B072-B5E9181D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>
            <a:extLst>
              <a:ext uri="{FF2B5EF4-FFF2-40B4-BE49-F238E27FC236}">
                <a16:creationId xmlns:a16="http://schemas.microsoft.com/office/drawing/2014/main" id="{9C44FBC4-DA35-4A1A-AFB4-D48CE331F7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06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pt-BR" altLang="pt-BR" sz="3200" dirty="0">
                <a:solidFill>
                  <a:schemeClr val="tx2"/>
                </a:solidFill>
              </a:rPr>
              <a:t>Consequências MVC em Relação aos Participantes</a:t>
            </a:r>
          </a:p>
        </p:txBody>
      </p:sp>
      <p:sp>
        <p:nvSpPr>
          <p:cNvPr id="47107" name="Espaço Reservado para Conteúdo 2">
            <a:extLst>
              <a:ext uri="{FF2B5EF4-FFF2-40B4-BE49-F238E27FC236}">
                <a16:creationId xmlns:a16="http://schemas.microsoft.com/office/drawing/2014/main" id="{0230C6DD-E0E4-444A-8A63-B2F360ADB0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1268760"/>
            <a:ext cx="8928992" cy="4572000"/>
          </a:xfrm>
        </p:spPr>
        <p:txBody>
          <a:bodyPr/>
          <a:lstStyle/>
          <a:p>
            <a:r>
              <a:rPr lang="pt-BR" altLang="pt-BR" sz="2800" i="1" dirty="0"/>
              <a:t>Transparência quanto à fonte de dados</a:t>
            </a:r>
          </a:p>
          <a:p>
            <a:pPr lvl="1"/>
            <a:r>
              <a:rPr lang="pt-BR" altLang="pt-BR" sz="2400" i="1" dirty="0"/>
              <a:t>Facilita migração para outras implementações</a:t>
            </a:r>
          </a:p>
          <a:p>
            <a:pPr lvl="1"/>
            <a:r>
              <a:rPr lang="pt-BR" altLang="pt-BR" sz="2400" i="1" dirty="0"/>
              <a:t>Basta implementar um DAO com mesma interface</a:t>
            </a:r>
          </a:p>
          <a:p>
            <a:r>
              <a:rPr lang="pt-BR" altLang="pt-BR" sz="2800" i="1" dirty="0"/>
              <a:t>Centraliza todo acesso aos dados em camada separada</a:t>
            </a:r>
          </a:p>
          <a:p>
            <a:pPr lvl="1"/>
            <a:r>
              <a:rPr lang="pt-BR" altLang="pt-BR" sz="2400" i="1" dirty="0"/>
              <a:t>Qualquer componente pode usar os dados (</a:t>
            </a:r>
            <a:r>
              <a:rPr lang="pt-BR" altLang="pt-BR" sz="2400" i="1" dirty="0" err="1"/>
              <a:t>servlets</a:t>
            </a:r>
            <a:r>
              <a:rPr lang="pt-BR" altLang="pt-BR" sz="2400" i="1" dirty="0"/>
              <a:t>, </a:t>
            </a:r>
            <a:r>
              <a:rPr lang="pt-BR" altLang="pt-BR" sz="2400" i="1" dirty="0" err="1"/>
              <a:t>EJBs</a:t>
            </a:r>
            <a:r>
              <a:rPr lang="pt-BR" altLang="pt-BR" sz="2400" i="1" dirty="0"/>
              <a:t>)</a:t>
            </a:r>
          </a:p>
          <a:p>
            <a:r>
              <a:rPr lang="pt-BR" altLang="pt-BR" sz="2800" i="1" dirty="0"/>
              <a:t>Camada adicional</a:t>
            </a:r>
          </a:p>
          <a:p>
            <a:pPr lvl="1"/>
            <a:r>
              <a:rPr lang="pt-BR" altLang="pt-BR" sz="2400" i="1" dirty="0"/>
              <a:t>Pode ter pequeno impacto na performance</a:t>
            </a:r>
          </a:p>
          <a:p>
            <a:r>
              <a:rPr lang="pt-BR" altLang="pt-BR" sz="2800" i="1" dirty="0"/>
              <a:t>Requer design de hierarquia de classes (</a:t>
            </a:r>
            <a:r>
              <a:rPr lang="pt-BR" altLang="pt-BR" sz="2800" i="1" dirty="0" err="1"/>
              <a:t>Factory</a:t>
            </a:r>
            <a:r>
              <a:rPr lang="pt-BR" altLang="pt-BR" sz="2800" i="1" dirty="0"/>
              <a:t>)</a:t>
            </a:r>
            <a:endParaRPr lang="pt-BR" altLang="pt-BR" sz="28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52457F5-0704-444E-AD78-FE7421D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35E3C5-AA37-4503-88B3-9FA6F3A968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16832"/>
            <a:ext cx="9144000" cy="1584176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1"/>
                </a:solidFill>
              </a:rPr>
              <a:t>FIM da Aula 8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6700" dirty="0"/>
              <a:t>Obrigado!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5A2C21C-1EE9-4259-8B7A-364BA8CD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id="{B73D3B8E-945A-4A43-9D0B-5D5D7691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Sildenir Alves Ribeiro, </a:t>
            </a:r>
            <a:r>
              <a:rPr lang="pt-BR" dirty="0" err="1"/>
              <a:t>DSc</a:t>
            </a:r>
            <a:r>
              <a:rPr lang="pt-BR" dirty="0"/>
              <a:t> - Arquitetura de Software - MVC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903FEFF-5973-4411-9C3B-F6A7E26BE9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5175"/>
            <a:ext cx="8153400" cy="576263"/>
          </a:xfrm>
        </p:spPr>
        <p:txBody>
          <a:bodyPr/>
          <a:lstStyle/>
          <a:p>
            <a:pPr eaLnBrk="1" hangingPunct="1"/>
            <a:r>
              <a:rPr lang="pt-BR" altLang="pt-BR" sz="3600" dirty="0">
                <a:solidFill>
                  <a:srgbClr val="002060"/>
                </a:solidFill>
              </a:rPr>
              <a:t>Referências bibliográficas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71415669-5C18-4C03-984B-E3EAC2DB2F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8785225" cy="47529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400" dirty="0"/>
              <a:t>Pressman, R. Engenharia de Software. McGraw-Hill, 2002.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Bezerra, E. Princípios de Análise e Projeto de Sistemas com UML. Rio de Janeiro: Elsevier, 2007.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err="1"/>
              <a:t>Buschmann</a:t>
            </a:r>
            <a:r>
              <a:rPr lang="pt-BR" altLang="pt-BR" sz="2400" dirty="0"/>
              <a:t>, F. et al. </a:t>
            </a:r>
            <a:r>
              <a:rPr lang="pt-BR" altLang="pt-BR" sz="2400" dirty="0" err="1"/>
              <a:t>Pattern-Oriented</a:t>
            </a:r>
            <a:r>
              <a:rPr lang="pt-BR" altLang="pt-BR" sz="2400" dirty="0"/>
              <a:t> Software </a:t>
            </a:r>
            <a:r>
              <a:rPr lang="pt-BR" altLang="pt-BR" sz="2400" dirty="0" err="1"/>
              <a:t>Architecture</a:t>
            </a:r>
            <a:r>
              <a:rPr lang="pt-BR" altLang="pt-BR" sz="2400" dirty="0"/>
              <a:t>. V.1. </a:t>
            </a:r>
            <a:r>
              <a:rPr lang="pt-BR" altLang="pt-BR" sz="2400" dirty="0" err="1"/>
              <a:t>Wiley</a:t>
            </a:r>
            <a:r>
              <a:rPr lang="pt-BR" altLang="pt-BR" sz="2400" dirty="0"/>
              <a:t>. 2001.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04" y="764704"/>
            <a:ext cx="9144000" cy="576064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Arquitetura MVC – Model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3960440"/>
          </a:xfrm>
        </p:spPr>
        <p:txBody>
          <a:bodyPr>
            <a:noAutofit/>
          </a:bodyPr>
          <a:lstStyle/>
          <a:p>
            <a:pPr lvl="2" eaLnBrk="1" hangingPunct="1"/>
            <a:endParaRPr lang="pt-BR" altLang="pt-BR" dirty="0"/>
          </a:p>
          <a:p>
            <a:r>
              <a:rPr lang="pt-BR" sz="2800" dirty="0">
                <a:solidFill>
                  <a:srgbClr val="002060"/>
                </a:solidFill>
              </a:rPr>
              <a:t>Model: Visão Geral</a:t>
            </a:r>
          </a:p>
          <a:p>
            <a:pPr lvl="1"/>
            <a:r>
              <a:rPr lang="pt-BR" sz="2400" dirty="0"/>
              <a:t>Parte da aplicação que contém os dados e suas validações.</a:t>
            </a:r>
          </a:p>
          <a:p>
            <a:pPr lvl="1"/>
            <a:r>
              <a:rPr lang="pt-BR" sz="2400" dirty="0"/>
              <a:t>Corresponde ao estado, estrutura e comportamento dos dados sendo visualizados e manipulados pelo usuário.</a:t>
            </a:r>
          </a:p>
          <a:p>
            <a:pPr lvl="1"/>
            <a:r>
              <a:rPr lang="pt-BR" sz="2400" dirty="0"/>
              <a:t>Provê operações para que o restante da aplicação possa manipulá-lo.</a:t>
            </a:r>
          </a:p>
          <a:p>
            <a:pPr lvl="1"/>
            <a:r>
              <a:rPr lang="pt-BR" sz="2400" dirty="0"/>
              <a:t>Não contém dependências para os outros dois componentes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838D68-A7D5-45DF-8894-0372EF24FA0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Rodapé 1">
            <a:extLst>
              <a:ext uri="{FF2B5EF4-FFF2-40B4-BE49-F238E27FC236}">
                <a16:creationId xmlns:a16="http://schemas.microsoft.com/office/drawing/2014/main" id="{65560078-2883-4661-8D06-C88A2A6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9144000" cy="260647"/>
          </a:xfrm>
        </p:spPr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06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4">
            <a:extLst>
              <a:ext uri="{FF2B5EF4-FFF2-40B4-BE49-F238E27FC236}">
                <a16:creationId xmlns:a16="http://schemas.microsoft.com/office/drawing/2014/main" id="{60327854-7A15-4CD9-97C2-C4A48317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84785"/>
            <a:ext cx="9144000" cy="4896543"/>
          </a:xfrm>
        </p:spPr>
        <p:txBody>
          <a:bodyPr/>
          <a:lstStyle/>
          <a:p>
            <a:pPr eaLnBrk="1" hangingPunct="1"/>
            <a:r>
              <a:rPr lang="pt-BR" altLang="pt-BR" dirty="0"/>
              <a:t>Definição </a:t>
            </a:r>
            <a:r>
              <a:rPr lang="pt-BR" altLang="pt-BR" dirty="0" err="1"/>
              <a:t>Controller</a:t>
            </a:r>
            <a:endParaRPr lang="pt-BR" altLang="pt-BR" dirty="0"/>
          </a:p>
          <a:p>
            <a:pPr lvl="1" eaLnBrk="1" hangingPunct="1"/>
            <a:r>
              <a:rPr lang="pt-BR" altLang="pt-BR" b="1" dirty="0" err="1"/>
              <a:t>Controller</a:t>
            </a:r>
            <a:r>
              <a:rPr lang="pt-BR" altLang="pt-BR" dirty="0"/>
              <a:t> (Controle): utilizada para que se haja comunicação entre a camada de </a:t>
            </a:r>
            <a:r>
              <a:rPr lang="pt-BR" altLang="pt-BR" b="1" dirty="0" err="1"/>
              <a:t>View</a:t>
            </a:r>
            <a:r>
              <a:rPr lang="pt-BR" altLang="pt-BR" b="1" dirty="0"/>
              <a:t> </a:t>
            </a:r>
            <a:r>
              <a:rPr lang="pt-BR" altLang="pt-BR" dirty="0"/>
              <a:t>do Usuário com a camada de </a:t>
            </a:r>
            <a:r>
              <a:rPr lang="pt-BR" altLang="pt-BR" b="1" dirty="0"/>
              <a:t>Modelo</a:t>
            </a:r>
            <a:r>
              <a:rPr lang="pt-BR" altLang="pt-BR" dirty="0"/>
              <a:t> do Servidor, por exemplo:</a:t>
            </a:r>
          </a:p>
          <a:p>
            <a:pPr lvl="2" eaLnBrk="1" hangingPunct="1"/>
            <a:r>
              <a:rPr lang="pt-BR" altLang="pt-BR" dirty="0"/>
              <a:t>Caso o Usuário A tenha permissão para visualizar as informações da Entidade B, buscar no </a:t>
            </a:r>
            <a:r>
              <a:rPr lang="pt-BR" altLang="pt-BR" b="1" dirty="0"/>
              <a:t>Modelo</a:t>
            </a:r>
            <a:r>
              <a:rPr lang="pt-BR" altLang="pt-BR" dirty="0"/>
              <a:t> a Entidade B e seus atributos.</a:t>
            </a:r>
          </a:p>
          <a:p>
            <a:r>
              <a:rPr lang="pt-BR" sz="2800" dirty="0" err="1"/>
              <a:t>Controller</a:t>
            </a:r>
            <a:r>
              <a:rPr lang="pt-BR" sz="2800" dirty="0"/>
              <a:t>: Visão Geral</a:t>
            </a:r>
          </a:p>
          <a:p>
            <a:pPr lvl="1"/>
            <a:r>
              <a:rPr lang="pt-BR" dirty="0"/>
              <a:t>C</a:t>
            </a:r>
            <a:r>
              <a:rPr lang="pt-BR" sz="2400" dirty="0"/>
              <a:t>ada visão possui a ela associada um </a:t>
            </a:r>
            <a:r>
              <a:rPr lang="pt-BR" sz="2400" u="sng" dirty="0">
                <a:solidFill>
                  <a:schemeClr val="tx2"/>
                </a:solidFill>
              </a:rPr>
              <a:t>controlador</a:t>
            </a:r>
            <a:r>
              <a:rPr lang="pt-BR" sz="2400" dirty="0"/>
              <a:t>, que auxilia na implementação da interface gráfica associada à visão.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8F59FF7-C601-495B-92EF-9D80186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8520" y="6597353"/>
            <a:ext cx="9144000" cy="260647"/>
          </a:xfrm>
        </p:spPr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5BD0B58-A655-493D-AD13-D8D53334C0C3}"/>
              </a:ext>
            </a:extLst>
          </p:cNvPr>
          <p:cNvSpPr txBox="1">
            <a:spLocks/>
          </p:cNvSpPr>
          <p:nvPr/>
        </p:nvSpPr>
        <p:spPr>
          <a:xfrm>
            <a:off x="3051" y="692696"/>
            <a:ext cx="9129514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2060"/>
                </a:solidFill>
                <a:latin typeface="Adobe Caslon Pro" pitchFamily="18" charset="0"/>
              </a:rPr>
              <a:t>Arquitetura MVC: </a:t>
            </a:r>
            <a:r>
              <a:rPr lang="pt-BR" altLang="pt-BR" dirty="0" err="1">
                <a:solidFill>
                  <a:srgbClr val="002060"/>
                </a:solidFill>
                <a:latin typeface="Adobe Caslon Pro" pitchFamily="18" charset="0"/>
              </a:rPr>
              <a:t>Controller</a:t>
            </a:r>
            <a:endParaRPr lang="pt-BR" altLang="pt-BR" dirty="0">
              <a:solidFill>
                <a:srgbClr val="00206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4">
            <a:extLst>
              <a:ext uri="{FF2B5EF4-FFF2-40B4-BE49-F238E27FC236}">
                <a16:creationId xmlns:a16="http://schemas.microsoft.com/office/drawing/2014/main" id="{60327854-7A15-4CD9-97C2-C4A48317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84785"/>
            <a:ext cx="9144000" cy="4896543"/>
          </a:xfrm>
        </p:spPr>
        <p:txBody>
          <a:bodyPr/>
          <a:lstStyle/>
          <a:p>
            <a:pPr eaLnBrk="1" hangingPunct="1"/>
            <a:r>
              <a:rPr lang="pt-BR" altLang="pt-BR" dirty="0"/>
              <a:t>Definição </a:t>
            </a:r>
            <a:r>
              <a:rPr lang="pt-BR" altLang="pt-BR" dirty="0" err="1"/>
              <a:t>View</a:t>
            </a:r>
            <a:endParaRPr lang="pt-BR" altLang="pt-BR" dirty="0"/>
          </a:p>
          <a:p>
            <a:pPr lvl="1" eaLnBrk="1" hangingPunct="1"/>
            <a:r>
              <a:rPr lang="pt-BR" altLang="pt-BR" b="1" dirty="0" err="1"/>
              <a:t>View</a:t>
            </a:r>
            <a:r>
              <a:rPr lang="pt-BR" altLang="pt-BR" dirty="0"/>
              <a:t> (Visualização) camada </a:t>
            </a:r>
            <a:r>
              <a:rPr lang="pt-BR" altLang="pt-BR" b="1" dirty="0"/>
              <a:t>apresentável</a:t>
            </a:r>
            <a:r>
              <a:rPr lang="pt-BR" altLang="pt-BR" dirty="0"/>
              <a:t> para o usuário contendo componentes como</a:t>
            </a:r>
            <a:r>
              <a:rPr lang="pt-BR" altLang="pt-BR" b="1" dirty="0"/>
              <a:t> listas, botões, menus, etc</a:t>
            </a:r>
            <a:r>
              <a:rPr lang="pt-BR" altLang="pt-BR" dirty="0"/>
              <a:t>. Utiliza a camada de Controle para se comunicar com o Modelo.</a:t>
            </a:r>
          </a:p>
          <a:p>
            <a:r>
              <a:rPr lang="pt-BR" sz="2800" dirty="0" err="1"/>
              <a:t>View</a:t>
            </a:r>
            <a:r>
              <a:rPr lang="pt-BR" sz="2800" dirty="0"/>
              <a:t>: Visão Geral</a:t>
            </a:r>
          </a:p>
          <a:p>
            <a:pPr lvl="1"/>
            <a:r>
              <a:rPr lang="pt-BR" sz="2400" dirty="0"/>
              <a:t>Uma aplicação contém diversas </a:t>
            </a:r>
            <a:r>
              <a:rPr lang="pt-BR" sz="2400" u="sng" dirty="0">
                <a:solidFill>
                  <a:schemeClr val="tx2"/>
                </a:solidFill>
              </a:rPr>
              <a:t>visões</a:t>
            </a:r>
            <a:r>
              <a:rPr lang="pt-BR" sz="2400" dirty="0"/>
              <a:t> de um mesmo modelo. (e.g.: visões de </a:t>
            </a:r>
            <a:r>
              <a:rPr lang="pt-BR" sz="2400" i="1" dirty="0"/>
              <a:t>edição</a:t>
            </a:r>
            <a:r>
              <a:rPr lang="pt-BR" sz="2400" dirty="0"/>
              <a:t>, de </a:t>
            </a:r>
            <a:r>
              <a:rPr lang="pt-BR" sz="2400" i="1" dirty="0"/>
              <a:t>impressão</a:t>
            </a:r>
            <a:r>
              <a:rPr lang="pt-BR" sz="2400" dirty="0"/>
              <a:t> e de </a:t>
            </a:r>
            <a:r>
              <a:rPr lang="pt-BR" sz="2400" i="1" dirty="0"/>
              <a:t>seleção</a:t>
            </a:r>
            <a:r>
              <a:rPr lang="pt-BR" sz="2400" dirty="0"/>
              <a:t>.)</a:t>
            </a:r>
          </a:p>
          <a:p>
            <a:pPr lvl="2" eaLnBrk="1" hangingPunct="1"/>
            <a:endParaRPr lang="pt-BR" alt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8F59FF7-C601-495B-92EF-9D801864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5BD0B58-A655-493D-AD13-D8D53334C0C3}"/>
              </a:ext>
            </a:extLst>
          </p:cNvPr>
          <p:cNvSpPr txBox="1">
            <a:spLocks/>
          </p:cNvSpPr>
          <p:nvPr/>
        </p:nvSpPr>
        <p:spPr>
          <a:xfrm>
            <a:off x="3051" y="692696"/>
            <a:ext cx="9129514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002060"/>
                </a:solidFill>
                <a:latin typeface="Adobe Caslon Pro" pitchFamily="18" charset="0"/>
              </a:rPr>
              <a:t>Arquitetura MVC: </a:t>
            </a:r>
            <a:r>
              <a:rPr lang="pt-BR" altLang="pt-BR" dirty="0" err="1">
                <a:solidFill>
                  <a:srgbClr val="002060"/>
                </a:solidFill>
                <a:latin typeface="Adobe Caslon Pro" pitchFamily="18" charset="0"/>
              </a:rPr>
              <a:t>View</a:t>
            </a:r>
            <a:endParaRPr lang="pt-BR" altLang="pt-BR" dirty="0">
              <a:solidFill>
                <a:srgbClr val="002060"/>
              </a:solidFill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>
            <a:extLst>
              <a:ext uri="{FF2B5EF4-FFF2-40B4-BE49-F238E27FC236}">
                <a16:creationId xmlns:a16="http://schemas.microsoft.com/office/drawing/2014/main" id="{ACF264CA-F913-4FE5-A613-822AEFFA04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0" y="620688"/>
            <a:ext cx="9137129" cy="648072"/>
          </a:xfrm>
          <a:prstGeom prst="rect">
            <a:avLst/>
          </a:prstGeo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Objetivo do MVC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1E2954-D214-42B7-9E9B-5CFABE59B4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496" y="1484784"/>
            <a:ext cx="9108504" cy="5112568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3000" dirty="0"/>
              <a:t>Separar dados ou lógica de negócios (</a:t>
            </a:r>
            <a:r>
              <a:rPr lang="pt-BR" sz="3000" dirty="0" err="1"/>
              <a:t>Model</a:t>
            </a:r>
            <a:r>
              <a:rPr lang="pt-BR" sz="3000" dirty="0"/>
              <a:t>) da interface do usuário (</a:t>
            </a:r>
            <a:r>
              <a:rPr lang="pt-BR" sz="3000" dirty="0" err="1"/>
              <a:t>View</a:t>
            </a:r>
            <a:r>
              <a:rPr lang="pt-BR" sz="3000" dirty="0"/>
              <a:t>) e do fluxo da aplicação (</a:t>
            </a:r>
            <a:r>
              <a:rPr lang="pt-BR" sz="3000" dirty="0" err="1"/>
              <a:t>Control</a:t>
            </a:r>
            <a:r>
              <a:rPr lang="pt-BR" sz="3000" dirty="0"/>
              <a:t>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3000" dirty="0"/>
              <a:t>A idéia é permitir que uma mesma lógica de negócios possa ser acessada e visualizada através de várias interfaces.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3000" dirty="0"/>
              <a:t>Na arquitetura MVC, a lógica de negócios (chamaremos de Modelo) não sabe de quantas nem quais interfaces com o usuário estão exibindo seu estado.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sz="3000" dirty="0"/>
              <a:t>Com as diversas possibilidades de interfaces que conhecemos hoje, a MVC é uma ferramenta indispensável para desenvolvermos sistemas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5C3180A-98C0-49A9-A1B5-1A1C389D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3276400A-8F42-479B-B23C-0C3E3111ED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22" y="620688"/>
            <a:ext cx="9134078" cy="720080"/>
          </a:xfrm>
          <a:prstGeom prst="rect">
            <a:avLst/>
          </a:prstGeom>
        </p:spPr>
        <p:txBody>
          <a:bodyPr/>
          <a:lstStyle/>
          <a:p>
            <a:r>
              <a:rPr lang="pt-BR" altLang="pt-BR" dirty="0">
                <a:solidFill>
                  <a:srgbClr val="002060"/>
                </a:solidFill>
              </a:rPr>
              <a:t>MVC Processo - Histórico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2FD6D155-CF69-4580-8327-7E90209013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90" y="1268760"/>
            <a:ext cx="9113490" cy="5400600"/>
          </a:xfrm>
        </p:spPr>
        <p:txBody>
          <a:bodyPr/>
          <a:lstStyle/>
          <a:p>
            <a:r>
              <a:rPr lang="pt-BR" altLang="pt-BR" sz="2000" dirty="0"/>
              <a:t>Desenvolvido inicialmente por </a:t>
            </a:r>
            <a:r>
              <a:rPr lang="pt-BR" sz="2000" b="0" i="0" dirty="0" err="1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Trygve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 </a:t>
            </a:r>
            <a:r>
              <a:rPr lang="pt-BR" sz="2000" b="0" i="0" dirty="0" err="1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Reenskaug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 da </a:t>
            </a:r>
            <a:r>
              <a:rPr lang="pt-BR" altLang="pt-BR" sz="2000" dirty="0"/>
              <a:t>Xerox PARC em 1979, e especificamente para projetos com </a:t>
            </a:r>
            <a:r>
              <a:rPr lang="pt-BR" altLang="pt-BR" sz="2000" dirty="0" err="1"/>
              <a:t>Smalltalk</a:t>
            </a:r>
            <a:r>
              <a:rPr lang="pt-BR" altLang="pt-BR" sz="2000" dirty="0"/>
              <a:t>;</a:t>
            </a:r>
          </a:p>
          <a:p>
            <a:r>
              <a:rPr lang="pt-BR" altLang="pt-BR" sz="2000" dirty="0"/>
              <a:t>Conceito</a:t>
            </a:r>
          </a:p>
          <a:p>
            <a:pPr lvl="1"/>
            <a:r>
              <a:rPr lang="pt-BR" sz="1800" i="0" dirty="0">
                <a:effectLst/>
              </a:rPr>
              <a:t>O conceito principal do modelo MVC é utilizar uma solução já definida para separar partes distintas do projeto reduzindo suas dependências funcionais ao máximo.</a:t>
            </a:r>
            <a:endParaRPr lang="pt-BR" altLang="pt-BR" sz="1800" dirty="0"/>
          </a:p>
          <a:p>
            <a:r>
              <a:rPr lang="pt-BR" altLang="pt-BR" sz="2000" dirty="0"/>
              <a:t>Objetivos:</a:t>
            </a:r>
          </a:p>
          <a:p>
            <a:pPr lvl="1"/>
            <a:r>
              <a:rPr lang="pt-BR" altLang="pt-BR" sz="1800" dirty="0"/>
              <a:t>Mapear entrada-processamento-saída em </a:t>
            </a:r>
            <a:r>
              <a:rPr lang="pt-BR" altLang="pt-BR" sz="1800" dirty="0" err="1"/>
              <a:t>GUIs</a:t>
            </a:r>
            <a:r>
              <a:rPr lang="pt-BR" altLang="pt-BR" sz="1800" dirty="0"/>
              <a:t> para OO: controle-modelo-visão;</a:t>
            </a:r>
          </a:p>
          <a:p>
            <a:r>
              <a:rPr lang="pt-BR" altLang="pt-BR" sz="2000" dirty="0"/>
              <a:t>Usado para:</a:t>
            </a:r>
          </a:p>
          <a:p>
            <a:pPr lvl="1"/>
            <a:r>
              <a:rPr lang="pt-BR" altLang="pt-BR" sz="1800" dirty="0"/>
              <a:t>Criação de componentes GUI reutilizáveis (propósito inicial);</a:t>
            </a:r>
          </a:p>
          <a:p>
            <a:pPr lvl="1"/>
            <a:r>
              <a:rPr lang="pt-BR" altLang="pt-BR" sz="1800" dirty="0"/>
              <a:t>Estruturação da aplicações (pós-Web).</a:t>
            </a:r>
          </a:p>
          <a:p>
            <a:r>
              <a:rPr lang="pt-BR" altLang="pt-BR" sz="2000" dirty="0"/>
              <a:t>Características Atuais</a:t>
            </a:r>
          </a:p>
          <a:p>
            <a:pPr lvl="1"/>
            <a:r>
              <a:rPr lang="pt-BR" sz="1800" i="0" dirty="0">
                <a:effectLst/>
                <a:latin typeface="Source Serif Pro" panose="02040603050405020204" pitchFamily="18" charset="0"/>
              </a:rPr>
              <a:t>FACTORY - para criar uma fábrica de sessões com o banco de dados e</a:t>
            </a:r>
            <a:r>
              <a:rPr lang="pt-BR" sz="1800" i="0" dirty="0">
                <a:effectLst/>
              </a:rPr>
              <a:t> </a:t>
            </a:r>
            <a:r>
              <a:rPr lang="pt-BR" sz="1800" b="0" i="0" dirty="0">
                <a:effectLst/>
              </a:rPr>
              <a:t>para especificar a classe controladora para uma visão</a:t>
            </a:r>
            <a:r>
              <a:rPr lang="pt-BR" sz="1800" i="0" dirty="0">
                <a:effectLst/>
              </a:rPr>
              <a:t>;</a:t>
            </a:r>
          </a:p>
          <a:p>
            <a:pPr lvl="1"/>
            <a:r>
              <a:rPr lang="pt-BR" sz="1800" i="0" dirty="0">
                <a:effectLst/>
                <a:latin typeface="Source Serif Pro" panose="02040603050405020204" pitchFamily="18" charset="0"/>
              </a:rPr>
              <a:t>DAO  - para separar as classes de CRUD das regras de negócios e;</a:t>
            </a:r>
          </a:p>
          <a:p>
            <a:pPr lvl="1"/>
            <a:r>
              <a:rPr lang="pt-BR" sz="1800" i="0" dirty="0">
                <a:effectLst/>
                <a:latin typeface="Source Serif Pro" panose="02040603050405020204" pitchFamily="18" charset="0"/>
              </a:rPr>
              <a:t>MVC  - para dividir e diminuir a dependência entre módulos do sistema.</a:t>
            </a:r>
          </a:p>
          <a:p>
            <a:endParaRPr lang="pt-BR" alt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ABA1A16-C2BC-48F3-AA0C-D21887CA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Sildenir Alves Ribeiro, DSc - Arquitetura de Software - MVC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0" ma:contentTypeDescription="Crie um novo documento." ma:contentTypeScope="" ma:versionID="81d9e52a0420967c635d783f7f80c4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3618B9-ABCC-4D41-815F-B8455F49BFF6}"/>
</file>

<file path=customXml/itemProps2.xml><?xml version="1.0" encoding="utf-8"?>
<ds:datastoreItem xmlns:ds="http://schemas.openxmlformats.org/officeDocument/2006/customXml" ds:itemID="{76FF3C2C-8051-4C6C-92CF-891C8510404D}"/>
</file>

<file path=customXml/itemProps3.xml><?xml version="1.0" encoding="utf-8"?>
<ds:datastoreItem xmlns:ds="http://schemas.openxmlformats.org/officeDocument/2006/customXml" ds:itemID="{C147BD41-F235-464B-A7B8-E06C7E175A1B}"/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2758</Words>
  <Application>Microsoft Office PowerPoint</Application>
  <PresentationFormat>Apresentação na tela (4:3)</PresentationFormat>
  <Paragraphs>271</Paragraphs>
  <Slides>48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7" baseType="lpstr">
      <vt:lpstr>Adobe Caslon Pro</vt:lpstr>
      <vt:lpstr>Arial</vt:lpstr>
      <vt:lpstr>Calibri</vt:lpstr>
      <vt:lpstr>Cambria</vt:lpstr>
      <vt:lpstr>Source Serif Pro</vt:lpstr>
      <vt:lpstr>Times New Roman</vt:lpstr>
      <vt:lpstr>Wingdings</vt:lpstr>
      <vt:lpstr>Wingdings 2</vt:lpstr>
      <vt:lpstr>Office Theme</vt:lpstr>
      <vt:lpstr>Apresentação do PowerPoint</vt:lpstr>
      <vt:lpstr>Apresentação do PowerPoint</vt:lpstr>
      <vt:lpstr>Arquitetura de Software - MVC</vt:lpstr>
      <vt:lpstr>Arquitetura MVC – Model</vt:lpstr>
      <vt:lpstr>Arquitetura MVC – Model</vt:lpstr>
      <vt:lpstr>Apresentação do PowerPoint</vt:lpstr>
      <vt:lpstr>Apresentação do PowerPoint</vt:lpstr>
      <vt:lpstr>Objetivo do MVC</vt:lpstr>
      <vt:lpstr>MVC Processo - Histórico</vt:lpstr>
      <vt:lpstr>Arquitetura MVC: Colaborações do Modelo Clássico</vt:lpstr>
      <vt:lpstr>Arquitetura MVC: Colaborações do Modelo Clássico</vt:lpstr>
      <vt:lpstr>Variações do Modelo MVC: Smalltalk-80</vt:lpstr>
      <vt:lpstr>MVC – Interfaces de Acesso</vt:lpstr>
      <vt:lpstr>Aplicação com uma única camada</vt:lpstr>
      <vt:lpstr>Exemplo – Aplicação de camada única </vt:lpstr>
      <vt:lpstr>Consequências de aplicação com camada única</vt:lpstr>
      <vt:lpstr>Arquitetura em várias camadas</vt:lpstr>
      <vt:lpstr>Consequências – Arquitetura múltiplas camadas</vt:lpstr>
      <vt:lpstr>Consequências–Arquitetura de múltiplas camadas (Cont...) </vt:lpstr>
      <vt:lpstr>Modelo de Colaboração – Ex. Diagrama de Sequencia UML</vt:lpstr>
      <vt:lpstr>Descrição do modelo de colaboração</vt:lpstr>
      <vt:lpstr>Modelo de Colaboração – Exemplo 2 – Ex. Com diagrama de sequencia UML</vt:lpstr>
      <vt:lpstr>Descrição do modelo de colaboração do exemplo 2.</vt:lpstr>
      <vt:lpstr>Apresentação do PowerPoint</vt:lpstr>
      <vt:lpstr>Modelo MVC em Interfaces Gráficas (GUIs)</vt:lpstr>
      <vt:lpstr>Apresentação do PowerPoint</vt:lpstr>
      <vt:lpstr>Apresentação do PowerPoint</vt:lpstr>
      <vt:lpstr>Apresentação do PowerPoint</vt:lpstr>
      <vt:lpstr>MVC em aplicações Web Com Java Web</vt:lpstr>
      <vt:lpstr>Componentes MVC Web</vt:lpstr>
      <vt:lpstr>Colaborações MVC Web </vt:lpstr>
      <vt:lpstr>Frameworks MVC Java para Web</vt:lpstr>
      <vt:lpstr>Problemas com o Modelo MVC</vt:lpstr>
      <vt:lpstr>Exemplo de Implementação do MVC</vt:lpstr>
      <vt:lpstr>Analogia sobre a Aplicação do MVC</vt:lpstr>
      <vt:lpstr>Camadas da Arquitetura MVC</vt:lpstr>
      <vt:lpstr>Relevância da Arquitetura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Estruturação do MVC – Exemplo com Diagrama de Classe UML</vt:lpstr>
      <vt:lpstr>Arquitetura MVC: Participantes</vt:lpstr>
      <vt:lpstr>Colaboração Arquitetura MVC: Participantes Exemplo com diagrama de sequencias UML</vt:lpstr>
      <vt:lpstr>Consequências MVC em Relação aos Participantes</vt:lpstr>
      <vt:lpstr>FIM da Aula 8 Obrigado!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MVC</dc:title>
  <dc:creator>Adriano</dc:creator>
  <cp:lastModifiedBy>Sildenir Alves Ribeiro</cp:lastModifiedBy>
  <cp:revision>46</cp:revision>
  <dcterms:created xsi:type="dcterms:W3CDTF">2009-07-02T21:26:39Z</dcterms:created>
  <dcterms:modified xsi:type="dcterms:W3CDTF">2022-02-08T21:38:51Z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