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75"/>
  </p:notesMasterIdLst>
  <p:handoutMasterIdLst>
    <p:handoutMasterId r:id="rId76"/>
  </p:handoutMasterIdLst>
  <p:sldIdLst>
    <p:sldId id="256" r:id="rId2"/>
    <p:sldId id="290" r:id="rId3"/>
    <p:sldId id="348" r:id="rId4"/>
    <p:sldId id="349" r:id="rId5"/>
    <p:sldId id="350" r:id="rId6"/>
    <p:sldId id="355" r:id="rId7"/>
    <p:sldId id="321" r:id="rId8"/>
    <p:sldId id="291" r:id="rId9"/>
    <p:sldId id="308" r:id="rId10"/>
    <p:sldId id="261" r:id="rId11"/>
    <p:sldId id="268" r:id="rId12"/>
    <p:sldId id="329" r:id="rId13"/>
    <p:sldId id="330" r:id="rId14"/>
    <p:sldId id="331" r:id="rId15"/>
    <p:sldId id="332" r:id="rId16"/>
    <p:sldId id="333" r:id="rId17"/>
    <p:sldId id="320" r:id="rId18"/>
    <p:sldId id="345" r:id="rId19"/>
    <p:sldId id="352" r:id="rId20"/>
    <p:sldId id="404" r:id="rId21"/>
    <p:sldId id="406" r:id="rId22"/>
    <p:sldId id="344" r:id="rId23"/>
    <p:sldId id="259" r:id="rId24"/>
    <p:sldId id="260" r:id="rId25"/>
    <p:sldId id="409" r:id="rId26"/>
    <p:sldId id="262" r:id="rId27"/>
    <p:sldId id="263" r:id="rId28"/>
    <p:sldId id="264" r:id="rId29"/>
    <p:sldId id="410" r:id="rId30"/>
    <p:sldId id="405" r:id="rId31"/>
    <p:sldId id="356" r:id="rId32"/>
    <p:sldId id="383" r:id="rId33"/>
    <p:sldId id="384" r:id="rId34"/>
    <p:sldId id="385" r:id="rId35"/>
    <p:sldId id="386" r:id="rId36"/>
    <p:sldId id="374" r:id="rId37"/>
    <p:sldId id="388" r:id="rId38"/>
    <p:sldId id="389" r:id="rId39"/>
    <p:sldId id="390" r:id="rId40"/>
    <p:sldId id="391" r:id="rId41"/>
    <p:sldId id="392" r:id="rId42"/>
    <p:sldId id="393" r:id="rId43"/>
    <p:sldId id="394" r:id="rId44"/>
    <p:sldId id="395" r:id="rId45"/>
    <p:sldId id="396" r:id="rId46"/>
    <p:sldId id="397" r:id="rId47"/>
    <p:sldId id="398" r:id="rId48"/>
    <p:sldId id="387" r:id="rId49"/>
    <p:sldId id="299" r:id="rId50"/>
    <p:sldId id="326" r:id="rId51"/>
    <p:sldId id="325" r:id="rId52"/>
    <p:sldId id="327" r:id="rId53"/>
    <p:sldId id="328" r:id="rId54"/>
    <p:sldId id="375" r:id="rId55"/>
    <p:sldId id="376" r:id="rId56"/>
    <p:sldId id="377" r:id="rId57"/>
    <p:sldId id="378" r:id="rId58"/>
    <p:sldId id="379" r:id="rId59"/>
    <p:sldId id="380" r:id="rId60"/>
    <p:sldId id="381" r:id="rId61"/>
    <p:sldId id="273" r:id="rId62"/>
    <p:sldId id="275" r:id="rId63"/>
    <p:sldId id="276" r:id="rId64"/>
    <p:sldId id="277" r:id="rId65"/>
    <p:sldId id="278" r:id="rId66"/>
    <p:sldId id="286" r:id="rId67"/>
    <p:sldId id="287" r:id="rId68"/>
    <p:sldId id="382" r:id="rId69"/>
    <p:sldId id="284" r:id="rId70"/>
    <p:sldId id="285" r:id="rId71"/>
    <p:sldId id="408" r:id="rId72"/>
    <p:sldId id="407" r:id="rId73"/>
    <p:sldId id="257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14" autoAdjust="0"/>
  </p:normalViewPr>
  <p:slideViewPr>
    <p:cSldViewPr>
      <p:cViewPr varScale="1">
        <p:scale>
          <a:sx n="98" d="100"/>
          <a:sy n="98" d="100"/>
        </p:scale>
        <p:origin x="128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ustomXml" Target="../customXml/item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83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225ECD8-130A-4567-85E3-6AFB13F341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6F9218-C0EA-4C96-8210-9461DDC61C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D50F5-4F81-4C3A-9476-4D4E3E98FC4D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3AB9CD-0277-4CA1-B115-770279379A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ESW - Estratégias de Teste - Sildenir A. Ribeiro, DSc.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3FC18F-5BC1-465F-BDC8-C867D9FE95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AC833-684A-4FBF-B010-AD5940741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31560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>
            <a:extLst>
              <a:ext uri="{FF2B5EF4-FFF2-40B4-BE49-F238E27FC236}">
                <a16:creationId xmlns:a16="http://schemas.microsoft.com/office/drawing/2014/main" id="{A974E859-1549-419B-B3DD-FA70AC5BBD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pt-BR" altLang="pt-BR"/>
          </a:p>
        </p:txBody>
      </p:sp>
      <p:sp>
        <p:nvSpPr>
          <p:cNvPr id="34819" name="Rectangle 1027">
            <a:extLst>
              <a:ext uri="{FF2B5EF4-FFF2-40B4-BE49-F238E27FC236}">
                <a16:creationId xmlns:a16="http://schemas.microsoft.com/office/drawing/2014/main" id="{A0471E27-2C25-48C3-92B6-78B00194774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pt-BR" altLang="pt-BR"/>
          </a:p>
        </p:txBody>
      </p:sp>
      <p:sp>
        <p:nvSpPr>
          <p:cNvPr id="34820" name="Rectangle 1028">
            <a:extLst>
              <a:ext uri="{FF2B5EF4-FFF2-40B4-BE49-F238E27FC236}">
                <a16:creationId xmlns:a16="http://schemas.microsoft.com/office/drawing/2014/main" id="{F0EB3A90-661E-4209-BA81-00A33ABA97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1029">
            <a:extLst>
              <a:ext uri="{FF2B5EF4-FFF2-40B4-BE49-F238E27FC236}">
                <a16:creationId xmlns:a16="http://schemas.microsoft.com/office/drawing/2014/main" id="{ABA9E9AC-7F0D-49F0-95FB-E6A65E379E0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text styles</a:t>
            </a:r>
          </a:p>
          <a:p>
            <a:pPr lvl="1"/>
            <a:r>
              <a:rPr lang="pt-BR" altLang="pt-BR"/>
              <a:t>Second level</a:t>
            </a:r>
          </a:p>
          <a:p>
            <a:pPr lvl="2"/>
            <a:r>
              <a:rPr lang="pt-BR" altLang="pt-BR"/>
              <a:t>Third level</a:t>
            </a:r>
          </a:p>
          <a:p>
            <a:pPr lvl="3"/>
            <a:r>
              <a:rPr lang="pt-BR" altLang="pt-BR"/>
              <a:t>Fourth level</a:t>
            </a:r>
          </a:p>
          <a:p>
            <a:pPr lvl="4"/>
            <a:r>
              <a:rPr lang="pt-BR" altLang="pt-BR"/>
              <a:t>Fifth level</a:t>
            </a:r>
          </a:p>
        </p:txBody>
      </p:sp>
      <p:sp>
        <p:nvSpPr>
          <p:cNvPr id="34822" name="Rectangle 1030">
            <a:extLst>
              <a:ext uri="{FF2B5EF4-FFF2-40B4-BE49-F238E27FC236}">
                <a16:creationId xmlns:a16="http://schemas.microsoft.com/office/drawing/2014/main" id="{91671087-73D0-4C78-BDB5-AAEAA0EE2D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r>
              <a:rPr lang="pt-BR" altLang="pt-BR"/>
              <a:t>ESW - Estratégias de Teste - Sildenir A. Ribeiro, DSc.</a:t>
            </a:r>
          </a:p>
        </p:txBody>
      </p:sp>
      <p:sp>
        <p:nvSpPr>
          <p:cNvPr id="34823" name="Rectangle 1031">
            <a:extLst>
              <a:ext uri="{FF2B5EF4-FFF2-40B4-BE49-F238E27FC236}">
                <a16:creationId xmlns:a16="http://schemas.microsoft.com/office/drawing/2014/main" id="{C44CF867-3946-4BEE-8C30-EAE9F0EE13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F64D31D8-3EF2-42AA-B5F7-DF3133692A7C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1756FD1B-D94E-4CE8-9914-E95814BB2D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69408-8ADE-48D4-A830-F445462C9032}" type="slidenum">
              <a:rPr lang="pt-BR" altLang="pt-BR"/>
              <a:pPr/>
              <a:t>1</a:t>
            </a:fld>
            <a:endParaRPr lang="pt-BR" altLang="pt-BR"/>
          </a:p>
        </p:txBody>
      </p:sp>
      <p:sp>
        <p:nvSpPr>
          <p:cNvPr id="35842" name="Rectangle 1026">
            <a:extLst>
              <a:ext uri="{FF2B5EF4-FFF2-40B4-BE49-F238E27FC236}">
                <a16:creationId xmlns:a16="http://schemas.microsoft.com/office/drawing/2014/main" id="{B6BE590C-0898-456D-891C-4F148C6235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1027">
            <a:extLst>
              <a:ext uri="{FF2B5EF4-FFF2-40B4-BE49-F238E27FC236}">
                <a16:creationId xmlns:a16="http://schemas.microsoft.com/office/drawing/2014/main" id="{4851BB73-121A-4E00-80FC-7938A3C9B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5E31E29-92BB-4C33-B5C6-8522708526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A3570EB4-499A-448F-BCD2-B69D096478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939CCD-18DD-4AD0-87B8-A8CC863AE1FF}" type="slidenum">
              <a:rPr lang="pt-BR" altLang="pt-BR"/>
              <a:pPr/>
              <a:t>10</a:t>
            </a:fld>
            <a:endParaRPr lang="pt-BR" altLang="pt-BR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9B08A869-574E-478C-B69C-3F9D3A194C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D51CD299-0AE3-452E-A707-707587B0C7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69B8BC0-C140-407F-B84C-3F1BE278BE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21C27538-AFA3-4F5F-9C9D-9B7B3D69C1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2A30D-01D7-44B7-9655-8855B8BE9E00}" type="slidenum">
              <a:rPr lang="pt-BR" altLang="pt-BR"/>
              <a:pPr/>
              <a:t>11</a:t>
            </a:fld>
            <a:endParaRPr lang="pt-BR" altLang="pt-BR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A5989968-9F93-42D7-960E-6E9AF616E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36B5A7F-389E-4A92-BCA8-F67693256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A94BACA-6A9F-4240-B869-22E02EB41D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6E2CAF53-42DB-4D2A-87E5-5AB9DA0D4D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3F7C17-3066-4E1E-8B86-89F87AC5DF31}" type="slidenum">
              <a:rPr lang="pt-BR" altLang="pt-BR"/>
              <a:pPr/>
              <a:t>12</a:t>
            </a:fld>
            <a:endParaRPr lang="pt-BR" altLang="pt-BR"/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162656F0-9669-43EC-9295-5035E5752A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8DD95D0E-B49D-410B-A12A-BF9CD520E6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</p:spPr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B60B732-047C-48ED-9EE6-6193FB162C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1319DF87-C67C-4FDD-83A2-43CCEE3141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34E7B7-BB47-4EE6-A5BA-F6E52511B947}" type="slidenum">
              <a:rPr lang="pt-BR" altLang="pt-BR"/>
              <a:pPr/>
              <a:t>13</a:t>
            </a:fld>
            <a:endParaRPr lang="pt-BR" altLang="pt-BR"/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76546E57-A4AF-4B2C-8EE8-45390A3663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3C509CD1-56DD-410C-AD5E-0727D3349B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</p:spPr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F77DA7B-ECF0-498F-92DE-990AACAE1E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89A0F9D1-7D8C-4D85-B26D-CBBA47EFAE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1CCD72-C6E1-473B-8059-45F6E9C900D6}" type="slidenum">
              <a:rPr lang="pt-BR" altLang="pt-BR"/>
              <a:pPr/>
              <a:t>14</a:t>
            </a:fld>
            <a:endParaRPr lang="pt-BR" altLang="pt-BR"/>
          </a:p>
        </p:txBody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C8E5F7BD-A0A8-4E7C-BBAA-F0D521F046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C0DDD3DA-A50D-4F99-AA8C-7842CDCD5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</p:spPr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C663F05-AAAC-4C6C-91F4-92243E9560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EEE53016-B90B-4510-A2F5-6000B0C78C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73FF43-FE71-4120-807D-9405ABCEC360}" type="slidenum">
              <a:rPr lang="pt-BR" altLang="pt-BR"/>
              <a:pPr/>
              <a:t>15</a:t>
            </a:fld>
            <a:endParaRPr lang="pt-BR" altLang="pt-BR"/>
          </a:p>
        </p:txBody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41030DC7-AA5F-48AB-A2B8-CE9FF6F053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45002794-662B-4B33-8D81-39F8D0D446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</p:spPr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CFD97AB-63A0-4FD3-AE85-3B0FDFE72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86F71EA4-1304-4DFB-B122-9232B3E9A3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2A445-3109-4FC9-8136-067EF911334F}" type="slidenum">
              <a:rPr lang="pt-BR" altLang="pt-BR"/>
              <a:pPr/>
              <a:t>16</a:t>
            </a:fld>
            <a:endParaRPr lang="pt-BR" altLang="pt-BR"/>
          </a:p>
        </p:txBody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3A673BE1-AA2C-4502-A096-450183A95F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422D29B8-513B-46ED-87FA-F05BE78F2D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</p:spPr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F710036-6B9A-4F5D-9004-FD464992C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05BBE735-3FEF-4F29-80A7-2846C18E92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0384F1-A29A-4E5B-A2ED-665C3B3B9431}" type="slidenum">
              <a:rPr lang="pt-BR" altLang="pt-BR"/>
              <a:pPr/>
              <a:t>31</a:t>
            </a:fld>
            <a:endParaRPr lang="pt-BR" altLang="pt-BR"/>
          </a:p>
        </p:txBody>
      </p:sp>
      <p:sp>
        <p:nvSpPr>
          <p:cNvPr id="229378" name="Rectangle 2">
            <a:extLst>
              <a:ext uri="{FF2B5EF4-FFF2-40B4-BE49-F238E27FC236}">
                <a16:creationId xmlns:a16="http://schemas.microsoft.com/office/drawing/2014/main" id="{44C3A663-1AB9-4699-A8FB-50A8A41F90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C41535DB-A625-4602-B73D-A6DBFB0D1F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EA55313-DA37-4CD7-90BF-5B2C4BA04D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F81021C-2665-4104-98DA-DDBBCECD9B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48664C-A771-406B-B2F7-61C65CB5DA77}" type="slidenum">
              <a:rPr lang="pt-BR" altLang="pt-BR"/>
              <a:pPr/>
              <a:t>32</a:t>
            </a:fld>
            <a:endParaRPr lang="pt-BR" altLang="pt-BR"/>
          </a:p>
        </p:txBody>
      </p:sp>
      <p:sp>
        <p:nvSpPr>
          <p:cNvPr id="286722" name="Rectangle 2">
            <a:extLst>
              <a:ext uri="{FF2B5EF4-FFF2-40B4-BE49-F238E27FC236}">
                <a16:creationId xmlns:a16="http://schemas.microsoft.com/office/drawing/2014/main" id="{5DB73326-997D-4A74-BD68-07CA0A77C6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310D5598-1693-4771-BA8C-03EF707AF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</p:spPr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BB5DD45-4A20-41DF-A5C7-037A6DA6E2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1326D5E9-CEBB-41B3-8893-14A9670941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447A31-5235-4210-A374-F4489696E9C4}" type="slidenum">
              <a:rPr lang="pt-BR" altLang="pt-BR"/>
              <a:pPr/>
              <a:t>33</a:t>
            </a:fld>
            <a:endParaRPr lang="pt-BR" altLang="pt-BR"/>
          </a:p>
        </p:txBody>
      </p:sp>
      <p:sp>
        <p:nvSpPr>
          <p:cNvPr id="288770" name="Rectangle 2">
            <a:extLst>
              <a:ext uri="{FF2B5EF4-FFF2-40B4-BE49-F238E27FC236}">
                <a16:creationId xmlns:a16="http://schemas.microsoft.com/office/drawing/2014/main" id="{A53F4D49-5DF4-4765-BA21-601FD9DE06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B94544DD-0337-49C7-AFB1-451392DD80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</p:spPr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8893990-D73B-41D4-B54B-68FBD83FC0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2D4E382F-207B-43A1-8E2D-2EA1084C7D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2C15F-65C9-4A1E-968F-7D20FCE739B6}" type="slidenum">
              <a:rPr lang="pt-BR" altLang="pt-BR"/>
              <a:pPr/>
              <a:t>2</a:t>
            </a:fld>
            <a:endParaRPr lang="pt-BR" altLang="pt-BR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67AF129E-B064-4BE8-BB2B-0E076C5ECB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C3C59135-070B-40E2-9ABB-C5DFE28F39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</p:spPr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4E5AEA5-0654-47A5-9441-A640BA6713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2FBA6339-AEB3-4318-BDBD-0949BB298A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A4175-4976-42B3-9D22-72A1810DE418}" type="slidenum">
              <a:rPr lang="pt-BR" altLang="pt-BR"/>
              <a:pPr/>
              <a:t>34</a:t>
            </a:fld>
            <a:endParaRPr lang="pt-BR" altLang="pt-BR"/>
          </a:p>
        </p:txBody>
      </p:sp>
      <p:sp>
        <p:nvSpPr>
          <p:cNvPr id="290818" name="Rectangle 2">
            <a:extLst>
              <a:ext uri="{FF2B5EF4-FFF2-40B4-BE49-F238E27FC236}">
                <a16:creationId xmlns:a16="http://schemas.microsoft.com/office/drawing/2014/main" id="{7D3AC467-039D-4807-940A-4B951A025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3333DFF2-9923-4174-9DE6-D8AC1AE63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</p:spPr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E1B299F-B201-4648-B0DF-86D7B1E4E5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413D36E-7EDC-4C34-9891-896B27176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0505DF-FBEE-4B0D-9D10-B56F0610E5BD}" type="slidenum">
              <a:rPr lang="pt-BR" altLang="pt-BR"/>
              <a:pPr/>
              <a:t>35</a:t>
            </a:fld>
            <a:endParaRPr lang="pt-BR" altLang="pt-BR"/>
          </a:p>
        </p:txBody>
      </p:sp>
      <p:sp>
        <p:nvSpPr>
          <p:cNvPr id="292866" name="Rectangle 1026">
            <a:extLst>
              <a:ext uri="{FF2B5EF4-FFF2-40B4-BE49-F238E27FC236}">
                <a16:creationId xmlns:a16="http://schemas.microsoft.com/office/drawing/2014/main" id="{18FB7C26-924B-4A0A-9389-AEC01EE1D0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292867" name="Rectangle 1027">
            <a:extLst>
              <a:ext uri="{FF2B5EF4-FFF2-40B4-BE49-F238E27FC236}">
                <a16:creationId xmlns:a16="http://schemas.microsoft.com/office/drawing/2014/main" id="{98823A9B-17AB-4768-82F2-767D688FC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</p:spPr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D10CF0B-6542-4A46-86EA-93BE7A6B3E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8827FA95-A722-4FD6-9AEB-3E7B0D4BED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0EA04D-EE1A-4CD8-9026-B340B6695DFB}" type="slidenum">
              <a:rPr lang="pt-BR" altLang="pt-BR"/>
              <a:pPr/>
              <a:t>36</a:t>
            </a:fld>
            <a:endParaRPr lang="pt-BR" altLang="pt-BR"/>
          </a:p>
        </p:txBody>
      </p:sp>
      <p:sp>
        <p:nvSpPr>
          <p:cNvPr id="276482" name="Rectangle 2">
            <a:extLst>
              <a:ext uri="{FF2B5EF4-FFF2-40B4-BE49-F238E27FC236}">
                <a16:creationId xmlns:a16="http://schemas.microsoft.com/office/drawing/2014/main" id="{97D14D6B-25E7-475A-A444-DF9905E062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20C4D600-D6D5-4F9E-9BA7-3C7FC18E3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B789D90-3635-45DA-8BCA-BB7D999BE0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94158A-3BF9-48B3-AEE8-07474CE4FA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CD05D-01E7-4C39-87BB-81FE45209B98}" type="slidenum">
              <a:rPr lang="pt-BR" altLang="pt-BR"/>
              <a:pPr/>
              <a:t>37</a:t>
            </a:fld>
            <a:endParaRPr lang="pt-BR" altLang="pt-BR"/>
          </a:p>
        </p:txBody>
      </p:sp>
      <p:sp>
        <p:nvSpPr>
          <p:cNvPr id="297986" name="Rectangle 1026">
            <a:extLst>
              <a:ext uri="{FF2B5EF4-FFF2-40B4-BE49-F238E27FC236}">
                <a16:creationId xmlns:a16="http://schemas.microsoft.com/office/drawing/2014/main" id="{BF328FB6-E41F-4DE3-A14E-FB28CC8EB5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297987" name="Rectangle 1027">
            <a:extLst>
              <a:ext uri="{FF2B5EF4-FFF2-40B4-BE49-F238E27FC236}">
                <a16:creationId xmlns:a16="http://schemas.microsoft.com/office/drawing/2014/main" id="{6415B6B8-8F27-4D2D-A224-DD265A344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</p:spPr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166CA6C-9170-4A95-9811-20B933A45C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129B195B-B1A9-4F70-954C-6CCFE322E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87B0D5-D209-404B-8D5B-423F58D8B913}" type="slidenum">
              <a:rPr lang="pt-BR" altLang="pt-BR"/>
              <a:pPr/>
              <a:t>38</a:t>
            </a:fld>
            <a:endParaRPr lang="pt-BR" altLang="pt-BR"/>
          </a:p>
        </p:txBody>
      </p:sp>
      <p:sp>
        <p:nvSpPr>
          <p:cNvPr id="300034" name="Rectangle 1026">
            <a:extLst>
              <a:ext uri="{FF2B5EF4-FFF2-40B4-BE49-F238E27FC236}">
                <a16:creationId xmlns:a16="http://schemas.microsoft.com/office/drawing/2014/main" id="{8DBEA48E-2393-47DA-961E-26B11C0C31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300035" name="Rectangle 1027">
            <a:extLst>
              <a:ext uri="{FF2B5EF4-FFF2-40B4-BE49-F238E27FC236}">
                <a16:creationId xmlns:a16="http://schemas.microsoft.com/office/drawing/2014/main" id="{F3F30009-DE70-47AE-86AC-EDAB32911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</p:spPr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F6D99F3-F50F-49F8-B01B-1F48934574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6699F9D2-64B4-49F8-9B8D-89B2DD6F3F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DA3F1F-DADB-4CC8-9957-E2A32E85455E}" type="slidenum">
              <a:rPr lang="pt-BR" altLang="pt-BR"/>
              <a:pPr/>
              <a:t>39</a:t>
            </a:fld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7D3D4E5-9B1E-4429-B819-C29E326EDB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61DF29CC-6396-4BA0-B52D-ADEC662D4A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26B433-7834-4EEB-81DF-332E23A4ADD9}" type="slidenum">
              <a:rPr lang="pt-BR" altLang="pt-BR"/>
              <a:pPr/>
              <a:t>40</a:t>
            </a:fld>
            <a:endParaRPr lang="pt-BR" altLang="pt-BR"/>
          </a:p>
        </p:txBody>
      </p:sp>
      <p:sp>
        <p:nvSpPr>
          <p:cNvPr id="304130" name="Rectangle 2">
            <a:extLst>
              <a:ext uri="{FF2B5EF4-FFF2-40B4-BE49-F238E27FC236}">
                <a16:creationId xmlns:a16="http://schemas.microsoft.com/office/drawing/2014/main" id="{504A6D0C-8C1A-4E44-B632-E2E3ECD88C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29204F4A-10F3-4CDF-B232-C4141AFAE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</p:spPr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1416890-4CA6-479A-A871-798F54C5A9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A6D2251E-7667-4C91-B079-BC76DAD681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EAB2C-DF8A-4DB4-9BF2-0B37DA2629B9}" type="slidenum">
              <a:rPr lang="pt-BR" altLang="pt-BR"/>
              <a:pPr/>
              <a:t>41</a:t>
            </a:fld>
            <a:endParaRPr lang="pt-BR" altLang="pt-BR"/>
          </a:p>
        </p:txBody>
      </p:sp>
      <p:sp>
        <p:nvSpPr>
          <p:cNvPr id="306178" name="Rectangle 2">
            <a:extLst>
              <a:ext uri="{FF2B5EF4-FFF2-40B4-BE49-F238E27FC236}">
                <a16:creationId xmlns:a16="http://schemas.microsoft.com/office/drawing/2014/main" id="{A4B30D1D-B1A5-430E-88CE-EC215F5A2E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DCE1FE00-37F7-4661-BCB8-C3F715261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</p:spPr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143C637-9E2C-4DBF-BE8A-36BE9D89EA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87E473E6-8A33-45CF-91CC-07E155577D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9C26F3-39D0-42C8-97B8-0FB37395B8BB}" type="slidenum">
              <a:rPr lang="pt-BR" altLang="pt-BR"/>
              <a:pPr/>
              <a:t>42</a:t>
            </a:fld>
            <a:endParaRPr lang="pt-BR" altLang="pt-BR"/>
          </a:p>
        </p:txBody>
      </p:sp>
      <p:sp>
        <p:nvSpPr>
          <p:cNvPr id="308226" name="Rectangle 2">
            <a:extLst>
              <a:ext uri="{FF2B5EF4-FFF2-40B4-BE49-F238E27FC236}">
                <a16:creationId xmlns:a16="http://schemas.microsoft.com/office/drawing/2014/main" id="{2AB02418-A6D2-4ABC-90E8-7DDCD3CA4B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37A7414A-5E6D-443B-B490-A65BBB4AC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</p:spPr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F2D4C5A-C2FB-4CFF-BA3F-692BA028BE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3F39735A-151D-4F19-A726-2A07E449A7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CD1E6-2361-4C11-AC19-968713641B4C}" type="slidenum">
              <a:rPr lang="pt-BR" altLang="pt-BR"/>
              <a:pPr/>
              <a:t>43</a:t>
            </a:fld>
            <a:endParaRPr lang="pt-BR" altLang="pt-BR"/>
          </a:p>
        </p:txBody>
      </p:sp>
      <p:sp>
        <p:nvSpPr>
          <p:cNvPr id="310274" name="Rectangle 2">
            <a:extLst>
              <a:ext uri="{FF2B5EF4-FFF2-40B4-BE49-F238E27FC236}">
                <a16:creationId xmlns:a16="http://schemas.microsoft.com/office/drawing/2014/main" id="{317CE3F2-3AE2-4B0E-A1E0-171049FDA6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DA577115-F7F2-4B76-B49D-3DE937386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</p:spPr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C4F0066-9CD6-47F5-B714-196510C9C0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246C603E-32A5-4492-A66B-99191280CE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EB0BD4-40EF-4AF2-BF0D-051AC4ED471B}" type="slidenum">
              <a:rPr lang="pt-BR" altLang="pt-BR"/>
              <a:pPr/>
              <a:t>3</a:t>
            </a:fld>
            <a:endParaRPr lang="pt-BR" altLang="pt-BR"/>
          </a:p>
        </p:txBody>
      </p:sp>
      <p:sp>
        <p:nvSpPr>
          <p:cNvPr id="210946" name="Rectangle 2">
            <a:extLst>
              <a:ext uri="{FF2B5EF4-FFF2-40B4-BE49-F238E27FC236}">
                <a16:creationId xmlns:a16="http://schemas.microsoft.com/office/drawing/2014/main" id="{44553BED-C2C3-4355-B159-AE252E2933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235EF5C4-1DFE-4101-8807-4EBCC7C11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</p:spPr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E644BFB-A2BD-4C11-B3E3-EA8DCA54FF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25D94795-84B7-422A-8C33-6A42A60465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7F410-A756-4521-B97A-44BA06C0DCBA}" type="slidenum">
              <a:rPr lang="pt-BR" altLang="pt-BR"/>
              <a:pPr/>
              <a:t>44</a:t>
            </a:fld>
            <a:endParaRPr lang="pt-BR" altLang="pt-BR"/>
          </a:p>
        </p:txBody>
      </p:sp>
      <p:sp>
        <p:nvSpPr>
          <p:cNvPr id="312322" name="Rectangle 2">
            <a:extLst>
              <a:ext uri="{FF2B5EF4-FFF2-40B4-BE49-F238E27FC236}">
                <a16:creationId xmlns:a16="http://schemas.microsoft.com/office/drawing/2014/main" id="{48836FF8-5034-4EC7-BC92-8A3227FC5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02B1BD49-4B1C-4931-9BD7-A6F1105C4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</p:spPr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A50478C-0D4A-4D0C-9C0B-6173758C5F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98AEF20B-7EBA-45CE-82B1-D07122E90D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A2EA86-7514-470F-9450-F03421DA502D}" type="slidenum">
              <a:rPr lang="pt-BR" altLang="pt-BR"/>
              <a:pPr/>
              <a:t>45</a:t>
            </a:fld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A3107F3-1408-4421-AE4F-F4CBACCD71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41D55A3-D82F-4619-975D-5ACA11677A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5A425-1806-4F18-97B3-AE5A6015F637}" type="slidenum">
              <a:rPr lang="pt-BR" altLang="pt-BR"/>
              <a:pPr/>
              <a:t>46</a:t>
            </a:fld>
            <a:endParaRPr lang="pt-BR" altLang="pt-BR"/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7A44E785-3DE7-4E2F-8E4E-8C1F3C2CCA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89FED550-F744-4838-90B3-8EFFA499EF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</p:spPr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4BCA8DF-D45C-487B-A7C5-34DE187BFD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9E9B1A0E-616F-4C0E-8E17-8FED83AE61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7C14B0-1C8A-40C1-A082-2A63A0877294}" type="slidenum">
              <a:rPr lang="pt-BR" altLang="pt-BR"/>
              <a:pPr/>
              <a:t>47</a:t>
            </a:fld>
            <a:endParaRPr lang="pt-BR" altLang="pt-BR"/>
          </a:p>
        </p:txBody>
      </p:sp>
      <p:sp>
        <p:nvSpPr>
          <p:cNvPr id="318466" name="Rectangle 2">
            <a:extLst>
              <a:ext uri="{FF2B5EF4-FFF2-40B4-BE49-F238E27FC236}">
                <a16:creationId xmlns:a16="http://schemas.microsoft.com/office/drawing/2014/main" id="{90A4B4A2-BE78-443C-A378-349A6BA3A4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88224994-333C-49E6-8EEF-AF5719E66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</p:spPr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2F2B86F-1476-403D-A570-C6063F4A9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484A6E51-3B63-47BA-B0EB-D7B4E12889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F58F0-CD8D-44BD-8564-0DB35C5CFABC}" type="slidenum">
              <a:rPr lang="pt-BR" altLang="pt-BR"/>
              <a:pPr/>
              <a:t>48</a:t>
            </a:fld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ACAD332-FEAC-46FC-B2AE-ED411694F3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B69EB732-E4EC-40DF-A905-1CEF5F55AE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4A5C54-7C47-475B-AD1D-618BAC3B5492}" type="slidenum">
              <a:rPr lang="pt-BR" altLang="pt-BR"/>
              <a:pPr/>
              <a:t>49</a:t>
            </a:fld>
            <a:endParaRPr lang="pt-BR" altLang="pt-BR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6F69DEC2-894F-4193-9723-C2517C8D78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0A961339-EF1A-40B5-AFC8-52C02B21C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</p:spPr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99DB8D3-1AA4-4ADA-8CF7-DB2D5D339D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B9D4A2C7-DFEA-4A75-A8BD-97D488F0D1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0462F-33E1-413D-8B36-02C80C95F9B4}" type="slidenum">
              <a:rPr lang="pt-BR" altLang="pt-BR"/>
              <a:pPr/>
              <a:t>50</a:t>
            </a:fld>
            <a:endParaRPr lang="pt-BR" altLang="pt-BR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C3AC6F77-4258-4339-8D34-5382C08A39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564DD287-F42A-4CE2-9DBE-8481CA48CF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FEE9E1A-F5FF-4230-8378-2770C4D942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9AAC263E-79DC-4871-806A-33438F056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D4093-40B6-4AAF-BE29-E21D183E8A16}" type="slidenum">
              <a:rPr lang="pt-BR" altLang="pt-BR"/>
              <a:pPr/>
              <a:t>51</a:t>
            </a:fld>
            <a:endParaRPr lang="pt-BR" altLang="pt-BR"/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B2A56E62-94E3-4EC9-979F-F2F15DF78D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6F8BFD5A-5643-47B6-894E-60D77A6DE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FBDFDE7-ED6B-4CBC-A2A4-1FEC78E863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3AC74D4D-2882-4116-9C27-610A1C55FE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87ED54-F83D-4DE6-8E22-6FCFF28CDB09}" type="slidenum">
              <a:rPr lang="pt-BR" altLang="pt-BR"/>
              <a:pPr/>
              <a:t>52</a:t>
            </a:fld>
            <a:endParaRPr lang="pt-BR" altLang="pt-BR"/>
          </a:p>
        </p:txBody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E6E1EA25-6A36-4796-9C9F-B2A6EBBDB1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B0F59AC1-AC7B-4F17-BB13-37141C24B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BB4F912-53AA-4015-AD3B-6E51C69A31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A285A94C-E819-43F2-8425-55DFA982E3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D00430-CABC-4E63-B25E-77E1F8E3A983}" type="slidenum">
              <a:rPr lang="pt-BR" altLang="pt-BR"/>
              <a:pPr/>
              <a:t>53</a:t>
            </a:fld>
            <a:endParaRPr lang="pt-BR" altLang="pt-BR"/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4370FBD5-6B47-4AF5-B9C4-E84DA55D01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1BCC7A2E-C4D7-4926-9191-BD7D226C53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81C8B8A-00B5-438E-BF5A-40FF46C400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53006EDF-2197-4190-B908-1D45FA2EC4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3047B3-D70B-432B-BC84-B5F31407AF42}" type="slidenum">
              <a:rPr lang="pt-BR" altLang="pt-BR"/>
              <a:pPr/>
              <a:t>4</a:t>
            </a:fld>
            <a:endParaRPr lang="pt-BR" altLang="pt-BR"/>
          </a:p>
        </p:txBody>
      </p:sp>
      <p:sp>
        <p:nvSpPr>
          <p:cNvPr id="212994" name="Rectangle 2">
            <a:extLst>
              <a:ext uri="{FF2B5EF4-FFF2-40B4-BE49-F238E27FC236}">
                <a16:creationId xmlns:a16="http://schemas.microsoft.com/office/drawing/2014/main" id="{F46763B8-66C2-462F-8DB1-39288575DC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95F90FD2-46D3-4230-8D57-59D5FD60D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</p:spPr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E77D507-29EB-449B-B5B1-64304320E2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4D8F858E-480D-45CF-925B-7131ECCE2E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2F335-34C8-4328-B7F5-FD457E54BB7F}" type="slidenum">
              <a:rPr lang="pt-BR" altLang="pt-BR"/>
              <a:pPr/>
              <a:t>54</a:t>
            </a:fld>
            <a:endParaRPr lang="pt-BR" altLang="pt-BR"/>
          </a:p>
        </p:txBody>
      </p:sp>
      <p:sp>
        <p:nvSpPr>
          <p:cNvPr id="277506" name="Rectangle 2">
            <a:extLst>
              <a:ext uri="{FF2B5EF4-FFF2-40B4-BE49-F238E27FC236}">
                <a16:creationId xmlns:a16="http://schemas.microsoft.com/office/drawing/2014/main" id="{75A2F135-788B-41BF-B48D-3B9C66FFF4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FBFFD7A3-A5B6-4CA9-A172-66BFB9701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D8D9C86-A479-41E9-8D2F-987D5E342F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EB0FA453-379D-4E82-892C-53E156FDBF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06F1BC-4CEC-4131-A762-090BFD289CB6}" type="slidenum">
              <a:rPr lang="pt-BR" altLang="pt-BR"/>
              <a:pPr/>
              <a:t>55</a:t>
            </a:fld>
            <a:endParaRPr lang="pt-BR" altLang="pt-BR"/>
          </a:p>
        </p:txBody>
      </p:sp>
      <p:sp>
        <p:nvSpPr>
          <p:cNvPr id="278530" name="Rectangle 2">
            <a:extLst>
              <a:ext uri="{FF2B5EF4-FFF2-40B4-BE49-F238E27FC236}">
                <a16:creationId xmlns:a16="http://schemas.microsoft.com/office/drawing/2014/main" id="{91A80B91-2AD6-4BC1-9BF5-9C2D0C7BB2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82845F42-B135-445B-A43C-3A575AAF2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0C5FE1E-0C08-4DE8-ABAA-667DB1D235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1546DB96-02A0-4500-A7A4-10E4977190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F30493-DAD9-4B75-8BF8-9E71578891F9}" type="slidenum">
              <a:rPr lang="pt-BR" altLang="pt-BR"/>
              <a:pPr/>
              <a:t>56</a:t>
            </a:fld>
            <a:endParaRPr lang="pt-BR" altLang="pt-BR"/>
          </a:p>
        </p:txBody>
      </p:sp>
      <p:sp>
        <p:nvSpPr>
          <p:cNvPr id="279554" name="Rectangle 2">
            <a:extLst>
              <a:ext uri="{FF2B5EF4-FFF2-40B4-BE49-F238E27FC236}">
                <a16:creationId xmlns:a16="http://schemas.microsoft.com/office/drawing/2014/main" id="{978B890A-1D4C-454B-85E7-2F05F1998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A02F0D82-6EF7-4207-8E81-D782D6C2D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9C0BB19-C66E-42F1-A870-72FA1BFEC5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99BECA00-37CD-4926-8369-4E1EAE01C3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3F1A29-9C05-40B2-B183-D586559F8791}" type="slidenum">
              <a:rPr lang="pt-BR" altLang="pt-BR"/>
              <a:pPr/>
              <a:t>57</a:t>
            </a:fld>
            <a:endParaRPr lang="pt-BR" altLang="pt-BR"/>
          </a:p>
        </p:txBody>
      </p:sp>
      <p:sp>
        <p:nvSpPr>
          <p:cNvPr id="280578" name="Rectangle 2">
            <a:extLst>
              <a:ext uri="{FF2B5EF4-FFF2-40B4-BE49-F238E27FC236}">
                <a16:creationId xmlns:a16="http://schemas.microsoft.com/office/drawing/2014/main" id="{0E9F47F2-DFE1-42AA-B02F-173630DAC4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4ABCD13E-72CE-45E6-8F87-8003013B6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AE71B61-271B-4B15-B595-5553259216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2DCEFC57-286E-46A4-9A36-0847011C80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A91A2-0FFA-470A-B5D6-FD8B7551436D}" type="slidenum">
              <a:rPr lang="pt-BR" altLang="pt-BR"/>
              <a:pPr/>
              <a:t>58</a:t>
            </a:fld>
            <a:endParaRPr lang="pt-BR" altLang="pt-BR"/>
          </a:p>
        </p:txBody>
      </p:sp>
      <p:sp>
        <p:nvSpPr>
          <p:cNvPr id="281602" name="Rectangle 2">
            <a:extLst>
              <a:ext uri="{FF2B5EF4-FFF2-40B4-BE49-F238E27FC236}">
                <a16:creationId xmlns:a16="http://schemas.microsoft.com/office/drawing/2014/main" id="{029DF6F7-DC19-4D5D-A6E9-72517DBFB8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0A72F6D6-10D9-4A2D-B3BC-22765C5EA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3794DBD-950D-41E4-98F4-53DDF5B751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50E911E4-461D-4ED0-B88C-C4F4BA8074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7B74F-A1C6-4CD5-B036-A0551DA6706C}" type="slidenum">
              <a:rPr lang="pt-BR" altLang="pt-BR"/>
              <a:pPr/>
              <a:t>59</a:t>
            </a:fld>
            <a:endParaRPr lang="pt-BR" altLang="pt-BR"/>
          </a:p>
        </p:txBody>
      </p:sp>
      <p:sp>
        <p:nvSpPr>
          <p:cNvPr id="282626" name="Rectangle 2">
            <a:extLst>
              <a:ext uri="{FF2B5EF4-FFF2-40B4-BE49-F238E27FC236}">
                <a16:creationId xmlns:a16="http://schemas.microsoft.com/office/drawing/2014/main" id="{59265D3D-6E56-4D4F-BEB9-5C571AFF69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CE906EF6-9D94-4F41-B2C9-7FFD9184B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139AAEA-F6D8-4540-AE15-8A5BE7EB31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A189BDEE-B47E-413E-A0EA-A5A7C4EC2C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2D1E2-CE78-47FB-8606-E0B220E446D1}" type="slidenum">
              <a:rPr lang="pt-BR" altLang="pt-BR"/>
              <a:pPr/>
              <a:t>60</a:t>
            </a:fld>
            <a:endParaRPr lang="pt-BR" altLang="pt-BR"/>
          </a:p>
        </p:txBody>
      </p:sp>
      <p:sp>
        <p:nvSpPr>
          <p:cNvPr id="283650" name="Rectangle 2">
            <a:extLst>
              <a:ext uri="{FF2B5EF4-FFF2-40B4-BE49-F238E27FC236}">
                <a16:creationId xmlns:a16="http://schemas.microsoft.com/office/drawing/2014/main" id="{BF0BCD2B-DD47-4BEA-AAA1-C38C9D56A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1DB39FF0-4BC4-4276-A72A-8C7A97BD8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7783D2A-A8D8-4579-8F3C-E7416138AE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1DB927AF-0EFC-4D11-B34E-2C64B33121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DFF087-4F17-4FA9-9FFF-651F4B15492E}" type="slidenum">
              <a:rPr lang="pt-BR" altLang="pt-BR"/>
              <a:pPr/>
              <a:t>61</a:t>
            </a:fld>
            <a:endParaRPr lang="pt-BR" altLang="pt-BR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17B1A827-8909-4657-8B26-003ABE576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2564A86-CB52-406A-A154-8B99BAF25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8D75738-A226-45F4-BEFE-5FB974EEA8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EC35FC55-D2D8-492A-A601-6131815EEB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A98909-5878-47F3-A545-F81EBA50714B}" type="slidenum">
              <a:rPr lang="pt-BR" altLang="pt-BR"/>
              <a:pPr/>
              <a:t>62</a:t>
            </a:fld>
            <a:endParaRPr lang="pt-BR" altLang="pt-BR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9B5C6BF0-94B6-49FC-82E1-A2D0025633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C6D279A-71ED-484A-B829-51C7DD3E5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B4678C1-08DB-4DC8-9CBC-4C5EE95538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8FAFB404-9613-431F-9759-667E4FF8DD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17E30-0676-4AC9-9866-579BE44ABBB8}" type="slidenum">
              <a:rPr lang="pt-BR" altLang="pt-BR"/>
              <a:pPr/>
              <a:t>63</a:t>
            </a:fld>
            <a:endParaRPr lang="pt-BR" altLang="pt-BR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8C71BD02-E78F-4AB5-88A1-4744CFAFF1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D29966C-7C26-4DED-AADD-84C33C68E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98C7F46-3144-4E2E-B037-A63EDC5BF2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223DC035-65A3-47FA-96D0-3A088F5AFA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2A1AA5-7243-4945-BA32-B137557EB459}" type="slidenum">
              <a:rPr lang="pt-BR" altLang="pt-BR"/>
              <a:pPr/>
              <a:t>5</a:t>
            </a:fld>
            <a:endParaRPr lang="pt-BR" altLang="pt-BR"/>
          </a:p>
        </p:txBody>
      </p:sp>
      <p:sp>
        <p:nvSpPr>
          <p:cNvPr id="215042" name="Rectangle 2">
            <a:extLst>
              <a:ext uri="{FF2B5EF4-FFF2-40B4-BE49-F238E27FC236}">
                <a16:creationId xmlns:a16="http://schemas.microsoft.com/office/drawing/2014/main" id="{AE3E48C2-EFD4-4E08-96AC-7657899A6B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6C9569AA-6AA1-4B4E-833B-714AE6DF1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</p:spPr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580E089-2841-424D-9FA2-27630BFF4C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AEBA43B7-F582-4EFB-8D81-9B5F0515E8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544A5-D122-4E28-8213-1E4FE6490948}" type="slidenum">
              <a:rPr lang="pt-BR" altLang="pt-BR"/>
              <a:pPr/>
              <a:t>64</a:t>
            </a:fld>
            <a:endParaRPr lang="pt-BR" altLang="pt-BR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C2879D4C-86E1-4023-A1E7-2983B9CE9F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7C2FEAC-7611-44BC-ADC6-909279853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7F52E70-0E8B-4A00-AA1B-F6A36BF30D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4D2FA9C8-A571-4CF4-994E-97BE017408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9137F3-729D-48DB-B668-8C1FD5C17EFD}" type="slidenum">
              <a:rPr lang="pt-BR" altLang="pt-BR"/>
              <a:pPr/>
              <a:t>65</a:t>
            </a:fld>
            <a:endParaRPr lang="pt-BR" altLang="pt-BR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2CF86729-143E-4946-BD73-440763EF8F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DB1CECA0-5CC6-4400-819F-77968CCB82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5F52EC0-BF32-4E90-B8B7-BCB371672B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EFF9E31A-B6FD-4874-9171-D4CC4BEAE2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69C8E-9E4F-4101-84D7-D70C4D00D3B9}" type="slidenum">
              <a:rPr lang="pt-BR" altLang="pt-BR"/>
              <a:pPr/>
              <a:t>66</a:t>
            </a:fld>
            <a:endParaRPr lang="pt-BR" altLang="pt-BR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5D1B440C-EC34-4D47-BFFB-2E18A496C5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C53BBE13-02C9-4F1E-B801-FCB317B25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0378062-37B5-4D9F-8DB6-62A2EEA3E0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62EE528B-A2E0-4B0B-A62C-D055761107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F2A802-838D-4764-85A7-01C5EB748891}" type="slidenum">
              <a:rPr lang="pt-BR" altLang="pt-BR"/>
              <a:pPr/>
              <a:t>67</a:t>
            </a:fld>
            <a:endParaRPr lang="pt-BR" altLang="pt-BR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736E867E-42D6-4668-8B6F-EB6E269513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E4C62776-7F4A-4E82-A6B1-026BDC06C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5E04FC4-E2E4-4B91-B40E-F8C18A0DB3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1A9233CB-662E-4DF1-A9D8-C76C7A8BEB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088ADE-C478-4FBD-A751-2C04A7A86D3A}" type="slidenum">
              <a:rPr lang="pt-BR" altLang="pt-BR"/>
              <a:pPr/>
              <a:t>73</a:t>
            </a:fld>
            <a:endParaRPr lang="pt-BR" altLang="pt-BR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8477EAA8-C890-4560-9C44-27E6FDEC1A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F65C16B5-8F5C-4F16-8FBC-6D08EDDA3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21B3E21-7990-4ECB-8A8C-0ED23BD164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D2911723-0CDC-4FC9-B7D8-B08B420391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0A4D0B-C8A0-4756-84E5-EC9EFD8B64D9}" type="slidenum">
              <a:rPr lang="pt-BR" altLang="pt-BR"/>
              <a:pPr/>
              <a:t>6</a:t>
            </a:fld>
            <a:endParaRPr lang="pt-BR" altLang="pt-BR"/>
          </a:p>
        </p:txBody>
      </p:sp>
      <p:sp>
        <p:nvSpPr>
          <p:cNvPr id="225282" name="Rectangle 2">
            <a:extLst>
              <a:ext uri="{FF2B5EF4-FFF2-40B4-BE49-F238E27FC236}">
                <a16:creationId xmlns:a16="http://schemas.microsoft.com/office/drawing/2014/main" id="{502FEBC7-8877-4BB7-AB58-C49C417BCA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E1980E4C-C9A4-42BA-9B14-98C649304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</p:spPr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E8E9517-7230-4263-B791-C6A4A87402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5BB7C91-990E-49A8-8A8F-40CF3891A4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4D59F1-F7DC-498B-8388-73060D4B4AA1}" type="slidenum">
              <a:rPr lang="pt-BR" altLang="pt-BR"/>
              <a:pPr/>
              <a:t>7</a:t>
            </a:fld>
            <a:endParaRPr lang="pt-BR" altLang="pt-BR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2CA3EE6C-8E34-48E6-B678-871A92D0E3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1543B2F0-A22D-462B-A376-7047C9F2C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5FAD920-BCD4-48E7-A3A6-3B98FEF992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6326D3D5-EC60-4146-8631-41A29A6B95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6838F0-3A11-43C5-8384-A1FDB1C5B7EE}" type="slidenum">
              <a:rPr lang="pt-BR" altLang="pt-BR"/>
              <a:pPr/>
              <a:t>8</a:t>
            </a:fld>
            <a:endParaRPr lang="pt-BR" altLang="pt-BR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AA750E10-0B1C-46FA-87AB-F83176E433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A6D6D7BB-B85C-46FE-8C92-AB8E3090F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</p:spPr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E287A50-5C66-41CA-96F4-BCC7AD6EA8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4DD96781-ECC6-4DE8-A744-3662AE7A04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843913-6DA5-4CD0-A1C4-D7CEB8D9C4DB}" type="slidenum">
              <a:rPr lang="pt-BR" altLang="pt-BR"/>
              <a:pPr/>
              <a:t>9</a:t>
            </a:fld>
            <a:endParaRPr lang="pt-BR" altLang="pt-BR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EBC7ACC1-CA1C-4548-BDB4-85BFC56A1F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B5C91D6E-AEBE-43CA-B1EE-7641D1A96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</p:spPr>
        <p:txBody>
          <a:bodyPr/>
          <a:lstStyle/>
          <a:p>
            <a:endParaRPr lang="en-US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AE63523-C161-4992-9AE8-9E1BFE2D91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704" y="6453336"/>
            <a:ext cx="5760640" cy="36004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pt-BR" altLang="pt-BR"/>
              <a:t>ESW - Estratégias de Teste - Sildenir A. Ribeiro, DSc.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2526" y="6453336"/>
            <a:ext cx="709698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D4245D5-EEBF-4E14-B5C7-5FC1700C303A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EF30F66-9964-4099-9918-257527874D0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003399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500" dirty="0"/>
              <a:t>Bacharelado em Sistemas de INFORMAÇAO – BSI</a:t>
            </a:r>
          </a:p>
          <a:p>
            <a:pPr algn="ctr"/>
            <a:r>
              <a:rPr lang="pt-BR" sz="2400" dirty="0"/>
              <a:t>CEFET-RJ – Campus maria da Graça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529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8DE13F4-7FD1-4392-A6D2-ABDBB434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5776" y="6463115"/>
            <a:ext cx="4060627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3399"/>
                </a:solidFill>
              </a:defRPr>
            </a:lvl1pPr>
          </a:lstStyle>
          <a:p>
            <a:r>
              <a:rPr lang="pt-BR" altLang="pt-BR"/>
              <a:t>ESW - Estratégias de Teste - Sildenir A. Ribeiro, DSc.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73C80972-B448-48B7-A1DA-3257194D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24" y="6431999"/>
            <a:ext cx="64807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fld id="{45EBE505-FD8E-45D1-86DC-A7A965B55E74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1007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7D2419-D919-4532-AB01-ECFEE894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5776" y="6482547"/>
            <a:ext cx="4060627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3399"/>
                </a:solidFill>
              </a:defRPr>
            </a:lvl1pPr>
          </a:lstStyle>
          <a:p>
            <a:r>
              <a:rPr lang="pt-BR" altLang="pt-BR" dirty="0"/>
              <a:t>ESW - Estratégias de Teste - Sildenir A. Ribeiro, </a:t>
            </a:r>
            <a:r>
              <a:rPr lang="pt-BR" altLang="pt-BR" dirty="0" err="1"/>
              <a:t>DSc</a:t>
            </a:r>
            <a:r>
              <a:rPr lang="pt-BR" altLang="pt-BR" dirty="0"/>
              <a:t>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8CEA3-6C29-468A-BC43-E2B303BF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2439" y="6453336"/>
            <a:ext cx="504057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3399"/>
                </a:solidFill>
              </a:defRPr>
            </a:lvl1pPr>
          </a:lstStyle>
          <a:p>
            <a:fld id="{45EBE505-FD8E-45D1-86DC-A7A965B55E74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78715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510C2-648C-4AB5-B40F-4CD32ACE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A3A9FC-6E72-4374-BC57-B1D383C007C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C9F034-D422-42FB-AC45-D658B4AEF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B0A86-93EB-43C9-86B6-2C84B050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5776" y="6482547"/>
            <a:ext cx="4060627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3399"/>
                </a:solidFill>
              </a:defRPr>
            </a:lvl1pPr>
          </a:lstStyle>
          <a:p>
            <a:r>
              <a:rPr lang="pt-BR" altLang="pt-BR" dirty="0"/>
              <a:t>ESW - Estratégias de Teste - Sildenir A. Ribeiro, </a:t>
            </a:r>
            <a:r>
              <a:rPr lang="pt-BR" altLang="pt-BR" dirty="0" err="1"/>
              <a:t>DSc</a:t>
            </a:r>
            <a:r>
              <a:rPr lang="pt-BR" altLang="pt-BR" dirty="0"/>
              <a:t>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EA664E-3BDC-40FC-A80C-A75528EB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2439" y="6453336"/>
            <a:ext cx="504057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3399"/>
                </a:solidFill>
              </a:defRPr>
            </a:lvl1pPr>
          </a:lstStyle>
          <a:p>
            <a:fld id="{45EBE505-FD8E-45D1-86DC-A7A965B55E74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1755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492875"/>
            <a:ext cx="5112568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3399"/>
                </a:solidFill>
              </a:defRPr>
            </a:lvl1pPr>
          </a:lstStyle>
          <a:p>
            <a:r>
              <a:rPr lang="pt-BR" altLang="pt-BR"/>
              <a:t>ESW - Estratégias de Teste - Sildenir A. Ribeiro, DSc.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3399"/>
                </a:solidFill>
              </a:defRPr>
            </a:lvl1pPr>
          </a:lstStyle>
          <a:p>
            <a:fld id="{45EBE505-FD8E-45D1-86DC-A7A965B55E74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8535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D31E71-9177-4604-B5EE-FFBE121E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7704" y="6525344"/>
            <a:ext cx="5472608" cy="321184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3399"/>
                </a:solidFill>
              </a:defRPr>
            </a:lvl1pPr>
          </a:lstStyle>
          <a:p>
            <a:r>
              <a:rPr lang="pt-BR" altLang="pt-BR"/>
              <a:t>ESW - Estratégias de Teste - Sildenir A. Ribeiro, DSc.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F4B73-4FF7-40DE-BC39-C39E2DBF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25" y="6453336"/>
            <a:ext cx="648072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3399"/>
                </a:solidFill>
              </a:defRPr>
            </a:lvl1pPr>
          </a:lstStyle>
          <a:p>
            <a:fld id="{45EBE505-FD8E-45D1-86DC-A7A965B55E74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054607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95736" y="6525344"/>
            <a:ext cx="5040560" cy="30289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3399"/>
                </a:solidFill>
              </a:defRPr>
            </a:lvl1pPr>
          </a:lstStyle>
          <a:p>
            <a:r>
              <a:rPr lang="pt-BR" altLang="pt-BR"/>
              <a:t>ESW - Estratégias de Teste - Sildenir A. Ribeiro, DSc.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8424" y="6481403"/>
            <a:ext cx="65842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3399"/>
                </a:solidFill>
              </a:defRPr>
            </a:lvl1pPr>
          </a:lstStyle>
          <a:p>
            <a:fld id="{45EBE505-FD8E-45D1-86DC-A7A965B55E74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80150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79712" y="6492875"/>
            <a:ext cx="5068739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3399"/>
                </a:solidFill>
              </a:defRPr>
            </a:lvl1pPr>
          </a:lstStyle>
          <a:p>
            <a:r>
              <a:rPr lang="pt-BR" altLang="pt-BR"/>
              <a:t>ESW - Estratégias de Teste - Sildenir A. Ribeiro, DSc.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32440" y="6464259"/>
            <a:ext cx="504057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3399"/>
                </a:solidFill>
              </a:defRPr>
            </a:lvl1pPr>
          </a:lstStyle>
          <a:p>
            <a:fld id="{45EBE505-FD8E-45D1-86DC-A7A965B55E74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38712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6FB5CB04-3D83-4F1D-A3F9-60413328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3728" y="6492875"/>
            <a:ext cx="504056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3399"/>
                </a:solidFill>
              </a:defRPr>
            </a:lvl1pPr>
          </a:lstStyle>
          <a:p>
            <a:r>
              <a:rPr lang="pt-BR" altLang="pt-BR"/>
              <a:t>ESW - Estratégias de Teste - Sildenir A. Ribeiro, DSc.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85EECADC-1D6F-41AC-921B-41CD05A7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2439" y="6422855"/>
            <a:ext cx="504057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3399"/>
                </a:solidFill>
              </a:defRPr>
            </a:lvl1pPr>
          </a:lstStyle>
          <a:p>
            <a:fld id="{45EBE505-FD8E-45D1-86DC-A7A965B55E74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16339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8B39AA9-07F4-485E-86EB-95C47841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5776" y="6482547"/>
            <a:ext cx="4060627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3399"/>
                </a:solidFill>
              </a:defRPr>
            </a:lvl1pPr>
          </a:lstStyle>
          <a:p>
            <a:r>
              <a:rPr lang="pt-BR" altLang="pt-BR"/>
              <a:t>ESW - Estratégias de Teste - Sildenir A. Ribeiro, DSc.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40B2A8DA-A01D-4C2D-B8F1-739B6BF1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2439" y="6422855"/>
            <a:ext cx="504057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3399"/>
                </a:solidFill>
              </a:defRPr>
            </a:lvl1pPr>
          </a:lstStyle>
          <a:p>
            <a:fld id="{45EBE505-FD8E-45D1-86DC-A7A965B55E74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42850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9BCC5B19-3464-4117-9F3D-891BD3F4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5776" y="6482547"/>
            <a:ext cx="4060627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3399"/>
                </a:solidFill>
              </a:defRPr>
            </a:lvl1pPr>
          </a:lstStyle>
          <a:p>
            <a:r>
              <a:rPr lang="pt-BR" altLang="pt-BR"/>
              <a:t>ESW - Estratégias de Teste - Sildenir A. Ribeiro, DSc.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B03816A8-F2CC-4CFF-801A-A0D9FF52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2439" y="6422855"/>
            <a:ext cx="504057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3399"/>
                </a:solidFill>
              </a:defRPr>
            </a:lvl1pPr>
          </a:lstStyle>
          <a:p>
            <a:fld id="{45EBE505-FD8E-45D1-86DC-A7A965B55E74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96600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FD1F1570-5A16-474C-BB98-F9B96C95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7744" y="6492875"/>
            <a:ext cx="5112568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3399"/>
                </a:solidFill>
              </a:defRPr>
            </a:lvl1pPr>
          </a:lstStyle>
          <a:p>
            <a:r>
              <a:rPr lang="pt-BR" altLang="pt-BR"/>
              <a:t>ESW - Estratégias de Teste - Sildenir A. Ribeiro, DSc.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F715AB39-7504-4105-BF1E-D9CAA93F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2439" y="6422855"/>
            <a:ext cx="504057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3399"/>
                </a:solidFill>
              </a:defRPr>
            </a:lvl1pPr>
          </a:lstStyle>
          <a:p>
            <a:fld id="{45EBE505-FD8E-45D1-86DC-A7A965B55E74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56040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0033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Bacharelado em Sistemas de INFORMAÇAO - BSI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D01E8B6-E0F9-47D2-9681-96CD36403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5696" y="6561411"/>
            <a:ext cx="5140747" cy="29311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3399"/>
                </a:solidFill>
              </a:defRPr>
            </a:lvl1pPr>
          </a:lstStyle>
          <a:p>
            <a:r>
              <a:rPr lang="pt-BR" altLang="pt-BR"/>
              <a:t>ESW - Estratégias de Teste - Sildenir A. Ribeiro, DSc.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A84C72A4-A51D-4B62-8DC4-02794F0AA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0377" y="6482547"/>
            <a:ext cx="638135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3399"/>
                </a:solidFill>
              </a:defRPr>
            </a:lvl1pPr>
          </a:lstStyle>
          <a:p>
            <a:fld id="{45EBE505-FD8E-45D1-86DC-A7A965B55E74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7352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A9B2E8D-5D95-4BF9-9A14-6DF4108B3B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924944"/>
            <a:ext cx="9144000" cy="1296144"/>
          </a:xfrm>
        </p:spPr>
        <p:txBody>
          <a:bodyPr>
            <a:normAutofit/>
          </a:bodyPr>
          <a:lstStyle/>
          <a:p>
            <a:pPr algn="ctr"/>
            <a:r>
              <a:rPr lang="pt-BR" alt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Estratégias de Teste de Software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C0EA0F7-8FB6-44D3-97B6-E1CA37ACB32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31640" y="5301208"/>
            <a:ext cx="6400800" cy="360040"/>
          </a:xfrm>
        </p:spPr>
        <p:txBody>
          <a:bodyPr>
            <a:normAutofit lnSpcReduction="10000"/>
          </a:bodyPr>
          <a:lstStyle/>
          <a:p>
            <a:r>
              <a:rPr lang="pt-BR" altLang="pt-BR" sz="2000" b="1" dirty="0" err="1">
                <a:solidFill>
                  <a:srgbClr val="002060"/>
                </a:solidFill>
              </a:rPr>
              <a:t>Eber</a:t>
            </a:r>
            <a:r>
              <a:rPr lang="pt-BR" altLang="pt-BR" sz="2000" b="1" dirty="0">
                <a:solidFill>
                  <a:srgbClr val="002060"/>
                </a:solidFill>
              </a:rPr>
              <a:t> Schmitz e Sildenir Ribeiro</a:t>
            </a:r>
            <a:endParaRPr lang="pt-BR" altLang="pt-BR" b="1" dirty="0">
              <a:solidFill>
                <a:srgbClr val="002060"/>
              </a:solidFill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CB69E40-2EDC-408B-BA06-57735D8FE1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02E5627-40FF-4D85-B612-E7761F48CC13}" type="slidenum">
              <a:rPr lang="pt-BR" altLang="pt-BR"/>
              <a:pPr/>
              <a:t>1</a:t>
            </a:fld>
            <a:endParaRPr lang="pt-BR" alt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48CA14-77AC-48FE-B9E6-158EC701E420}"/>
              </a:ext>
            </a:extLst>
          </p:cNvPr>
          <p:cNvSpPr txBox="1"/>
          <p:nvPr/>
        </p:nvSpPr>
        <p:spPr>
          <a:xfrm>
            <a:off x="3448" y="1196752"/>
            <a:ext cx="885698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2060"/>
              </a:buClr>
            </a:pPr>
            <a:r>
              <a:rPr lang="pt-BR" altLang="pt-BR" sz="66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Engenharia de Software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01E30B0-36D4-4C83-8A59-4C8F0572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E1BA1645-7E23-4E14-AFD3-6FDF11E90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Eficácia de Testes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DC506F5F-3E32-4779-87E6-E4AAEA9836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4" y="836712"/>
            <a:ext cx="8856984" cy="56166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dirty="0">
                <a:solidFill>
                  <a:srgbClr val="002060"/>
                </a:solidFill>
              </a:rPr>
              <a:t>A atividade de teste é o processo de executar um programa com a intenção de descobrir um erro</a:t>
            </a:r>
          </a:p>
          <a:p>
            <a:pPr>
              <a:lnSpc>
                <a:spcPct val="90000"/>
              </a:lnSpc>
            </a:pPr>
            <a:r>
              <a:rPr lang="pt-BR" altLang="pt-BR" dirty="0">
                <a:solidFill>
                  <a:srgbClr val="002060"/>
                </a:solidFill>
              </a:rPr>
              <a:t>Um bom caso de teste é aquele que apresenta uma elevada probabilidade de revelar um erro ainda não descoberto</a:t>
            </a:r>
          </a:p>
          <a:p>
            <a:pPr>
              <a:lnSpc>
                <a:spcPct val="90000"/>
              </a:lnSpc>
            </a:pPr>
            <a:r>
              <a:rPr lang="pt-BR" altLang="pt-BR" dirty="0">
                <a:solidFill>
                  <a:srgbClr val="002060"/>
                </a:solidFill>
              </a:rPr>
              <a:t>Um teste bem sucedido é aquele que revela um erro ainda não descoberto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F967E3-959E-4950-8BDB-ABC5F755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B399-5101-4012-9D94-0E4BADD84D84}" type="slidenum">
              <a:rPr lang="pt-BR" altLang="pt-BR"/>
              <a:pPr/>
              <a:t>10</a:t>
            </a:fld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DC65278-9A63-4A6C-BE77-21D0B0ED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478329A-F817-45A3-B141-D9C0F0150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Padronização de Testes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201D4D3-740B-4EE0-A045-CEEAA74907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699" y="1772816"/>
            <a:ext cx="8712968" cy="396044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altLang="pt-BR" sz="2800" dirty="0">
                <a:solidFill>
                  <a:srgbClr val="002060"/>
                </a:solidFill>
              </a:rPr>
              <a:t>Sistemático</a:t>
            </a:r>
          </a:p>
          <a:p>
            <a:pPr lvl="1">
              <a:lnSpc>
                <a:spcPct val="80000"/>
              </a:lnSpc>
            </a:pPr>
            <a:r>
              <a:rPr lang="pt-BR" altLang="pt-BR" sz="2400" dirty="0">
                <a:solidFill>
                  <a:srgbClr val="002060"/>
                </a:solidFill>
              </a:rPr>
              <a:t>Testes aleatórios não são suficientes</a:t>
            </a:r>
          </a:p>
          <a:p>
            <a:pPr lvl="1">
              <a:lnSpc>
                <a:spcPct val="80000"/>
              </a:lnSpc>
            </a:pPr>
            <a:r>
              <a:rPr lang="pt-BR" altLang="pt-BR" sz="2400" dirty="0">
                <a:solidFill>
                  <a:srgbClr val="002060"/>
                </a:solidFill>
              </a:rPr>
              <a:t>Testes devem cobrir todos os fluxos possíveis do software</a:t>
            </a:r>
          </a:p>
          <a:p>
            <a:pPr lvl="1">
              <a:lnSpc>
                <a:spcPct val="80000"/>
              </a:lnSpc>
            </a:pPr>
            <a:r>
              <a:rPr lang="pt-BR" altLang="pt-BR" sz="2400" dirty="0">
                <a:solidFill>
                  <a:srgbClr val="002060"/>
                </a:solidFill>
              </a:rPr>
              <a:t>Testes devem representar situações de uso reais</a:t>
            </a:r>
          </a:p>
          <a:p>
            <a:pPr>
              <a:lnSpc>
                <a:spcPct val="80000"/>
              </a:lnSpc>
            </a:pPr>
            <a:r>
              <a:rPr lang="pt-BR" altLang="pt-BR" sz="2800" dirty="0">
                <a:solidFill>
                  <a:srgbClr val="002060"/>
                </a:solidFill>
              </a:rPr>
              <a:t>Documentado</a:t>
            </a:r>
          </a:p>
          <a:p>
            <a:pPr lvl="1">
              <a:lnSpc>
                <a:spcPct val="80000"/>
              </a:lnSpc>
            </a:pPr>
            <a:r>
              <a:rPr lang="pt-BR" altLang="pt-BR" sz="2400" dirty="0">
                <a:solidFill>
                  <a:srgbClr val="002060"/>
                </a:solidFill>
              </a:rPr>
              <a:t>Que testes foram feitos, resultados, etc.</a:t>
            </a:r>
          </a:p>
          <a:p>
            <a:pPr>
              <a:lnSpc>
                <a:spcPct val="80000"/>
              </a:lnSpc>
            </a:pPr>
            <a:r>
              <a:rPr lang="pt-BR" altLang="pt-BR" sz="2800" dirty="0">
                <a:solidFill>
                  <a:srgbClr val="002060"/>
                </a:solidFill>
              </a:rPr>
              <a:t>Repetível</a:t>
            </a:r>
          </a:p>
          <a:p>
            <a:pPr lvl="1">
              <a:lnSpc>
                <a:spcPct val="80000"/>
              </a:lnSpc>
            </a:pPr>
            <a:r>
              <a:rPr lang="pt-BR" altLang="pt-BR" sz="2400" dirty="0">
                <a:solidFill>
                  <a:srgbClr val="002060"/>
                </a:solidFill>
              </a:rPr>
              <a:t>Se encontrou ou não erro em determinada situação, deve-se poder repeti-lo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D4CCEB-A9C6-47DE-88CE-C0F16563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16E8-8E7E-4AC9-AD08-7C0C3CB74927}" type="slidenum">
              <a:rPr lang="pt-BR" altLang="pt-BR"/>
              <a:pPr/>
              <a:t>11</a:t>
            </a:fld>
            <a:endParaRPr lang="pt-BR" alt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858E1B1-ED38-4339-B214-E8C5837A3361}"/>
              </a:ext>
            </a:extLst>
          </p:cNvPr>
          <p:cNvSpPr txBox="1">
            <a:spLocks/>
          </p:cNvSpPr>
          <p:nvPr/>
        </p:nvSpPr>
        <p:spPr>
          <a:xfrm>
            <a:off x="107504" y="908720"/>
            <a:ext cx="9003375" cy="71360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>
                <a:solidFill>
                  <a:srgbClr val="002060"/>
                </a:solidFill>
              </a:rPr>
              <a:t>Testes de Software</a:t>
            </a:r>
            <a:endParaRPr lang="pt-BR" sz="4000" dirty="0">
              <a:solidFill>
                <a:srgbClr val="00206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5D8C78B-AFBA-4ED0-AB3F-173CE1B9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C792874C-7695-4729-8623-538429577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Abordagens de teste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1F25434-EEB0-43FA-A224-100906F1AC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1988840"/>
            <a:ext cx="8712968" cy="3413645"/>
          </a:xfrm>
        </p:spPr>
        <p:txBody>
          <a:bodyPr/>
          <a:lstStyle/>
          <a:p>
            <a:r>
              <a:rPr lang="pt-BR" altLang="pt-BR" dirty="0">
                <a:solidFill>
                  <a:srgbClr val="002060"/>
                </a:solidFill>
              </a:rPr>
              <a:t>Abordagem funcional (“caixa preta”)</a:t>
            </a:r>
            <a:endParaRPr lang="en-US" altLang="pt-BR" dirty="0">
              <a:solidFill>
                <a:srgbClr val="002060"/>
              </a:solidFill>
            </a:endParaRP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Os testes são gerados a partir de uma análise dos relacionamentos entre os dados de entrada e saída, com base nos requisitos levantados com os usuários</a:t>
            </a:r>
          </a:p>
          <a:p>
            <a:pPr lvl="2"/>
            <a:r>
              <a:rPr lang="pt-BR" altLang="pt-BR" dirty="0">
                <a:solidFill>
                  <a:srgbClr val="002060"/>
                </a:solidFill>
              </a:rPr>
              <a:t>Especificação (</a:t>
            </a:r>
            <a:r>
              <a:rPr lang="pt-BR" altLang="pt-BR" dirty="0" err="1">
                <a:solidFill>
                  <a:srgbClr val="002060"/>
                </a:solidFill>
              </a:rPr>
              <a:t>pré</a:t>
            </a:r>
            <a:r>
              <a:rPr lang="pt-BR" altLang="pt-BR" dirty="0">
                <a:solidFill>
                  <a:srgbClr val="002060"/>
                </a:solidFill>
              </a:rPr>
              <a:t> e pós-condições)</a:t>
            </a: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Geralmente é aplicado durante as últimas etapas do processo de teste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9EF31D-A4FE-418A-957F-E98FF52F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BF41-F2FE-45FA-90D2-562AF3C3BB43}" type="slidenum">
              <a:rPr lang="pt-BR" altLang="pt-BR"/>
              <a:pPr/>
              <a:t>12</a:t>
            </a:fld>
            <a:endParaRPr lang="pt-BR" alt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F96CE0F-3BCD-4DEE-859B-F9305852901E}"/>
              </a:ext>
            </a:extLst>
          </p:cNvPr>
          <p:cNvSpPr txBox="1">
            <a:spLocks/>
          </p:cNvSpPr>
          <p:nvPr/>
        </p:nvSpPr>
        <p:spPr>
          <a:xfrm>
            <a:off x="107504" y="908720"/>
            <a:ext cx="9003375" cy="71360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>
                <a:solidFill>
                  <a:srgbClr val="002060"/>
                </a:solidFill>
              </a:rPr>
              <a:t>Testes de Software</a:t>
            </a:r>
            <a:endParaRPr lang="pt-BR" sz="4000" dirty="0">
              <a:solidFill>
                <a:srgbClr val="00206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90485C2-A091-4B84-9750-741F0422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2E608850-2F84-4211-BF74-2D6BABEC2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Abordagens de teste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4EB48F1B-205B-46F1-9B26-BF8FAC3E3D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2132856"/>
            <a:ext cx="8712968" cy="3240360"/>
          </a:xfrm>
        </p:spPr>
        <p:txBody>
          <a:bodyPr/>
          <a:lstStyle/>
          <a:p>
            <a:r>
              <a:rPr lang="pt-BR" altLang="pt-BR" dirty="0">
                <a:solidFill>
                  <a:srgbClr val="002060"/>
                </a:solidFill>
              </a:rPr>
              <a:t>Abordagem funcional (“caixa preta”)</a:t>
            </a:r>
            <a:endParaRPr lang="en-US" altLang="pt-BR" dirty="0">
              <a:solidFill>
                <a:srgbClr val="002060"/>
              </a:solidFill>
            </a:endParaRP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Objetivo</a:t>
            </a:r>
            <a:endParaRPr lang="en-US" altLang="pt-BR" dirty="0">
              <a:solidFill>
                <a:srgbClr val="002060"/>
              </a:solidFill>
            </a:endParaRPr>
          </a:p>
          <a:p>
            <a:pPr lvl="2"/>
            <a:r>
              <a:rPr lang="pt-BR" altLang="pt-BR" dirty="0">
                <a:solidFill>
                  <a:srgbClr val="002060"/>
                </a:solidFill>
              </a:rPr>
              <a:t>Erros associados a não satisfação da especificação</a:t>
            </a:r>
          </a:p>
          <a:p>
            <a:pPr lvl="2"/>
            <a:r>
              <a:rPr lang="pt-BR" altLang="pt-BR" dirty="0">
                <a:solidFill>
                  <a:srgbClr val="002060"/>
                </a:solidFill>
              </a:rPr>
              <a:t>Erros na GUI</a:t>
            </a:r>
          </a:p>
          <a:p>
            <a:pPr lvl="2"/>
            <a:r>
              <a:rPr lang="pt-BR" altLang="pt-BR" dirty="0">
                <a:solidFill>
                  <a:srgbClr val="002060"/>
                </a:solidFill>
              </a:rPr>
              <a:t>Erros nas estruturas de dados ou acesso ao banco de dados</a:t>
            </a:r>
          </a:p>
          <a:p>
            <a:pPr lvl="2"/>
            <a:r>
              <a:rPr lang="pt-BR" altLang="pt-BR" dirty="0">
                <a:solidFill>
                  <a:srgbClr val="002060"/>
                </a:solidFill>
              </a:rPr>
              <a:t>Problemas de integração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31C1FB-4754-4622-90E8-3BDDD70C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B929-C6B2-4C99-BBCA-BBE39B4B61E0}" type="slidenum">
              <a:rPr lang="pt-BR" altLang="pt-BR"/>
              <a:pPr/>
              <a:t>13</a:t>
            </a:fld>
            <a:endParaRPr lang="pt-BR" alt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A2629A0-359F-4D2A-899A-426E3E932C27}"/>
              </a:ext>
            </a:extLst>
          </p:cNvPr>
          <p:cNvSpPr txBox="1">
            <a:spLocks/>
          </p:cNvSpPr>
          <p:nvPr/>
        </p:nvSpPr>
        <p:spPr>
          <a:xfrm>
            <a:off x="107504" y="908720"/>
            <a:ext cx="9003375" cy="71360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>
                <a:solidFill>
                  <a:srgbClr val="002060"/>
                </a:solidFill>
              </a:rPr>
              <a:t>Testes de Software</a:t>
            </a:r>
            <a:endParaRPr lang="pt-BR" sz="4000" dirty="0">
              <a:solidFill>
                <a:srgbClr val="00206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AA6EA3A-CBCA-4D57-AB59-70761C21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79E0DCE7-996E-4649-A3F5-B5175EA8F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Abordagens de teste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B85C58CA-083D-476C-B739-A17097670E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1988840"/>
            <a:ext cx="8568952" cy="3024336"/>
          </a:xfrm>
        </p:spPr>
        <p:txBody>
          <a:bodyPr/>
          <a:lstStyle/>
          <a:p>
            <a:r>
              <a:rPr lang="pt-BR" altLang="pt-BR" dirty="0">
                <a:solidFill>
                  <a:srgbClr val="002060"/>
                </a:solidFill>
              </a:rPr>
              <a:t>Abordagem estrutural (“caixa branca”) </a:t>
            </a:r>
            <a:endParaRPr lang="en-US" altLang="pt-BR" dirty="0">
              <a:solidFill>
                <a:srgbClr val="002060"/>
              </a:solidFill>
            </a:endParaRP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Os testes são gerados a partir de uma análise dos caminhos lógicos possíveis de serem executados</a:t>
            </a: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Conhecimento do funcionamento interno dos componentes do software é usado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C5E978-565E-4C10-9430-137F6FA6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1557-8DFE-43E9-9A7A-0B29094F184A}" type="slidenum">
              <a:rPr lang="pt-BR" altLang="pt-BR"/>
              <a:pPr/>
              <a:t>14</a:t>
            </a:fld>
            <a:endParaRPr lang="pt-BR" alt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0324B33-A7EE-4D77-9464-AF29671EF6DA}"/>
              </a:ext>
            </a:extLst>
          </p:cNvPr>
          <p:cNvSpPr txBox="1">
            <a:spLocks/>
          </p:cNvSpPr>
          <p:nvPr/>
        </p:nvSpPr>
        <p:spPr>
          <a:xfrm>
            <a:off x="107504" y="908720"/>
            <a:ext cx="9003375" cy="71360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>
                <a:solidFill>
                  <a:srgbClr val="002060"/>
                </a:solidFill>
              </a:rPr>
              <a:t>Testes de Software</a:t>
            </a:r>
            <a:endParaRPr lang="pt-BR" sz="4000" dirty="0">
              <a:solidFill>
                <a:srgbClr val="00206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365350E-D69B-45E8-8096-E4100CD3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30B42FE2-7B36-472F-ACFA-1061DD6A5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Abordagens de teste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001A5FEB-AA57-496E-B8E5-7F9BF80A50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496" y="1700808"/>
            <a:ext cx="8784976" cy="4104456"/>
          </a:xfrm>
        </p:spPr>
        <p:txBody>
          <a:bodyPr/>
          <a:lstStyle/>
          <a:p>
            <a:r>
              <a:rPr lang="pt-BR" altLang="pt-BR" dirty="0">
                <a:solidFill>
                  <a:srgbClr val="002060"/>
                </a:solidFill>
              </a:rPr>
              <a:t>Abordagem estrutural</a:t>
            </a:r>
            <a:endParaRPr lang="en-US" altLang="pt-BR" dirty="0">
              <a:solidFill>
                <a:srgbClr val="002060"/>
              </a:solidFill>
            </a:endParaRP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Objetivo</a:t>
            </a:r>
          </a:p>
          <a:p>
            <a:pPr lvl="2"/>
            <a:r>
              <a:rPr lang="pt-BR" altLang="pt-BR" dirty="0">
                <a:solidFill>
                  <a:srgbClr val="002060"/>
                </a:solidFill>
              </a:rPr>
              <a:t>Garantir que todos os caminhos independentes dentro de um módulo tenham sido exercitados pelo menos uma vez</a:t>
            </a:r>
          </a:p>
          <a:p>
            <a:pPr lvl="2"/>
            <a:r>
              <a:rPr lang="pt-BR" altLang="pt-BR" dirty="0">
                <a:solidFill>
                  <a:srgbClr val="002060"/>
                </a:solidFill>
              </a:rPr>
              <a:t>Realizar todas as decisões lógicas para valores falsos e verdadeiros</a:t>
            </a:r>
          </a:p>
          <a:p>
            <a:pPr lvl="2"/>
            <a:r>
              <a:rPr lang="pt-BR" altLang="pt-BR" dirty="0">
                <a:solidFill>
                  <a:srgbClr val="002060"/>
                </a:solidFill>
              </a:rPr>
              <a:t>Executar laços dentro dos valores limites</a:t>
            </a:r>
          </a:p>
          <a:p>
            <a:pPr lvl="2"/>
            <a:r>
              <a:rPr lang="pt-BR" altLang="pt-BR" dirty="0">
                <a:solidFill>
                  <a:srgbClr val="002060"/>
                </a:solidFill>
              </a:rPr>
              <a:t>Executar as estruturas de dados internas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33441C-3C9A-4DAF-B583-A0EE7245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653F-97B5-4C5C-A39A-C48339645147}" type="slidenum">
              <a:rPr lang="pt-BR" altLang="pt-BR"/>
              <a:pPr/>
              <a:t>15</a:t>
            </a:fld>
            <a:endParaRPr lang="pt-BR" alt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A56EF88-56AE-47D8-8634-A8246602A037}"/>
              </a:ext>
            </a:extLst>
          </p:cNvPr>
          <p:cNvSpPr txBox="1">
            <a:spLocks/>
          </p:cNvSpPr>
          <p:nvPr/>
        </p:nvSpPr>
        <p:spPr>
          <a:xfrm>
            <a:off x="107504" y="908720"/>
            <a:ext cx="9003375" cy="71360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>
                <a:solidFill>
                  <a:srgbClr val="002060"/>
                </a:solidFill>
              </a:rPr>
              <a:t>Testes de Software</a:t>
            </a:r>
            <a:endParaRPr lang="pt-BR" sz="4000" dirty="0">
              <a:solidFill>
                <a:srgbClr val="00206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048103A-390D-4DFD-8CA0-0DFB30EE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B50F3A9A-A413-4B1E-857A-843F2D2EE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193" y="0"/>
            <a:ext cx="9151193" cy="764704"/>
          </a:xfrm>
        </p:spPr>
        <p:txBody>
          <a:bodyPr/>
          <a:lstStyle/>
          <a:p>
            <a:r>
              <a:rPr lang="pt-BR" altLang="pt-BR"/>
              <a:t>Abordagens de teste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B346AA06-32E9-43BF-A0E7-D59425E4D1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2132856"/>
            <a:ext cx="8703568" cy="3829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dirty="0">
                <a:solidFill>
                  <a:srgbClr val="002060"/>
                </a:solidFill>
              </a:rPr>
              <a:t>Abordagem estrutural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solidFill>
                  <a:srgbClr val="002060"/>
                </a:solidFill>
              </a:rPr>
              <a:t>Programador</a:t>
            </a:r>
          </a:p>
          <a:p>
            <a:pPr lvl="2">
              <a:lnSpc>
                <a:spcPct val="90000"/>
              </a:lnSpc>
            </a:pPr>
            <a:r>
              <a:rPr lang="pt-BR" altLang="pt-BR" dirty="0">
                <a:solidFill>
                  <a:srgbClr val="002060"/>
                </a:solidFill>
              </a:rPr>
              <a:t>Testa o programa em pedaços</a:t>
            </a:r>
          </a:p>
          <a:p>
            <a:pPr lvl="2">
              <a:lnSpc>
                <a:spcPct val="90000"/>
              </a:lnSpc>
            </a:pPr>
            <a:r>
              <a:rPr lang="pt-BR" altLang="pt-BR" dirty="0">
                <a:solidFill>
                  <a:srgbClr val="002060"/>
                </a:solidFill>
              </a:rPr>
              <a:t>Encontra quais as partes do programa que já foram testadas</a:t>
            </a:r>
          </a:p>
          <a:p>
            <a:pPr lvl="2">
              <a:lnSpc>
                <a:spcPct val="90000"/>
              </a:lnSpc>
            </a:pPr>
            <a:r>
              <a:rPr lang="pt-BR" altLang="pt-BR" dirty="0">
                <a:solidFill>
                  <a:srgbClr val="002060"/>
                </a:solidFill>
              </a:rPr>
              <a:t>Conhece quais partes do programa serão modificadas</a:t>
            </a:r>
          </a:p>
          <a:p>
            <a:pPr lvl="2">
              <a:lnSpc>
                <a:spcPct val="90000"/>
              </a:lnSpc>
            </a:pPr>
            <a:r>
              <a:rPr lang="pt-BR" altLang="pt-BR" dirty="0">
                <a:solidFill>
                  <a:srgbClr val="002060"/>
                </a:solidFill>
              </a:rPr>
              <a:t>Verifica os limites internos no código que são invisíveis ao testador externo</a:t>
            </a:r>
          </a:p>
          <a:p>
            <a:pPr lvl="1">
              <a:lnSpc>
                <a:spcPct val="90000"/>
              </a:lnSpc>
            </a:pPr>
            <a:endParaRPr lang="pt-BR" altLang="pt-BR" dirty="0">
              <a:solidFill>
                <a:srgbClr val="002060"/>
              </a:solidFill>
            </a:endParaRP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20B3644C-427C-4DE7-AAF6-2FC4B4CB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B8B6-FDA2-481D-AFF7-7C5C2118E1A9}" type="slidenum">
              <a:rPr lang="pt-BR" altLang="pt-BR"/>
              <a:pPr/>
              <a:t>16</a:t>
            </a:fld>
            <a:endParaRPr lang="pt-BR" altLang="pt-BR"/>
          </a:p>
        </p:txBody>
      </p:sp>
      <p:sp>
        <p:nvSpPr>
          <p:cNvPr id="179204" name="Text Box 4">
            <a:extLst>
              <a:ext uri="{FF2B5EF4-FFF2-40B4-BE49-F238E27FC236}">
                <a16:creationId xmlns:a16="http://schemas.microsoft.com/office/drawing/2014/main" id="{E4F1673C-7784-4029-B554-139DF50F1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5445224"/>
            <a:ext cx="51844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“É parte da atividade de codificação”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0D13365-8E76-4A33-A823-8B568CCD2BE8}"/>
              </a:ext>
            </a:extLst>
          </p:cNvPr>
          <p:cNvSpPr txBox="1">
            <a:spLocks/>
          </p:cNvSpPr>
          <p:nvPr/>
        </p:nvSpPr>
        <p:spPr>
          <a:xfrm>
            <a:off x="107504" y="908720"/>
            <a:ext cx="9003375" cy="71360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>
                <a:solidFill>
                  <a:srgbClr val="002060"/>
                </a:solidFill>
              </a:rPr>
              <a:t>Testes de Software</a:t>
            </a:r>
            <a:endParaRPr lang="pt-BR" sz="4000" dirty="0">
              <a:solidFill>
                <a:srgbClr val="00206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18A0B19-8CF2-4D1C-8E94-118AD6B4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0" y="1454867"/>
            <a:ext cx="9143993" cy="71360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500" dirty="0"/>
              <a:t>Conceitos de testes de verificação</a:t>
            </a: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306488" y="2132856"/>
            <a:ext cx="8856984" cy="3960440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pt-BR" sz="2100" dirty="0">
                <a:solidFill>
                  <a:srgbClr val="002060"/>
                </a:solidFill>
              </a:rPr>
              <a:t>Teste e Qualidade do Software</a:t>
            </a:r>
          </a:p>
          <a:p>
            <a:pPr marL="800100" lvl="1" indent="-342900" algn="l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pt-BR" sz="2100" dirty="0">
                <a:solidFill>
                  <a:srgbClr val="002060"/>
                </a:solidFill>
              </a:rPr>
              <a:t>A importância da qualidade de Software;</a:t>
            </a:r>
          </a:p>
          <a:p>
            <a:pPr marL="1257300" lvl="2" indent="-342900" algn="l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pt-BR" sz="2100" dirty="0">
                <a:solidFill>
                  <a:srgbClr val="002060"/>
                </a:solidFill>
              </a:rPr>
              <a:t>Clientes cada vez mais exigentes em um mercado cada dia mais competitivo;</a:t>
            </a:r>
          </a:p>
          <a:p>
            <a:pPr marL="1257300" lvl="2" indent="-342900" algn="l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pt-BR" sz="2100" dirty="0">
                <a:solidFill>
                  <a:srgbClr val="002060"/>
                </a:solidFill>
              </a:rPr>
              <a:t>Necessidade da qualidade nos softwares e dificuldade em garantir a Qualidade;</a:t>
            </a:r>
          </a:p>
          <a:p>
            <a:pPr marL="1714500" lvl="3" indent="-342900" algn="l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002060"/>
                </a:solidFill>
              </a:rPr>
              <a:t>O processo envolve muitas atividades, dentre elas a atividade de testes;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FAABE59-2D18-495C-A1CB-E5EFB5E60F4E}"/>
              </a:ext>
            </a:extLst>
          </p:cNvPr>
          <p:cNvSpPr txBox="1">
            <a:spLocks/>
          </p:cNvSpPr>
          <p:nvPr/>
        </p:nvSpPr>
        <p:spPr>
          <a:xfrm>
            <a:off x="107504" y="908720"/>
            <a:ext cx="9003375" cy="71360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>
                <a:solidFill>
                  <a:srgbClr val="002060"/>
                </a:solidFill>
              </a:rPr>
              <a:t>Testes de Software</a:t>
            </a:r>
            <a:endParaRPr lang="pt-BR" sz="4000" dirty="0">
              <a:solidFill>
                <a:srgbClr val="00206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71A7E6F-A9B1-427C-B30C-83572DFA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8E7A636-566D-4FA3-BA06-31A3788B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5D5-EEBF-4E14-B5C7-5FC1700C303A}" type="slidenum">
              <a:rPr lang="pt-BR" altLang="pt-BR" smtClean="0"/>
              <a:pPr/>
              <a:t>17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24292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107504" y="908720"/>
            <a:ext cx="9003375" cy="71360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>
                <a:solidFill>
                  <a:srgbClr val="002060"/>
                </a:solidFill>
              </a:rPr>
              <a:t>Testes de Software</a:t>
            </a:r>
            <a:endParaRPr lang="pt-BR" sz="4000" dirty="0">
              <a:solidFill>
                <a:srgbClr val="002060"/>
              </a:solidFill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107505" y="1700808"/>
            <a:ext cx="8784976" cy="3234665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2060"/>
                </a:solidFill>
              </a:rPr>
              <a:t>Com a fase de testes, o engenheiro cria uma série de casos de teste que tem a intenção de “demolir” o software que ele construiu.</a:t>
            </a:r>
          </a:p>
          <a:p>
            <a:pPr marL="800100" lvl="1" indent="-342900" algn="l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002060"/>
                </a:solidFill>
              </a:rPr>
              <a:t>A atividade de teste deve promover culpa?</a:t>
            </a:r>
          </a:p>
          <a:p>
            <a:pPr marL="800100" lvl="1" indent="-342900" algn="l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002060"/>
                </a:solidFill>
              </a:rPr>
              <a:t>A atividade de testes é realmente destrutiva?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7B18398-1F69-4D35-A57A-9BC196D2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14ED3D4-1587-426C-BE09-A0CC47D5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5D5-EEBF-4E14-B5C7-5FC1700C303A}" type="slidenum">
              <a:rPr lang="pt-BR" altLang="pt-BR" smtClean="0"/>
              <a:pPr/>
              <a:t>18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61418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179512" y="1772816"/>
            <a:ext cx="8498541" cy="3234665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pt-BR" sz="2100" dirty="0">
                <a:solidFill>
                  <a:srgbClr val="002060"/>
                </a:solidFill>
              </a:rPr>
              <a:t>Teste de Software é um processo do ciclo de vida.</a:t>
            </a:r>
          </a:p>
          <a:p>
            <a:pPr marL="800100" lvl="1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pt-BR" sz="2100" dirty="0">
                <a:solidFill>
                  <a:srgbClr val="002060"/>
                </a:solidFill>
              </a:rPr>
              <a:t>Inclui:</a:t>
            </a:r>
          </a:p>
          <a:p>
            <a:pPr marL="1257300" lvl="2" indent="-342900" algn="l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pt-BR" sz="2100" dirty="0">
                <a:solidFill>
                  <a:srgbClr val="002060"/>
                </a:solidFill>
              </a:rPr>
              <a:t>Revisões dos requisitos</a:t>
            </a:r>
          </a:p>
          <a:p>
            <a:pPr marL="1257300" lvl="2" indent="-342900" algn="l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pt-BR" sz="2100" dirty="0">
                <a:solidFill>
                  <a:srgbClr val="002060"/>
                </a:solidFill>
              </a:rPr>
              <a:t>Revisões de projeto</a:t>
            </a:r>
          </a:p>
          <a:p>
            <a:pPr marL="1257300" lvl="2" indent="-342900" algn="l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pt-BR" sz="2100" dirty="0">
                <a:solidFill>
                  <a:srgbClr val="002060"/>
                </a:solidFill>
              </a:rPr>
              <a:t>Inspeções de código</a:t>
            </a:r>
          </a:p>
          <a:p>
            <a:pPr marL="1257300" lvl="2" indent="-342900" algn="l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pt-BR" sz="2100" dirty="0">
                <a:solidFill>
                  <a:srgbClr val="002060"/>
                </a:solidFill>
              </a:rPr>
              <a:t>Testes do produto</a:t>
            </a:r>
            <a:br>
              <a:rPr lang="pt-BR" sz="2100" dirty="0">
                <a:solidFill>
                  <a:srgbClr val="002060"/>
                </a:solidFill>
              </a:rPr>
            </a:br>
            <a:endParaRPr lang="pt-BR" sz="2100" dirty="0">
              <a:solidFill>
                <a:srgbClr val="002060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5F21DD0-7503-44A6-9AB4-BA323F12F22C}"/>
              </a:ext>
            </a:extLst>
          </p:cNvPr>
          <p:cNvSpPr txBox="1">
            <a:spLocks/>
          </p:cNvSpPr>
          <p:nvPr/>
        </p:nvSpPr>
        <p:spPr>
          <a:xfrm>
            <a:off x="107504" y="908720"/>
            <a:ext cx="9003375" cy="71360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>
                <a:solidFill>
                  <a:srgbClr val="002060"/>
                </a:solidFill>
              </a:rPr>
              <a:t>Testes de Software</a:t>
            </a:r>
            <a:endParaRPr lang="pt-BR" sz="4000" dirty="0">
              <a:solidFill>
                <a:srgbClr val="00206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CBEF0B0-4787-4D9F-B951-529C8E8C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456780A-B463-4074-B69B-9A8FAC73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5D5-EEBF-4E14-B5C7-5FC1700C303A}" type="slidenum">
              <a:rPr lang="pt-BR" altLang="pt-BR" smtClean="0"/>
              <a:pPr/>
              <a:t>19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163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>
            <a:extLst>
              <a:ext uri="{FF2B5EF4-FFF2-40B4-BE49-F238E27FC236}">
                <a16:creationId xmlns:a16="http://schemas.microsoft.com/office/drawing/2014/main" id="{B7464133-9F3E-439F-8858-982AE48D2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dirty="0"/>
              <a:t>Introdução</a:t>
            </a:r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93FD52B9-4A97-4DE4-AFF9-0AACBFBAE5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528" y="1988840"/>
            <a:ext cx="9144000" cy="3600400"/>
          </a:xfrm>
        </p:spPr>
        <p:txBody>
          <a:bodyPr/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pt-BR" altLang="pt-BR" sz="2800" dirty="0">
                <a:solidFill>
                  <a:srgbClr val="002060"/>
                </a:solidFill>
              </a:rPr>
              <a:t>Porque devemos testar o Software?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rgbClr val="002060"/>
                </a:solidFill>
              </a:rPr>
              <a:t>Ocorrência de falhas humanas no processo de desenvolvimento de software é considerável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rgbClr val="002060"/>
                </a:solidFill>
              </a:rPr>
              <a:t>Processo de testes é indispensável na garantia de qualidade de software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rgbClr val="002060"/>
                </a:solidFill>
              </a:rPr>
              <a:t>Custos associados às falhas de software justificam um processo de testes cuidadoso e bem planejado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F27A7C-2D86-48A4-884E-CF63106B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53AC-0CED-4248-90A1-853967EDC745}" type="slidenum">
              <a:rPr lang="pt-BR" altLang="pt-BR"/>
              <a:pPr/>
              <a:t>2</a:t>
            </a:fld>
            <a:endParaRPr lang="pt-BR" alt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6A03BB2-3312-4B7A-9E4A-B7C47DBEFC2B}"/>
              </a:ext>
            </a:extLst>
          </p:cNvPr>
          <p:cNvSpPr txBox="1">
            <a:spLocks/>
          </p:cNvSpPr>
          <p:nvPr/>
        </p:nvSpPr>
        <p:spPr>
          <a:xfrm>
            <a:off x="107504" y="908720"/>
            <a:ext cx="9003375" cy="71360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>
                <a:solidFill>
                  <a:srgbClr val="002060"/>
                </a:solidFill>
              </a:rPr>
              <a:t>Testes de Software</a:t>
            </a:r>
            <a:endParaRPr lang="pt-BR" sz="4000" dirty="0">
              <a:solidFill>
                <a:srgbClr val="00206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BA7D3DD-A17B-4573-9CA0-0F2FC2BD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323528" y="1700808"/>
            <a:ext cx="8640960" cy="3456384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pt-BR" sz="2100" dirty="0">
                <a:solidFill>
                  <a:srgbClr val="002060"/>
                </a:solidFill>
              </a:rPr>
              <a:t>As inspeções de software analisam e verificam as representações do sistema, tais como:</a:t>
            </a:r>
          </a:p>
          <a:p>
            <a:pPr marL="800100" lvl="1" indent="-342900" algn="l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pt-BR" sz="2100" dirty="0">
                <a:solidFill>
                  <a:srgbClr val="002060"/>
                </a:solidFill>
              </a:rPr>
              <a:t>Documento de requisitos;</a:t>
            </a:r>
          </a:p>
          <a:p>
            <a:pPr marL="800100" lvl="1" indent="-342900" algn="l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pt-BR" sz="2100" dirty="0">
                <a:solidFill>
                  <a:srgbClr val="002060"/>
                </a:solidFill>
              </a:rPr>
              <a:t>Diagramas de projeto;</a:t>
            </a:r>
          </a:p>
          <a:p>
            <a:pPr marL="800100" lvl="1" indent="-342900" algn="l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pt-BR" sz="2100" dirty="0">
                <a:solidFill>
                  <a:srgbClr val="002060"/>
                </a:solidFill>
              </a:rPr>
              <a:t>Código-fonte do programa;</a:t>
            </a:r>
          </a:p>
          <a:p>
            <a:pPr marL="800100" lvl="1" indent="-342900" algn="l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pt-BR" sz="2100" dirty="0">
                <a:solidFill>
                  <a:srgbClr val="002060"/>
                </a:solidFill>
              </a:rPr>
              <a:t>As inspeções são aplicadas em todos os estágios do processo.</a:t>
            </a:r>
            <a:br>
              <a:rPr lang="pt-BR" sz="2100" dirty="0">
                <a:solidFill>
                  <a:srgbClr val="002060"/>
                </a:solidFill>
              </a:rPr>
            </a:br>
            <a:endParaRPr lang="pt-BR" sz="2100" dirty="0">
              <a:solidFill>
                <a:srgbClr val="002060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D0F8051-D2AA-4F48-9DA7-3449CCFFBB5A}"/>
              </a:ext>
            </a:extLst>
          </p:cNvPr>
          <p:cNvSpPr txBox="1">
            <a:spLocks/>
          </p:cNvSpPr>
          <p:nvPr/>
        </p:nvSpPr>
        <p:spPr>
          <a:xfrm>
            <a:off x="107504" y="908720"/>
            <a:ext cx="9003375" cy="71360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>
                <a:solidFill>
                  <a:srgbClr val="002060"/>
                </a:solidFill>
              </a:rPr>
              <a:t>Testes de Software</a:t>
            </a:r>
            <a:endParaRPr lang="pt-BR" sz="4000" dirty="0">
              <a:solidFill>
                <a:srgbClr val="00206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F74FBD8-6A5D-41EC-9651-19E3582E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89E2A4E-C144-4D95-935C-62B9446D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5D5-EEBF-4E14-B5C7-5FC1700C303A}" type="slidenum">
              <a:rPr lang="pt-BR" altLang="pt-BR" smtClean="0"/>
              <a:pPr/>
              <a:t>20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73322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323528" y="1700808"/>
            <a:ext cx="8640960" cy="3456384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pt-BR" sz="2100" dirty="0">
                <a:solidFill>
                  <a:srgbClr val="002060"/>
                </a:solidFill>
              </a:rPr>
              <a:t>Os testes de software envolvem executar uma implementação do software com os dados de teste e examinar as saídas do teste e seu comportamento operacional.</a:t>
            </a:r>
            <a:br>
              <a:rPr lang="pt-BR" sz="2100" dirty="0">
                <a:solidFill>
                  <a:srgbClr val="002060"/>
                </a:solidFill>
              </a:rPr>
            </a:br>
            <a:r>
              <a:rPr lang="pt-BR" sz="2100" dirty="0">
                <a:solidFill>
                  <a:srgbClr val="002060"/>
                </a:solidFill>
              </a:rPr>
              <a:t>É importante lembrar que enquanto as inspeções são empregadas em todos os estágios do processo de software, os testes são utilizados somente quando um protótipo ou um programa estiver disponível.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D0F8051-D2AA-4F48-9DA7-3449CCFFBB5A}"/>
              </a:ext>
            </a:extLst>
          </p:cNvPr>
          <p:cNvSpPr txBox="1">
            <a:spLocks/>
          </p:cNvSpPr>
          <p:nvPr/>
        </p:nvSpPr>
        <p:spPr>
          <a:xfrm>
            <a:off x="107504" y="908720"/>
            <a:ext cx="9003375" cy="71360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>
                <a:solidFill>
                  <a:srgbClr val="002060"/>
                </a:solidFill>
              </a:rPr>
              <a:t>Testes de Software</a:t>
            </a:r>
            <a:endParaRPr lang="pt-BR" sz="4000" dirty="0">
              <a:solidFill>
                <a:srgbClr val="00206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7E57400-3024-44B0-AA89-B82B9A8F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ADA13A8-E000-46CD-A9A8-BBD794E1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5D5-EEBF-4E14-B5C7-5FC1700C303A}" type="slidenum">
              <a:rPr lang="pt-BR" altLang="pt-BR" smtClean="0"/>
              <a:pPr/>
              <a:t>21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60660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179512" y="1628800"/>
            <a:ext cx="8498541" cy="3234665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pt-BR" sz="2100" dirty="0">
                <a:solidFill>
                  <a:srgbClr val="002060"/>
                </a:solidFill>
              </a:rPr>
              <a:t>Muitos software possuem restrições de qualidade e confiabilidade;</a:t>
            </a:r>
          </a:p>
          <a:p>
            <a:pPr marL="800100" lvl="1" indent="-342900" algn="l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pt-BR" sz="2100" dirty="0">
                <a:solidFill>
                  <a:srgbClr val="002060"/>
                </a:solidFill>
              </a:rPr>
              <a:t>A qualidade do software pode ser definida pela satisfação dos requisitos funcionais, de desempenho e de normas explicitamente declaradas.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pt-BR" sz="2100" dirty="0">
                <a:solidFill>
                  <a:srgbClr val="002060"/>
                </a:solidFill>
              </a:rPr>
              <a:t>Estima-se que 40% a 50% do esforço de desenvolvimento de sistemas são empregados em atividades de verificação e validação.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pt-BR" sz="2100" dirty="0">
                <a:solidFill>
                  <a:srgbClr val="002060"/>
                </a:solidFill>
              </a:rPr>
              <a:t>Para se realizar a verificação e a validação existem duas técnicas distintas:</a:t>
            </a:r>
          </a:p>
          <a:p>
            <a:pPr marL="800100" lvl="1" indent="-342900" algn="l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pt-BR" sz="2100" dirty="0">
                <a:solidFill>
                  <a:srgbClr val="002060"/>
                </a:solidFill>
              </a:rPr>
              <a:t>Inspeção de software e Teste de software.</a:t>
            </a:r>
            <a:br>
              <a:rPr lang="pt-BR" sz="2100" dirty="0">
                <a:solidFill>
                  <a:srgbClr val="002060"/>
                </a:solidFill>
              </a:rPr>
            </a:br>
            <a:endParaRPr lang="pt-BR" sz="2100" dirty="0">
              <a:solidFill>
                <a:srgbClr val="002060"/>
              </a:solidFill>
            </a:endParaRP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pt-BR" sz="2100" dirty="0">
              <a:solidFill>
                <a:srgbClr val="002060"/>
              </a:solidFill>
            </a:endParaRPr>
          </a:p>
          <a:p>
            <a:pPr algn="l">
              <a:buClr>
                <a:srgbClr val="002060"/>
              </a:buClr>
            </a:pPr>
            <a:endParaRPr lang="pt-BR" sz="2100" dirty="0">
              <a:solidFill>
                <a:srgbClr val="002060"/>
              </a:solidFill>
            </a:endParaRPr>
          </a:p>
          <a:p>
            <a:pPr marL="800100" lvl="1" indent="-342900" algn="l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pt-BR" sz="2100" dirty="0">
              <a:solidFill>
                <a:srgbClr val="002060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AD4464C-AACC-4792-9608-B3FAB4F7E4EB}"/>
              </a:ext>
            </a:extLst>
          </p:cNvPr>
          <p:cNvSpPr txBox="1">
            <a:spLocks/>
          </p:cNvSpPr>
          <p:nvPr/>
        </p:nvSpPr>
        <p:spPr>
          <a:xfrm>
            <a:off x="107504" y="908720"/>
            <a:ext cx="9003375" cy="71360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solidFill>
                  <a:srgbClr val="002060"/>
                </a:solidFill>
              </a:rPr>
              <a:t>Testes de verificação: Conceitos Gerais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FBDB80B-D142-4703-9942-8DC3F7BA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A4560F0-C066-47A7-A01E-FFB16319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5D5-EEBF-4E14-B5C7-5FC1700C303A}" type="slidenum">
              <a:rPr lang="pt-BR" altLang="pt-BR" smtClean="0"/>
              <a:pPr/>
              <a:t>22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5888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F54255D-DC64-4472-888F-E66E44D10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lang="pt-BR" altLang="pt-BR" dirty="0">
                <a:latin typeface="Arial" panose="020B0604020202020204" pitchFamily="34" charset="0"/>
              </a:rPr>
              <a:t>Fluxo de informações de teste</a:t>
            </a:r>
            <a:endParaRPr lang="pt-BR" altLang="pt-BR" dirty="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EA60639-A7BE-4584-9547-348165079FB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0" y="908720"/>
            <a:ext cx="9036496" cy="1689100"/>
          </a:xfrm>
        </p:spPr>
        <p:txBody>
          <a:bodyPr/>
          <a:lstStyle/>
          <a:p>
            <a:pPr marL="361950" indent="-3619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pt-BR" altLang="pt-BR" sz="2000" dirty="0">
                <a:solidFill>
                  <a:srgbClr val="002060"/>
                </a:solidFill>
                <a:latin typeface="Arial" panose="020B0604020202020204" pitchFamily="34" charset="0"/>
              </a:rPr>
              <a:t>O processo de depuração é a parte mais imprevisível do processo de teste. Um erro que indique uma discrepância de 0,01% entre resultados esperados e reais pode demorar uma hora, um dia ou um mês para ser diagnosticado e corrigido.</a:t>
            </a:r>
            <a:endParaRPr lang="pt-BR" altLang="pt-BR" sz="2000" dirty="0">
              <a:solidFill>
                <a:srgbClr val="002060"/>
              </a:solidFill>
            </a:endParaRPr>
          </a:p>
        </p:txBody>
      </p:sp>
      <p:grpSp>
        <p:nvGrpSpPr>
          <p:cNvPr id="12292" name="Group 29">
            <a:extLst>
              <a:ext uri="{FF2B5EF4-FFF2-40B4-BE49-F238E27FC236}">
                <a16:creationId xmlns:a16="http://schemas.microsoft.com/office/drawing/2014/main" id="{536C32D8-A86E-4D52-8DC4-2A16FE04EBBD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2852936"/>
            <a:ext cx="8208912" cy="2981325"/>
            <a:chOff x="447" y="882"/>
            <a:chExt cx="5177" cy="1878"/>
          </a:xfrm>
        </p:grpSpPr>
        <p:sp>
          <p:nvSpPr>
            <p:cNvPr id="12293" name="Text Box 4">
              <a:extLst>
                <a:ext uri="{FF2B5EF4-FFF2-40B4-BE49-F238E27FC236}">
                  <a16:creationId xmlns:a16="http://schemas.microsoft.com/office/drawing/2014/main" id="{CAF47F16-9F6B-485A-A9A0-E18CBF4BF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1490"/>
              <a:ext cx="862" cy="3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1pPr>
              <a:lvl2pPr marL="742950" indent="-28575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2pPr>
              <a:lvl3pPr marL="11430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3pPr>
              <a:lvl4pPr marL="16002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4pPr>
              <a:lvl5pPr marL="20574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9pPr>
            </a:lstStyle>
            <a:p>
              <a:pPr algn="ctr"/>
              <a:r>
                <a:rPr lang="pt-BR" altLang="pt-BR" sz="1600" b="0" i="0" dirty="0">
                  <a:solidFill>
                    <a:srgbClr val="002060"/>
                  </a:solidFill>
                  <a:latin typeface="Arial" panose="020B0604020202020204" pitchFamily="34" charset="0"/>
                </a:rPr>
                <a:t>Atividade</a:t>
              </a:r>
            </a:p>
            <a:p>
              <a:pPr algn="ctr"/>
              <a:r>
                <a:rPr lang="pt-BR" altLang="pt-BR" sz="1600" b="0" i="0" dirty="0">
                  <a:solidFill>
                    <a:srgbClr val="002060"/>
                  </a:solidFill>
                  <a:latin typeface="Arial" panose="020B0604020202020204" pitchFamily="34" charset="0"/>
                </a:rPr>
                <a:t>de teste</a:t>
              </a:r>
            </a:p>
          </p:txBody>
        </p:sp>
        <p:sp>
          <p:nvSpPr>
            <p:cNvPr id="12294" name="Oval 5">
              <a:extLst>
                <a:ext uri="{FF2B5EF4-FFF2-40B4-BE49-F238E27FC236}">
                  <a16:creationId xmlns:a16="http://schemas.microsoft.com/office/drawing/2014/main" id="{5A394401-743E-4BEC-BCC5-09C1FD894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1487"/>
              <a:ext cx="936" cy="362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1pPr>
              <a:lvl2pPr marL="742950" indent="-28575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2pPr>
              <a:lvl3pPr marL="11430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3pPr>
              <a:lvl4pPr marL="16002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4pPr>
              <a:lvl5pPr marL="20574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9pPr>
            </a:lstStyle>
            <a:p>
              <a:endParaRPr lang="pt-BR" altLang="pt-BR">
                <a:solidFill>
                  <a:srgbClr val="002060"/>
                </a:solidFill>
              </a:endParaRPr>
            </a:p>
          </p:txBody>
        </p:sp>
        <p:grpSp>
          <p:nvGrpSpPr>
            <p:cNvPr id="12295" name="Group 6">
              <a:extLst>
                <a:ext uri="{FF2B5EF4-FFF2-40B4-BE49-F238E27FC236}">
                  <a16:creationId xmlns:a16="http://schemas.microsoft.com/office/drawing/2014/main" id="{1AE3EFEF-15D9-4893-9ED3-3F3C694AC3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9" y="1305"/>
              <a:ext cx="738" cy="218"/>
              <a:chOff x="2219" y="2976"/>
              <a:chExt cx="530" cy="173"/>
            </a:xfrm>
          </p:grpSpPr>
          <p:sp>
            <p:nvSpPr>
              <p:cNvPr id="12316" name="Text Box 7">
                <a:extLst>
                  <a:ext uri="{FF2B5EF4-FFF2-40B4-BE49-F238E27FC236}">
                    <a16:creationId xmlns:a16="http://schemas.microsoft.com/office/drawing/2014/main" id="{27092A24-A4B5-4D8C-8EBC-89581AD587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4" y="2976"/>
                <a:ext cx="481" cy="1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pPr algn="ctr"/>
                <a:r>
                  <a:rPr lang="pt-BR" altLang="pt-BR" sz="1600" b="0" i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Avaliação</a:t>
                </a:r>
              </a:p>
            </p:txBody>
          </p:sp>
          <p:sp>
            <p:nvSpPr>
              <p:cNvPr id="12317" name="Oval 8">
                <a:extLst>
                  <a:ext uri="{FF2B5EF4-FFF2-40B4-BE49-F238E27FC236}">
                    <a16:creationId xmlns:a16="http://schemas.microsoft.com/office/drawing/2014/main" id="{D3131DAE-8F22-4203-834F-A37D3012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2976"/>
                <a:ext cx="530" cy="173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endParaRPr lang="pt-BR" altLang="pt-BR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2296" name="Text Box 9">
              <a:extLst>
                <a:ext uri="{FF2B5EF4-FFF2-40B4-BE49-F238E27FC236}">
                  <a16:creationId xmlns:a16="http://schemas.microsoft.com/office/drawing/2014/main" id="{CB328C5A-BB98-4EED-9422-665238832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2" y="2128"/>
              <a:ext cx="953" cy="3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1pPr>
              <a:lvl2pPr marL="742950" indent="-28575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2pPr>
              <a:lvl3pPr marL="11430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3pPr>
              <a:lvl4pPr marL="16002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4pPr>
              <a:lvl5pPr marL="20574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9pPr>
            </a:lstStyle>
            <a:p>
              <a:pPr algn="ctr"/>
              <a:r>
                <a:rPr lang="pt-BR" altLang="pt-BR" sz="1600" b="0" i="0">
                  <a:solidFill>
                    <a:srgbClr val="002060"/>
                  </a:solidFill>
                  <a:latin typeface="Arial" panose="020B0604020202020204" pitchFamily="34" charset="0"/>
                </a:rPr>
                <a:t>Modelo de</a:t>
              </a:r>
            </a:p>
            <a:p>
              <a:pPr algn="ctr"/>
              <a:r>
                <a:rPr lang="pt-BR" altLang="pt-BR" sz="1600" b="0" i="0">
                  <a:solidFill>
                    <a:srgbClr val="002060"/>
                  </a:solidFill>
                  <a:latin typeface="Arial" panose="020B0604020202020204" pitchFamily="34" charset="0"/>
                </a:rPr>
                <a:t>confiabilidade</a:t>
              </a:r>
            </a:p>
          </p:txBody>
        </p:sp>
        <p:sp>
          <p:nvSpPr>
            <p:cNvPr id="12297" name="Oval 10">
              <a:extLst>
                <a:ext uri="{FF2B5EF4-FFF2-40B4-BE49-F238E27FC236}">
                  <a16:creationId xmlns:a16="http://schemas.microsoft.com/office/drawing/2014/main" id="{936BC5F3-37C6-493F-9810-845F644B6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8" y="2067"/>
              <a:ext cx="1055" cy="5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1pPr>
              <a:lvl2pPr marL="742950" indent="-28575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2pPr>
              <a:lvl3pPr marL="11430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3pPr>
              <a:lvl4pPr marL="16002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4pPr>
              <a:lvl5pPr marL="20574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9pPr>
            </a:lstStyle>
            <a:p>
              <a:endParaRPr lang="pt-BR" altLang="pt-BR">
                <a:solidFill>
                  <a:srgbClr val="002060"/>
                </a:solidFill>
              </a:endParaRPr>
            </a:p>
          </p:txBody>
        </p:sp>
        <p:sp>
          <p:nvSpPr>
            <p:cNvPr id="12298" name="Text Box 11">
              <a:extLst>
                <a:ext uri="{FF2B5EF4-FFF2-40B4-BE49-F238E27FC236}">
                  <a16:creationId xmlns:a16="http://schemas.microsoft.com/office/drawing/2014/main" id="{F9D69346-6903-49EA-975B-FE8082A14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" y="1093"/>
              <a:ext cx="741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1pPr>
              <a:lvl2pPr marL="742950" indent="-28575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2pPr>
              <a:lvl3pPr marL="11430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3pPr>
              <a:lvl4pPr marL="16002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4pPr>
              <a:lvl5pPr marL="20574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9pPr>
            </a:lstStyle>
            <a:p>
              <a:pPr algn="ctr"/>
              <a:r>
                <a:rPr lang="pt-BR" altLang="pt-BR" sz="1600" b="0" i="0">
                  <a:solidFill>
                    <a:srgbClr val="002060"/>
                  </a:solidFill>
                  <a:latin typeface="Arial" panose="020B0604020202020204" pitchFamily="34" charset="0"/>
                </a:rPr>
                <a:t>Depuração</a:t>
              </a:r>
            </a:p>
          </p:txBody>
        </p:sp>
        <p:sp>
          <p:nvSpPr>
            <p:cNvPr id="12299" name="Oval 12">
              <a:extLst>
                <a:ext uri="{FF2B5EF4-FFF2-40B4-BE49-F238E27FC236}">
                  <a16:creationId xmlns:a16="http://schemas.microsoft.com/office/drawing/2014/main" id="{76CF884D-63A6-4F71-ABF7-E458EF86F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3" y="1063"/>
              <a:ext cx="812" cy="266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1pPr>
              <a:lvl2pPr marL="742950" indent="-28575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2pPr>
              <a:lvl3pPr marL="11430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3pPr>
              <a:lvl4pPr marL="16002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4pPr>
              <a:lvl5pPr marL="20574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9pPr>
            </a:lstStyle>
            <a:p>
              <a:endParaRPr lang="pt-BR" altLang="pt-BR">
                <a:solidFill>
                  <a:srgbClr val="002060"/>
                </a:solidFill>
              </a:endParaRPr>
            </a:p>
          </p:txBody>
        </p:sp>
        <p:sp>
          <p:nvSpPr>
            <p:cNvPr id="12300" name="Text Box 13">
              <a:extLst>
                <a:ext uri="{FF2B5EF4-FFF2-40B4-BE49-F238E27FC236}">
                  <a16:creationId xmlns:a16="http://schemas.microsoft.com/office/drawing/2014/main" id="{76A1A355-EAB3-4C87-88B5-26ED70F63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" y="882"/>
              <a:ext cx="876" cy="3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1pPr>
              <a:lvl2pPr marL="742950" indent="-28575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2pPr>
              <a:lvl3pPr marL="11430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3pPr>
              <a:lvl4pPr marL="16002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4pPr>
              <a:lvl5pPr marL="20574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9pPr>
            </a:lstStyle>
            <a:p>
              <a:pPr algn="ctr"/>
              <a:r>
                <a:rPr lang="pt-BR" altLang="pt-BR" sz="1600" b="0" i="0" dirty="0">
                  <a:solidFill>
                    <a:srgbClr val="002060"/>
                  </a:solidFill>
                  <a:latin typeface="Arial" panose="020B0604020202020204" pitchFamily="34" charset="0"/>
                </a:rPr>
                <a:t>Configuração</a:t>
              </a:r>
            </a:p>
            <a:p>
              <a:pPr algn="ctr"/>
              <a:r>
                <a:rPr lang="pt-BR" altLang="pt-BR" sz="1600" b="0" i="0" dirty="0">
                  <a:solidFill>
                    <a:srgbClr val="002060"/>
                  </a:solidFill>
                  <a:latin typeface="Arial" panose="020B0604020202020204" pitchFamily="34" charset="0"/>
                </a:rPr>
                <a:t>de SW</a:t>
              </a:r>
            </a:p>
          </p:txBody>
        </p:sp>
        <p:sp>
          <p:nvSpPr>
            <p:cNvPr id="12301" name="Text Box 14">
              <a:extLst>
                <a:ext uri="{FF2B5EF4-FFF2-40B4-BE49-F238E27FC236}">
                  <a16:creationId xmlns:a16="http://schemas.microsoft.com/office/drawing/2014/main" id="{DD9CBAAD-4390-4246-8F3A-08C6BEEC3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" y="1849"/>
              <a:ext cx="876" cy="3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1pPr>
              <a:lvl2pPr marL="742950" indent="-28575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2pPr>
              <a:lvl3pPr marL="11430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3pPr>
              <a:lvl4pPr marL="16002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4pPr>
              <a:lvl5pPr marL="20574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9pPr>
            </a:lstStyle>
            <a:p>
              <a:pPr algn="ctr"/>
              <a:r>
                <a:rPr lang="pt-BR" altLang="pt-BR" sz="1600" b="0" i="0">
                  <a:solidFill>
                    <a:srgbClr val="002060"/>
                  </a:solidFill>
                  <a:latin typeface="Arial" panose="020B0604020202020204" pitchFamily="34" charset="0"/>
                </a:rPr>
                <a:t>Configuração</a:t>
              </a:r>
            </a:p>
            <a:p>
              <a:pPr algn="ctr"/>
              <a:r>
                <a:rPr lang="pt-BR" altLang="pt-BR" sz="1600" b="0" i="0">
                  <a:solidFill>
                    <a:srgbClr val="002060"/>
                  </a:solidFill>
                  <a:latin typeface="Arial" panose="020B0604020202020204" pitchFamily="34" charset="0"/>
                </a:rPr>
                <a:t>de teste</a:t>
              </a:r>
            </a:p>
          </p:txBody>
        </p:sp>
        <p:sp>
          <p:nvSpPr>
            <p:cNvPr id="12302" name="Text Box 15">
              <a:extLst>
                <a:ext uri="{FF2B5EF4-FFF2-40B4-BE49-F238E27FC236}">
                  <a16:creationId xmlns:a16="http://schemas.microsoft.com/office/drawing/2014/main" id="{D2DA7476-89FD-4125-B6D4-0F5F757D1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1124"/>
              <a:ext cx="755" cy="3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1pPr>
              <a:lvl2pPr marL="742950" indent="-28575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2pPr>
              <a:lvl3pPr marL="11430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3pPr>
              <a:lvl4pPr marL="16002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4pPr>
              <a:lvl5pPr marL="20574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9pPr>
            </a:lstStyle>
            <a:p>
              <a:pPr algn="ctr"/>
              <a:r>
                <a:rPr lang="pt-BR" altLang="pt-BR" sz="1600" b="0" i="0">
                  <a:solidFill>
                    <a:srgbClr val="002060"/>
                  </a:solidFill>
                  <a:latin typeface="Arial" panose="020B0604020202020204" pitchFamily="34" charset="0"/>
                </a:rPr>
                <a:t>Resultados</a:t>
              </a:r>
            </a:p>
            <a:p>
              <a:pPr algn="ctr"/>
              <a:r>
                <a:rPr lang="pt-BR" altLang="pt-BR" sz="1600" b="0" i="0">
                  <a:solidFill>
                    <a:srgbClr val="002060"/>
                  </a:solidFill>
                  <a:latin typeface="Arial" panose="020B0604020202020204" pitchFamily="34" charset="0"/>
                </a:rPr>
                <a:t>de teste</a:t>
              </a:r>
            </a:p>
          </p:txBody>
        </p:sp>
        <p:sp>
          <p:nvSpPr>
            <p:cNvPr id="12303" name="Text Box 16">
              <a:extLst>
                <a:ext uri="{FF2B5EF4-FFF2-40B4-BE49-F238E27FC236}">
                  <a16:creationId xmlns:a16="http://schemas.microsoft.com/office/drawing/2014/main" id="{4F6CB599-CC1A-4295-B977-D46809A47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" y="2031"/>
              <a:ext cx="755" cy="3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1pPr>
              <a:lvl2pPr marL="742950" indent="-28575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2pPr>
              <a:lvl3pPr marL="11430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3pPr>
              <a:lvl4pPr marL="16002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4pPr>
              <a:lvl5pPr marL="20574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9pPr>
            </a:lstStyle>
            <a:p>
              <a:pPr algn="ctr"/>
              <a:r>
                <a:rPr lang="pt-BR" altLang="pt-BR" sz="1600" b="0" i="0">
                  <a:solidFill>
                    <a:srgbClr val="002060"/>
                  </a:solidFill>
                  <a:latin typeface="Arial" panose="020B0604020202020204" pitchFamily="34" charset="0"/>
                </a:rPr>
                <a:t>Resultados</a:t>
              </a:r>
            </a:p>
            <a:p>
              <a:pPr algn="ctr"/>
              <a:r>
                <a:rPr lang="pt-BR" altLang="pt-BR" sz="1600" b="0" i="0">
                  <a:solidFill>
                    <a:srgbClr val="002060"/>
                  </a:solidFill>
                  <a:latin typeface="Arial" panose="020B0604020202020204" pitchFamily="34" charset="0"/>
                </a:rPr>
                <a:t>esperados</a:t>
              </a:r>
            </a:p>
          </p:txBody>
        </p:sp>
        <p:sp>
          <p:nvSpPr>
            <p:cNvPr id="12304" name="Text Box 17">
              <a:extLst>
                <a:ext uri="{FF2B5EF4-FFF2-40B4-BE49-F238E27FC236}">
                  <a16:creationId xmlns:a16="http://schemas.microsoft.com/office/drawing/2014/main" id="{C8F0A0B1-A374-472C-AC84-F9D647EA5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" y="1547"/>
              <a:ext cx="586" cy="5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1pPr>
              <a:lvl2pPr marL="742950" indent="-28575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2pPr>
              <a:lvl3pPr marL="11430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3pPr>
              <a:lvl4pPr marL="16002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4pPr>
              <a:lvl5pPr marL="20574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9pPr>
            </a:lstStyle>
            <a:p>
              <a:pPr algn="ctr"/>
              <a:r>
                <a:rPr lang="pt-BR" altLang="pt-BR" sz="1600" b="0" i="0">
                  <a:solidFill>
                    <a:srgbClr val="002060"/>
                  </a:solidFill>
                  <a:latin typeface="Arial" panose="020B0604020202020204" pitchFamily="34" charset="0"/>
                </a:rPr>
                <a:t>Dados</a:t>
              </a:r>
            </a:p>
            <a:p>
              <a:pPr algn="ctr"/>
              <a:r>
                <a:rPr lang="pt-BR" altLang="pt-BR" sz="1600" b="0" i="0">
                  <a:solidFill>
                    <a:srgbClr val="002060"/>
                  </a:solidFill>
                  <a:latin typeface="Arial" panose="020B0604020202020204" pitchFamily="34" charset="0"/>
                </a:rPr>
                <a:t>da taxa</a:t>
              </a:r>
            </a:p>
            <a:p>
              <a:pPr algn="ctr"/>
              <a:r>
                <a:rPr lang="pt-BR" altLang="pt-BR" sz="1600" b="0" i="0">
                  <a:solidFill>
                    <a:srgbClr val="002060"/>
                  </a:solidFill>
                  <a:latin typeface="Arial" panose="020B0604020202020204" pitchFamily="34" charset="0"/>
                </a:rPr>
                <a:t>de erros</a:t>
              </a:r>
            </a:p>
          </p:txBody>
        </p:sp>
        <p:sp>
          <p:nvSpPr>
            <p:cNvPr id="12305" name="Text Box 18">
              <a:extLst>
                <a:ext uri="{FF2B5EF4-FFF2-40B4-BE49-F238E27FC236}">
                  <a16:creationId xmlns:a16="http://schemas.microsoft.com/office/drawing/2014/main" id="{B5E4FE27-BF80-4DFA-A160-D18C9A015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" y="1124"/>
              <a:ext cx="422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1pPr>
              <a:lvl2pPr marL="742950" indent="-28575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2pPr>
              <a:lvl3pPr marL="11430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3pPr>
              <a:lvl4pPr marL="16002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4pPr>
              <a:lvl5pPr marL="20574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9pPr>
            </a:lstStyle>
            <a:p>
              <a:pPr algn="ctr"/>
              <a:r>
                <a:rPr lang="pt-BR" altLang="pt-BR" sz="1600" b="0" i="0">
                  <a:solidFill>
                    <a:srgbClr val="002060"/>
                  </a:solidFill>
                  <a:latin typeface="Arial" panose="020B0604020202020204" pitchFamily="34" charset="0"/>
                </a:rPr>
                <a:t>Erros</a:t>
              </a:r>
            </a:p>
          </p:txBody>
        </p:sp>
        <p:sp>
          <p:nvSpPr>
            <p:cNvPr id="12306" name="Text Box 19">
              <a:extLst>
                <a:ext uri="{FF2B5EF4-FFF2-40B4-BE49-F238E27FC236}">
                  <a16:creationId xmlns:a16="http://schemas.microsoft.com/office/drawing/2014/main" id="{E6DF8CD3-7E5B-45A4-B687-0EB2BC06F0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" y="1305"/>
              <a:ext cx="706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1pPr>
              <a:lvl2pPr marL="742950" indent="-28575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2pPr>
              <a:lvl3pPr marL="11430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3pPr>
              <a:lvl4pPr marL="16002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4pPr>
              <a:lvl5pPr marL="20574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9pPr>
            </a:lstStyle>
            <a:p>
              <a:pPr algn="ctr"/>
              <a:r>
                <a:rPr lang="pt-BR" altLang="pt-BR" sz="1600" b="0" i="0">
                  <a:solidFill>
                    <a:srgbClr val="002060"/>
                  </a:solidFill>
                  <a:latin typeface="Arial" panose="020B0604020202020204" pitchFamily="34" charset="0"/>
                </a:rPr>
                <a:t>Correções</a:t>
              </a:r>
            </a:p>
          </p:txBody>
        </p:sp>
        <p:sp>
          <p:nvSpPr>
            <p:cNvPr id="12307" name="Text Box 20">
              <a:extLst>
                <a:ext uri="{FF2B5EF4-FFF2-40B4-BE49-F238E27FC236}">
                  <a16:creationId xmlns:a16="http://schemas.microsoft.com/office/drawing/2014/main" id="{DF55AF46-E630-4A63-8F6B-FF4EBA4E9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9" y="2394"/>
              <a:ext cx="924" cy="3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1pPr>
              <a:lvl2pPr marL="742950" indent="-28575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2pPr>
              <a:lvl3pPr marL="11430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3pPr>
              <a:lvl4pPr marL="16002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4pPr>
              <a:lvl5pPr marL="20574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9pPr>
            </a:lstStyle>
            <a:p>
              <a:pPr algn="ctr"/>
              <a:r>
                <a:rPr lang="pt-BR" altLang="pt-BR" sz="1600" b="0" i="0">
                  <a:solidFill>
                    <a:srgbClr val="002060"/>
                  </a:solidFill>
                  <a:latin typeface="Arial" panose="020B0604020202020204" pitchFamily="34" charset="0"/>
                </a:rPr>
                <a:t>Confiabilidade</a:t>
              </a:r>
            </a:p>
            <a:p>
              <a:pPr algn="ctr"/>
              <a:r>
                <a:rPr lang="pt-BR" altLang="pt-BR" sz="1600" b="0" i="0">
                  <a:solidFill>
                    <a:srgbClr val="002060"/>
                  </a:solidFill>
                  <a:latin typeface="Arial" panose="020B0604020202020204" pitchFamily="34" charset="0"/>
                </a:rPr>
                <a:t>prevista</a:t>
              </a:r>
            </a:p>
          </p:txBody>
        </p:sp>
        <p:sp>
          <p:nvSpPr>
            <p:cNvPr id="12308" name="Line 21">
              <a:extLst>
                <a:ext uri="{FF2B5EF4-FFF2-40B4-BE49-F238E27FC236}">
                  <a16:creationId xmlns:a16="http://schemas.microsoft.com/office/drawing/2014/main" id="{70365F74-9787-4F2E-BA1B-E61D18D0E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9" y="1245"/>
              <a:ext cx="351" cy="181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2309" name="Freeform 22">
              <a:extLst>
                <a:ext uri="{FF2B5EF4-FFF2-40B4-BE49-F238E27FC236}">
                  <a16:creationId xmlns:a16="http://schemas.microsoft.com/office/drawing/2014/main" id="{DC2D8EEB-9FA5-4834-A924-A3CCF5F48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" y="1924"/>
              <a:ext cx="379" cy="137"/>
            </a:xfrm>
            <a:custGeom>
              <a:avLst/>
              <a:gdLst>
                <a:gd name="T0" fmla="*/ 0 w 272"/>
                <a:gd name="T1" fmla="*/ 109 h 109"/>
                <a:gd name="T2" fmla="*/ 272 w 272"/>
                <a:gd name="T3" fmla="*/ 0 h 109"/>
                <a:gd name="T4" fmla="*/ 0 60000 65536"/>
                <a:gd name="T5" fmla="*/ 0 60000 65536"/>
                <a:gd name="T6" fmla="*/ 0 w 272"/>
                <a:gd name="T7" fmla="*/ 0 h 109"/>
                <a:gd name="T8" fmla="*/ 272 w 272"/>
                <a:gd name="T9" fmla="*/ 109 h 10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09">
                  <a:moveTo>
                    <a:pt x="0" y="109"/>
                  </a:moveTo>
                  <a:lnTo>
                    <a:pt x="272" y="0"/>
                  </a:lnTo>
                </a:path>
              </a:pathLst>
            </a:cu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1pPr>
              <a:lvl2pPr marL="742950" indent="-28575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2pPr>
              <a:lvl3pPr marL="11430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3pPr>
              <a:lvl4pPr marL="16002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4pPr>
              <a:lvl5pPr marL="20574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9pPr>
            </a:lstStyle>
            <a:p>
              <a:endParaRPr lang="pt-BR" altLang="pt-BR">
                <a:solidFill>
                  <a:srgbClr val="002060"/>
                </a:solidFill>
              </a:endParaRPr>
            </a:p>
          </p:txBody>
        </p:sp>
        <p:sp>
          <p:nvSpPr>
            <p:cNvPr id="12310" name="Freeform 23">
              <a:extLst>
                <a:ext uri="{FF2B5EF4-FFF2-40B4-BE49-F238E27FC236}">
                  <a16:creationId xmlns:a16="http://schemas.microsoft.com/office/drawing/2014/main" id="{3BE44164-4159-497A-B656-A93612FA4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1470"/>
              <a:ext cx="514" cy="175"/>
            </a:xfrm>
            <a:custGeom>
              <a:avLst/>
              <a:gdLst>
                <a:gd name="T0" fmla="*/ 0 w 369"/>
                <a:gd name="T1" fmla="*/ 139 h 139"/>
                <a:gd name="T2" fmla="*/ 369 w 369"/>
                <a:gd name="T3" fmla="*/ 0 h 139"/>
                <a:gd name="T4" fmla="*/ 0 60000 65536"/>
                <a:gd name="T5" fmla="*/ 0 60000 65536"/>
                <a:gd name="T6" fmla="*/ 0 w 369"/>
                <a:gd name="T7" fmla="*/ 0 h 139"/>
                <a:gd name="T8" fmla="*/ 369 w 369"/>
                <a:gd name="T9" fmla="*/ 139 h 13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9" h="139">
                  <a:moveTo>
                    <a:pt x="0" y="139"/>
                  </a:moveTo>
                  <a:lnTo>
                    <a:pt x="369" y="0"/>
                  </a:lnTo>
                </a:path>
              </a:pathLst>
            </a:cu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1pPr>
              <a:lvl2pPr marL="742950" indent="-28575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2pPr>
              <a:lvl3pPr marL="11430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3pPr>
              <a:lvl4pPr marL="16002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4pPr>
              <a:lvl5pPr marL="20574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9pPr>
            </a:lstStyle>
            <a:p>
              <a:endParaRPr lang="pt-BR" altLang="pt-BR">
                <a:solidFill>
                  <a:srgbClr val="002060"/>
                </a:solidFill>
              </a:endParaRPr>
            </a:p>
          </p:txBody>
        </p:sp>
        <p:sp>
          <p:nvSpPr>
            <p:cNvPr id="12311" name="Line 24">
              <a:extLst>
                <a:ext uri="{FF2B5EF4-FFF2-40B4-BE49-F238E27FC236}">
                  <a16:creationId xmlns:a16="http://schemas.microsoft.com/office/drawing/2014/main" id="{DBBC0ECE-A9FA-42D0-BD1C-E4FCA2182A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9" y="1547"/>
              <a:ext cx="226" cy="484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2312" name="Line 25">
              <a:extLst>
                <a:ext uri="{FF2B5EF4-FFF2-40B4-BE49-F238E27FC236}">
                  <a16:creationId xmlns:a16="http://schemas.microsoft.com/office/drawing/2014/main" id="{9E56B6E5-7089-40C5-803E-7A9AF20AA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7" y="1470"/>
              <a:ext cx="532" cy="597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2313" name="Line 26">
              <a:extLst>
                <a:ext uri="{FF2B5EF4-FFF2-40B4-BE49-F238E27FC236}">
                  <a16:creationId xmlns:a16="http://schemas.microsoft.com/office/drawing/2014/main" id="{59CA4858-F74D-4A1D-8291-6A088FCAC5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7" y="1245"/>
              <a:ext cx="666" cy="181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2314" name="Freeform 27">
              <a:extLst>
                <a:ext uri="{FF2B5EF4-FFF2-40B4-BE49-F238E27FC236}">
                  <a16:creationId xmlns:a16="http://schemas.microsoft.com/office/drawing/2014/main" id="{13A9EDFB-27AD-46E9-9974-FAB7DC2D8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" y="2254"/>
              <a:ext cx="960" cy="141"/>
            </a:xfrm>
            <a:custGeom>
              <a:avLst/>
              <a:gdLst>
                <a:gd name="T0" fmla="*/ 0 w 689"/>
                <a:gd name="T1" fmla="*/ 0 h 112"/>
                <a:gd name="T2" fmla="*/ 689 w 689"/>
                <a:gd name="T3" fmla="*/ 112 h 112"/>
                <a:gd name="T4" fmla="*/ 0 60000 65536"/>
                <a:gd name="T5" fmla="*/ 0 60000 65536"/>
                <a:gd name="T6" fmla="*/ 0 w 689"/>
                <a:gd name="T7" fmla="*/ 0 h 112"/>
                <a:gd name="T8" fmla="*/ 689 w 689"/>
                <a:gd name="T9" fmla="*/ 112 h 1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9" h="112">
                  <a:moveTo>
                    <a:pt x="0" y="0"/>
                  </a:moveTo>
                  <a:lnTo>
                    <a:pt x="689" y="112"/>
                  </a:lnTo>
                </a:path>
              </a:pathLst>
            </a:cu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1pPr>
              <a:lvl2pPr marL="742950" indent="-28575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2pPr>
              <a:lvl3pPr marL="11430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3pPr>
              <a:lvl4pPr marL="16002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4pPr>
              <a:lvl5pPr marL="20574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9pPr>
            </a:lstStyle>
            <a:p>
              <a:endParaRPr lang="pt-BR" altLang="pt-BR">
                <a:solidFill>
                  <a:srgbClr val="002060"/>
                </a:solidFill>
              </a:endParaRPr>
            </a:p>
          </p:txBody>
        </p:sp>
        <p:sp>
          <p:nvSpPr>
            <p:cNvPr id="12315" name="Line 28">
              <a:extLst>
                <a:ext uri="{FF2B5EF4-FFF2-40B4-BE49-F238E27FC236}">
                  <a16:creationId xmlns:a16="http://schemas.microsoft.com/office/drawing/2014/main" id="{C369FFA4-B79E-4405-9E3C-DF499801A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5" y="1245"/>
              <a:ext cx="659" cy="3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</p:grp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A1CD2F2-E9B3-4368-9AFA-0CBDFB3F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868452C-1B2C-4F77-86FB-9F5256E1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E505-FD8E-45D1-86DC-A7A965B55E74}" type="slidenum">
              <a:rPr lang="pt-BR" altLang="pt-BR" smtClean="0"/>
              <a:pPr/>
              <a:t>23</a:t>
            </a:fld>
            <a:endParaRPr lang="pt-BR" alt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0AAE689-3AE7-455E-A7BC-E2A96D77A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lang="en-US" altLang="pt-BR" dirty="0" err="1">
                <a:latin typeface="Arial" panose="020B0604020202020204" pitchFamily="34" charset="0"/>
              </a:rPr>
              <a:t>Técnicas</a:t>
            </a:r>
            <a:r>
              <a:rPr lang="en-US" altLang="pt-BR" dirty="0">
                <a:latin typeface="Arial" panose="020B0604020202020204" pitchFamily="34" charset="0"/>
              </a:rPr>
              <a:t> de Teste de Software</a:t>
            </a:r>
            <a:endParaRPr lang="pt-BR" altLang="pt-BR" dirty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609B8E8-A738-43C2-8783-C5584074BDE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0" y="980728"/>
            <a:ext cx="9036496" cy="5115272"/>
          </a:xfrm>
        </p:spPr>
        <p:txBody>
          <a:bodyPr/>
          <a:lstStyle/>
          <a:p>
            <a:pPr marL="361950" indent="-361950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Ø"/>
              <a:tabLst>
                <a:tab pos="361950" algn="l"/>
              </a:tabLst>
            </a:pPr>
            <a:r>
              <a:rPr lang="pt-BR" altLang="pt-BR" sz="3200" dirty="0">
                <a:solidFill>
                  <a:srgbClr val="002060"/>
                </a:solidFill>
                <a:latin typeface="Arial" panose="020B0604020202020204" pitchFamily="34" charset="0"/>
              </a:rPr>
              <a:t>Caixa Preta X Caixa Branca</a:t>
            </a:r>
          </a:p>
          <a:p>
            <a:pPr marL="628650" lvl="1" indent="-266700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§"/>
              <a:tabLst>
                <a:tab pos="714375" algn="l"/>
              </a:tabLst>
            </a:pP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</a:rPr>
              <a:t>Conhecendo-se a função específica que um produto projetado deve executar, testes podem ser realizados para demonstrar que cada função é totalmente operacional (teste de caixa preta - “</a:t>
            </a:r>
            <a:r>
              <a:rPr lang="pt-BR" altLang="pt-BR" dirty="0" err="1">
                <a:solidFill>
                  <a:srgbClr val="002060"/>
                </a:solidFill>
                <a:latin typeface="Arial" panose="020B0604020202020204" pitchFamily="34" charset="0"/>
              </a:rPr>
              <a:t>black</a:t>
            </a: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</a:rPr>
              <a:t> box”).</a:t>
            </a:r>
          </a:p>
          <a:p>
            <a:pPr marL="628650" lvl="1" indent="-266700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§"/>
              <a:tabLst>
                <a:tab pos="714375" algn="l"/>
              </a:tabLst>
            </a:pP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</a:rPr>
              <a:t>Conhecendo-se o funcionamento interno de um produto, testes podem ser realizados para garantir que “todas as engrenagens”, ou seja, que a operação interna de um produto tem um desempenho de acordo com as especificações e que os componentes internos foram adequadamente postos à prova (teste de caixa branca - “</a:t>
            </a:r>
            <a:r>
              <a:rPr lang="pt-BR" altLang="pt-BR" dirty="0" err="1">
                <a:solidFill>
                  <a:srgbClr val="002060"/>
                </a:solidFill>
                <a:latin typeface="Arial" panose="020B0604020202020204" pitchFamily="34" charset="0"/>
              </a:rPr>
              <a:t>white</a:t>
            </a: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</a:rPr>
              <a:t> box”).</a:t>
            </a:r>
            <a:endParaRPr lang="pt-BR" altLang="pt-BR" dirty="0">
              <a:solidFill>
                <a:srgbClr val="00206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EA200DB-C78E-42BF-BDB5-0691CDA4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E3592E3-A334-403F-B95A-03B9259F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E505-FD8E-45D1-86DC-A7A965B55E74}" type="slidenum">
              <a:rPr lang="pt-BR" altLang="pt-BR" smtClean="0"/>
              <a:pPr/>
              <a:t>24</a:t>
            </a:fld>
            <a:endParaRPr lang="pt-BR" alt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02F6208-0BB7-43DE-803E-3A34F8D5CC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7859" y="0"/>
            <a:ext cx="9161859" cy="990600"/>
          </a:xfrm>
        </p:spPr>
        <p:txBody>
          <a:bodyPr/>
          <a:lstStyle/>
          <a:p>
            <a:r>
              <a:rPr lang="en-US" altLang="pt-BR">
                <a:latin typeface="Arial" panose="020B0604020202020204" pitchFamily="34" charset="0"/>
              </a:rPr>
              <a:t>Teste de Caixa Preta</a:t>
            </a:r>
            <a:endParaRPr lang="pt-BR" altLang="pt-BR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B51FD8F-5E2C-4BA0-9700-CDF54737FC1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0" y="1052736"/>
            <a:ext cx="9144000" cy="5256584"/>
          </a:xfrm>
        </p:spPr>
        <p:txBody>
          <a:bodyPr>
            <a:normAutofit lnSpcReduction="10000"/>
          </a:bodyPr>
          <a:lstStyle/>
          <a:p>
            <a:pPr marL="266700" indent="-26670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</a:rPr>
              <a:t>Teste de caixa preta refere-se aos testes realizados nas </a:t>
            </a:r>
            <a:r>
              <a:rPr lang="pt-BR" altLang="pt-BR" b="1" dirty="0">
                <a:solidFill>
                  <a:srgbClr val="002060"/>
                </a:solidFill>
                <a:latin typeface="Arial" panose="020B0604020202020204" pitchFamily="34" charset="0"/>
              </a:rPr>
              <a:t>interfaces do SW</a:t>
            </a: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</a:rPr>
              <a:t> (a entrada é adequadamente aceita e a saída é corretamente produzida com a integridade das informações externas mantida).</a:t>
            </a:r>
          </a:p>
          <a:p>
            <a:pPr marL="266700" indent="-266700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rgbClr val="002060"/>
                </a:solidFill>
              </a:rPr>
              <a:t>Casos de teste são gerados usando somente a especificação;</a:t>
            </a:r>
          </a:p>
          <a:p>
            <a:pPr marL="266700" indent="-266700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rgbClr val="002060"/>
                </a:solidFill>
              </a:rPr>
              <a:t>Vantagens:</a:t>
            </a:r>
          </a:p>
          <a:p>
            <a:pPr lvl="2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rgbClr val="002060"/>
                </a:solidFill>
              </a:rPr>
              <a:t>Procedimento de teste não é influenciado pela implementação</a:t>
            </a:r>
          </a:p>
          <a:p>
            <a:pPr lvl="2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rgbClr val="002060"/>
                </a:solidFill>
              </a:rPr>
              <a:t>Resultados dos testes podem ser avaliados por pessoas sem conhecimento da linguagem de programação</a:t>
            </a:r>
          </a:p>
          <a:p>
            <a:pPr lvl="2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rgbClr val="002060"/>
                </a:solidFill>
              </a:rPr>
              <a:t>Robusto em relação a mudanças na implementação (Abordagem XP...)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rgbClr val="002060"/>
                </a:solidFill>
              </a:rPr>
              <a:t>Características do teste de Caixa Preta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rgbClr val="002060"/>
                </a:solidFill>
              </a:rPr>
              <a:t>Deve-se analisar a relação entre a </a:t>
            </a:r>
            <a:r>
              <a:rPr lang="pt-BR" altLang="pt-BR" dirty="0" err="1">
                <a:solidFill>
                  <a:srgbClr val="002060"/>
                </a:solidFill>
              </a:rPr>
              <a:t>pré</a:t>
            </a:r>
            <a:r>
              <a:rPr lang="pt-BR" altLang="pt-BR" dirty="0">
                <a:solidFill>
                  <a:srgbClr val="002060"/>
                </a:solidFill>
              </a:rPr>
              <a:t> e a pós-condição;</a:t>
            </a:r>
          </a:p>
          <a:p>
            <a:pPr lvl="2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002060"/>
                </a:solidFill>
              </a:rPr>
              <a:t>Tentar cobrir todas as combinações lógicas existentes entre essas partes</a:t>
            </a:r>
          </a:p>
          <a:p>
            <a:pPr lvl="2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002060"/>
                </a:solidFill>
              </a:rPr>
              <a:t>Dada a relação </a:t>
            </a:r>
            <a:r>
              <a:rPr lang="pt-BR" altLang="pt-BR" dirty="0" err="1">
                <a:solidFill>
                  <a:srgbClr val="002060"/>
                </a:solidFill>
              </a:rPr>
              <a:t>pré</a:t>
            </a:r>
            <a:r>
              <a:rPr lang="pt-BR" altLang="pt-BR" dirty="0">
                <a:solidFill>
                  <a:srgbClr val="002060"/>
                </a:solidFill>
              </a:rPr>
              <a:t> =&gt; pós, tem-se</a:t>
            </a:r>
          </a:p>
          <a:p>
            <a:pPr lvl="3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pt-BR" altLang="pt-BR" dirty="0" err="1">
                <a:solidFill>
                  <a:srgbClr val="002060"/>
                </a:solidFill>
              </a:rPr>
              <a:t>pré</a:t>
            </a:r>
            <a:r>
              <a:rPr lang="pt-BR" altLang="pt-BR" dirty="0">
                <a:solidFill>
                  <a:srgbClr val="002060"/>
                </a:solidFill>
              </a:rPr>
              <a:t>=</a:t>
            </a:r>
            <a:r>
              <a:rPr lang="pt-BR" altLang="pt-BR" dirty="0" err="1">
                <a:solidFill>
                  <a:srgbClr val="002060"/>
                </a:solidFill>
              </a:rPr>
              <a:t>true</a:t>
            </a:r>
            <a:r>
              <a:rPr lang="pt-BR" altLang="pt-BR" dirty="0">
                <a:solidFill>
                  <a:srgbClr val="002060"/>
                </a:solidFill>
              </a:rPr>
              <a:t> =&gt; pós=</a:t>
            </a:r>
            <a:r>
              <a:rPr lang="pt-BR" altLang="pt-BR" dirty="0" err="1">
                <a:solidFill>
                  <a:srgbClr val="002060"/>
                </a:solidFill>
              </a:rPr>
              <a:t>true</a:t>
            </a:r>
            <a:endParaRPr lang="pt-BR" altLang="pt-BR" dirty="0">
              <a:solidFill>
                <a:srgbClr val="002060"/>
              </a:solidFill>
            </a:endParaRPr>
          </a:p>
          <a:p>
            <a:pPr lvl="3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pt-BR" altLang="pt-BR" dirty="0" err="1">
                <a:solidFill>
                  <a:srgbClr val="002060"/>
                </a:solidFill>
              </a:rPr>
              <a:t>pré</a:t>
            </a:r>
            <a:r>
              <a:rPr lang="pt-BR" altLang="pt-BR" dirty="0">
                <a:solidFill>
                  <a:srgbClr val="002060"/>
                </a:solidFill>
              </a:rPr>
              <a:t>=false =&gt; exceção</a:t>
            </a:r>
          </a:p>
          <a:p>
            <a:endParaRPr lang="pt-BR" altLang="pt-BR" dirty="0">
              <a:solidFill>
                <a:srgbClr val="00206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67876BA-3FAA-47E6-ADF5-1FA4D3BF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5E9156-5778-4046-B684-0FC750BF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E505-FD8E-45D1-86DC-A7A965B55E74}" type="slidenum">
              <a:rPr lang="pt-BR" altLang="pt-BR" smtClean="0"/>
              <a:pPr/>
              <a:t>25</a:t>
            </a:fld>
            <a:endParaRPr lang="pt-BR" alt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995C0F5-BEFC-43FE-87C5-C735404E5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r>
              <a:rPr lang="en-US" altLang="pt-BR" dirty="0">
                <a:latin typeface="Arial" panose="020B0604020202020204" pitchFamily="34" charset="0"/>
              </a:rPr>
              <a:t>Teste de Caixa </a:t>
            </a:r>
            <a:r>
              <a:rPr lang="en-US" altLang="pt-BR" dirty="0" err="1">
                <a:latin typeface="Arial" panose="020B0604020202020204" pitchFamily="34" charset="0"/>
              </a:rPr>
              <a:t>Branca</a:t>
            </a:r>
            <a:endParaRPr lang="pt-BR" altLang="pt-BR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22CF48B7-6030-4B1B-AAEF-A1EE8CAF44B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27348" y="1052736"/>
            <a:ext cx="9036496" cy="5328592"/>
          </a:xfrm>
        </p:spPr>
        <p:txBody>
          <a:bodyPr>
            <a:normAutofit/>
          </a:bodyPr>
          <a:lstStyle/>
          <a:p>
            <a:pPr marL="266700" indent="-266700" fontAlgn="auto">
              <a:lnSpc>
                <a:spcPct val="80000"/>
              </a:lnSpc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Ø"/>
              <a:defRPr/>
            </a:pPr>
            <a:r>
              <a:rPr lang="pt-BR" dirty="0">
                <a:solidFill>
                  <a:srgbClr val="002060"/>
                </a:solidFill>
              </a:rPr>
              <a:t>Teste de caixa branca baseia-se num minucioso exame dos detalhes procedimentais, </a:t>
            </a:r>
            <a:r>
              <a:rPr lang="pt-BR" b="1" dirty="0">
                <a:solidFill>
                  <a:srgbClr val="002060"/>
                </a:solidFill>
              </a:rPr>
              <a:t>através da definição de todos os caminhos lógicos possíveis;</a:t>
            </a:r>
          </a:p>
          <a:p>
            <a:pPr marL="266700" indent="-266700" fontAlgn="auto">
              <a:lnSpc>
                <a:spcPct val="80000"/>
              </a:lnSpc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Ø"/>
              <a:defRPr/>
            </a:pPr>
            <a:r>
              <a:rPr lang="pt-BR" dirty="0">
                <a:solidFill>
                  <a:srgbClr val="002060"/>
                </a:solidFill>
              </a:rPr>
              <a:t>Infelizmente estes testes apresentam problemas logísticos, uma vez que o número destes possíveis caminhos lógicos pode ser muito grande, o que levaria a um tempo infinito.;</a:t>
            </a:r>
          </a:p>
          <a:p>
            <a:pPr lvl="1">
              <a:lnSpc>
                <a:spcPct val="80000"/>
              </a:lnSpc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§"/>
              <a:defRPr/>
            </a:pPr>
            <a:r>
              <a:rPr lang="pt-BR" dirty="0">
                <a:solidFill>
                  <a:srgbClr val="002060"/>
                </a:solidFill>
              </a:rPr>
              <a:t>Entretanto este tipo de teste não pode ser desprezado como pouco prático, podendo-se optar por um número limitado de opções;</a:t>
            </a:r>
          </a:p>
          <a:p>
            <a:pPr marL="266700" indent="-266700" fontAlgn="auto">
              <a:lnSpc>
                <a:spcPct val="80000"/>
              </a:lnSpc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002060"/>
                </a:solidFill>
              </a:rPr>
              <a:t>Características do Teste de Caixa Branca</a:t>
            </a:r>
          </a:p>
          <a:p>
            <a:pPr marL="619125" indent="-342900" fontAlgn="auto">
              <a:lnSpc>
                <a:spcPct val="80000"/>
              </a:lnSpc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§"/>
              <a:defRPr/>
            </a:pPr>
            <a:r>
              <a:rPr lang="pt-BR" altLang="pt-BR" sz="2000" dirty="0">
                <a:solidFill>
                  <a:srgbClr val="002060"/>
                </a:solidFill>
              </a:rPr>
              <a:t>Casos de teste são gerados a partir da implementação;</a:t>
            </a:r>
          </a:p>
          <a:p>
            <a:pPr marL="619125" indent="-342900" fontAlgn="auto">
              <a:lnSpc>
                <a:spcPct val="80000"/>
              </a:lnSpc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§"/>
              <a:defRPr/>
            </a:pPr>
            <a:r>
              <a:rPr lang="pt-BR" altLang="pt-BR" sz="2000" dirty="0">
                <a:solidFill>
                  <a:srgbClr val="002060"/>
                </a:solidFill>
              </a:rPr>
              <a:t>Não se pode avaliar o grau de cobertura de uma funcionalidade pelo teste de caixa preta.</a:t>
            </a:r>
          </a:p>
          <a:p>
            <a:pPr marL="619125" indent="-342900" fontAlgn="auto">
              <a:lnSpc>
                <a:spcPct val="80000"/>
              </a:lnSpc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§"/>
              <a:defRPr/>
            </a:pPr>
            <a:r>
              <a:rPr lang="pt-BR" altLang="pt-BR" sz="2000" dirty="0">
                <a:solidFill>
                  <a:srgbClr val="002060"/>
                </a:solidFill>
              </a:rPr>
              <a:t>A </a:t>
            </a:r>
            <a:r>
              <a:rPr lang="pt-BR" altLang="pt-BR" sz="2000" dirty="0" err="1">
                <a:solidFill>
                  <a:srgbClr val="002060"/>
                </a:solidFill>
              </a:rPr>
              <a:t>idéia</a:t>
            </a:r>
            <a:r>
              <a:rPr lang="pt-BR" altLang="pt-BR" sz="2000" dirty="0">
                <a:solidFill>
                  <a:srgbClr val="002060"/>
                </a:solidFill>
              </a:rPr>
              <a:t> é gerar dados de teste que permitam exercitar algum critério em relação ao código (cobertura).</a:t>
            </a:r>
          </a:p>
          <a:p>
            <a:pPr marL="495300" lvl="1" indent="-266700">
              <a:lnSpc>
                <a:spcPct val="80000"/>
              </a:lnSpc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Ø"/>
              <a:defRPr/>
            </a:pPr>
            <a:endParaRPr lang="pt-BR" sz="1800" dirty="0">
              <a:solidFill>
                <a:srgbClr val="00206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2D027FD-4E76-4FF2-B9D7-BB2FD8A9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A89C8EF-3BCD-45A8-A65E-726682EA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E505-FD8E-45D1-86DC-A7A965B55E74}" type="slidenum">
              <a:rPr lang="pt-BR" altLang="pt-BR" smtClean="0"/>
              <a:pPr/>
              <a:t>26</a:t>
            </a:fld>
            <a:endParaRPr lang="pt-BR" alt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266FD67-6C95-41DF-ADB6-52A435B91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43" y="0"/>
            <a:ext cx="9144000" cy="764704"/>
          </a:xfrm>
        </p:spPr>
        <p:txBody>
          <a:bodyPr/>
          <a:lstStyle/>
          <a:p>
            <a:r>
              <a:rPr lang="pt-BR" altLang="pt-BR" dirty="0">
                <a:latin typeface="Arial" panose="020B0604020202020204" pitchFamily="34" charset="0"/>
              </a:rPr>
              <a:t>Teste de caminho básico</a:t>
            </a:r>
            <a:endParaRPr lang="pt-BR" altLang="pt-BR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B325C0D-5CBD-4675-97ED-CA476FE0448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79512" y="980728"/>
            <a:ext cx="8586663" cy="5115272"/>
          </a:xfrm>
        </p:spPr>
        <p:txBody>
          <a:bodyPr/>
          <a:lstStyle/>
          <a:p>
            <a:pPr marL="361950" indent="-361950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pt-BR" altLang="pt-BR" sz="2000" dirty="0">
                <a:solidFill>
                  <a:srgbClr val="002060"/>
                </a:solidFill>
                <a:latin typeface="Arial" panose="020B0604020202020204" pitchFamily="34" charset="0"/>
              </a:rPr>
              <a:t>É uma técnica de </a:t>
            </a:r>
            <a:r>
              <a:rPr lang="pt-BR" altLang="pt-BR" sz="2000" b="1" dirty="0">
                <a:solidFill>
                  <a:srgbClr val="002060"/>
                </a:solidFill>
                <a:latin typeface="Arial" panose="020B0604020202020204" pitchFamily="34" charset="0"/>
              </a:rPr>
              <a:t>teste de caixa branca</a:t>
            </a:r>
            <a:r>
              <a:rPr lang="pt-BR" altLang="pt-BR" sz="2000" dirty="0">
                <a:solidFill>
                  <a:srgbClr val="002060"/>
                </a:solidFill>
                <a:latin typeface="Arial" panose="020B0604020202020204" pitchFamily="34" charset="0"/>
              </a:rPr>
              <a:t> que possibilita que o projetista do caso de teste derive uma medida de complexidade lógica de um projeto procedimental e use essa medida como guia para definir um conjunto básico de caminhos de execução.</a:t>
            </a:r>
          </a:p>
          <a:p>
            <a:pPr marL="628650" lvl="1" indent="-266700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pt-BR" altLang="pt-BR" sz="1900" dirty="0">
                <a:solidFill>
                  <a:srgbClr val="002060"/>
                </a:solidFill>
                <a:latin typeface="Arial" panose="020B0604020202020204" pitchFamily="34" charset="0"/>
              </a:rPr>
              <a:t>Notação de grafo de fluxo: </a:t>
            </a:r>
          </a:p>
          <a:p>
            <a:pPr marL="628650" lvl="1" indent="-266700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pt-BR" altLang="pt-BR" sz="1900" dirty="0">
                <a:solidFill>
                  <a:srgbClr val="002060"/>
                </a:solidFill>
                <a:latin typeface="Arial" panose="020B0604020202020204" pitchFamily="34" charset="0"/>
              </a:rPr>
              <a:t>notação simples para representação do fluxo de controle, que descreve o fluxo lógico:</a:t>
            </a:r>
            <a:endParaRPr lang="pt-BR" altLang="pt-BR" sz="1700" dirty="0">
              <a:solidFill>
                <a:srgbClr val="002060"/>
              </a:solidFill>
            </a:endParaRPr>
          </a:p>
        </p:txBody>
      </p:sp>
      <p:grpSp>
        <p:nvGrpSpPr>
          <p:cNvPr id="16388" name="Group 4">
            <a:extLst>
              <a:ext uri="{FF2B5EF4-FFF2-40B4-BE49-F238E27FC236}">
                <a16:creationId xmlns:a16="http://schemas.microsoft.com/office/drawing/2014/main" id="{1734B7AB-32E4-49BE-9E88-9645EAAD9892}"/>
              </a:ext>
            </a:extLst>
          </p:cNvPr>
          <p:cNvGrpSpPr>
            <a:grpSpLocks/>
          </p:cNvGrpSpPr>
          <p:nvPr/>
        </p:nvGrpSpPr>
        <p:grpSpPr bwMode="auto">
          <a:xfrm>
            <a:off x="826880" y="3501008"/>
            <a:ext cx="7993593" cy="2303899"/>
            <a:chOff x="1570" y="3552"/>
            <a:chExt cx="2510" cy="622"/>
          </a:xfrm>
        </p:grpSpPr>
        <p:sp>
          <p:nvSpPr>
            <p:cNvPr id="16389" name="Oval 5">
              <a:extLst>
                <a:ext uri="{FF2B5EF4-FFF2-40B4-BE49-F238E27FC236}">
                  <a16:creationId xmlns:a16="http://schemas.microsoft.com/office/drawing/2014/main" id="{85CD5220-99C0-4B20-ADA2-6545D895D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52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1pPr>
              <a:lvl2pPr marL="742950" indent="-28575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2pPr>
              <a:lvl3pPr marL="11430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3pPr>
              <a:lvl4pPr marL="16002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4pPr>
              <a:lvl5pPr marL="20574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9pPr>
            </a:lstStyle>
            <a:p>
              <a:endParaRPr lang="pt-BR" altLang="pt-BR">
                <a:solidFill>
                  <a:srgbClr val="002060"/>
                </a:solidFill>
              </a:endParaRPr>
            </a:p>
          </p:txBody>
        </p:sp>
        <p:grpSp>
          <p:nvGrpSpPr>
            <p:cNvPr id="16390" name="Group 6">
              <a:extLst>
                <a:ext uri="{FF2B5EF4-FFF2-40B4-BE49-F238E27FC236}">
                  <a16:creationId xmlns:a16="http://schemas.microsoft.com/office/drawing/2014/main" id="{10567732-FDBC-4B00-83E2-AA436DB2EF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0" y="3616"/>
              <a:ext cx="2510" cy="558"/>
              <a:chOff x="1570" y="3616"/>
              <a:chExt cx="2510" cy="558"/>
            </a:xfrm>
          </p:grpSpPr>
          <p:sp>
            <p:nvSpPr>
              <p:cNvPr id="16391" name="Freeform 7">
                <a:extLst>
                  <a:ext uri="{FF2B5EF4-FFF2-40B4-BE49-F238E27FC236}">
                    <a16:creationId xmlns:a16="http://schemas.microsoft.com/office/drawing/2014/main" id="{B41E4ED2-44EB-4AA0-A68F-BCF5A8CD1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3620"/>
                <a:ext cx="128" cy="184"/>
              </a:xfrm>
              <a:custGeom>
                <a:avLst/>
                <a:gdLst>
                  <a:gd name="T0" fmla="*/ 0 w 128"/>
                  <a:gd name="T1" fmla="*/ 0 h 184"/>
                  <a:gd name="T2" fmla="*/ 128 w 128"/>
                  <a:gd name="T3" fmla="*/ 184 h 184"/>
                  <a:gd name="T4" fmla="*/ 0 60000 65536"/>
                  <a:gd name="T5" fmla="*/ 0 60000 65536"/>
                  <a:gd name="T6" fmla="*/ 0 w 128"/>
                  <a:gd name="T7" fmla="*/ 0 h 184"/>
                  <a:gd name="T8" fmla="*/ 128 w 128"/>
                  <a:gd name="T9" fmla="*/ 184 h 18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8" h="184">
                    <a:moveTo>
                      <a:pt x="0" y="0"/>
                    </a:moveTo>
                    <a:lnTo>
                      <a:pt x="128" y="184"/>
                    </a:lnTo>
                  </a:path>
                </a:pathLst>
              </a:cu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endParaRPr lang="pt-BR" alt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6392" name="Oval 8">
                <a:extLst>
                  <a:ext uri="{FF2B5EF4-FFF2-40B4-BE49-F238E27FC236}">
                    <a16:creationId xmlns:a16="http://schemas.microsoft.com/office/drawing/2014/main" id="{5993898A-9B11-41B8-94B4-FE7456C69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7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70C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endParaRPr lang="pt-BR" alt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6393" name="Oval 9">
                <a:extLst>
                  <a:ext uri="{FF2B5EF4-FFF2-40B4-BE49-F238E27FC236}">
                    <a16:creationId xmlns:a16="http://schemas.microsoft.com/office/drawing/2014/main" id="{6A90CC87-52A4-4AAB-A231-55E6E3200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7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70C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endParaRPr lang="pt-BR" alt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6394" name="Freeform 10">
                <a:extLst>
                  <a:ext uri="{FF2B5EF4-FFF2-40B4-BE49-F238E27FC236}">
                    <a16:creationId xmlns:a16="http://schemas.microsoft.com/office/drawing/2014/main" id="{1E748832-69E3-4E18-BEE7-F85A71FDA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6" y="3844"/>
                <a:ext cx="148" cy="1"/>
              </a:xfrm>
              <a:custGeom>
                <a:avLst/>
                <a:gdLst>
                  <a:gd name="T0" fmla="*/ 0 w 148"/>
                  <a:gd name="T1" fmla="*/ 0 h 1"/>
                  <a:gd name="T2" fmla="*/ 148 w 148"/>
                  <a:gd name="T3" fmla="*/ 0 h 1"/>
                  <a:gd name="T4" fmla="*/ 0 60000 65536"/>
                  <a:gd name="T5" fmla="*/ 0 60000 65536"/>
                  <a:gd name="T6" fmla="*/ 0 w 148"/>
                  <a:gd name="T7" fmla="*/ 0 h 1"/>
                  <a:gd name="T8" fmla="*/ 148 w 14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48" h="1">
                    <a:moveTo>
                      <a:pt x="0" y="0"/>
                    </a:moveTo>
                    <a:lnTo>
                      <a:pt x="148" y="0"/>
                    </a:lnTo>
                  </a:path>
                </a:pathLst>
              </a:cu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endParaRPr lang="pt-BR" alt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6395" name="Text Box 11">
                <a:extLst>
                  <a:ext uri="{FF2B5EF4-FFF2-40B4-BE49-F238E27FC236}">
                    <a16:creationId xmlns:a16="http://schemas.microsoft.com/office/drawing/2014/main" id="{37824909-08BF-4A09-8B9A-D56ED17800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0" y="3921"/>
                <a:ext cx="324" cy="8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r>
                  <a:rPr lang="pt-BR" altLang="pt-BR" sz="1400" b="0" i="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Sequência</a:t>
                </a:r>
              </a:p>
            </p:txBody>
          </p:sp>
          <p:sp>
            <p:nvSpPr>
              <p:cNvPr id="16396" name="Oval 12">
                <a:extLst>
                  <a:ext uri="{FF2B5EF4-FFF2-40B4-BE49-F238E27FC236}">
                    <a16:creationId xmlns:a16="http://schemas.microsoft.com/office/drawing/2014/main" id="{CDF1F8C4-2573-4A02-A89A-291A07D23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7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70C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endParaRPr lang="pt-BR" alt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6397" name="Oval 13">
                <a:extLst>
                  <a:ext uri="{FF2B5EF4-FFF2-40B4-BE49-F238E27FC236}">
                    <a16:creationId xmlns:a16="http://schemas.microsoft.com/office/drawing/2014/main" id="{5E61D733-3D56-44B9-AC9C-3725257BB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648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70C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endParaRPr lang="pt-BR" alt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6398" name="Oval 14">
                <a:extLst>
                  <a:ext uri="{FF2B5EF4-FFF2-40B4-BE49-F238E27FC236}">
                    <a16:creationId xmlns:a16="http://schemas.microsoft.com/office/drawing/2014/main" id="{5CCF7068-AFEE-4A2E-89F5-8858C43FB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936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70C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endParaRPr lang="pt-BR" alt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6399" name="Oval 15">
                <a:extLst>
                  <a:ext uri="{FF2B5EF4-FFF2-40B4-BE49-F238E27FC236}">
                    <a16:creationId xmlns:a16="http://schemas.microsoft.com/office/drawing/2014/main" id="{7FE33439-8238-4EA0-AA8E-45E8FF88F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7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70C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endParaRPr lang="pt-BR" alt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6400" name="Freeform 16">
                <a:extLst>
                  <a:ext uri="{FF2B5EF4-FFF2-40B4-BE49-F238E27FC236}">
                    <a16:creationId xmlns:a16="http://schemas.microsoft.com/office/drawing/2014/main" id="{5CF05FF2-37BA-4DB2-B8BF-EA1CFFEB9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3716"/>
                <a:ext cx="116" cy="96"/>
              </a:xfrm>
              <a:custGeom>
                <a:avLst/>
                <a:gdLst>
                  <a:gd name="T0" fmla="*/ 0 w 116"/>
                  <a:gd name="T1" fmla="*/ 96 h 96"/>
                  <a:gd name="T2" fmla="*/ 116 w 116"/>
                  <a:gd name="T3" fmla="*/ 0 h 96"/>
                  <a:gd name="T4" fmla="*/ 0 60000 65536"/>
                  <a:gd name="T5" fmla="*/ 0 60000 65536"/>
                  <a:gd name="T6" fmla="*/ 0 w 116"/>
                  <a:gd name="T7" fmla="*/ 0 h 96"/>
                  <a:gd name="T8" fmla="*/ 116 w 116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6" h="96">
                    <a:moveTo>
                      <a:pt x="0" y="96"/>
                    </a:moveTo>
                    <a:lnTo>
                      <a:pt x="116" y="0"/>
                    </a:lnTo>
                  </a:path>
                </a:pathLst>
              </a:cu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endParaRPr lang="pt-BR" alt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6401" name="Freeform 17">
                <a:extLst>
                  <a:ext uri="{FF2B5EF4-FFF2-40B4-BE49-F238E27FC236}">
                    <a16:creationId xmlns:a16="http://schemas.microsoft.com/office/drawing/2014/main" id="{6EDBF124-D549-451A-AC63-AA29A1E1A6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4" y="3716"/>
                <a:ext cx="108" cy="96"/>
              </a:xfrm>
              <a:custGeom>
                <a:avLst/>
                <a:gdLst>
                  <a:gd name="T0" fmla="*/ 0 w 108"/>
                  <a:gd name="T1" fmla="*/ 0 h 96"/>
                  <a:gd name="T2" fmla="*/ 108 w 108"/>
                  <a:gd name="T3" fmla="*/ 96 h 96"/>
                  <a:gd name="T4" fmla="*/ 0 60000 65536"/>
                  <a:gd name="T5" fmla="*/ 0 60000 65536"/>
                  <a:gd name="T6" fmla="*/ 0 w 108"/>
                  <a:gd name="T7" fmla="*/ 0 h 96"/>
                  <a:gd name="T8" fmla="*/ 108 w 108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8" h="96">
                    <a:moveTo>
                      <a:pt x="0" y="0"/>
                    </a:moveTo>
                    <a:lnTo>
                      <a:pt x="108" y="96"/>
                    </a:lnTo>
                  </a:path>
                </a:pathLst>
              </a:cu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endParaRPr lang="pt-BR" alt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6402" name="Freeform 18">
                <a:extLst>
                  <a:ext uri="{FF2B5EF4-FFF2-40B4-BE49-F238E27FC236}">
                    <a16:creationId xmlns:a16="http://schemas.microsoft.com/office/drawing/2014/main" id="{018577D5-882D-4261-9F6C-6777E3699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4" y="3872"/>
                <a:ext cx="112" cy="92"/>
              </a:xfrm>
              <a:custGeom>
                <a:avLst/>
                <a:gdLst>
                  <a:gd name="T0" fmla="*/ 0 w 112"/>
                  <a:gd name="T1" fmla="*/ 92 h 92"/>
                  <a:gd name="T2" fmla="*/ 112 w 112"/>
                  <a:gd name="T3" fmla="*/ 0 h 92"/>
                  <a:gd name="T4" fmla="*/ 0 60000 65536"/>
                  <a:gd name="T5" fmla="*/ 0 60000 65536"/>
                  <a:gd name="T6" fmla="*/ 0 w 112"/>
                  <a:gd name="T7" fmla="*/ 0 h 92"/>
                  <a:gd name="T8" fmla="*/ 112 w 112"/>
                  <a:gd name="T9" fmla="*/ 92 h 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2" h="92">
                    <a:moveTo>
                      <a:pt x="0" y="92"/>
                    </a:moveTo>
                    <a:lnTo>
                      <a:pt x="112" y="0"/>
                    </a:lnTo>
                  </a:path>
                </a:pathLst>
              </a:cu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endParaRPr lang="pt-BR" alt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6403" name="Freeform 19">
                <a:extLst>
                  <a:ext uri="{FF2B5EF4-FFF2-40B4-BE49-F238E27FC236}">
                    <a16:creationId xmlns:a16="http://schemas.microsoft.com/office/drawing/2014/main" id="{4A6B2F04-A298-44BA-968D-A2DA8AF337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6" y="3880"/>
                <a:ext cx="116" cy="100"/>
              </a:xfrm>
              <a:custGeom>
                <a:avLst/>
                <a:gdLst>
                  <a:gd name="T0" fmla="*/ 0 w 116"/>
                  <a:gd name="T1" fmla="*/ 0 h 100"/>
                  <a:gd name="T2" fmla="*/ 116 w 116"/>
                  <a:gd name="T3" fmla="*/ 100 h 100"/>
                  <a:gd name="T4" fmla="*/ 0 60000 65536"/>
                  <a:gd name="T5" fmla="*/ 0 60000 65536"/>
                  <a:gd name="T6" fmla="*/ 0 w 116"/>
                  <a:gd name="T7" fmla="*/ 0 h 100"/>
                  <a:gd name="T8" fmla="*/ 116 w 116"/>
                  <a:gd name="T9" fmla="*/ 100 h 1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6" h="100">
                    <a:moveTo>
                      <a:pt x="0" y="0"/>
                    </a:moveTo>
                    <a:lnTo>
                      <a:pt x="116" y="100"/>
                    </a:lnTo>
                  </a:path>
                </a:pathLst>
              </a:cu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endParaRPr lang="pt-BR" alt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6404" name="Text Box 20">
                <a:extLst>
                  <a:ext uri="{FF2B5EF4-FFF2-40B4-BE49-F238E27FC236}">
                    <a16:creationId xmlns:a16="http://schemas.microsoft.com/office/drawing/2014/main" id="{09E0A34E-7B3E-4B93-9991-FA34CC4CDE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0" y="4060"/>
                <a:ext cx="102" cy="11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r>
                  <a:rPr lang="pt-BR" altLang="pt-BR" sz="1400" b="0" i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if</a:t>
                </a:r>
              </a:p>
            </p:txBody>
          </p:sp>
          <p:sp>
            <p:nvSpPr>
              <p:cNvPr id="16405" name="Oval 21">
                <a:extLst>
                  <a:ext uri="{FF2B5EF4-FFF2-40B4-BE49-F238E27FC236}">
                    <a16:creationId xmlns:a16="http://schemas.microsoft.com/office/drawing/2014/main" id="{648EB322-8BB1-450A-8BEC-5AA840661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37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70C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endParaRPr lang="pt-BR" alt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6406" name="Oval 22">
                <a:extLst>
                  <a:ext uri="{FF2B5EF4-FFF2-40B4-BE49-F238E27FC236}">
                    <a16:creationId xmlns:a16="http://schemas.microsoft.com/office/drawing/2014/main" id="{79FB70E5-6EEF-4389-9C13-1147FFF89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37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70C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endParaRPr lang="pt-BR" alt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6407" name="Oval 23">
                <a:extLst>
                  <a:ext uri="{FF2B5EF4-FFF2-40B4-BE49-F238E27FC236}">
                    <a16:creationId xmlns:a16="http://schemas.microsoft.com/office/drawing/2014/main" id="{33C75925-B0C8-4BD3-85D5-97F0A1122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7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70C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endParaRPr lang="pt-BR" alt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6408" name="Line 24">
                <a:extLst>
                  <a:ext uri="{FF2B5EF4-FFF2-40B4-BE49-F238E27FC236}">
                    <a16:creationId xmlns:a16="http://schemas.microsoft.com/office/drawing/2014/main" id="{D4C14EAE-9994-4364-BDF9-A9F78A044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3844"/>
                <a:ext cx="144" cy="1"/>
              </a:xfrm>
              <a:prstGeom prst="line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6409" name="Freeform 25">
                <a:extLst>
                  <a:ext uri="{FF2B5EF4-FFF2-40B4-BE49-F238E27FC236}">
                    <a16:creationId xmlns:a16="http://schemas.microsoft.com/office/drawing/2014/main" id="{05386B7A-C90C-49CB-9101-F99C792FA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" y="3888"/>
                <a:ext cx="480" cy="96"/>
              </a:xfrm>
              <a:custGeom>
                <a:avLst/>
                <a:gdLst>
                  <a:gd name="T0" fmla="*/ 0 w 480"/>
                  <a:gd name="T1" fmla="*/ 0 h 96"/>
                  <a:gd name="T2" fmla="*/ 240 w 480"/>
                  <a:gd name="T3" fmla="*/ 96 h 96"/>
                  <a:gd name="T4" fmla="*/ 480 w 480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96"/>
                  <a:gd name="T11" fmla="*/ 480 w 48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96">
                    <a:moveTo>
                      <a:pt x="0" y="0"/>
                    </a:moveTo>
                    <a:cubicBezTo>
                      <a:pt x="80" y="48"/>
                      <a:pt x="160" y="96"/>
                      <a:pt x="240" y="96"/>
                    </a:cubicBezTo>
                    <a:cubicBezTo>
                      <a:pt x="320" y="96"/>
                      <a:pt x="440" y="16"/>
                      <a:pt x="480" y="0"/>
                    </a:cubicBezTo>
                  </a:path>
                </a:pathLst>
              </a:cu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endParaRPr lang="pt-BR" alt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6410" name="Freeform 26">
                <a:extLst>
                  <a:ext uri="{FF2B5EF4-FFF2-40B4-BE49-F238E27FC236}">
                    <a16:creationId xmlns:a16="http://schemas.microsoft.com/office/drawing/2014/main" id="{36D0C96C-C4F5-4B16-8CF3-CC4679DE93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" y="3732"/>
                <a:ext cx="240" cy="60"/>
              </a:xfrm>
              <a:custGeom>
                <a:avLst/>
                <a:gdLst>
                  <a:gd name="T0" fmla="*/ 240 w 240"/>
                  <a:gd name="T1" fmla="*/ 60 h 60"/>
                  <a:gd name="T2" fmla="*/ 120 w 240"/>
                  <a:gd name="T3" fmla="*/ 0 h 60"/>
                  <a:gd name="T4" fmla="*/ 0 w 240"/>
                  <a:gd name="T5" fmla="*/ 60 h 60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60"/>
                  <a:gd name="T11" fmla="*/ 240 w 240"/>
                  <a:gd name="T12" fmla="*/ 60 h 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60">
                    <a:moveTo>
                      <a:pt x="240" y="60"/>
                    </a:moveTo>
                    <a:cubicBezTo>
                      <a:pt x="220" y="50"/>
                      <a:pt x="160" y="0"/>
                      <a:pt x="120" y="0"/>
                    </a:cubicBezTo>
                    <a:cubicBezTo>
                      <a:pt x="80" y="0"/>
                      <a:pt x="25" y="48"/>
                      <a:pt x="0" y="60"/>
                    </a:cubicBezTo>
                  </a:path>
                </a:pathLst>
              </a:cu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endParaRPr lang="pt-BR" alt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6411" name="Text Box 27">
                <a:extLst>
                  <a:ext uri="{FF2B5EF4-FFF2-40B4-BE49-F238E27FC236}">
                    <a16:creationId xmlns:a16="http://schemas.microsoft.com/office/drawing/2014/main" id="{41BEB3CD-6519-47F0-B9E4-3567D374B6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8" y="4033"/>
                <a:ext cx="222" cy="11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r>
                  <a:rPr lang="pt-BR" altLang="pt-BR" sz="1400" b="0" i="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while</a:t>
                </a:r>
              </a:p>
            </p:txBody>
          </p:sp>
          <p:sp>
            <p:nvSpPr>
              <p:cNvPr id="16412" name="Oval 28">
                <a:extLst>
                  <a:ext uri="{FF2B5EF4-FFF2-40B4-BE49-F238E27FC236}">
                    <a16:creationId xmlns:a16="http://schemas.microsoft.com/office/drawing/2014/main" id="{183D2CDD-CEEF-4728-B36E-D322F67D6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70C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endParaRPr lang="pt-BR" alt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6413" name="Oval 29">
                <a:extLst>
                  <a:ext uri="{FF2B5EF4-FFF2-40B4-BE49-F238E27FC236}">
                    <a16:creationId xmlns:a16="http://schemas.microsoft.com/office/drawing/2014/main" id="{36F98F84-4173-4ECD-806A-111DAEC38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696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70C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endParaRPr lang="pt-BR" alt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6414" name="Oval 30">
                <a:extLst>
                  <a:ext uri="{FF2B5EF4-FFF2-40B4-BE49-F238E27FC236}">
                    <a16:creationId xmlns:a16="http://schemas.microsoft.com/office/drawing/2014/main" id="{46A6C711-EBBC-451B-BEB5-61341CFD1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7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70C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endParaRPr lang="pt-BR" alt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6415" name="Oval 31">
                <a:extLst>
                  <a:ext uri="{FF2B5EF4-FFF2-40B4-BE49-F238E27FC236}">
                    <a16:creationId xmlns:a16="http://schemas.microsoft.com/office/drawing/2014/main" id="{CBE77173-5823-43A8-A1FE-A0A6EB1BC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936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rgbClr val="0070C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endParaRPr lang="pt-BR" alt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6416" name="Freeform 32">
                <a:extLst>
                  <a:ext uri="{FF2B5EF4-FFF2-40B4-BE49-F238E27FC236}">
                    <a16:creationId xmlns:a16="http://schemas.microsoft.com/office/drawing/2014/main" id="{0F1679E5-025A-4F24-B6EE-AC03FF109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8" y="3616"/>
                <a:ext cx="128" cy="180"/>
              </a:xfrm>
              <a:custGeom>
                <a:avLst/>
                <a:gdLst>
                  <a:gd name="T0" fmla="*/ 0 w 128"/>
                  <a:gd name="T1" fmla="*/ 180 h 180"/>
                  <a:gd name="T2" fmla="*/ 128 w 128"/>
                  <a:gd name="T3" fmla="*/ 0 h 180"/>
                  <a:gd name="T4" fmla="*/ 0 60000 65536"/>
                  <a:gd name="T5" fmla="*/ 0 60000 65536"/>
                  <a:gd name="T6" fmla="*/ 0 w 128"/>
                  <a:gd name="T7" fmla="*/ 0 h 180"/>
                  <a:gd name="T8" fmla="*/ 128 w 128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8" h="180">
                    <a:moveTo>
                      <a:pt x="0" y="180"/>
                    </a:moveTo>
                    <a:lnTo>
                      <a:pt x="128" y="0"/>
                    </a:lnTo>
                  </a:path>
                </a:pathLst>
              </a:cu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endParaRPr lang="pt-BR" alt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6417" name="Freeform 33">
                <a:extLst>
                  <a:ext uri="{FF2B5EF4-FFF2-40B4-BE49-F238E27FC236}">
                    <a16:creationId xmlns:a16="http://schemas.microsoft.com/office/drawing/2014/main" id="{9A2A48EA-0168-47CA-86C1-C2522F0EDF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6" y="3768"/>
                <a:ext cx="104" cy="60"/>
              </a:xfrm>
              <a:custGeom>
                <a:avLst/>
                <a:gdLst>
                  <a:gd name="T0" fmla="*/ 0 w 104"/>
                  <a:gd name="T1" fmla="*/ 60 h 60"/>
                  <a:gd name="T2" fmla="*/ 104 w 104"/>
                  <a:gd name="T3" fmla="*/ 0 h 60"/>
                  <a:gd name="T4" fmla="*/ 0 60000 65536"/>
                  <a:gd name="T5" fmla="*/ 0 60000 65536"/>
                  <a:gd name="T6" fmla="*/ 0 w 104"/>
                  <a:gd name="T7" fmla="*/ 0 h 60"/>
                  <a:gd name="T8" fmla="*/ 104 w 104"/>
                  <a:gd name="T9" fmla="*/ 60 h 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4" h="60">
                    <a:moveTo>
                      <a:pt x="0" y="60"/>
                    </a:moveTo>
                    <a:lnTo>
                      <a:pt x="104" y="0"/>
                    </a:lnTo>
                  </a:path>
                </a:pathLst>
              </a:cu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endParaRPr lang="pt-BR" alt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6418" name="Freeform 34">
                <a:extLst>
                  <a:ext uri="{FF2B5EF4-FFF2-40B4-BE49-F238E27FC236}">
                    <a16:creationId xmlns:a16="http://schemas.microsoft.com/office/drawing/2014/main" id="{E5891FFB-DBCE-4883-821E-BDA6ECD4B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4" y="3760"/>
                <a:ext cx="100" cy="72"/>
              </a:xfrm>
              <a:custGeom>
                <a:avLst/>
                <a:gdLst>
                  <a:gd name="T0" fmla="*/ 0 w 100"/>
                  <a:gd name="T1" fmla="*/ 0 h 72"/>
                  <a:gd name="T2" fmla="*/ 100 w 100"/>
                  <a:gd name="T3" fmla="*/ 72 h 72"/>
                  <a:gd name="T4" fmla="*/ 0 60000 65536"/>
                  <a:gd name="T5" fmla="*/ 0 60000 65536"/>
                  <a:gd name="T6" fmla="*/ 0 w 100"/>
                  <a:gd name="T7" fmla="*/ 0 h 72"/>
                  <a:gd name="T8" fmla="*/ 100 w 100"/>
                  <a:gd name="T9" fmla="*/ 72 h 7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0" h="72">
                    <a:moveTo>
                      <a:pt x="0" y="0"/>
                    </a:moveTo>
                    <a:lnTo>
                      <a:pt x="100" y="72"/>
                    </a:lnTo>
                  </a:path>
                </a:pathLst>
              </a:cu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endParaRPr lang="pt-BR" alt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6419" name="Freeform 35">
                <a:extLst>
                  <a:ext uri="{FF2B5EF4-FFF2-40B4-BE49-F238E27FC236}">
                    <a16:creationId xmlns:a16="http://schemas.microsoft.com/office/drawing/2014/main" id="{96460321-A2B3-4C71-82A9-4EE551D53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4" y="3876"/>
                <a:ext cx="116" cy="92"/>
              </a:xfrm>
              <a:custGeom>
                <a:avLst/>
                <a:gdLst>
                  <a:gd name="T0" fmla="*/ 0 w 116"/>
                  <a:gd name="T1" fmla="*/ 92 h 92"/>
                  <a:gd name="T2" fmla="*/ 116 w 116"/>
                  <a:gd name="T3" fmla="*/ 0 h 92"/>
                  <a:gd name="T4" fmla="*/ 0 60000 65536"/>
                  <a:gd name="T5" fmla="*/ 0 60000 65536"/>
                  <a:gd name="T6" fmla="*/ 0 w 116"/>
                  <a:gd name="T7" fmla="*/ 0 h 92"/>
                  <a:gd name="T8" fmla="*/ 116 w 116"/>
                  <a:gd name="T9" fmla="*/ 92 h 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6" h="92">
                    <a:moveTo>
                      <a:pt x="0" y="92"/>
                    </a:moveTo>
                    <a:lnTo>
                      <a:pt x="116" y="0"/>
                    </a:lnTo>
                  </a:path>
                </a:pathLst>
              </a:cu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endParaRPr lang="pt-BR" alt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6420" name="Freeform 36">
                <a:extLst>
                  <a:ext uri="{FF2B5EF4-FFF2-40B4-BE49-F238E27FC236}">
                    <a16:creationId xmlns:a16="http://schemas.microsoft.com/office/drawing/2014/main" id="{242FA87F-09CE-4699-8546-29028FA64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0" y="3876"/>
                <a:ext cx="116" cy="92"/>
              </a:xfrm>
              <a:custGeom>
                <a:avLst/>
                <a:gdLst>
                  <a:gd name="T0" fmla="*/ 0 w 116"/>
                  <a:gd name="T1" fmla="*/ 0 h 92"/>
                  <a:gd name="T2" fmla="*/ 116 w 116"/>
                  <a:gd name="T3" fmla="*/ 92 h 92"/>
                  <a:gd name="T4" fmla="*/ 0 60000 65536"/>
                  <a:gd name="T5" fmla="*/ 0 60000 65536"/>
                  <a:gd name="T6" fmla="*/ 0 w 116"/>
                  <a:gd name="T7" fmla="*/ 0 h 92"/>
                  <a:gd name="T8" fmla="*/ 116 w 116"/>
                  <a:gd name="T9" fmla="*/ 92 h 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6" h="92">
                    <a:moveTo>
                      <a:pt x="0" y="0"/>
                    </a:moveTo>
                    <a:lnTo>
                      <a:pt x="116" y="92"/>
                    </a:lnTo>
                  </a:path>
                </a:pathLst>
              </a:cu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endParaRPr lang="pt-BR" alt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6421" name="Text Box 37">
                <a:extLst>
                  <a:ext uri="{FF2B5EF4-FFF2-40B4-BE49-F238E27FC236}">
                    <a16:creationId xmlns:a16="http://schemas.microsoft.com/office/drawing/2014/main" id="{379759C3-A026-4565-B070-46DDFDFF5E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4060"/>
                <a:ext cx="210" cy="11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r>
                  <a:rPr lang="pt-BR" altLang="pt-BR" sz="1400" b="0" i="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case</a:t>
                </a:r>
              </a:p>
            </p:txBody>
          </p:sp>
        </p:grpSp>
      </p:grp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639B9D6-7D4E-4B32-9632-EA890461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FBB8FA5-7BEA-42B5-A261-2629DC08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E505-FD8E-45D1-86DC-A7A965B55E74}" type="slidenum">
              <a:rPr lang="pt-BR" altLang="pt-BR" smtClean="0"/>
              <a:pPr/>
              <a:t>27</a:t>
            </a:fld>
            <a:endParaRPr lang="pt-BR" alt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EE9DB7E-EC08-497D-A75F-706FA7EED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51" y="0"/>
            <a:ext cx="9144000" cy="764704"/>
          </a:xfrm>
        </p:spPr>
        <p:txBody>
          <a:bodyPr/>
          <a:lstStyle/>
          <a:p>
            <a:r>
              <a:rPr lang="pt-BR" altLang="pt-BR" dirty="0">
                <a:latin typeface="Arial" panose="020B0604020202020204" pitchFamily="34" charset="0"/>
              </a:rPr>
              <a:t>Complexidade Ciclomática</a:t>
            </a:r>
            <a:endParaRPr lang="pt-BR" altLang="pt-BR" dirty="0"/>
          </a:p>
        </p:txBody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655DB179-7059-4A99-922A-E650A33E6FF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0" y="836712"/>
            <a:ext cx="9036496" cy="5256584"/>
          </a:xfrm>
        </p:spPr>
        <p:txBody>
          <a:bodyPr>
            <a:normAutofit/>
          </a:bodyPr>
          <a:lstStyle/>
          <a:p>
            <a:pPr marL="361950" indent="-361950" fontAlgn="auto"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Ø"/>
              <a:defRPr/>
            </a:pPr>
            <a:r>
              <a:rPr lang="pt-BR" dirty="0">
                <a:solidFill>
                  <a:srgbClr val="002060"/>
                </a:solidFill>
                <a:latin typeface="Arial" charset="0"/>
              </a:rPr>
              <a:t>É uma métrica de SW que proporciona uma medida quantitativa da complexidade lógica de um programa;</a:t>
            </a:r>
          </a:p>
          <a:p>
            <a:pPr marL="361950" indent="-361950" fontAlgn="auto"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Ø"/>
              <a:defRPr/>
            </a:pPr>
            <a:r>
              <a:rPr lang="pt-BR" dirty="0">
                <a:solidFill>
                  <a:srgbClr val="002060"/>
                </a:solidFill>
                <a:latin typeface="Arial" charset="0"/>
              </a:rPr>
              <a:t>O valor computado da complexidade </a:t>
            </a:r>
            <a:r>
              <a:rPr lang="pt-BR" dirty="0" err="1">
                <a:solidFill>
                  <a:srgbClr val="002060"/>
                </a:solidFill>
                <a:latin typeface="Arial" charset="0"/>
              </a:rPr>
              <a:t>ciclomática</a:t>
            </a:r>
            <a:r>
              <a:rPr lang="pt-BR" dirty="0">
                <a:solidFill>
                  <a:srgbClr val="002060"/>
                </a:solidFill>
                <a:latin typeface="Arial" charset="0"/>
              </a:rPr>
              <a:t> define o número de caminhos independentes do conjunto básico de um programa e oferece-nos um limite máximo para o número de testes que deve ser realizado para garantir que todas as instruções sejam executadas pelo menos uma vez.</a:t>
            </a:r>
            <a:endParaRPr lang="pt-BR" sz="2000" dirty="0">
              <a:solidFill>
                <a:srgbClr val="00206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3800314-012F-460D-8CD6-3990A40C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8BF62C0-FA5E-45AD-91F8-25E9A7EA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E505-FD8E-45D1-86DC-A7A965B55E74}" type="slidenum">
              <a:rPr lang="pt-BR" altLang="pt-BR" smtClean="0"/>
              <a:pPr/>
              <a:t>28</a:t>
            </a:fld>
            <a:endParaRPr lang="pt-BR" altLang="pt-B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EB64BDE-029B-4D99-9F0E-D32A188F9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r>
              <a:rPr lang="pt-BR" altLang="pt-BR" dirty="0">
                <a:latin typeface="Arial" panose="020B0604020202020204" pitchFamily="34" charset="0"/>
              </a:rPr>
              <a:t>Complexidade Ciclomática</a:t>
            </a:r>
            <a:endParaRPr lang="pt-BR" altLang="pt-BR" dirty="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9B22B38-2148-4108-AD11-CA98CC90DCE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07504" y="908720"/>
            <a:ext cx="8496944" cy="2592288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r>
              <a:rPr lang="pt-BR" altLang="pt-BR" sz="2400" dirty="0">
                <a:solidFill>
                  <a:srgbClr val="002060"/>
                </a:solidFill>
              </a:rPr>
              <a:t>Por exemplo, um conjunto de caminhos independentes, referentes à figura ao lado:</a:t>
            </a:r>
          </a:p>
          <a:p>
            <a:pPr lvl="1">
              <a:buClr>
                <a:srgbClr val="002060"/>
              </a:buClr>
              <a:buSzPct val="50000"/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rgbClr val="002060"/>
                </a:solidFill>
              </a:rPr>
              <a:t>caminho 1: 1-11</a:t>
            </a:r>
          </a:p>
          <a:p>
            <a:pPr lvl="1">
              <a:buClr>
                <a:srgbClr val="002060"/>
              </a:buClr>
              <a:buSzPct val="50000"/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rgbClr val="002060"/>
                </a:solidFill>
              </a:rPr>
              <a:t>caminho 2: 1-2-3-4-5-10-1-11</a:t>
            </a:r>
          </a:p>
          <a:p>
            <a:pPr lvl="1">
              <a:buClr>
                <a:srgbClr val="002060"/>
              </a:buClr>
              <a:buSzPct val="50000"/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rgbClr val="002060"/>
                </a:solidFill>
              </a:rPr>
              <a:t>caminho 3: 1-2-3-6-8-9-10-1-11</a:t>
            </a:r>
          </a:p>
          <a:p>
            <a:pPr lvl="1">
              <a:buClr>
                <a:srgbClr val="002060"/>
              </a:buClr>
              <a:buSzPct val="50000"/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rgbClr val="002060"/>
                </a:solidFill>
              </a:rPr>
              <a:t>caminho 4: 1-2-3-6-7-9-10-1-11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085E0E4-CCE4-48F4-8B2B-B655910133A8}"/>
              </a:ext>
            </a:extLst>
          </p:cNvPr>
          <p:cNvGrpSpPr/>
          <p:nvPr/>
        </p:nvGrpSpPr>
        <p:grpSpPr>
          <a:xfrm>
            <a:off x="4860032" y="1916832"/>
            <a:ext cx="4090293" cy="4284663"/>
            <a:chOff x="4860032" y="2276475"/>
            <a:chExt cx="4090293" cy="4284663"/>
          </a:xfrm>
        </p:grpSpPr>
        <p:grpSp>
          <p:nvGrpSpPr>
            <p:cNvPr id="18439" name="Group 14">
              <a:extLst>
                <a:ext uri="{FF2B5EF4-FFF2-40B4-BE49-F238E27FC236}">
                  <a16:creationId xmlns:a16="http://schemas.microsoft.com/office/drawing/2014/main" id="{2012B09E-2CD3-4944-A946-00C3F2FDD7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0200" y="4159250"/>
              <a:ext cx="307975" cy="371475"/>
              <a:chOff x="4224" y="1204"/>
              <a:chExt cx="194" cy="234"/>
            </a:xfrm>
          </p:grpSpPr>
          <p:sp>
            <p:nvSpPr>
              <p:cNvPr id="18482" name="Oval 15">
                <a:extLst>
                  <a:ext uri="{FF2B5EF4-FFF2-40B4-BE49-F238E27FC236}">
                    <a16:creationId xmlns:a16="http://schemas.microsoft.com/office/drawing/2014/main" id="{C918D087-402E-4B87-8DD0-E05745D86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204"/>
                <a:ext cx="184" cy="22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endParaRPr lang="pt-BR" alt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8483" name="Text Box 16">
                <a:extLst>
                  <a:ext uri="{FF2B5EF4-FFF2-40B4-BE49-F238E27FC236}">
                    <a16:creationId xmlns:a16="http://schemas.microsoft.com/office/drawing/2014/main" id="{043DA08D-F882-48D4-8737-8403365B53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0" y="1246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r>
                  <a:rPr lang="pt-BR" altLang="pt-BR" sz="1400" b="0" i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</p:grpSp>
        <p:sp>
          <p:nvSpPr>
            <p:cNvPr id="18455" name="Freeform 42">
              <a:extLst>
                <a:ext uri="{FF2B5EF4-FFF2-40B4-BE49-F238E27FC236}">
                  <a16:creationId xmlns:a16="http://schemas.microsoft.com/office/drawing/2014/main" id="{1D66E088-3129-41BA-B78A-AC04533F0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450" y="2447925"/>
              <a:ext cx="1861790" cy="3429347"/>
            </a:xfrm>
            <a:custGeom>
              <a:avLst/>
              <a:gdLst>
                <a:gd name="T0" fmla="*/ 1188 w 1212"/>
                <a:gd name="T1" fmla="*/ 0 h 2168"/>
                <a:gd name="T2" fmla="*/ 4 w 1212"/>
                <a:gd name="T3" fmla="*/ 1144 h 2168"/>
                <a:gd name="T4" fmla="*/ 1212 w 1212"/>
                <a:gd name="T5" fmla="*/ 2168 h 2168"/>
                <a:gd name="T6" fmla="*/ 0 60000 65536"/>
                <a:gd name="T7" fmla="*/ 0 60000 65536"/>
                <a:gd name="T8" fmla="*/ 0 60000 65536"/>
                <a:gd name="T9" fmla="*/ 0 w 1212"/>
                <a:gd name="T10" fmla="*/ 0 h 2168"/>
                <a:gd name="T11" fmla="*/ 1212 w 1212"/>
                <a:gd name="T12" fmla="*/ 2168 h 2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12" h="2168">
                  <a:moveTo>
                    <a:pt x="1188" y="0"/>
                  </a:moveTo>
                  <a:cubicBezTo>
                    <a:pt x="594" y="391"/>
                    <a:pt x="0" y="783"/>
                    <a:pt x="4" y="1144"/>
                  </a:cubicBezTo>
                  <a:cubicBezTo>
                    <a:pt x="8" y="1505"/>
                    <a:pt x="1011" y="1997"/>
                    <a:pt x="1212" y="2168"/>
                  </a:cubicBezTo>
                </a:path>
              </a:pathLst>
            </a:cu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1pPr>
              <a:lvl2pPr marL="742950" indent="-28575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2pPr>
              <a:lvl3pPr marL="11430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3pPr>
              <a:lvl4pPr marL="16002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4pPr>
              <a:lvl5pPr marL="20574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9pPr>
            </a:lstStyle>
            <a:p>
              <a:endParaRPr lang="pt-BR" altLang="pt-BR">
                <a:solidFill>
                  <a:srgbClr val="002060"/>
                </a:solidFill>
              </a:endParaRPr>
            </a:p>
          </p:txBody>
        </p:sp>
        <p:sp>
          <p:nvSpPr>
            <p:cNvPr id="18458" name="Text Box 45">
              <a:extLst>
                <a:ext uri="{FF2B5EF4-FFF2-40B4-BE49-F238E27FC236}">
                  <a16:creationId xmlns:a16="http://schemas.microsoft.com/office/drawing/2014/main" id="{80BAB0CD-ABFE-4B23-BE2D-A249FCCA0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4825" y="4754563"/>
              <a:ext cx="825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1pPr>
              <a:lvl2pPr marL="742950" indent="-28575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2pPr>
              <a:lvl3pPr marL="11430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3pPr>
              <a:lvl4pPr marL="16002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4pPr>
              <a:lvl5pPr marL="20574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9pPr>
            </a:lstStyle>
            <a:p>
              <a:r>
                <a:rPr lang="pt-BR" altLang="pt-BR" sz="1600" b="0" i="0">
                  <a:solidFill>
                    <a:srgbClr val="002060"/>
                  </a:solidFill>
                  <a:latin typeface="Arial" panose="020B0604020202020204" pitchFamily="34" charset="0"/>
                </a:rPr>
                <a:t>Região</a:t>
              </a:r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CE5B3D9E-66AB-4516-9BD5-C462A2553600}"/>
                </a:ext>
              </a:extLst>
            </p:cNvPr>
            <p:cNvGrpSpPr/>
            <p:nvPr/>
          </p:nvGrpSpPr>
          <p:grpSpPr>
            <a:xfrm>
              <a:off x="4860032" y="2276475"/>
              <a:ext cx="3333056" cy="3781425"/>
              <a:chOff x="4860032" y="2276475"/>
              <a:chExt cx="3333056" cy="3781425"/>
            </a:xfrm>
          </p:grpSpPr>
          <p:sp>
            <p:nvSpPr>
              <p:cNvPr id="18456" name="Text Box 43">
                <a:extLst>
                  <a:ext uri="{FF2B5EF4-FFF2-40B4-BE49-F238E27FC236}">
                    <a16:creationId xmlns:a16="http://schemas.microsoft.com/office/drawing/2014/main" id="{FA26E8CB-8292-4665-AA13-35D6856A03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0032" y="2444378"/>
                <a:ext cx="725488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1pPr>
                <a:lvl2pPr marL="742950" indent="-28575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2pPr>
                <a:lvl3pPr marL="11430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3pPr>
                <a:lvl4pPr marL="16002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4pPr>
                <a:lvl5pPr marL="2057400" indent="-228600"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9356D"/>
                    </a:solidFill>
                    <a:latin typeface="Univers" panose="020B0503020202020204" pitchFamily="34" charset="0"/>
                  </a:defRPr>
                </a:lvl9pPr>
              </a:lstStyle>
              <a:p>
                <a:r>
                  <a:rPr lang="pt-BR" altLang="pt-BR" sz="1600" b="0" i="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Ramo</a:t>
                </a:r>
              </a:p>
            </p:txBody>
          </p:sp>
          <p:grpSp>
            <p:nvGrpSpPr>
              <p:cNvPr id="2" name="Agrupar 1">
                <a:extLst>
                  <a:ext uri="{FF2B5EF4-FFF2-40B4-BE49-F238E27FC236}">
                    <a16:creationId xmlns:a16="http://schemas.microsoft.com/office/drawing/2014/main" id="{C5F8D93F-7B58-4340-9FD7-01E820A0CD5D}"/>
                  </a:ext>
                </a:extLst>
              </p:cNvPr>
              <p:cNvGrpSpPr/>
              <p:nvPr/>
            </p:nvGrpSpPr>
            <p:grpSpPr>
              <a:xfrm>
                <a:off x="5436096" y="2276475"/>
                <a:ext cx="2756992" cy="3781425"/>
                <a:chOff x="5549900" y="2276475"/>
                <a:chExt cx="2643188" cy="3781425"/>
              </a:xfrm>
            </p:grpSpPr>
            <p:grpSp>
              <p:nvGrpSpPr>
                <p:cNvPr id="18436" name="Group 5">
                  <a:extLst>
                    <a:ext uri="{FF2B5EF4-FFF2-40B4-BE49-F238E27FC236}">
                      <a16:creationId xmlns:a16="http://schemas.microsoft.com/office/drawing/2014/main" id="{557264E0-7FC2-4CF1-AA8B-C27BE5A763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56400" y="2276475"/>
                  <a:ext cx="307975" cy="371475"/>
                  <a:chOff x="4224" y="1204"/>
                  <a:chExt cx="194" cy="234"/>
                </a:xfrm>
              </p:grpSpPr>
              <p:sp>
                <p:nvSpPr>
                  <p:cNvPr id="18488" name="Oval 6">
                    <a:extLst>
                      <a:ext uri="{FF2B5EF4-FFF2-40B4-BE49-F238E27FC236}">
                        <a16:creationId xmlns:a16="http://schemas.microsoft.com/office/drawing/2014/main" id="{A2B967FF-20B3-4ADF-AE3F-00062227A5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1204"/>
                    <a:ext cx="184" cy="220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rgbClr val="007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1pPr>
                    <a:lvl2pPr marL="742950" indent="-28575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2pPr>
                    <a:lvl3pPr marL="11430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3pPr>
                    <a:lvl4pPr marL="16002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4pPr>
                    <a:lvl5pPr marL="20574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9pPr>
                  </a:lstStyle>
                  <a:p>
                    <a:endParaRPr lang="pt-BR" altLang="pt-BR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18489" name="Text Box 7">
                    <a:extLst>
                      <a:ext uri="{FF2B5EF4-FFF2-40B4-BE49-F238E27FC236}">
                        <a16:creationId xmlns:a16="http://schemas.microsoft.com/office/drawing/2014/main" id="{D7F64A18-338B-436A-9791-9129F06E2F6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40" y="1246"/>
                    <a:ext cx="178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1pPr>
                    <a:lvl2pPr marL="742950" indent="-28575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2pPr>
                    <a:lvl3pPr marL="11430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3pPr>
                    <a:lvl4pPr marL="16002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4pPr>
                    <a:lvl5pPr marL="20574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9pPr>
                  </a:lstStyle>
                  <a:p>
                    <a:r>
                      <a:rPr lang="pt-BR" altLang="pt-BR" sz="1400" b="0" i="0">
                        <a:solidFill>
                          <a:srgbClr val="002060"/>
                        </a:solidFill>
                        <a:latin typeface="Arial" panose="020B0604020202020204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18437" name="Group 8">
                  <a:extLst>
                    <a:ext uri="{FF2B5EF4-FFF2-40B4-BE49-F238E27FC236}">
                      <a16:creationId xmlns:a16="http://schemas.microsoft.com/office/drawing/2014/main" id="{C4E8543A-B6C9-4144-AE1D-70D3475FAC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18295" y="2911475"/>
                  <a:ext cx="463021" cy="377825"/>
                  <a:chOff x="4208" y="1380"/>
                  <a:chExt cx="250" cy="238"/>
                </a:xfrm>
              </p:grpSpPr>
              <p:sp>
                <p:nvSpPr>
                  <p:cNvPr id="18486" name="Oval 9">
                    <a:extLst>
                      <a:ext uri="{FF2B5EF4-FFF2-40B4-BE49-F238E27FC236}">
                        <a16:creationId xmlns:a16="http://schemas.microsoft.com/office/drawing/2014/main" id="{52B8BC3B-F97C-435C-80FD-A1E8FEC3F8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6" y="1380"/>
                    <a:ext cx="216" cy="220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rgbClr val="007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1pPr>
                    <a:lvl2pPr marL="742950" indent="-28575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2pPr>
                    <a:lvl3pPr marL="11430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3pPr>
                    <a:lvl4pPr marL="16002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4pPr>
                    <a:lvl5pPr marL="20574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9pPr>
                  </a:lstStyle>
                  <a:p>
                    <a:endParaRPr lang="pt-BR" altLang="pt-BR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18487" name="Text Box 10">
                    <a:extLst>
                      <a:ext uri="{FF2B5EF4-FFF2-40B4-BE49-F238E27FC236}">
                        <a16:creationId xmlns:a16="http://schemas.microsoft.com/office/drawing/2014/main" id="{DD9E357A-AAC8-4F3E-A095-A5866BED77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08" y="1424"/>
                    <a:ext cx="250" cy="1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1pPr>
                    <a:lvl2pPr marL="742950" indent="-28575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2pPr>
                    <a:lvl3pPr marL="11430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3pPr>
                    <a:lvl4pPr marL="16002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4pPr>
                    <a:lvl5pPr marL="20574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9pPr>
                  </a:lstStyle>
                  <a:p>
                    <a:r>
                      <a:rPr lang="pt-BR" altLang="pt-BR" sz="1400" b="0" i="0">
                        <a:solidFill>
                          <a:srgbClr val="002060"/>
                        </a:solidFill>
                        <a:latin typeface="Arial" panose="020B0604020202020204" pitchFamily="34" charset="0"/>
                      </a:rPr>
                      <a:t>2, 3</a:t>
                    </a:r>
                  </a:p>
                </p:txBody>
              </p:sp>
            </p:grpSp>
            <p:grpSp>
              <p:nvGrpSpPr>
                <p:cNvPr id="18438" name="Group 11">
                  <a:extLst>
                    <a:ext uri="{FF2B5EF4-FFF2-40B4-BE49-F238E27FC236}">
                      <a16:creationId xmlns:a16="http://schemas.microsoft.com/office/drawing/2014/main" id="{2242F9F0-E911-4761-BD66-6798A8800B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816600" y="3486150"/>
                  <a:ext cx="307975" cy="371475"/>
                  <a:chOff x="4224" y="1204"/>
                  <a:chExt cx="194" cy="234"/>
                </a:xfrm>
              </p:grpSpPr>
              <p:sp>
                <p:nvSpPr>
                  <p:cNvPr id="18484" name="Oval 12">
                    <a:extLst>
                      <a:ext uri="{FF2B5EF4-FFF2-40B4-BE49-F238E27FC236}">
                        <a16:creationId xmlns:a16="http://schemas.microsoft.com/office/drawing/2014/main" id="{3B2E48DB-C631-435B-AA6F-C063423A41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1204"/>
                    <a:ext cx="184" cy="220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rgbClr val="007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1pPr>
                    <a:lvl2pPr marL="742950" indent="-28575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2pPr>
                    <a:lvl3pPr marL="11430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3pPr>
                    <a:lvl4pPr marL="16002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4pPr>
                    <a:lvl5pPr marL="20574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9pPr>
                  </a:lstStyle>
                  <a:p>
                    <a:endParaRPr lang="pt-BR" altLang="pt-BR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18485" name="Text Box 13">
                    <a:extLst>
                      <a:ext uri="{FF2B5EF4-FFF2-40B4-BE49-F238E27FC236}">
                        <a16:creationId xmlns:a16="http://schemas.microsoft.com/office/drawing/2014/main" id="{3B3796DF-6682-4571-8986-D555E329E1B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40" y="1246"/>
                    <a:ext cx="178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1pPr>
                    <a:lvl2pPr marL="742950" indent="-28575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2pPr>
                    <a:lvl3pPr marL="11430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3pPr>
                    <a:lvl4pPr marL="16002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4pPr>
                    <a:lvl5pPr marL="20574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9pPr>
                  </a:lstStyle>
                  <a:p>
                    <a:r>
                      <a:rPr lang="pt-BR" altLang="pt-BR" sz="1400" b="0" i="0">
                        <a:solidFill>
                          <a:srgbClr val="002060"/>
                        </a:solidFill>
                        <a:latin typeface="Arial" panose="020B0604020202020204" pitchFamily="34" charset="0"/>
                      </a:rPr>
                      <a:t>6</a:t>
                    </a:r>
                  </a:p>
                </p:txBody>
              </p:sp>
            </p:grpSp>
            <p:grpSp>
              <p:nvGrpSpPr>
                <p:cNvPr id="18440" name="Group 17">
                  <a:extLst>
                    <a:ext uri="{FF2B5EF4-FFF2-40B4-BE49-F238E27FC236}">
                      <a16:creationId xmlns:a16="http://schemas.microsoft.com/office/drawing/2014/main" id="{0C717D10-EAA9-4E01-ACDF-0AF15BBB2E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159500" y="4146550"/>
                  <a:ext cx="307975" cy="371475"/>
                  <a:chOff x="4224" y="1204"/>
                  <a:chExt cx="194" cy="234"/>
                </a:xfrm>
              </p:grpSpPr>
              <p:sp>
                <p:nvSpPr>
                  <p:cNvPr id="18480" name="Oval 18">
                    <a:extLst>
                      <a:ext uri="{FF2B5EF4-FFF2-40B4-BE49-F238E27FC236}">
                        <a16:creationId xmlns:a16="http://schemas.microsoft.com/office/drawing/2014/main" id="{966470C3-2B45-4E01-B1FB-317AE4E45D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1204"/>
                    <a:ext cx="184" cy="220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rgbClr val="007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1pPr>
                    <a:lvl2pPr marL="742950" indent="-28575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2pPr>
                    <a:lvl3pPr marL="11430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3pPr>
                    <a:lvl4pPr marL="16002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4pPr>
                    <a:lvl5pPr marL="20574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9pPr>
                  </a:lstStyle>
                  <a:p>
                    <a:endParaRPr lang="pt-BR" altLang="pt-BR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18481" name="Text Box 19">
                    <a:extLst>
                      <a:ext uri="{FF2B5EF4-FFF2-40B4-BE49-F238E27FC236}">
                        <a16:creationId xmlns:a16="http://schemas.microsoft.com/office/drawing/2014/main" id="{EF41AA86-31F3-4EFE-9581-8215C76A092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40" y="1246"/>
                    <a:ext cx="178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1pPr>
                    <a:lvl2pPr marL="742950" indent="-28575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2pPr>
                    <a:lvl3pPr marL="11430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3pPr>
                    <a:lvl4pPr marL="16002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4pPr>
                    <a:lvl5pPr marL="20574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9pPr>
                  </a:lstStyle>
                  <a:p>
                    <a:r>
                      <a:rPr lang="pt-BR" altLang="pt-BR" sz="1400" b="0" i="0">
                        <a:solidFill>
                          <a:srgbClr val="002060"/>
                        </a:solidFill>
                        <a:latin typeface="Arial" panose="020B0604020202020204" pitchFamily="34" charset="0"/>
                      </a:rPr>
                      <a:t>8</a:t>
                    </a:r>
                  </a:p>
                </p:txBody>
              </p:sp>
            </p:grpSp>
            <p:grpSp>
              <p:nvGrpSpPr>
                <p:cNvPr id="18441" name="Group 20">
                  <a:extLst>
                    <a:ext uri="{FF2B5EF4-FFF2-40B4-BE49-F238E27FC236}">
                      <a16:creationId xmlns:a16="http://schemas.microsoft.com/office/drawing/2014/main" id="{D9FEE36B-1356-4909-A8AF-BE69EB9E14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829300" y="4819650"/>
                  <a:ext cx="307975" cy="371475"/>
                  <a:chOff x="4224" y="1204"/>
                  <a:chExt cx="194" cy="234"/>
                </a:xfrm>
              </p:grpSpPr>
              <p:sp>
                <p:nvSpPr>
                  <p:cNvPr id="18478" name="Oval 21">
                    <a:extLst>
                      <a:ext uri="{FF2B5EF4-FFF2-40B4-BE49-F238E27FC236}">
                        <a16:creationId xmlns:a16="http://schemas.microsoft.com/office/drawing/2014/main" id="{CCD42385-8597-4416-B6E0-70572A6D45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1204"/>
                    <a:ext cx="184" cy="220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rgbClr val="007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1pPr>
                    <a:lvl2pPr marL="742950" indent="-28575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2pPr>
                    <a:lvl3pPr marL="11430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3pPr>
                    <a:lvl4pPr marL="16002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4pPr>
                    <a:lvl5pPr marL="20574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9pPr>
                  </a:lstStyle>
                  <a:p>
                    <a:endParaRPr lang="pt-BR" altLang="pt-BR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18479" name="Text Box 22">
                    <a:extLst>
                      <a:ext uri="{FF2B5EF4-FFF2-40B4-BE49-F238E27FC236}">
                        <a16:creationId xmlns:a16="http://schemas.microsoft.com/office/drawing/2014/main" id="{CA459EB2-3D22-4876-9040-31CFF8ECC7A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40" y="1246"/>
                    <a:ext cx="178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1pPr>
                    <a:lvl2pPr marL="742950" indent="-28575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2pPr>
                    <a:lvl3pPr marL="11430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3pPr>
                    <a:lvl4pPr marL="16002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4pPr>
                    <a:lvl5pPr marL="20574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9pPr>
                  </a:lstStyle>
                  <a:p>
                    <a:r>
                      <a:rPr lang="pt-BR" altLang="pt-BR" sz="1400" b="0" i="0">
                        <a:solidFill>
                          <a:srgbClr val="002060"/>
                        </a:solidFill>
                        <a:latin typeface="Arial" panose="020B0604020202020204" pitchFamily="34" charset="0"/>
                      </a:rPr>
                      <a:t>9</a:t>
                    </a:r>
                  </a:p>
                </p:txBody>
              </p:sp>
            </p:grpSp>
            <p:grpSp>
              <p:nvGrpSpPr>
                <p:cNvPr id="18442" name="Group 23">
                  <a:extLst>
                    <a:ext uri="{FF2B5EF4-FFF2-40B4-BE49-F238E27FC236}">
                      <a16:creationId xmlns:a16="http://schemas.microsoft.com/office/drawing/2014/main" id="{7E6AAAA7-31E7-41EF-9EBA-FEE60B1467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56400" y="5035550"/>
                  <a:ext cx="381000" cy="371475"/>
                  <a:chOff x="4248" y="2758"/>
                  <a:chExt cx="240" cy="234"/>
                </a:xfrm>
              </p:grpSpPr>
              <p:sp>
                <p:nvSpPr>
                  <p:cNvPr id="18476" name="Oval 24">
                    <a:extLst>
                      <a:ext uri="{FF2B5EF4-FFF2-40B4-BE49-F238E27FC236}">
                        <a16:creationId xmlns:a16="http://schemas.microsoft.com/office/drawing/2014/main" id="{871496B6-2103-444A-8530-686BCE247B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56" y="2758"/>
                    <a:ext cx="184" cy="220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rgbClr val="007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1pPr>
                    <a:lvl2pPr marL="742950" indent="-28575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2pPr>
                    <a:lvl3pPr marL="11430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3pPr>
                    <a:lvl4pPr marL="16002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4pPr>
                    <a:lvl5pPr marL="20574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9pPr>
                  </a:lstStyle>
                  <a:p>
                    <a:endParaRPr lang="pt-BR" altLang="pt-BR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18477" name="Text Box 25">
                    <a:extLst>
                      <a:ext uri="{FF2B5EF4-FFF2-40B4-BE49-F238E27FC236}">
                        <a16:creationId xmlns:a16="http://schemas.microsoft.com/office/drawing/2014/main" id="{48AD37A9-3B75-4015-8BE9-1E7AE17F539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48" y="2800"/>
                    <a:ext cx="240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1pPr>
                    <a:lvl2pPr marL="742950" indent="-28575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2pPr>
                    <a:lvl3pPr marL="11430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3pPr>
                    <a:lvl4pPr marL="16002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4pPr>
                    <a:lvl5pPr marL="20574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9pPr>
                  </a:lstStyle>
                  <a:p>
                    <a:r>
                      <a:rPr lang="pt-BR" altLang="pt-BR" sz="1400" b="0" i="0">
                        <a:solidFill>
                          <a:srgbClr val="002060"/>
                        </a:solidFill>
                        <a:latin typeface="Arial" panose="020B0604020202020204" pitchFamily="34" charset="0"/>
                      </a:rPr>
                      <a:t>10</a:t>
                    </a:r>
                  </a:p>
                </p:txBody>
              </p:sp>
            </p:grpSp>
            <p:grpSp>
              <p:nvGrpSpPr>
                <p:cNvPr id="18443" name="Group 26">
                  <a:extLst>
                    <a:ext uri="{FF2B5EF4-FFF2-40B4-BE49-F238E27FC236}">
                      <a16:creationId xmlns:a16="http://schemas.microsoft.com/office/drawing/2014/main" id="{7EFCD151-7986-4FBC-A6A9-B2ECB09B7B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69100" y="5683250"/>
                  <a:ext cx="355600" cy="374650"/>
                  <a:chOff x="4248" y="2758"/>
                  <a:chExt cx="224" cy="236"/>
                </a:xfrm>
              </p:grpSpPr>
              <p:sp>
                <p:nvSpPr>
                  <p:cNvPr id="18474" name="Oval 27">
                    <a:extLst>
                      <a:ext uri="{FF2B5EF4-FFF2-40B4-BE49-F238E27FC236}">
                        <a16:creationId xmlns:a16="http://schemas.microsoft.com/office/drawing/2014/main" id="{9A8A9D04-916D-4C2F-BEB3-2BEB86D5E5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56" y="2758"/>
                    <a:ext cx="184" cy="220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rgbClr val="007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1pPr>
                    <a:lvl2pPr marL="742950" indent="-28575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2pPr>
                    <a:lvl3pPr marL="11430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3pPr>
                    <a:lvl4pPr marL="16002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4pPr>
                    <a:lvl5pPr marL="20574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9pPr>
                  </a:lstStyle>
                  <a:p>
                    <a:endParaRPr lang="pt-BR" altLang="pt-BR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18475" name="Text Box 28">
                    <a:extLst>
                      <a:ext uri="{FF2B5EF4-FFF2-40B4-BE49-F238E27FC236}">
                        <a16:creationId xmlns:a16="http://schemas.microsoft.com/office/drawing/2014/main" id="{BC6821F7-5A1F-4678-8A73-673CCE38514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48" y="2800"/>
                    <a:ext cx="224" cy="1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1pPr>
                    <a:lvl2pPr marL="742950" indent="-28575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2pPr>
                    <a:lvl3pPr marL="11430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3pPr>
                    <a:lvl4pPr marL="16002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4pPr>
                    <a:lvl5pPr marL="20574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9pPr>
                  </a:lstStyle>
                  <a:p>
                    <a:r>
                      <a:rPr lang="pt-BR" altLang="pt-BR" sz="1400" b="0" i="0">
                        <a:solidFill>
                          <a:srgbClr val="002060"/>
                        </a:solidFill>
                        <a:latin typeface="Arial" panose="020B0604020202020204" pitchFamily="34" charset="0"/>
                      </a:rPr>
                      <a:t>11</a:t>
                    </a:r>
                  </a:p>
                </p:txBody>
              </p:sp>
            </p:grpSp>
            <p:grpSp>
              <p:nvGrpSpPr>
                <p:cNvPr id="18444" name="Group 29">
                  <a:extLst>
                    <a:ext uri="{FF2B5EF4-FFF2-40B4-BE49-F238E27FC236}">
                      <a16:creationId xmlns:a16="http://schemas.microsoft.com/office/drawing/2014/main" id="{5CF8F2B9-2EFB-4AD6-BA5C-FB2DD9CCAE9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05700" y="3495675"/>
                  <a:ext cx="479425" cy="374650"/>
                  <a:chOff x="4208" y="1380"/>
                  <a:chExt cx="239" cy="236"/>
                </a:xfrm>
              </p:grpSpPr>
              <p:sp>
                <p:nvSpPr>
                  <p:cNvPr id="18472" name="Oval 30">
                    <a:extLst>
                      <a:ext uri="{FF2B5EF4-FFF2-40B4-BE49-F238E27FC236}">
                        <a16:creationId xmlns:a16="http://schemas.microsoft.com/office/drawing/2014/main" id="{F5DD5DC3-AE41-4F00-9CF2-139742F466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6" y="1380"/>
                    <a:ext cx="216" cy="220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rgbClr val="007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1pPr>
                    <a:lvl2pPr marL="742950" indent="-28575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2pPr>
                    <a:lvl3pPr marL="11430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3pPr>
                    <a:lvl4pPr marL="16002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4pPr>
                    <a:lvl5pPr marL="20574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9pPr>
                  </a:lstStyle>
                  <a:p>
                    <a:endParaRPr lang="pt-BR" altLang="pt-BR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18473" name="Text Box 31">
                    <a:extLst>
                      <a:ext uri="{FF2B5EF4-FFF2-40B4-BE49-F238E27FC236}">
                        <a16:creationId xmlns:a16="http://schemas.microsoft.com/office/drawing/2014/main" id="{4F05108C-3B15-4DA0-9CFA-284B742528A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08" y="1424"/>
                    <a:ext cx="239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1pPr>
                    <a:lvl2pPr marL="742950" indent="-28575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2pPr>
                    <a:lvl3pPr marL="11430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3pPr>
                    <a:lvl4pPr marL="16002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4pPr>
                    <a:lvl5pPr marL="20574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9pPr>
                  </a:lstStyle>
                  <a:p>
                    <a:r>
                      <a:rPr lang="pt-BR" altLang="pt-BR" sz="1400" b="0" i="0">
                        <a:solidFill>
                          <a:srgbClr val="002060"/>
                        </a:solidFill>
                        <a:latin typeface="Arial" panose="020B0604020202020204" pitchFamily="34" charset="0"/>
                      </a:rPr>
                      <a:t>4, 5</a:t>
                    </a:r>
                  </a:p>
                </p:txBody>
              </p:sp>
            </p:grpSp>
            <p:sp>
              <p:nvSpPr>
                <p:cNvPr id="18445" name="Freeform 32">
                  <a:extLst>
                    <a:ext uri="{FF2B5EF4-FFF2-40B4-BE49-F238E27FC236}">
                      <a16:creationId xmlns:a16="http://schemas.microsoft.com/office/drawing/2014/main" id="{1739D145-D4D0-4343-A1D2-9857F4945D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08800" y="2625725"/>
                  <a:ext cx="1588" cy="292100"/>
                </a:xfrm>
                <a:custGeom>
                  <a:avLst/>
                  <a:gdLst>
                    <a:gd name="T0" fmla="*/ 0 w 1"/>
                    <a:gd name="T1" fmla="*/ 0 h 184"/>
                    <a:gd name="T2" fmla="*/ 0 w 1"/>
                    <a:gd name="T3" fmla="*/ 184 h 184"/>
                    <a:gd name="T4" fmla="*/ 0 60000 65536"/>
                    <a:gd name="T5" fmla="*/ 0 60000 65536"/>
                    <a:gd name="T6" fmla="*/ 0 w 1"/>
                    <a:gd name="T7" fmla="*/ 0 h 184"/>
                    <a:gd name="T8" fmla="*/ 1 w 1"/>
                    <a:gd name="T9" fmla="*/ 184 h 18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84">
                      <a:moveTo>
                        <a:pt x="0" y="0"/>
                      </a:moveTo>
                      <a:lnTo>
                        <a:pt x="0" y="184"/>
                      </a:lnTo>
                    </a:path>
                  </a:pathLst>
                </a:custGeom>
                <a:noFill/>
                <a:ln w="9525">
                  <a:solidFill>
                    <a:srgbClr val="0070C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1pPr>
                  <a:lvl2pPr marL="742950" indent="-28575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2pPr>
                  <a:lvl3pPr marL="11430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3pPr>
                  <a:lvl4pPr marL="16002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4pPr>
                  <a:lvl5pPr marL="20574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9pPr>
                </a:lstStyle>
                <a:p>
                  <a:endParaRPr lang="pt-BR" alt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8446" name="Freeform 33">
                  <a:extLst>
                    <a:ext uri="{FF2B5EF4-FFF2-40B4-BE49-F238E27FC236}">
                      <a16:creationId xmlns:a16="http://schemas.microsoft.com/office/drawing/2014/main" id="{61445B18-F77D-4F19-8768-7D2E4C4B50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6000" y="3171825"/>
                  <a:ext cx="647700" cy="431800"/>
                </a:xfrm>
                <a:custGeom>
                  <a:avLst/>
                  <a:gdLst>
                    <a:gd name="T0" fmla="*/ 408 w 408"/>
                    <a:gd name="T1" fmla="*/ 0 h 272"/>
                    <a:gd name="T2" fmla="*/ 0 w 408"/>
                    <a:gd name="T3" fmla="*/ 272 h 272"/>
                    <a:gd name="T4" fmla="*/ 0 60000 65536"/>
                    <a:gd name="T5" fmla="*/ 0 60000 65536"/>
                    <a:gd name="T6" fmla="*/ 0 w 408"/>
                    <a:gd name="T7" fmla="*/ 0 h 272"/>
                    <a:gd name="T8" fmla="*/ 408 w 408"/>
                    <a:gd name="T9" fmla="*/ 272 h 27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08" h="272">
                      <a:moveTo>
                        <a:pt x="408" y="0"/>
                      </a:moveTo>
                      <a:lnTo>
                        <a:pt x="0" y="272"/>
                      </a:lnTo>
                    </a:path>
                  </a:pathLst>
                </a:custGeom>
                <a:noFill/>
                <a:ln w="9525">
                  <a:solidFill>
                    <a:srgbClr val="0070C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1pPr>
                  <a:lvl2pPr marL="742950" indent="-28575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2pPr>
                  <a:lvl3pPr marL="11430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3pPr>
                  <a:lvl4pPr marL="16002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4pPr>
                  <a:lvl5pPr marL="20574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9pPr>
                </a:lstStyle>
                <a:p>
                  <a:endParaRPr lang="pt-BR" alt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8447" name="Freeform 34">
                  <a:extLst>
                    <a:ext uri="{FF2B5EF4-FFF2-40B4-BE49-F238E27FC236}">
                      <a16:creationId xmlns:a16="http://schemas.microsoft.com/office/drawing/2014/main" id="{226A73E3-FCC5-47A4-9420-ECBCB381C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73900" y="3133725"/>
                  <a:ext cx="469900" cy="444500"/>
                </a:xfrm>
                <a:custGeom>
                  <a:avLst/>
                  <a:gdLst>
                    <a:gd name="T0" fmla="*/ 0 w 296"/>
                    <a:gd name="T1" fmla="*/ 0 h 280"/>
                    <a:gd name="T2" fmla="*/ 296 w 296"/>
                    <a:gd name="T3" fmla="*/ 280 h 280"/>
                    <a:gd name="T4" fmla="*/ 0 60000 65536"/>
                    <a:gd name="T5" fmla="*/ 0 60000 65536"/>
                    <a:gd name="T6" fmla="*/ 0 w 296"/>
                    <a:gd name="T7" fmla="*/ 0 h 280"/>
                    <a:gd name="T8" fmla="*/ 296 w 296"/>
                    <a:gd name="T9" fmla="*/ 280 h 28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96" h="280">
                      <a:moveTo>
                        <a:pt x="0" y="0"/>
                      </a:moveTo>
                      <a:lnTo>
                        <a:pt x="296" y="280"/>
                      </a:lnTo>
                    </a:path>
                  </a:pathLst>
                </a:custGeom>
                <a:noFill/>
                <a:ln w="9525">
                  <a:solidFill>
                    <a:srgbClr val="0070C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1pPr>
                  <a:lvl2pPr marL="742950" indent="-28575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2pPr>
                  <a:lvl3pPr marL="11430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3pPr>
                  <a:lvl4pPr marL="16002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4pPr>
                  <a:lvl5pPr marL="20574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9pPr>
                </a:lstStyle>
                <a:p>
                  <a:endParaRPr lang="pt-BR" alt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8448" name="Freeform 35">
                  <a:extLst>
                    <a:ext uri="{FF2B5EF4-FFF2-40B4-BE49-F238E27FC236}">
                      <a16:creationId xmlns:a16="http://schemas.microsoft.com/office/drawing/2014/main" id="{5361655A-2AD1-4595-AC96-EE7FFDACAC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3400" y="3768725"/>
                  <a:ext cx="241300" cy="406400"/>
                </a:xfrm>
                <a:custGeom>
                  <a:avLst/>
                  <a:gdLst>
                    <a:gd name="T0" fmla="*/ 152 w 152"/>
                    <a:gd name="T1" fmla="*/ 0 h 256"/>
                    <a:gd name="T2" fmla="*/ 0 w 152"/>
                    <a:gd name="T3" fmla="*/ 256 h 256"/>
                    <a:gd name="T4" fmla="*/ 0 60000 65536"/>
                    <a:gd name="T5" fmla="*/ 0 60000 65536"/>
                    <a:gd name="T6" fmla="*/ 0 w 152"/>
                    <a:gd name="T7" fmla="*/ 0 h 256"/>
                    <a:gd name="T8" fmla="*/ 152 w 152"/>
                    <a:gd name="T9" fmla="*/ 256 h 2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2" h="256">
                      <a:moveTo>
                        <a:pt x="152" y="0"/>
                      </a:moveTo>
                      <a:lnTo>
                        <a:pt x="0" y="256"/>
                      </a:lnTo>
                    </a:path>
                  </a:pathLst>
                </a:custGeom>
                <a:noFill/>
                <a:ln w="9525">
                  <a:solidFill>
                    <a:srgbClr val="0070C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1pPr>
                  <a:lvl2pPr marL="742950" indent="-28575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2pPr>
                  <a:lvl3pPr marL="11430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3pPr>
                  <a:lvl4pPr marL="16002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4pPr>
                  <a:lvl5pPr marL="20574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9pPr>
                </a:lstStyle>
                <a:p>
                  <a:endParaRPr lang="pt-BR" alt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8449" name="Freeform 36">
                  <a:extLst>
                    <a:ext uri="{FF2B5EF4-FFF2-40B4-BE49-F238E27FC236}">
                      <a16:creationId xmlns:a16="http://schemas.microsoft.com/office/drawing/2014/main" id="{6E56858F-BE2D-4515-9FE6-872988E081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6000" y="3743325"/>
                  <a:ext cx="190500" cy="406400"/>
                </a:xfrm>
                <a:custGeom>
                  <a:avLst/>
                  <a:gdLst>
                    <a:gd name="T0" fmla="*/ 0 w 120"/>
                    <a:gd name="T1" fmla="*/ 0 h 256"/>
                    <a:gd name="T2" fmla="*/ 120 w 120"/>
                    <a:gd name="T3" fmla="*/ 256 h 256"/>
                    <a:gd name="T4" fmla="*/ 0 60000 65536"/>
                    <a:gd name="T5" fmla="*/ 0 60000 65536"/>
                    <a:gd name="T6" fmla="*/ 0 w 120"/>
                    <a:gd name="T7" fmla="*/ 0 h 256"/>
                    <a:gd name="T8" fmla="*/ 120 w 120"/>
                    <a:gd name="T9" fmla="*/ 256 h 2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20" h="256">
                      <a:moveTo>
                        <a:pt x="0" y="0"/>
                      </a:moveTo>
                      <a:lnTo>
                        <a:pt x="120" y="256"/>
                      </a:lnTo>
                    </a:path>
                  </a:pathLst>
                </a:custGeom>
                <a:noFill/>
                <a:ln w="9525">
                  <a:solidFill>
                    <a:srgbClr val="0070C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1pPr>
                  <a:lvl2pPr marL="742950" indent="-28575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2pPr>
                  <a:lvl3pPr marL="11430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3pPr>
                  <a:lvl4pPr marL="16002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4pPr>
                  <a:lvl5pPr marL="20574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9pPr>
                </a:lstStyle>
                <a:p>
                  <a:endParaRPr lang="pt-BR" alt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8450" name="Freeform 37">
                  <a:extLst>
                    <a:ext uri="{FF2B5EF4-FFF2-40B4-BE49-F238E27FC236}">
                      <a16:creationId xmlns:a16="http://schemas.microsoft.com/office/drawing/2014/main" id="{2A58BD5C-9A2D-4893-830F-4F3E5C0AB1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75300" y="4505325"/>
                  <a:ext cx="304800" cy="368300"/>
                </a:xfrm>
                <a:custGeom>
                  <a:avLst/>
                  <a:gdLst>
                    <a:gd name="T0" fmla="*/ 0 w 192"/>
                    <a:gd name="T1" fmla="*/ 0 h 232"/>
                    <a:gd name="T2" fmla="*/ 192 w 192"/>
                    <a:gd name="T3" fmla="*/ 232 h 232"/>
                    <a:gd name="T4" fmla="*/ 0 60000 65536"/>
                    <a:gd name="T5" fmla="*/ 0 60000 65536"/>
                    <a:gd name="T6" fmla="*/ 0 w 192"/>
                    <a:gd name="T7" fmla="*/ 0 h 232"/>
                    <a:gd name="T8" fmla="*/ 192 w 192"/>
                    <a:gd name="T9" fmla="*/ 232 h 23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92" h="232">
                      <a:moveTo>
                        <a:pt x="0" y="0"/>
                      </a:moveTo>
                      <a:lnTo>
                        <a:pt x="192" y="232"/>
                      </a:lnTo>
                    </a:path>
                  </a:pathLst>
                </a:custGeom>
                <a:noFill/>
                <a:ln w="9525">
                  <a:solidFill>
                    <a:srgbClr val="0070C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1pPr>
                  <a:lvl2pPr marL="742950" indent="-28575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2pPr>
                  <a:lvl3pPr marL="11430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3pPr>
                  <a:lvl4pPr marL="16002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4pPr>
                  <a:lvl5pPr marL="20574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9pPr>
                </a:lstStyle>
                <a:p>
                  <a:endParaRPr lang="pt-BR" alt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8451" name="Freeform 38">
                  <a:extLst>
                    <a:ext uri="{FF2B5EF4-FFF2-40B4-BE49-F238E27FC236}">
                      <a16:creationId xmlns:a16="http://schemas.microsoft.com/office/drawing/2014/main" id="{DED69A66-4C1B-4557-A633-76A9DF96C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57900" y="4479925"/>
                  <a:ext cx="190500" cy="381000"/>
                </a:xfrm>
                <a:custGeom>
                  <a:avLst/>
                  <a:gdLst>
                    <a:gd name="T0" fmla="*/ 120 w 120"/>
                    <a:gd name="T1" fmla="*/ 0 h 240"/>
                    <a:gd name="T2" fmla="*/ 0 w 120"/>
                    <a:gd name="T3" fmla="*/ 240 h 240"/>
                    <a:gd name="T4" fmla="*/ 0 60000 65536"/>
                    <a:gd name="T5" fmla="*/ 0 60000 65536"/>
                    <a:gd name="T6" fmla="*/ 0 w 120"/>
                    <a:gd name="T7" fmla="*/ 0 h 240"/>
                    <a:gd name="T8" fmla="*/ 120 w 120"/>
                    <a:gd name="T9" fmla="*/ 240 h 24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20" h="240">
                      <a:moveTo>
                        <a:pt x="120" y="0"/>
                      </a:moveTo>
                      <a:lnTo>
                        <a:pt x="0" y="240"/>
                      </a:lnTo>
                    </a:path>
                  </a:pathLst>
                </a:custGeom>
                <a:noFill/>
                <a:ln w="9525">
                  <a:solidFill>
                    <a:srgbClr val="0070C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1pPr>
                  <a:lvl2pPr marL="742950" indent="-28575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2pPr>
                  <a:lvl3pPr marL="11430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3pPr>
                  <a:lvl4pPr marL="16002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4pPr>
                  <a:lvl5pPr marL="20574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9pPr>
                </a:lstStyle>
                <a:p>
                  <a:endParaRPr lang="pt-BR" alt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8452" name="Freeform 39">
                  <a:extLst>
                    <a:ext uri="{FF2B5EF4-FFF2-40B4-BE49-F238E27FC236}">
                      <a16:creationId xmlns:a16="http://schemas.microsoft.com/office/drawing/2014/main" id="{01D1D03A-4CE2-4B6C-8C68-5C88FB51EB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97700" y="3844925"/>
                  <a:ext cx="660400" cy="1231900"/>
                </a:xfrm>
                <a:custGeom>
                  <a:avLst/>
                  <a:gdLst>
                    <a:gd name="T0" fmla="*/ 416 w 416"/>
                    <a:gd name="T1" fmla="*/ 0 h 776"/>
                    <a:gd name="T2" fmla="*/ 0 w 416"/>
                    <a:gd name="T3" fmla="*/ 776 h 776"/>
                    <a:gd name="T4" fmla="*/ 0 60000 65536"/>
                    <a:gd name="T5" fmla="*/ 0 60000 65536"/>
                    <a:gd name="T6" fmla="*/ 0 w 416"/>
                    <a:gd name="T7" fmla="*/ 0 h 776"/>
                    <a:gd name="T8" fmla="*/ 416 w 416"/>
                    <a:gd name="T9" fmla="*/ 776 h 7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16" h="776">
                      <a:moveTo>
                        <a:pt x="416" y="0"/>
                      </a:moveTo>
                      <a:lnTo>
                        <a:pt x="0" y="776"/>
                      </a:lnTo>
                    </a:path>
                  </a:pathLst>
                </a:custGeom>
                <a:noFill/>
                <a:ln w="9525">
                  <a:solidFill>
                    <a:srgbClr val="0070C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1pPr>
                  <a:lvl2pPr marL="742950" indent="-28575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2pPr>
                  <a:lvl3pPr marL="11430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3pPr>
                  <a:lvl4pPr marL="16002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4pPr>
                  <a:lvl5pPr marL="20574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9pPr>
                </a:lstStyle>
                <a:p>
                  <a:endParaRPr lang="pt-BR" alt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8453" name="Freeform 40">
                  <a:extLst>
                    <a:ext uri="{FF2B5EF4-FFF2-40B4-BE49-F238E27FC236}">
                      <a16:creationId xmlns:a16="http://schemas.microsoft.com/office/drawing/2014/main" id="{AAF348AD-E08A-4FEB-AE8F-4F7CC888DC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6000" y="5089525"/>
                  <a:ext cx="673100" cy="101600"/>
                </a:xfrm>
                <a:custGeom>
                  <a:avLst/>
                  <a:gdLst>
                    <a:gd name="T0" fmla="*/ 0 w 424"/>
                    <a:gd name="T1" fmla="*/ 0 h 64"/>
                    <a:gd name="T2" fmla="*/ 424 w 424"/>
                    <a:gd name="T3" fmla="*/ 64 h 64"/>
                    <a:gd name="T4" fmla="*/ 0 60000 65536"/>
                    <a:gd name="T5" fmla="*/ 0 60000 65536"/>
                    <a:gd name="T6" fmla="*/ 0 w 424"/>
                    <a:gd name="T7" fmla="*/ 0 h 64"/>
                    <a:gd name="T8" fmla="*/ 424 w 424"/>
                    <a:gd name="T9" fmla="*/ 64 h 6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24" h="64">
                      <a:moveTo>
                        <a:pt x="0" y="0"/>
                      </a:moveTo>
                      <a:lnTo>
                        <a:pt x="424" y="64"/>
                      </a:lnTo>
                    </a:path>
                  </a:pathLst>
                </a:custGeom>
                <a:noFill/>
                <a:ln w="9525">
                  <a:solidFill>
                    <a:srgbClr val="0070C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1pPr>
                  <a:lvl2pPr marL="742950" indent="-28575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2pPr>
                  <a:lvl3pPr marL="11430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3pPr>
                  <a:lvl4pPr marL="16002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4pPr>
                  <a:lvl5pPr marL="20574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9pPr>
                </a:lstStyle>
                <a:p>
                  <a:endParaRPr lang="pt-BR" alt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8454" name="Freeform 41">
                  <a:extLst>
                    <a:ext uri="{FF2B5EF4-FFF2-40B4-BE49-F238E27FC236}">
                      <a16:creationId xmlns:a16="http://schemas.microsoft.com/office/drawing/2014/main" id="{8FE12F60-C507-47EA-B50A-87FB5CCC91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48500" y="2460625"/>
                  <a:ext cx="1144588" cy="2755900"/>
                </a:xfrm>
                <a:custGeom>
                  <a:avLst/>
                  <a:gdLst>
                    <a:gd name="T0" fmla="*/ 8 w 721"/>
                    <a:gd name="T1" fmla="*/ 1736 h 1736"/>
                    <a:gd name="T2" fmla="*/ 720 w 721"/>
                    <a:gd name="T3" fmla="*/ 832 h 1736"/>
                    <a:gd name="T4" fmla="*/ 0 w 721"/>
                    <a:gd name="T5" fmla="*/ 0 h 1736"/>
                    <a:gd name="T6" fmla="*/ 0 60000 65536"/>
                    <a:gd name="T7" fmla="*/ 0 60000 65536"/>
                    <a:gd name="T8" fmla="*/ 0 60000 65536"/>
                    <a:gd name="T9" fmla="*/ 0 w 721"/>
                    <a:gd name="T10" fmla="*/ 0 h 1736"/>
                    <a:gd name="T11" fmla="*/ 721 w 721"/>
                    <a:gd name="T12" fmla="*/ 1736 h 17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21" h="1736">
                      <a:moveTo>
                        <a:pt x="8" y="1736"/>
                      </a:moveTo>
                      <a:cubicBezTo>
                        <a:pt x="127" y="1585"/>
                        <a:pt x="721" y="1121"/>
                        <a:pt x="720" y="832"/>
                      </a:cubicBezTo>
                      <a:cubicBezTo>
                        <a:pt x="719" y="543"/>
                        <a:pt x="150" y="173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70C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1pPr>
                  <a:lvl2pPr marL="742950" indent="-28575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2pPr>
                  <a:lvl3pPr marL="11430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3pPr>
                  <a:lvl4pPr marL="16002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4pPr>
                  <a:lvl5pPr marL="20574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9pPr>
                </a:lstStyle>
                <a:p>
                  <a:endParaRPr lang="pt-BR" alt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8457" name="Text Box 44">
                  <a:extLst>
                    <a:ext uri="{FF2B5EF4-FFF2-40B4-BE49-F238E27FC236}">
                      <a16:creationId xmlns:a16="http://schemas.microsoft.com/office/drawing/2014/main" id="{2C515723-67D9-4896-AB23-8A7788AEE1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93025" y="2366963"/>
                  <a:ext cx="442913" cy="3365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1pPr>
                  <a:lvl2pPr marL="742950" indent="-28575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2pPr>
                  <a:lvl3pPr marL="11430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3pPr>
                  <a:lvl4pPr marL="16002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4pPr>
                  <a:lvl5pPr marL="20574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9pPr>
                </a:lstStyle>
                <a:p>
                  <a:r>
                    <a:rPr lang="pt-BR" altLang="pt-BR" sz="1600" b="0" i="0">
                      <a:solidFill>
                        <a:srgbClr val="002060"/>
                      </a:solidFill>
                      <a:latin typeface="Arial" panose="020B0604020202020204" pitchFamily="34" charset="0"/>
                    </a:rPr>
                    <a:t>Nó</a:t>
                  </a:r>
                </a:p>
              </p:txBody>
            </p:sp>
            <p:sp>
              <p:nvSpPr>
                <p:cNvPr id="18459" name="Text Box 46">
                  <a:extLst>
                    <a:ext uri="{FF2B5EF4-FFF2-40B4-BE49-F238E27FC236}">
                      <a16:creationId xmlns:a16="http://schemas.microsoft.com/office/drawing/2014/main" id="{722E30D2-5070-40B9-9AA6-05146262B2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89825" y="4157663"/>
                  <a:ext cx="442913" cy="3365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1pPr>
                  <a:lvl2pPr marL="742950" indent="-28575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2pPr>
                  <a:lvl3pPr marL="11430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3pPr>
                  <a:lvl4pPr marL="16002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4pPr>
                  <a:lvl5pPr marL="20574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9pPr>
                </a:lstStyle>
                <a:p>
                  <a:r>
                    <a:rPr lang="pt-BR" altLang="pt-BR" sz="1600" b="0" i="0">
                      <a:solidFill>
                        <a:srgbClr val="002060"/>
                      </a:solidFill>
                      <a:latin typeface="Arial" panose="020B0604020202020204" pitchFamily="34" charset="0"/>
                    </a:rPr>
                    <a:t>R1</a:t>
                  </a:r>
                </a:p>
              </p:txBody>
            </p:sp>
            <p:sp>
              <p:nvSpPr>
                <p:cNvPr id="18460" name="Text Box 47">
                  <a:extLst>
                    <a:ext uri="{FF2B5EF4-FFF2-40B4-BE49-F238E27FC236}">
                      <a16:creationId xmlns:a16="http://schemas.microsoft.com/office/drawing/2014/main" id="{B0B1CBDF-CE48-4108-B276-B7E47F690D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1425" y="4805363"/>
                  <a:ext cx="442913" cy="3365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1pPr>
                  <a:lvl2pPr marL="742950" indent="-28575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2pPr>
                  <a:lvl3pPr marL="11430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3pPr>
                  <a:lvl4pPr marL="16002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4pPr>
                  <a:lvl5pPr marL="20574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9pPr>
                </a:lstStyle>
                <a:p>
                  <a:r>
                    <a:rPr lang="pt-BR" altLang="pt-BR" sz="1600" b="0" i="0">
                      <a:solidFill>
                        <a:srgbClr val="002060"/>
                      </a:solidFill>
                      <a:latin typeface="Arial" panose="020B0604020202020204" pitchFamily="34" charset="0"/>
                    </a:rPr>
                    <a:t>R4</a:t>
                  </a:r>
                </a:p>
              </p:txBody>
            </p:sp>
            <p:sp>
              <p:nvSpPr>
                <p:cNvPr id="18461" name="Text Box 48">
                  <a:extLst>
                    <a:ext uri="{FF2B5EF4-FFF2-40B4-BE49-F238E27FC236}">
                      <a16:creationId xmlns:a16="http://schemas.microsoft.com/office/drawing/2014/main" id="{F9AE3CEB-E6CE-4C5A-BA3A-E440369A52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84925" y="3852863"/>
                  <a:ext cx="442913" cy="3365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1pPr>
                  <a:lvl2pPr marL="742950" indent="-28575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2pPr>
                  <a:lvl3pPr marL="11430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3pPr>
                  <a:lvl4pPr marL="16002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4pPr>
                  <a:lvl5pPr marL="20574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9pPr>
                </a:lstStyle>
                <a:p>
                  <a:r>
                    <a:rPr lang="pt-BR" altLang="pt-BR" sz="1600" b="0" i="0">
                      <a:solidFill>
                        <a:srgbClr val="002060"/>
                      </a:solidFill>
                      <a:latin typeface="Arial" panose="020B0604020202020204" pitchFamily="34" charset="0"/>
                    </a:rPr>
                    <a:t>R2</a:t>
                  </a:r>
                </a:p>
              </p:txBody>
            </p:sp>
            <p:sp>
              <p:nvSpPr>
                <p:cNvPr id="18462" name="Text Box 49">
                  <a:extLst>
                    <a:ext uri="{FF2B5EF4-FFF2-40B4-BE49-F238E27FC236}">
                      <a16:creationId xmlns:a16="http://schemas.microsoft.com/office/drawing/2014/main" id="{1420C0D0-A649-4216-9E36-985044083E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75325" y="4183063"/>
                  <a:ext cx="442913" cy="3365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1pPr>
                  <a:lvl2pPr marL="742950" indent="-28575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2pPr>
                  <a:lvl3pPr marL="11430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3pPr>
                  <a:lvl4pPr marL="16002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4pPr>
                  <a:lvl5pPr marL="2057400" indent="-228600"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9356D"/>
                      </a:solidFill>
                      <a:latin typeface="Univers" panose="020B0503020202020204" pitchFamily="34" charset="0"/>
                    </a:defRPr>
                  </a:lvl9pPr>
                </a:lstStyle>
                <a:p>
                  <a:r>
                    <a:rPr lang="pt-BR" altLang="pt-BR" sz="1600" b="0" i="0">
                      <a:solidFill>
                        <a:srgbClr val="002060"/>
                      </a:solidFill>
                      <a:latin typeface="Arial" panose="020B0604020202020204" pitchFamily="34" charset="0"/>
                    </a:rPr>
                    <a:t>R3</a:t>
                  </a:r>
                </a:p>
              </p:txBody>
            </p:sp>
            <p:grpSp>
              <p:nvGrpSpPr>
                <p:cNvPr id="18463" name="Group 50">
                  <a:extLst>
                    <a:ext uri="{FF2B5EF4-FFF2-40B4-BE49-F238E27FC236}">
                      <a16:creationId xmlns:a16="http://schemas.microsoft.com/office/drawing/2014/main" id="{0C11A719-FD2F-48AF-A633-B8FE10C68F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49900" y="2613025"/>
                  <a:ext cx="2616200" cy="2374900"/>
                  <a:chOff x="3488" y="1232"/>
                  <a:chExt cx="1648" cy="1496"/>
                </a:xfrm>
              </p:grpSpPr>
              <p:sp>
                <p:nvSpPr>
                  <p:cNvPr id="18465" name="Freeform 51">
                    <a:extLst>
                      <a:ext uri="{FF2B5EF4-FFF2-40B4-BE49-F238E27FC236}">
                        <a16:creationId xmlns:a16="http://schemas.microsoft.com/office/drawing/2014/main" id="{1493F9F2-BEBE-4280-84CB-5273057116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88" y="1288"/>
                    <a:ext cx="768" cy="24"/>
                  </a:xfrm>
                  <a:custGeom>
                    <a:avLst/>
                    <a:gdLst>
                      <a:gd name="T0" fmla="*/ 0 w 768"/>
                      <a:gd name="T1" fmla="*/ 0 h 24"/>
                      <a:gd name="T2" fmla="*/ 768 w 768"/>
                      <a:gd name="T3" fmla="*/ 24 h 24"/>
                      <a:gd name="T4" fmla="*/ 0 60000 65536"/>
                      <a:gd name="T5" fmla="*/ 0 60000 65536"/>
                      <a:gd name="T6" fmla="*/ 0 w 768"/>
                      <a:gd name="T7" fmla="*/ 0 h 24"/>
                      <a:gd name="T8" fmla="*/ 768 w 768"/>
                      <a:gd name="T9" fmla="*/ 24 h 24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768" h="24">
                        <a:moveTo>
                          <a:pt x="0" y="0"/>
                        </a:moveTo>
                        <a:lnTo>
                          <a:pt x="768" y="24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0070C0"/>
                    </a:solidFill>
                    <a:prstDash val="sysDot"/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1pPr>
                    <a:lvl2pPr marL="742950" indent="-28575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2pPr>
                    <a:lvl3pPr marL="11430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3pPr>
                    <a:lvl4pPr marL="16002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4pPr>
                    <a:lvl5pPr marL="20574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9pPr>
                  </a:lstStyle>
                  <a:p>
                    <a:endParaRPr lang="pt-BR" altLang="pt-BR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18466" name="Freeform 52">
                    <a:extLst>
                      <a:ext uri="{FF2B5EF4-FFF2-40B4-BE49-F238E27FC236}">
                        <a16:creationId xmlns:a16="http://schemas.microsoft.com/office/drawing/2014/main" id="{488DFF43-A2BF-4B09-9A38-58D69DD536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88" y="1288"/>
                    <a:ext cx="552" cy="400"/>
                  </a:xfrm>
                  <a:custGeom>
                    <a:avLst/>
                    <a:gdLst>
                      <a:gd name="T0" fmla="*/ 0 w 552"/>
                      <a:gd name="T1" fmla="*/ 0 h 400"/>
                      <a:gd name="T2" fmla="*/ 552 w 552"/>
                      <a:gd name="T3" fmla="*/ 400 h 400"/>
                      <a:gd name="T4" fmla="*/ 0 60000 65536"/>
                      <a:gd name="T5" fmla="*/ 0 60000 65536"/>
                      <a:gd name="T6" fmla="*/ 0 w 552"/>
                      <a:gd name="T7" fmla="*/ 0 h 400"/>
                      <a:gd name="T8" fmla="*/ 552 w 552"/>
                      <a:gd name="T9" fmla="*/ 400 h 40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552" h="400">
                        <a:moveTo>
                          <a:pt x="0" y="0"/>
                        </a:moveTo>
                        <a:lnTo>
                          <a:pt x="552" y="400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0070C0"/>
                    </a:solidFill>
                    <a:prstDash val="sysDot"/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1pPr>
                    <a:lvl2pPr marL="742950" indent="-28575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2pPr>
                    <a:lvl3pPr marL="11430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3pPr>
                    <a:lvl4pPr marL="16002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4pPr>
                    <a:lvl5pPr marL="20574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9pPr>
                  </a:lstStyle>
                  <a:p>
                    <a:endParaRPr lang="pt-BR" altLang="pt-BR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18467" name="Freeform 53">
                    <a:extLst>
                      <a:ext uri="{FF2B5EF4-FFF2-40B4-BE49-F238E27FC236}">
                        <a16:creationId xmlns:a16="http://schemas.microsoft.com/office/drawing/2014/main" id="{8019090E-3B1F-45BD-A436-E2DA515D54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96" y="1296"/>
                    <a:ext cx="88" cy="752"/>
                  </a:xfrm>
                  <a:custGeom>
                    <a:avLst/>
                    <a:gdLst>
                      <a:gd name="T0" fmla="*/ 0 w 88"/>
                      <a:gd name="T1" fmla="*/ 0 h 752"/>
                      <a:gd name="T2" fmla="*/ 88 w 88"/>
                      <a:gd name="T3" fmla="*/ 752 h 752"/>
                      <a:gd name="T4" fmla="*/ 0 60000 65536"/>
                      <a:gd name="T5" fmla="*/ 0 60000 65536"/>
                      <a:gd name="T6" fmla="*/ 0 w 88"/>
                      <a:gd name="T7" fmla="*/ 0 h 752"/>
                      <a:gd name="T8" fmla="*/ 88 w 88"/>
                      <a:gd name="T9" fmla="*/ 752 h 75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88" h="752">
                        <a:moveTo>
                          <a:pt x="0" y="0"/>
                        </a:moveTo>
                        <a:lnTo>
                          <a:pt x="88" y="752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0070C0"/>
                    </a:solidFill>
                    <a:prstDash val="sysDot"/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1pPr>
                    <a:lvl2pPr marL="742950" indent="-28575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2pPr>
                    <a:lvl3pPr marL="11430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3pPr>
                    <a:lvl4pPr marL="16002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4pPr>
                    <a:lvl5pPr marL="20574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9pPr>
                  </a:lstStyle>
                  <a:p>
                    <a:endParaRPr lang="pt-BR" altLang="pt-BR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18468" name="Freeform 54">
                    <a:extLst>
                      <a:ext uri="{FF2B5EF4-FFF2-40B4-BE49-F238E27FC236}">
                        <a16:creationId xmlns:a16="http://schemas.microsoft.com/office/drawing/2014/main" id="{BBCDAF73-D723-4B8C-858C-8EBA4F03D9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6" y="1232"/>
                    <a:ext cx="432" cy="232"/>
                  </a:xfrm>
                  <a:custGeom>
                    <a:avLst/>
                    <a:gdLst>
                      <a:gd name="T0" fmla="*/ 432 w 432"/>
                      <a:gd name="T1" fmla="*/ 0 h 232"/>
                      <a:gd name="T2" fmla="*/ 0 w 432"/>
                      <a:gd name="T3" fmla="*/ 232 h 232"/>
                      <a:gd name="T4" fmla="*/ 0 60000 65536"/>
                      <a:gd name="T5" fmla="*/ 0 60000 65536"/>
                      <a:gd name="T6" fmla="*/ 0 w 432"/>
                      <a:gd name="T7" fmla="*/ 0 h 232"/>
                      <a:gd name="T8" fmla="*/ 432 w 432"/>
                      <a:gd name="T9" fmla="*/ 232 h 23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32" h="232">
                        <a:moveTo>
                          <a:pt x="432" y="0"/>
                        </a:moveTo>
                        <a:lnTo>
                          <a:pt x="0" y="232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0070C0"/>
                    </a:solidFill>
                    <a:prstDash val="sysDot"/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1pPr>
                    <a:lvl2pPr marL="742950" indent="-28575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2pPr>
                    <a:lvl3pPr marL="11430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3pPr>
                    <a:lvl4pPr marL="16002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4pPr>
                    <a:lvl5pPr marL="20574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9pPr>
                  </a:lstStyle>
                  <a:p>
                    <a:endParaRPr lang="pt-BR" altLang="pt-BR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18469" name="Freeform 55">
                    <a:extLst>
                      <a:ext uri="{FF2B5EF4-FFF2-40B4-BE49-F238E27FC236}">
                        <a16:creationId xmlns:a16="http://schemas.microsoft.com/office/drawing/2014/main" id="{71A90EDB-8C80-4DB4-B5DA-84DEB48DA1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36" y="1264"/>
                    <a:ext cx="16" cy="544"/>
                  </a:xfrm>
                  <a:custGeom>
                    <a:avLst/>
                    <a:gdLst>
                      <a:gd name="T0" fmla="*/ 16 w 16"/>
                      <a:gd name="T1" fmla="*/ 0 h 544"/>
                      <a:gd name="T2" fmla="*/ 0 w 16"/>
                      <a:gd name="T3" fmla="*/ 544 h 544"/>
                      <a:gd name="T4" fmla="*/ 0 60000 65536"/>
                      <a:gd name="T5" fmla="*/ 0 60000 65536"/>
                      <a:gd name="T6" fmla="*/ 0 w 16"/>
                      <a:gd name="T7" fmla="*/ 0 h 544"/>
                      <a:gd name="T8" fmla="*/ 16 w 16"/>
                      <a:gd name="T9" fmla="*/ 544 h 544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6" h="544">
                        <a:moveTo>
                          <a:pt x="16" y="0"/>
                        </a:moveTo>
                        <a:lnTo>
                          <a:pt x="0" y="544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0070C0"/>
                    </a:solidFill>
                    <a:prstDash val="sysDot"/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1pPr>
                    <a:lvl2pPr marL="742950" indent="-28575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2pPr>
                    <a:lvl3pPr marL="11430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3pPr>
                    <a:lvl4pPr marL="16002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4pPr>
                    <a:lvl5pPr marL="20574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9pPr>
                  </a:lstStyle>
                  <a:p>
                    <a:endParaRPr lang="pt-BR" altLang="pt-BR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18470" name="Freeform 56">
                    <a:extLst>
                      <a:ext uri="{FF2B5EF4-FFF2-40B4-BE49-F238E27FC236}">
                        <a16:creationId xmlns:a16="http://schemas.microsoft.com/office/drawing/2014/main" id="{F683DD67-3B6F-4277-8AE9-629A90315E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2" y="2392"/>
                    <a:ext cx="264" cy="248"/>
                  </a:xfrm>
                  <a:custGeom>
                    <a:avLst/>
                    <a:gdLst>
                      <a:gd name="T0" fmla="*/ 264 w 264"/>
                      <a:gd name="T1" fmla="*/ 248 h 248"/>
                      <a:gd name="T2" fmla="*/ 0 w 264"/>
                      <a:gd name="T3" fmla="*/ 0 h 248"/>
                      <a:gd name="T4" fmla="*/ 0 60000 65536"/>
                      <a:gd name="T5" fmla="*/ 0 60000 65536"/>
                      <a:gd name="T6" fmla="*/ 0 w 264"/>
                      <a:gd name="T7" fmla="*/ 0 h 248"/>
                      <a:gd name="T8" fmla="*/ 264 w 264"/>
                      <a:gd name="T9" fmla="*/ 248 h 24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64" h="248">
                        <a:moveTo>
                          <a:pt x="264" y="248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0070C0"/>
                    </a:solidFill>
                    <a:prstDash val="sysDot"/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1pPr>
                    <a:lvl2pPr marL="742950" indent="-28575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2pPr>
                    <a:lvl3pPr marL="11430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3pPr>
                    <a:lvl4pPr marL="16002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4pPr>
                    <a:lvl5pPr marL="20574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9pPr>
                  </a:lstStyle>
                  <a:p>
                    <a:endParaRPr lang="pt-BR" altLang="pt-BR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18471" name="Freeform 57">
                    <a:extLst>
                      <a:ext uri="{FF2B5EF4-FFF2-40B4-BE49-F238E27FC236}">
                        <a16:creationId xmlns:a16="http://schemas.microsoft.com/office/drawing/2014/main" id="{156BC453-3FED-493B-93DE-8BAA4C2EF5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0" y="2640"/>
                    <a:ext cx="136" cy="88"/>
                  </a:xfrm>
                  <a:custGeom>
                    <a:avLst/>
                    <a:gdLst>
                      <a:gd name="T0" fmla="*/ 136 w 136"/>
                      <a:gd name="T1" fmla="*/ 0 h 88"/>
                      <a:gd name="T2" fmla="*/ 0 w 136"/>
                      <a:gd name="T3" fmla="*/ 88 h 88"/>
                      <a:gd name="T4" fmla="*/ 0 60000 65536"/>
                      <a:gd name="T5" fmla="*/ 0 60000 65536"/>
                      <a:gd name="T6" fmla="*/ 0 w 136"/>
                      <a:gd name="T7" fmla="*/ 0 h 88"/>
                      <a:gd name="T8" fmla="*/ 136 w 136"/>
                      <a:gd name="T9" fmla="*/ 88 h 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6" h="88">
                        <a:moveTo>
                          <a:pt x="136" y="0"/>
                        </a:moveTo>
                        <a:lnTo>
                          <a:pt x="0" y="88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0070C0"/>
                    </a:solidFill>
                    <a:prstDash val="sysDot"/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1pPr>
                    <a:lvl2pPr marL="742950" indent="-28575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2pPr>
                    <a:lvl3pPr marL="11430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3pPr>
                    <a:lvl4pPr marL="16002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4pPr>
                    <a:lvl5pPr marL="2057400" indent="-228600"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9356D"/>
                        </a:solidFill>
                        <a:latin typeface="Univers" panose="020B0503020202020204" pitchFamily="34" charset="0"/>
                      </a:defRPr>
                    </a:lvl9pPr>
                  </a:lstStyle>
                  <a:p>
                    <a:endParaRPr lang="pt-BR" altLang="pt-BR">
                      <a:solidFill>
                        <a:srgbClr val="002060"/>
                      </a:solidFill>
                    </a:endParaRPr>
                  </a:p>
                </p:txBody>
              </p:sp>
            </p:grpSp>
          </p:grpSp>
        </p:grpSp>
        <p:sp>
          <p:nvSpPr>
            <p:cNvPr id="18464" name="Text Box 58">
              <a:extLst>
                <a:ext uri="{FF2B5EF4-FFF2-40B4-BE49-F238E27FC236}">
                  <a16:creationId xmlns:a16="http://schemas.microsoft.com/office/drawing/2014/main" id="{1E51B275-D1C0-49CD-AC92-054ADFC72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9213" y="6194425"/>
              <a:ext cx="1619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1pPr>
              <a:lvl2pPr marL="742950" indent="-28575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2pPr>
              <a:lvl3pPr marL="11430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3pPr>
              <a:lvl4pPr marL="16002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4pPr>
              <a:lvl5pPr marL="20574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9pPr>
            </a:lstStyle>
            <a:p>
              <a:r>
                <a:rPr lang="pt-BR" altLang="pt-BR" sz="1800" b="0" i="0">
                  <a:solidFill>
                    <a:srgbClr val="002060"/>
                  </a:solidFill>
                  <a:latin typeface="Arial" panose="020B0604020202020204" pitchFamily="34" charset="0"/>
                </a:rPr>
                <a:t>Grafo de fluxo</a:t>
              </a:r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F62574FD-392D-4DE8-8F29-284F69C80CD5}"/>
                </a:ext>
              </a:extLst>
            </p:cNvPr>
            <p:cNvSpPr>
              <a:spLocks/>
            </p:cNvSpPr>
            <p:nvPr/>
          </p:nvSpPr>
          <p:spPr bwMode="auto">
            <a:xfrm rot="1989710">
              <a:off x="6777784" y="5383090"/>
              <a:ext cx="196944" cy="301400"/>
            </a:xfrm>
            <a:custGeom>
              <a:avLst/>
              <a:gdLst>
                <a:gd name="T0" fmla="*/ 0 w 296"/>
                <a:gd name="T1" fmla="*/ 0 h 280"/>
                <a:gd name="T2" fmla="*/ 296 w 296"/>
                <a:gd name="T3" fmla="*/ 280 h 280"/>
                <a:gd name="T4" fmla="*/ 0 60000 65536"/>
                <a:gd name="T5" fmla="*/ 0 60000 65536"/>
                <a:gd name="T6" fmla="*/ 0 w 296"/>
                <a:gd name="T7" fmla="*/ 0 h 280"/>
                <a:gd name="T8" fmla="*/ 296 w 296"/>
                <a:gd name="T9" fmla="*/ 280 h 2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6" h="280">
                  <a:moveTo>
                    <a:pt x="0" y="0"/>
                  </a:moveTo>
                  <a:lnTo>
                    <a:pt x="296" y="280"/>
                  </a:lnTo>
                </a:path>
              </a:pathLst>
            </a:cu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1pPr>
              <a:lvl2pPr marL="742950" indent="-28575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2pPr>
              <a:lvl3pPr marL="11430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3pPr>
              <a:lvl4pPr marL="16002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4pPr>
              <a:lvl5pPr marL="2057400" indent="-228600"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9356D"/>
                  </a:solidFill>
                  <a:latin typeface="Univers" panose="020B0503020202020204" pitchFamily="34" charset="0"/>
                </a:defRPr>
              </a:lvl9pPr>
            </a:lstStyle>
            <a:p>
              <a:endParaRPr lang="pt-BR" altLang="pt-BR">
                <a:solidFill>
                  <a:srgbClr val="002060"/>
                </a:solidFill>
              </a:endParaRPr>
            </a:p>
          </p:txBody>
        </p:sp>
      </p:grp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3E4ED5-9B7C-491C-BCC0-4E86B319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EC071F-0282-42C7-81C6-0578F7DC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E505-FD8E-45D1-86DC-A7A965B55E74}" type="slidenum">
              <a:rPr lang="pt-BR" altLang="pt-BR" smtClean="0"/>
              <a:pPr/>
              <a:t>29</a:t>
            </a:fld>
            <a:endParaRPr lang="pt-BR" alt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Rectangle 4">
            <a:extLst>
              <a:ext uri="{FF2B5EF4-FFF2-40B4-BE49-F238E27FC236}">
                <a16:creationId xmlns:a16="http://schemas.microsoft.com/office/drawing/2014/main" id="{7B2B6B68-6970-4CAF-A012-A1392C06C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866266"/>
          </a:xfrm>
        </p:spPr>
        <p:txBody>
          <a:bodyPr/>
          <a:lstStyle/>
          <a:p>
            <a:pPr algn="ctr"/>
            <a:r>
              <a:rPr lang="en-US" altLang="pt-BR" dirty="0" err="1"/>
              <a:t>Falha</a:t>
            </a:r>
            <a:r>
              <a:rPr lang="en-US" altLang="pt-BR" dirty="0"/>
              <a:t>, Falta e </a:t>
            </a:r>
            <a:r>
              <a:rPr lang="en-US" altLang="pt-BR" dirty="0" err="1"/>
              <a:t>Erro</a:t>
            </a:r>
            <a:endParaRPr lang="pt-BR" altLang="pt-BR" dirty="0"/>
          </a:p>
        </p:txBody>
      </p:sp>
      <p:sp>
        <p:nvSpPr>
          <p:cNvPr id="209925" name="Rectangle 5">
            <a:extLst>
              <a:ext uri="{FF2B5EF4-FFF2-40B4-BE49-F238E27FC236}">
                <a16:creationId xmlns:a16="http://schemas.microsoft.com/office/drawing/2014/main" id="{374975DC-83E5-4B84-9BF0-BF6E3B1E57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4" y="1124744"/>
            <a:ext cx="8856984" cy="5256584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pt-BR" dirty="0" err="1">
                <a:solidFill>
                  <a:srgbClr val="002060"/>
                </a:solidFill>
              </a:rPr>
              <a:t>Falha</a:t>
            </a:r>
            <a:endParaRPr lang="en-US" altLang="pt-BR" dirty="0">
              <a:solidFill>
                <a:srgbClr val="002060"/>
              </a:solidFill>
            </a:endParaRP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pt-BR" dirty="0" err="1">
                <a:solidFill>
                  <a:srgbClr val="002060"/>
                </a:solidFill>
              </a:rPr>
              <a:t>Incapacidade</a:t>
            </a:r>
            <a:r>
              <a:rPr lang="en-US" altLang="pt-BR" dirty="0">
                <a:solidFill>
                  <a:srgbClr val="002060"/>
                </a:solidFill>
              </a:rPr>
              <a:t> do software de </a:t>
            </a:r>
            <a:r>
              <a:rPr lang="en-US" altLang="pt-BR" dirty="0" err="1">
                <a:solidFill>
                  <a:srgbClr val="002060"/>
                </a:solidFill>
              </a:rPr>
              <a:t>realizar</a:t>
            </a:r>
            <a:r>
              <a:rPr lang="en-US" altLang="pt-BR" dirty="0">
                <a:solidFill>
                  <a:srgbClr val="002060"/>
                </a:solidFill>
              </a:rPr>
              <a:t> a </a:t>
            </a:r>
            <a:r>
              <a:rPr lang="en-US" altLang="pt-BR" dirty="0" err="1">
                <a:solidFill>
                  <a:srgbClr val="002060"/>
                </a:solidFill>
              </a:rPr>
              <a:t>função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requisitada</a:t>
            </a:r>
            <a:r>
              <a:rPr lang="en-US" altLang="pt-BR" dirty="0">
                <a:solidFill>
                  <a:srgbClr val="002060"/>
                </a:solidFill>
              </a:rPr>
              <a:t> (</a:t>
            </a:r>
            <a:r>
              <a:rPr lang="en-US" altLang="pt-BR" dirty="0" err="1">
                <a:solidFill>
                  <a:srgbClr val="002060"/>
                </a:solidFill>
              </a:rPr>
              <a:t>aspecto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externo</a:t>
            </a:r>
            <a:r>
              <a:rPr lang="en-US" altLang="pt-BR" dirty="0">
                <a:solidFill>
                  <a:srgbClr val="002060"/>
                </a:solidFill>
              </a:rPr>
              <a:t>)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pt-BR" dirty="0" err="1">
                <a:solidFill>
                  <a:srgbClr val="002060"/>
                </a:solidFill>
              </a:rPr>
              <a:t>Exemplo</a:t>
            </a:r>
            <a:endParaRPr lang="en-US" altLang="pt-BR" dirty="0">
              <a:solidFill>
                <a:srgbClr val="002060"/>
              </a:solidFill>
            </a:endParaRPr>
          </a:p>
          <a:p>
            <a:pPr lvl="2">
              <a:buClr>
                <a:srgbClr val="002060"/>
              </a:buClr>
            </a:pPr>
            <a:r>
              <a:rPr lang="en-US" altLang="pt-BR" dirty="0" err="1">
                <a:solidFill>
                  <a:srgbClr val="002060"/>
                </a:solidFill>
              </a:rPr>
              <a:t>Terminação</a:t>
            </a:r>
            <a:r>
              <a:rPr lang="en-US" altLang="pt-BR" dirty="0">
                <a:solidFill>
                  <a:srgbClr val="002060"/>
                </a:solidFill>
              </a:rPr>
              <a:t> anormal, </a:t>
            </a:r>
            <a:r>
              <a:rPr lang="en-US" altLang="pt-BR" dirty="0" err="1">
                <a:solidFill>
                  <a:srgbClr val="002060"/>
                </a:solidFill>
              </a:rPr>
              <a:t>restrição</a:t>
            </a:r>
            <a:r>
              <a:rPr lang="en-US" altLang="pt-BR" dirty="0">
                <a:solidFill>
                  <a:srgbClr val="002060"/>
                </a:solidFill>
              </a:rPr>
              <a:t> temporal </a:t>
            </a:r>
            <a:r>
              <a:rPr lang="en-US" altLang="pt-BR" dirty="0" err="1">
                <a:solidFill>
                  <a:srgbClr val="002060"/>
                </a:solidFill>
              </a:rPr>
              <a:t>violada</a:t>
            </a:r>
            <a:endParaRPr lang="en-US" altLang="pt-BR" dirty="0">
              <a:solidFill>
                <a:srgbClr val="002060"/>
              </a:solidFill>
            </a:endParaRPr>
          </a:p>
          <a:p>
            <a:pPr lvl="2">
              <a:buClr>
                <a:srgbClr val="002060"/>
              </a:buClr>
            </a:pPr>
            <a:endParaRPr lang="en-US" altLang="pt-BR" dirty="0">
              <a:solidFill>
                <a:srgbClr val="002060"/>
              </a:solidFill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pt-BR" dirty="0">
                <a:solidFill>
                  <a:srgbClr val="002060"/>
                </a:solidFill>
              </a:rPr>
              <a:t>Falta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pt-BR" dirty="0">
                <a:solidFill>
                  <a:srgbClr val="002060"/>
                </a:solidFill>
              </a:rPr>
              <a:t>Causa de </a:t>
            </a:r>
            <a:r>
              <a:rPr lang="en-US" altLang="pt-BR" dirty="0" err="1">
                <a:solidFill>
                  <a:srgbClr val="002060"/>
                </a:solidFill>
              </a:rPr>
              <a:t>uma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falha</a:t>
            </a:r>
            <a:endParaRPr lang="en-US" altLang="pt-BR" dirty="0">
              <a:solidFill>
                <a:srgbClr val="002060"/>
              </a:solidFill>
            </a:endParaRP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pt-BR" dirty="0" err="1">
                <a:solidFill>
                  <a:srgbClr val="002060"/>
                </a:solidFill>
              </a:rPr>
              <a:t>Exemplo</a:t>
            </a:r>
            <a:endParaRPr lang="en-US" altLang="pt-BR" dirty="0">
              <a:solidFill>
                <a:srgbClr val="002060"/>
              </a:solidFill>
            </a:endParaRPr>
          </a:p>
          <a:p>
            <a:pPr lvl="2">
              <a:buClr>
                <a:srgbClr val="002060"/>
              </a:buClr>
            </a:pPr>
            <a:r>
              <a:rPr lang="en-US" altLang="pt-BR" dirty="0">
                <a:solidFill>
                  <a:srgbClr val="002060"/>
                </a:solidFill>
              </a:rPr>
              <a:t>Código </a:t>
            </a:r>
            <a:r>
              <a:rPr lang="en-US" altLang="pt-BR" dirty="0" err="1">
                <a:solidFill>
                  <a:srgbClr val="002060"/>
                </a:solidFill>
              </a:rPr>
              <a:t>incorreto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ou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faltando</a:t>
            </a:r>
            <a:endParaRPr lang="en-US" altLang="pt-BR" dirty="0">
              <a:solidFill>
                <a:srgbClr val="002060"/>
              </a:solidFill>
            </a:endParaRPr>
          </a:p>
          <a:p>
            <a:pPr lvl="2">
              <a:buClr>
                <a:srgbClr val="002060"/>
              </a:buClr>
            </a:pPr>
            <a:endParaRPr lang="en-US" altLang="pt-BR" dirty="0">
              <a:solidFill>
                <a:srgbClr val="002060"/>
              </a:solidFill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pt-BR" dirty="0" err="1">
                <a:solidFill>
                  <a:srgbClr val="002060"/>
                </a:solidFill>
              </a:rPr>
              <a:t>Erro</a:t>
            </a:r>
            <a:endParaRPr lang="en-US" altLang="pt-BR" dirty="0">
              <a:solidFill>
                <a:srgbClr val="002060"/>
              </a:solidFill>
            </a:endParaRP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pt-BR" dirty="0">
                <a:solidFill>
                  <a:srgbClr val="002060"/>
                </a:solidFill>
              </a:rPr>
              <a:t>Estado </a:t>
            </a:r>
            <a:r>
              <a:rPr lang="en-US" altLang="pt-BR" dirty="0" err="1">
                <a:solidFill>
                  <a:srgbClr val="002060"/>
                </a:solidFill>
              </a:rPr>
              <a:t>intermediário</a:t>
            </a:r>
            <a:r>
              <a:rPr lang="en-US" altLang="pt-BR" dirty="0">
                <a:solidFill>
                  <a:srgbClr val="002060"/>
                </a:solidFill>
              </a:rPr>
              <a:t> (</a:t>
            </a:r>
            <a:r>
              <a:rPr lang="en-US" altLang="pt-BR" dirty="0" err="1">
                <a:solidFill>
                  <a:srgbClr val="002060"/>
                </a:solidFill>
              </a:rPr>
              <a:t>instabilidade</a:t>
            </a:r>
            <a:r>
              <a:rPr lang="en-US" altLang="pt-BR" dirty="0">
                <a:solidFill>
                  <a:srgbClr val="002060"/>
                </a:solidFill>
              </a:rPr>
              <a:t>)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pt-BR" dirty="0" err="1">
                <a:solidFill>
                  <a:srgbClr val="002060"/>
                </a:solidFill>
              </a:rPr>
              <a:t>Provém</a:t>
            </a:r>
            <a:r>
              <a:rPr lang="en-US" altLang="pt-BR" dirty="0">
                <a:solidFill>
                  <a:srgbClr val="002060"/>
                </a:solidFill>
              </a:rPr>
              <a:t> de </a:t>
            </a:r>
            <a:r>
              <a:rPr lang="en-US" altLang="pt-BR" dirty="0" err="1">
                <a:solidFill>
                  <a:srgbClr val="002060"/>
                </a:solidFill>
              </a:rPr>
              <a:t>uma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falta</a:t>
            </a:r>
            <a:endParaRPr lang="en-US" altLang="pt-BR" dirty="0">
              <a:solidFill>
                <a:srgbClr val="002060"/>
              </a:solidFill>
            </a:endParaRP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pt-BR" dirty="0" err="1">
                <a:solidFill>
                  <a:srgbClr val="002060"/>
                </a:solidFill>
              </a:rPr>
              <a:t>Pode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resultar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em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falha</a:t>
            </a:r>
            <a:r>
              <a:rPr lang="en-US" altLang="pt-BR" dirty="0">
                <a:solidFill>
                  <a:srgbClr val="002060"/>
                </a:solidFill>
              </a:rPr>
              <a:t>, se </a:t>
            </a:r>
            <a:r>
              <a:rPr lang="en-US" altLang="pt-BR" dirty="0" err="1">
                <a:solidFill>
                  <a:srgbClr val="002060"/>
                </a:solidFill>
              </a:rPr>
              <a:t>propagado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até</a:t>
            </a:r>
            <a:r>
              <a:rPr lang="en-US" altLang="pt-BR" dirty="0">
                <a:solidFill>
                  <a:srgbClr val="002060"/>
                </a:solidFill>
              </a:rPr>
              <a:t> a </a:t>
            </a:r>
            <a:r>
              <a:rPr lang="en-US" altLang="pt-BR" dirty="0" err="1">
                <a:solidFill>
                  <a:srgbClr val="002060"/>
                </a:solidFill>
              </a:rPr>
              <a:t>saída</a:t>
            </a:r>
            <a:endParaRPr lang="pt-BR" altLang="pt-BR" dirty="0">
              <a:solidFill>
                <a:srgbClr val="002060"/>
              </a:solidFill>
            </a:endParaRPr>
          </a:p>
          <a:p>
            <a:pPr lvl="2"/>
            <a:endParaRPr lang="en-US" altLang="pt-BR" dirty="0">
              <a:solidFill>
                <a:srgbClr val="002060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C17740-FF90-42E4-9E6B-ED16035A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8C84-AE98-4ABE-A9A2-166B1F8518B0}" type="slidenum">
              <a:rPr lang="pt-BR" altLang="pt-BR"/>
              <a:pPr/>
              <a:t>3</a:t>
            </a:fld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A0E1732-C686-4309-BB2C-0A1C88EC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107504" y="1772816"/>
            <a:ext cx="8784976" cy="4464496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pt-BR" sz="2100" dirty="0">
                <a:solidFill>
                  <a:srgbClr val="002060"/>
                </a:solidFill>
              </a:rPr>
              <a:t>Verificação e Validação (V&amp;V) é o nome dado aos processos de verificação e análise que asseguram que o software cumpra com as suas especificações e atenda às necessidades dos clientes que estão pagando por ele.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pt-BR" sz="2100" dirty="0">
                <a:solidFill>
                  <a:srgbClr val="002060"/>
                </a:solidFill>
              </a:rPr>
              <a:t>Embora verificação e validação de software, em primeiro momento pareça ser a mesma coisa, não são.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pt-BR" sz="2100" dirty="0">
                <a:solidFill>
                  <a:srgbClr val="002060"/>
                </a:solidFill>
              </a:rPr>
              <a:t>A </a:t>
            </a:r>
            <a:r>
              <a:rPr lang="pt-BR" sz="2100" b="1" dirty="0">
                <a:solidFill>
                  <a:srgbClr val="002060"/>
                </a:solidFill>
              </a:rPr>
              <a:t>validação </a:t>
            </a:r>
            <a:r>
              <a:rPr lang="pt-BR" sz="2100" dirty="0">
                <a:solidFill>
                  <a:srgbClr val="002060"/>
                </a:solidFill>
              </a:rPr>
              <a:t>está relacionado ao fato de estarmos construindo o produto certo.</a:t>
            </a:r>
          </a:p>
          <a:p>
            <a:pPr marL="800100" lvl="1" indent="-342900" algn="l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pt-BR" sz="2100" dirty="0">
                <a:solidFill>
                  <a:srgbClr val="002060"/>
                </a:solidFill>
              </a:rPr>
              <a:t>Se o software faz o que o usuário requisitou;</a:t>
            </a:r>
          </a:p>
          <a:p>
            <a:pPr marL="800100" lvl="1" indent="-342900" algn="l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pt-BR" sz="2100" dirty="0">
                <a:solidFill>
                  <a:srgbClr val="002060"/>
                </a:solidFill>
              </a:rPr>
              <a:t>Se o software está de acordo com sua especificação;</a:t>
            </a:r>
          </a:p>
          <a:p>
            <a:pPr marL="342900" indent="-342900" algn="l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pt-BR" sz="2000" i="0" dirty="0">
                <a:solidFill>
                  <a:srgbClr val="002060"/>
                </a:solidFill>
                <a:effectLst/>
                <a:latin typeface="Lato"/>
              </a:rPr>
              <a:t>A Verificação esta relacionada com a construção do software.</a:t>
            </a:r>
          </a:p>
          <a:p>
            <a:pPr marL="800100" lvl="1" indent="-342900" algn="l" fontAlgn="base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pt-BR" i="0" dirty="0">
                <a:solidFill>
                  <a:srgbClr val="002060"/>
                </a:solidFill>
                <a:effectLst/>
                <a:latin typeface="Lato"/>
              </a:rPr>
              <a:t>Se o software foi ou está sendo feito da forma correta.</a:t>
            </a:r>
          </a:p>
          <a:p>
            <a:pPr marL="1257300" lvl="2" indent="-342900" algn="l" fontAlgn="base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2060"/>
                </a:solidFill>
                <a:latin typeface="Lato"/>
              </a:rPr>
              <a:t>A</a:t>
            </a:r>
            <a:r>
              <a:rPr lang="pt-BR" i="0" dirty="0">
                <a:solidFill>
                  <a:srgbClr val="002060"/>
                </a:solidFill>
                <a:effectLst/>
                <a:latin typeface="Lato"/>
              </a:rPr>
              <a:t> verificação consiste em avaliar se existem falhas e problemas com o software (seja no código, nas funcionalidades, interface, dentre muitos outros detalhes) antes que ele seja entregue ao cliente ou disponibilizado para o público final.</a:t>
            </a:r>
            <a:br>
              <a:rPr lang="pt-BR" sz="2100" dirty="0">
                <a:solidFill>
                  <a:srgbClr val="002060"/>
                </a:solidFill>
              </a:rPr>
            </a:br>
            <a:endParaRPr lang="pt-BR" sz="2100" dirty="0">
              <a:solidFill>
                <a:srgbClr val="002060"/>
              </a:solidFill>
            </a:endParaRP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pt-BR" sz="2100" dirty="0">
              <a:solidFill>
                <a:srgbClr val="002060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68BD862-0429-4F57-8262-6B58B34354EE}"/>
              </a:ext>
            </a:extLst>
          </p:cNvPr>
          <p:cNvSpPr txBox="1">
            <a:spLocks/>
          </p:cNvSpPr>
          <p:nvPr/>
        </p:nvSpPr>
        <p:spPr>
          <a:xfrm>
            <a:off x="107504" y="908720"/>
            <a:ext cx="9003375" cy="71360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solidFill>
                  <a:srgbClr val="002060"/>
                </a:solidFill>
              </a:rPr>
              <a:t>Testes de verificação: Conceitos Gerais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4E7D340-0F00-46D7-99A8-F60548A8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C1DF23C-4ABF-4BE3-8815-4ABDD2B5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5D5-EEBF-4E14-B5C7-5FC1700C303A}" type="slidenum">
              <a:rPr lang="pt-BR" altLang="pt-BR" smtClean="0"/>
              <a:pPr/>
              <a:t>30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03806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2" name="Rectangle 4">
            <a:extLst>
              <a:ext uri="{FF2B5EF4-FFF2-40B4-BE49-F238E27FC236}">
                <a16:creationId xmlns:a16="http://schemas.microsoft.com/office/drawing/2014/main" id="{BA161016-BC13-4E4A-A3EE-C0171E31A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Estágios de Teste</a:t>
            </a:r>
            <a:endParaRPr lang="pt-BR" altLang="pt-BR"/>
          </a:p>
        </p:txBody>
      </p:sp>
      <p:sp>
        <p:nvSpPr>
          <p:cNvPr id="227334" name="Rectangle 6">
            <a:extLst>
              <a:ext uri="{FF2B5EF4-FFF2-40B4-BE49-F238E27FC236}">
                <a16:creationId xmlns:a16="http://schemas.microsoft.com/office/drawing/2014/main" id="{4408EA09-670A-439C-89B4-D6BA3D019E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4" y="836712"/>
            <a:ext cx="8856984" cy="5760640"/>
          </a:xfrm>
        </p:spPr>
        <p:txBody>
          <a:bodyPr/>
          <a:lstStyle/>
          <a:p>
            <a:r>
              <a:rPr lang="pt-BR" altLang="pt-BR" dirty="0">
                <a:solidFill>
                  <a:srgbClr val="002060"/>
                </a:solidFill>
              </a:rPr>
              <a:t>Teste de Unidade</a:t>
            </a:r>
          </a:p>
          <a:p>
            <a:r>
              <a:rPr lang="pt-BR" altLang="pt-BR" dirty="0">
                <a:solidFill>
                  <a:srgbClr val="002060"/>
                </a:solidFill>
              </a:rPr>
              <a:t>Teste de Aspectos OO</a:t>
            </a:r>
          </a:p>
          <a:p>
            <a:r>
              <a:rPr lang="pt-BR" altLang="pt-BR" dirty="0">
                <a:solidFill>
                  <a:srgbClr val="002060"/>
                </a:solidFill>
              </a:rPr>
              <a:t>Teste de Integração</a:t>
            </a:r>
          </a:p>
          <a:p>
            <a:r>
              <a:rPr lang="pt-BR" altLang="pt-BR" dirty="0">
                <a:solidFill>
                  <a:srgbClr val="002060"/>
                </a:solidFill>
              </a:rPr>
              <a:t>Teste de Sistema</a:t>
            </a:r>
          </a:p>
          <a:p>
            <a:r>
              <a:rPr lang="pt-BR" altLang="pt-BR" dirty="0">
                <a:solidFill>
                  <a:srgbClr val="002060"/>
                </a:solidFill>
              </a:rPr>
              <a:t>Teste de Aceitação</a:t>
            </a:r>
            <a:endParaRPr lang="en-US" altLang="pt-BR" dirty="0">
              <a:solidFill>
                <a:srgbClr val="002060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0F7E5F-CEAA-429F-80E8-05F08930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7572E-22EE-4336-BC44-D15A30269035}" type="slidenum">
              <a:rPr lang="pt-BR" altLang="pt-BR"/>
              <a:pPr/>
              <a:t>31</a:t>
            </a:fld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A0A9360-B04D-4D9D-BCD9-251F909B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F1F549C7-C13A-4B0A-B9B2-C0568E07A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Estágios de teste</a:t>
            </a:r>
          </a:p>
        </p:txBody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45C6E7E6-D5D6-48AE-B7D4-167607CD88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764704"/>
            <a:ext cx="8784976" cy="5544616"/>
          </a:xfrm>
        </p:spPr>
        <p:txBody>
          <a:bodyPr/>
          <a:lstStyle/>
          <a:p>
            <a:r>
              <a:rPr lang="pt-BR" altLang="pt-BR" dirty="0">
                <a:solidFill>
                  <a:srgbClr val="002060"/>
                </a:solidFill>
              </a:rPr>
              <a:t>Teste de unidade</a:t>
            </a: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Componentes individuais (ex.: métodos, classes) são testados para assegurar que os mesmos operam de forma correta </a:t>
            </a:r>
          </a:p>
          <a:p>
            <a:r>
              <a:rPr lang="pt-BR" altLang="pt-BR" dirty="0">
                <a:solidFill>
                  <a:srgbClr val="002060"/>
                </a:solidFill>
              </a:rPr>
              <a:t>Teste de aspectos OO</a:t>
            </a: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Teste de </a:t>
            </a:r>
            <a:r>
              <a:rPr lang="pt-BR" altLang="pt-BR" dirty="0" err="1">
                <a:solidFill>
                  <a:srgbClr val="002060"/>
                </a:solidFill>
              </a:rPr>
              <a:t>Iteradores</a:t>
            </a:r>
            <a:endParaRPr lang="pt-BR" altLang="pt-BR" dirty="0">
              <a:solidFill>
                <a:srgbClr val="002060"/>
              </a:solidFill>
            </a:endParaRP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Teste de Abstrações de Dados</a:t>
            </a: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Teste de Hierarquia de Tipos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7EB159-06FA-4605-8799-80122299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D173-F1F0-40B9-8CFE-01B7E62FD4DD}" type="slidenum">
              <a:rPr lang="pt-BR" altLang="pt-BR"/>
              <a:pPr/>
              <a:t>32</a:t>
            </a:fld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D24737B-BDA0-49C8-9E44-BA85DCBE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>
            <a:extLst>
              <a:ext uri="{FF2B5EF4-FFF2-40B4-BE49-F238E27FC236}">
                <a16:creationId xmlns:a16="http://schemas.microsoft.com/office/drawing/2014/main" id="{B44C01C7-A9FA-4393-816B-DFBEC3563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Estágios de teste</a:t>
            </a:r>
          </a:p>
        </p:txBody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5756B764-120E-4A7D-A40B-CC4892DC89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836712"/>
            <a:ext cx="8784976" cy="5040560"/>
          </a:xfrm>
        </p:spPr>
        <p:txBody>
          <a:bodyPr/>
          <a:lstStyle/>
          <a:p>
            <a:r>
              <a:rPr lang="pt-BR" altLang="pt-BR" dirty="0">
                <a:solidFill>
                  <a:srgbClr val="002060"/>
                </a:solidFill>
              </a:rPr>
              <a:t>Teste de integração</a:t>
            </a: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A interface entre as unidades integradas é testada</a:t>
            </a:r>
          </a:p>
          <a:p>
            <a:r>
              <a:rPr lang="pt-BR" altLang="pt-BR" dirty="0">
                <a:solidFill>
                  <a:srgbClr val="002060"/>
                </a:solidFill>
              </a:rPr>
              <a:t>Teste de sistema</a:t>
            </a: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Os elementos de software integrados com o ambiente operacional (hardware, pessoas, etc.) são testados como um todo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2E4516-A1F7-49FD-8751-1AF5B1EA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8451-67A2-423E-8380-4562B221A93D}" type="slidenum">
              <a:rPr lang="pt-BR" altLang="pt-BR"/>
              <a:pPr/>
              <a:t>33</a:t>
            </a:fld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1DA4CCB-F909-4905-B1DD-E75E05B3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>
            <a:extLst>
              <a:ext uri="{FF2B5EF4-FFF2-40B4-BE49-F238E27FC236}">
                <a16:creationId xmlns:a16="http://schemas.microsoft.com/office/drawing/2014/main" id="{A9C3E48D-BF48-4B1B-8CF5-6CA25AD41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003399"/>
          </a:solidFill>
          <a:ln/>
        </p:spPr>
        <p:txBody>
          <a:bodyPr anchor="ctr"/>
          <a:lstStyle/>
          <a:p>
            <a:r>
              <a:rPr lang="pt-BR" altLang="pt-BR" dirty="0"/>
              <a:t>Estágios de teste</a:t>
            </a:r>
          </a:p>
        </p:txBody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7E8B4107-0F4B-4B41-AC17-684FD82FF3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4" y="836712"/>
            <a:ext cx="8712968" cy="5832648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altLang="pt-BR" sz="2800" dirty="0">
                <a:solidFill>
                  <a:srgbClr val="002060"/>
                </a:solidFill>
              </a:rPr>
              <a:t>Testes de aceitação (“caixa preta”) são realizados pelo usuário</a:t>
            </a:r>
          </a:p>
          <a:p>
            <a:pPr lvl="1">
              <a:lnSpc>
                <a:spcPct val="90000"/>
              </a:lnSpc>
            </a:pPr>
            <a:r>
              <a:rPr lang="pt-BR" altLang="pt-BR" sz="2400" dirty="0">
                <a:solidFill>
                  <a:srgbClr val="002060"/>
                </a:solidFill>
              </a:rPr>
              <a:t>Finalidade é demonstrar a conformidade com os requisitos do software</a:t>
            </a:r>
          </a:p>
          <a:p>
            <a:pPr>
              <a:lnSpc>
                <a:spcPct val="90000"/>
              </a:lnSpc>
            </a:pPr>
            <a:r>
              <a:rPr lang="pt-BR" altLang="pt-BR" sz="2800" dirty="0">
                <a:solidFill>
                  <a:srgbClr val="002060"/>
                </a:solidFill>
              </a:rPr>
              <a:t>Envolve treinamento, documentação e empacotamento</a:t>
            </a:r>
          </a:p>
          <a:p>
            <a:pPr>
              <a:lnSpc>
                <a:spcPct val="90000"/>
              </a:lnSpc>
            </a:pPr>
            <a:r>
              <a:rPr lang="pt-BR" altLang="pt-BR" sz="2800" dirty="0">
                <a:solidFill>
                  <a:srgbClr val="002060"/>
                </a:solidFill>
              </a:rPr>
              <a:t>Podem ser de duas categorias: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solidFill>
                  <a:srgbClr val="002060"/>
                </a:solidFill>
              </a:rPr>
              <a:t>Testes </a:t>
            </a:r>
            <a:r>
              <a:rPr lang="pt-BR" altLang="pt-BR" i="1" dirty="0">
                <a:solidFill>
                  <a:srgbClr val="002060"/>
                </a:solidFill>
              </a:rPr>
              <a:t>alfa</a:t>
            </a:r>
            <a:endParaRPr lang="en-US" altLang="pt-BR" i="1" dirty="0">
              <a:solidFill>
                <a:srgbClr val="002060"/>
              </a:solidFill>
            </a:endParaRPr>
          </a:p>
          <a:p>
            <a:pPr lvl="2">
              <a:lnSpc>
                <a:spcPct val="90000"/>
              </a:lnSpc>
            </a:pPr>
            <a:r>
              <a:rPr lang="pt-BR" altLang="pt-BR" dirty="0">
                <a:solidFill>
                  <a:srgbClr val="002060"/>
                </a:solidFill>
              </a:rPr>
              <a:t>Feitos pelo usuário, geralmente nas instalações do desenvolvedor, que observa e registra erros e/ou problemas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1770DE-251A-4F6D-A12B-83BB289E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EAEF-0C91-4382-ADCF-404572816A7F}" type="slidenum">
              <a:rPr lang="pt-BR" altLang="pt-BR"/>
              <a:pPr/>
              <a:t>34</a:t>
            </a:fld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A34BAB4-B0AA-4D44-8211-49CF661A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Rectangle 3">
            <a:extLst>
              <a:ext uri="{FF2B5EF4-FFF2-40B4-BE49-F238E27FC236}">
                <a16:creationId xmlns:a16="http://schemas.microsoft.com/office/drawing/2014/main" id="{9F32052E-F488-41A0-8A05-0BA40704D5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4" y="836712"/>
            <a:ext cx="8928992" cy="568863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800" dirty="0">
                <a:solidFill>
                  <a:srgbClr val="002060"/>
                </a:solidFill>
              </a:rPr>
              <a:t>Testes de aceitação (“caixa preta”) são realizados pelo usuário</a:t>
            </a:r>
            <a:endParaRPr lang="pt-BR" altLang="pt-BR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pt-BR" altLang="pt-BR" dirty="0">
                <a:solidFill>
                  <a:srgbClr val="002060"/>
                </a:solidFill>
              </a:rPr>
              <a:t>Testes </a:t>
            </a:r>
            <a:r>
              <a:rPr lang="pt-BR" altLang="pt-BR" i="1" dirty="0">
                <a:solidFill>
                  <a:srgbClr val="002060"/>
                </a:solidFill>
              </a:rPr>
              <a:t>beta</a:t>
            </a:r>
            <a:endParaRPr lang="en-US" altLang="pt-BR" i="1" dirty="0">
              <a:solidFill>
                <a:srgbClr val="002060"/>
              </a:solidFill>
            </a:endParaRPr>
          </a:p>
          <a:p>
            <a:pPr lvl="2">
              <a:lnSpc>
                <a:spcPct val="90000"/>
              </a:lnSpc>
            </a:pPr>
            <a:r>
              <a:rPr lang="pt-BR" altLang="pt-BR" dirty="0">
                <a:solidFill>
                  <a:srgbClr val="002060"/>
                </a:solidFill>
              </a:rPr>
              <a:t>Feitos pelo usuário, geralmente em suas próprias instalações, sem a supervisão do desenvolvedor. Os problemas detectados são então relatados para o desenvolvedor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0C0BE9-B9DA-498D-9053-163DFB4F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2757-7448-4789-81C1-2237076CD9EE}" type="slidenum">
              <a:rPr lang="pt-BR" altLang="pt-BR"/>
              <a:pPr/>
              <a:t>35</a:t>
            </a:fld>
            <a:endParaRPr lang="pt-BR" alt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A28D75-8EAD-46B0-A7FC-BF5DE6ED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dirty="0"/>
              <a:t>Estágios de teste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764D864-CA5E-40DB-B556-8A50856B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7C15F2FC-7E63-469F-845B-063D90DEF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Tipos de Teste</a:t>
            </a:r>
            <a:endParaRPr lang="en-US" altLang="pt-BR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F93303F8-F5D3-4B92-8463-2CCFE6F6FF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836712"/>
            <a:ext cx="8640960" cy="5616624"/>
          </a:xfrm>
        </p:spPr>
        <p:txBody>
          <a:bodyPr>
            <a:normAutofit/>
          </a:bodyPr>
          <a:lstStyle/>
          <a:p>
            <a:r>
              <a:rPr lang="pt-BR" altLang="pt-BR" sz="2800" dirty="0">
                <a:solidFill>
                  <a:srgbClr val="002060"/>
                </a:solidFill>
              </a:rPr>
              <a:t>São definidos em relação aos diversos tipos de requisitos descritos no documento de requisitos</a:t>
            </a:r>
          </a:p>
          <a:p>
            <a:r>
              <a:rPr lang="pt-BR" altLang="pt-BR" sz="2800" dirty="0">
                <a:solidFill>
                  <a:srgbClr val="002060"/>
                </a:solidFill>
              </a:rPr>
              <a:t>Alguns exemplos são:</a:t>
            </a:r>
          </a:p>
          <a:p>
            <a:pPr lvl="1"/>
            <a:r>
              <a:rPr lang="pt-BR" altLang="pt-BR" sz="2400" dirty="0">
                <a:solidFill>
                  <a:srgbClr val="002060"/>
                </a:solidFill>
              </a:rPr>
              <a:t>Teste funcional</a:t>
            </a:r>
          </a:p>
          <a:p>
            <a:pPr lvl="1"/>
            <a:r>
              <a:rPr lang="pt-BR" altLang="pt-BR" sz="2400" dirty="0">
                <a:solidFill>
                  <a:srgbClr val="002060"/>
                </a:solidFill>
              </a:rPr>
              <a:t>Teste de recuperação de falhas</a:t>
            </a:r>
          </a:p>
          <a:p>
            <a:pPr lvl="1"/>
            <a:r>
              <a:rPr lang="pt-BR" altLang="pt-BR" sz="2400" dirty="0">
                <a:solidFill>
                  <a:srgbClr val="002060"/>
                </a:solidFill>
              </a:rPr>
              <a:t>Teste de segurança</a:t>
            </a:r>
          </a:p>
          <a:p>
            <a:pPr lvl="1"/>
            <a:r>
              <a:rPr lang="pt-BR" altLang="pt-BR" sz="2400" dirty="0">
                <a:solidFill>
                  <a:srgbClr val="002060"/>
                </a:solidFill>
              </a:rPr>
              <a:t>Teste de performance</a:t>
            </a:r>
          </a:p>
          <a:p>
            <a:pPr lvl="1"/>
            <a:r>
              <a:rPr lang="pt-BR" altLang="pt-BR" sz="2400" dirty="0">
                <a:solidFill>
                  <a:srgbClr val="002060"/>
                </a:solidFill>
              </a:rPr>
              <a:t>Teste de carga</a:t>
            </a:r>
          </a:p>
          <a:p>
            <a:pPr lvl="1"/>
            <a:endParaRPr lang="en-US" altLang="pt-BR" sz="2400" dirty="0">
              <a:solidFill>
                <a:srgbClr val="002060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E7798E-FE57-475F-B867-07DB906F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9809-8E7F-45CD-9E48-7978DF52826D}" type="slidenum">
              <a:rPr lang="pt-BR" altLang="pt-BR"/>
              <a:pPr/>
              <a:t>36</a:t>
            </a:fld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4D94AC7-1680-405E-99B7-9FB5D3FE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1026">
            <a:extLst>
              <a:ext uri="{FF2B5EF4-FFF2-40B4-BE49-F238E27FC236}">
                <a16:creationId xmlns:a16="http://schemas.microsoft.com/office/drawing/2014/main" id="{E8DF7B67-32C3-4DD4-8A33-53674C767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Tipos de teste</a:t>
            </a:r>
          </a:p>
        </p:txBody>
      </p:sp>
      <p:sp>
        <p:nvSpPr>
          <p:cNvPr id="296963" name="Rectangle 1027">
            <a:extLst>
              <a:ext uri="{FF2B5EF4-FFF2-40B4-BE49-F238E27FC236}">
                <a16:creationId xmlns:a16="http://schemas.microsoft.com/office/drawing/2014/main" id="{04B3AC20-270F-402B-B0C6-E0BA0AFD38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4" y="836712"/>
            <a:ext cx="8712968" cy="5832648"/>
          </a:xfrm>
        </p:spPr>
        <p:txBody>
          <a:bodyPr/>
          <a:lstStyle/>
          <a:p>
            <a:r>
              <a:rPr lang="pt-BR" altLang="pt-BR" dirty="0">
                <a:solidFill>
                  <a:srgbClr val="002060"/>
                </a:solidFill>
              </a:rPr>
              <a:t>Teste funcional (regras de negócio)</a:t>
            </a:r>
            <a:endParaRPr lang="en-US" altLang="pt-BR" dirty="0">
              <a:solidFill>
                <a:srgbClr val="002060"/>
              </a:solidFill>
            </a:endParaRP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A funcionalidade geral do sistema em termos de regras de negócio (fluxo de trabalho) é testada</a:t>
            </a: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Condições válidas e inválidas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FC5DA9-174E-4738-AC31-5237AC1A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4C19-D1E9-4738-BC26-09F74EF75BC7}" type="slidenum">
              <a:rPr lang="pt-BR" altLang="pt-BR"/>
              <a:pPr/>
              <a:t>37</a:t>
            </a:fld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19F3264-6145-433B-B5C7-7D772FCB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1026">
            <a:extLst>
              <a:ext uri="{FF2B5EF4-FFF2-40B4-BE49-F238E27FC236}">
                <a16:creationId xmlns:a16="http://schemas.microsoft.com/office/drawing/2014/main" id="{2AA14656-D3E6-44C9-A5A1-260F11A69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Tipos de teste</a:t>
            </a:r>
          </a:p>
        </p:txBody>
      </p:sp>
      <p:sp>
        <p:nvSpPr>
          <p:cNvPr id="299011" name="Rectangle 1027">
            <a:extLst>
              <a:ext uri="{FF2B5EF4-FFF2-40B4-BE49-F238E27FC236}">
                <a16:creationId xmlns:a16="http://schemas.microsoft.com/office/drawing/2014/main" id="{88A16D6D-6EDB-4664-9701-C9DFDD635E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908720"/>
            <a:ext cx="8636496" cy="5646400"/>
          </a:xfrm>
        </p:spPr>
        <p:txBody>
          <a:bodyPr/>
          <a:lstStyle/>
          <a:p>
            <a:r>
              <a:rPr lang="pt-BR" altLang="pt-BR">
                <a:solidFill>
                  <a:srgbClr val="002060"/>
                </a:solidFill>
              </a:rPr>
              <a:t>Teste de recuperação de falhas</a:t>
            </a:r>
            <a:endParaRPr lang="en-US" altLang="pt-BR">
              <a:solidFill>
                <a:srgbClr val="002060"/>
              </a:solidFill>
            </a:endParaRPr>
          </a:p>
          <a:p>
            <a:pPr lvl="1"/>
            <a:r>
              <a:rPr lang="pt-BR" altLang="pt-BR">
                <a:solidFill>
                  <a:srgbClr val="002060"/>
                </a:solidFill>
              </a:rPr>
              <a:t>O software é forçado a falhar de diversas maneiras para que seja verificado o seu comportamento</a:t>
            </a:r>
          </a:p>
          <a:p>
            <a:pPr lvl="1"/>
            <a:r>
              <a:rPr lang="pt-BR" altLang="pt-BR">
                <a:solidFill>
                  <a:srgbClr val="002060"/>
                </a:solidFill>
              </a:rPr>
              <a:t>Bem como a adequação dos procedimentos de recuperação</a:t>
            </a:r>
          </a:p>
          <a:p>
            <a:pPr lvl="2"/>
            <a:r>
              <a:rPr lang="pt-BR" altLang="pt-BR">
                <a:solidFill>
                  <a:srgbClr val="002060"/>
                </a:solidFill>
              </a:rPr>
              <a:t>A recuperação pode ser automática ou exigir intervenção humana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3D5D56-AFBF-4FFA-A58D-520BD5A8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229D-DE92-4B02-98E5-5BD8DDF21A5E}" type="slidenum">
              <a:rPr lang="pt-BR" altLang="pt-BR"/>
              <a:pPr/>
              <a:t>38</a:t>
            </a:fld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F171922-51B4-43FA-8A3F-1CBB97BF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>
            <a:extLst>
              <a:ext uri="{FF2B5EF4-FFF2-40B4-BE49-F238E27FC236}">
                <a16:creationId xmlns:a16="http://schemas.microsoft.com/office/drawing/2014/main" id="{B55DB1FE-09DA-424A-A9EE-FD1F4ECE3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Tipos de teste</a:t>
            </a:r>
          </a:p>
        </p:txBody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B5B5C9EB-9C86-4249-841D-D7F83DAFEF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908720"/>
            <a:ext cx="8277907" cy="530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dirty="0">
                <a:solidFill>
                  <a:srgbClr val="002060"/>
                </a:solidFill>
              </a:rPr>
              <a:t>Teste de segurança e controle de acesso</a:t>
            </a:r>
            <a:endParaRPr lang="en-US" altLang="pt-BR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pt-BR" altLang="pt-BR" dirty="0">
                <a:solidFill>
                  <a:srgbClr val="002060"/>
                </a:solidFill>
              </a:rPr>
              <a:t>Verifica se todos os mecanismos de proteção de acesso estão funcionando satisfatoriamente</a:t>
            </a:r>
          </a:p>
          <a:p>
            <a:pPr>
              <a:lnSpc>
                <a:spcPct val="90000"/>
              </a:lnSpc>
            </a:pPr>
            <a:r>
              <a:rPr lang="pt-BR" altLang="pt-BR" dirty="0">
                <a:solidFill>
                  <a:srgbClr val="002060"/>
                </a:solidFill>
              </a:rPr>
              <a:t>Teste de integridade de dados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solidFill>
                  <a:srgbClr val="002060"/>
                </a:solidFill>
              </a:rPr>
              <a:t>Verifica a </a:t>
            </a:r>
            <a:r>
              <a:rPr lang="pt-BR" altLang="pt-BR" dirty="0" err="1">
                <a:solidFill>
                  <a:srgbClr val="002060"/>
                </a:solidFill>
              </a:rPr>
              <a:t>corretude</a:t>
            </a:r>
            <a:r>
              <a:rPr lang="pt-BR" altLang="pt-BR" dirty="0">
                <a:solidFill>
                  <a:srgbClr val="002060"/>
                </a:solidFill>
              </a:rPr>
              <a:t> dos métodos de acesso à base de dados e a garantia das informações armazenadas</a:t>
            </a:r>
          </a:p>
          <a:p>
            <a:pPr>
              <a:lnSpc>
                <a:spcPct val="90000"/>
              </a:lnSpc>
            </a:pPr>
            <a:endParaRPr lang="pt-BR" altLang="pt-BR" dirty="0">
              <a:solidFill>
                <a:srgbClr val="002060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029B74-1224-4DFD-9713-DBE98E8E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BA6B-771B-4424-9D79-1282570C5A23}" type="slidenum">
              <a:rPr lang="pt-BR" altLang="pt-BR"/>
              <a:pPr/>
              <a:t>39</a:t>
            </a:fld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2993C2A-D1D1-439D-8C9F-1B21E5CE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179EAE98-5008-4336-9E84-4E692EA73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Falta, erro e falha</a:t>
            </a:r>
            <a:endParaRPr lang="pt-BR" altLang="pt-BR"/>
          </a:p>
        </p:txBody>
      </p:sp>
      <p:sp>
        <p:nvSpPr>
          <p:cNvPr id="15" name="Espaço Reservado para Número de Slide 4">
            <a:extLst>
              <a:ext uri="{FF2B5EF4-FFF2-40B4-BE49-F238E27FC236}">
                <a16:creationId xmlns:a16="http://schemas.microsoft.com/office/drawing/2014/main" id="{D2B418A7-297A-4476-A1CC-540BDCE0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5139" y="6422855"/>
            <a:ext cx="709698" cy="365125"/>
          </a:xfrm>
        </p:spPr>
        <p:txBody>
          <a:bodyPr/>
          <a:lstStyle/>
          <a:p>
            <a:fld id="{8FE27867-55E1-4F65-B437-807B94D0F609}" type="slidenum">
              <a:rPr lang="pt-BR" altLang="pt-BR"/>
              <a:pPr/>
              <a:t>4</a:t>
            </a:fld>
            <a:endParaRPr lang="pt-BR" alt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80097E3-2CD7-47FC-A58D-D49D4AFD799C}"/>
              </a:ext>
            </a:extLst>
          </p:cNvPr>
          <p:cNvGrpSpPr/>
          <p:nvPr/>
        </p:nvGrpSpPr>
        <p:grpSpPr>
          <a:xfrm>
            <a:off x="683568" y="2852936"/>
            <a:ext cx="7561263" cy="2016126"/>
            <a:chOff x="755650" y="3141663"/>
            <a:chExt cx="7561263" cy="2016126"/>
          </a:xfrm>
        </p:grpSpPr>
        <p:sp>
          <p:nvSpPr>
            <p:cNvPr id="211971" name="Text Box 3">
              <a:extLst>
                <a:ext uri="{FF2B5EF4-FFF2-40B4-BE49-F238E27FC236}">
                  <a16:creationId xmlns:a16="http://schemas.microsoft.com/office/drawing/2014/main" id="{E6D9C738-1CD1-4ECC-B19E-08EB45775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650" y="3141663"/>
              <a:ext cx="1229824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t-BR" sz="3600">
                  <a:solidFill>
                    <a:srgbClr val="002060"/>
                  </a:solidFill>
                  <a:latin typeface="Trebuchet MS" panose="020B0603020202020204" pitchFamily="34" charset="0"/>
                </a:rPr>
                <a:t>Falta</a:t>
              </a:r>
              <a:endParaRPr lang="pt-BR" altLang="pt-BR" sz="3600">
                <a:solidFill>
                  <a:srgbClr val="002060"/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211981" name="Group 13">
              <a:extLst>
                <a:ext uri="{FF2B5EF4-FFF2-40B4-BE49-F238E27FC236}">
                  <a16:creationId xmlns:a16="http://schemas.microsoft.com/office/drawing/2014/main" id="{5DC340C5-00E0-41B2-92F8-A443E22E7E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5875" y="3141663"/>
              <a:ext cx="2486025" cy="647700"/>
              <a:chOff x="1610" y="1979"/>
              <a:chExt cx="1566" cy="408"/>
            </a:xfrm>
          </p:grpSpPr>
          <p:sp>
            <p:nvSpPr>
              <p:cNvPr id="211973" name="Text Box 5">
                <a:extLst>
                  <a:ext uri="{FF2B5EF4-FFF2-40B4-BE49-F238E27FC236}">
                    <a16:creationId xmlns:a16="http://schemas.microsoft.com/office/drawing/2014/main" id="{CEFE3559-8CF9-49A3-AC4F-0E6EEA01CF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1" y="1979"/>
                <a:ext cx="655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pt-BR" sz="360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Erro</a:t>
                </a:r>
                <a:endParaRPr lang="pt-BR" altLang="pt-BR" sz="360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211974" name="AutoShape 6">
                <a:extLst>
                  <a:ext uri="{FF2B5EF4-FFF2-40B4-BE49-F238E27FC236}">
                    <a16:creationId xmlns:a16="http://schemas.microsoft.com/office/drawing/2014/main" id="{D2537E37-21B7-48DB-933C-21DC552AA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081"/>
                <a:ext cx="615" cy="306"/>
              </a:xfrm>
              <a:prstGeom prst="rightArrow">
                <a:avLst>
                  <a:gd name="adj1" fmla="val 50000"/>
                  <a:gd name="adj2" fmla="val 50245"/>
                </a:avLst>
              </a:prstGeom>
              <a:solidFill>
                <a:schemeClr val="bg2"/>
              </a:solidFill>
              <a:ln w="12700">
                <a:solidFill>
                  <a:srgbClr val="0070C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360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211982" name="Group 14">
              <a:extLst>
                <a:ext uri="{FF2B5EF4-FFF2-40B4-BE49-F238E27FC236}">
                  <a16:creationId xmlns:a16="http://schemas.microsoft.com/office/drawing/2014/main" id="{A9C87321-093E-46E5-B306-DCD881805E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83250" y="3141663"/>
              <a:ext cx="2633663" cy="647700"/>
              <a:chOff x="3580" y="1979"/>
              <a:chExt cx="1659" cy="408"/>
            </a:xfrm>
          </p:grpSpPr>
          <p:sp>
            <p:nvSpPr>
              <p:cNvPr id="211976" name="Text Box 8">
                <a:extLst>
                  <a:ext uri="{FF2B5EF4-FFF2-40B4-BE49-F238E27FC236}">
                    <a16:creationId xmlns:a16="http://schemas.microsoft.com/office/drawing/2014/main" id="{CEC25711-75DE-4B57-B1F0-4E393E8723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1" y="1979"/>
                <a:ext cx="818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pt-BR" sz="360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Falha</a:t>
                </a:r>
                <a:endParaRPr lang="pt-BR" altLang="pt-BR" sz="360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211977" name="AutoShape 9">
                <a:extLst>
                  <a:ext uri="{FF2B5EF4-FFF2-40B4-BE49-F238E27FC236}">
                    <a16:creationId xmlns:a16="http://schemas.microsoft.com/office/drawing/2014/main" id="{7F4B77F7-1E8D-4439-861B-608EA23B4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0" y="2081"/>
                <a:ext cx="615" cy="306"/>
              </a:xfrm>
              <a:prstGeom prst="rightArrow">
                <a:avLst>
                  <a:gd name="adj1" fmla="val 50000"/>
                  <a:gd name="adj2" fmla="val 50245"/>
                </a:avLst>
              </a:prstGeom>
              <a:solidFill>
                <a:schemeClr val="bg2"/>
              </a:solidFill>
              <a:ln w="12700">
                <a:solidFill>
                  <a:srgbClr val="0070C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360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211983" name="Group 15">
              <a:extLst>
                <a:ext uri="{FF2B5EF4-FFF2-40B4-BE49-F238E27FC236}">
                  <a16:creationId xmlns:a16="http://schemas.microsoft.com/office/drawing/2014/main" id="{AA1FDF4F-C6DF-467E-958F-F139088A79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8275" y="3859214"/>
              <a:ext cx="6300788" cy="1298575"/>
              <a:chOff x="906" y="2431"/>
              <a:chExt cx="3969" cy="818"/>
            </a:xfrm>
          </p:grpSpPr>
          <p:cxnSp>
            <p:nvCxnSpPr>
              <p:cNvPr id="211979" name="AutoShape 11">
                <a:extLst>
                  <a:ext uri="{FF2B5EF4-FFF2-40B4-BE49-F238E27FC236}">
                    <a16:creationId xmlns:a16="http://schemas.microsoft.com/office/drawing/2014/main" id="{0A1834F8-9153-421E-8ED6-2554893CB34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90" y="447"/>
                <a:ext cx="1" cy="3969"/>
              </a:xfrm>
              <a:prstGeom prst="bentConnector3">
                <a:avLst>
                  <a:gd name="adj1" fmla="val 84900000"/>
                </a:avLst>
              </a:prstGeom>
              <a:noFill/>
              <a:ln w="57150">
                <a:solidFill>
                  <a:srgbClr val="0070C0"/>
                </a:solidFill>
                <a:prstDash val="dash"/>
                <a:miter lim="800000"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1980" name="Text Box 12">
                <a:extLst>
                  <a:ext uri="{FF2B5EF4-FFF2-40B4-BE49-F238E27FC236}">
                    <a16:creationId xmlns:a16="http://schemas.microsoft.com/office/drawing/2014/main" id="{E639A325-E78C-4C79-ABFC-282D425E95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1" y="2842"/>
                <a:ext cx="2049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pt-BR" sz="3600" i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Pode iteragir…</a:t>
                </a:r>
                <a:endParaRPr lang="pt-BR" altLang="pt-BR" sz="3600" i="1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  <p:sp>
        <p:nvSpPr>
          <p:cNvPr id="17" name="Título 1">
            <a:extLst>
              <a:ext uri="{FF2B5EF4-FFF2-40B4-BE49-F238E27FC236}">
                <a16:creationId xmlns:a16="http://schemas.microsoft.com/office/drawing/2014/main" id="{FB4AFD1B-8840-4B02-99AE-B899ADE01BA5}"/>
              </a:ext>
            </a:extLst>
          </p:cNvPr>
          <p:cNvSpPr txBox="1">
            <a:spLocks/>
          </p:cNvSpPr>
          <p:nvPr/>
        </p:nvSpPr>
        <p:spPr>
          <a:xfrm>
            <a:off x="107504" y="908720"/>
            <a:ext cx="9003375" cy="71360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>
                <a:solidFill>
                  <a:srgbClr val="002060"/>
                </a:solidFill>
              </a:rPr>
              <a:t>Testes de Software</a:t>
            </a:r>
            <a:endParaRPr lang="pt-BR" sz="4000" dirty="0">
              <a:solidFill>
                <a:srgbClr val="002060"/>
              </a:solidFill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472DA7-BD5B-4E05-A1B5-13B1B2A8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1000" y="6422855"/>
            <a:ext cx="4060627" cy="365125"/>
          </a:xfrm>
        </p:spPr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1026">
            <a:extLst>
              <a:ext uri="{FF2B5EF4-FFF2-40B4-BE49-F238E27FC236}">
                <a16:creationId xmlns:a16="http://schemas.microsoft.com/office/drawing/2014/main" id="{640C6BD3-401A-4D9D-B95E-AB974B2F3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Tipos de teste</a:t>
            </a:r>
          </a:p>
        </p:txBody>
      </p:sp>
      <p:sp>
        <p:nvSpPr>
          <p:cNvPr id="303107" name="Rectangle 1027">
            <a:extLst>
              <a:ext uri="{FF2B5EF4-FFF2-40B4-BE49-F238E27FC236}">
                <a16:creationId xmlns:a16="http://schemas.microsoft.com/office/drawing/2014/main" id="{20936D87-8584-407A-BF23-6EB1157868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1052736"/>
            <a:ext cx="7772400" cy="4206240"/>
          </a:xfrm>
        </p:spPr>
        <p:txBody>
          <a:bodyPr>
            <a:normAutofit/>
          </a:bodyPr>
          <a:lstStyle/>
          <a:p>
            <a:r>
              <a:rPr lang="pt-BR" altLang="pt-BR" sz="2800" dirty="0">
                <a:solidFill>
                  <a:srgbClr val="002060"/>
                </a:solidFill>
              </a:rPr>
              <a:t>Teste de performance </a:t>
            </a:r>
          </a:p>
          <a:p>
            <a:pPr lvl="1"/>
            <a:r>
              <a:rPr lang="pt-BR" altLang="pt-BR" sz="2400" dirty="0">
                <a:solidFill>
                  <a:srgbClr val="002060"/>
                </a:solidFill>
              </a:rPr>
              <a:t>Verifica tempo de resposta e processamento (para diferentes configurações, número de usuários, tamanho do BD, etc.)</a:t>
            </a:r>
          </a:p>
          <a:p>
            <a:pPr lvl="1"/>
            <a:r>
              <a:rPr lang="pt-BR" altLang="pt-BR" sz="2400" dirty="0">
                <a:solidFill>
                  <a:srgbClr val="002060"/>
                </a:solidFill>
              </a:rPr>
              <a:t>Exemplo</a:t>
            </a:r>
          </a:p>
          <a:p>
            <a:pPr lvl="2"/>
            <a:r>
              <a:rPr lang="pt-BR" altLang="pt-BR" sz="2000" dirty="0">
                <a:solidFill>
                  <a:srgbClr val="002060"/>
                </a:solidFill>
              </a:rPr>
              <a:t>Recuperar conta de usuário em x segundos</a:t>
            </a:r>
          </a:p>
          <a:p>
            <a:pPr lvl="1"/>
            <a:r>
              <a:rPr lang="pt-BR" altLang="pt-BR" sz="2400" dirty="0">
                <a:solidFill>
                  <a:srgbClr val="002060"/>
                </a:solidFill>
              </a:rPr>
              <a:t>São necessários definir</a:t>
            </a:r>
          </a:p>
          <a:p>
            <a:pPr lvl="2"/>
            <a:r>
              <a:rPr lang="pt-BR" altLang="pt-BR" sz="2000" dirty="0">
                <a:solidFill>
                  <a:srgbClr val="002060"/>
                </a:solidFill>
              </a:rPr>
              <a:t>Servidores e clientes, sistemas operacionais e protocolos utilizados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877822-127B-4D8B-AA57-B8627811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B050-A6FD-41C0-A459-1CE7B1631C03}" type="slidenum">
              <a:rPr lang="pt-BR" altLang="pt-BR"/>
              <a:pPr/>
              <a:t>40</a:t>
            </a:fld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A6FE316-BE84-4DA9-8944-07686ADC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8EB244FD-E565-4690-BDA1-9D0413BB2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Tipos de teste</a:t>
            </a:r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BAEC89BD-C824-45E8-8339-21DB20D881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4" y="836712"/>
            <a:ext cx="8568952" cy="5544616"/>
          </a:xfrm>
        </p:spPr>
        <p:txBody>
          <a:bodyPr/>
          <a:lstStyle/>
          <a:p>
            <a:r>
              <a:rPr lang="pt-BR" altLang="pt-BR" dirty="0">
                <a:solidFill>
                  <a:srgbClr val="002060"/>
                </a:solidFill>
              </a:rPr>
              <a:t>Teste de volume (carga)</a:t>
            </a: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Foca em transações do BD</a:t>
            </a: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Verifica se o sistema suporta altos volumes de dados em uma única transação</a:t>
            </a: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Verifica o número de terminais, modems e bytes de memória que é possível gerenciar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9B5905-2A11-4EDB-9651-F8359088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3DEE-A790-4B8A-A649-B2DD113ED550}" type="slidenum">
              <a:rPr lang="pt-BR" altLang="pt-BR"/>
              <a:pPr/>
              <a:t>41</a:t>
            </a:fld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9B83740-9846-41FA-BF12-A207B99E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D9E0CB6E-1ACF-4448-8E47-515926CD7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Tipos de teste</a:t>
            </a:r>
          </a:p>
        </p:txBody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50FC98E4-75FE-42FF-A3FF-1B994C2048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4" y="836712"/>
            <a:ext cx="8856984" cy="5688632"/>
          </a:xfrm>
        </p:spPr>
        <p:txBody>
          <a:bodyPr>
            <a:normAutofit/>
          </a:bodyPr>
          <a:lstStyle/>
          <a:p>
            <a:r>
              <a:rPr lang="pt-BR" altLang="pt-BR" sz="2800" dirty="0">
                <a:solidFill>
                  <a:srgbClr val="002060"/>
                </a:solidFill>
              </a:rPr>
              <a:t>Teste de estresse </a:t>
            </a:r>
          </a:p>
          <a:p>
            <a:pPr lvl="1"/>
            <a:r>
              <a:rPr lang="pt-BR" altLang="pt-BR" sz="2400" dirty="0">
                <a:solidFill>
                  <a:srgbClr val="002060"/>
                </a:solidFill>
              </a:rPr>
              <a:t>Verifica a funcionalidade do sistema em situações limite</a:t>
            </a:r>
          </a:p>
          <a:p>
            <a:pPr lvl="2"/>
            <a:r>
              <a:rPr lang="pt-BR" altLang="pt-BR" sz="2000" dirty="0">
                <a:solidFill>
                  <a:srgbClr val="002060"/>
                </a:solidFill>
              </a:rPr>
              <a:t>Pouca memória ou área em disco, alta competição por recursos compartilhados (</a:t>
            </a:r>
            <a:r>
              <a:rPr lang="pt-BR" altLang="pt-BR" sz="2000" dirty="0" err="1">
                <a:solidFill>
                  <a:srgbClr val="002060"/>
                </a:solidFill>
              </a:rPr>
              <a:t>ex</a:t>
            </a:r>
            <a:r>
              <a:rPr lang="pt-BR" altLang="pt-BR" sz="2000" dirty="0">
                <a:solidFill>
                  <a:srgbClr val="002060"/>
                </a:solidFill>
              </a:rPr>
              <a:t>: vários acessos/transações no BD ou rede)</a:t>
            </a:r>
          </a:p>
          <a:p>
            <a:pPr lvl="2"/>
            <a:r>
              <a:rPr lang="pt-BR" altLang="pt-BR" sz="2000" dirty="0">
                <a:solidFill>
                  <a:srgbClr val="002060"/>
                </a:solidFill>
              </a:rPr>
              <a:t>Exemplo:</a:t>
            </a:r>
            <a:r>
              <a:rPr lang="pt-BR" altLang="pt-BR" sz="2000" i="1" dirty="0">
                <a:solidFill>
                  <a:srgbClr val="002060"/>
                </a:solidFill>
              </a:rPr>
              <a:t> pode-se desejar saber se um sistema de transações bancárias suporta uma carga de mais de 100 transações por segundo ou se um sistema operacional pode manipular mais de 200 terminais remotos</a:t>
            </a:r>
          </a:p>
          <a:p>
            <a:endParaRPr lang="pt-BR" altLang="pt-BR" sz="2800" dirty="0">
              <a:solidFill>
                <a:srgbClr val="002060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ABBD90-5767-4F89-94BE-D60CA86A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6F5E-FFAC-4F37-9F18-299522A399D0}" type="slidenum">
              <a:rPr lang="pt-BR" altLang="pt-BR"/>
              <a:pPr/>
              <a:t>42</a:t>
            </a:fld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3EE1DB3-2CB2-42B5-9121-D3B6B28B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6C7A13F5-D7FB-4EBA-8F95-02615C6F1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Tipos de teste</a:t>
            </a:r>
          </a:p>
        </p:txBody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A1246724-9B22-497F-8E17-01353086A1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908720"/>
            <a:ext cx="8640960" cy="5544616"/>
          </a:xfrm>
        </p:spPr>
        <p:txBody>
          <a:bodyPr>
            <a:normAutofit/>
          </a:bodyPr>
          <a:lstStyle/>
          <a:p>
            <a:r>
              <a:rPr lang="pt-BR" altLang="pt-BR" sz="2800" dirty="0">
                <a:solidFill>
                  <a:srgbClr val="002060"/>
                </a:solidFill>
              </a:rPr>
              <a:t>Teste de configuração ou portabilidade</a:t>
            </a:r>
          </a:p>
          <a:p>
            <a:pPr lvl="1"/>
            <a:r>
              <a:rPr lang="pt-BR" altLang="pt-BR" sz="2400" dirty="0">
                <a:solidFill>
                  <a:srgbClr val="002060"/>
                </a:solidFill>
              </a:rPr>
              <a:t>Verifica o funcionamento adequado do sistema em diferentes configurações de hardware/software</a:t>
            </a:r>
          </a:p>
          <a:p>
            <a:pPr lvl="1"/>
            <a:r>
              <a:rPr lang="pt-BR" altLang="pt-BR" sz="2400" dirty="0">
                <a:solidFill>
                  <a:srgbClr val="002060"/>
                </a:solidFill>
              </a:rPr>
              <a:t>O que testar</a:t>
            </a:r>
          </a:p>
          <a:p>
            <a:pPr lvl="2"/>
            <a:r>
              <a:rPr lang="pt-BR" altLang="pt-BR" sz="2000" dirty="0">
                <a:solidFill>
                  <a:srgbClr val="002060"/>
                </a:solidFill>
              </a:rPr>
              <a:t>Compatibilidade do software/hardware</a:t>
            </a:r>
          </a:p>
          <a:p>
            <a:pPr lvl="2"/>
            <a:r>
              <a:rPr lang="pt-BR" altLang="pt-BR" sz="2000" dirty="0">
                <a:solidFill>
                  <a:srgbClr val="002060"/>
                </a:solidFill>
              </a:rPr>
              <a:t>Configuração do servidor</a:t>
            </a:r>
          </a:p>
          <a:p>
            <a:pPr lvl="2"/>
            <a:r>
              <a:rPr lang="pt-BR" altLang="pt-BR" sz="2000" dirty="0">
                <a:solidFill>
                  <a:srgbClr val="002060"/>
                </a:solidFill>
              </a:rPr>
              <a:t>Tipos de conexões com a Internet</a:t>
            </a:r>
          </a:p>
          <a:p>
            <a:pPr lvl="2"/>
            <a:r>
              <a:rPr lang="pt-BR" altLang="pt-BR" sz="2000" dirty="0">
                <a:solidFill>
                  <a:srgbClr val="002060"/>
                </a:solidFill>
              </a:rPr>
              <a:t>Compatibilidade com o browser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72BEF1-CE3D-40C6-A746-44975D6A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CDF3-029D-404B-B33D-8C29163A2149}" type="slidenum">
              <a:rPr lang="pt-BR" altLang="pt-BR"/>
              <a:pPr/>
              <a:t>43</a:t>
            </a:fld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6C03F9D-E48F-4467-93E5-D5CC8895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150A4FA6-4C96-413B-BEC7-45183085C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Tipos de teste</a:t>
            </a:r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AEF1ED5F-246B-492F-9E08-DB5225238C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4" y="836712"/>
            <a:ext cx="8712968" cy="5760640"/>
          </a:xfrm>
        </p:spPr>
        <p:txBody>
          <a:bodyPr>
            <a:normAutofit/>
          </a:bodyPr>
          <a:lstStyle/>
          <a:p>
            <a:r>
              <a:rPr lang="pt-BR" altLang="pt-BR" sz="2800">
                <a:solidFill>
                  <a:srgbClr val="002060"/>
                </a:solidFill>
              </a:rPr>
              <a:t>Teste de instalação e desinstalação</a:t>
            </a:r>
          </a:p>
          <a:p>
            <a:pPr lvl="1"/>
            <a:r>
              <a:rPr lang="pt-BR" altLang="pt-BR" sz="2400">
                <a:solidFill>
                  <a:srgbClr val="002060"/>
                </a:solidFill>
              </a:rPr>
              <a:t>Verifica a correta instalação e desinstalação do sistema para diferentes plataformas de hardware/software e opções de instalação</a:t>
            </a:r>
          </a:p>
          <a:p>
            <a:pPr lvl="1"/>
            <a:r>
              <a:rPr lang="pt-BR" altLang="pt-BR" sz="2400">
                <a:solidFill>
                  <a:srgbClr val="002060"/>
                </a:solidFill>
              </a:rPr>
              <a:t>O que testar</a:t>
            </a:r>
          </a:p>
          <a:p>
            <a:pPr lvl="2"/>
            <a:r>
              <a:rPr lang="pt-BR" altLang="pt-BR" sz="2000">
                <a:solidFill>
                  <a:srgbClr val="002060"/>
                </a:solidFill>
              </a:rPr>
              <a:t>Compatibilidade do hardware e software</a:t>
            </a:r>
          </a:p>
          <a:p>
            <a:pPr lvl="2"/>
            <a:r>
              <a:rPr lang="pt-BR" altLang="pt-BR" sz="2000">
                <a:solidFill>
                  <a:srgbClr val="002060"/>
                </a:solidFill>
              </a:rPr>
              <a:t>Funcionalidade do instalador/desinstalador sob múltiplas opções/condições de instalação</a:t>
            </a:r>
          </a:p>
          <a:p>
            <a:pPr lvl="2"/>
            <a:r>
              <a:rPr lang="pt-BR" altLang="pt-BR" sz="2000">
                <a:solidFill>
                  <a:srgbClr val="002060"/>
                </a:solidFill>
              </a:rPr>
              <a:t>GUI do programa instalador/desinstalador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420D0E-AD01-402E-BC3E-3725EAB2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BE9-C751-437B-BF91-13BB69CFD21A}" type="slidenum">
              <a:rPr lang="pt-BR" altLang="pt-BR"/>
              <a:pPr/>
              <a:t>44</a:t>
            </a:fld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84991BA-FBDB-4073-98DF-A8C7AA3C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5E6A2A16-B778-45F7-BA46-4B13A9FF9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Tipos de teste</a:t>
            </a:r>
          </a:p>
        </p:txBody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A7DCA6E6-4C1D-48CA-A33A-387DF5F92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1052736"/>
            <a:ext cx="8640960" cy="5400600"/>
          </a:xfrm>
        </p:spPr>
        <p:txBody>
          <a:bodyPr/>
          <a:lstStyle/>
          <a:p>
            <a:r>
              <a:rPr lang="pt-BR" altLang="pt-BR" dirty="0">
                <a:solidFill>
                  <a:srgbClr val="002060"/>
                </a:solidFill>
              </a:rPr>
              <a:t>Teste da GUI (usuário)</a:t>
            </a: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Aparência e comportamento da GUI</a:t>
            </a: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Navegação</a:t>
            </a: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Consistência</a:t>
            </a: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Aderência a padrões</a:t>
            </a: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Tempo de aprendizagem</a:t>
            </a: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Funcionalidade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351A15-FC0A-4558-B17B-617B9C73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7E75-CE05-4E16-B083-DA091DA15738}" type="slidenum">
              <a:rPr lang="pt-BR" altLang="pt-BR"/>
              <a:pPr/>
              <a:t>45</a:t>
            </a:fld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129CE28-9D48-4E95-8FCB-68280EEE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B8A871EC-8357-47F7-AF0B-EB82AFB69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Tipos de teste</a:t>
            </a:r>
          </a:p>
        </p:txBody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9507892F-0D2E-4CEE-959E-A36B6D3508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908720"/>
            <a:ext cx="8712968" cy="5616624"/>
          </a:xfrm>
        </p:spPr>
        <p:txBody>
          <a:bodyPr>
            <a:normAutofit/>
          </a:bodyPr>
          <a:lstStyle/>
          <a:p>
            <a:r>
              <a:rPr lang="pt-BR" altLang="pt-BR" sz="2800" dirty="0">
                <a:solidFill>
                  <a:srgbClr val="002060"/>
                </a:solidFill>
              </a:rPr>
              <a:t>Teste de documentação</a:t>
            </a:r>
          </a:p>
          <a:p>
            <a:pPr lvl="1"/>
            <a:r>
              <a:rPr lang="pt-BR" altLang="pt-BR" sz="2400" dirty="0">
                <a:solidFill>
                  <a:srgbClr val="002060"/>
                </a:solidFill>
              </a:rPr>
              <a:t>Verifica se a documentação corresponde à informação correta e apropriada:</a:t>
            </a:r>
          </a:p>
          <a:p>
            <a:pPr lvl="2"/>
            <a:r>
              <a:rPr lang="pt-BR" altLang="pt-BR" sz="2000" dirty="0">
                <a:solidFill>
                  <a:srgbClr val="002060"/>
                </a:solidFill>
              </a:rPr>
              <a:t>online</a:t>
            </a:r>
          </a:p>
          <a:p>
            <a:pPr lvl="2"/>
            <a:r>
              <a:rPr lang="pt-BR" altLang="pt-BR" sz="2000" dirty="0">
                <a:solidFill>
                  <a:srgbClr val="002060"/>
                </a:solidFill>
              </a:rPr>
              <a:t>escrita</a:t>
            </a:r>
          </a:p>
          <a:p>
            <a:pPr lvl="2"/>
            <a:r>
              <a:rPr lang="pt-BR" altLang="pt-BR" sz="2000" dirty="0">
                <a:solidFill>
                  <a:srgbClr val="002060"/>
                </a:solidFill>
              </a:rPr>
              <a:t>help sensível ao contexto</a:t>
            </a:r>
          </a:p>
          <a:p>
            <a:r>
              <a:rPr lang="pt-BR" altLang="pt-BR" sz="2800" dirty="0">
                <a:solidFill>
                  <a:srgbClr val="002060"/>
                </a:solidFill>
              </a:rPr>
              <a:t>Teste de ciclo de negócios</a:t>
            </a:r>
          </a:p>
          <a:p>
            <a:pPr lvl="1"/>
            <a:r>
              <a:rPr lang="pt-BR" altLang="pt-BR" sz="2400" dirty="0">
                <a:solidFill>
                  <a:srgbClr val="002060"/>
                </a:solidFill>
              </a:rPr>
              <a:t>Garante que o sistema funciona adequadamente durante um ciclo de atividades relativas ao negócio</a:t>
            </a:r>
          </a:p>
          <a:p>
            <a:endParaRPr lang="pt-BR" altLang="pt-BR" sz="2800" dirty="0">
              <a:solidFill>
                <a:srgbClr val="002060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3F4C96-DA61-4A4F-8FAA-4F77FA7C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E6F5-69EE-403D-B47F-6C0B2F0BC823}" type="slidenum">
              <a:rPr lang="pt-BR" altLang="pt-BR"/>
              <a:pPr/>
              <a:t>46</a:t>
            </a:fld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FB85568-27C8-4C21-82B9-A88085C5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9D984B61-214F-4C4D-880D-C18F094DF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Teste de regressão</a:t>
            </a:r>
          </a:p>
        </p:txBody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F03CB27F-03E0-4934-B975-FB8B0DB466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568952" cy="5760640"/>
          </a:xfrm>
        </p:spPr>
        <p:txBody>
          <a:bodyPr/>
          <a:lstStyle/>
          <a:p>
            <a:r>
              <a:rPr lang="pt-BR" altLang="pt-BR" dirty="0" err="1">
                <a:solidFill>
                  <a:srgbClr val="002060"/>
                </a:solidFill>
              </a:rPr>
              <a:t>Re-execução</a:t>
            </a:r>
            <a:r>
              <a:rPr lang="pt-BR" altLang="pt-BR" dirty="0">
                <a:solidFill>
                  <a:srgbClr val="002060"/>
                </a:solidFill>
              </a:rPr>
              <a:t> de testes feitos após uma manutenção corretiva ou evolutiva</a:t>
            </a:r>
          </a:p>
          <a:p>
            <a:r>
              <a:rPr lang="pt-BR" altLang="pt-BR" dirty="0">
                <a:solidFill>
                  <a:srgbClr val="002060"/>
                </a:solidFill>
              </a:rPr>
              <a:t>Em processos de desenvolvimento iterativos, muitos dos artefatos produzidos nas primeiras iterações são usados em iterações posteriores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BF3501-4AC6-42DB-ADC7-DBB34FD6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062F-4EEB-40B0-AD2A-6DB48BBC3F1C}" type="slidenum">
              <a:rPr lang="pt-BR" altLang="pt-BR"/>
              <a:pPr/>
              <a:t>47</a:t>
            </a:fld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CC4EFE3-9BA0-4668-B581-AB7A082D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1026">
            <a:extLst>
              <a:ext uri="{FF2B5EF4-FFF2-40B4-BE49-F238E27FC236}">
                <a16:creationId xmlns:a16="http://schemas.microsoft.com/office/drawing/2014/main" id="{1676564F-453C-41AD-9C11-3F27701E6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Teste de unidade</a:t>
            </a:r>
          </a:p>
        </p:txBody>
      </p:sp>
      <p:sp>
        <p:nvSpPr>
          <p:cNvPr id="293891" name="Rectangle 1027">
            <a:extLst>
              <a:ext uri="{FF2B5EF4-FFF2-40B4-BE49-F238E27FC236}">
                <a16:creationId xmlns:a16="http://schemas.microsoft.com/office/drawing/2014/main" id="{6E6F7FCC-7B81-4164-954D-EB35F7ED00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836712"/>
            <a:ext cx="8784976" cy="5760640"/>
          </a:xfrm>
        </p:spPr>
        <p:txBody>
          <a:bodyPr/>
          <a:lstStyle/>
          <a:p>
            <a:r>
              <a:rPr lang="pt-BR" altLang="pt-BR" dirty="0">
                <a:solidFill>
                  <a:srgbClr val="002060"/>
                </a:solidFill>
              </a:rPr>
              <a:t>Investigar a qualidade de componentes individuais (</a:t>
            </a:r>
            <a:r>
              <a:rPr lang="pt-BR" altLang="pt-BR" dirty="0" err="1">
                <a:solidFill>
                  <a:srgbClr val="002060"/>
                </a:solidFill>
              </a:rPr>
              <a:t>ex</a:t>
            </a:r>
            <a:r>
              <a:rPr lang="pt-BR" altLang="pt-BR" dirty="0">
                <a:solidFill>
                  <a:srgbClr val="002060"/>
                </a:solidFill>
              </a:rPr>
              <a:t>: métodos, classes)</a:t>
            </a:r>
          </a:p>
          <a:p>
            <a:r>
              <a:rPr lang="pt-BR" altLang="pt-BR" dirty="0">
                <a:solidFill>
                  <a:srgbClr val="002060"/>
                </a:solidFill>
              </a:rPr>
              <a:t>Objetivo: </a:t>
            </a: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Testar comportamento (especificação) e estrutura interna (lógica e fluxo de dados)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726327-BDEB-4E4F-AA7D-10170FE9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775A-3186-44DA-86A4-FE517AB30702}" type="slidenum">
              <a:rPr lang="pt-BR" altLang="pt-BR"/>
              <a:pPr/>
              <a:t>48</a:t>
            </a:fld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3051017-CE95-4C6A-824F-4C2C8E81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7B9CF715-E0C4-47CF-95C5-E3AF55393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Estratégia para Teste de unidade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8354B348-D65A-44A5-8C61-9045AB767D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20166" y="764704"/>
            <a:ext cx="9144000" cy="1368152"/>
          </a:xfrm>
        </p:spPr>
        <p:txBody>
          <a:bodyPr>
            <a:normAutofit/>
          </a:bodyPr>
          <a:lstStyle/>
          <a:p>
            <a:r>
              <a:rPr lang="pt-BR" altLang="pt-BR" sz="2400" i="1" dirty="0">
                <a:solidFill>
                  <a:srgbClr val="002060"/>
                </a:solidFill>
              </a:rPr>
              <a:t>Driver de teste</a:t>
            </a:r>
            <a:r>
              <a:rPr lang="pt-BR" altLang="pt-BR" sz="2400" dirty="0">
                <a:solidFill>
                  <a:srgbClr val="002060"/>
                </a:solidFill>
              </a:rPr>
              <a:t> – programa que executa o módulo a ser testado usando os dados do caso de teste e verifica o veredicto</a:t>
            </a:r>
          </a:p>
          <a:p>
            <a:pPr lvl="1"/>
            <a:r>
              <a:rPr lang="pt-BR" altLang="pt-BR" sz="2000" dirty="0">
                <a:solidFill>
                  <a:srgbClr val="002060"/>
                </a:solidFill>
              </a:rPr>
              <a:t>Este será o propósito de uso do </a:t>
            </a:r>
            <a:r>
              <a:rPr lang="pt-BR" altLang="pt-BR" sz="2000" dirty="0" err="1">
                <a:solidFill>
                  <a:srgbClr val="002060"/>
                </a:solidFill>
              </a:rPr>
              <a:t>JUnit</a:t>
            </a:r>
            <a:endParaRPr lang="pt-BR" altLang="pt-BR" sz="2000" dirty="0">
              <a:solidFill>
                <a:srgbClr val="002060"/>
              </a:solidFill>
            </a:endParaRPr>
          </a:p>
        </p:txBody>
      </p:sp>
      <p:sp>
        <p:nvSpPr>
          <p:cNvPr id="16" name="Espaço Reservado para Número de Slide 5">
            <a:extLst>
              <a:ext uri="{FF2B5EF4-FFF2-40B4-BE49-F238E27FC236}">
                <a16:creationId xmlns:a16="http://schemas.microsoft.com/office/drawing/2014/main" id="{9BBB4B13-0505-4EA7-92E0-220D3BCE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B69-8D38-4969-A7F3-30D71AA62062}" type="slidenum">
              <a:rPr lang="pt-BR" altLang="pt-BR"/>
              <a:pPr/>
              <a:t>49</a:t>
            </a:fld>
            <a:endParaRPr lang="pt-BR" alt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823E1DC-5406-424B-9495-7777E330ECEA}"/>
              </a:ext>
            </a:extLst>
          </p:cNvPr>
          <p:cNvGrpSpPr/>
          <p:nvPr/>
        </p:nvGrpSpPr>
        <p:grpSpPr>
          <a:xfrm>
            <a:off x="1691680" y="2132856"/>
            <a:ext cx="6555564" cy="3952074"/>
            <a:chOff x="1187624" y="980728"/>
            <a:chExt cx="6555564" cy="3952074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B117364E-DF08-4D7A-9C44-764D4B816A25}"/>
                </a:ext>
              </a:extLst>
            </p:cNvPr>
            <p:cNvGrpSpPr/>
            <p:nvPr/>
          </p:nvGrpSpPr>
          <p:grpSpPr>
            <a:xfrm>
              <a:off x="1187624" y="980728"/>
              <a:ext cx="6555564" cy="3952074"/>
              <a:chOff x="1236712" y="1128936"/>
              <a:chExt cx="6555564" cy="3881004"/>
            </a:xfrm>
          </p:grpSpPr>
          <p:sp>
            <p:nvSpPr>
              <p:cNvPr id="92164" name="Rectangle 4">
                <a:extLst>
                  <a:ext uri="{FF2B5EF4-FFF2-40B4-BE49-F238E27FC236}">
                    <a16:creationId xmlns:a16="http://schemas.microsoft.com/office/drawing/2014/main" id="{6672B748-F121-4619-AD69-22B0BED4B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1112" y="1128936"/>
                <a:ext cx="1144588" cy="609600"/>
              </a:xfrm>
              <a:prstGeom prst="rect">
                <a:avLst/>
              </a:prstGeom>
              <a:solidFill>
                <a:srgbClr val="93A7FD"/>
              </a:solidFill>
              <a:ln w="22225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Left"/>
                <a:lightRig rig="legacyFlat3" dir="r"/>
              </a:scene3d>
              <a:sp3d extrusionH="328600" prstMaterial="legacyMatte">
                <a:bevelT w="13500" h="13500" prst="angle"/>
                <a:bevelB w="13500" h="13500" prst="angle"/>
                <a:extrusionClr>
                  <a:srgbClr val="93A7FD"/>
                </a:extrusionClr>
                <a:contourClr>
                  <a:srgbClr val="93A7FD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pt-BR" altLang="pt-BR" sz="1200" b="1" i="1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92165" name="Rectangle 5">
                <a:extLst>
                  <a:ext uri="{FF2B5EF4-FFF2-40B4-BE49-F238E27FC236}">
                    <a16:creationId xmlns:a16="http://schemas.microsoft.com/office/drawing/2014/main" id="{B90EC78D-A157-47E3-A943-40C1DB243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712" y="3110136"/>
                <a:ext cx="1144588" cy="609600"/>
              </a:xfrm>
              <a:prstGeom prst="rect">
                <a:avLst/>
              </a:prstGeom>
              <a:solidFill>
                <a:srgbClr val="93A7FD"/>
              </a:solidFill>
              <a:ln w="22225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Left"/>
                <a:lightRig rig="legacyFlat3" dir="r"/>
              </a:scene3d>
              <a:sp3d extrusionH="328600" prstMaterial="legacyMatte">
                <a:bevelT w="13500" h="13500" prst="angle"/>
                <a:bevelB w="13500" h="13500" prst="angle"/>
                <a:extrusionClr>
                  <a:srgbClr val="93A7FD"/>
                </a:extrusionClr>
                <a:contourClr>
                  <a:srgbClr val="93A7FD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pt-BR" altLang="pt-BR" sz="1200" b="1">
                    <a:solidFill>
                      <a:srgbClr val="002060"/>
                    </a:solidFill>
                    <a:latin typeface="Arial" panose="020B0604020202020204" pitchFamily="34" charset="0"/>
                  </a:rPr>
                  <a:t>Módulo a </a:t>
                </a:r>
              </a:p>
              <a:p>
                <a:pPr algn="ctr"/>
                <a:r>
                  <a:rPr lang="pt-BR" altLang="pt-BR" sz="1200" b="1">
                    <a:solidFill>
                      <a:srgbClr val="002060"/>
                    </a:solidFill>
                    <a:latin typeface="Arial" panose="020B0604020202020204" pitchFamily="34" charset="0"/>
                  </a:rPr>
                  <a:t>ser testado</a:t>
                </a:r>
              </a:p>
            </p:txBody>
          </p:sp>
          <p:sp>
            <p:nvSpPr>
              <p:cNvPr id="92168" name="Rectangle 8">
                <a:extLst>
                  <a:ext uri="{FF2B5EF4-FFF2-40B4-BE49-F238E27FC236}">
                    <a16:creationId xmlns:a16="http://schemas.microsoft.com/office/drawing/2014/main" id="{08406E59-B7E6-44AE-A97A-ADCC766D3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512" y="4024536"/>
                <a:ext cx="1676400" cy="457200"/>
              </a:xfrm>
              <a:prstGeom prst="rect">
                <a:avLst/>
              </a:prstGeom>
              <a:solidFill>
                <a:srgbClr val="93A7FD"/>
              </a:solidFill>
              <a:ln w="22225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Left"/>
                <a:lightRig rig="legacyFlat3" dir="r"/>
              </a:scene3d>
              <a:sp3d extrusionH="328600" prstMaterial="legacyMatte">
                <a:bevelT w="13500" h="13500" prst="angle"/>
                <a:bevelB w="13500" h="13500" prst="angle"/>
                <a:extrusionClr>
                  <a:srgbClr val="93A7FD"/>
                </a:extrusionClr>
                <a:contourClr>
                  <a:srgbClr val="93A7FD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pt-BR" altLang="pt-BR" sz="1200" b="1">
                    <a:solidFill>
                      <a:srgbClr val="002060"/>
                    </a:solidFill>
                    <a:latin typeface="Arial" panose="020B0604020202020204" pitchFamily="34" charset="0"/>
                  </a:rPr>
                  <a:t>Casos de teste</a:t>
                </a:r>
              </a:p>
            </p:txBody>
          </p:sp>
          <p:sp>
            <p:nvSpPr>
              <p:cNvPr id="92169" name="Text Box 9">
                <a:extLst>
                  <a:ext uri="{FF2B5EF4-FFF2-40B4-BE49-F238E27FC236}">
                    <a16:creationId xmlns:a16="http://schemas.microsoft.com/office/drawing/2014/main" id="{331322F2-E814-4015-9607-E2D221B11A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49080" y="2189632"/>
                <a:ext cx="3243196" cy="1299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pt-BR" altLang="pt-BR" sz="160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Interface</a:t>
                </a:r>
              </a:p>
              <a:p>
                <a:r>
                  <a:rPr lang="pt-BR" altLang="pt-BR" sz="160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Estrutura de dados local</a:t>
                </a:r>
              </a:p>
              <a:p>
                <a:r>
                  <a:rPr lang="pt-BR" altLang="pt-BR" sz="160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Condições limite</a:t>
                </a:r>
              </a:p>
              <a:p>
                <a:r>
                  <a:rPr lang="pt-BR" altLang="pt-BR" sz="160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Caminhos independentes</a:t>
                </a:r>
              </a:p>
              <a:p>
                <a:r>
                  <a:rPr lang="pt-BR" altLang="pt-BR" sz="160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Caminhos de tratamento de erros</a:t>
                </a:r>
              </a:p>
            </p:txBody>
          </p:sp>
          <p:sp>
            <p:nvSpPr>
              <p:cNvPr id="92170" name="Text Box 10">
                <a:extLst>
                  <a:ext uri="{FF2B5EF4-FFF2-40B4-BE49-F238E27FC236}">
                    <a16:creationId xmlns:a16="http://schemas.microsoft.com/office/drawing/2014/main" id="{D9976B93-FD04-413B-92D1-D0BEA26C6F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0848" y="4735303"/>
                <a:ext cx="1004888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pt-BR" altLang="pt-BR" sz="1200" b="1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Resultados</a:t>
                </a:r>
              </a:p>
            </p:txBody>
          </p:sp>
        </p:grpSp>
        <p:sp>
          <p:nvSpPr>
            <p:cNvPr id="92171" name="Line 11">
              <a:extLst>
                <a:ext uri="{FF2B5EF4-FFF2-40B4-BE49-F238E27FC236}">
                  <a16:creationId xmlns:a16="http://schemas.microsoft.com/office/drawing/2014/main" id="{D5049054-4C6D-4A18-895D-69CDC5BEE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5816" y="1628800"/>
              <a:ext cx="0" cy="304800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92172" name="Line 12">
              <a:extLst>
                <a:ext uri="{FF2B5EF4-FFF2-40B4-BE49-F238E27FC236}">
                  <a16:creationId xmlns:a16="http://schemas.microsoft.com/office/drawing/2014/main" id="{EA2EF699-BA34-459C-B633-27F525E8B4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6559" y="2708920"/>
              <a:ext cx="0" cy="117728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92173" name="Line 13">
              <a:extLst>
                <a:ext uri="{FF2B5EF4-FFF2-40B4-BE49-F238E27FC236}">
                  <a16:creationId xmlns:a16="http://schemas.microsoft.com/office/drawing/2014/main" id="{90D9DCC3-87A1-4DA1-9522-FBA4D4902F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2512" y="1433736"/>
              <a:ext cx="0" cy="129540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92174" name="Line 14">
              <a:extLst>
                <a:ext uri="{FF2B5EF4-FFF2-40B4-BE49-F238E27FC236}">
                  <a16:creationId xmlns:a16="http://schemas.microsoft.com/office/drawing/2014/main" id="{73411D35-D891-4C8C-AB1D-1F3A37EC62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3800" y="1432148"/>
              <a:ext cx="1144587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92175" name="Line 15">
              <a:extLst>
                <a:ext uri="{FF2B5EF4-FFF2-40B4-BE49-F238E27FC236}">
                  <a16:creationId xmlns:a16="http://schemas.microsoft.com/office/drawing/2014/main" id="{D5F2777D-95DB-4B24-A2DA-19869F8830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7704" y="1628800"/>
              <a:ext cx="685800" cy="121920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</p:grp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B855D2-4BEE-4B97-8FB8-86ADEB28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Rectangle 4">
            <a:extLst>
              <a:ext uri="{FF2B5EF4-FFF2-40B4-BE49-F238E27FC236}">
                <a16:creationId xmlns:a16="http://schemas.microsoft.com/office/drawing/2014/main" id="{8E5B0DF3-3143-4584-9BF9-94E693102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Noção de confiabilidade</a:t>
            </a:r>
            <a:endParaRPr lang="pt-BR" altLang="pt-BR"/>
          </a:p>
        </p:txBody>
      </p:sp>
      <p:sp>
        <p:nvSpPr>
          <p:cNvPr id="214021" name="Rectangle 5">
            <a:extLst>
              <a:ext uri="{FF2B5EF4-FFF2-40B4-BE49-F238E27FC236}">
                <a16:creationId xmlns:a16="http://schemas.microsoft.com/office/drawing/2014/main" id="{006AF14C-5350-4C2F-9CD8-8F6DC89FC2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1916831"/>
            <a:ext cx="8784976" cy="3528393"/>
          </a:xfrm>
        </p:spPr>
        <p:txBody>
          <a:bodyPr/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pt-BR" dirty="0" err="1">
                <a:solidFill>
                  <a:srgbClr val="002060"/>
                </a:solidFill>
              </a:rPr>
              <a:t>Algumas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faltas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escaparão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inevitavelmente</a:t>
            </a:r>
            <a:endParaRPr lang="en-US" altLang="pt-BR" dirty="0">
              <a:solidFill>
                <a:srgbClr val="002060"/>
              </a:solidFill>
            </a:endParaRP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pt-BR" dirty="0">
                <a:solidFill>
                  <a:srgbClr val="002060"/>
                </a:solidFill>
              </a:rPr>
              <a:t>Tanto dos testes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pt-BR" dirty="0" err="1">
                <a:solidFill>
                  <a:srgbClr val="002060"/>
                </a:solidFill>
              </a:rPr>
              <a:t>Quanto</a:t>
            </a:r>
            <a:r>
              <a:rPr lang="en-US" altLang="pt-BR" dirty="0">
                <a:solidFill>
                  <a:srgbClr val="002060"/>
                </a:solidFill>
              </a:rPr>
              <a:t> da </a:t>
            </a:r>
            <a:r>
              <a:rPr lang="en-US" altLang="pt-BR" dirty="0" err="1">
                <a:solidFill>
                  <a:srgbClr val="002060"/>
                </a:solidFill>
              </a:rPr>
              <a:t>depuração</a:t>
            </a:r>
            <a:endParaRPr lang="en-US" altLang="pt-BR" dirty="0">
              <a:solidFill>
                <a:srgbClr val="002060"/>
              </a:solidFill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pt-BR" dirty="0">
                <a:solidFill>
                  <a:srgbClr val="002060"/>
                </a:solidFill>
              </a:rPr>
              <a:t>Falta </a:t>
            </a:r>
            <a:r>
              <a:rPr lang="en-US" altLang="pt-BR" dirty="0" err="1">
                <a:solidFill>
                  <a:srgbClr val="002060"/>
                </a:solidFill>
              </a:rPr>
              <a:t>pode</a:t>
            </a:r>
            <a:r>
              <a:rPr lang="en-US" altLang="pt-BR" dirty="0">
                <a:solidFill>
                  <a:srgbClr val="002060"/>
                </a:solidFill>
              </a:rPr>
              <a:t> ser </a:t>
            </a:r>
            <a:r>
              <a:rPr lang="en-US" altLang="pt-BR" dirty="0" err="1">
                <a:solidFill>
                  <a:srgbClr val="002060"/>
                </a:solidFill>
              </a:rPr>
              <a:t>mais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ou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menos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perturbadora</a:t>
            </a:r>
            <a:endParaRPr lang="en-US" altLang="pt-BR" dirty="0">
              <a:solidFill>
                <a:srgbClr val="002060"/>
              </a:solidFill>
            </a:endParaRP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pt-BR" dirty="0" err="1">
                <a:solidFill>
                  <a:srgbClr val="002060"/>
                </a:solidFill>
              </a:rPr>
              <a:t>Dependendo</a:t>
            </a:r>
            <a:r>
              <a:rPr lang="en-US" altLang="pt-BR" dirty="0">
                <a:solidFill>
                  <a:srgbClr val="002060"/>
                </a:solidFill>
              </a:rPr>
              <a:t> do que se </a:t>
            </a:r>
            <a:r>
              <a:rPr lang="en-US" altLang="pt-BR" dirty="0" err="1">
                <a:solidFill>
                  <a:srgbClr val="002060"/>
                </a:solidFill>
              </a:rPr>
              <a:t>trate</a:t>
            </a:r>
            <a:r>
              <a:rPr lang="en-US" altLang="pt-BR" dirty="0">
                <a:solidFill>
                  <a:srgbClr val="002060"/>
                </a:solidFill>
              </a:rPr>
              <a:t> e </a:t>
            </a:r>
            <a:r>
              <a:rPr lang="en-US" altLang="pt-BR" dirty="0" err="1">
                <a:solidFill>
                  <a:srgbClr val="002060"/>
                </a:solidFill>
              </a:rPr>
              <a:t>em</a:t>
            </a:r>
            <a:r>
              <a:rPr lang="en-US" altLang="pt-BR" dirty="0">
                <a:solidFill>
                  <a:srgbClr val="002060"/>
                </a:solidFill>
              </a:rPr>
              <a:t> qual </a:t>
            </a:r>
            <a:r>
              <a:rPr lang="en-US" altLang="pt-BR" dirty="0" err="1">
                <a:solidFill>
                  <a:srgbClr val="002060"/>
                </a:solidFill>
              </a:rPr>
              <a:t>freqüência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irá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surgir</a:t>
            </a:r>
            <a:r>
              <a:rPr lang="en-US" altLang="pt-BR" dirty="0">
                <a:solidFill>
                  <a:srgbClr val="002060"/>
                </a:solidFill>
              </a:rPr>
              <a:t> para o </a:t>
            </a:r>
            <a:r>
              <a:rPr lang="en-US" altLang="pt-BR" dirty="0" err="1">
                <a:solidFill>
                  <a:srgbClr val="002060"/>
                </a:solidFill>
              </a:rPr>
              <a:t>usuário</a:t>
            </a:r>
            <a:r>
              <a:rPr lang="en-US" altLang="pt-BR" dirty="0">
                <a:solidFill>
                  <a:srgbClr val="002060"/>
                </a:solidFill>
              </a:rPr>
              <a:t> final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pt-BR" dirty="0" err="1">
                <a:solidFill>
                  <a:srgbClr val="002060"/>
                </a:solidFill>
              </a:rPr>
              <a:t>Assim</a:t>
            </a:r>
            <a:r>
              <a:rPr lang="en-US" altLang="pt-BR" dirty="0">
                <a:solidFill>
                  <a:srgbClr val="002060"/>
                </a:solidFill>
              </a:rPr>
              <a:t>, entradas para testes </a:t>
            </a:r>
            <a:r>
              <a:rPr lang="en-US" altLang="pt-BR" dirty="0" err="1">
                <a:solidFill>
                  <a:srgbClr val="002060"/>
                </a:solidFill>
              </a:rPr>
              <a:t>devem</a:t>
            </a:r>
            <a:r>
              <a:rPr lang="en-US" altLang="pt-BR" dirty="0">
                <a:solidFill>
                  <a:srgbClr val="002060"/>
                </a:solidFill>
              </a:rPr>
              <a:t> se </a:t>
            </a:r>
            <a:r>
              <a:rPr lang="en-US" altLang="pt-BR" dirty="0" err="1">
                <a:solidFill>
                  <a:srgbClr val="002060"/>
                </a:solidFill>
              </a:rPr>
              <a:t>aproximar</a:t>
            </a:r>
            <a:r>
              <a:rPr lang="en-US" altLang="pt-BR" dirty="0">
                <a:solidFill>
                  <a:srgbClr val="002060"/>
                </a:solidFill>
              </a:rPr>
              <a:t> do </a:t>
            </a:r>
            <a:r>
              <a:rPr lang="en-US" altLang="pt-BR" dirty="0" err="1">
                <a:solidFill>
                  <a:srgbClr val="002060"/>
                </a:solidFill>
              </a:rPr>
              <a:t>ambiente</a:t>
            </a:r>
            <a:r>
              <a:rPr lang="en-US" altLang="pt-BR" dirty="0">
                <a:solidFill>
                  <a:srgbClr val="002060"/>
                </a:solidFill>
              </a:rPr>
              <a:t> do </a:t>
            </a:r>
            <a:r>
              <a:rPr lang="en-US" altLang="pt-BR" dirty="0" err="1">
                <a:solidFill>
                  <a:srgbClr val="002060"/>
                </a:solidFill>
              </a:rPr>
              <a:t>usuário</a:t>
            </a:r>
            <a:r>
              <a:rPr lang="en-US" altLang="pt-BR" dirty="0">
                <a:solidFill>
                  <a:srgbClr val="002060"/>
                </a:solidFill>
              </a:rPr>
              <a:t> final</a:t>
            </a:r>
          </a:p>
          <a:p>
            <a:pPr lvl="1"/>
            <a:endParaRPr lang="en-US" altLang="pt-BR" dirty="0">
              <a:solidFill>
                <a:srgbClr val="002060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BF540-0CF9-4273-A1E1-385D3F8C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BE1C-F4AD-4224-982F-CC266F44A358}" type="slidenum">
              <a:rPr lang="pt-BR" altLang="pt-BR"/>
              <a:pPr/>
              <a:t>5</a:t>
            </a:fld>
            <a:endParaRPr lang="pt-BR" alt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8225355-789B-48DD-8383-268DBB88978B}"/>
              </a:ext>
            </a:extLst>
          </p:cNvPr>
          <p:cNvSpPr txBox="1">
            <a:spLocks/>
          </p:cNvSpPr>
          <p:nvPr/>
        </p:nvSpPr>
        <p:spPr>
          <a:xfrm>
            <a:off x="107504" y="908720"/>
            <a:ext cx="9003375" cy="71360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>
                <a:solidFill>
                  <a:srgbClr val="002060"/>
                </a:solidFill>
              </a:rPr>
              <a:t>Testes de Software</a:t>
            </a:r>
            <a:endParaRPr lang="pt-BR" sz="4000" dirty="0">
              <a:solidFill>
                <a:srgbClr val="00206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5B6D11A-B214-4868-BAE5-67397B24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7F774813-2E26-47AB-B280-DD45B7EC09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Seleção de Dados de Teste</a:t>
            </a:r>
            <a:endParaRPr lang="en-US" altLang="pt-BR"/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E3F330A0-C146-4C5B-90CB-BA6AF7D0DF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980728"/>
            <a:ext cx="8712968" cy="5400600"/>
          </a:xfrm>
        </p:spPr>
        <p:txBody>
          <a:bodyPr/>
          <a:lstStyle/>
          <a:p>
            <a:r>
              <a:rPr lang="pt-BR" altLang="pt-BR">
                <a:solidFill>
                  <a:srgbClr val="002060"/>
                </a:solidFill>
              </a:rPr>
              <a:t>Há várias técnicas para seleção de dados de teste</a:t>
            </a:r>
          </a:p>
          <a:p>
            <a:pPr lvl="1"/>
            <a:r>
              <a:rPr lang="pt-BR" altLang="pt-BR">
                <a:solidFill>
                  <a:srgbClr val="002060"/>
                </a:solidFill>
              </a:rPr>
              <a:t>Particionamento</a:t>
            </a:r>
          </a:p>
          <a:p>
            <a:pPr lvl="1"/>
            <a:r>
              <a:rPr lang="pt-BR" altLang="pt-BR">
                <a:solidFill>
                  <a:srgbClr val="002060"/>
                </a:solidFill>
              </a:rPr>
              <a:t>Fronteiras</a:t>
            </a:r>
          </a:p>
          <a:p>
            <a:pPr lvl="1"/>
            <a:r>
              <a:rPr lang="pt-BR" altLang="pt-BR">
                <a:solidFill>
                  <a:srgbClr val="002060"/>
                </a:solidFill>
              </a:rPr>
              <a:t>Pares ortogonais</a:t>
            </a:r>
          </a:p>
          <a:p>
            <a:pPr lvl="1"/>
            <a:r>
              <a:rPr lang="pt-BR" altLang="pt-BR">
                <a:solidFill>
                  <a:srgbClr val="002060"/>
                </a:solidFill>
              </a:rPr>
              <a:t>Etc.</a:t>
            </a:r>
            <a:endParaRPr lang="en-US" altLang="pt-BR">
              <a:solidFill>
                <a:srgbClr val="002060"/>
              </a:solidFill>
            </a:endParaRP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1CAE6615-A593-4134-8B70-80AF1CD4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F15D-60CD-47B0-8B4C-AAF0057C4DAC}" type="slidenum">
              <a:rPr lang="pt-BR" altLang="pt-BR"/>
              <a:pPr/>
              <a:t>50</a:t>
            </a:fld>
            <a:endParaRPr lang="pt-BR" altLang="pt-BR"/>
          </a:p>
        </p:txBody>
      </p:sp>
      <p:sp>
        <p:nvSpPr>
          <p:cNvPr id="162820" name="Text Box 4">
            <a:extLst>
              <a:ext uri="{FF2B5EF4-FFF2-40B4-BE49-F238E27FC236}">
                <a16:creationId xmlns:a16="http://schemas.microsoft.com/office/drawing/2014/main" id="{D08D6D5A-15BB-47C8-A669-B4B39D06B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2867025"/>
            <a:ext cx="6731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8000"/>
              <a:t>{</a:t>
            </a:r>
            <a:endParaRPr lang="en-US" altLang="pt-BR" sz="800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FBDD7AC-C829-484E-BC43-FC8C353C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5282F47E-D294-4C7E-BFAD-E6546A532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Particionamento</a:t>
            </a:r>
          </a:p>
        </p:txBody>
      </p:sp>
      <p:sp>
        <p:nvSpPr>
          <p:cNvPr id="342" name="Espaço Reservado para Número de Slide 4">
            <a:extLst>
              <a:ext uri="{FF2B5EF4-FFF2-40B4-BE49-F238E27FC236}">
                <a16:creationId xmlns:a16="http://schemas.microsoft.com/office/drawing/2014/main" id="{5E49C7AB-41BB-4CFC-974C-0D582352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5139" y="6422855"/>
            <a:ext cx="709698" cy="365125"/>
          </a:xfrm>
        </p:spPr>
        <p:txBody>
          <a:bodyPr/>
          <a:lstStyle/>
          <a:p>
            <a:fld id="{0E7859E6-4F3F-4A24-A064-063E97C7C0DB}" type="slidenum">
              <a:rPr lang="pt-BR" altLang="pt-BR"/>
              <a:pPr/>
              <a:t>51</a:t>
            </a:fld>
            <a:endParaRPr lang="pt-BR" alt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2E4BF8D-EDA7-4FDB-ADD3-6261EEFFBB83}"/>
              </a:ext>
            </a:extLst>
          </p:cNvPr>
          <p:cNvGrpSpPr/>
          <p:nvPr/>
        </p:nvGrpSpPr>
        <p:grpSpPr>
          <a:xfrm>
            <a:off x="755576" y="1628800"/>
            <a:ext cx="8102351" cy="4196324"/>
            <a:chOff x="381001" y="2225556"/>
            <a:chExt cx="8534399" cy="4556364"/>
          </a:xfrm>
        </p:grpSpPr>
        <p:grpSp>
          <p:nvGrpSpPr>
            <p:cNvPr id="158723" name="Group 3">
              <a:extLst>
                <a:ext uri="{FF2B5EF4-FFF2-40B4-BE49-F238E27FC236}">
                  <a16:creationId xmlns:a16="http://schemas.microsoft.com/office/drawing/2014/main" id="{5FE1D4C0-7E2D-47CF-8556-FAEE1B3A7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1" y="2317750"/>
              <a:ext cx="2297113" cy="1358900"/>
              <a:chOff x="2064" y="1892"/>
              <a:chExt cx="1447" cy="856"/>
            </a:xfrm>
          </p:grpSpPr>
          <p:sp>
            <p:nvSpPr>
              <p:cNvPr id="158724" name="Oval 4">
                <a:extLst>
                  <a:ext uri="{FF2B5EF4-FFF2-40B4-BE49-F238E27FC236}">
                    <a16:creationId xmlns:a16="http://schemas.microsoft.com/office/drawing/2014/main" id="{8942B846-F903-467E-9A99-D5C58CD5C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140"/>
                <a:ext cx="164" cy="327"/>
              </a:xfrm>
              <a:prstGeom prst="ellipse">
                <a:avLst/>
              </a:prstGeom>
              <a:solidFill>
                <a:srgbClr val="00B0F0"/>
              </a:solidFill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25" name="Line 5">
                <a:extLst>
                  <a:ext uri="{FF2B5EF4-FFF2-40B4-BE49-F238E27FC236}">
                    <a16:creationId xmlns:a16="http://schemas.microsoft.com/office/drawing/2014/main" id="{77974A0F-EA38-4998-B796-5A9C27E541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7" y="2046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26" name="Line 6">
                <a:extLst>
                  <a:ext uri="{FF2B5EF4-FFF2-40B4-BE49-F238E27FC236}">
                    <a16:creationId xmlns:a16="http://schemas.microsoft.com/office/drawing/2014/main" id="{C511CB16-DB39-4931-A0FD-21EB10DF0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3" y="2142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27" name="Line 7">
                <a:extLst>
                  <a:ext uri="{FF2B5EF4-FFF2-40B4-BE49-F238E27FC236}">
                    <a16:creationId xmlns:a16="http://schemas.microsoft.com/office/drawing/2014/main" id="{F99532BF-5C47-43E4-9B97-BF6BD53C40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9" y="2238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28" name="Line 8">
                <a:extLst>
                  <a:ext uri="{FF2B5EF4-FFF2-40B4-BE49-F238E27FC236}">
                    <a16:creationId xmlns:a16="http://schemas.microsoft.com/office/drawing/2014/main" id="{2E3ED48E-2C62-49CE-9575-914C8A9C57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5" y="2334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29" name="Line 9">
                <a:extLst>
                  <a:ext uri="{FF2B5EF4-FFF2-40B4-BE49-F238E27FC236}">
                    <a16:creationId xmlns:a16="http://schemas.microsoft.com/office/drawing/2014/main" id="{394256BB-20B2-4B56-86BD-E5A79ED8D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1" y="2430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30" name="Line 10">
                <a:extLst>
                  <a:ext uri="{FF2B5EF4-FFF2-40B4-BE49-F238E27FC236}">
                    <a16:creationId xmlns:a16="http://schemas.microsoft.com/office/drawing/2014/main" id="{F684DBB4-F33A-4953-9356-C33AAD477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7" y="2526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31" name="Line 11">
                <a:extLst>
                  <a:ext uri="{FF2B5EF4-FFF2-40B4-BE49-F238E27FC236}">
                    <a16:creationId xmlns:a16="http://schemas.microsoft.com/office/drawing/2014/main" id="{57A6D2F6-A2FE-4474-B459-4A928AB50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7" y="2102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32" name="Line 12">
                <a:extLst>
                  <a:ext uri="{FF2B5EF4-FFF2-40B4-BE49-F238E27FC236}">
                    <a16:creationId xmlns:a16="http://schemas.microsoft.com/office/drawing/2014/main" id="{8B155812-3B23-4E09-95C5-89A707B8B0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3" y="2198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33" name="Line 13">
                <a:extLst>
                  <a:ext uri="{FF2B5EF4-FFF2-40B4-BE49-F238E27FC236}">
                    <a16:creationId xmlns:a16="http://schemas.microsoft.com/office/drawing/2014/main" id="{F9886470-C231-46E6-9B06-2B131AB38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9" y="2294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34" name="Line 14">
                <a:extLst>
                  <a:ext uri="{FF2B5EF4-FFF2-40B4-BE49-F238E27FC236}">
                    <a16:creationId xmlns:a16="http://schemas.microsoft.com/office/drawing/2014/main" id="{7E40F49F-AE3E-4281-8F3F-56D06201EE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5" y="2390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35" name="Line 15">
                <a:extLst>
                  <a:ext uri="{FF2B5EF4-FFF2-40B4-BE49-F238E27FC236}">
                    <a16:creationId xmlns:a16="http://schemas.microsoft.com/office/drawing/2014/main" id="{2FF7E6D9-58C5-4510-8244-EFC537E21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1" y="2486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36" name="Line 16">
                <a:extLst>
                  <a:ext uri="{FF2B5EF4-FFF2-40B4-BE49-F238E27FC236}">
                    <a16:creationId xmlns:a16="http://schemas.microsoft.com/office/drawing/2014/main" id="{6CBD4C72-4D98-46BB-8D10-CCB18001A0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7" y="2582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37" name="Line 17">
                <a:extLst>
                  <a:ext uri="{FF2B5EF4-FFF2-40B4-BE49-F238E27FC236}">
                    <a16:creationId xmlns:a16="http://schemas.microsoft.com/office/drawing/2014/main" id="{996A343A-FD3A-4852-8296-6E86E0C8A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3" y="2678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38" name="Line 18">
                <a:extLst>
                  <a:ext uri="{FF2B5EF4-FFF2-40B4-BE49-F238E27FC236}">
                    <a16:creationId xmlns:a16="http://schemas.microsoft.com/office/drawing/2014/main" id="{171BB9CE-17EA-4481-99FA-40197A1541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9" y="2006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39" name="Line 19">
                <a:extLst>
                  <a:ext uri="{FF2B5EF4-FFF2-40B4-BE49-F238E27FC236}">
                    <a16:creationId xmlns:a16="http://schemas.microsoft.com/office/drawing/2014/main" id="{54AE612B-7E9A-409D-A5BE-1D8D90C62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0" y="2347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40" name="Line 20">
                <a:extLst>
                  <a:ext uri="{FF2B5EF4-FFF2-40B4-BE49-F238E27FC236}">
                    <a16:creationId xmlns:a16="http://schemas.microsoft.com/office/drawing/2014/main" id="{F7DCD316-3B42-4751-9304-52973F18A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6" y="2443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41" name="Line 21">
                <a:extLst>
                  <a:ext uri="{FF2B5EF4-FFF2-40B4-BE49-F238E27FC236}">
                    <a16:creationId xmlns:a16="http://schemas.microsoft.com/office/drawing/2014/main" id="{AA561D31-4473-4546-9354-97DF8738B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2" y="2539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42" name="Line 22">
                <a:extLst>
                  <a:ext uri="{FF2B5EF4-FFF2-40B4-BE49-F238E27FC236}">
                    <a16:creationId xmlns:a16="http://schemas.microsoft.com/office/drawing/2014/main" id="{CCBC0A66-6C1F-41FC-85F4-276B7AD1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3" y="2343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43" name="Line 23">
                <a:extLst>
                  <a:ext uri="{FF2B5EF4-FFF2-40B4-BE49-F238E27FC236}">
                    <a16:creationId xmlns:a16="http://schemas.microsoft.com/office/drawing/2014/main" id="{EE49B45B-F1A7-4E01-AEF1-210A3C49B7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9" y="2439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44" name="Line 24">
                <a:extLst>
                  <a:ext uri="{FF2B5EF4-FFF2-40B4-BE49-F238E27FC236}">
                    <a16:creationId xmlns:a16="http://schemas.microsoft.com/office/drawing/2014/main" id="{A09F3543-84EB-481C-ACFA-C790DEDDDB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5" y="2535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45" name="Line 25">
                <a:extLst>
                  <a:ext uri="{FF2B5EF4-FFF2-40B4-BE49-F238E27FC236}">
                    <a16:creationId xmlns:a16="http://schemas.microsoft.com/office/drawing/2014/main" id="{C94E4E53-341E-456D-8FB4-99A978E54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5" y="1989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46" name="Line 26">
                <a:extLst>
                  <a:ext uri="{FF2B5EF4-FFF2-40B4-BE49-F238E27FC236}">
                    <a16:creationId xmlns:a16="http://schemas.microsoft.com/office/drawing/2014/main" id="{5B4D11DC-6D78-434A-8FDD-1C7F9A5B12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1" y="2631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47" name="Line 27">
                <a:extLst>
                  <a:ext uri="{FF2B5EF4-FFF2-40B4-BE49-F238E27FC236}">
                    <a16:creationId xmlns:a16="http://schemas.microsoft.com/office/drawing/2014/main" id="{3A077B12-E859-4965-9A12-FEB555AF34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4" y="1894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48" name="Line 28">
                <a:extLst>
                  <a:ext uri="{FF2B5EF4-FFF2-40B4-BE49-F238E27FC236}">
                    <a16:creationId xmlns:a16="http://schemas.microsoft.com/office/drawing/2014/main" id="{B36C5F94-9663-4887-9639-268E6E3430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0" y="1990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49" name="Line 29">
                <a:extLst>
                  <a:ext uri="{FF2B5EF4-FFF2-40B4-BE49-F238E27FC236}">
                    <a16:creationId xmlns:a16="http://schemas.microsoft.com/office/drawing/2014/main" id="{54645890-24B1-4477-9629-8601CEDFD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6" y="2086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50" name="Line 30">
                <a:extLst>
                  <a:ext uri="{FF2B5EF4-FFF2-40B4-BE49-F238E27FC236}">
                    <a16:creationId xmlns:a16="http://schemas.microsoft.com/office/drawing/2014/main" id="{ED17C1A5-F72E-437C-850F-F5AEB04000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2" y="2182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51" name="Line 31">
                <a:extLst>
                  <a:ext uri="{FF2B5EF4-FFF2-40B4-BE49-F238E27FC236}">
                    <a16:creationId xmlns:a16="http://schemas.microsoft.com/office/drawing/2014/main" id="{D1B23FB7-3C64-4543-81C7-82DE6DA00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8" y="2278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52" name="Line 32">
                <a:extLst>
                  <a:ext uri="{FF2B5EF4-FFF2-40B4-BE49-F238E27FC236}">
                    <a16:creationId xmlns:a16="http://schemas.microsoft.com/office/drawing/2014/main" id="{A3ACB2E8-7ECD-45BA-98D0-4976AB7D8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4" y="2374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53" name="Line 33">
                <a:extLst>
                  <a:ext uri="{FF2B5EF4-FFF2-40B4-BE49-F238E27FC236}">
                    <a16:creationId xmlns:a16="http://schemas.microsoft.com/office/drawing/2014/main" id="{F0922CE6-F67A-4B45-9866-62F2511B1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1" y="2000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54" name="Line 34">
                <a:extLst>
                  <a:ext uri="{FF2B5EF4-FFF2-40B4-BE49-F238E27FC236}">
                    <a16:creationId xmlns:a16="http://schemas.microsoft.com/office/drawing/2014/main" id="{5D8BDF8E-1F36-4301-B82A-7FF5E3DB1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0" y="2470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55" name="Line 35">
                <a:extLst>
                  <a:ext uri="{FF2B5EF4-FFF2-40B4-BE49-F238E27FC236}">
                    <a16:creationId xmlns:a16="http://schemas.microsoft.com/office/drawing/2014/main" id="{3376F2A5-F053-46F0-BA19-938388C69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6" y="2566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56" name="Line 36">
                <a:extLst>
                  <a:ext uri="{FF2B5EF4-FFF2-40B4-BE49-F238E27FC236}">
                    <a16:creationId xmlns:a16="http://schemas.microsoft.com/office/drawing/2014/main" id="{5A489342-C9E2-48C5-845D-EC20BFD66C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6" y="1897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57" name="Line 37">
                <a:extLst>
                  <a:ext uri="{FF2B5EF4-FFF2-40B4-BE49-F238E27FC236}">
                    <a16:creationId xmlns:a16="http://schemas.microsoft.com/office/drawing/2014/main" id="{689ED123-C34F-4E37-8124-947C076FE0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2" y="1993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58" name="Line 38">
                <a:extLst>
                  <a:ext uri="{FF2B5EF4-FFF2-40B4-BE49-F238E27FC236}">
                    <a16:creationId xmlns:a16="http://schemas.microsoft.com/office/drawing/2014/main" id="{E07708F0-2A2E-42C4-AEDE-BE71385CA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2089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59" name="Line 39">
                <a:extLst>
                  <a:ext uri="{FF2B5EF4-FFF2-40B4-BE49-F238E27FC236}">
                    <a16:creationId xmlns:a16="http://schemas.microsoft.com/office/drawing/2014/main" id="{852A2EB9-1905-4F4F-B590-41A8D603C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4" y="2185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60" name="Line 40">
                <a:extLst>
                  <a:ext uri="{FF2B5EF4-FFF2-40B4-BE49-F238E27FC236}">
                    <a16:creationId xmlns:a16="http://schemas.microsoft.com/office/drawing/2014/main" id="{3426F1C3-080F-4170-A127-41D85E573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0" y="2281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61" name="Line 41">
                <a:extLst>
                  <a:ext uri="{FF2B5EF4-FFF2-40B4-BE49-F238E27FC236}">
                    <a16:creationId xmlns:a16="http://schemas.microsoft.com/office/drawing/2014/main" id="{06745560-A839-4C55-AB79-16150F68D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6" y="2377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62" name="Line 42">
                <a:extLst>
                  <a:ext uri="{FF2B5EF4-FFF2-40B4-BE49-F238E27FC236}">
                    <a16:creationId xmlns:a16="http://schemas.microsoft.com/office/drawing/2014/main" id="{253AE919-B0A1-416A-97B7-C5D4C319C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1" y="1892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63" name="Line 43">
                <a:extLst>
                  <a:ext uri="{FF2B5EF4-FFF2-40B4-BE49-F238E27FC236}">
                    <a16:creationId xmlns:a16="http://schemas.microsoft.com/office/drawing/2014/main" id="{F43242EB-7B99-4520-AE61-2794E80DEE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7" y="1988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64" name="Line 44">
                <a:extLst>
                  <a:ext uri="{FF2B5EF4-FFF2-40B4-BE49-F238E27FC236}">
                    <a16:creationId xmlns:a16="http://schemas.microsoft.com/office/drawing/2014/main" id="{EE2C235D-1825-41A6-8313-1AAB1E4839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3" y="2084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65" name="Line 45">
                <a:extLst>
                  <a:ext uri="{FF2B5EF4-FFF2-40B4-BE49-F238E27FC236}">
                    <a16:creationId xmlns:a16="http://schemas.microsoft.com/office/drawing/2014/main" id="{D49B048C-2EC8-4D63-881D-18714156E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9" y="2180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66" name="Line 46">
                <a:extLst>
                  <a:ext uri="{FF2B5EF4-FFF2-40B4-BE49-F238E27FC236}">
                    <a16:creationId xmlns:a16="http://schemas.microsoft.com/office/drawing/2014/main" id="{9D452A5B-E313-4039-AF76-D4B10DA13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5" y="2276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67" name="Line 47">
                <a:extLst>
                  <a:ext uri="{FF2B5EF4-FFF2-40B4-BE49-F238E27FC236}">
                    <a16:creationId xmlns:a16="http://schemas.microsoft.com/office/drawing/2014/main" id="{FA01C062-667B-46C5-A27F-0B577D3BF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72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68" name="Line 48">
                <a:extLst>
                  <a:ext uri="{FF2B5EF4-FFF2-40B4-BE49-F238E27FC236}">
                    <a16:creationId xmlns:a16="http://schemas.microsoft.com/office/drawing/2014/main" id="{5B1AB832-FD2E-4810-B889-1A3A40003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7" y="2468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69" name="Line 49">
                <a:extLst>
                  <a:ext uri="{FF2B5EF4-FFF2-40B4-BE49-F238E27FC236}">
                    <a16:creationId xmlns:a16="http://schemas.microsoft.com/office/drawing/2014/main" id="{A9D9FB9B-129A-43BC-9282-E619FCF22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3" y="2564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70" name="Line 50">
                <a:extLst>
                  <a:ext uri="{FF2B5EF4-FFF2-40B4-BE49-F238E27FC236}">
                    <a16:creationId xmlns:a16="http://schemas.microsoft.com/office/drawing/2014/main" id="{7CC28817-B80E-4E7A-9326-DE3A95F83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1" y="2085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71" name="Line 51">
                <a:extLst>
                  <a:ext uri="{FF2B5EF4-FFF2-40B4-BE49-F238E27FC236}">
                    <a16:creationId xmlns:a16="http://schemas.microsoft.com/office/drawing/2014/main" id="{B528E219-FDA4-43DB-AC25-761A8EDE6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181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72" name="Line 52">
                <a:extLst>
                  <a:ext uri="{FF2B5EF4-FFF2-40B4-BE49-F238E27FC236}">
                    <a16:creationId xmlns:a16="http://schemas.microsoft.com/office/drawing/2014/main" id="{FA60E572-763D-4D79-846B-A236CFA382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3" y="2277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73" name="Line 53">
                <a:extLst>
                  <a:ext uri="{FF2B5EF4-FFF2-40B4-BE49-F238E27FC236}">
                    <a16:creationId xmlns:a16="http://schemas.microsoft.com/office/drawing/2014/main" id="{A6FAF422-651B-4EB7-8004-3EA9C01DD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9" y="2373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74" name="Line 54">
                <a:extLst>
                  <a:ext uri="{FF2B5EF4-FFF2-40B4-BE49-F238E27FC236}">
                    <a16:creationId xmlns:a16="http://schemas.microsoft.com/office/drawing/2014/main" id="{484CA31D-B1B8-484F-BD58-F6BBBABE3A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5" y="2469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75" name="Line 55">
                <a:extLst>
                  <a:ext uri="{FF2B5EF4-FFF2-40B4-BE49-F238E27FC236}">
                    <a16:creationId xmlns:a16="http://schemas.microsoft.com/office/drawing/2014/main" id="{0528F767-DAB0-44B4-8292-2603024C9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1" y="2565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76" name="Line 56">
                <a:extLst>
                  <a:ext uri="{FF2B5EF4-FFF2-40B4-BE49-F238E27FC236}">
                    <a16:creationId xmlns:a16="http://schemas.microsoft.com/office/drawing/2014/main" id="{DB470F65-24FA-41CA-89F4-EE27C4984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2661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77" name="Line 57">
                <a:extLst>
                  <a:ext uri="{FF2B5EF4-FFF2-40B4-BE49-F238E27FC236}">
                    <a16:creationId xmlns:a16="http://schemas.microsoft.com/office/drawing/2014/main" id="{10415C25-8C29-48B3-BAEE-569C493A3F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5" y="1895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78" name="Line 58">
                <a:extLst>
                  <a:ext uri="{FF2B5EF4-FFF2-40B4-BE49-F238E27FC236}">
                    <a16:creationId xmlns:a16="http://schemas.microsoft.com/office/drawing/2014/main" id="{A6563003-3692-49CE-9F95-E9027422F7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0" y="2085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79" name="Line 59">
                <a:extLst>
                  <a:ext uri="{FF2B5EF4-FFF2-40B4-BE49-F238E27FC236}">
                    <a16:creationId xmlns:a16="http://schemas.microsoft.com/office/drawing/2014/main" id="{24FA7B3F-39B8-4875-A7ED-05E4201A0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6" y="2181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80" name="Line 60">
                <a:extLst>
                  <a:ext uri="{FF2B5EF4-FFF2-40B4-BE49-F238E27FC236}">
                    <a16:creationId xmlns:a16="http://schemas.microsoft.com/office/drawing/2014/main" id="{CDAFFD0D-9168-4B19-A3C2-3E181F2E40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2" y="2277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81" name="Line 61">
                <a:extLst>
                  <a:ext uri="{FF2B5EF4-FFF2-40B4-BE49-F238E27FC236}">
                    <a16:creationId xmlns:a16="http://schemas.microsoft.com/office/drawing/2014/main" id="{58E4839F-A8C3-47FD-88CF-EF3A48F9A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8" y="2373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82" name="Line 62">
                <a:extLst>
                  <a:ext uri="{FF2B5EF4-FFF2-40B4-BE49-F238E27FC236}">
                    <a16:creationId xmlns:a16="http://schemas.microsoft.com/office/drawing/2014/main" id="{10390CB9-F0DB-4594-B18B-36494F60D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4" y="2469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83" name="Line 63">
                <a:extLst>
                  <a:ext uri="{FF2B5EF4-FFF2-40B4-BE49-F238E27FC236}">
                    <a16:creationId xmlns:a16="http://schemas.microsoft.com/office/drawing/2014/main" id="{3BF88143-1790-444B-BE62-2E68DCD33B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9" y="1917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84" name="Line 64">
                <a:extLst>
                  <a:ext uri="{FF2B5EF4-FFF2-40B4-BE49-F238E27FC236}">
                    <a16:creationId xmlns:a16="http://schemas.microsoft.com/office/drawing/2014/main" id="{BBF04A6A-6DBE-40E3-8B41-181EC1A8F7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5" y="2013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85" name="Line 65">
                <a:extLst>
                  <a:ext uri="{FF2B5EF4-FFF2-40B4-BE49-F238E27FC236}">
                    <a16:creationId xmlns:a16="http://schemas.microsoft.com/office/drawing/2014/main" id="{4592DEE9-A7BA-42E7-9AF0-8A2492DE3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1" y="2109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86" name="Line 66">
                <a:extLst>
                  <a:ext uri="{FF2B5EF4-FFF2-40B4-BE49-F238E27FC236}">
                    <a16:creationId xmlns:a16="http://schemas.microsoft.com/office/drawing/2014/main" id="{FB4673D2-074F-42FB-B224-2833A8D91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7" y="2205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87" name="Line 67">
                <a:extLst>
                  <a:ext uri="{FF2B5EF4-FFF2-40B4-BE49-F238E27FC236}">
                    <a16:creationId xmlns:a16="http://schemas.microsoft.com/office/drawing/2014/main" id="{FF480FC4-A0B3-42D9-B472-AE272A9E4A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3" y="2301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88" name="Line 68">
                <a:extLst>
                  <a:ext uri="{FF2B5EF4-FFF2-40B4-BE49-F238E27FC236}">
                    <a16:creationId xmlns:a16="http://schemas.microsoft.com/office/drawing/2014/main" id="{D8C4EEAF-A585-4860-8211-AFFFE3FC2D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8" y="2384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89" name="Line 69">
                <a:extLst>
                  <a:ext uri="{FF2B5EF4-FFF2-40B4-BE49-F238E27FC236}">
                    <a16:creationId xmlns:a16="http://schemas.microsoft.com/office/drawing/2014/main" id="{9724763B-B663-4142-9D4B-19230FC233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0" y="1944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90" name="Line 70">
                <a:extLst>
                  <a:ext uri="{FF2B5EF4-FFF2-40B4-BE49-F238E27FC236}">
                    <a16:creationId xmlns:a16="http://schemas.microsoft.com/office/drawing/2014/main" id="{3C9D663D-30BB-420A-93E7-9237F2EF5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6" y="2040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91" name="Line 71">
                <a:extLst>
                  <a:ext uri="{FF2B5EF4-FFF2-40B4-BE49-F238E27FC236}">
                    <a16:creationId xmlns:a16="http://schemas.microsoft.com/office/drawing/2014/main" id="{5B4A88D3-E276-4D67-9F92-2DE40476DC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2" y="2136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92" name="Line 72">
                <a:extLst>
                  <a:ext uri="{FF2B5EF4-FFF2-40B4-BE49-F238E27FC236}">
                    <a16:creationId xmlns:a16="http://schemas.microsoft.com/office/drawing/2014/main" id="{A8F6BBED-FA21-4A03-B2FE-2CECE6C48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8" y="2232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93" name="Line 73">
                <a:extLst>
                  <a:ext uri="{FF2B5EF4-FFF2-40B4-BE49-F238E27FC236}">
                    <a16:creationId xmlns:a16="http://schemas.microsoft.com/office/drawing/2014/main" id="{9C408EB4-DFEA-4BAD-A817-BBABE5A048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4" y="2185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94" name="Line 74">
                <a:extLst>
                  <a:ext uri="{FF2B5EF4-FFF2-40B4-BE49-F238E27FC236}">
                    <a16:creationId xmlns:a16="http://schemas.microsoft.com/office/drawing/2014/main" id="{DF24BD5B-5584-4AAE-B67B-BF13B0E50B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0" y="2281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95" name="Line 75">
                <a:extLst>
                  <a:ext uri="{FF2B5EF4-FFF2-40B4-BE49-F238E27FC236}">
                    <a16:creationId xmlns:a16="http://schemas.microsoft.com/office/drawing/2014/main" id="{AE9E339F-AE99-4E29-B45E-354075956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2377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96" name="Line 76">
                <a:extLst>
                  <a:ext uri="{FF2B5EF4-FFF2-40B4-BE49-F238E27FC236}">
                    <a16:creationId xmlns:a16="http://schemas.microsoft.com/office/drawing/2014/main" id="{16CAB9D4-0A96-4629-9CDA-8C791540E9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2" y="2473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97" name="Line 77">
                <a:extLst>
                  <a:ext uri="{FF2B5EF4-FFF2-40B4-BE49-F238E27FC236}">
                    <a16:creationId xmlns:a16="http://schemas.microsoft.com/office/drawing/2014/main" id="{B815DA7E-9915-47DE-BB32-2FEDE99FCF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8" y="2569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98" name="Line 78">
                <a:extLst>
                  <a:ext uri="{FF2B5EF4-FFF2-40B4-BE49-F238E27FC236}">
                    <a16:creationId xmlns:a16="http://schemas.microsoft.com/office/drawing/2014/main" id="{06C98E77-C2B8-4FF9-AD9B-0EC56CCD4F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4" y="2665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799" name="Line 79">
                <a:extLst>
                  <a:ext uri="{FF2B5EF4-FFF2-40B4-BE49-F238E27FC236}">
                    <a16:creationId xmlns:a16="http://schemas.microsoft.com/office/drawing/2014/main" id="{FCFF1C32-5E1B-44B3-AE47-4B84DDDEA4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9" y="2739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800" name="Line 80">
                <a:extLst>
                  <a:ext uri="{FF2B5EF4-FFF2-40B4-BE49-F238E27FC236}">
                    <a16:creationId xmlns:a16="http://schemas.microsoft.com/office/drawing/2014/main" id="{EF2B4066-C3C6-4148-BE3F-6FFDB620C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0" y="2618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801" name="Line 81">
                <a:extLst>
                  <a:ext uri="{FF2B5EF4-FFF2-40B4-BE49-F238E27FC236}">
                    <a16:creationId xmlns:a16="http://schemas.microsoft.com/office/drawing/2014/main" id="{D9D4E78B-315C-4BD9-8ED5-9ADFEDA5D6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4" y="2737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802" name="Line 82">
                <a:extLst>
                  <a:ext uri="{FF2B5EF4-FFF2-40B4-BE49-F238E27FC236}">
                    <a16:creationId xmlns:a16="http://schemas.microsoft.com/office/drawing/2014/main" id="{5727C510-EDF9-4BD5-92B9-533E116F0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4" y="2671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803" name="Line 83">
                <a:extLst>
                  <a:ext uri="{FF2B5EF4-FFF2-40B4-BE49-F238E27FC236}">
                    <a16:creationId xmlns:a16="http://schemas.microsoft.com/office/drawing/2014/main" id="{E64D7094-8F60-445C-B761-5718FED67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0" y="2671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804" name="Line 84">
                <a:extLst>
                  <a:ext uri="{FF2B5EF4-FFF2-40B4-BE49-F238E27FC236}">
                    <a16:creationId xmlns:a16="http://schemas.microsoft.com/office/drawing/2014/main" id="{24C61DBA-5682-4C79-8234-24FC00D13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233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805" name="Line 85">
                <a:extLst>
                  <a:ext uri="{FF2B5EF4-FFF2-40B4-BE49-F238E27FC236}">
                    <a16:creationId xmlns:a16="http://schemas.microsoft.com/office/drawing/2014/main" id="{E262D887-C7B5-4227-A610-BD6A01CE93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3" y="2732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806" name="Line 86">
                <a:extLst>
                  <a:ext uri="{FF2B5EF4-FFF2-40B4-BE49-F238E27FC236}">
                    <a16:creationId xmlns:a16="http://schemas.microsoft.com/office/drawing/2014/main" id="{EB7EFD77-1292-4A74-9F67-D65A90E661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4" y="2156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807" name="Line 87">
                <a:extLst>
                  <a:ext uri="{FF2B5EF4-FFF2-40B4-BE49-F238E27FC236}">
                    <a16:creationId xmlns:a16="http://schemas.microsoft.com/office/drawing/2014/main" id="{77F50612-312D-41B1-AE37-5C9C39383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2" y="2104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808" name="Line 88">
                <a:extLst>
                  <a:ext uri="{FF2B5EF4-FFF2-40B4-BE49-F238E27FC236}">
                    <a16:creationId xmlns:a16="http://schemas.microsoft.com/office/drawing/2014/main" id="{0E213217-F7C7-4A66-B614-03A41643E7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7" y="1931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809" name="Line 89">
                <a:extLst>
                  <a:ext uri="{FF2B5EF4-FFF2-40B4-BE49-F238E27FC236}">
                    <a16:creationId xmlns:a16="http://schemas.microsoft.com/office/drawing/2014/main" id="{86593EDB-2FF2-43F8-B050-66D293571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3" y="2239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810" name="Line 90">
                <a:extLst>
                  <a:ext uri="{FF2B5EF4-FFF2-40B4-BE49-F238E27FC236}">
                    <a16:creationId xmlns:a16="http://schemas.microsoft.com/office/drawing/2014/main" id="{CE919F9B-A3F3-434B-9BA0-139465FE4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9" y="2335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811" name="Line 91">
                <a:extLst>
                  <a:ext uri="{FF2B5EF4-FFF2-40B4-BE49-F238E27FC236}">
                    <a16:creationId xmlns:a16="http://schemas.microsoft.com/office/drawing/2014/main" id="{0B78AAD8-ECD8-4F28-B022-6F6F96BD0D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5" y="2431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812" name="Line 92">
                <a:extLst>
                  <a:ext uri="{FF2B5EF4-FFF2-40B4-BE49-F238E27FC236}">
                    <a16:creationId xmlns:a16="http://schemas.microsoft.com/office/drawing/2014/main" id="{F3F8FD65-4D31-412E-B4CD-B6D12FF27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1" y="2527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813" name="Line 93">
                <a:extLst>
                  <a:ext uri="{FF2B5EF4-FFF2-40B4-BE49-F238E27FC236}">
                    <a16:creationId xmlns:a16="http://schemas.microsoft.com/office/drawing/2014/main" id="{F4BE4878-D4DE-4666-A44D-A0FFFEFF47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7" y="2623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814" name="Line 94">
                <a:extLst>
                  <a:ext uri="{FF2B5EF4-FFF2-40B4-BE49-F238E27FC236}">
                    <a16:creationId xmlns:a16="http://schemas.microsoft.com/office/drawing/2014/main" id="{81B53BFB-D878-4740-BB99-DB889D6647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3" y="2719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815" name="Line 95">
                <a:extLst>
                  <a:ext uri="{FF2B5EF4-FFF2-40B4-BE49-F238E27FC236}">
                    <a16:creationId xmlns:a16="http://schemas.microsoft.com/office/drawing/2014/main" id="{F3E76085-1BC2-4DD8-9C65-9ADF7501F4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4" y="2357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816" name="Line 96">
                <a:extLst>
                  <a:ext uri="{FF2B5EF4-FFF2-40B4-BE49-F238E27FC236}">
                    <a16:creationId xmlns:a16="http://schemas.microsoft.com/office/drawing/2014/main" id="{47089F5A-C12B-49D4-A859-D4B08372DC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453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817" name="Line 97">
                <a:extLst>
                  <a:ext uri="{FF2B5EF4-FFF2-40B4-BE49-F238E27FC236}">
                    <a16:creationId xmlns:a16="http://schemas.microsoft.com/office/drawing/2014/main" id="{721C4695-C7B3-4D97-859F-3796C49B7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6" y="2549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818" name="Line 98">
                <a:extLst>
                  <a:ext uri="{FF2B5EF4-FFF2-40B4-BE49-F238E27FC236}">
                    <a16:creationId xmlns:a16="http://schemas.microsoft.com/office/drawing/2014/main" id="{5962C14E-AA39-4022-BE84-34308FE8A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2" y="2645"/>
                <a:ext cx="13" cy="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58819" name="Group 99">
              <a:extLst>
                <a:ext uri="{FF2B5EF4-FFF2-40B4-BE49-F238E27FC236}">
                  <a16:creationId xmlns:a16="http://schemas.microsoft.com/office/drawing/2014/main" id="{4AFFE0E9-B1A0-4AEB-BE24-6A94B06ABD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9564" y="3917950"/>
              <a:ext cx="2297113" cy="1358900"/>
              <a:chOff x="2131" y="1950"/>
              <a:chExt cx="1447" cy="856"/>
            </a:xfrm>
          </p:grpSpPr>
          <p:grpSp>
            <p:nvGrpSpPr>
              <p:cNvPr id="158820" name="Group 100">
                <a:extLst>
                  <a:ext uri="{FF2B5EF4-FFF2-40B4-BE49-F238E27FC236}">
                    <a16:creationId xmlns:a16="http://schemas.microsoft.com/office/drawing/2014/main" id="{A92E6593-6F72-407E-AE77-9A703919ED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1" y="1950"/>
                <a:ext cx="1447" cy="856"/>
                <a:chOff x="2064" y="1892"/>
                <a:chExt cx="1447" cy="856"/>
              </a:xfrm>
            </p:grpSpPr>
            <p:sp>
              <p:nvSpPr>
                <p:cNvPr id="158821" name="Oval 101">
                  <a:extLst>
                    <a:ext uri="{FF2B5EF4-FFF2-40B4-BE49-F238E27FC236}">
                      <a16:creationId xmlns:a16="http://schemas.microsoft.com/office/drawing/2014/main" id="{CD13CAEC-11EC-41D2-84EA-5383A48BAE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2140"/>
                  <a:ext cx="164" cy="327"/>
                </a:xfrm>
                <a:prstGeom prst="ellipse">
                  <a:avLst/>
                </a:prstGeom>
                <a:solidFill>
                  <a:srgbClr val="00B0F0"/>
                </a:solidFill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22" name="Line 102">
                  <a:extLst>
                    <a:ext uri="{FF2B5EF4-FFF2-40B4-BE49-F238E27FC236}">
                      <a16:creationId xmlns:a16="http://schemas.microsoft.com/office/drawing/2014/main" id="{CCE4E4FD-C22A-413E-A3AA-8FC9759F10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97" y="2046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23" name="Line 103">
                  <a:extLst>
                    <a:ext uri="{FF2B5EF4-FFF2-40B4-BE49-F238E27FC236}">
                      <a16:creationId xmlns:a16="http://schemas.microsoft.com/office/drawing/2014/main" id="{61CCA04B-F6CC-4C92-8592-C2E56F3DEE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3" y="2142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24" name="Line 104">
                  <a:extLst>
                    <a:ext uri="{FF2B5EF4-FFF2-40B4-BE49-F238E27FC236}">
                      <a16:creationId xmlns:a16="http://schemas.microsoft.com/office/drawing/2014/main" id="{56BF2B30-26C2-4CE0-875A-41B6E88618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89" y="2238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25" name="Line 105">
                  <a:extLst>
                    <a:ext uri="{FF2B5EF4-FFF2-40B4-BE49-F238E27FC236}">
                      <a16:creationId xmlns:a16="http://schemas.microsoft.com/office/drawing/2014/main" id="{E8DB70E7-1B97-446B-AE18-DC365F026B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85" y="2334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26" name="Line 106">
                  <a:extLst>
                    <a:ext uri="{FF2B5EF4-FFF2-40B4-BE49-F238E27FC236}">
                      <a16:creationId xmlns:a16="http://schemas.microsoft.com/office/drawing/2014/main" id="{3B13E964-080B-4ED8-9207-AA4F14625D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1" y="2430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27" name="Line 107">
                  <a:extLst>
                    <a:ext uri="{FF2B5EF4-FFF2-40B4-BE49-F238E27FC236}">
                      <a16:creationId xmlns:a16="http://schemas.microsoft.com/office/drawing/2014/main" id="{4DA873A0-4F56-41AA-99A0-A0709B6A27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77" y="2526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28" name="Line 108">
                  <a:extLst>
                    <a:ext uri="{FF2B5EF4-FFF2-40B4-BE49-F238E27FC236}">
                      <a16:creationId xmlns:a16="http://schemas.microsoft.com/office/drawing/2014/main" id="{23EB6CC5-5290-4682-BADA-4D088FD70D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7" y="2102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29" name="Line 109">
                  <a:extLst>
                    <a:ext uri="{FF2B5EF4-FFF2-40B4-BE49-F238E27FC236}">
                      <a16:creationId xmlns:a16="http://schemas.microsoft.com/office/drawing/2014/main" id="{51ECA8E0-89F1-4651-8225-A5BCC9E8BA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93" y="2198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30" name="Line 110">
                  <a:extLst>
                    <a:ext uri="{FF2B5EF4-FFF2-40B4-BE49-F238E27FC236}">
                      <a16:creationId xmlns:a16="http://schemas.microsoft.com/office/drawing/2014/main" id="{7C60AE2D-99D7-4981-BB2B-BAFCF6B00F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9" y="2294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31" name="Line 111">
                  <a:extLst>
                    <a:ext uri="{FF2B5EF4-FFF2-40B4-BE49-F238E27FC236}">
                      <a16:creationId xmlns:a16="http://schemas.microsoft.com/office/drawing/2014/main" id="{D5493800-9A9A-4C05-8FFB-54452F525F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85" y="2390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32" name="Line 112">
                  <a:extLst>
                    <a:ext uri="{FF2B5EF4-FFF2-40B4-BE49-F238E27FC236}">
                      <a16:creationId xmlns:a16="http://schemas.microsoft.com/office/drawing/2014/main" id="{55E21C66-EB57-4991-8166-0042771747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81" y="2486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33" name="Line 113">
                  <a:extLst>
                    <a:ext uri="{FF2B5EF4-FFF2-40B4-BE49-F238E27FC236}">
                      <a16:creationId xmlns:a16="http://schemas.microsoft.com/office/drawing/2014/main" id="{8279FCAE-E084-458B-A165-9AE2FEA4D5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77" y="2582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34" name="Line 114">
                  <a:extLst>
                    <a:ext uri="{FF2B5EF4-FFF2-40B4-BE49-F238E27FC236}">
                      <a16:creationId xmlns:a16="http://schemas.microsoft.com/office/drawing/2014/main" id="{ED09FC89-B611-4059-BC59-ED9240CBE2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73" y="2678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35" name="Line 115">
                  <a:extLst>
                    <a:ext uri="{FF2B5EF4-FFF2-40B4-BE49-F238E27FC236}">
                      <a16:creationId xmlns:a16="http://schemas.microsoft.com/office/drawing/2014/main" id="{693C2177-4A69-43B5-B4C4-4DBDF3512D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9" y="2006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36" name="Line 116">
                  <a:extLst>
                    <a:ext uri="{FF2B5EF4-FFF2-40B4-BE49-F238E27FC236}">
                      <a16:creationId xmlns:a16="http://schemas.microsoft.com/office/drawing/2014/main" id="{7B7B7174-329F-47E9-8CE9-CEA0E4F29C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40" y="2347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37" name="Line 117">
                  <a:extLst>
                    <a:ext uri="{FF2B5EF4-FFF2-40B4-BE49-F238E27FC236}">
                      <a16:creationId xmlns:a16="http://schemas.microsoft.com/office/drawing/2014/main" id="{F06A0CED-4B65-4F9E-AE87-B2495B170B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36" y="2443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38" name="Line 118">
                  <a:extLst>
                    <a:ext uri="{FF2B5EF4-FFF2-40B4-BE49-F238E27FC236}">
                      <a16:creationId xmlns:a16="http://schemas.microsoft.com/office/drawing/2014/main" id="{34703F2D-198F-478D-B3FE-0B390029DD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32" y="2539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39" name="Line 119">
                  <a:extLst>
                    <a:ext uri="{FF2B5EF4-FFF2-40B4-BE49-F238E27FC236}">
                      <a16:creationId xmlns:a16="http://schemas.microsoft.com/office/drawing/2014/main" id="{41920EBF-66F4-46EC-81AA-8B1724C7AE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23" y="2343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40" name="Line 120">
                  <a:extLst>
                    <a:ext uri="{FF2B5EF4-FFF2-40B4-BE49-F238E27FC236}">
                      <a16:creationId xmlns:a16="http://schemas.microsoft.com/office/drawing/2014/main" id="{20078CD0-9D36-495C-9B22-193C75DBD0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19" y="2439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41" name="Line 121">
                  <a:extLst>
                    <a:ext uri="{FF2B5EF4-FFF2-40B4-BE49-F238E27FC236}">
                      <a16:creationId xmlns:a16="http://schemas.microsoft.com/office/drawing/2014/main" id="{57D4B5E9-411E-4F70-879B-ADA39A0C58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5" y="2535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42" name="Line 122">
                  <a:extLst>
                    <a:ext uri="{FF2B5EF4-FFF2-40B4-BE49-F238E27FC236}">
                      <a16:creationId xmlns:a16="http://schemas.microsoft.com/office/drawing/2014/main" id="{727491B1-1182-4164-8F11-3E108686B0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75" y="1989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43" name="Line 123">
                  <a:extLst>
                    <a:ext uri="{FF2B5EF4-FFF2-40B4-BE49-F238E27FC236}">
                      <a16:creationId xmlns:a16="http://schemas.microsoft.com/office/drawing/2014/main" id="{C979002D-07A7-4044-A575-E3F0646472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11" y="2631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44" name="Line 124">
                  <a:extLst>
                    <a:ext uri="{FF2B5EF4-FFF2-40B4-BE49-F238E27FC236}">
                      <a16:creationId xmlns:a16="http://schemas.microsoft.com/office/drawing/2014/main" id="{2564CC7F-6B88-4D60-8323-2520C6E0AD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4" y="1894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45" name="Line 125">
                  <a:extLst>
                    <a:ext uri="{FF2B5EF4-FFF2-40B4-BE49-F238E27FC236}">
                      <a16:creationId xmlns:a16="http://schemas.microsoft.com/office/drawing/2014/main" id="{24D46DE8-8EAC-40A2-912A-F2B01C26BD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0" y="1990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46" name="Line 126">
                  <a:extLst>
                    <a:ext uri="{FF2B5EF4-FFF2-40B4-BE49-F238E27FC236}">
                      <a16:creationId xmlns:a16="http://schemas.microsoft.com/office/drawing/2014/main" id="{68A176C4-BDA7-4589-AEC2-EB6A7C690C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6" y="2086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47" name="Line 127">
                  <a:extLst>
                    <a:ext uri="{FF2B5EF4-FFF2-40B4-BE49-F238E27FC236}">
                      <a16:creationId xmlns:a16="http://schemas.microsoft.com/office/drawing/2014/main" id="{DA6D6923-9091-4637-9A5B-AFFF02536D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92" y="2182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48" name="Line 128">
                  <a:extLst>
                    <a:ext uri="{FF2B5EF4-FFF2-40B4-BE49-F238E27FC236}">
                      <a16:creationId xmlns:a16="http://schemas.microsoft.com/office/drawing/2014/main" id="{49D89D27-DFA0-4232-98F3-AEBFB42085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88" y="2278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49" name="Line 129">
                  <a:extLst>
                    <a:ext uri="{FF2B5EF4-FFF2-40B4-BE49-F238E27FC236}">
                      <a16:creationId xmlns:a16="http://schemas.microsoft.com/office/drawing/2014/main" id="{A46E6ED0-F903-46F2-8B97-6E3C42ADF7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84" y="2374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50" name="Line 130">
                  <a:extLst>
                    <a:ext uri="{FF2B5EF4-FFF2-40B4-BE49-F238E27FC236}">
                      <a16:creationId xmlns:a16="http://schemas.microsoft.com/office/drawing/2014/main" id="{AAE175F0-7D8B-4BDF-B4D5-EFEF45BE8C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11" y="2000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51" name="Line 131">
                  <a:extLst>
                    <a:ext uri="{FF2B5EF4-FFF2-40B4-BE49-F238E27FC236}">
                      <a16:creationId xmlns:a16="http://schemas.microsoft.com/office/drawing/2014/main" id="{53AE9508-7585-46EB-8BCF-C2F76468AF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0" y="2470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52" name="Line 132">
                  <a:extLst>
                    <a:ext uri="{FF2B5EF4-FFF2-40B4-BE49-F238E27FC236}">
                      <a16:creationId xmlns:a16="http://schemas.microsoft.com/office/drawing/2014/main" id="{A40630DB-292B-4D48-A933-3C28828F7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76" y="2566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53" name="Line 133">
                  <a:extLst>
                    <a:ext uri="{FF2B5EF4-FFF2-40B4-BE49-F238E27FC236}">
                      <a16:creationId xmlns:a16="http://schemas.microsoft.com/office/drawing/2014/main" id="{3EBF702B-18A7-4A4E-9E26-4588A34352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6" y="1897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54" name="Line 134">
                  <a:extLst>
                    <a:ext uri="{FF2B5EF4-FFF2-40B4-BE49-F238E27FC236}">
                      <a16:creationId xmlns:a16="http://schemas.microsoft.com/office/drawing/2014/main" id="{2C28DE35-614F-45FB-9330-3D42FF91B3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2" y="1993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55" name="Line 135">
                  <a:extLst>
                    <a:ext uri="{FF2B5EF4-FFF2-40B4-BE49-F238E27FC236}">
                      <a16:creationId xmlns:a16="http://schemas.microsoft.com/office/drawing/2014/main" id="{365F3EF8-9E56-4663-956D-349BABCCF2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98" y="2089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56" name="Line 136">
                  <a:extLst>
                    <a:ext uri="{FF2B5EF4-FFF2-40B4-BE49-F238E27FC236}">
                      <a16:creationId xmlns:a16="http://schemas.microsoft.com/office/drawing/2014/main" id="{DD095495-48EF-409F-922C-6FCE19F921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4" y="2185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57" name="Line 137">
                  <a:extLst>
                    <a:ext uri="{FF2B5EF4-FFF2-40B4-BE49-F238E27FC236}">
                      <a16:creationId xmlns:a16="http://schemas.microsoft.com/office/drawing/2014/main" id="{77E580A7-906C-4A19-AE29-996155124C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90" y="2281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58" name="Line 138">
                  <a:extLst>
                    <a:ext uri="{FF2B5EF4-FFF2-40B4-BE49-F238E27FC236}">
                      <a16:creationId xmlns:a16="http://schemas.microsoft.com/office/drawing/2014/main" id="{E314B7A6-E4E7-41A0-AD79-0B21D1BAFB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6" y="2377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59" name="Line 139">
                  <a:extLst>
                    <a:ext uri="{FF2B5EF4-FFF2-40B4-BE49-F238E27FC236}">
                      <a16:creationId xmlns:a16="http://schemas.microsoft.com/office/drawing/2014/main" id="{22D0B1DC-9C83-4D80-9F3A-BF29C87996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81" y="1892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60" name="Line 140">
                  <a:extLst>
                    <a:ext uri="{FF2B5EF4-FFF2-40B4-BE49-F238E27FC236}">
                      <a16:creationId xmlns:a16="http://schemas.microsoft.com/office/drawing/2014/main" id="{ABE5AD89-9045-4A26-B530-E8843A0493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77" y="1988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61" name="Line 141">
                  <a:extLst>
                    <a:ext uri="{FF2B5EF4-FFF2-40B4-BE49-F238E27FC236}">
                      <a16:creationId xmlns:a16="http://schemas.microsoft.com/office/drawing/2014/main" id="{B8592E51-3773-4533-8975-784FCAE559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73" y="2084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62" name="Line 142">
                  <a:extLst>
                    <a:ext uri="{FF2B5EF4-FFF2-40B4-BE49-F238E27FC236}">
                      <a16:creationId xmlns:a16="http://schemas.microsoft.com/office/drawing/2014/main" id="{F5E5B04B-7864-4943-B36C-3A9BE32E34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69" y="2180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63" name="Line 143">
                  <a:extLst>
                    <a:ext uri="{FF2B5EF4-FFF2-40B4-BE49-F238E27FC236}">
                      <a16:creationId xmlns:a16="http://schemas.microsoft.com/office/drawing/2014/main" id="{4B60DBBC-9AAC-47E0-B075-A1AC39AEB4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65" y="2276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64" name="Line 144">
                  <a:extLst>
                    <a:ext uri="{FF2B5EF4-FFF2-40B4-BE49-F238E27FC236}">
                      <a16:creationId xmlns:a16="http://schemas.microsoft.com/office/drawing/2014/main" id="{AA831D5B-3B0F-4589-B5F1-3F123392A2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61" y="2372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65" name="Line 145">
                  <a:extLst>
                    <a:ext uri="{FF2B5EF4-FFF2-40B4-BE49-F238E27FC236}">
                      <a16:creationId xmlns:a16="http://schemas.microsoft.com/office/drawing/2014/main" id="{CE5F6741-A612-477E-9527-5764A122FD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7" y="2468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66" name="Line 146">
                  <a:extLst>
                    <a:ext uri="{FF2B5EF4-FFF2-40B4-BE49-F238E27FC236}">
                      <a16:creationId xmlns:a16="http://schemas.microsoft.com/office/drawing/2014/main" id="{4BC3B6EA-FA23-469C-833D-8BF0F5ADE8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53" y="2564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67" name="Line 147">
                  <a:extLst>
                    <a:ext uri="{FF2B5EF4-FFF2-40B4-BE49-F238E27FC236}">
                      <a16:creationId xmlns:a16="http://schemas.microsoft.com/office/drawing/2014/main" id="{F0E9AED1-7767-420E-9132-0189D2A09F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71" y="2085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68" name="Line 148">
                  <a:extLst>
                    <a:ext uri="{FF2B5EF4-FFF2-40B4-BE49-F238E27FC236}">
                      <a16:creationId xmlns:a16="http://schemas.microsoft.com/office/drawing/2014/main" id="{E5EA7B08-1188-48D3-A720-DDB2319644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7" y="2181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69" name="Line 149">
                  <a:extLst>
                    <a:ext uri="{FF2B5EF4-FFF2-40B4-BE49-F238E27FC236}">
                      <a16:creationId xmlns:a16="http://schemas.microsoft.com/office/drawing/2014/main" id="{449FEBF5-9339-4E54-8050-8B2DDCB4B1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63" y="2277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70" name="Line 150">
                  <a:extLst>
                    <a:ext uri="{FF2B5EF4-FFF2-40B4-BE49-F238E27FC236}">
                      <a16:creationId xmlns:a16="http://schemas.microsoft.com/office/drawing/2014/main" id="{80FBCFDE-84C4-429C-8DBE-2F34E85AA1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59" y="2373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71" name="Line 151">
                  <a:extLst>
                    <a:ext uri="{FF2B5EF4-FFF2-40B4-BE49-F238E27FC236}">
                      <a16:creationId xmlns:a16="http://schemas.microsoft.com/office/drawing/2014/main" id="{C747AA46-872C-4FA3-85C3-D726FCACBC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55" y="2469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72" name="Line 152">
                  <a:extLst>
                    <a:ext uri="{FF2B5EF4-FFF2-40B4-BE49-F238E27FC236}">
                      <a16:creationId xmlns:a16="http://schemas.microsoft.com/office/drawing/2014/main" id="{1C052675-9502-4EC8-966C-B93F3E328C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1" y="2565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73" name="Line 153">
                  <a:extLst>
                    <a:ext uri="{FF2B5EF4-FFF2-40B4-BE49-F238E27FC236}">
                      <a16:creationId xmlns:a16="http://schemas.microsoft.com/office/drawing/2014/main" id="{C0128622-12E3-4E2B-9D36-9692AFDEBD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2661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74" name="Line 154">
                  <a:extLst>
                    <a:ext uri="{FF2B5EF4-FFF2-40B4-BE49-F238E27FC236}">
                      <a16:creationId xmlns:a16="http://schemas.microsoft.com/office/drawing/2014/main" id="{DBF532A4-258E-49FF-A663-3F6D68A03F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5" y="1895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75" name="Line 155">
                  <a:extLst>
                    <a:ext uri="{FF2B5EF4-FFF2-40B4-BE49-F238E27FC236}">
                      <a16:creationId xmlns:a16="http://schemas.microsoft.com/office/drawing/2014/main" id="{89C6E30F-1160-4891-91FA-F31C081369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0" y="2085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76" name="Line 156">
                  <a:extLst>
                    <a:ext uri="{FF2B5EF4-FFF2-40B4-BE49-F238E27FC236}">
                      <a16:creationId xmlns:a16="http://schemas.microsoft.com/office/drawing/2014/main" id="{6B0D0D57-C56E-4A68-A7E3-1BD410E0BC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6" y="2181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77" name="Line 157">
                  <a:extLst>
                    <a:ext uri="{FF2B5EF4-FFF2-40B4-BE49-F238E27FC236}">
                      <a16:creationId xmlns:a16="http://schemas.microsoft.com/office/drawing/2014/main" id="{9C321C1F-6B2F-455C-963E-B718410989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2" y="2277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78" name="Line 158">
                  <a:extLst>
                    <a:ext uri="{FF2B5EF4-FFF2-40B4-BE49-F238E27FC236}">
                      <a16:creationId xmlns:a16="http://schemas.microsoft.com/office/drawing/2014/main" id="{4D45D739-803C-4071-8ED9-316A7A809E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58" y="2373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79" name="Line 159">
                  <a:extLst>
                    <a:ext uri="{FF2B5EF4-FFF2-40B4-BE49-F238E27FC236}">
                      <a16:creationId xmlns:a16="http://schemas.microsoft.com/office/drawing/2014/main" id="{892ADAB2-D8C3-4305-AB6A-18039FB509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4" y="2469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80" name="Line 160">
                  <a:extLst>
                    <a:ext uri="{FF2B5EF4-FFF2-40B4-BE49-F238E27FC236}">
                      <a16:creationId xmlns:a16="http://schemas.microsoft.com/office/drawing/2014/main" id="{33A87519-E79E-4B56-A57A-598DEC7E6C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9" y="1917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81" name="Line 161">
                  <a:extLst>
                    <a:ext uri="{FF2B5EF4-FFF2-40B4-BE49-F238E27FC236}">
                      <a16:creationId xmlns:a16="http://schemas.microsoft.com/office/drawing/2014/main" id="{9B149FA5-7E1A-4164-8593-DD374B1B7B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45" y="2013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82" name="Line 162">
                  <a:extLst>
                    <a:ext uri="{FF2B5EF4-FFF2-40B4-BE49-F238E27FC236}">
                      <a16:creationId xmlns:a16="http://schemas.microsoft.com/office/drawing/2014/main" id="{BC6E7099-CEBF-4065-936A-A5F2A236A5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1" y="2109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83" name="Line 163">
                  <a:extLst>
                    <a:ext uri="{FF2B5EF4-FFF2-40B4-BE49-F238E27FC236}">
                      <a16:creationId xmlns:a16="http://schemas.microsoft.com/office/drawing/2014/main" id="{AB599879-8ECA-44E6-8CC9-492390B978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7" y="2205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84" name="Line 164">
                  <a:extLst>
                    <a:ext uri="{FF2B5EF4-FFF2-40B4-BE49-F238E27FC236}">
                      <a16:creationId xmlns:a16="http://schemas.microsoft.com/office/drawing/2014/main" id="{CDD02DCC-3AD5-47C2-9CC8-79AF8B1E28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33" y="2301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85" name="Line 165">
                  <a:extLst>
                    <a:ext uri="{FF2B5EF4-FFF2-40B4-BE49-F238E27FC236}">
                      <a16:creationId xmlns:a16="http://schemas.microsoft.com/office/drawing/2014/main" id="{814B849F-B05D-48F3-981A-0A6C91A017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8" y="2384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86" name="Line 166">
                  <a:extLst>
                    <a:ext uri="{FF2B5EF4-FFF2-40B4-BE49-F238E27FC236}">
                      <a16:creationId xmlns:a16="http://schemas.microsoft.com/office/drawing/2014/main" id="{0DCB239C-589C-48FF-8C7F-9A35BCD164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0" y="1944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87" name="Line 167">
                  <a:extLst>
                    <a:ext uri="{FF2B5EF4-FFF2-40B4-BE49-F238E27FC236}">
                      <a16:creationId xmlns:a16="http://schemas.microsoft.com/office/drawing/2014/main" id="{ED4C36AE-439B-4334-87FC-4CD3837DDD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06" y="2040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88" name="Line 168">
                  <a:extLst>
                    <a:ext uri="{FF2B5EF4-FFF2-40B4-BE49-F238E27FC236}">
                      <a16:creationId xmlns:a16="http://schemas.microsoft.com/office/drawing/2014/main" id="{0901A450-88AB-4827-9B72-234140912F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2" y="2136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89" name="Line 169">
                  <a:extLst>
                    <a:ext uri="{FF2B5EF4-FFF2-40B4-BE49-F238E27FC236}">
                      <a16:creationId xmlns:a16="http://schemas.microsoft.com/office/drawing/2014/main" id="{C4DEDF85-8185-453D-8D58-05FF89CB3B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98" y="2232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90" name="Line 170">
                  <a:extLst>
                    <a:ext uri="{FF2B5EF4-FFF2-40B4-BE49-F238E27FC236}">
                      <a16:creationId xmlns:a16="http://schemas.microsoft.com/office/drawing/2014/main" id="{EBEF33C1-6D6F-4A7D-B1C6-E1BA4527D5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84" y="2185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91" name="Line 171">
                  <a:extLst>
                    <a:ext uri="{FF2B5EF4-FFF2-40B4-BE49-F238E27FC236}">
                      <a16:creationId xmlns:a16="http://schemas.microsoft.com/office/drawing/2014/main" id="{B47C82FE-68DC-4807-B98E-1A844CE8FF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0" y="2281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92" name="Line 172">
                  <a:extLst>
                    <a:ext uri="{FF2B5EF4-FFF2-40B4-BE49-F238E27FC236}">
                      <a16:creationId xmlns:a16="http://schemas.microsoft.com/office/drawing/2014/main" id="{3BA62A5D-EFB6-405D-A330-5DE398833A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76" y="2377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93" name="Line 173">
                  <a:extLst>
                    <a:ext uri="{FF2B5EF4-FFF2-40B4-BE49-F238E27FC236}">
                      <a16:creationId xmlns:a16="http://schemas.microsoft.com/office/drawing/2014/main" id="{0CD89518-7438-4E08-990C-30B97B622B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72" y="2473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94" name="Line 174">
                  <a:extLst>
                    <a:ext uri="{FF2B5EF4-FFF2-40B4-BE49-F238E27FC236}">
                      <a16:creationId xmlns:a16="http://schemas.microsoft.com/office/drawing/2014/main" id="{9FC0D9CD-E5D8-4CCC-8209-927C97E3C1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68" y="2569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95" name="Line 175">
                  <a:extLst>
                    <a:ext uri="{FF2B5EF4-FFF2-40B4-BE49-F238E27FC236}">
                      <a16:creationId xmlns:a16="http://schemas.microsoft.com/office/drawing/2014/main" id="{0309D254-0264-4AAC-993E-B1096D78F2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64" y="2665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96" name="Line 176">
                  <a:extLst>
                    <a:ext uri="{FF2B5EF4-FFF2-40B4-BE49-F238E27FC236}">
                      <a16:creationId xmlns:a16="http://schemas.microsoft.com/office/drawing/2014/main" id="{5AB99A6B-2C02-47DF-B957-BBFF8ADCD2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49" y="2739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97" name="Line 177">
                  <a:extLst>
                    <a:ext uri="{FF2B5EF4-FFF2-40B4-BE49-F238E27FC236}">
                      <a16:creationId xmlns:a16="http://schemas.microsoft.com/office/drawing/2014/main" id="{58E571BC-C1BE-4DCD-A5B9-31BB262081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60" y="2618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98" name="Line 178">
                  <a:extLst>
                    <a:ext uri="{FF2B5EF4-FFF2-40B4-BE49-F238E27FC236}">
                      <a16:creationId xmlns:a16="http://schemas.microsoft.com/office/drawing/2014/main" id="{9512839A-E732-4A05-BB97-D39C74695C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64" y="2737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899" name="Line 179">
                  <a:extLst>
                    <a:ext uri="{FF2B5EF4-FFF2-40B4-BE49-F238E27FC236}">
                      <a16:creationId xmlns:a16="http://schemas.microsoft.com/office/drawing/2014/main" id="{8979A66E-EEF9-454E-9A13-57E14FB8EA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4" y="2671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00" name="Line 180">
                  <a:extLst>
                    <a:ext uri="{FF2B5EF4-FFF2-40B4-BE49-F238E27FC236}">
                      <a16:creationId xmlns:a16="http://schemas.microsoft.com/office/drawing/2014/main" id="{2E6DA2BD-1C71-4096-A812-3747BE0C97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00" y="2671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01" name="Line 181">
                  <a:extLst>
                    <a:ext uri="{FF2B5EF4-FFF2-40B4-BE49-F238E27FC236}">
                      <a16:creationId xmlns:a16="http://schemas.microsoft.com/office/drawing/2014/main" id="{4242428A-F633-403F-8334-EF0ED371DC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40" y="2233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02" name="Line 182">
                  <a:extLst>
                    <a:ext uri="{FF2B5EF4-FFF2-40B4-BE49-F238E27FC236}">
                      <a16:creationId xmlns:a16="http://schemas.microsoft.com/office/drawing/2014/main" id="{CDF84EA7-CCF1-4F72-9CCE-2DA05F9CAF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23" y="2732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03" name="Line 183">
                  <a:extLst>
                    <a:ext uri="{FF2B5EF4-FFF2-40B4-BE49-F238E27FC236}">
                      <a16:creationId xmlns:a16="http://schemas.microsoft.com/office/drawing/2014/main" id="{EDA8B86C-AC9E-4DF8-B73D-F7ED57CB0D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74" y="2156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04" name="Line 184">
                  <a:extLst>
                    <a:ext uri="{FF2B5EF4-FFF2-40B4-BE49-F238E27FC236}">
                      <a16:creationId xmlns:a16="http://schemas.microsoft.com/office/drawing/2014/main" id="{0BA00E8C-0B23-4B0F-8BDD-EAFCA599F0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02" y="2104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05" name="Line 185">
                  <a:extLst>
                    <a:ext uri="{FF2B5EF4-FFF2-40B4-BE49-F238E27FC236}">
                      <a16:creationId xmlns:a16="http://schemas.microsoft.com/office/drawing/2014/main" id="{FF19CB98-70BD-492B-8995-E0187A48F6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77" y="1931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06" name="Line 186">
                  <a:extLst>
                    <a:ext uri="{FF2B5EF4-FFF2-40B4-BE49-F238E27FC236}">
                      <a16:creationId xmlns:a16="http://schemas.microsoft.com/office/drawing/2014/main" id="{9426189E-3659-404A-BAD1-3DAE83AAAF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23" y="2239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07" name="Line 187">
                  <a:extLst>
                    <a:ext uri="{FF2B5EF4-FFF2-40B4-BE49-F238E27FC236}">
                      <a16:creationId xmlns:a16="http://schemas.microsoft.com/office/drawing/2014/main" id="{4C7C795D-B4E6-47D1-A01E-740D45A222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9" y="2335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08" name="Line 188">
                  <a:extLst>
                    <a:ext uri="{FF2B5EF4-FFF2-40B4-BE49-F238E27FC236}">
                      <a16:creationId xmlns:a16="http://schemas.microsoft.com/office/drawing/2014/main" id="{FD7FEE4F-F43D-48D8-A3DD-0E1A47CD46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5" y="2431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09" name="Line 189">
                  <a:extLst>
                    <a:ext uri="{FF2B5EF4-FFF2-40B4-BE49-F238E27FC236}">
                      <a16:creationId xmlns:a16="http://schemas.microsoft.com/office/drawing/2014/main" id="{6C020673-B321-495F-9D09-D540F1AF37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11" y="2527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10" name="Line 190">
                  <a:extLst>
                    <a:ext uri="{FF2B5EF4-FFF2-40B4-BE49-F238E27FC236}">
                      <a16:creationId xmlns:a16="http://schemas.microsoft.com/office/drawing/2014/main" id="{9A89D99B-77A3-4264-B570-7BCB76A5CF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07" y="2623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11" name="Line 191">
                  <a:extLst>
                    <a:ext uri="{FF2B5EF4-FFF2-40B4-BE49-F238E27FC236}">
                      <a16:creationId xmlns:a16="http://schemas.microsoft.com/office/drawing/2014/main" id="{076E3011-F51D-443C-90E5-14173625B9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3" y="2719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12" name="Line 192">
                  <a:extLst>
                    <a:ext uri="{FF2B5EF4-FFF2-40B4-BE49-F238E27FC236}">
                      <a16:creationId xmlns:a16="http://schemas.microsoft.com/office/drawing/2014/main" id="{AE64517A-740D-4878-BCA3-6B947B427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24" y="2357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13" name="Line 193">
                  <a:extLst>
                    <a:ext uri="{FF2B5EF4-FFF2-40B4-BE49-F238E27FC236}">
                      <a16:creationId xmlns:a16="http://schemas.microsoft.com/office/drawing/2014/main" id="{ECD63AAA-3515-4953-BA1E-514C7A09CD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20" y="2453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14" name="Line 194">
                  <a:extLst>
                    <a:ext uri="{FF2B5EF4-FFF2-40B4-BE49-F238E27FC236}">
                      <a16:creationId xmlns:a16="http://schemas.microsoft.com/office/drawing/2014/main" id="{FC98C958-09E6-47DA-A318-B6BB7A36CF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6" y="2549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15" name="Line 195">
                  <a:extLst>
                    <a:ext uri="{FF2B5EF4-FFF2-40B4-BE49-F238E27FC236}">
                      <a16:creationId xmlns:a16="http://schemas.microsoft.com/office/drawing/2014/main" id="{B9626032-4D37-4916-8628-719A8D49D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12" y="2645"/>
                  <a:ext cx="13" cy="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</p:grpSp>
          <p:sp>
            <p:nvSpPr>
              <p:cNvPr id="158916" name="Freeform 196">
                <a:extLst>
                  <a:ext uri="{FF2B5EF4-FFF2-40B4-BE49-F238E27FC236}">
                    <a16:creationId xmlns:a16="http://schemas.microsoft.com/office/drawing/2014/main" id="{DC0B9822-7B97-44F5-B94F-F3C6B5204C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0" y="2160"/>
                <a:ext cx="116" cy="233"/>
              </a:xfrm>
              <a:custGeom>
                <a:avLst/>
                <a:gdLst>
                  <a:gd name="T0" fmla="*/ 260 w 381"/>
                  <a:gd name="T1" fmla="*/ 0 h 559"/>
                  <a:gd name="T2" fmla="*/ 370 w 381"/>
                  <a:gd name="T3" fmla="*/ 187 h 559"/>
                  <a:gd name="T4" fmla="*/ 360 w 381"/>
                  <a:gd name="T5" fmla="*/ 288 h 559"/>
                  <a:gd name="T6" fmla="*/ 260 w 381"/>
                  <a:gd name="T7" fmla="*/ 355 h 559"/>
                  <a:gd name="T8" fmla="*/ 72 w 381"/>
                  <a:gd name="T9" fmla="*/ 513 h 559"/>
                  <a:gd name="T10" fmla="*/ 63 w 381"/>
                  <a:gd name="T11" fmla="*/ 528 h 559"/>
                  <a:gd name="T12" fmla="*/ 34 w 381"/>
                  <a:gd name="T13" fmla="*/ 542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1" h="559">
                    <a:moveTo>
                      <a:pt x="260" y="0"/>
                    </a:moveTo>
                    <a:cubicBezTo>
                      <a:pt x="281" y="72"/>
                      <a:pt x="345" y="116"/>
                      <a:pt x="370" y="187"/>
                    </a:cubicBezTo>
                    <a:cubicBezTo>
                      <a:pt x="368" y="221"/>
                      <a:pt x="381" y="261"/>
                      <a:pt x="360" y="288"/>
                    </a:cubicBezTo>
                    <a:cubicBezTo>
                      <a:pt x="335" y="319"/>
                      <a:pt x="288" y="327"/>
                      <a:pt x="260" y="355"/>
                    </a:cubicBezTo>
                    <a:cubicBezTo>
                      <a:pt x="205" y="410"/>
                      <a:pt x="139" y="473"/>
                      <a:pt x="72" y="513"/>
                    </a:cubicBezTo>
                    <a:cubicBezTo>
                      <a:pt x="69" y="518"/>
                      <a:pt x="67" y="524"/>
                      <a:pt x="63" y="528"/>
                    </a:cubicBezTo>
                    <a:cubicBezTo>
                      <a:pt x="60" y="531"/>
                      <a:pt x="0" y="559"/>
                      <a:pt x="34" y="542"/>
                    </a:cubicBezTo>
                  </a:path>
                </a:pathLst>
              </a:custGeom>
              <a:noFill/>
              <a:ln w="28575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BFAC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917" name="Freeform 197">
                <a:extLst>
                  <a:ext uri="{FF2B5EF4-FFF2-40B4-BE49-F238E27FC236}">
                    <a16:creationId xmlns:a16="http://schemas.microsoft.com/office/drawing/2014/main" id="{C2723C92-C3A8-4886-B68E-EE4554BCE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" y="2435"/>
                <a:ext cx="116" cy="233"/>
              </a:xfrm>
              <a:custGeom>
                <a:avLst/>
                <a:gdLst>
                  <a:gd name="T0" fmla="*/ 0 w 212"/>
                  <a:gd name="T1" fmla="*/ 0 h 494"/>
                  <a:gd name="T2" fmla="*/ 28 w 212"/>
                  <a:gd name="T3" fmla="*/ 38 h 494"/>
                  <a:gd name="T4" fmla="*/ 62 w 212"/>
                  <a:gd name="T5" fmla="*/ 72 h 494"/>
                  <a:gd name="T6" fmla="*/ 144 w 212"/>
                  <a:gd name="T7" fmla="*/ 149 h 494"/>
                  <a:gd name="T8" fmla="*/ 177 w 212"/>
                  <a:gd name="T9" fmla="*/ 192 h 494"/>
                  <a:gd name="T10" fmla="*/ 206 w 212"/>
                  <a:gd name="T11" fmla="*/ 250 h 494"/>
                  <a:gd name="T12" fmla="*/ 172 w 212"/>
                  <a:gd name="T13" fmla="*/ 374 h 494"/>
                  <a:gd name="T14" fmla="*/ 100 w 212"/>
                  <a:gd name="T15" fmla="*/ 466 h 494"/>
                  <a:gd name="T16" fmla="*/ 76 w 212"/>
                  <a:gd name="T17" fmla="*/ 494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2" h="494">
                    <a:moveTo>
                      <a:pt x="0" y="0"/>
                    </a:moveTo>
                    <a:cubicBezTo>
                      <a:pt x="11" y="17"/>
                      <a:pt x="11" y="27"/>
                      <a:pt x="28" y="38"/>
                    </a:cubicBezTo>
                    <a:cubicBezTo>
                      <a:pt x="51" y="71"/>
                      <a:pt x="37" y="63"/>
                      <a:pt x="62" y="72"/>
                    </a:cubicBezTo>
                    <a:cubicBezTo>
                      <a:pt x="83" y="102"/>
                      <a:pt x="114" y="129"/>
                      <a:pt x="144" y="149"/>
                    </a:cubicBezTo>
                    <a:cubicBezTo>
                      <a:pt x="167" y="184"/>
                      <a:pt x="155" y="170"/>
                      <a:pt x="177" y="192"/>
                    </a:cubicBezTo>
                    <a:cubicBezTo>
                      <a:pt x="185" y="213"/>
                      <a:pt x="199" y="229"/>
                      <a:pt x="206" y="250"/>
                    </a:cubicBezTo>
                    <a:cubicBezTo>
                      <a:pt x="203" y="289"/>
                      <a:pt x="212" y="350"/>
                      <a:pt x="172" y="374"/>
                    </a:cubicBezTo>
                    <a:cubicBezTo>
                      <a:pt x="150" y="406"/>
                      <a:pt x="122" y="433"/>
                      <a:pt x="100" y="466"/>
                    </a:cubicBezTo>
                    <a:cubicBezTo>
                      <a:pt x="94" y="475"/>
                      <a:pt x="88" y="494"/>
                      <a:pt x="76" y="494"/>
                    </a:cubicBezTo>
                  </a:path>
                </a:pathLst>
              </a:custGeom>
              <a:noFill/>
              <a:ln w="28575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BFAC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918" name="Freeform 198">
                <a:extLst>
                  <a:ext uri="{FF2B5EF4-FFF2-40B4-BE49-F238E27FC236}">
                    <a16:creationId xmlns:a16="http://schemas.microsoft.com/office/drawing/2014/main" id="{207EAE25-7434-49F9-872A-BE87087949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5" y="1988"/>
                <a:ext cx="116" cy="233"/>
              </a:xfrm>
              <a:custGeom>
                <a:avLst/>
                <a:gdLst>
                  <a:gd name="T0" fmla="*/ 408 w 432"/>
                  <a:gd name="T1" fmla="*/ 0 h 416"/>
                  <a:gd name="T2" fmla="*/ 350 w 432"/>
                  <a:gd name="T3" fmla="*/ 322 h 416"/>
                  <a:gd name="T4" fmla="*/ 317 w 432"/>
                  <a:gd name="T5" fmla="*/ 413 h 416"/>
                  <a:gd name="T6" fmla="*/ 245 w 432"/>
                  <a:gd name="T7" fmla="*/ 408 h 416"/>
                  <a:gd name="T8" fmla="*/ 225 w 432"/>
                  <a:gd name="T9" fmla="*/ 379 h 416"/>
                  <a:gd name="T10" fmla="*/ 221 w 432"/>
                  <a:gd name="T11" fmla="*/ 365 h 416"/>
                  <a:gd name="T12" fmla="*/ 192 w 432"/>
                  <a:gd name="T13" fmla="*/ 346 h 416"/>
                  <a:gd name="T14" fmla="*/ 129 w 432"/>
                  <a:gd name="T15" fmla="*/ 360 h 416"/>
                  <a:gd name="T16" fmla="*/ 0 w 432"/>
                  <a:gd name="T17" fmla="*/ 350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" h="416">
                    <a:moveTo>
                      <a:pt x="408" y="0"/>
                    </a:moveTo>
                    <a:cubicBezTo>
                      <a:pt x="432" y="90"/>
                      <a:pt x="361" y="230"/>
                      <a:pt x="350" y="322"/>
                    </a:cubicBezTo>
                    <a:cubicBezTo>
                      <a:pt x="346" y="356"/>
                      <a:pt x="355" y="399"/>
                      <a:pt x="317" y="413"/>
                    </a:cubicBezTo>
                    <a:cubicBezTo>
                      <a:pt x="293" y="411"/>
                      <a:pt x="268" y="416"/>
                      <a:pt x="245" y="408"/>
                    </a:cubicBezTo>
                    <a:cubicBezTo>
                      <a:pt x="234" y="404"/>
                      <a:pt x="225" y="379"/>
                      <a:pt x="225" y="379"/>
                    </a:cubicBezTo>
                    <a:cubicBezTo>
                      <a:pt x="224" y="374"/>
                      <a:pt x="224" y="368"/>
                      <a:pt x="221" y="365"/>
                    </a:cubicBezTo>
                    <a:cubicBezTo>
                      <a:pt x="213" y="357"/>
                      <a:pt x="192" y="346"/>
                      <a:pt x="192" y="346"/>
                    </a:cubicBezTo>
                    <a:cubicBezTo>
                      <a:pt x="169" y="349"/>
                      <a:pt x="151" y="354"/>
                      <a:pt x="129" y="360"/>
                    </a:cubicBezTo>
                    <a:cubicBezTo>
                      <a:pt x="97" y="358"/>
                      <a:pt x="39" y="350"/>
                      <a:pt x="0" y="350"/>
                    </a:cubicBezTo>
                  </a:path>
                </a:pathLst>
              </a:custGeom>
              <a:noFill/>
              <a:ln w="28575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BFAC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919" name="Freeform 199">
                <a:extLst>
                  <a:ext uri="{FF2B5EF4-FFF2-40B4-BE49-F238E27FC236}">
                    <a16:creationId xmlns:a16="http://schemas.microsoft.com/office/drawing/2014/main" id="{A56F0430-D310-44D2-9B3D-8BD216FB6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2569"/>
                <a:ext cx="116" cy="233"/>
              </a:xfrm>
              <a:custGeom>
                <a:avLst/>
                <a:gdLst>
                  <a:gd name="T0" fmla="*/ 394 w 394"/>
                  <a:gd name="T1" fmla="*/ 283 h 283"/>
                  <a:gd name="T2" fmla="*/ 379 w 394"/>
                  <a:gd name="T3" fmla="*/ 226 h 283"/>
                  <a:gd name="T4" fmla="*/ 341 w 394"/>
                  <a:gd name="T5" fmla="*/ 101 h 283"/>
                  <a:gd name="T6" fmla="*/ 326 w 394"/>
                  <a:gd name="T7" fmla="*/ 53 h 283"/>
                  <a:gd name="T8" fmla="*/ 278 w 394"/>
                  <a:gd name="T9" fmla="*/ 29 h 283"/>
                  <a:gd name="T10" fmla="*/ 202 w 394"/>
                  <a:gd name="T11" fmla="*/ 0 h 283"/>
                  <a:gd name="T12" fmla="*/ 29 w 394"/>
                  <a:gd name="T13" fmla="*/ 5 h 283"/>
                  <a:gd name="T14" fmla="*/ 0 w 394"/>
                  <a:gd name="T15" fmla="*/ 14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4" h="283">
                    <a:moveTo>
                      <a:pt x="394" y="283"/>
                    </a:moveTo>
                    <a:cubicBezTo>
                      <a:pt x="390" y="263"/>
                      <a:pt x="384" y="245"/>
                      <a:pt x="379" y="226"/>
                    </a:cubicBezTo>
                    <a:cubicBezTo>
                      <a:pt x="373" y="178"/>
                      <a:pt x="355" y="145"/>
                      <a:pt x="341" y="101"/>
                    </a:cubicBezTo>
                    <a:cubicBezTo>
                      <a:pt x="336" y="85"/>
                      <a:pt x="338" y="65"/>
                      <a:pt x="326" y="53"/>
                    </a:cubicBezTo>
                    <a:cubicBezTo>
                      <a:pt x="307" y="34"/>
                      <a:pt x="300" y="35"/>
                      <a:pt x="278" y="29"/>
                    </a:cubicBezTo>
                    <a:cubicBezTo>
                      <a:pt x="255" y="12"/>
                      <a:pt x="229" y="10"/>
                      <a:pt x="202" y="0"/>
                    </a:cubicBezTo>
                    <a:cubicBezTo>
                      <a:pt x="144" y="2"/>
                      <a:pt x="87" y="2"/>
                      <a:pt x="29" y="5"/>
                    </a:cubicBezTo>
                    <a:cubicBezTo>
                      <a:pt x="19" y="6"/>
                      <a:pt x="0" y="14"/>
                      <a:pt x="0" y="14"/>
                    </a:cubicBezTo>
                  </a:path>
                </a:pathLst>
              </a:custGeom>
              <a:noFill/>
              <a:ln w="28575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BFAC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920" name="Freeform 200">
                <a:extLst>
                  <a:ext uri="{FF2B5EF4-FFF2-40B4-BE49-F238E27FC236}">
                    <a16:creationId xmlns:a16="http://schemas.microsoft.com/office/drawing/2014/main" id="{DD09AAE1-08B1-4903-85DD-4BCDF0A12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0" y="2257"/>
                <a:ext cx="116" cy="233"/>
              </a:xfrm>
              <a:custGeom>
                <a:avLst/>
                <a:gdLst>
                  <a:gd name="T0" fmla="*/ 0 w 214"/>
                  <a:gd name="T1" fmla="*/ 0 h 427"/>
                  <a:gd name="T2" fmla="*/ 76 w 214"/>
                  <a:gd name="T3" fmla="*/ 38 h 427"/>
                  <a:gd name="T4" fmla="*/ 144 w 214"/>
                  <a:gd name="T5" fmla="*/ 91 h 427"/>
                  <a:gd name="T6" fmla="*/ 172 w 214"/>
                  <a:gd name="T7" fmla="*/ 120 h 427"/>
                  <a:gd name="T8" fmla="*/ 192 w 214"/>
                  <a:gd name="T9" fmla="*/ 149 h 427"/>
                  <a:gd name="T10" fmla="*/ 211 w 214"/>
                  <a:gd name="T11" fmla="*/ 235 h 427"/>
                  <a:gd name="T12" fmla="*/ 172 w 214"/>
                  <a:gd name="T13" fmla="*/ 384 h 427"/>
                  <a:gd name="T14" fmla="*/ 144 w 214"/>
                  <a:gd name="T15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4" h="427">
                    <a:moveTo>
                      <a:pt x="0" y="0"/>
                    </a:moveTo>
                    <a:cubicBezTo>
                      <a:pt x="23" y="23"/>
                      <a:pt x="45" y="29"/>
                      <a:pt x="76" y="38"/>
                    </a:cubicBezTo>
                    <a:cubicBezTo>
                      <a:pt x="99" y="54"/>
                      <a:pt x="124" y="73"/>
                      <a:pt x="144" y="91"/>
                    </a:cubicBezTo>
                    <a:cubicBezTo>
                      <a:pt x="154" y="100"/>
                      <a:pt x="164" y="109"/>
                      <a:pt x="172" y="120"/>
                    </a:cubicBezTo>
                    <a:cubicBezTo>
                      <a:pt x="179" y="130"/>
                      <a:pt x="192" y="149"/>
                      <a:pt x="192" y="149"/>
                    </a:cubicBezTo>
                    <a:cubicBezTo>
                      <a:pt x="198" y="184"/>
                      <a:pt x="207" y="195"/>
                      <a:pt x="211" y="235"/>
                    </a:cubicBezTo>
                    <a:cubicBezTo>
                      <a:pt x="201" y="340"/>
                      <a:pt x="214" y="325"/>
                      <a:pt x="172" y="384"/>
                    </a:cubicBezTo>
                    <a:cubicBezTo>
                      <a:pt x="168" y="399"/>
                      <a:pt x="163" y="427"/>
                      <a:pt x="144" y="427"/>
                    </a:cubicBezTo>
                  </a:path>
                </a:pathLst>
              </a:custGeom>
              <a:noFill/>
              <a:ln w="28575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BFAC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921" name="Freeform 201">
                <a:extLst>
                  <a:ext uri="{FF2B5EF4-FFF2-40B4-BE49-F238E27FC236}">
                    <a16:creationId xmlns:a16="http://schemas.microsoft.com/office/drawing/2014/main" id="{00A4A1C6-91E9-4A06-B7F7-EE2344A3D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7" y="2044"/>
                <a:ext cx="116" cy="233"/>
              </a:xfrm>
              <a:custGeom>
                <a:avLst/>
                <a:gdLst>
                  <a:gd name="T0" fmla="*/ 302 w 302"/>
                  <a:gd name="T1" fmla="*/ 0 h 288"/>
                  <a:gd name="T2" fmla="*/ 163 w 302"/>
                  <a:gd name="T3" fmla="*/ 82 h 288"/>
                  <a:gd name="T4" fmla="*/ 33 w 302"/>
                  <a:gd name="T5" fmla="*/ 197 h 288"/>
                  <a:gd name="T6" fmla="*/ 19 w 302"/>
                  <a:gd name="T7" fmla="*/ 264 h 288"/>
                  <a:gd name="T8" fmla="*/ 0 w 302"/>
                  <a:gd name="T9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288">
                    <a:moveTo>
                      <a:pt x="302" y="0"/>
                    </a:moveTo>
                    <a:cubicBezTo>
                      <a:pt x="264" y="38"/>
                      <a:pt x="212" y="62"/>
                      <a:pt x="163" y="82"/>
                    </a:cubicBezTo>
                    <a:cubicBezTo>
                      <a:pt x="131" y="127"/>
                      <a:pt x="87" y="179"/>
                      <a:pt x="33" y="197"/>
                    </a:cubicBezTo>
                    <a:cubicBezTo>
                      <a:pt x="9" y="284"/>
                      <a:pt x="37" y="176"/>
                      <a:pt x="19" y="264"/>
                    </a:cubicBezTo>
                    <a:cubicBezTo>
                      <a:pt x="17" y="274"/>
                      <a:pt x="0" y="288"/>
                      <a:pt x="0" y="288"/>
                    </a:cubicBezTo>
                  </a:path>
                </a:pathLst>
              </a:custGeom>
              <a:noFill/>
              <a:ln w="28575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BFAC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922" name="Freeform 202">
                <a:extLst>
                  <a:ext uri="{FF2B5EF4-FFF2-40B4-BE49-F238E27FC236}">
                    <a16:creationId xmlns:a16="http://schemas.microsoft.com/office/drawing/2014/main" id="{712B10EC-DC15-4F5B-A1A7-70C9EC9242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6" y="2509"/>
                <a:ext cx="116" cy="233"/>
              </a:xfrm>
              <a:custGeom>
                <a:avLst/>
                <a:gdLst>
                  <a:gd name="T0" fmla="*/ 0 w 203"/>
                  <a:gd name="T1" fmla="*/ 0 h 317"/>
                  <a:gd name="T2" fmla="*/ 172 w 203"/>
                  <a:gd name="T3" fmla="*/ 19 h 317"/>
                  <a:gd name="T4" fmla="*/ 182 w 203"/>
                  <a:gd name="T5" fmla="*/ 82 h 317"/>
                  <a:gd name="T6" fmla="*/ 168 w 203"/>
                  <a:gd name="T7" fmla="*/ 31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3" h="317">
                    <a:moveTo>
                      <a:pt x="0" y="0"/>
                    </a:moveTo>
                    <a:cubicBezTo>
                      <a:pt x="60" y="7"/>
                      <a:pt x="109" y="16"/>
                      <a:pt x="172" y="19"/>
                    </a:cubicBezTo>
                    <a:cubicBezTo>
                      <a:pt x="203" y="29"/>
                      <a:pt x="190" y="58"/>
                      <a:pt x="182" y="82"/>
                    </a:cubicBezTo>
                    <a:cubicBezTo>
                      <a:pt x="178" y="161"/>
                      <a:pt x="168" y="238"/>
                      <a:pt x="168" y="317"/>
                    </a:cubicBezTo>
                  </a:path>
                </a:pathLst>
              </a:custGeom>
              <a:noFill/>
              <a:ln w="28575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BFAC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8923" name="Freeform 203">
                <a:extLst>
                  <a:ext uri="{FF2B5EF4-FFF2-40B4-BE49-F238E27FC236}">
                    <a16:creationId xmlns:a16="http://schemas.microsoft.com/office/drawing/2014/main" id="{1A39F372-36E1-4F43-AE0D-A45EF727FF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" y="2236"/>
                <a:ext cx="116" cy="233"/>
              </a:xfrm>
              <a:custGeom>
                <a:avLst/>
                <a:gdLst>
                  <a:gd name="T0" fmla="*/ 22 w 305"/>
                  <a:gd name="T1" fmla="*/ 298 h 298"/>
                  <a:gd name="T2" fmla="*/ 8 w 305"/>
                  <a:gd name="T3" fmla="*/ 250 h 298"/>
                  <a:gd name="T4" fmla="*/ 3 w 305"/>
                  <a:gd name="T5" fmla="*/ 235 h 298"/>
                  <a:gd name="T6" fmla="*/ 80 w 305"/>
                  <a:gd name="T7" fmla="*/ 211 h 298"/>
                  <a:gd name="T8" fmla="*/ 176 w 305"/>
                  <a:gd name="T9" fmla="*/ 173 h 298"/>
                  <a:gd name="T10" fmla="*/ 209 w 305"/>
                  <a:gd name="T11" fmla="*/ 159 h 298"/>
                  <a:gd name="T12" fmla="*/ 243 w 305"/>
                  <a:gd name="T13" fmla="*/ 115 h 298"/>
                  <a:gd name="T14" fmla="*/ 277 w 305"/>
                  <a:gd name="T15" fmla="*/ 77 h 298"/>
                  <a:gd name="T16" fmla="*/ 305 w 305"/>
                  <a:gd name="T1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5" h="298">
                    <a:moveTo>
                      <a:pt x="22" y="298"/>
                    </a:moveTo>
                    <a:cubicBezTo>
                      <a:pt x="17" y="282"/>
                      <a:pt x="13" y="266"/>
                      <a:pt x="8" y="250"/>
                    </a:cubicBezTo>
                    <a:cubicBezTo>
                      <a:pt x="6" y="245"/>
                      <a:pt x="0" y="239"/>
                      <a:pt x="3" y="235"/>
                    </a:cubicBezTo>
                    <a:cubicBezTo>
                      <a:pt x="15" y="220"/>
                      <a:pt x="61" y="216"/>
                      <a:pt x="80" y="211"/>
                    </a:cubicBezTo>
                    <a:cubicBezTo>
                      <a:pt x="110" y="189"/>
                      <a:pt x="139" y="181"/>
                      <a:pt x="176" y="173"/>
                    </a:cubicBezTo>
                    <a:cubicBezTo>
                      <a:pt x="186" y="166"/>
                      <a:pt x="200" y="167"/>
                      <a:pt x="209" y="159"/>
                    </a:cubicBezTo>
                    <a:cubicBezTo>
                      <a:pt x="223" y="147"/>
                      <a:pt x="243" y="115"/>
                      <a:pt x="243" y="115"/>
                    </a:cubicBezTo>
                    <a:cubicBezTo>
                      <a:pt x="250" y="96"/>
                      <a:pt x="260" y="88"/>
                      <a:pt x="277" y="77"/>
                    </a:cubicBezTo>
                    <a:cubicBezTo>
                      <a:pt x="290" y="57"/>
                      <a:pt x="305" y="25"/>
                      <a:pt x="305" y="0"/>
                    </a:cubicBezTo>
                  </a:path>
                </a:pathLst>
              </a:custGeom>
              <a:noFill/>
              <a:ln w="28575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BFAC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58924" name="Group 204">
              <a:extLst>
                <a:ext uri="{FF2B5EF4-FFF2-40B4-BE49-F238E27FC236}">
                  <a16:creationId xmlns:a16="http://schemas.microsoft.com/office/drawing/2014/main" id="{F7D7F91F-FD91-4F7C-8166-8E0165D9BC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22939" y="5289550"/>
              <a:ext cx="2297113" cy="1358900"/>
              <a:chOff x="2131" y="1950"/>
              <a:chExt cx="1447" cy="856"/>
            </a:xfrm>
            <a:solidFill>
              <a:srgbClr val="00B0F0"/>
            </a:solidFill>
          </p:grpSpPr>
          <p:grpSp>
            <p:nvGrpSpPr>
              <p:cNvPr id="158925" name="Group 205">
                <a:extLst>
                  <a:ext uri="{FF2B5EF4-FFF2-40B4-BE49-F238E27FC236}">
                    <a16:creationId xmlns:a16="http://schemas.microsoft.com/office/drawing/2014/main" id="{F7A2A671-D39F-4EDE-B97B-4D30431DEA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1" y="1950"/>
                <a:ext cx="1447" cy="856"/>
                <a:chOff x="2064" y="1892"/>
                <a:chExt cx="1447" cy="856"/>
              </a:xfrm>
              <a:grpFill/>
            </p:grpSpPr>
            <p:sp>
              <p:nvSpPr>
                <p:cNvPr id="158926" name="Oval 206">
                  <a:extLst>
                    <a:ext uri="{FF2B5EF4-FFF2-40B4-BE49-F238E27FC236}">
                      <a16:creationId xmlns:a16="http://schemas.microsoft.com/office/drawing/2014/main" id="{AD1905BE-19FD-4678-8C37-845A69639A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2140"/>
                  <a:ext cx="164" cy="327"/>
                </a:xfrm>
                <a:prstGeom prst="ellips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27" name="Line 207">
                  <a:extLst>
                    <a:ext uri="{FF2B5EF4-FFF2-40B4-BE49-F238E27FC236}">
                      <a16:creationId xmlns:a16="http://schemas.microsoft.com/office/drawing/2014/main" id="{9860B70D-FD12-4239-86E7-E56873DF1D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97" y="2046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28" name="Line 208">
                  <a:extLst>
                    <a:ext uri="{FF2B5EF4-FFF2-40B4-BE49-F238E27FC236}">
                      <a16:creationId xmlns:a16="http://schemas.microsoft.com/office/drawing/2014/main" id="{8D1B9B94-C800-4D9B-84E1-4935C2FF4F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3" y="2142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29" name="Line 209">
                  <a:extLst>
                    <a:ext uri="{FF2B5EF4-FFF2-40B4-BE49-F238E27FC236}">
                      <a16:creationId xmlns:a16="http://schemas.microsoft.com/office/drawing/2014/main" id="{8696C8D5-A6A2-4055-AC2C-6324613AA4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89" y="2238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30" name="Line 210">
                  <a:extLst>
                    <a:ext uri="{FF2B5EF4-FFF2-40B4-BE49-F238E27FC236}">
                      <a16:creationId xmlns:a16="http://schemas.microsoft.com/office/drawing/2014/main" id="{4DA790FA-C09A-4E4C-B3AE-27047CD0AF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85" y="2334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31" name="Line 211">
                  <a:extLst>
                    <a:ext uri="{FF2B5EF4-FFF2-40B4-BE49-F238E27FC236}">
                      <a16:creationId xmlns:a16="http://schemas.microsoft.com/office/drawing/2014/main" id="{94094CA8-AC7D-480F-A4EF-9C4B17F95C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1" y="2430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32" name="Line 212">
                  <a:extLst>
                    <a:ext uri="{FF2B5EF4-FFF2-40B4-BE49-F238E27FC236}">
                      <a16:creationId xmlns:a16="http://schemas.microsoft.com/office/drawing/2014/main" id="{2C3E196D-E831-42A3-9811-88A805CDE7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77" y="2526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33" name="Line 213">
                  <a:extLst>
                    <a:ext uri="{FF2B5EF4-FFF2-40B4-BE49-F238E27FC236}">
                      <a16:creationId xmlns:a16="http://schemas.microsoft.com/office/drawing/2014/main" id="{557501E6-81AF-4AD0-A45D-A3FB62761F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7" y="2102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34" name="Line 214">
                  <a:extLst>
                    <a:ext uri="{FF2B5EF4-FFF2-40B4-BE49-F238E27FC236}">
                      <a16:creationId xmlns:a16="http://schemas.microsoft.com/office/drawing/2014/main" id="{498A0B27-0F78-4C62-B70C-F68B1B524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93" y="2198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35" name="Line 215">
                  <a:extLst>
                    <a:ext uri="{FF2B5EF4-FFF2-40B4-BE49-F238E27FC236}">
                      <a16:creationId xmlns:a16="http://schemas.microsoft.com/office/drawing/2014/main" id="{FEEFBE0B-8CED-4B04-B0A6-79CFFE2927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9" y="2294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36" name="Line 216">
                  <a:extLst>
                    <a:ext uri="{FF2B5EF4-FFF2-40B4-BE49-F238E27FC236}">
                      <a16:creationId xmlns:a16="http://schemas.microsoft.com/office/drawing/2014/main" id="{311FB6F1-5630-49BB-B211-1082338CEE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85" y="2390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37" name="Line 217">
                  <a:extLst>
                    <a:ext uri="{FF2B5EF4-FFF2-40B4-BE49-F238E27FC236}">
                      <a16:creationId xmlns:a16="http://schemas.microsoft.com/office/drawing/2014/main" id="{0B6BE4FF-CEB6-4E71-B350-07905FB9B1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81" y="2486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38" name="Line 218">
                  <a:extLst>
                    <a:ext uri="{FF2B5EF4-FFF2-40B4-BE49-F238E27FC236}">
                      <a16:creationId xmlns:a16="http://schemas.microsoft.com/office/drawing/2014/main" id="{85A9A833-5C82-4774-9472-0AB65F7219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77" y="2582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39" name="Line 219">
                  <a:extLst>
                    <a:ext uri="{FF2B5EF4-FFF2-40B4-BE49-F238E27FC236}">
                      <a16:creationId xmlns:a16="http://schemas.microsoft.com/office/drawing/2014/main" id="{61F9E095-3480-40FC-B974-B47638A94F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73" y="2678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40" name="Line 220">
                  <a:extLst>
                    <a:ext uri="{FF2B5EF4-FFF2-40B4-BE49-F238E27FC236}">
                      <a16:creationId xmlns:a16="http://schemas.microsoft.com/office/drawing/2014/main" id="{F8164AE4-7FA7-4851-B3E3-3C5A2FBFBF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9" y="2006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41" name="Line 221">
                  <a:extLst>
                    <a:ext uri="{FF2B5EF4-FFF2-40B4-BE49-F238E27FC236}">
                      <a16:creationId xmlns:a16="http://schemas.microsoft.com/office/drawing/2014/main" id="{F4085E2D-D258-47D4-800B-11E45BF79D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40" y="2347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42" name="Line 222">
                  <a:extLst>
                    <a:ext uri="{FF2B5EF4-FFF2-40B4-BE49-F238E27FC236}">
                      <a16:creationId xmlns:a16="http://schemas.microsoft.com/office/drawing/2014/main" id="{7C4A667B-50A7-4CC4-9F2E-6E4955C4DB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36" y="2443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43" name="Line 223">
                  <a:extLst>
                    <a:ext uri="{FF2B5EF4-FFF2-40B4-BE49-F238E27FC236}">
                      <a16:creationId xmlns:a16="http://schemas.microsoft.com/office/drawing/2014/main" id="{4CABD111-216E-4DC5-BDD8-DB38C6A28B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32" y="2539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44" name="Line 224">
                  <a:extLst>
                    <a:ext uri="{FF2B5EF4-FFF2-40B4-BE49-F238E27FC236}">
                      <a16:creationId xmlns:a16="http://schemas.microsoft.com/office/drawing/2014/main" id="{65092173-835D-4928-8398-9177F72C35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23" y="2343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45" name="Line 225">
                  <a:extLst>
                    <a:ext uri="{FF2B5EF4-FFF2-40B4-BE49-F238E27FC236}">
                      <a16:creationId xmlns:a16="http://schemas.microsoft.com/office/drawing/2014/main" id="{1887C23F-C97D-4ACF-882A-B4441EE498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19" y="2439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46" name="Line 226">
                  <a:extLst>
                    <a:ext uri="{FF2B5EF4-FFF2-40B4-BE49-F238E27FC236}">
                      <a16:creationId xmlns:a16="http://schemas.microsoft.com/office/drawing/2014/main" id="{297A670C-C536-47D9-A35C-59222A6A78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5" y="2535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47" name="Line 227">
                  <a:extLst>
                    <a:ext uri="{FF2B5EF4-FFF2-40B4-BE49-F238E27FC236}">
                      <a16:creationId xmlns:a16="http://schemas.microsoft.com/office/drawing/2014/main" id="{E4398E59-D993-4BA3-944F-BD88A07AF0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75" y="1989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48" name="Line 228">
                  <a:extLst>
                    <a:ext uri="{FF2B5EF4-FFF2-40B4-BE49-F238E27FC236}">
                      <a16:creationId xmlns:a16="http://schemas.microsoft.com/office/drawing/2014/main" id="{1C95165A-70B5-4A90-8AC2-2E6C9EBA5F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11" y="2631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49" name="Line 229">
                  <a:extLst>
                    <a:ext uri="{FF2B5EF4-FFF2-40B4-BE49-F238E27FC236}">
                      <a16:creationId xmlns:a16="http://schemas.microsoft.com/office/drawing/2014/main" id="{91417D05-E394-490C-9FED-837DA185ED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4" y="1894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50" name="Line 230">
                  <a:extLst>
                    <a:ext uri="{FF2B5EF4-FFF2-40B4-BE49-F238E27FC236}">
                      <a16:creationId xmlns:a16="http://schemas.microsoft.com/office/drawing/2014/main" id="{C9F000E3-4B6C-4E6E-89DE-5D4D8D4320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0" y="1990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51" name="Line 231">
                  <a:extLst>
                    <a:ext uri="{FF2B5EF4-FFF2-40B4-BE49-F238E27FC236}">
                      <a16:creationId xmlns:a16="http://schemas.microsoft.com/office/drawing/2014/main" id="{469A4329-3490-4BF4-8AE4-9AC0199784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6" y="2086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52" name="Line 232">
                  <a:extLst>
                    <a:ext uri="{FF2B5EF4-FFF2-40B4-BE49-F238E27FC236}">
                      <a16:creationId xmlns:a16="http://schemas.microsoft.com/office/drawing/2014/main" id="{B4868745-CA49-4573-978E-8AC1F1817A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92" y="2182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53" name="Line 233">
                  <a:extLst>
                    <a:ext uri="{FF2B5EF4-FFF2-40B4-BE49-F238E27FC236}">
                      <a16:creationId xmlns:a16="http://schemas.microsoft.com/office/drawing/2014/main" id="{BE8A211F-74CB-4E87-B5BC-BC93EF7F76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88" y="2278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54" name="Line 234">
                  <a:extLst>
                    <a:ext uri="{FF2B5EF4-FFF2-40B4-BE49-F238E27FC236}">
                      <a16:creationId xmlns:a16="http://schemas.microsoft.com/office/drawing/2014/main" id="{2009FC33-BEA2-42FA-8E6F-AAD7C0970E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84" y="2374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55" name="Line 235">
                  <a:extLst>
                    <a:ext uri="{FF2B5EF4-FFF2-40B4-BE49-F238E27FC236}">
                      <a16:creationId xmlns:a16="http://schemas.microsoft.com/office/drawing/2014/main" id="{1FB5F2C2-9107-4B6A-8347-D40D3E45E7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11" y="2000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56" name="Line 236">
                  <a:extLst>
                    <a:ext uri="{FF2B5EF4-FFF2-40B4-BE49-F238E27FC236}">
                      <a16:creationId xmlns:a16="http://schemas.microsoft.com/office/drawing/2014/main" id="{3DF2A0E7-B4D5-46EE-BF6E-F871855F76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0" y="2470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57" name="Line 237">
                  <a:extLst>
                    <a:ext uri="{FF2B5EF4-FFF2-40B4-BE49-F238E27FC236}">
                      <a16:creationId xmlns:a16="http://schemas.microsoft.com/office/drawing/2014/main" id="{26CB55FD-18A4-4188-99D9-6258CCF8DD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76" y="2566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58" name="Line 238">
                  <a:extLst>
                    <a:ext uri="{FF2B5EF4-FFF2-40B4-BE49-F238E27FC236}">
                      <a16:creationId xmlns:a16="http://schemas.microsoft.com/office/drawing/2014/main" id="{06CBC2F9-A0E1-49D9-B866-982BB78805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6" y="1897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59" name="Line 239">
                  <a:extLst>
                    <a:ext uri="{FF2B5EF4-FFF2-40B4-BE49-F238E27FC236}">
                      <a16:creationId xmlns:a16="http://schemas.microsoft.com/office/drawing/2014/main" id="{E25E49E2-D31B-464C-BAA8-E4C151A4D9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2" y="1993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60" name="Line 240">
                  <a:extLst>
                    <a:ext uri="{FF2B5EF4-FFF2-40B4-BE49-F238E27FC236}">
                      <a16:creationId xmlns:a16="http://schemas.microsoft.com/office/drawing/2014/main" id="{F0844F0F-322A-4F08-85D6-BE5BB46ED5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98" y="2089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61" name="Line 241">
                  <a:extLst>
                    <a:ext uri="{FF2B5EF4-FFF2-40B4-BE49-F238E27FC236}">
                      <a16:creationId xmlns:a16="http://schemas.microsoft.com/office/drawing/2014/main" id="{EE6B2F32-ECA0-4673-A0CA-6A8660AB80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4" y="2185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62" name="Line 242">
                  <a:extLst>
                    <a:ext uri="{FF2B5EF4-FFF2-40B4-BE49-F238E27FC236}">
                      <a16:creationId xmlns:a16="http://schemas.microsoft.com/office/drawing/2014/main" id="{7D7F782E-1A5E-4C15-B169-9857D249F5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90" y="2281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63" name="Line 243">
                  <a:extLst>
                    <a:ext uri="{FF2B5EF4-FFF2-40B4-BE49-F238E27FC236}">
                      <a16:creationId xmlns:a16="http://schemas.microsoft.com/office/drawing/2014/main" id="{5C0D88EB-7121-4145-93D1-57F499C7F0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6" y="2377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64" name="Line 244">
                  <a:extLst>
                    <a:ext uri="{FF2B5EF4-FFF2-40B4-BE49-F238E27FC236}">
                      <a16:creationId xmlns:a16="http://schemas.microsoft.com/office/drawing/2014/main" id="{F4FF1492-3BCC-4EF8-9F21-B95555215A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81" y="1892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65" name="Line 245">
                  <a:extLst>
                    <a:ext uri="{FF2B5EF4-FFF2-40B4-BE49-F238E27FC236}">
                      <a16:creationId xmlns:a16="http://schemas.microsoft.com/office/drawing/2014/main" id="{73D9DEAD-41A7-48CA-8B03-5032595728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77" y="1988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66" name="Line 246">
                  <a:extLst>
                    <a:ext uri="{FF2B5EF4-FFF2-40B4-BE49-F238E27FC236}">
                      <a16:creationId xmlns:a16="http://schemas.microsoft.com/office/drawing/2014/main" id="{A6D80899-C0AE-4D4E-9604-BBAA39EEBC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73" y="2084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67" name="Line 247">
                  <a:extLst>
                    <a:ext uri="{FF2B5EF4-FFF2-40B4-BE49-F238E27FC236}">
                      <a16:creationId xmlns:a16="http://schemas.microsoft.com/office/drawing/2014/main" id="{8F9BF0AA-4E3B-4D8D-8455-9431080680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69" y="2180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68" name="Line 248">
                  <a:extLst>
                    <a:ext uri="{FF2B5EF4-FFF2-40B4-BE49-F238E27FC236}">
                      <a16:creationId xmlns:a16="http://schemas.microsoft.com/office/drawing/2014/main" id="{6B9B86F3-39E8-487F-B901-D910CDEB0D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65" y="2276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69" name="Line 249">
                  <a:extLst>
                    <a:ext uri="{FF2B5EF4-FFF2-40B4-BE49-F238E27FC236}">
                      <a16:creationId xmlns:a16="http://schemas.microsoft.com/office/drawing/2014/main" id="{AA7DFE3A-48D4-4E4A-8880-EB1CEAE43C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61" y="2372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70" name="Line 250">
                  <a:extLst>
                    <a:ext uri="{FF2B5EF4-FFF2-40B4-BE49-F238E27FC236}">
                      <a16:creationId xmlns:a16="http://schemas.microsoft.com/office/drawing/2014/main" id="{82946B95-278D-4B47-A97C-82AF84482E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7" y="2468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71" name="Line 251">
                  <a:extLst>
                    <a:ext uri="{FF2B5EF4-FFF2-40B4-BE49-F238E27FC236}">
                      <a16:creationId xmlns:a16="http://schemas.microsoft.com/office/drawing/2014/main" id="{CD970B0C-1045-499B-A93D-78D4FD8FB7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53" y="2564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72" name="Line 252">
                  <a:extLst>
                    <a:ext uri="{FF2B5EF4-FFF2-40B4-BE49-F238E27FC236}">
                      <a16:creationId xmlns:a16="http://schemas.microsoft.com/office/drawing/2014/main" id="{09241767-2ABD-4600-BC59-415E641FDD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71" y="2085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73" name="Line 253">
                  <a:extLst>
                    <a:ext uri="{FF2B5EF4-FFF2-40B4-BE49-F238E27FC236}">
                      <a16:creationId xmlns:a16="http://schemas.microsoft.com/office/drawing/2014/main" id="{852983C0-BF8E-48F1-A553-0F6A295AF6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7" y="2181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74" name="Line 254">
                  <a:extLst>
                    <a:ext uri="{FF2B5EF4-FFF2-40B4-BE49-F238E27FC236}">
                      <a16:creationId xmlns:a16="http://schemas.microsoft.com/office/drawing/2014/main" id="{C1B13CD2-29B6-4961-B1A3-50928F5464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63" y="2277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75" name="Line 255">
                  <a:extLst>
                    <a:ext uri="{FF2B5EF4-FFF2-40B4-BE49-F238E27FC236}">
                      <a16:creationId xmlns:a16="http://schemas.microsoft.com/office/drawing/2014/main" id="{B4E6B5C6-B497-4B22-A1D2-455ECD159E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59" y="2373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76" name="Line 256">
                  <a:extLst>
                    <a:ext uri="{FF2B5EF4-FFF2-40B4-BE49-F238E27FC236}">
                      <a16:creationId xmlns:a16="http://schemas.microsoft.com/office/drawing/2014/main" id="{29292768-8CB9-4672-97C9-64AD186473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55" y="2469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77" name="Line 257">
                  <a:extLst>
                    <a:ext uri="{FF2B5EF4-FFF2-40B4-BE49-F238E27FC236}">
                      <a16:creationId xmlns:a16="http://schemas.microsoft.com/office/drawing/2014/main" id="{F790F388-A3AE-4DC8-9008-E64BD0AB3E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1" y="2565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78" name="Line 258">
                  <a:extLst>
                    <a:ext uri="{FF2B5EF4-FFF2-40B4-BE49-F238E27FC236}">
                      <a16:creationId xmlns:a16="http://schemas.microsoft.com/office/drawing/2014/main" id="{7B505069-75A6-48DF-9348-CD29FCE3C1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2661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79" name="Line 259">
                  <a:extLst>
                    <a:ext uri="{FF2B5EF4-FFF2-40B4-BE49-F238E27FC236}">
                      <a16:creationId xmlns:a16="http://schemas.microsoft.com/office/drawing/2014/main" id="{86E93E81-E7D2-45B8-8386-D34A219927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5" y="1895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80" name="Line 260">
                  <a:extLst>
                    <a:ext uri="{FF2B5EF4-FFF2-40B4-BE49-F238E27FC236}">
                      <a16:creationId xmlns:a16="http://schemas.microsoft.com/office/drawing/2014/main" id="{28B8D4AA-B494-4BC8-A9E4-329C6796AE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0" y="2085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81" name="Line 261">
                  <a:extLst>
                    <a:ext uri="{FF2B5EF4-FFF2-40B4-BE49-F238E27FC236}">
                      <a16:creationId xmlns:a16="http://schemas.microsoft.com/office/drawing/2014/main" id="{BE24B6D5-CAA9-4DBA-B71A-70448B4D46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6" y="2181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82" name="Line 262">
                  <a:extLst>
                    <a:ext uri="{FF2B5EF4-FFF2-40B4-BE49-F238E27FC236}">
                      <a16:creationId xmlns:a16="http://schemas.microsoft.com/office/drawing/2014/main" id="{E7C01C45-9865-4168-90F8-A009EE18A0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2" y="2277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83" name="Line 263">
                  <a:extLst>
                    <a:ext uri="{FF2B5EF4-FFF2-40B4-BE49-F238E27FC236}">
                      <a16:creationId xmlns:a16="http://schemas.microsoft.com/office/drawing/2014/main" id="{9C252419-202A-42EF-B69D-639FA5AAE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58" y="2373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84" name="Line 264">
                  <a:extLst>
                    <a:ext uri="{FF2B5EF4-FFF2-40B4-BE49-F238E27FC236}">
                      <a16:creationId xmlns:a16="http://schemas.microsoft.com/office/drawing/2014/main" id="{A3EEC3DC-D44C-488F-AEA2-E8F1F7409F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4" y="2469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85" name="Line 265">
                  <a:extLst>
                    <a:ext uri="{FF2B5EF4-FFF2-40B4-BE49-F238E27FC236}">
                      <a16:creationId xmlns:a16="http://schemas.microsoft.com/office/drawing/2014/main" id="{51AA5C05-512F-46EF-A22E-F56D3C3763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9" y="1917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86" name="Line 266">
                  <a:extLst>
                    <a:ext uri="{FF2B5EF4-FFF2-40B4-BE49-F238E27FC236}">
                      <a16:creationId xmlns:a16="http://schemas.microsoft.com/office/drawing/2014/main" id="{8B2EC90A-A0C4-4828-8DE1-BC411B3D64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45" y="2013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87" name="Line 267">
                  <a:extLst>
                    <a:ext uri="{FF2B5EF4-FFF2-40B4-BE49-F238E27FC236}">
                      <a16:creationId xmlns:a16="http://schemas.microsoft.com/office/drawing/2014/main" id="{BD5E7022-A020-4798-A6BD-E6DF1521B1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1" y="2109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88" name="Line 268">
                  <a:extLst>
                    <a:ext uri="{FF2B5EF4-FFF2-40B4-BE49-F238E27FC236}">
                      <a16:creationId xmlns:a16="http://schemas.microsoft.com/office/drawing/2014/main" id="{3D5A97FD-4A7E-4665-92BF-43CFB90AF4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7" y="2205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89" name="Line 269">
                  <a:extLst>
                    <a:ext uri="{FF2B5EF4-FFF2-40B4-BE49-F238E27FC236}">
                      <a16:creationId xmlns:a16="http://schemas.microsoft.com/office/drawing/2014/main" id="{7276CD6D-12E5-471B-A774-1C7EC724B0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33" y="2301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90" name="Line 270">
                  <a:extLst>
                    <a:ext uri="{FF2B5EF4-FFF2-40B4-BE49-F238E27FC236}">
                      <a16:creationId xmlns:a16="http://schemas.microsoft.com/office/drawing/2014/main" id="{DD4CFAD3-2212-449B-97EE-E6A233BE4F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8" y="2384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91" name="Line 271">
                  <a:extLst>
                    <a:ext uri="{FF2B5EF4-FFF2-40B4-BE49-F238E27FC236}">
                      <a16:creationId xmlns:a16="http://schemas.microsoft.com/office/drawing/2014/main" id="{54276C79-807B-4B83-9C2C-411E390961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0" y="1944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92" name="Line 272">
                  <a:extLst>
                    <a:ext uri="{FF2B5EF4-FFF2-40B4-BE49-F238E27FC236}">
                      <a16:creationId xmlns:a16="http://schemas.microsoft.com/office/drawing/2014/main" id="{207B3630-9373-4DFC-A084-571A0C647F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06" y="2040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93" name="Line 273">
                  <a:extLst>
                    <a:ext uri="{FF2B5EF4-FFF2-40B4-BE49-F238E27FC236}">
                      <a16:creationId xmlns:a16="http://schemas.microsoft.com/office/drawing/2014/main" id="{5694AA1A-5857-43EE-B3E4-F0958B24B0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2" y="2136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94" name="Line 274">
                  <a:extLst>
                    <a:ext uri="{FF2B5EF4-FFF2-40B4-BE49-F238E27FC236}">
                      <a16:creationId xmlns:a16="http://schemas.microsoft.com/office/drawing/2014/main" id="{25F99806-D259-4371-A9E8-639711EAEC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98" y="2232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95" name="Line 275">
                  <a:extLst>
                    <a:ext uri="{FF2B5EF4-FFF2-40B4-BE49-F238E27FC236}">
                      <a16:creationId xmlns:a16="http://schemas.microsoft.com/office/drawing/2014/main" id="{7FC9863D-253A-48F3-A2D8-9920BDD61A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84" y="2185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96" name="Line 276">
                  <a:extLst>
                    <a:ext uri="{FF2B5EF4-FFF2-40B4-BE49-F238E27FC236}">
                      <a16:creationId xmlns:a16="http://schemas.microsoft.com/office/drawing/2014/main" id="{57AAB4CC-1496-4F93-8A1E-B8B0129A07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0" y="2281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97" name="Line 277">
                  <a:extLst>
                    <a:ext uri="{FF2B5EF4-FFF2-40B4-BE49-F238E27FC236}">
                      <a16:creationId xmlns:a16="http://schemas.microsoft.com/office/drawing/2014/main" id="{092918D2-99ED-437A-86DA-CC7FF5E78D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76" y="2377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98" name="Line 278">
                  <a:extLst>
                    <a:ext uri="{FF2B5EF4-FFF2-40B4-BE49-F238E27FC236}">
                      <a16:creationId xmlns:a16="http://schemas.microsoft.com/office/drawing/2014/main" id="{46555FB6-D656-4C2D-92F5-FFC87D7CCB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72" y="2473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8999" name="Line 279">
                  <a:extLst>
                    <a:ext uri="{FF2B5EF4-FFF2-40B4-BE49-F238E27FC236}">
                      <a16:creationId xmlns:a16="http://schemas.microsoft.com/office/drawing/2014/main" id="{D9BBC8B0-5A41-47E4-91D5-6C5F6BB4DD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68" y="2569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9000" name="Line 280">
                  <a:extLst>
                    <a:ext uri="{FF2B5EF4-FFF2-40B4-BE49-F238E27FC236}">
                      <a16:creationId xmlns:a16="http://schemas.microsoft.com/office/drawing/2014/main" id="{E282EE77-1200-48F7-B857-A6B57B081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64" y="2665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9001" name="Line 281">
                  <a:extLst>
                    <a:ext uri="{FF2B5EF4-FFF2-40B4-BE49-F238E27FC236}">
                      <a16:creationId xmlns:a16="http://schemas.microsoft.com/office/drawing/2014/main" id="{3FA8B2A1-00D2-405B-B69F-676640720C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49" y="2739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9002" name="Line 282">
                  <a:extLst>
                    <a:ext uri="{FF2B5EF4-FFF2-40B4-BE49-F238E27FC236}">
                      <a16:creationId xmlns:a16="http://schemas.microsoft.com/office/drawing/2014/main" id="{E4C4CAB8-C6A2-45A9-AB88-F5656AE0BA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60" y="2618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9003" name="Line 283">
                  <a:extLst>
                    <a:ext uri="{FF2B5EF4-FFF2-40B4-BE49-F238E27FC236}">
                      <a16:creationId xmlns:a16="http://schemas.microsoft.com/office/drawing/2014/main" id="{0DAE31D9-B9CF-48EB-86D6-F8080A783C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64" y="2737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9004" name="Line 284">
                  <a:extLst>
                    <a:ext uri="{FF2B5EF4-FFF2-40B4-BE49-F238E27FC236}">
                      <a16:creationId xmlns:a16="http://schemas.microsoft.com/office/drawing/2014/main" id="{5431ED69-4550-42C8-AE7A-996132328C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4" y="2671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9005" name="Line 285">
                  <a:extLst>
                    <a:ext uri="{FF2B5EF4-FFF2-40B4-BE49-F238E27FC236}">
                      <a16:creationId xmlns:a16="http://schemas.microsoft.com/office/drawing/2014/main" id="{62732086-386A-433C-895F-D89351CBB4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00" y="2671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9006" name="Line 286">
                  <a:extLst>
                    <a:ext uri="{FF2B5EF4-FFF2-40B4-BE49-F238E27FC236}">
                      <a16:creationId xmlns:a16="http://schemas.microsoft.com/office/drawing/2014/main" id="{197BF156-6A0F-4F85-B920-09A837521C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40" y="2233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9007" name="Line 287">
                  <a:extLst>
                    <a:ext uri="{FF2B5EF4-FFF2-40B4-BE49-F238E27FC236}">
                      <a16:creationId xmlns:a16="http://schemas.microsoft.com/office/drawing/2014/main" id="{571D1998-8118-4894-A92C-389B8B6021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23" y="2732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9008" name="Line 288">
                  <a:extLst>
                    <a:ext uri="{FF2B5EF4-FFF2-40B4-BE49-F238E27FC236}">
                      <a16:creationId xmlns:a16="http://schemas.microsoft.com/office/drawing/2014/main" id="{24930366-04EA-49C7-937A-459FFB9F0F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74" y="2156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9009" name="Line 289">
                  <a:extLst>
                    <a:ext uri="{FF2B5EF4-FFF2-40B4-BE49-F238E27FC236}">
                      <a16:creationId xmlns:a16="http://schemas.microsoft.com/office/drawing/2014/main" id="{7500AAC7-D891-4085-9300-A12521178B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02" y="2104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9010" name="Line 290">
                  <a:extLst>
                    <a:ext uri="{FF2B5EF4-FFF2-40B4-BE49-F238E27FC236}">
                      <a16:creationId xmlns:a16="http://schemas.microsoft.com/office/drawing/2014/main" id="{92BFD506-85BD-4B06-A265-7293DD47F0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77" y="1931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9011" name="Line 291">
                  <a:extLst>
                    <a:ext uri="{FF2B5EF4-FFF2-40B4-BE49-F238E27FC236}">
                      <a16:creationId xmlns:a16="http://schemas.microsoft.com/office/drawing/2014/main" id="{D66EA994-CB76-4055-8EE1-4B94389BFF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23" y="2239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9012" name="Line 292">
                  <a:extLst>
                    <a:ext uri="{FF2B5EF4-FFF2-40B4-BE49-F238E27FC236}">
                      <a16:creationId xmlns:a16="http://schemas.microsoft.com/office/drawing/2014/main" id="{2CEE396C-0E8E-498E-BF87-8983D7CA53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9" y="2335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9013" name="Line 293">
                  <a:extLst>
                    <a:ext uri="{FF2B5EF4-FFF2-40B4-BE49-F238E27FC236}">
                      <a16:creationId xmlns:a16="http://schemas.microsoft.com/office/drawing/2014/main" id="{38FEFC54-5B16-4110-A223-4B099F6044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5" y="2431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9014" name="Line 294">
                  <a:extLst>
                    <a:ext uri="{FF2B5EF4-FFF2-40B4-BE49-F238E27FC236}">
                      <a16:creationId xmlns:a16="http://schemas.microsoft.com/office/drawing/2014/main" id="{664F8DE1-CEFC-4D25-8A03-FAC52CEE01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11" y="2527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9015" name="Line 295">
                  <a:extLst>
                    <a:ext uri="{FF2B5EF4-FFF2-40B4-BE49-F238E27FC236}">
                      <a16:creationId xmlns:a16="http://schemas.microsoft.com/office/drawing/2014/main" id="{CEF3FD7E-1665-4FF7-8D6B-58426C0EA7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07" y="2623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9016" name="Line 296">
                  <a:extLst>
                    <a:ext uri="{FF2B5EF4-FFF2-40B4-BE49-F238E27FC236}">
                      <a16:creationId xmlns:a16="http://schemas.microsoft.com/office/drawing/2014/main" id="{63B07E97-0C99-4B20-8C6F-C200BCB18F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3" y="2719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9017" name="Line 297">
                  <a:extLst>
                    <a:ext uri="{FF2B5EF4-FFF2-40B4-BE49-F238E27FC236}">
                      <a16:creationId xmlns:a16="http://schemas.microsoft.com/office/drawing/2014/main" id="{0BEDA8AC-098F-4604-B8E0-BF59395184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24" y="2357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9018" name="Line 298">
                  <a:extLst>
                    <a:ext uri="{FF2B5EF4-FFF2-40B4-BE49-F238E27FC236}">
                      <a16:creationId xmlns:a16="http://schemas.microsoft.com/office/drawing/2014/main" id="{3396C54B-6EE4-4D66-9E7B-04B5577769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20" y="2453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9019" name="Line 299">
                  <a:extLst>
                    <a:ext uri="{FF2B5EF4-FFF2-40B4-BE49-F238E27FC236}">
                      <a16:creationId xmlns:a16="http://schemas.microsoft.com/office/drawing/2014/main" id="{CA2E0922-DC80-48D5-92A4-D48F8C0E91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6" y="2549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59020" name="Line 300">
                  <a:extLst>
                    <a:ext uri="{FF2B5EF4-FFF2-40B4-BE49-F238E27FC236}">
                      <a16:creationId xmlns:a16="http://schemas.microsoft.com/office/drawing/2014/main" id="{DAF6726E-CABE-40E8-BE5A-DA3ED4016B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12" y="2645"/>
                  <a:ext cx="13" cy="9"/>
                </a:xfrm>
                <a:prstGeom prst="line">
                  <a:avLst/>
                </a:prstGeom>
                <a:grp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pt-BR">
                    <a:solidFill>
                      <a:srgbClr val="002060"/>
                    </a:solidFill>
                  </a:endParaRPr>
                </a:p>
              </p:txBody>
            </p:sp>
          </p:grpSp>
          <p:sp>
            <p:nvSpPr>
              <p:cNvPr id="159021" name="Freeform 301">
                <a:extLst>
                  <a:ext uri="{FF2B5EF4-FFF2-40B4-BE49-F238E27FC236}">
                    <a16:creationId xmlns:a16="http://schemas.microsoft.com/office/drawing/2014/main" id="{5C0180DA-F318-486E-AD7D-3390452B0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0" y="2160"/>
                <a:ext cx="116" cy="233"/>
              </a:xfrm>
              <a:custGeom>
                <a:avLst/>
                <a:gdLst>
                  <a:gd name="T0" fmla="*/ 260 w 381"/>
                  <a:gd name="T1" fmla="*/ 0 h 559"/>
                  <a:gd name="T2" fmla="*/ 370 w 381"/>
                  <a:gd name="T3" fmla="*/ 187 h 559"/>
                  <a:gd name="T4" fmla="*/ 360 w 381"/>
                  <a:gd name="T5" fmla="*/ 288 h 559"/>
                  <a:gd name="T6" fmla="*/ 260 w 381"/>
                  <a:gd name="T7" fmla="*/ 355 h 559"/>
                  <a:gd name="T8" fmla="*/ 72 w 381"/>
                  <a:gd name="T9" fmla="*/ 513 h 559"/>
                  <a:gd name="T10" fmla="*/ 63 w 381"/>
                  <a:gd name="T11" fmla="*/ 528 h 559"/>
                  <a:gd name="T12" fmla="*/ 34 w 381"/>
                  <a:gd name="T13" fmla="*/ 542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1" h="559">
                    <a:moveTo>
                      <a:pt x="260" y="0"/>
                    </a:moveTo>
                    <a:cubicBezTo>
                      <a:pt x="281" y="72"/>
                      <a:pt x="345" y="116"/>
                      <a:pt x="370" y="187"/>
                    </a:cubicBezTo>
                    <a:cubicBezTo>
                      <a:pt x="368" y="221"/>
                      <a:pt x="381" y="261"/>
                      <a:pt x="360" y="288"/>
                    </a:cubicBezTo>
                    <a:cubicBezTo>
                      <a:pt x="335" y="319"/>
                      <a:pt x="288" y="327"/>
                      <a:pt x="260" y="355"/>
                    </a:cubicBezTo>
                    <a:cubicBezTo>
                      <a:pt x="205" y="410"/>
                      <a:pt x="139" y="473"/>
                      <a:pt x="72" y="513"/>
                    </a:cubicBezTo>
                    <a:cubicBezTo>
                      <a:pt x="69" y="518"/>
                      <a:pt x="67" y="524"/>
                      <a:pt x="63" y="528"/>
                    </a:cubicBezTo>
                    <a:cubicBezTo>
                      <a:pt x="60" y="531"/>
                      <a:pt x="0" y="559"/>
                      <a:pt x="34" y="542"/>
                    </a:cubicBezTo>
                  </a:path>
                </a:pathLst>
              </a:custGeom>
              <a:grpFill/>
              <a:ln w="28575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9022" name="Freeform 302">
                <a:extLst>
                  <a:ext uri="{FF2B5EF4-FFF2-40B4-BE49-F238E27FC236}">
                    <a16:creationId xmlns:a16="http://schemas.microsoft.com/office/drawing/2014/main" id="{D33DB231-8AA8-43CC-85B0-8DDD1755D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" y="2435"/>
                <a:ext cx="116" cy="233"/>
              </a:xfrm>
              <a:custGeom>
                <a:avLst/>
                <a:gdLst>
                  <a:gd name="T0" fmla="*/ 0 w 212"/>
                  <a:gd name="T1" fmla="*/ 0 h 494"/>
                  <a:gd name="T2" fmla="*/ 28 w 212"/>
                  <a:gd name="T3" fmla="*/ 38 h 494"/>
                  <a:gd name="T4" fmla="*/ 62 w 212"/>
                  <a:gd name="T5" fmla="*/ 72 h 494"/>
                  <a:gd name="T6" fmla="*/ 144 w 212"/>
                  <a:gd name="T7" fmla="*/ 149 h 494"/>
                  <a:gd name="T8" fmla="*/ 177 w 212"/>
                  <a:gd name="T9" fmla="*/ 192 h 494"/>
                  <a:gd name="T10" fmla="*/ 206 w 212"/>
                  <a:gd name="T11" fmla="*/ 250 h 494"/>
                  <a:gd name="T12" fmla="*/ 172 w 212"/>
                  <a:gd name="T13" fmla="*/ 374 h 494"/>
                  <a:gd name="T14" fmla="*/ 100 w 212"/>
                  <a:gd name="T15" fmla="*/ 466 h 494"/>
                  <a:gd name="T16" fmla="*/ 76 w 212"/>
                  <a:gd name="T17" fmla="*/ 494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2" h="494">
                    <a:moveTo>
                      <a:pt x="0" y="0"/>
                    </a:moveTo>
                    <a:cubicBezTo>
                      <a:pt x="11" y="17"/>
                      <a:pt x="11" y="27"/>
                      <a:pt x="28" y="38"/>
                    </a:cubicBezTo>
                    <a:cubicBezTo>
                      <a:pt x="51" y="71"/>
                      <a:pt x="37" y="63"/>
                      <a:pt x="62" y="72"/>
                    </a:cubicBezTo>
                    <a:cubicBezTo>
                      <a:pt x="83" y="102"/>
                      <a:pt x="114" y="129"/>
                      <a:pt x="144" y="149"/>
                    </a:cubicBezTo>
                    <a:cubicBezTo>
                      <a:pt x="167" y="184"/>
                      <a:pt x="155" y="170"/>
                      <a:pt x="177" y="192"/>
                    </a:cubicBezTo>
                    <a:cubicBezTo>
                      <a:pt x="185" y="213"/>
                      <a:pt x="199" y="229"/>
                      <a:pt x="206" y="250"/>
                    </a:cubicBezTo>
                    <a:cubicBezTo>
                      <a:pt x="203" y="289"/>
                      <a:pt x="212" y="350"/>
                      <a:pt x="172" y="374"/>
                    </a:cubicBezTo>
                    <a:cubicBezTo>
                      <a:pt x="150" y="406"/>
                      <a:pt x="122" y="433"/>
                      <a:pt x="100" y="466"/>
                    </a:cubicBezTo>
                    <a:cubicBezTo>
                      <a:pt x="94" y="475"/>
                      <a:pt x="88" y="494"/>
                      <a:pt x="76" y="494"/>
                    </a:cubicBezTo>
                  </a:path>
                </a:pathLst>
              </a:custGeom>
              <a:grpFill/>
              <a:ln w="28575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9023" name="Freeform 303">
                <a:extLst>
                  <a:ext uri="{FF2B5EF4-FFF2-40B4-BE49-F238E27FC236}">
                    <a16:creationId xmlns:a16="http://schemas.microsoft.com/office/drawing/2014/main" id="{810698EF-7C2D-43FF-8E16-D7D198B69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5" y="1988"/>
                <a:ext cx="116" cy="233"/>
              </a:xfrm>
              <a:custGeom>
                <a:avLst/>
                <a:gdLst>
                  <a:gd name="T0" fmla="*/ 408 w 432"/>
                  <a:gd name="T1" fmla="*/ 0 h 416"/>
                  <a:gd name="T2" fmla="*/ 350 w 432"/>
                  <a:gd name="T3" fmla="*/ 322 h 416"/>
                  <a:gd name="T4" fmla="*/ 317 w 432"/>
                  <a:gd name="T5" fmla="*/ 413 h 416"/>
                  <a:gd name="T6" fmla="*/ 245 w 432"/>
                  <a:gd name="T7" fmla="*/ 408 h 416"/>
                  <a:gd name="T8" fmla="*/ 225 w 432"/>
                  <a:gd name="T9" fmla="*/ 379 h 416"/>
                  <a:gd name="T10" fmla="*/ 221 w 432"/>
                  <a:gd name="T11" fmla="*/ 365 h 416"/>
                  <a:gd name="T12" fmla="*/ 192 w 432"/>
                  <a:gd name="T13" fmla="*/ 346 h 416"/>
                  <a:gd name="T14" fmla="*/ 129 w 432"/>
                  <a:gd name="T15" fmla="*/ 360 h 416"/>
                  <a:gd name="T16" fmla="*/ 0 w 432"/>
                  <a:gd name="T17" fmla="*/ 350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" h="416">
                    <a:moveTo>
                      <a:pt x="408" y="0"/>
                    </a:moveTo>
                    <a:cubicBezTo>
                      <a:pt x="432" y="90"/>
                      <a:pt x="361" y="230"/>
                      <a:pt x="350" y="322"/>
                    </a:cubicBezTo>
                    <a:cubicBezTo>
                      <a:pt x="346" y="356"/>
                      <a:pt x="355" y="399"/>
                      <a:pt x="317" y="413"/>
                    </a:cubicBezTo>
                    <a:cubicBezTo>
                      <a:pt x="293" y="411"/>
                      <a:pt x="268" y="416"/>
                      <a:pt x="245" y="408"/>
                    </a:cubicBezTo>
                    <a:cubicBezTo>
                      <a:pt x="234" y="404"/>
                      <a:pt x="225" y="379"/>
                      <a:pt x="225" y="379"/>
                    </a:cubicBezTo>
                    <a:cubicBezTo>
                      <a:pt x="224" y="374"/>
                      <a:pt x="224" y="368"/>
                      <a:pt x="221" y="365"/>
                    </a:cubicBezTo>
                    <a:cubicBezTo>
                      <a:pt x="213" y="357"/>
                      <a:pt x="192" y="346"/>
                      <a:pt x="192" y="346"/>
                    </a:cubicBezTo>
                    <a:cubicBezTo>
                      <a:pt x="169" y="349"/>
                      <a:pt x="151" y="354"/>
                      <a:pt x="129" y="360"/>
                    </a:cubicBezTo>
                    <a:cubicBezTo>
                      <a:pt x="97" y="358"/>
                      <a:pt x="39" y="350"/>
                      <a:pt x="0" y="350"/>
                    </a:cubicBezTo>
                  </a:path>
                </a:pathLst>
              </a:custGeom>
              <a:grpFill/>
              <a:ln w="28575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9024" name="Freeform 304">
                <a:extLst>
                  <a:ext uri="{FF2B5EF4-FFF2-40B4-BE49-F238E27FC236}">
                    <a16:creationId xmlns:a16="http://schemas.microsoft.com/office/drawing/2014/main" id="{A3EA6432-1E9A-4E97-B9D8-0D6A3AC6C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2569"/>
                <a:ext cx="116" cy="233"/>
              </a:xfrm>
              <a:custGeom>
                <a:avLst/>
                <a:gdLst>
                  <a:gd name="T0" fmla="*/ 394 w 394"/>
                  <a:gd name="T1" fmla="*/ 283 h 283"/>
                  <a:gd name="T2" fmla="*/ 379 w 394"/>
                  <a:gd name="T3" fmla="*/ 226 h 283"/>
                  <a:gd name="T4" fmla="*/ 341 w 394"/>
                  <a:gd name="T5" fmla="*/ 101 h 283"/>
                  <a:gd name="T6" fmla="*/ 326 w 394"/>
                  <a:gd name="T7" fmla="*/ 53 h 283"/>
                  <a:gd name="T8" fmla="*/ 278 w 394"/>
                  <a:gd name="T9" fmla="*/ 29 h 283"/>
                  <a:gd name="T10" fmla="*/ 202 w 394"/>
                  <a:gd name="T11" fmla="*/ 0 h 283"/>
                  <a:gd name="T12" fmla="*/ 29 w 394"/>
                  <a:gd name="T13" fmla="*/ 5 h 283"/>
                  <a:gd name="T14" fmla="*/ 0 w 394"/>
                  <a:gd name="T15" fmla="*/ 14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4" h="283">
                    <a:moveTo>
                      <a:pt x="394" y="283"/>
                    </a:moveTo>
                    <a:cubicBezTo>
                      <a:pt x="390" y="263"/>
                      <a:pt x="384" y="245"/>
                      <a:pt x="379" y="226"/>
                    </a:cubicBezTo>
                    <a:cubicBezTo>
                      <a:pt x="373" y="178"/>
                      <a:pt x="355" y="145"/>
                      <a:pt x="341" y="101"/>
                    </a:cubicBezTo>
                    <a:cubicBezTo>
                      <a:pt x="336" y="85"/>
                      <a:pt x="338" y="65"/>
                      <a:pt x="326" y="53"/>
                    </a:cubicBezTo>
                    <a:cubicBezTo>
                      <a:pt x="307" y="34"/>
                      <a:pt x="300" y="35"/>
                      <a:pt x="278" y="29"/>
                    </a:cubicBezTo>
                    <a:cubicBezTo>
                      <a:pt x="255" y="12"/>
                      <a:pt x="229" y="10"/>
                      <a:pt x="202" y="0"/>
                    </a:cubicBezTo>
                    <a:cubicBezTo>
                      <a:pt x="144" y="2"/>
                      <a:pt x="87" y="2"/>
                      <a:pt x="29" y="5"/>
                    </a:cubicBezTo>
                    <a:cubicBezTo>
                      <a:pt x="19" y="6"/>
                      <a:pt x="0" y="14"/>
                      <a:pt x="0" y="14"/>
                    </a:cubicBezTo>
                  </a:path>
                </a:pathLst>
              </a:custGeom>
              <a:grpFill/>
              <a:ln w="28575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9025" name="Freeform 305">
                <a:extLst>
                  <a:ext uri="{FF2B5EF4-FFF2-40B4-BE49-F238E27FC236}">
                    <a16:creationId xmlns:a16="http://schemas.microsoft.com/office/drawing/2014/main" id="{94560FFD-8A53-4FE9-AF37-585FF4435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0" y="2257"/>
                <a:ext cx="116" cy="233"/>
              </a:xfrm>
              <a:custGeom>
                <a:avLst/>
                <a:gdLst>
                  <a:gd name="T0" fmla="*/ 0 w 214"/>
                  <a:gd name="T1" fmla="*/ 0 h 427"/>
                  <a:gd name="T2" fmla="*/ 76 w 214"/>
                  <a:gd name="T3" fmla="*/ 38 h 427"/>
                  <a:gd name="T4" fmla="*/ 144 w 214"/>
                  <a:gd name="T5" fmla="*/ 91 h 427"/>
                  <a:gd name="T6" fmla="*/ 172 w 214"/>
                  <a:gd name="T7" fmla="*/ 120 h 427"/>
                  <a:gd name="T8" fmla="*/ 192 w 214"/>
                  <a:gd name="T9" fmla="*/ 149 h 427"/>
                  <a:gd name="T10" fmla="*/ 211 w 214"/>
                  <a:gd name="T11" fmla="*/ 235 h 427"/>
                  <a:gd name="T12" fmla="*/ 172 w 214"/>
                  <a:gd name="T13" fmla="*/ 384 h 427"/>
                  <a:gd name="T14" fmla="*/ 144 w 214"/>
                  <a:gd name="T15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4" h="427">
                    <a:moveTo>
                      <a:pt x="0" y="0"/>
                    </a:moveTo>
                    <a:cubicBezTo>
                      <a:pt x="23" y="23"/>
                      <a:pt x="45" y="29"/>
                      <a:pt x="76" y="38"/>
                    </a:cubicBezTo>
                    <a:cubicBezTo>
                      <a:pt x="99" y="54"/>
                      <a:pt x="124" y="73"/>
                      <a:pt x="144" y="91"/>
                    </a:cubicBezTo>
                    <a:cubicBezTo>
                      <a:pt x="154" y="100"/>
                      <a:pt x="164" y="109"/>
                      <a:pt x="172" y="120"/>
                    </a:cubicBezTo>
                    <a:cubicBezTo>
                      <a:pt x="179" y="130"/>
                      <a:pt x="192" y="149"/>
                      <a:pt x="192" y="149"/>
                    </a:cubicBezTo>
                    <a:cubicBezTo>
                      <a:pt x="198" y="184"/>
                      <a:pt x="207" y="195"/>
                      <a:pt x="211" y="235"/>
                    </a:cubicBezTo>
                    <a:cubicBezTo>
                      <a:pt x="201" y="340"/>
                      <a:pt x="214" y="325"/>
                      <a:pt x="172" y="384"/>
                    </a:cubicBezTo>
                    <a:cubicBezTo>
                      <a:pt x="168" y="399"/>
                      <a:pt x="163" y="427"/>
                      <a:pt x="144" y="427"/>
                    </a:cubicBezTo>
                  </a:path>
                </a:pathLst>
              </a:custGeom>
              <a:grpFill/>
              <a:ln w="28575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9026" name="Freeform 306">
                <a:extLst>
                  <a:ext uri="{FF2B5EF4-FFF2-40B4-BE49-F238E27FC236}">
                    <a16:creationId xmlns:a16="http://schemas.microsoft.com/office/drawing/2014/main" id="{47F2BE5A-E406-448D-9D90-FDCB6F3D9C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7" y="2044"/>
                <a:ext cx="116" cy="233"/>
              </a:xfrm>
              <a:custGeom>
                <a:avLst/>
                <a:gdLst>
                  <a:gd name="T0" fmla="*/ 302 w 302"/>
                  <a:gd name="T1" fmla="*/ 0 h 288"/>
                  <a:gd name="T2" fmla="*/ 163 w 302"/>
                  <a:gd name="T3" fmla="*/ 82 h 288"/>
                  <a:gd name="T4" fmla="*/ 33 w 302"/>
                  <a:gd name="T5" fmla="*/ 197 h 288"/>
                  <a:gd name="T6" fmla="*/ 19 w 302"/>
                  <a:gd name="T7" fmla="*/ 264 h 288"/>
                  <a:gd name="T8" fmla="*/ 0 w 302"/>
                  <a:gd name="T9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288">
                    <a:moveTo>
                      <a:pt x="302" y="0"/>
                    </a:moveTo>
                    <a:cubicBezTo>
                      <a:pt x="264" y="38"/>
                      <a:pt x="212" y="62"/>
                      <a:pt x="163" y="82"/>
                    </a:cubicBezTo>
                    <a:cubicBezTo>
                      <a:pt x="131" y="127"/>
                      <a:pt x="87" y="179"/>
                      <a:pt x="33" y="197"/>
                    </a:cubicBezTo>
                    <a:cubicBezTo>
                      <a:pt x="9" y="284"/>
                      <a:pt x="37" y="176"/>
                      <a:pt x="19" y="264"/>
                    </a:cubicBezTo>
                    <a:cubicBezTo>
                      <a:pt x="17" y="274"/>
                      <a:pt x="0" y="288"/>
                      <a:pt x="0" y="288"/>
                    </a:cubicBezTo>
                  </a:path>
                </a:pathLst>
              </a:custGeom>
              <a:grpFill/>
              <a:ln w="28575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9027" name="Freeform 307">
                <a:extLst>
                  <a:ext uri="{FF2B5EF4-FFF2-40B4-BE49-F238E27FC236}">
                    <a16:creationId xmlns:a16="http://schemas.microsoft.com/office/drawing/2014/main" id="{CBC96E2C-1B06-49BF-8BC4-14ABD7FED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6" y="2509"/>
                <a:ext cx="116" cy="233"/>
              </a:xfrm>
              <a:custGeom>
                <a:avLst/>
                <a:gdLst>
                  <a:gd name="T0" fmla="*/ 0 w 203"/>
                  <a:gd name="T1" fmla="*/ 0 h 317"/>
                  <a:gd name="T2" fmla="*/ 172 w 203"/>
                  <a:gd name="T3" fmla="*/ 19 h 317"/>
                  <a:gd name="T4" fmla="*/ 182 w 203"/>
                  <a:gd name="T5" fmla="*/ 82 h 317"/>
                  <a:gd name="T6" fmla="*/ 168 w 203"/>
                  <a:gd name="T7" fmla="*/ 31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3" h="317">
                    <a:moveTo>
                      <a:pt x="0" y="0"/>
                    </a:moveTo>
                    <a:cubicBezTo>
                      <a:pt x="60" y="7"/>
                      <a:pt x="109" y="16"/>
                      <a:pt x="172" y="19"/>
                    </a:cubicBezTo>
                    <a:cubicBezTo>
                      <a:pt x="203" y="29"/>
                      <a:pt x="190" y="58"/>
                      <a:pt x="182" y="82"/>
                    </a:cubicBezTo>
                    <a:cubicBezTo>
                      <a:pt x="178" y="161"/>
                      <a:pt x="168" y="238"/>
                      <a:pt x="168" y="317"/>
                    </a:cubicBezTo>
                  </a:path>
                </a:pathLst>
              </a:custGeom>
              <a:grpFill/>
              <a:ln w="28575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159028" name="Freeform 308">
                <a:extLst>
                  <a:ext uri="{FF2B5EF4-FFF2-40B4-BE49-F238E27FC236}">
                    <a16:creationId xmlns:a16="http://schemas.microsoft.com/office/drawing/2014/main" id="{F55C3024-E2B8-473E-908C-F86A0ADD1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" y="2236"/>
                <a:ext cx="116" cy="233"/>
              </a:xfrm>
              <a:custGeom>
                <a:avLst/>
                <a:gdLst>
                  <a:gd name="T0" fmla="*/ 22 w 305"/>
                  <a:gd name="T1" fmla="*/ 298 h 298"/>
                  <a:gd name="T2" fmla="*/ 8 w 305"/>
                  <a:gd name="T3" fmla="*/ 250 h 298"/>
                  <a:gd name="T4" fmla="*/ 3 w 305"/>
                  <a:gd name="T5" fmla="*/ 235 h 298"/>
                  <a:gd name="T6" fmla="*/ 80 w 305"/>
                  <a:gd name="T7" fmla="*/ 211 h 298"/>
                  <a:gd name="T8" fmla="*/ 176 w 305"/>
                  <a:gd name="T9" fmla="*/ 173 h 298"/>
                  <a:gd name="T10" fmla="*/ 209 w 305"/>
                  <a:gd name="T11" fmla="*/ 159 h 298"/>
                  <a:gd name="T12" fmla="*/ 243 w 305"/>
                  <a:gd name="T13" fmla="*/ 115 h 298"/>
                  <a:gd name="T14" fmla="*/ 277 w 305"/>
                  <a:gd name="T15" fmla="*/ 77 h 298"/>
                  <a:gd name="T16" fmla="*/ 305 w 305"/>
                  <a:gd name="T1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5" h="298">
                    <a:moveTo>
                      <a:pt x="22" y="298"/>
                    </a:moveTo>
                    <a:cubicBezTo>
                      <a:pt x="17" y="282"/>
                      <a:pt x="13" y="266"/>
                      <a:pt x="8" y="250"/>
                    </a:cubicBezTo>
                    <a:cubicBezTo>
                      <a:pt x="6" y="245"/>
                      <a:pt x="0" y="239"/>
                      <a:pt x="3" y="235"/>
                    </a:cubicBezTo>
                    <a:cubicBezTo>
                      <a:pt x="15" y="220"/>
                      <a:pt x="61" y="216"/>
                      <a:pt x="80" y="211"/>
                    </a:cubicBezTo>
                    <a:cubicBezTo>
                      <a:pt x="110" y="189"/>
                      <a:pt x="139" y="181"/>
                      <a:pt x="176" y="173"/>
                    </a:cubicBezTo>
                    <a:cubicBezTo>
                      <a:pt x="186" y="166"/>
                      <a:pt x="200" y="167"/>
                      <a:pt x="209" y="159"/>
                    </a:cubicBezTo>
                    <a:cubicBezTo>
                      <a:pt x="223" y="147"/>
                      <a:pt x="243" y="115"/>
                      <a:pt x="243" y="115"/>
                    </a:cubicBezTo>
                    <a:cubicBezTo>
                      <a:pt x="250" y="96"/>
                      <a:pt x="260" y="88"/>
                      <a:pt x="277" y="77"/>
                    </a:cubicBezTo>
                    <a:cubicBezTo>
                      <a:pt x="290" y="57"/>
                      <a:pt x="305" y="25"/>
                      <a:pt x="305" y="0"/>
                    </a:cubicBezTo>
                  </a:path>
                </a:pathLst>
              </a:custGeom>
              <a:grpFill/>
              <a:ln w="28575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59029" name="Oval 309">
              <a:extLst>
                <a:ext uri="{FF2B5EF4-FFF2-40B4-BE49-F238E27FC236}">
                  <a16:creationId xmlns:a16="http://schemas.microsoft.com/office/drawing/2014/main" id="{60207F2F-23FE-448D-872C-85723D1AB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350" y="2614494"/>
              <a:ext cx="259766" cy="51935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FAC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59030" name="Oval 310">
              <a:extLst>
                <a:ext uri="{FF2B5EF4-FFF2-40B4-BE49-F238E27FC236}">
                  <a16:creationId xmlns:a16="http://schemas.microsoft.com/office/drawing/2014/main" id="{9A6E608C-A9B5-4CF5-B01D-F55F254A7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750" y="2766894"/>
              <a:ext cx="259766" cy="51935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FAC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59031" name="Oval 311">
              <a:extLst>
                <a:ext uri="{FF2B5EF4-FFF2-40B4-BE49-F238E27FC236}">
                  <a16:creationId xmlns:a16="http://schemas.microsoft.com/office/drawing/2014/main" id="{E78240EB-7D1E-421B-AAB6-EEAAFBACE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522419"/>
              <a:ext cx="259766" cy="51935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FAC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59032" name="Oval 312">
              <a:extLst>
                <a:ext uri="{FF2B5EF4-FFF2-40B4-BE49-F238E27FC236}">
                  <a16:creationId xmlns:a16="http://schemas.microsoft.com/office/drawing/2014/main" id="{6A4B6210-32C9-424B-AF95-600AE0819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25" y="3095506"/>
              <a:ext cx="259766" cy="51935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FAC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59033" name="Oval 313">
              <a:extLst>
                <a:ext uri="{FF2B5EF4-FFF2-40B4-BE49-F238E27FC236}">
                  <a16:creationId xmlns:a16="http://schemas.microsoft.com/office/drawing/2014/main" id="{814E9C31-092F-4C2C-AC9C-9A25E9C0D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975" y="2666881"/>
              <a:ext cx="259766" cy="51935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FAC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59034" name="Oval 314">
              <a:extLst>
                <a:ext uri="{FF2B5EF4-FFF2-40B4-BE49-F238E27FC236}">
                  <a16:creationId xmlns:a16="http://schemas.microsoft.com/office/drawing/2014/main" id="{7E79EAE2-1A32-4AA0-874B-48AB6EAC6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763" y="2225556"/>
              <a:ext cx="259766" cy="51935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FAC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59035" name="Oval 315">
              <a:extLst>
                <a:ext uri="{FF2B5EF4-FFF2-40B4-BE49-F238E27FC236}">
                  <a16:creationId xmlns:a16="http://schemas.microsoft.com/office/drawing/2014/main" id="{B0789FA9-E67C-419E-BAB9-7EB24E9B3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050" y="3063756"/>
              <a:ext cx="259766" cy="51935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FAC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59036" name="Oval 316">
              <a:extLst>
                <a:ext uri="{FF2B5EF4-FFF2-40B4-BE49-F238E27FC236}">
                  <a16:creationId xmlns:a16="http://schemas.microsoft.com/office/drawing/2014/main" id="{8E24F5E7-E1F4-48AB-935B-7A4844CA1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4219456"/>
              <a:ext cx="259766" cy="51935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FAC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59037" name="Oval 317">
              <a:extLst>
                <a:ext uri="{FF2B5EF4-FFF2-40B4-BE49-F238E27FC236}">
                  <a16:creationId xmlns:a16="http://schemas.microsoft.com/office/drawing/2014/main" id="{6020D45A-2C98-4F51-8538-75BB5E1A6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4371856"/>
              <a:ext cx="259766" cy="51935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FAC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59038" name="Oval 318">
              <a:extLst>
                <a:ext uri="{FF2B5EF4-FFF2-40B4-BE49-F238E27FC236}">
                  <a16:creationId xmlns:a16="http://schemas.microsoft.com/office/drawing/2014/main" id="{DAACAEB6-933C-4711-8239-367141EB1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0650" y="4127381"/>
              <a:ext cx="259766" cy="51935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FAC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59039" name="Oval 319">
              <a:extLst>
                <a:ext uri="{FF2B5EF4-FFF2-40B4-BE49-F238E27FC236}">
                  <a16:creationId xmlns:a16="http://schemas.microsoft.com/office/drawing/2014/main" id="{B31A7B9C-350E-45CB-A3A0-F7593CD3B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775" y="4700469"/>
              <a:ext cx="259766" cy="51935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FAC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59040" name="Oval 320">
              <a:extLst>
                <a:ext uri="{FF2B5EF4-FFF2-40B4-BE49-F238E27FC236}">
                  <a16:creationId xmlns:a16="http://schemas.microsoft.com/office/drawing/2014/main" id="{8F213F43-C0CA-4DB1-9484-F649184AF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1825" y="4271844"/>
              <a:ext cx="259766" cy="51935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FAC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59041" name="Oval 321">
              <a:extLst>
                <a:ext uri="{FF2B5EF4-FFF2-40B4-BE49-F238E27FC236}">
                  <a16:creationId xmlns:a16="http://schemas.microsoft.com/office/drawing/2014/main" id="{217778F3-A50E-4F60-A8DE-F8E89929B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8613" y="3830519"/>
              <a:ext cx="259766" cy="51935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FAC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59042" name="Oval 322">
              <a:extLst>
                <a:ext uri="{FF2B5EF4-FFF2-40B4-BE49-F238E27FC236}">
                  <a16:creationId xmlns:a16="http://schemas.microsoft.com/office/drawing/2014/main" id="{515B2720-2161-4A1C-AD5D-C3A338CC8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900" y="4668719"/>
              <a:ext cx="259766" cy="51935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FAC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59043" name="Oval 323">
              <a:extLst>
                <a:ext uri="{FF2B5EF4-FFF2-40B4-BE49-F238E27FC236}">
                  <a16:creationId xmlns:a16="http://schemas.microsoft.com/office/drawing/2014/main" id="{6B495997-1950-400D-9165-C30F0D2F3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988" y="5592644"/>
              <a:ext cx="259766" cy="51935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FAC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59044" name="Oval 324">
              <a:extLst>
                <a:ext uri="{FF2B5EF4-FFF2-40B4-BE49-F238E27FC236}">
                  <a16:creationId xmlns:a16="http://schemas.microsoft.com/office/drawing/2014/main" id="{3F9829A4-5D11-4D98-AA86-707D5758B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9388" y="5745044"/>
              <a:ext cx="259766" cy="51935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FAC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59045" name="Oval 325">
              <a:extLst>
                <a:ext uri="{FF2B5EF4-FFF2-40B4-BE49-F238E27FC236}">
                  <a16:creationId xmlns:a16="http://schemas.microsoft.com/office/drawing/2014/main" id="{01E7B033-A9A3-4547-B4D9-76CC1B134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2438" y="5500569"/>
              <a:ext cx="259766" cy="51935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FAC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59046" name="Oval 326">
              <a:extLst>
                <a:ext uri="{FF2B5EF4-FFF2-40B4-BE49-F238E27FC236}">
                  <a16:creationId xmlns:a16="http://schemas.microsoft.com/office/drawing/2014/main" id="{BE164B73-7339-4F3E-AB6D-AE5F70779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0563" y="6073656"/>
              <a:ext cx="259766" cy="51935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FAC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59047" name="Oval 327">
              <a:extLst>
                <a:ext uri="{FF2B5EF4-FFF2-40B4-BE49-F238E27FC236}">
                  <a16:creationId xmlns:a16="http://schemas.microsoft.com/office/drawing/2014/main" id="{9CE829AE-7483-4EE2-8105-4332E0F6E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3613" y="5645031"/>
              <a:ext cx="259766" cy="51935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FAC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59048" name="Oval 328">
              <a:extLst>
                <a:ext uri="{FF2B5EF4-FFF2-40B4-BE49-F238E27FC236}">
                  <a16:creationId xmlns:a16="http://schemas.microsoft.com/office/drawing/2014/main" id="{5936FF58-DB66-4B9C-B740-3CE4B64C2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5203706"/>
              <a:ext cx="259766" cy="51935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FAC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59049" name="Oval 329">
              <a:extLst>
                <a:ext uri="{FF2B5EF4-FFF2-40B4-BE49-F238E27FC236}">
                  <a16:creationId xmlns:a16="http://schemas.microsoft.com/office/drawing/2014/main" id="{9E88C123-45C7-41FC-A7FD-09EE39BBA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2688" y="6041906"/>
              <a:ext cx="259766" cy="51935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FAC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59050" name="Oval 330">
              <a:extLst>
                <a:ext uri="{FF2B5EF4-FFF2-40B4-BE49-F238E27FC236}">
                  <a16:creationId xmlns:a16="http://schemas.microsoft.com/office/drawing/2014/main" id="{1718BF9E-ADDE-41F9-AD18-394301A69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275" y="5660906"/>
              <a:ext cx="259766" cy="51935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FAC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59051" name="Oval 331">
              <a:extLst>
                <a:ext uri="{FF2B5EF4-FFF2-40B4-BE49-F238E27FC236}">
                  <a16:creationId xmlns:a16="http://schemas.microsoft.com/office/drawing/2014/main" id="{4AEB2CF8-94D8-47BB-BF8B-4A1567549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3613" y="6262569"/>
              <a:ext cx="259766" cy="51935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FAC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59052" name="Oval 332">
              <a:extLst>
                <a:ext uri="{FF2B5EF4-FFF2-40B4-BE49-F238E27FC236}">
                  <a16:creationId xmlns:a16="http://schemas.microsoft.com/office/drawing/2014/main" id="{ADCB19A1-0FBC-4D27-921C-04AEA9514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4125" y="5959356"/>
              <a:ext cx="259766" cy="51935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FAC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59053" name="Oval 333">
              <a:extLst>
                <a:ext uri="{FF2B5EF4-FFF2-40B4-BE49-F238E27FC236}">
                  <a16:creationId xmlns:a16="http://schemas.microsoft.com/office/drawing/2014/main" id="{A545031D-2D90-4B8F-BD49-A095B8800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5750" y="6262569"/>
              <a:ext cx="259766" cy="51935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FAC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59054" name="Oval 334">
              <a:extLst>
                <a:ext uri="{FF2B5EF4-FFF2-40B4-BE49-F238E27FC236}">
                  <a16:creationId xmlns:a16="http://schemas.microsoft.com/office/drawing/2014/main" id="{3C033857-4382-49D4-82F7-F3C1445D5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4288" y="5271969"/>
              <a:ext cx="259766" cy="51935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FAC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59055" name="Oval 335">
              <a:extLst>
                <a:ext uri="{FF2B5EF4-FFF2-40B4-BE49-F238E27FC236}">
                  <a16:creationId xmlns:a16="http://schemas.microsoft.com/office/drawing/2014/main" id="{7D314100-F780-46F0-BC30-263AF7369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5805369"/>
              <a:ext cx="259766" cy="51935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FAC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59056" name="AutoShape 336">
              <a:extLst>
                <a:ext uri="{FF2B5EF4-FFF2-40B4-BE49-F238E27FC236}">
                  <a16:creationId xmlns:a16="http://schemas.microsoft.com/office/drawing/2014/main" id="{97A00708-4AA0-495F-B8AC-9F29E66E21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487534">
              <a:off x="3446462" y="1658938"/>
              <a:ext cx="733425" cy="2292350"/>
            </a:xfrm>
            <a:prstGeom prst="curvedLeftArrow">
              <a:avLst>
                <a:gd name="adj1" fmla="val 62511"/>
                <a:gd name="adj2" fmla="val 125022"/>
                <a:gd name="adj3" fmla="val 33333"/>
              </a:avLst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59057" name="AutoShape 337">
              <a:extLst>
                <a:ext uri="{FF2B5EF4-FFF2-40B4-BE49-F238E27FC236}">
                  <a16:creationId xmlns:a16="http://schemas.microsoft.com/office/drawing/2014/main" id="{A2CB8BAD-EBA8-4061-AA52-912A06F554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487534">
              <a:off x="5732462" y="3106738"/>
              <a:ext cx="733425" cy="2292350"/>
            </a:xfrm>
            <a:prstGeom prst="curvedLeftArrow">
              <a:avLst>
                <a:gd name="adj1" fmla="val 62511"/>
                <a:gd name="adj2" fmla="val 125022"/>
                <a:gd name="adj3" fmla="val 33333"/>
              </a:avLst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59058" name="Text Box 338">
              <a:extLst>
                <a:ext uri="{FF2B5EF4-FFF2-40B4-BE49-F238E27FC236}">
                  <a16:creationId xmlns:a16="http://schemas.microsoft.com/office/drawing/2014/main" id="{E5CEA36A-5807-4CED-85FC-775731068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2438400"/>
              <a:ext cx="2464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dirty="0">
                  <a:solidFill>
                    <a:srgbClr val="002060"/>
                  </a:solidFill>
                </a:rPr>
                <a:t>Determinando partições</a:t>
              </a:r>
            </a:p>
          </p:txBody>
        </p:sp>
        <p:sp>
          <p:nvSpPr>
            <p:cNvPr id="159059" name="Text Box 339">
              <a:extLst>
                <a:ext uri="{FF2B5EF4-FFF2-40B4-BE49-F238E27FC236}">
                  <a16:creationId xmlns:a16="http://schemas.microsoft.com/office/drawing/2014/main" id="{C24FE315-E608-4807-AA9A-C32CD0E010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3521075"/>
              <a:ext cx="228600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pt-BR" altLang="pt-BR">
                  <a:solidFill>
                    <a:srgbClr val="002060"/>
                  </a:solidFill>
                </a:rPr>
                <a:t>Selecionando representantes</a:t>
              </a:r>
            </a:p>
          </p:txBody>
        </p:sp>
      </p:grp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6689F2-31E5-40AC-B52A-88E163E0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1000" y="6422855"/>
            <a:ext cx="4060627" cy="365125"/>
          </a:xfrm>
        </p:spPr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C5438B52-E18D-4035-81D3-35EA86085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Fronteiras</a:t>
            </a:r>
            <a:endParaRPr lang="en-US" altLang="pt-BR"/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BD18B6E6-50E7-4BBD-B794-8FE3907B19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980728"/>
            <a:ext cx="7772400" cy="420624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>
                <a:solidFill>
                  <a:srgbClr val="002060"/>
                </a:solidFill>
              </a:rPr>
              <a:t>Estatísticas indicam que há uma maior suscetibilidade a erros nas fronteiras de partições (limites dos tipos)</a:t>
            </a:r>
          </a:p>
          <a:p>
            <a:pPr>
              <a:lnSpc>
                <a:spcPct val="90000"/>
              </a:lnSpc>
            </a:pPr>
            <a:r>
              <a:rPr lang="pt-BR" altLang="pt-BR">
                <a:solidFill>
                  <a:srgbClr val="002060"/>
                </a:solidFill>
              </a:rPr>
              <a:t>Tanto em dados válidos quanto inválidos</a:t>
            </a:r>
          </a:p>
          <a:p>
            <a:pPr lvl="1">
              <a:lnSpc>
                <a:spcPct val="90000"/>
              </a:lnSpc>
            </a:pPr>
            <a:r>
              <a:rPr lang="pt-BR" altLang="pt-BR">
                <a:solidFill>
                  <a:srgbClr val="002060"/>
                </a:solidFill>
              </a:rPr>
              <a:t>Assim, para x &gt; 0, não bastaria usar qualquer x &gt; 0 (particionamento)</a:t>
            </a:r>
          </a:p>
          <a:p>
            <a:pPr lvl="1">
              <a:lnSpc>
                <a:spcPct val="90000"/>
              </a:lnSpc>
            </a:pPr>
            <a:r>
              <a:rPr lang="pt-BR" altLang="pt-BR">
                <a:solidFill>
                  <a:srgbClr val="002060"/>
                </a:solidFill>
              </a:rPr>
              <a:t>Mas sim x = 1 (válido no limite) e x = 0 (inválido no limite)</a:t>
            </a:r>
            <a:endParaRPr lang="en-US" altLang="pt-BR">
              <a:solidFill>
                <a:srgbClr val="002060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AC5C6B-2660-4EC0-A86D-69B5F414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9AD6-9721-4C0B-8CD7-B5B92BEA45BA}" type="slidenum">
              <a:rPr lang="pt-BR" altLang="pt-BR"/>
              <a:pPr/>
              <a:t>52</a:t>
            </a:fld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66DFBE7-3377-48B0-AA03-FE32EE41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290F6AB0-7337-4E63-95CF-5A2CC762C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Fronteiras</a:t>
            </a:r>
            <a:endParaRPr lang="en-US" altLang="pt-BR"/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D5588CA2-4B18-40ED-B2DF-470602E437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980728"/>
            <a:ext cx="8856984" cy="5544616"/>
          </a:xfrm>
        </p:spPr>
        <p:txBody>
          <a:bodyPr/>
          <a:lstStyle/>
          <a:p>
            <a:r>
              <a:rPr lang="pt-BR" altLang="pt-BR" dirty="0">
                <a:solidFill>
                  <a:srgbClr val="002060"/>
                </a:solidFill>
              </a:rPr>
              <a:t>A técnica da seleção de dados pelas fronteiras é muito indicada para investigar bom funcionamento de</a:t>
            </a:r>
          </a:p>
          <a:p>
            <a:pPr lvl="1"/>
            <a:r>
              <a:rPr lang="pt-BR" altLang="pt-BR" dirty="0" err="1">
                <a:solidFill>
                  <a:srgbClr val="002060"/>
                </a:solidFill>
              </a:rPr>
              <a:t>Arrays</a:t>
            </a:r>
            <a:endParaRPr lang="pt-BR" altLang="pt-BR" dirty="0">
              <a:solidFill>
                <a:srgbClr val="002060"/>
              </a:solidFill>
            </a:endParaRP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Vetores</a:t>
            </a:r>
          </a:p>
          <a:p>
            <a:pPr lvl="1"/>
            <a:r>
              <a:rPr lang="en-US" altLang="pt-BR" dirty="0" err="1">
                <a:solidFill>
                  <a:srgbClr val="002060"/>
                </a:solidFill>
              </a:rPr>
              <a:t>Algoritmos</a:t>
            </a:r>
            <a:r>
              <a:rPr lang="en-US" altLang="pt-BR" dirty="0">
                <a:solidFill>
                  <a:srgbClr val="002060"/>
                </a:solidFill>
              </a:rPr>
              <a:t> de </a:t>
            </a:r>
            <a:r>
              <a:rPr lang="en-US" altLang="pt-BR" dirty="0" err="1">
                <a:solidFill>
                  <a:srgbClr val="002060"/>
                </a:solidFill>
              </a:rPr>
              <a:t>busca</a:t>
            </a:r>
            <a:r>
              <a:rPr lang="en-US" altLang="pt-BR" dirty="0">
                <a:solidFill>
                  <a:srgbClr val="002060"/>
                </a:solidFill>
              </a:rPr>
              <a:t>/</a:t>
            </a:r>
            <a:r>
              <a:rPr lang="en-US" altLang="pt-BR" dirty="0" err="1">
                <a:solidFill>
                  <a:srgbClr val="002060"/>
                </a:solidFill>
              </a:rPr>
              <a:t>ordenação</a:t>
            </a:r>
            <a:endParaRPr lang="pt-BR" altLang="pt-BR" dirty="0">
              <a:solidFill>
                <a:srgbClr val="002060"/>
              </a:solidFill>
            </a:endParaRP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Etc.</a:t>
            </a:r>
            <a:endParaRPr lang="en-US" altLang="pt-BR" dirty="0">
              <a:solidFill>
                <a:srgbClr val="002060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51A12E-23E1-4124-A200-DE6BAAD3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FF8E-C455-405B-A460-AE3CA422580F}" type="slidenum">
              <a:rPr lang="pt-BR" altLang="pt-BR"/>
              <a:pPr/>
              <a:t>53</a:t>
            </a:fld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0F07D31-3A53-4CC9-ADB0-305E6F83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spaço Reservado para Número de Slide 4">
            <a:extLst>
              <a:ext uri="{FF2B5EF4-FFF2-40B4-BE49-F238E27FC236}">
                <a16:creationId xmlns:a16="http://schemas.microsoft.com/office/drawing/2014/main" id="{BDD9855B-5AF0-4319-9D30-B1052F17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5139" y="6422855"/>
            <a:ext cx="709698" cy="365125"/>
          </a:xfrm>
        </p:spPr>
        <p:txBody>
          <a:bodyPr/>
          <a:lstStyle/>
          <a:p>
            <a:fld id="{AEBF93A2-E4A2-4788-9D86-994F9517386D}" type="slidenum">
              <a:rPr lang="pt-BR" altLang="pt-BR"/>
              <a:pPr/>
              <a:t>54</a:t>
            </a:fld>
            <a:endParaRPr lang="pt-BR" alt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D2D3402-BC3E-4B87-8EE3-98933D9B2C6F}"/>
              </a:ext>
            </a:extLst>
          </p:cNvPr>
          <p:cNvGrpSpPr/>
          <p:nvPr/>
        </p:nvGrpSpPr>
        <p:grpSpPr>
          <a:xfrm>
            <a:off x="179512" y="2914953"/>
            <a:ext cx="8712967" cy="3115627"/>
            <a:chOff x="332379" y="3475038"/>
            <a:chExt cx="8363946" cy="2827276"/>
          </a:xfrm>
        </p:grpSpPr>
        <p:grpSp>
          <p:nvGrpSpPr>
            <p:cNvPr id="268292" name="Group 4">
              <a:extLst>
                <a:ext uri="{FF2B5EF4-FFF2-40B4-BE49-F238E27FC236}">
                  <a16:creationId xmlns:a16="http://schemas.microsoft.com/office/drawing/2014/main" id="{BDED333E-0ECB-42E7-9A7F-AFC3486F00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9950" y="3551238"/>
              <a:ext cx="422275" cy="1028700"/>
              <a:chOff x="828" y="1956"/>
              <a:chExt cx="288" cy="648"/>
            </a:xfrm>
          </p:grpSpPr>
          <p:sp>
            <p:nvSpPr>
              <p:cNvPr id="268293" name="Oval 5">
                <a:extLst>
                  <a:ext uri="{FF2B5EF4-FFF2-40B4-BE49-F238E27FC236}">
                    <a16:creationId xmlns:a16="http://schemas.microsoft.com/office/drawing/2014/main" id="{6E891306-E585-4637-9E1E-97715FBFC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8" y="2148"/>
                <a:ext cx="288" cy="252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pt-BR" altLang="pt-BR">
                    <a:solidFill>
                      <a:srgbClr val="00206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68294" name="Line 6">
                <a:extLst>
                  <a:ext uri="{FF2B5EF4-FFF2-40B4-BE49-F238E27FC236}">
                    <a16:creationId xmlns:a16="http://schemas.microsoft.com/office/drawing/2014/main" id="{19C3304D-3B7E-40BD-8B1D-55242F3523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2" y="1956"/>
                <a:ext cx="0" cy="204"/>
              </a:xfrm>
              <a:prstGeom prst="line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268295" name="Line 7">
                <a:extLst>
                  <a:ext uri="{FF2B5EF4-FFF2-40B4-BE49-F238E27FC236}">
                    <a16:creationId xmlns:a16="http://schemas.microsoft.com/office/drawing/2014/main" id="{F248FFDF-A145-4550-A9D3-175A1D349F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2" y="2400"/>
                <a:ext cx="0" cy="204"/>
              </a:xfrm>
              <a:prstGeom prst="line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268296" name="Group 8">
              <a:extLst>
                <a:ext uri="{FF2B5EF4-FFF2-40B4-BE49-F238E27FC236}">
                  <a16:creationId xmlns:a16="http://schemas.microsoft.com/office/drawing/2014/main" id="{7F5B2AB7-0A17-4171-8BAE-940335361F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9313" y="3551238"/>
              <a:ext cx="1247775" cy="1676400"/>
              <a:chOff x="1428" y="2136"/>
              <a:chExt cx="852" cy="1056"/>
            </a:xfrm>
          </p:grpSpPr>
          <p:sp>
            <p:nvSpPr>
              <p:cNvPr id="268297" name="Oval 9">
                <a:extLst>
                  <a:ext uri="{FF2B5EF4-FFF2-40B4-BE49-F238E27FC236}">
                    <a16:creationId xmlns:a16="http://schemas.microsoft.com/office/drawing/2014/main" id="{67032B8F-8E57-4742-929A-D4ADB7296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136"/>
                <a:ext cx="288" cy="252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pt-BR" altLang="pt-BR">
                    <a:solidFill>
                      <a:srgbClr val="00206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68298" name="Oval 10">
                <a:extLst>
                  <a:ext uri="{FF2B5EF4-FFF2-40B4-BE49-F238E27FC236}">
                    <a16:creationId xmlns:a16="http://schemas.microsoft.com/office/drawing/2014/main" id="{E93332FD-00FA-46A9-852A-9AA4238D3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" y="2604"/>
                <a:ext cx="288" cy="252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pt-BR" altLang="pt-BR">
                    <a:solidFill>
                      <a:srgbClr val="00206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68299" name="Oval 11">
                <a:extLst>
                  <a:ext uri="{FF2B5EF4-FFF2-40B4-BE49-F238E27FC236}">
                    <a16:creationId xmlns:a16="http://schemas.microsoft.com/office/drawing/2014/main" id="{5F06C88E-BCA8-4287-B020-AF5D3D8E0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2" y="2580"/>
                <a:ext cx="288" cy="252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pt-BR" altLang="pt-BR">
                    <a:solidFill>
                      <a:srgbClr val="00206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68300" name="Oval 12">
                <a:extLst>
                  <a:ext uri="{FF2B5EF4-FFF2-40B4-BE49-F238E27FC236}">
                    <a16:creationId xmlns:a16="http://schemas.microsoft.com/office/drawing/2014/main" id="{480C717A-5155-409C-8B57-235C49A82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4" y="2940"/>
                <a:ext cx="288" cy="252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pt-BR" altLang="pt-BR">
                    <a:solidFill>
                      <a:srgbClr val="002060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  <p:cxnSp>
            <p:nvCxnSpPr>
              <p:cNvPr id="268301" name="AutoShape 13">
                <a:extLst>
                  <a:ext uri="{FF2B5EF4-FFF2-40B4-BE49-F238E27FC236}">
                    <a16:creationId xmlns:a16="http://schemas.microsoft.com/office/drawing/2014/main" id="{91680868-865A-4082-B664-1DAD1141A1C1}"/>
                  </a:ext>
                </a:extLst>
              </p:cNvPr>
              <p:cNvCxnSpPr>
                <a:cxnSpLocks noChangeShapeType="1"/>
                <a:stCxn id="268297" idx="3"/>
                <a:endCxn id="268298" idx="0"/>
              </p:cNvCxnSpPr>
              <p:nvPr/>
            </p:nvCxnSpPr>
            <p:spPr bwMode="auto">
              <a:xfrm flipH="1">
                <a:off x="1572" y="2351"/>
                <a:ext cx="210" cy="253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302" name="AutoShape 14">
                <a:extLst>
                  <a:ext uri="{FF2B5EF4-FFF2-40B4-BE49-F238E27FC236}">
                    <a16:creationId xmlns:a16="http://schemas.microsoft.com/office/drawing/2014/main" id="{2B440568-8317-4F4C-AE9D-BC4FB9603D34}"/>
                  </a:ext>
                </a:extLst>
              </p:cNvPr>
              <p:cNvCxnSpPr>
                <a:cxnSpLocks noChangeShapeType="1"/>
                <a:stCxn id="268297" idx="5"/>
                <a:endCxn id="268299" idx="0"/>
              </p:cNvCxnSpPr>
              <p:nvPr/>
            </p:nvCxnSpPr>
            <p:spPr bwMode="auto">
              <a:xfrm>
                <a:off x="1986" y="2351"/>
                <a:ext cx="150" cy="229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303" name="AutoShape 15">
                <a:extLst>
                  <a:ext uri="{FF2B5EF4-FFF2-40B4-BE49-F238E27FC236}">
                    <a16:creationId xmlns:a16="http://schemas.microsoft.com/office/drawing/2014/main" id="{5E79AA96-793D-473A-9DCF-46727C7623A2}"/>
                  </a:ext>
                </a:extLst>
              </p:cNvPr>
              <p:cNvCxnSpPr>
                <a:cxnSpLocks noChangeShapeType="1"/>
                <a:stCxn id="268298" idx="4"/>
                <a:endCxn id="268300" idx="2"/>
              </p:cNvCxnSpPr>
              <p:nvPr/>
            </p:nvCxnSpPr>
            <p:spPr bwMode="auto">
              <a:xfrm>
                <a:off x="1572" y="2856"/>
                <a:ext cx="132" cy="210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304" name="AutoShape 16">
                <a:extLst>
                  <a:ext uri="{FF2B5EF4-FFF2-40B4-BE49-F238E27FC236}">
                    <a16:creationId xmlns:a16="http://schemas.microsoft.com/office/drawing/2014/main" id="{92548FBB-2917-4CB0-AECA-B7BCBAA18517}"/>
                  </a:ext>
                </a:extLst>
              </p:cNvPr>
              <p:cNvCxnSpPr>
                <a:cxnSpLocks noChangeShapeType="1"/>
                <a:stCxn id="268299" idx="4"/>
                <a:endCxn id="268300" idx="6"/>
              </p:cNvCxnSpPr>
              <p:nvPr/>
            </p:nvCxnSpPr>
            <p:spPr bwMode="auto">
              <a:xfrm flipH="1">
                <a:off x="1992" y="2832"/>
                <a:ext cx="144" cy="234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68305" name="Group 17">
              <a:extLst>
                <a:ext uri="{FF2B5EF4-FFF2-40B4-BE49-F238E27FC236}">
                  <a16:creationId xmlns:a16="http://schemas.microsoft.com/office/drawing/2014/main" id="{05859AB1-1754-4992-B3D5-2CF55CB4C0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8225" y="3475038"/>
              <a:ext cx="2039938" cy="1981200"/>
              <a:chOff x="2604" y="2064"/>
              <a:chExt cx="1392" cy="1248"/>
            </a:xfrm>
          </p:grpSpPr>
          <p:sp>
            <p:nvSpPr>
              <p:cNvPr id="268306" name="Oval 18">
                <a:extLst>
                  <a:ext uri="{FF2B5EF4-FFF2-40B4-BE49-F238E27FC236}">
                    <a16:creationId xmlns:a16="http://schemas.microsoft.com/office/drawing/2014/main" id="{D0D1F447-00D3-4B41-9D41-E15F8C8E2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064"/>
                <a:ext cx="288" cy="252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pt-BR" altLang="pt-BR">
                    <a:solidFill>
                      <a:srgbClr val="00206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68307" name="Oval 19">
                <a:extLst>
                  <a:ext uri="{FF2B5EF4-FFF2-40B4-BE49-F238E27FC236}">
                    <a16:creationId xmlns:a16="http://schemas.microsoft.com/office/drawing/2014/main" id="{9059EF46-4AB5-4C92-B880-B94FE83D6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517"/>
                <a:ext cx="288" cy="252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pt-BR" altLang="pt-BR">
                    <a:solidFill>
                      <a:srgbClr val="00206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68308" name="Oval 20">
                <a:extLst>
                  <a:ext uri="{FF2B5EF4-FFF2-40B4-BE49-F238E27FC236}">
                    <a16:creationId xmlns:a16="http://schemas.microsoft.com/office/drawing/2014/main" id="{771617C3-4173-46E3-BB41-04A2FAB9E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7" y="2517"/>
                <a:ext cx="288" cy="252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pt-BR" altLang="pt-BR">
                    <a:solidFill>
                      <a:srgbClr val="00206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68309" name="Oval 21">
                <a:extLst>
                  <a:ext uri="{FF2B5EF4-FFF2-40B4-BE49-F238E27FC236}">
                    <a16:creationId xmlns:a16="http://schemas.microsoft.com/office/drawing/2014/main" id="{09A44840-0B0C-45F8-A732-D1B10A515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8" y="2517"/>
                <a:ext cx="288" cy="252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pt-BR" altLang="pt-BR">
                    <a:solidFill>
                      <a:srgbClr val="002060"/>
                    </a:solidFill>
                    <a:latin typeface="Arial" panose="020B0604020202020204" pitchFamily="34" charset="0"/>
                  </a:rPr>
                  <a:t>m</a:t>
                </a:r>
              </a:p>
            </p:txBody>
          </p:sp>
          <p:sp>
            <p:nvSpPr>
              <p:cNvPr id="268310" name="Oval 22">
                <a:extLst>
                  <a:ext uri="{FF2B5EF4-FFF2-40B4-BE49-F238E27FC236}">
                    <a16:creationId xmlns:a16="http://schemas.microsoft.com/office/drawing/2014/main" id="{D6094E23-2C10-4308-BB23-CC74D8EFF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060"/>
                <a:ext cx="288" cy="252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pt-BR" altLang="pt-BR">
                    <a:solidFill>
                      <a:srgbClr val="002060"/>
                    </a:solidFill>
                    <a:latin typeface="Arial" panose="020B0604020202020204" pitchFamily="34" charset="0"/>
                  </a:rPr>
                  <a:t>n</a:t>
                </a:r>
              </a:p>
            </p:txBody>
          </p:sp>
          <p:sp>
            <p:nvSpPr>
              <p:cNvPr id="268311" name="Text Box 23">
                <a:extLst>
                  <a:ext uri="{FF2B5EF4-FFF2-40B4-BE49-F238E27FC236}">
                    <a16:creationId xmlns:a16="http://schemas.microsoft.com/office/drawing/2014/main" id="{30872465-5628-48B5-863F-D29CD3881E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0" y="2479"/>
                <a:ext cx="327" cy="3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pt-BR" altLang="pt-BR" sz="2800">
                    <a:solidFill>
                      <a:srgbClr val="002060"/>
                    </a:solidFill>
                    <a:latin typeface="Arial" panose="020B0604020202020204" pitchFamily="34" charset="0"/>
                  </a:rPr>
                  <a:t>...</a:t>
                </a:r>
              </a:p>
            </p:txBody>
          </p:sp>
          <p:cxnSp>
            <p:nvCxnSpPr>
              <p:cNvPr id="268312" name="AutoShape 24">
                <a:extLst>
                  <a:ext uri="{FF2B5EF4-FFF2-40B4-BE49-F238E27FC236}">
                    <a16:creationId xmlns:a16="http://schemas.microsoft.com/office/drawing/2014/main" id="{2E478E04-F724-4169-B7FB-DB2406973B38}"/>
                  </a:ext>
                </a:extLst>
              </p:cNvPr>
              <p:cNvCxnSpPr>
                <a:cxnSpLocks noChangeShapeType="1"/>
                <a:stCxn id="268306" idx="2"/>
                <a:endCxn id="268307" idx="7"/>
              </p:cNvCxnSpPr>
              <p:nvPr/>
            </p:nvCxnSpPr>
            <p:spPr bwMode="auto">
              <a:xfrm flipH="1">
                <a:off x="2850" y="2190"/>
                <a:ext cx="318" cy="364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313" name="AutoShape 25">
                <a:extLst>
                  <a:ext uri="{FF2B5EF4-FFF2-40B4-BE49-F238E27FC236}">
                    <a16:creationId xmlns:a16="http://schemas.microsoft.com/office/drawing/2014/main" id="{84F2F234-933A-4B3C-968F-14383523B35D}"/>
                  </a:ext>
                </a:extLst>
              </p:cNvPr>
              <p:cNvCxnSpPr>
                <a:cxnSpLocks noChangeShapeType="1"/>
                <a:stCxn id="268306" idx="3"/>
                <a:endCxn id="268308" idx="0"/>
              </p:cNvCxnSpPr>
              <p:nvPr/>
            </p:nvCxnSpPr>
            <p:spPr bwMode="auto">
              <a:xfrm flipH="1">
                <a:off x="3111" y="2279"/>
                <a:ext cx="99" cy="238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314" name="AutoShape 26">
                <a:extLst>
                  <a:ext uri="{FF2B5EF4-FFF2-40B4-BE49-F238E27FC236}">
                    <a16:creationId xmlns:a16="http://schemas.microsoft.com/office/drawing/2014/main" id="{361749AB-F6AA-41A1-AFBE-B19912CA524D}"/>
                  </a:ext>
                </a:extLst>
              </p:cNvPr>
              <p:cNvCxnSpPr>
                <a:cxnSpLocks noChangeShapeType="1"/>
                <a:stCxn id="268306" idx="6"/>
                <a:endCxn id="268309" idx="1"/>
              </p:cNvCxnSpPr>
              <p:nvPr/>
            </p:nvCxnSpPr>
            <p:spPr bwMode="auto">
              <a:xfrm>
                <a:off x="3456" y="2190"/>
                <a:ext cx="294" cy="364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315" name="AutoShape 27">
                <a:extLst>
                  <a:ext uri="{FF2B5EF4-FFF2-40B4-BE49-F238E27FC236}">
                    <a16:creationId xmlns:a16="http://schemas.microsoft.com/office/drawing/2014/main" id="{3A651B9A-F501-41A4-BBB9-B6B72D8DF914}"/>
                  </a:ext>
                </a:extLst>
              </p:cNvPr>
              <p:cNvCxnSpPr>
                <a:cxnSpLocks noChangeShapeType="1"/>
                <a:stCxn id="268307" idx="4"/>
                <a:endCxn id="268310" idx="2"/>
              </p:cNvCxnSpPr>
              <p:nvPr/>
            </p:nvCxnSpPr>
            <p:spPr bwMode="auto">
              <a:xfrm>
                <a:off x="2748" y="2769"/>
                <a:ext cx="372" cy="417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316" name="AutoShape 28">
                <a:extLst>
                  <a:ext uri="{FF2B5EF4-FFF2-40B4-BE49-F238E27FC236}">
                    <a16:creationId xmlns:a16="http://schemas.microsoft.com/office/drawing/2014/main" id="{F0E403E1-248B-443A-B559-67BF2D86C689}"/>
                  </a:ext>
                </a:extLst>
              </p:cNvPr>
              <p:cNvCxnSpPr>
                <a:cxnSpLocks noChangeShapeType="1"/>
                <a:stCxn id="268308" idx="4"/>
                <a:endCxn id="268310" idx="0"/>
              </p:cNvCxnSpPr>
              <p:nvPr/>
            </p:nvCxnSpPr>
            <p:spPr bwMode="auto">
              <a:xfrm>
                <a:off x="3111" y="2769"/>
                <a:ext cx="153" cy="291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317" name="AutoShape 29">
                <a:extLst>
                  <a:ext uri="{FF2B5EF4-FFF2-40B4-BE49-F238E27FC236}">
                    <a16:creationId xmlns:a16="http://schemas.microsoft.com/office/drawing/2014/main" id="{66ADCDBB-A72F-4D22-A7EF-C580A571CE49}"/>
                  </a:ext>
                </a:extLst>
              </p:cNvPr>
              <p:cNvCxnSpPr>
                <a:cxnSpLocks noChangeShapeType="1"/>
                <a:stCxn id="268309" idx="4"/>
                <a:endCxn id="268310" idx="6"/>
              </p:cNvCxnSpPr>
              <p:nvPr/>
            </p:nvCxnSpPr>
            <p:spPr bwMode="auto">
              <a:xfrm flipH="1">
                <a:off x="3408" y="2769"/>
                <a:ext cx="444" cy="417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68318" name="Group 30">
              <a:extLst>
                <a:ext uri="{FF2B5EF4-FFF2-40B4-BE49-F238E27FC236}">
                  <a16:creationId xmlns:a16="http://schemas.microsoft.com/office/drawing/2014/main" id="{A50E166F-C7B8-41A5-87F6-E3A9618222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5363" y="3646488"/>
              <a:ext cx="1055687" cy="1504950"/>
              <a:chOff x="4392" y="2196"/>
              <a:chExt cx="720" cy="948"/>
            </a:xfrm>
          </p:grpSpPr>
          <p:sp>
            <p:nvSpPr>
              <p:cNvPr id="268319" name="Oval 31">
                <a:extLst>
                  <a:ext uri="{FF2B5EF4-FFF2-40B4-BE49-F238E27FC236}">
                    <a16:creationId xmlns:a16="http://schemas.microsoft.com/office/drawing/2014/main" id="{E194E6A0-3626-4C8A-8C42-80494595E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" y="2196"/>
                <a:ext cx="288" cy="252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pt-BR" altLang="pt-BR">
                    <a:solidFill>
                      <a:srgbClr val="00206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68320" name="Oval 32">
                <a:extLst>
                  <a:ext uri="{FF2B5EF4-FFF2-40B4-BE49-F238E27FC236}">
                    <a16:creationId xmlns:a16="http://schemas.microsoft.com/office/drawing/2014/main" id="{E57D521C-0F01-43B0-B8FC-0755F3D43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2" y="2568"/>
                <a:ext cx="288" cy="252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pt-BR" altLang="pt-BR">
                    <a:solidFill>
                      <a:srgbClr val="00206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68321" name="Oval 33">
                <a:extLst>
                  <a:ext uri="{FF2B5EF4-FFF2-40B4-BE49-F238E27FC236}">
                    <a16:creationId xmlns:a16="http://schemas.microsoft.com/office/drawing/2014/main" id="{84B42E0E-9ACB-4AB7-A73D-2B71CD464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" y="2892"/>
                <a:ext cx="288" cy="252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pt-BR" altLang="pt-BR">
                    <a:solidFill>
                      <a:srgbClr val="00206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cxnSp>
            <p:nvCxnSpPr>
              <p:cNvPr id="268322" name="AutoShape 34">
                <a:extLst>
                  <a:ext uri="{FF2B5EF4-FFF2-40B4-BE49-F238E27FC236}">
                    <a16:creationId xmlns:a16="http://schemas.microsoft.com/office/drawing/2014/main" id="{AC0D7609-C497-4975-B48C-B51DA1E1F918}"/>
                  </a:ext>
                </a:extLst>
              </p:cNvPr>
              <p:cNvCxnSpPr>
                <a:cxnSpLocks noChangeShapeType="1"/>
                <a:stCxn id="268319" idx="4"/>
                <a:endCxn id="268320" idx="7"/>
              </p:cNvCxnSpPr>
              <p:nvPr/>
            </p:nvCxnSpPr>
            <p:spPr bwMode="auto">
              <a:xfrm flipH="1">
                <a:off x="4638" y="2448"/>
                <a:ext cx="330" cy="157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323" name="AutoShape 35">
                <a:extLst>
                  <a:ext uri="{FF2B5EF4-FFF2-40B4-BE49-F238E27FC236}">
                    <a16:creationId xmlns:a16="http://schemas.microsoft.com/office/drawing/2014/main" id="{2ADF0EF1-BBE8-4B39-907E-688E0C8F115C}"/>
                  </a:ext>
                </a:extLst>
              </p:cNvPr>
              <p:cNvCxnSpPr>
                <a:cxnSpLocks noChangeShapeType="1"/>
                <a:stCxn id="268320" idx="2"/>
                <a:endCxn id="268319" idx="2"/>
              </p:cNvCxnSpPr>
              <p:nvPr/>
            </p:nvCxnSpPr>
            <p:spPr bwMode="auto">
              <a:xfrm rot="10800000" flipH="1">
                <a:off x="4392" y="2322"/>
                <a:ext cx="432" cy="372"/>
              </a:xfrm>
              <a:prstGeom prst="curvedConnector3">
                <a:avLst>
                  <a:gd name="adj1" fmla="val -33333"/>
                </a:avLst>
              </a:pr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324" name="AutoShape 36">
                <a:extLst>
                  <a:ext uri="{FF2B5EF4-FFF2-40B4-BE49-F238E27FC236}">
                    <a16:creationId xmlns:a16="http://schemas.microsoft.com/office/drawing/2014/main" id="{D74745A5-C213-4108-A96D-BED1DC266BD8}"/>
                  </a:ext>
                </a:extLst>
              </p:cNvPr>
              <p:cNvCxnSpPr>
                <a:cxnSpLocks noChangeShapeType="1"/>
                <a:stCxn id="268319" idx="4"/>
                <a:endCxn id="268321" idx="0"/>
              </p:cNvCxnSpPr>
              <p:nvPr/>
            </p:nvCxnSpPr>
            <p:spPr bwMode="auto">
              <a:xfrm>
                <a:off x="4968" y="2448"/>
                <a:ext cx="0" cy="444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68325" name="Group 37">
              <a:extLst>
                <a:ext uri="{FF2B5EF4-FFF2-40B4-BE49-F238E27FC236}">
                  <a16:creationId xmlns:a16="http://schemas.microsoft.com/office/drawing/2014/main" id="{DFCA589A-CC47-4594-A8A4-077BA7AE7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72400" y="3608388"/>
              <a:ext cx="439738" cy="1828800"/>
              <a:chOff x="5550" y="2172"/>
              <a:chExt cx="300" cy="1152"/>
            </a:xfrm>
          </p:grpSpPr>
          <p:sp>
            <p:nvSpPr>
              <p:cNvPr id="268326" name="Oval 38">
                <a:extLst>
                  <a:ext uri="{FF2B5EF4-FFF2-40B4-BE49-F238E27FC236}">
                    <a16:creationId xmlns:a16="http://schemas.microsoft.com/office/drawing/2014/main" id="{305252FC-2270-483D-A492-5BDDB1C48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" y="2172"/>
                <a:ext cx="288" cy="252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pt-BR" altLang="pt-BR">
                    <a:solidFill>
                      <a:srgbClr val="00206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68327" name="Oval 39">
                <a:extLst>
                  <a:ext uri="{FF2B5EF4-FFF2-40B4-BE49-F238E27FC236}">
                    <a16:creationId xmlns:a16="http://schemas.microsoft.com/office/drawing/2014/main" id="{3081F81E-A875-49C2-87F9-5D5C066AC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" y="2610"/>
                <a:ext cx="288" cy="252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pt-BR" altLang="pt-BR">
                    <a:solidFill>
                      <a:srgbClr val="00206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68328" name="Oval 40">
                <a:extLst>
                  <a:ext uri="{FF2B5EF4-FFF2-40B4-BE49-F238E27FC236}">
                    <a16:creationId xmlns:a16="http://schemas.microsoft.com/office/drawing/2014/main" id="{54A7DF34-02A3-4B7A-B709-F2D1CD45C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0" y="3072"/>
                <a:ext cx="288" cy="252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pt-BR" altLang="pt-BR">
                    <a:solidFill>
                      <a:srgbClr val="00206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cxnSp>
            <p:nvCxnSpPr>
              <p:cNvPr id="268329" name="AutoShape 41">
                <a:extLst>
                  <a:ext uri="{FF2B5EF4-FFF2-40B4-BE49-F238E27FC236}">
                    <a16:creationId xmlns:a16="http://schemas.microsoft.com/office/drawing/2014/main" id="{97EB2477-4DC2-4CCF-B336-36967943B87B}"/>
                  </a:ext>
                </a:extLst>
              </p:cNvPr>
              <p:cNvCxnSpPr>
                <a:cxnSpLocks noChangeShapeType="1"/>
                <a:stCxn id="268326" idx="4"/>
                <a:endCxn id="268327" idx="0"/>
              </p:cNvCxnSpPr>
              <p:nvPr/>
            </p:nvCxnSpPr>
            <p:spPr bwMode="auto">
              <a:xfrm>
                <a:off x="5706" y="2424"/>
                <a:ext cx="0" cy="186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330" name="AutoShape 42">
                <a:extLst>
                  <a:ext uri="{FF2B5EF4-FFF2-40B4-BE49-F238E27FC236}">
                    <a16:creationId xmlns:a16="http://schemas.microsoft.com/office/drawing/2014/main" id="{E69D7147-A94D-4E25-90C5-A0F26A2B9322}"/>
                  </a:ext>
                </a:extLst>
              </p:cNvPr>
              <p:cNvCxnSpPr>
                <a:cxnSpLocks noChangeShapeType="1"/>
                <a:stCxn id="268327" idx="4"/>
                <a:endCxn id="268328" idx="0"/>
              </p:cNvCxnSpPr>
              <p:nvPr/>
            </p:nvCxnSpPr>
            <p:spPr bwMode="auto">
              <a:xfrm flipH="1">
                <a:off x="5694" y="2862"/>
                <a:ext cx="12" cy="210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331" name="AutoShape 43">
                <a:extLst>
                  <a:ext uri="{FF2B5EF4-FFF2-40B4-BE49-F238E27FC236}">
                    <a16:creationId xmlns:a16="http://schemas.microsoft.com/office/drawing/2014/main" id="{B275F0C5-8432-4426-AB5F-3ECAC060006D}"/>
                  </a:ext>
                </a:extLst>
              </p:cNvPr>
              <p:cNvCxnSpPr>
                <a:cxnSpLocks noChangeShapeType="1"/>
                <a:stCxn id="268327" idx="2"/>
                <a:endCxn id="268326" idx="3"/>
              </p:cNvCxnSpPr>
              <p:nvPr/>
            </p:nvCxnSpPr>
            <p:spPr bwMode="auto">
              <a:xfrm rot="10800000" flipH="1">
                <a:off x="5562" y="2387"/>
                <a:ext cx="42" cy="349"/>
              </a:xfrm>
              <a:prstGeom prst="curvedConnector4">
                <a:avLst>
                  <a:gd name="adj1" fmla="val -342856"/>
                  <a:gd name="adj2" fmla="val 86532"/>
                </a:avLst>
              </a:pr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68332" name="Text Box 44">
              <a:extLst>
                <a:ext uri="{FF2B5EF4-FFF2-40B4-BE49-F238E27FC236}">
                  <a16:creationId xmlns:a16="http://schemas.microsoft.com/office/drawing/2014/main" id="{B3248798-3893-4185-865A-8353DE38F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379" y="4594947"/>
              <a:ext cx="1643736" cy="363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altLang="pt-BR" sz="2000" i="1" dirty="0" err="1">
                  <a:solidFill>
                    <a:srgbClr val="002060"/>
                  </a:solidFill>
                  <a:latin typeface="Arial Black" panose="020B0A04020102020204" pitchFamily="34" charset="0"/>
                </a:rPr>
                <a:t>seqüencial</a:t>
              </a:r>
              <a:endParaRPr lang="pt-BR" altLang="pt-BR" sz="2000" i="1" dirty="0">
                <a:solidFill>
                  <a:srgbClr val="00206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68333" name="Text Box 45">
              <a:extLst>
                <a:ext uri="{FF2B5EF4-FFF2-40B4-BE49-F238E27FC236}">
                  <a16:creationId xmlns:a16="http://schemas.microsoft.com/office/drawing/2014/main" id="{3CDBEC25-D1BD-4A0B-BB43-FA95B0650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2938" y="5967164"/>
              <a:ext cx="1125164" cy="335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altLang="pt-BR" i="1" dirty="0">
                  <a:solidFill>
                    <a:srgbClr val="002060"/>
                  </a:solidFill>
                  <a:latin typeface="Arial Black" panose="020B0A04020102020204" pitchFamily="34" charset="0"/>
                </a:rPr>
                <a:t>seleção</a:t>
              </a:r>
              <a:endParaRPr lang="pt-BR" altLang="pt-BR" i="1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8334" name="Text Box 46">
              <a:extLst>
                <a:ext uri="{FF2B5EF4-FFF2-40B4-BE49-F238E27FC236}">
                  <a16:creationId xmlns:a16="http://schemas.microsoft.com/office/drawing/2014/main" id="{742023C9-E41D-424A-A714-7E44B1D56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5353050"/>
              <a:ext cx="1439863" cy="396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altLang="pt-BR" sz="20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if-then-else</a:t>
              </a:r>
              <a:endParaRPr lang="pt-BR" altLang="pt-BR" sz="2000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8335" name="Text Box 47">
              <a:extLst>
                <a:ext uri="{FF2B5EF4-FFF2-40B4-BE49-F238E27FC236}">
                  <a16:creationId xmlns:a16="http://schemas.microsoft.com/office/drawing/2014/main" id="{6290AE80-1378-46D0-A6AD-30EBC9AB9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888" y="5486400"/>
              <a:ext cx="720725" cy="396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altLang="pt-BR" sz="2000">
                  <a:solidFill>
                    <a:srgbClr val="002060"/>
                  </a:solidFill>
                  <a:latin typeface="Arial" panose="020B0604020202020204" pitchFamily="34" charset="0"/>
                </a:rPr>
                <a:t>case</a:t>
              </a:r>
            </a:p>
          </p:txBody>
        </p:sp>
        <p:sp>
          <p:nvSpPr>
            <p:cNvPr id="268336" name="Text Box 48">
              <a:extLst>
                <a:ext uri="{FF2B5EF4-FFF2-40B4-BE49-F238E27FC236}">
                  <a16:creationId xmlns:a16="http://schemas.microsoft.com/office/drawing/2014/main" id="{7E4AE6B7-4C81-48E5-A914-AB6955F6C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6485" y="5901820"/>
              <a:ext cx="1338009" cy="335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altLang="pt-BR" i="1" dirty="0">
                  <a:solidFill>
                    <a:srgbClr val="002060"/>
                  </a:solidFill>
                  <a:latin typeface="Arial Black" panose="020B0A04020102020204" pitchFamily="34" charset="0"/>
                </a:rPr>
                <a:t>repetição</a:t>
              </a:r>
              <a:endParaRPr lang="pt-BR" altLang="pt-BR" i="1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8337" name="Text Box 49">
              <a:extLst>
                <a:ext uri="{FF2B5EF4-FFF2-40B4-BE49-F238E27FC236}">
                  <a16:creationId xmlns:a16="http://schemas.microsoft.com/office/drawing/2014/main" id="{77829FDB-FC15-44E5-B1BF-4BA60445C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6988" y="5219700"/>
              <a:ext cx="765175" cy="396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altLang="pt-BR" sz="2000" dirty="0">
                  <a:solidFill>
                    <a:srgbClr val="002060"/>
                  </a:solidFill>
                  <a:latin typeface="Arial" panose="020B0604020202020204" pitchFamily="34" charset="0"/>
                </a:rPr>
                <a:t>while</a:t>
              </a:r>
            </a:p>
          </p:txBody>
        </p:sp>
        <p:sp>
          <p:nvSpPr>
            <p:cNvPr id="268338" name="Text Box 50">
              <a:extLst>
                <a:ext uri="{FF2B5EF4-FFF2-40B4-BE49-F238E27FC236}">
                  <a16:creationId xmlns:a16="http://schemas.microsoft.com/office/drawing/2014/main" id="{4625BDD0-56F7-4DB0-9FFB-398179ECC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1538" y="5372100"/>
              <a:ext cx="1474787" cy="396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pt-BR" altLang="pt-BR" sz="2000">
                  <a:solidFill>
                    <a:srgbClr val="002060"/>
                  </a:solidFill>
                  <a:latin typeface="Arial" panose="020B0604020202020204" pitchFamily="34" charset="0"/>
                </a:rPr>
                <a:t>repeat-until</a:t>
              </a:r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0E470071-A02A-4AFE-A927-668103D5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Grafo de fluxo de controle</a:t>
            </a:r>
            <a:endParaRPr lang="pt-BR" dirty="0"/>
          </a:p>
        </p:txBody>
      </p:sp>
      <p:sp>
        <p:nvSpPr>
          <p:cNvPr id="57" name="Text Box 3">
            <a:extLst>
              <a:ext uri="{FF2B5EF4-FFF2-40B4-BE49-F238E27FC236}">
                <a16:creationId xmlns:a16="http://schemas.microsoft.com/office/drawing/2014/main" id="{9076A90D-8561-4C52-9806-A0235BB50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193" y="1772816"/>
            <a:ext cx="9143999" cy="64633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</a:rPr>
              <a:t>Nó = bloco de comandos sequenciais</a:t>
            </a:r>
          </a:p>
          <a:p>
            <a:pPr algn="ctr" eaLnBrk="0" hangingPunct="0"/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</a:rPr>
              <a:t>Aresta ou ramo = transferência de controle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3F13808-530A-4F1B-9D64-6EA4D66F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1000" y="6422855"/>
            <a:ext cx="4060627" cy="365125"/>
          </a:xfrm>
        </p:spPr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2F7A9B6D-7F49-4109-B1ED-D8EFA901A4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Grafo de fluxo de controle: Exemplo</a:t>
            </a:r>
          </a:p>
        </p:txBody>
      </p:sp>
      <p:sp>
        <p:nvSpPr>
          <p:cNvPr id="34" name="Espaço Reservado para Número de Slide 4">
            <a:extLst>
              <a:ext uri="{FF2B5EF4-FFF2-40B4-BE49-F238E27FC236}">
                <a16:creationId xmlns:a16="http://schemas.microsoft.com/office/drawing/2014/main" id="{0C807EB3-E703-48F3-A232-92D91B9C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5139" y="6422855"/>
            <a:ext cx="709698" cy="365125"/>
          </a:xfrm>
          <a:ln>
            <a:solidFill>
              <a:schemeClr val="tx1"/>
            </a:solidFill>
          </a:ln>
        </p:spPr>
        <p:txBody>
          <a:bodyPr/>
          <a:lstStyle/>
          <a:p>
            <a:fld id="{6F7C1424-318A-4D14-9EFB-0952D905791D}" type="slidenum">
              <a:rPr lang="pt-BR" altLang="pt-BR">
                <a:solidFill>
                  <a:srgbClr val="002060"/>
                </a:solidFill>
              </a:rPr>
              <a:pPr/>
              <a:t>55</a:t>
            </a:fld>
            <a:endParaRPr lang="pt-BR" altLang="pt-BR">
              <a:solidFill>
                <a:srgbClr val="002060"/>
              </a:solidFill>
            </a:endParaRP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67DB8543-ADE8-4C5F-B1C2-BD7BED09B19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3568" y="908720"/>
            <a:ext cx="3816350" cy="568863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002060"/>
                </a:solidFill>
              </a:rPr>
              <a:t>Cálculo de </a:t>
            </a:r>
            <a:r>
              <a:rPr lang="pt-BR" altLang="pt-BR" sz="1800" dirty="0" err="1">
                <a:solidFill>
                  <a:srgbClr val="002060"/>
                </a:solidFill>
              </a:rPr>
              <a:t>x</a:t>
            </a:r>
            <a:r>
              <a:rPr lang="pt-BR" altLang="pt-BR" sz="1800" baseline="30000" dirty="0" err="1">
                <a:solidFill>
                  <a:srgbClr val="002060"/>
                </a:solidFill>
              </a:rPr>
              <a:t>y</a:t>
            </a:r>
            <a:endParaRPr lang="pt-BR" altLang="pt-BR" sz="1800" baseline="3000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002060"/>
                </a:solidFill>
              </a:rPr>
              <a:t>1.   </a:t>
            </a:r>
            <a:r>
              <a:rPr lang="pt-BR" altLang="pt-BR" sz="1800" dirty="0" err="1">
                <a:solidFill>
                  <a:srgbClr val="002060"/>
                </a:solidFill>
              </a:rPr>
              <a:t>read</a:t>
            </a:r>
            <a:r>
              <a:rPr lang="pt-BR" altLang="pt-BR" sz="1800" dirty="0">
                <a:solidFill>
                  <a:srgbClr val="002060"/>
                </a:solidFill>
              </a:rPr>
              <a:t> x,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002060"/>
                </a:solidFill>
              </a:rPr>
              <a:t>2.   </a:t>
            </a:r>
            <a:r>
              <a:rPr lang="pt-BR" altLang="pt-BR" sz="1800" dirty="0" err="1">
                <a:solidFill>
                  <a:srgbClr val="002060"/>
                </a:solidFill>
              </a:rPr>
              <a:t>if</a:t>
            </a:r>
            <a:r>
              <a:rPr lang="pt-BR" altLang="pt-BR" sz="1800" dirty="0">
                <a:solidFill>
                  <a:srgbClr val="002060"/>
                </a:solidFill>
              </a:rPr>
              <a:t> y &lt; 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002060"/>
                </a:solidFill>
              </a:rPr>
              <a:t>3.     </a:t>
            </a:r>
            <a:r>
              <a:rPr lang="pt-BR" altLang="pt-BR" sz="1800" dirty="0" err="1">
                <a:solidFill>
                  <a:srgbClr val="002060"/>
                </a:solidFill>
              </a:rPr>
              <a:t>then</a:t>
            </a:r>
            <a:r>
              <a:rPr lang="pt-BR" altLang="pt-BR" sz="1800" dirty="0">
                <a:solidFill>
                  <a:srgbClr val="002060"/>
                </a:solidFill>
              </a:rPr>
              <a:t> p := 0 - 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002060"/>
                </a:solidFill>
              </a:rPr>
              <a:t>4.     </a:t>
            </a:r>
            <a:r>
              <a:rPr lang="pt-BR" altLang="pt-BR" sz="1800" dirty="0" err="1">
                <a:solidFill>
                  <a:srgbClr val="002060"/>
                </a:solidFill>
              </a:rPr>
              <a:t>else</a:t>
            </a:r>
            <a:r>
              <a:rPr lang="pt-BR" altLang="pt-BR" sz="1800" dirty="0">
                <a:solidFill>
                  <a:srgbClr val="002060"/>
                </a:solidFill>
              </a:rPr>
              <a:t> p :=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002060"/>
                </a:solidFill>
              </a:rPr>
              <a:t>5.   z := 1.0;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002060"/>
                </a:solidFill>
              </a:rPr>
              <a:t>6.   while p </a:t>
            </a:r>
            <a:r>
              <a:rPr lang="pt-BR" altLang="pt-BR" sz="1800" dirty="0">
                <a:solidFill>
                  <a:srgbClr val="002060"/>
                </a:solidFill>
                <a:sym typeface="Symbol" panose="05050102010706020507" pitchFamily="18" charset="2"/>
              </a:rPr>
              <a:t></a:t>
            </a:r>
            <a:r>
              <a:rPr lang="pt-BR" altLang="pt-BR" sz="1800" dirty="0">
                <a:solidFill>
                  <a:srgbClr val="002060"/>
                </a:solidFill>
              </a:rPr>
              <a:t> 0 do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002060"/>
                </a:solidFill>
              </a:rPr>
              <a:t>7.   </a:t>
            </a:r>
            <a:r>
              <a:rPr lang="pt-BR" altLang="pt-BR" sz="1800" dirty="0" err="1">
                <a:solidFill>
                  <a:srgbClr val="002060"/>
                </a:solidFill>
              </a:rPr>
              <a:t>begin</a:t>
            </a:r>
            <a:endParaRPr lang="pt-BR" altLang="pt-BR" sz="180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002060"/>
                </a:solidFill>
              </a:rPr>
              <a:t>        z := z * x; p := p - 1;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002060"/>
                </a:solidFill>
              </a:rPr>
              <a:t>     </a:t>
            </a:r>
            <a:r>
              <a:rPr lang="pt-BR" altLang="pt-BR" sz="1800" dirty="0" err="1">
                <a:solidFill>
                  <a:srgbClr val="002060"/>
                </a:solidFill>
              </a:rPr>
              <a:t>end</a:t>
            </a:r>
            <a:r>
              <a:rPr lang="pt-BR" altLang="pt-BR" sz="1800" dirty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002060"/>
                </a:solidFill>
              </a:rPr>
              <a:t>8.   </a:t>
            </a:r>
            <a:r>
              <a:rPr lang="pt-BR" altLang="pt-BR" sz="1800" dirty="0" err="1">
                <a:solidFill>
                  <a:srgbClr val="002060"/>
                </a:solidFill>
              </a:rPr>
              <a:t>if</a:t>
            </a:r>
            <a:r>
              <a:rPr lang="pt-BR" altLang="pt-BR" sz="1800" dirty="0">
                <a:solidFill>
                  <a:srgbClr val="002060"/>
                </a:solidFill>
              </a:rPr>
              <a:t> y &lt; 0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002060"/>
                </a:solidFill>
              </a:rPr>
              <a:t>9.    </a:t>
            </a:r>
            <a:r>
              <a:rPr lang="pt-BR" altLang="pt-BR" sz="1800" dirty="0" err="1">
                <a:solidFill>
                  <a:srgbClr val="002060"/>
                </a:solidFill>
              </a:rPr>
              <a:t>then</a:t>
            </a:r>
            <a:r>
              <a:rPr lang="pt-BR" altLang="pt-BR" sz="1800" dirty="0">
                <a:solidFill>
                  <a:srgbClr val="002060"/>
                </a:solidFill>
              </a:rPr>
              <a:t> z := 1 / z;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002060"/>
                </a:solidFill>
              </a:rPr>
              <a:t>10.  </a:t>
            </a:r>
            <a:r>
              <a:rPr lang="pt-BR" altLang="pt-BR" sz="1800" dirty="0" err="1">
                <a:solidFill>
                  <a:srgbClr val="002060"/>
                </a:solidFill>
              </a:rPr>
              <a:t>write</a:t>
            </a:r>
            <a:r>
              <a:rPr lang="pt-BR" altLang="pt-BR" sz="1800" dirty="0">
                <a:solidFill>
                  <a:srgbClr val="002060"/>
                </a:solidFill>
              </a:rPr>
              <a:t> z;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002060"/>
                </a:solidFill>
              </a:rPr>
              <a:t>       </a:t>
            </a:r>
            <a:r>
              <a:rPr lang="pt-BR" altLang="pt-BR" sz="1800" dirty="0" err="1">
                <a:solidFill>
                  <a:srgbClr val="002060"/>
                </a:solidFill>
              </a:rPr>
              <a:t>end</a:t>
            </a:r>
            <a:r>
              <a:rPr lang="pt-BR" altLang="pt-BR" sz="1800" dirty="0">
                <a:solidFill>
                  <a:srgbClr val="002060"/>
                </a:solidFill>
              </a:rPr>
              <a:t>;</a:t>
            </a:r>
          </a:p>
        </p:txBody>
      </p:sp>
      <p:grpSp>
        <p:nvGrpSpPr>
          <p:cNvPr id="269316" name="Group 4">
            <a:extLst>
              <a:ext uri="{FF2B5EF4-FFF2-40B4-BE49-F238E27FC236}">
                <a16:creationId xmlns:a16="http://schemas.microsoft.com/office/drawing/2014/main" id="{E04C7F1D-5A3D-43BC-ACE9-823134492110}"/>
              </a:ext>
            </a:extLst>
          </p:cNvPr>
          <p:cNvGrpSpPr>
            <a:grpSpLocks/>
          </p:cNvGrpSpPr>
          <p:nvPr/>
        </p:nvGrpSpPr>
        <p:grpSpPr bwMode="auto">
          <a:xfrm>
            <a:off x="5004048" y="1196752"/>
            <a:ext cx="2000250" cy="4781550"/>
            <a:chOff x="4152" y="720"/>
            <a:chExt cx="1365" cy="3012"/>
          </a:xfrm>
        </p:grpSpPr>
        <p:sp>
          <p:nvSpPr>
            <p:cNvPr id="269317" name="Oval 5">
              <a:extLst>
                <a:ext uri="{FF2B5EF4-FFF2-40B4-BE49-F238E27FC236}">
                  <a16:creationId xmlns:a16="http://schemas.microsoft.com/office/drawing/2014/main" id="{A6E66F92-85BE-4A94-AF79-214FF6545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720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69318" name="Oval 6">
              <a:extLst>
                <a:ext uri="{FF2B5EF4-FFF2-40B4-BE49-F238E27FC236}">
                  <a16:creationId xmlns:a16="http://schemas.microsoft.com/office/drawing/2014/main" id="{C6DA15EB-5219-4D31-B876-178DBE0DF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200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69319" name="Oval 7">
              <a:extLst>
                <a:ext uri="{FF2B5EF4-FFF2-40B4-BE49-F238E27FC236}">
                  <a16:creationId xmlns:a16="http://schemas.microsoft.com/office/drawing/2014/main" id="{8083D950-E319-493B-9041-A7F638001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1524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69320" name="Oval 8">
              <a:extLst>
                <a:ext uri="{FF2B5EF4-FFF2-40B4-BE49-F238E27FC236}">
                  <a16:creationId xmlns:a16="http://schemas.microsoft.com/office/drawing/2014/main" id="{165E1847-CF11-4866-B05B-E28D6D283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" y="1584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69321" name="Oval 9">
              <a:extLst>
                <a:ext uri="{FF2B5EF4-FFF2-40B4-BE49-F238E27FC236}">
                  <a16:creationId xmlns:a16="http://schemas.microsoft.com/office/drawing/2014/main" id="{14C0782C-210F-41BE-9595-6272FD0DD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" y="1836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69322" name="Oval 10">
              <a:extLst>
                <a:ext uri="{FF2B5EF4-FFF2-40B4-BE49-F238E27FC236}">
                  <a16:creationId xmlns:a16="http://schemas.microsoft.com/office/drawing/2014/main" id="{968840F1-D55C-45AB-B1FF-263415FA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2244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269323" name="Oval 11">
              <a:extLst>
                <a:ext uri="{FF2B5EF4-FFF2-40B4-BE49-F238E27FC236}">
                  <a16:creationId xmlns:a16="http://schemas.microsoft.com/office/drawing/2014/main" id="{9E3405FA-8198-42EC-9D45-308307301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2544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269324" name="Oval 12">
              <a:extLst>
                <a:ext uri="{FF2B5EF4-FFF2-40B4-BE49-F238E27FC236}">
                  <a16:creationId xmlns:a16="http://schemas.microsoft.com/office/drawing/2014/main" id="{1D627917-914B-43D0-B43B-C9E4401E1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2784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269325" name="Oval 13">
              <a:extLst>
                <a:ext uri="{FF2B5EF4-FFF2-40B4-BE49-F238E27FC236}">
                  <a16:creationId xmlns:a16="http://schemas.microsoft.com/office/drawing/2014/main" id="{0EF0CC5F-36ED-49CE-8CF0-43DEDDBDF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3168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269326" name="Oval 14">
              <a:extLst>
                <a:ext uri="{FF2B5EF4-FFF2-40B4-BE49-F238E27FC236}">
                  <a16:creationId xmlns:a16="http://schemas.microsoft.com/office/drawing/2014/main" id="{C7D93B4E-2AC7-459D-9A99-661446C38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3480"/>
              <a:ext cx="288" cy="25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cxnSp>
          <p:nvCxnSpPr>
            <p:cNvPr id="269327" name="AutoShape 15">
              <a:extLst>
                <a:ext uri="{FF2B5EF4-FFF2-40B4-BE49-F238E27FC236}">
                  <a16:creationId xmlns:a16="http://schemas.microsoft.com/office/drawing/2014/main" id="{9C62281F-A1C9-4FD7-9221-FF966F3D24C0}"/>
                </a:ext>
              </a:extLst>
            </p:cNvPr>
            <p:cNvCxnSpPr>
              <a:cxnSpLocks noChangeShapeType="1"/>
              <a:stCxn id="269317" idx="4"/>
              <a:endCxn id="269318" idx="0"/>
            </p:cNvCxnSpPr>
            <p:nvPr/>
          </p:nvCxnSpPr>
          <p:spPr bwMode="auto">
            <a:xfrm>
              <a:off x="4848" y="972"/>
              <a:ext cx="0" cy="228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9328" name="AutoShape 16">
              <a:extLst>
                <a:ext uri="{FF2B5EF4-FFF2-40B4-BE49-F238E27FC236}">
                  <a16:creationId xmlns:a16="http://schemas.microsoft.com/office/drawing/2014/main" id="{9DFBE411-39AA-4010-A702-1DB8938FF137}"/>
                </a:ext>
              </a:extLst>
            </p:cNvPr>
            <p:cNvCxnSpPr>
              <a:cxnSpLocks noChangeShapeType="1"/>
              <a:stCxn id="269318" idx="3"/>
              <a:endCxn id="269319" idx="6"/>
            </p:cNvCxnSpPr>
            <p:nvPr/>
          </p:nvCxnSpPr>
          <p:spPr bwMode="auto">
            <a:xfrm flipH="1">
              <a:off x="4440" y="1415"/>
              <a:ext cx="306" cy="23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9329" name="AutoShape 17">
              <a:extLst>
                <a:ext uri="{FF2B5EF4-FFF2-40B4-BE49-F238E27FC236}">
                  <a16:creationId xmlns:a16="http://schemas.microsoft.com/office/drawing/2014/main" id="{84776F78-5FF7-409F-BD8B-E4880AAD8193}"/>
                </a:ext>
              </a:extLst>
            </p:cNvPr>
            <p:cNvCxnSpPr>
              <a:cxnSpLocks noChangeShapeType="1"/>
              <a:stCxn id="269318" idx="5"/>
              <a:endCxn id="269320" idx="1"/>
            </p:cNvCxnSpPr>
            <p:nvPr/>
          </p:nvCxnSpPr>
          <p:spPr bwMode="auto">
            <a:xfrm>
              <a:off x="4950" y="1415"/>
              <a:ext cx="240" cy="206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9330" name="AutoShape 18">
              <a:extLst>
                <a:ext uri="{FF2B5EF4-FFF2-40B4-BE49-F238E27FC236}">
                  <a16:creationId xmlns:a16="http://schemas.microsoft.com/office/drawing/2014/main" id="{06D06381-B441-47C4-9DE2-2483A0AFDDC5}"/>
                </a:ext>
              </a:extLst>
            </p:cNvPr>
            <p:cNvCxnSpPr>
              <a:cxnSpLocks noChangeShapeType="1"/>
              <a:stCxn id="269319" idx="5"/>
              <a:endCxn id="269321" idx="2"/>
            </p:cNvCxnSpPr>
            <p:nvPr/>
          </p:nvCxnSpPr>
          <p:spPr bwMode="auto">
            <a:xfrm>
              <a:off x="4398" y="1739"/>
              <a:ext cx="318" cy="223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9331" name="AutoShape 19">
              <a:extLst>
                <a:ext uri="{FF2B5EF4-FFF2-40B4-BE49-F238E27FC236}">
                  <a16:creationId xmlns:a16="http://schemas.microsoft.com/office/drawing/2014/main" id="{7B80E069-2B0B-422D-B527-7C69D5B72000}"/>
                </a:ext>
              </a:extLst>
            </p:cNvPr>
            <p:cNvCxnSpPr>
              <a:cxnSpLocks noChangeShapeType="1"/>
              <a:stCxn id="269320" idx="3"/>
              <a:endCxn id="269321" idx="6"/>
            </p:cNvCxnSpPr>
            <p:nvPr/>
          </p:nvCxnSpPr>
          <p:spPr bwMode="auto">
            <a:xfrm flipH="1">
              <a:off x="5004" y="1799"/>
              <a:ext cx="186" cy="163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9332" name="AutoShape 20">
              <a:extLst>
                <a:ext uri="{FF2B5EF4-FFF2-40B4-BE49-F238E27FC236}">
                  <a16:creationId xmlns:a16="http://schemas.microsoft.com/office/drawing/2014/main" id="{A531051A-E36E-4E32-B5A3-339438367999}"/>
                </a:ext>
              </a:extLst>
            </p:cNvPr>
            <p:cNvCxnSpPr>
              <a:cxnSpLocks noChangeShapeType="1"/>
              <a:stCxn id="269321" idx="4"/>
              <a:endCxn id="269322" idx="0"/>
            </p:cNvCxnSpPr>
            <p:nvPr/>
          </p:nvCxnSpPr>
          <p:spPr bwMode="auto">
            <a:xfrm>
              <a:off x="4860" y="2088"/>
              <a:ext cx="12" cy="156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9333" name="AutoShape 21">
              <a:extLst>
                <a:ext uri="{FF2B5EF4-FFF2-40B4-BE49-F238E27FC236}">
                  <a16:creationId xmlns:a16="http://schemas.microsoft.com/office/drawing/2014/main" id="{225D75FE-CF9F-48CB-81C7-2770E53BFACE}"/>
                </a:ext>
              </a:extLst>
            </p:cNvPr>
            <p:cNvCxnSpPr>
              <a:cxnSpLocks noChangeShapeType="1"/>
              <a:stCxn id="269322" idx="3"/>
              <a:endCxn id="269323" idx="6"/>
            </p:cNvCxnSpPr>
            <p:nvPr/>
          </p:nvCxnSpPr>
          <p:spPr bwMode="auto">
            <a:xfrm flipH="1">
              <a:off x="4440" y="2459"/>
              <a:ext cx="330" cy="211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9334" name="AutoShape 22">
              <a:extLst>
                <a:ext uri="{FF2B5EF4-FFF2-40B4-BE49-F238E27FC236}">
                  <a16:creationId xmlns:a16="http://schemas.microsoft.com/office/drawing/2014/main" id="{4DB54DC8-55F3-4120-82C8-ABBB89C82628}"/>
                </a:ext>
              </a:extLst>
            </p:cNvPr>
            <p:cNvCxnSpPr>
              <a:cxnSpLocks noChangeShapeType="1"/>
              <a:stCxn id="269322" idx="4"/>
              <a:endCxn id="269324" idx="0"/>
            </p:cNvCxnSpPr>
            <p:nvPr/>
          </p:nvCxnSpPr>
          <p:spPr bwMode="auto">
            <a:xfrm>
              <a:off x="4872" y="2496"/>
              <a:ext cx="0" cy="288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9335" name="AutoShape 23">
              <a:extLst>
                <a:ext uri="{FF2B5EF4-FFF2-40B4-BE49-F238E27FC236}">
                  <a16:creationId xmlns:a16="http://schemas.microsoft.com/office/drawing/2014/main" id="{668DA7EA-8F9A-4E9C-B9E5-E0A31CF462FC}"/>
                </a:ext>
              </a:extLst>
            </p:cNvPr>
            <p:cNvCxnSpPr>
              <a:cxnSpLocks noChangeShapeType="1"/>
              <a:stCxn id="269324" idx="3"/>
              <a:endCxn id="269325" idx="6"/>
            </p:cNvCxnSpPr>
            <p:nvPr/>
          </p:nvCxnSpPr>
          <p:spPr bwMode="auto">
            <a:xfrm flipH="1">
              <a:off x="4536" y="2999"/>
              <a:ext cx="234" cy="295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9336" name="AutoShape 24">
              <a:extLst>
                <a:ext uri="{FF2B5EF4-FFF2-40B4-BE49-F238E27FC236}">
                  <a16:creationId xmlns:a16="http://schemas.microsoft.com/office/drawing/2014/main" id="{7FBA795D-2CEC-4F05-92FD-5A32A3B3A998}"/>
                </a:ext>
              </a:extLst>
            </p:cNvPr>
            <p:cNvCxnSpPr>
              <a:cxnSpLocks noChangeShapeType="1"/>
              <a:stCxn id="269324" idx="4"/>
              <a:endCxn id="269326" idx="0"/>
            </p:cNvCxnSpPr>
            <p:nvPr/>
          </p:nvCxnSpPr>
          <p:spPr bwMode="auto">
            <a:xfrm>
              <a:off x="4872" y="3036"/>
              <a:ext cx="0" cy="444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9337" name="AutoShape 25">
              <a:extLst>
                <a:ext uri="{FF2B5EF4-FFF2-40B4-BE49-F238E27FC236}">
                  <a16:creationId xmlns:a16="http://schemas.microsoft.com/office/drawing/2014/main" id="{437FA461-EA54-495C-A0EC-BA709C7318F0}"/>
                </a:ext>
              </a:extLst>
            </p:cNvPr>
            <p:cNvCxnSpPr>
              <a:cxnSpLocks noChangeShapeType="1"/>
              <a:stCxn id="269325" idx="5"/>
              <a:endCxn id="269326" idx="2"/>
            </p:cNvCxnSpPr>
            <p:nvPr/>
          </p:nvCxnSpPr>
          <p:spPr bwMode="auto">
            <a:xfrm>
              <a:off x="4494" y="3383"/>
              <a:ext cx="234" cy="223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9338" name="AutoShape 26">
              <a:extLst>
                <a:ext uri="{FF2B5EF4-FFF2-40B4-BE49-F238E27FC236}">
                  <a16:creationId xmlns:a16="http://schemas.microsoft.com/office/drawing/2014/main" id="{9C77D934-9806-43A9-9D9B-29BCFC57D1CB}"/>
                </a:ext>
              </a:extLst>
            </p:cNvPr>
            <p:cNvCxnSpPr>
              <a:cxnSpLocks noChangeShapeType="1"/>
              <a:stCxn id="269323" idx="2"/>
              <a:endCxn id="269322" idx="1"/>
            </p:cNvCxnSpPr>
            <p:nvPr/>
          </p:nvCxnSpPr>
          <p:spPr bwMode="auto">
            <a:xfrm rot="10800000" flipH="1">
              <a:off x="4152" y="2281"/>
              <a:ext cx="618" cy="389"/>
            </a:xfrm>
            <a:prstGeom prst="curvedConnector4">
              <a:avLst>
                <a:gd name="adj1" fmla="val -23301"/>
                <a:gd name="adj2" fmla="val 146528"/>
              </a:avLst>
            </a:pr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9339" name="Text Box 27">
              <a:extLst>
                <a:ext uri="{FF2B5EF4-FFF2-40B4-BE49-F238E27FC236}">
                  <a16:creationId xmlns:a16="http://schemas.microsoft.com/office/drawing/2014/main" id="{880DB3FE-EEFB-4103-8206-45222CC42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0" y="1271"/>
              <a:ext cx="468" cy="2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altLang="pt-BR" sz="1800">
                  <a:solidFill>
                    <a:srgbClr val="002060"/>
                  </a:solidFill>
                  <a:latin typeface="Arial" panose="020B0604020202020204" pitchFamily="34" charset="0"/>
                </a:rPr>
                <a:t>y &lt; 0</a:t>
              </a:r>
            </a:p>
          </p:txBody>
        </p:sp>
        <p:sp>
          <p:nvSpPr>
            <p:cNvPr id="269340" name="Text Box 28">
              <a:extLst>
                <a:ext uri="{FF2B5EF4-FFF2-40B4-BE49-F238E27FC236}">
                  <a16:creationId xmlns:a16="http://schemas.microsoft.com/office/drawing/2014/main" id="{798A4AA5-2934-4280-96DD-D7F6E5688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" y="1281"/>
              <a:ext cx="463" cy="2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altLang="pt-BR" sz="1800">
                  <a:solidFill>
                    <a:srgbClr val="002060"/>
                  </a:solidFill>
                  <a:latin typeface="Arial" panose="020B0604020202020204" pitchFamily="34" charset="0"/>
                </a:rPr>
                <a:t>y </a:t>
              </a:r>
              <a:r>
                <a:rPr lang="pt-BR" altLang="pt-BR" sz="1800">
                  <a:solidFill>
                    <a:srgbClr val="00206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</a:t>
              </a:r>
              <a:r>
                <a:rPr lang="pt-BR" altLang="pt-BR" sz="1800">
                  <a:solidFill>
                    <a:srgbClr val="002060"/>
                  </a:solidFill>
                  <a:latin typeface="Arial" panose="020B0604020202020204" pitchFamily="34" charset="0"/>
                </a:rPr>
                <a:t> 0</a:t>
              </a:r>
            </a:p>
          </p:txBody>
        </p:sp>
        <p:sp>
          <p:nvSpPr>
            <p:cNvPr id="269341" name="Text Box 29">
              <a:extLst>
                <a:ext uri="{FF2B5EF4-FFF2-40B4-BE49-F238E27FC236}">
                  <a16:creationId xmlns:a16="http://schemas.microsoft.com/office/drawing/2014/main" id="{6F70311F-98A9-40BC-A610-B78E65DCD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" y="2313"/>
              <a:ext cx="471" cy="2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altLang="pt-BR" sz="1800">
                  <a:solidFill>
                    <a:srgbClr val="002060"/>
                  </a:solidFill>
                  <a:latin typeface="Arial" panose="020B0604020202020204" pitchFamily="34" charset="0"/>
                </a:rPr>
                <a:t>p </a:t>
              </a:r>
              <a:r>
                <a:rPr lang="pt-BR" altLang="pt-BR" sz="1800">
                  <a:solidFill>
                    <a:srgbClr val="00206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pt-BR" altLang="pt-BR" sz="1800">
                  <a:solidFill>
                    <a:srgbClr val="002060"/>
                  </a:solidFill>
                  <a:latin typeface="Arial" panose="020B0604020202020204" pitchFamily="34" charset="0"/>
                </a:rPr>
                <a:t> 0</a:t>
              </a:r>
            </a:p>
          </p:txBody>
        </p:sp>
        <p:sp>
          <p:nvSpPr>
            <p:cNvPr id="269342" name="Text Box 30">
              <a:extLst>
                <a:ext uri="{FF2B5EF4-FFF2-40B4-BE49-F238E27FC236}">
                  <a16:creationId xmlns:a16="http://schemas.microsoft.com/office/drawing/2014/main" id="{1AA36984-24F7-44F7-B615-66858B875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2903"/>
              <a:ext cx="468" cy="2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altLang="pt-BR" sz="1800">
                  <a:solidFill>
                    <a:srgbClr val="002060"/>
                  </a:solidFill>
                  <a:latin typeface="Arial" panose="020B0604020202020204" pitchFamily="34" charset="0"/>
                </a:rPr>
                <a:t>y &lt; 0</a:t>
              </a:r>
            </a:p>
          </p:txBody>
        </p:sp>
        <p:sp>
          <p:nvSpPr>
            <p:cNvPr id="269343" name="Text Box 31">
              <a:extLst>
                <a:ext uri="{FF2B5EF4-FFF2-40B4-BE49-F238E27FC236}">
                  <a16:creationId xmlns:a16="http://schemas.microsoft.com/office/drawing/2014/main" id="{DD48D9D0-EC02-4A8C-B1D3-28D69CF92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4" y="3081"/>
              <a:ext cx="463" cy="2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altLang="pt-BR" sz="1800">
                  <a:solidFill>
                    <a:srgbClr val="002060"/>
                  </a:solidFill>
                  <a:latin typeface="Arial" panose="020B0604020202020204" pitchFamily="34" charset="0"/>
                </a:rPr>
                <a:t>y </a:t>
              </a:r>
              <a:r>
                <a:rPr lang="pt-BR" altLang="pt-BR" sz="1800">
                  <a:solidFill>
                    <a:srgbClr val="00206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</a:t>
              </a:r>
              <a:r>
                <a:rPr lang="pt-BR" altLang="pt-BR" sz="1800">
                  <a:solidFill>
                    <a:srgbClr val="002060"/>
                  </a:solidFill>
                  <a:latin typeface="Arial" panose="020B0604020202020204" pitchFamily="34" charset="0"/>
                </a:rPr>
                <a:t> 0</a:t>
              </a:r>
            </a:p>
          </p:txBody>
        </p:sp>
      </p:grp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27435EC-1B2F-4BCF-9665-8C403178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1000" y="6422855"/>
            <a:ext cx="4060627" cy="365125"/>
          </a:xfrm>
        </p:spPr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0" name="Rectangle 4">
            <a:extLst>
              <a:ext uri="{FF2B5EF4-FFF2-40B4-BE49-F238E27FC236}">
                <a16:creationId xmlns:a16="http://schemas.microsoft.com/office/drawing/2014/main" id="{4B74EDAE-6030-4C50-8FCB-DEFAF761C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Critérios de cobertura</a:t>
            </a:r>
          </a:p>
        </p:txBody>
      </p:sp>
      <p:sp>
        <p:nvSpPr>
          <p:cNvPr id="270341" name="Rectangle 5">
            <a:extLst>
              <a:ext uri="{FF2B5EF4-FFF2-40B4-BE49-F238E27FC236}">
                <a16:creationId xmlns:a16="http://schemas.microsoft.com/office/drawing/2014/main" id="{0692F0DA-E191-4F80-858D-BCE243C658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4" y="836712"/>
            <a:ext cx="8856984" cy="5688632"/>
          </a:xfrm>
        </p:spPr>
        <p:txBody>
          <a:bodyPr/>
          <a:lstStyle/>
          <a:p>
            <a:r>
              <a:rPr lang="pt-BR" altLang="pt-BR" dirty="0">
                <a:solidFill>
                  <a:srgbClr val="002060"/>
                </a:solidFill>
              </a:rPr>
              <a:t>Tipos</a:t>
            </a: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Cobertura de instruções</a:t>
            </a: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Cobertura de decisões</a:t>
            </a: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Cobertura de condições</a:t>
            </a: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Cobertura de caminhos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4A8AE6-6A21-4D47-8E11-4D3C33FF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0991-C3ED-4CD9-A8F3-211755332912}" type="slidenum">
              <a:rPr lang="pt-BR" altLang="pt-BR"/>
              <a:pPr/>
              <a:t>56</a:t>
            </a:fld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66125E9-C362-4740-9D63-F9B57B39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Número de Slide 4">
            <a:extLst>
              <a:ext uri="{FF2B5EF4-FFF2-40B4-BE49-F238E27FC236}">
                <a16:creationId xmlns:a16="http://schemas.microsoft.com/office/drawing/2014/main" id="{A047C79C-6A34-44FF-AE5A-1B295744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5139" y="6422855"/>
            <a:ext cx="709698" cy="365125"/>
          </a:xfrm>
        </p:spPr>
        <p:txBody>
          <a:bodyPr/>
          <a:lstStyle/>
          <a:p>
            <a:fld id="{36881EFA-B899-4CFE-81B6-7C8640E32FD9}" type="slidenum">
              <a:rPr lang="pt-BR" altLang="pt-BR"/>
              <a:pPr/>
              <a:t>57</a:t>
            </a:fld>
            <a:endParaRPr lang="pt-BR" altLang="pt-BR"/>
          </a:p>
        </p:txBody>
      </p:sp>
      <p:grpSp>
        <p:nvGrpSpPr>
          <p:cNvPr id="271363" name="Group 3">
            <a:extLst>
              <a:ext uri="{FF2B5EF4-FFF2-40B4-BE49-F238E27FC236}">
                <a16:creationId xmlns:a16="http://schemas.microsoft.com/office/drawing/2014/main" id="{F71B8284-AE0D-4C6B-8FFD-6D2FC016F48C}"/>
              </a:ext>
            </a:extLst>
          </p:cNvPr>
          <p:cNvGrpSpPr>
            <a:grpSpLocks/>
          </p:cNvGrpSpPr>
          <p:nvPr/>
        </p:nvGrpSpPr>
        <p:grpSpPr bwMode="auto">
          <a:xfrm>
            <a:off x="1160463" y="1847850"/>
            <a:ext cx="1917083" cy="4781550"/>
            <a:chOff x="4152" y="720"/>
            <a:chExt cx="1308" cy="3012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271389" name="Text Box 29">
              <a:extLst>
                <a:ext uri="{FF2B5EF4-FFF2-40B4-BE49-F238E27FC236}">
                  <a16:creationId xmlns:a16="http://schemas.microsoft.com/office/drawing/2014/main" id="{7B05FB37-2B50-44BF-8BF9-176C9E009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8" y="2925"/>
              <a:ext cx="491" cy="21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pt-BR" altLang="pt-BR" sz="1600" dirty="0">
                  <a:solidFill>
                    <a:srgbClr val="002060"/>
                  </a:solidFill>
                  <a:latin typeface="Arial" panose="020B0604020202020204" pitchFamily="34" charset="0"/>
                </a:rPr>
                <a:t>y &lt; 0</a:t>
              </a:r>
            </a:p>
          </p:txBody>
        </p:sp>
        <p:sp>
          <p:nvSpPr>
            <p:cNvPr id="271386" name="Text Box 26">
              <a:extLst>
                <a:ext uri="{FF2B5EF4-FFF2-40B4-BE49-F238E27FC236}">
                  <a16:creationId xmlns:a16="http://schemas.microsoft.com/office/drawing/2014/main" id="{6E6F970C-8BD8-4EE4-BBF0-92F507B5F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0" y="1302"/>
              <a:ext cx="434" cy="21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altLang="pt-BR" sz="1600" dirty="0">
                  <a:solidFill>
                    <a:srgbClr val="002060"/>
                  </a:solidFill>
                  <a:latin typeface="Arial" panose="020B0604020202020204" pitchFamily="34" charset="0"/>
                </a:rPr>
                <a:t>y &lt; 0</a:t>
              </a:r>
            </a:p>
          </p:txBody>
        </p:sp>
        <p:sp>
          <p:nvSpPr>
            <p:cNvPr id="271387" name="Text Box 27">
              <a:extLst>
                <a:ext uri="{FF2B5EF4-FFF2-40B4-BE49-F238E27FC236}">
                  <a16:creationId xmlns:a16="http://schemas.microsoft.com/office/drawing/2014/main" id="{EC803A5D-CF23-4013-929B-AF15D2154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1" y="1308"/>
              <a:ext cx="429" cy="21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altLang="pt-BR" sz="1600" dirty="0">
                  <a:solidFill>
                    <a:srgbClr val="002060"/>
                  </a:solidFill>
                  <a:latin typeface="Arial" panose="020B0604020202020204" pitchFamily="34" charset="0"/>
                </a:rPr>
                <a:t>y </a:t>
              </a:r>
              <a:r>
                <a:rPr lang="pt-BR" altLang="pt-BR" sz="1600" dirty="0">
                  <a:solidFill>
                    <a:srgbClr val="00206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</a:t>
              </a:r>
              <a:r>
                <a:rPr lang="pt-BR" altLang="pt-BR" sz="1600" dirty="0">
                  <a:solidFill>
                    <a:srgbClr val="002060"/>
                  </a:solidFill>
                  <a:latin typeface="Arial" panose="020B0604020202020204" pitchFamily="34" charset="0"/>
                </a:rPr>
                <a:t> 0</a:t>
              </a:r>
            </a:p>
          </p:txBody>
        </p:sp>
        <p:sp>
          <p:nvSpPr>
            <p:cNvPr id="271388" name="Text Box 28">
              <a:extLst>
                <a:ext uri="{FF2B5EF4-FFF2-40B4-BE49-F238E27FC236}">
                  <a16:creationId xmlns:a16="http://schemas.microsoft.com/office/drawing/2014/main" id="{656E998D-FF2F-4304-A664-A152FFB22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8" y="2351"/>
              <a:ext cx="426" cy="36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pt-BR" altLang="pt-BR" sz="1600" dirty="0">
                  <a:solidFill>
                    <a:srgbClr val="002060"/>
                  </a:solidFill>
                  <a:latin typeface="Arial" panose="020B0604020202020204" pitchFamily="34" charset="0"/>
                </a:rPr>
                <a:t>p </a:t>
              </a:r>
              <a:r>
                <a:rPr lang="pt-BR" altLang="pt-BR" sz="1600" dirty="0">
                  <a:solidFill>
                    <a:srgbClr val="00206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pt-BR" altLang="pt-BR" sz="1600" dirty="0">
                  <a:solidFill>
                    <a:srgbClr val="002060"/>
                  </a:solidFill>
                  <a:latin typeface="Arial" panose="020B0604020202020204" pitchFamily="34" charset="0"/>
                </a:rPr>
                <a:t> 0</a:t>
              </a:r>
            </a:p>
          </p:txBody>
        </p:sp>
        <p:sp>
          <p:nvSpPr>
            <p:cNvPr id="271364" name="Oval 4">
              <a:extLst>
                <a:ext uri="{FF2B5EF4-FFF2-40B4-BE49-F238E27FC236}">
                  <a16:creationId xmlns:a16="http://schemas.microsoft.com/office/drawing/2014/main" id="{239EFB15-A5D0-4B06-92C5-F3AE25E22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720"/>
              <a:ext cx="288" cy="252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71365" name="Oval 5">
              <a:extLst>
                <a:ext uri="{FF2B5EF4-FFF2-40B4-BE49-F238E27FC236}">
                  <a16:creationId xmlns:a16="http://schemas.microsoft.com/office/drawing/2014/main" id="{3B41935F-C9D1-4369-A1CC-1FC70CA24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200"/>
              <a:ext cx="288" cy="252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71366" name="Oval 6">
              <a:extLst>
                <a:ext uri="{FF2B5EF4-FFF2-40B4-BE49-F238E27FC236}">
                  <a16:creationId xmlns:a16="http://schemas.microsoft.com/office/drawing/2014/main" id="{E13F3344-0348-4C3F-82EA-9AF27A438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1524"/>
              <a:ext cx="288" cy="252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71367" name="Oval 7">
              <a:extLst>
                <a:ext uri="{FF2B5EF4-FFF2-40B4-BE49-F238E27FC236}">
                  <a16:creationId xmlns:a16="http://schemas.microsoft.com/office/drawing/2014/main" id="{50B8CFF8-EDA7-4E32-B8B5-F4513F4E0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" y="1584"/>
              <a:ext cx="288" cy="252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71368" name="Oval 8">
              <a:extLst>
                <a:ext uri="{FF2B5EF4-FFF2-40B4-BE49-F238E27FC236}">
                  <a16:creationId xmlns:a16="http://schemas.microsoft.com/office/drawing/2014/main" id="{D8C20403-74CF-4BDE-89B1-D465D3322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" y="1836"/>
              <a:ext cx="288" cy="252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71369" name="Oval 9">
              <a:extLst>
                <a:ext uri="{FF2B5EF4-FFF2-40B4-BE49-F238E27FC236}">
                  <a16:creationId xmlns:a16="http://schemas.microsoft.com/office/drawing/2014/main" id="{0450BD9A-BB32-4ADD-A327-C1D0169DD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2244"/>
              <a:ext cx="288" cy="252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271370" name="Oval 10">
              <a:extLst>
                <a:ext uri="{FF2B5EF4-FFF2-40B4-BE49-F238E27FC236}">
                  <a16:creationId xmlns:a16="http://schemas.microsoft.com/office/drawing/2014/main" id="{76FAD688-D95A-4300-B1E8-52925F907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2544"/>
              <a:ext cx="288" cy="252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271371" name="Oval 11">
              <a:extLst>
                <a:ext uri="{FF2B5EF4-FFF2-40B4-BE49-F238E27FC236}">
                  <a16:creationId xmlns:a16="http://schemas.microsoft.com/office/drawing/2014/main" id="{FC2B7A88-9906-4BAE-A8A1-3AE6D8E6E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2784"/>
              <a:ext cx="288" cy="252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271372" name="Oval 12">
              <a:extLst>
                <a:ext uri="{FF2B5EF4-FFF2-40B4-BE49-F238E27FC236}">
                  <a16:creationId xmlns:a16="http://schemas.microsoft.com/office/drawing/2014/main" id="{CC967CD4-2F71-4C47-B3CF-33F46B83F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3168"/>
              <a:ext cx="288" cy="252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271373" name="Oval 13">
              <a:extLst>
                <a:ext uri="{FF2B5EF4-FFF2-40B4-BE49-F238E27FC236}">
                  <a16:creationId xmlns:a16="http://schemas.microsoft.com/office/drawing/2014/main" id="{53CABCA9-26A0-4322-A769-F28B325DE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3480"/>
              <a:ext cx="288" cy="252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cxnSp>
          <p:nvCxnSpPr>
            <p:cNvPr id="271374" name="AutoShape 14">
              <a:extLst>
                <a:ext uri="{FF2B5EF4-FFF2-40B4-BE49-F238E27FC236}">
                  <a16:creationId xmlns:a16="http://schemas.microsoft.com/office/drawing/2014/main" id="{BECF73D6-D08C-4860-BE7A-DFB2316A89BE}"/>
                </a:ext>
              </a:extLst>
            </p:cNvPr>
            <p:cNvCxnSpPr>
              <a:cxnSpLocks noChangeShapeType="1"/>
              <a:stCxn id="271364" idx="4"/>
              <a:endCxn id="271365" idx="0"/>
            </p:cNvCxnSpPr>
            <p:nvPr/>
          </p:nvCxnSpPr>
          <p:spPr bwMode="auto">
            <a:xfrm>
              <a:off x="4848" y="972"/>
              <a:ext cx="0" cy="228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375" name="AutoShape 15">
              <a:extLst>
                <a:ext uri="{FF2B5EF4-FFF2-40B4-BE49-F238E27FC236}">
                  <a16:creationId xmlns:a16="http://schemas.microsoft.com/office/drawing/2014/main" id="{756E1CC7-1F49-4A02-B27D-8C7996EB9C94}"/>
                </a:ext>
              </a:extLst>
            </p:cNvPr>
            <p:cNvCxnSpPr>
              <a:cxnSpLocks noChangeShapeType="1"/>
              <a:stCxn id="271365" idx="3"/>
              <a:endCxn id="271366" idx="6"/>
            </p:cNvCxnSpPr>
            <p:nvPr/>
          </p:nvCxnSpPr>
          <p:spPr bwMode="auto">
            <a:xfrm flipH="1">
              <a:off x="4440" y="1415"/>
              <a:ext cx="306" cy="235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376" name="AutoShape 16">
              <a:extLst>
                <a:ext uri="{FF2B5EF4-FFF2-40B4-BE49-F238E27FC236}">
                  <a16:creationId xmlns:a16="http://schemas.microsoft.com/office/drawing/2014/main" id="{8F48871E-0F52-4A92-ABAD-C2C08C3D7529}"/>
                </a:ext>
              </a:extLst>
            </p:cNvPr>
            <p:cNvCxnSpPr>
              <a:cxnSpLocks noChangeShapeType="1"/>
              <a:stCxn id="271365" idx="5"/>
              <a:endCxn id="271367" idx="1"/>
            </p:cNvCxnSpPr>
            <p:nvPr/>
          </p:nvCxnSpPr>
          <p:spPr bwMode="auto">
            <a:xfrm>
              <a:off x="4950" y="1415"/>
              <a:ext cx="240" cy="206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377" name="AutoShape 17">
              <a:extLst>
                <a:ext uri="{FF2B5EF4-FFF2-40B4-BE49-F238E27FC236}">
                  <a16:creationId xmlns:a16="http://schemas.microsoft.com/office/drawing/2014/main" id="{02DD78C8-88D1-4C9A-BB1D-2B4D6A235C03}"/>
                </a:ext>
              </a:extLst>
            </p:cNvPr>
            <p:cNvCxnSpPr>
              <a:cxnSpLocks noChangeShapeType="1"/>
              <a:stCxn id="271366" idx="5"/>
              <a:endCxn id="271368" idx="2"/>
            </p:cNvCxnSpPr>
            <p:nvPr/>
          </p:nvCxnSpPr>
          <p:spPr bwMode="auto">
            <a:xfrm>
              <a:off x="4398" y="1739"/>
              <a:ext cx="318" cy="223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378" name="AutoShape 18">
              <a:extLst>
                <a:ext uri="{FF2B5EF4-FFF2-40B4-BE49-F238E27FC236}">
                  <a16:creationId xmlns:a16="http://schemas.microsoft.com/office/drawing/2014/main" id="{CA771889-474C-4EC5-84CA-6331EE370074}"/>
                </a:ext>
              </a:extLst>
            </p:cNvPr>
            <p:cNvCxnSpPr>
              <a:cxnSpLocks noChangeShapeType="1"/>
              <a:stCxn id="271367" idx="3"/>
              <a:endCxn id="271368" idx="6"/>
            </p:cNvCxnSpPr>
            <p:nvPr/>
          </p:nvCxnSpPr>
          <p:spPr bwMode="auto">
            <a:xfrm flipH="1">
              <a:off x="5004" y="1799"/>
              <a:ext cx="186" cy="163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379" name="AutoShape 19">
              <a:extLst>
                <a:ext uri="{FF2B5EF4-FFF2-40B4-BE49-F238E27FC236}">
                  <a16:creationId xmlns:a16="http://schemas.microsoft.com/office/drawing/2014/main" id="{A9A10711-3C1C-4142-A98F-125530232B28}"/>
                </a:ext>
              </a:extLst>
            </p:cNvPr>
            <p:cNvCxnSpPr>
              <a:cxnSpLocks noChangeShapeType="1"/>
              <a:stCxn id="271368" idx="4"/>
              <a:endCxn id="271369" idx="0"/>
            </p:cNvCxnSpPr>
            <p:nvPr/>
          </p:nvCxnSpPr>
          <p:spPr bwMode="auto">
            <a:xfrm>
              <a:off x="4860" y="2088"/>
              <a:ext cx="12" cy="156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380" name="AutoShape 20">
              <a:extLst>
                <a:ext uri="{FF2B5EF4-FFF2-40B4-BE49-F238E27FC236}">
                  <a16:creationId xmlns:a16="http://schemas.microsoft.com/office/drawing/2014/main" id="{6C8713D6-A296-4D67-BD51-423B2E54259D}"/>
                </a:ext>
              </a:extLst>
            </p:cNvPr>
            <p:cNvCxnSpPr>
              <a:cxnSpLocks noChangeShapeType="1"/>
              <a:stCxn id="271369" idx="3"/>
              <a:endCxn id="271370" idx="6"/>
            </p:cNvCxnSpPr>
            <p:nvPr/>
          </p:nvCxnSpPr>
          <p:spPr bwMode="auto">
            <a:xfrm flipH="1">
              <a:off x="4440" y="2459"/>
              <a:ext cx="330" cy="211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381" name="AutoShape 21">
              <a:extLst>
                <a:ext uri="{FF2B5EF4-FFF2-40B4-BE49-F238E27FC236}">
                  <a16:creationId xmlns:a16="http://schemas.microsoft.com/office/drawing/2014/main" id="{2B78654D-FDDA-4B22-A560-594CC66B100A}"/>
                </a:ext>
              </a:extLst>
            </p:cNvPr>
            <p:cNvCxnSpPr>
              <a:cxnSpLocks noChangeShapeType="1"/>
              <a:stCxn id="271369" idx="4"/>
              <a:endCxn id="271371" idx="0"/>
            </p:cNvCxnSpPr>
            <p:nvPr/>
          </p:nvCxnSpPr>
          <p:spPr bwMode="auto">
            <a:xfrm>
              <a:off x="4872" y="2496"/>
              <a:ext cx="0" cy="288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382" name="AutoShape 22">
              <a:extLst>
                <a:ext uri="{FF2B5EF4-FFF2-40B4-BE49-F238E27FC236}">
                  <a16:creationId xmlns:a16="http://schemas.microsoft.com/office/drawing/2014/main" id="{F32A9C51-71D1-4C02-B505-F5F9697B2AFF}"/>
                </a:ext>
              </a:extLst>
            </p:cNvPr>
            <p:cNvCxnSpPr>
              <a:cxnSpLocks noChangeShapeType="1"/>
              <a:stCxn id="271371" idx="3"/>
              <a:endCxn id="271372" idx="6"/>
            </p:cNvCxnSpPr>
            <p:nvPr/>
          </p:nvCxnSpPr>
          <p:spPr bwMode="auto">
            <a:xfrm flipH="1">
              <a:off x="4536" y="2999"/>
              <a:ext cx="234" cy="295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383" name="AutoShape 23">
              <a:extLst>
                <a:ext uri="{FF2B5EF4-FFF2-40B4-BE49-F238E27FC236}">
                  <a16:creationId xmlns:a16="http://schemas.microsoft.com/office/drawing/2014/main" id="{6628628E-3FB5-4C37-9D36-EB6D75B0A9B3}"/>
                </a:ext>
              </a:extLst>
            </p:cNvPr>
            <p:cNvCxnSpPr>
              <a:cxnSpLocks noChangeShapeType="1"/>
              <a:stCxn id="271371" idx="4"/>
              <a:endCxn id="271373" idx="0"/>
            </p:cNvCxnSpPr>
            <p:nvPr/>
          </p:nvCxnSpPr>
          <p:spPr bwMode="auto">
            <a:xfrm>
              <a:off x="4872" y="3036"/>
              <a:ext cx="0" cy="444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384" name="AutoShape 24">
              <a:extLst>
                <a:ext uri="{FF2B5EF4-FFF2-40B4-BE49-F238E27FC236}">
                  <a16:creationId xmlns:a16="http://schemas.microsoft.com/office/drawing/2014/main" id="{A7300805-FF41-4F66-8E76-E52A7049A580}"/>
                </a:ext>
              </a:extLst>
            </p:cNvPr>
            <p:cNvCxnSpPr>
              <a:cxnSpLocks noChangeShapeType="1"/>
              <a:stCxn id="271372" idx="5"/>
              <a:endCxn id="271373" idx="2"/>
            </p:cNvCxnSpPr>
            <p:nvPr/>
          </p:nvCxnSpPr>
          <p:spPr bwMode="auto">
            <a:xfrm>
              <a:off x="4494" y="3383"/>
              <a:ext cx="234" cy="223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385" name="AutoShape 25">
              <a:extLst>
                <a:ext uri="{FF2B5EF4-FFF2-40B4-BE49-F238E27FC236}">
                  <a16:creationId xmlns:a16="http://schemas.microsoft.com/office/drawing/2014/main" id="{11E39FA4-D4A8-4246-9E3C-BA5338048D0C}"/>
                </a:ext>
              </a:extLst>
            </p:cNvPr>
            <p:cNvCxnSpPr>
              <a:cxnSpLocks noChangeShapeType="1"/>
              <a:stCxn id="271370" idx="2"/>
              <a:endCxn id="271369" idx="1"/>
            </p:cNvCxnSpPr>
            <p:nvPr/>
          </p:nvCxnSpPr>
          <p:spPr bwMode="auto">
            <a:xfrm rot="10800000" flipH="1">
              <a:off x="4152" y="2281"/>
              <a:ext cx="618" cy="389"/>
            </a:xfrm>
            <a:prstGeom prst="curvedConnector4">
              <a:avLst>
                <a:gd name="adj1" fmla="val -23301"/>
                <a:gd name="adj2" fmla="val 146528"/>
              </a:avLst>
            </a:prstGeom>
            <a:grp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390" name="Text Box 30">
              <a:extLst>
                <a:ext uri="{FF2B5EF4-FFF2-40B4-BE49-F238E27FC236}">
                  <a16:creationId xmlns:a16="http://schemas.microsoft.com/office/drawing/2014/main" id="{C4B91291-C743-47DB-8372-C174489E6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8" y="3091"/>
              <a:ext cx="429" cy="21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altLang="pt-BR" sz="1600">
                  <a:solidFill>
                    <a:srgbClr val="002060"/>
                  </a:solidFill>
                  <a:latin typeface="Arial" panose="020B0604020202020204" pitchFamily="34" charset="0"/>
                </a:rPr>
                <a:t>y </a:t>
              </a:r>
              <a:r>
                <a:rPr lang="pt-BR" altLang="pt-BR" sz="1600">
                  <a:solidFill>
                    <a:srgbClr val="00206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</a:t>
              </a:r>
              <a:r>
                <a:rPr lang="pt-BR" altLang="pt-BR" sz="1600">
                  <a:solidFill>
                    <a:srgbClr val="002060"/>
                  </a:solidFill>
                  <a:latin typeface="Arial" panose="020B0604020202020204" pitchFamily="34" charset="0"/>
                </a:rPr>
                <a:t> 0</a:t>
              </a:r>
            </a:p>
          </p:txBody>
        </p:sp>
      </p:grpSp>
      <p:sp>
        <p:nvSpPr>
          <p:cNvPr id="271391" name="Text Box 31">
            <a:extLst>
              <a:ext uri="{FF2B5EF4-FFF2-40B4-BE49-F238E27FC236}">
                <a16:creationId xmlns:a16="http://schemas.microsoft.com/office/drawing/2014/main" id="{0A63606D-1F3C-4907-929D-55C80FBD3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836712"/>
            <a:ext cx="8928992" cy="40011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pt-BR" altLang="pt-BR" sz="2000" dirty="0">
                <a:latin typeface="Arial Black" panose="020B0A04020102020204" pitchFamily="34" charset="0"/>
              </a:rPr>
              <a:t>Critério: cada instrução deve ser executada pelo menos 1 vez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2EAEF56-9FE1-4981-ADF9-6EFD4894CEBA}"/>
              </a:ext>
            </a:extLst>
          </p:cNvPr>
          <p:cNvGrpSpPr/>
          <p:nvPr/>
        </p:nvGrpSpPr>
        <p:grpSpPr>
          <a:xfrm>
            <a:off x="3707904" y="2204864"/>
            <a:ext cx="5046662" cy="1323439"/>
            <a:chOff x="3846513" y="3621088"/>
            <a:chExt cx="5046662" cy="1323439"/>
          </a:xfrm>
        </p:grpSpPr>
        <p:sp>
          <p:nvSpPr>
            <p:cNvPr id="271392" name="Rectangle 32">
              <a:extLst>
                <a:ext uri="{FF2B5EF4-FFF2-40B4-BE49-F238E27FC236}">
                  <a16:creationId xmlns:a16="http://schemas.microsoft.com/office/drawing/2014/main" id="{591B63A2-63E8-4016-B1AE-378AD88DC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3635375"/>
              <a:ext cx="5029200" cy="4000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271393" name="Text Box 33">
              <a:extLst>
                <a:ext uri="{FF2B5EF4-FFF2-40B4-BE49-F238E27FC236}">
                  <a16:creationId xmlns:a16="http://schemas.microsoft.com/office/drawing/2014/main" id="{8482B2C2-447F-4358-AD42-CE702AEBC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6513" y="3621088"/>
              <a:ext cx="5029200" cy="13234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BR" altLang="pt-BR" sz="2000" dirty="0">
                  <a:solidFill>
                    <a:srgbClr val="002060"/>
                  </a:solidFill>
                  <a:latin typeface="Arial" panose="020B0604020202020204" pitchFamily="34" charset="0"/>
                </a:rPr>
                <a:t>Nós		       Predicados	                Dados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pt-BR" altLang="pt-BR" sz="2000" dirty="0">
                  <a:solidFill>
                    <a:srgbClr val="002060"/>
                  </a:solidFill>
                  <a:latin typeface="Arial" panose="020B0604020202020204" pitchFamily="34" charset="0"/>
                </a:rPr>
                <a:t>{1,2,3,5,6,7,6, 8,9,10}  </a:t>
              </a:r>
              <a:r>
                <a:rPr lang="pt-BR" altLang="pt-BR" sz="2000" dirty="0">
                  <a:solidFill>
                    <a:srgbClr val="00206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</a:t>
              </a:r>
              <a:r>
                <a:rPr lang="pt-BR" altLang="pt-BR" sz="2000" dirty="0">
                  <a:solidFill>
                    <a:srgbClr val="002060"/>
                  </a:solidFill>
                  <a:latin typeface="Arial" panose="020B0604020202020204" pitchFamily="34" charset="0"/>
                </a:rPr>
                <a:t>x, y &lt; 0	  (4, -1)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pt-BR" altLang="pt-BR" sz="2000" dirty="0">
                  <a:solidFill>
                    <a:srgbClr val="002060"/>
                  </a:solidFill>
                  <a:latin typeface="Arial" panose="020B0604020202020204" pitchFamily="34" charset="0"/>
                </a:rPr>
                <a:t>{1,2,4,5,6,8,10}        </a:t>
              </a:r>
              <a:r>
                <a:rPr lang="pt-BR" altLang="pt-BR" sz="2000" dirty="0">
                  <a:solidFill>
                    <a:srgbClr val="00206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</a:t>
              </a:r>
              <a:r>
                <a:rPr lang="pt-BR" altLang="pt-BR" sz="2000" dirty="0">
                  <a:solidFill>
                    <a:srgbClr val="002060"/>
                  </a:solidFill>
                  <a:latin typeface="Arial" panose="020B0604020202020204" pitchFamily="34" charset="0"/>
                </a:rPr>
                <a:t>x, y = 0	  (4, 0)</a:t>
              </a:r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89BD33F9-54FB-4AC0-89A4-86A920AC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Cobertura de instruções</a:t>
            </a:r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32B02F6-0F86-4311-BC9A-ECB55669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1000" y="6422855"/>
            <a:ext cx="4060627" cy="365125"/>
          </a:xfrm>
        </p:spPr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Número de Slide 4">
            <a:extLst>
              <a:ext uri="{FF2B5EF4-FFF2-40B4-BE49-F238E27FC236}">
                <a16:creationId xmlns:a16="http://schemas.microsoft.com/office/drawing/2014/main" id="{1D8FF35D-F380-4617-A040-EC054CA7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5139" y="6422855"/>
            <a:ext cx="709698" cy="365125"/>
          </a:xfrm>
        </p:spPr>
        <p:txBody>
          <a:bodyPr/>
          <a:lstStyle/>
          <a:p>
            <a:fld id="{EF1E62DF-6AE0-41BC-9799-17F23FA44055}" type="slidenum">
              <a:rPr lang="pt-BR" altLang="pt-BR"/>
              <a:pPr/>
              <a:t>58</a:t>
            </a:fld>
            <a:endParaRPr lang="pt-BR" altLang="pt-BR"/>
          </a:p>
        </p:txBody>
      </p:sp>
      <p:grpSp>
        <p:nvGrpSpPr>
          <p:cNvPr id="272387" name="Group 3">
            <a:extLst>
              <a:ext uri="{FF2B5EF4-FFF2-40B4-BE49-F238E27FC236}">
                <a16:creationId xmlns:a16="http://schemas.microsoft.com/office/drawing/2014/main" id="{77964061-C2CD-4E60-A847-AF1A7B8C416B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960563"/>
            <a:ext cx="1950427" cy="4781550"/>
            <a:chOff x="4152" y="720"/>
            <a:chExt cx="1331" cy="3012"/>
          </a:xfrm>
          <a:solidFill>
            <a:srgbClr val="00B0F0"/>
          </a:solidFill>
        </p:grpSpPr>
        <p:sp>
          <p:nvSpPr>
            <p:cNvPr id="272410" name="Text Box 26">
              <a:extLst>
                <a:ext uri="{FF2B5EF4-FFF2-40B4-BE49-F238E27FC236}">
                  <a16:creationId xmlns:a16="http://schemas.microsoft.com/office/drawing/2014/main" id="{29677867-B24D-49EB-9552-483D6DB4A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0" y="1271"/>
              <a:ext cx="435" cy="21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altLang="pt-BR" sz="1600" dirty="0">
                  <a:solidFill>
                    <a:srgbClr val="002060"/>
                  </a:solidFill>
                  <a:latin typeface="Arial" panose="020B0604020202020204" pitchFamily="34" charset="0"/>
                </a:rPr>
                <a:t>y &lt; 0</a:t>
              </a:r>
            </a:p>
          </p:txBody>
        </p:sp>
        <p:sp>
          <p:nvSpPr>
            <p:cNvPr id="272411" name="Text Box 27">
              <a:extLst>
                <a:ext uri="{FF2B5EF4-FFF2-40B4-BE49-F238E27FC236}">
                  <a16:creationId xmlns:a16="http://schemas.microsoft.com/office/drawing/2014/main" id="{9884B609-C6D8-40C3-9CA2-407229ABC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" y="1281"/>
              <a:ext cx="429" cy="21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altLang="pt-BR" sz="1600">
                  <a:solidFill>
                    <a:srgbClr val="002060"/>
                  </a:solidFill>
                  <a:latin typeface="Arial" panose="020B0604020202020204" pitchFamily="34" charset="0"/>
                </a:rPr>
                <a:t>y </a:t>
              </a:r>
              <a:r>
                <a:rPr lang="pt-BR" altLang="pt-BR" sz="1600">
                  <a:solidFill>
                    <a:srgbClr val="00206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</a:t>
              </a:r>
              <a:r>
                <a:rPr lang="pt-BR" altLang="pt-BR" sz="1600">
                  <a:solidFill>
                    <a:srgbClr val="002060"/>
                  </a:solidFill>
                  <a:latin typeface="Arial" panose="020B0604020202020204" pitchFamily="34" charset="0"/>
                </a:rPr>
                <a:t> 0</a:t>
              </a:r>
            </a:p>
          </p:txBody>
        </p:sp>
        <p:sp>
          <p:nvSpPr>
            <p:cNvPr id="272412" name="Text Box 28">
              <a:extLst>
                <a:ext uri="{FF2B5EF4-FFF2-40B4-BE49-F238E27FC236}">
                  <a16:creationId xmlns:a16="http://schemas.microsoft.com/office/drawing/2014/main" id="{C47ADC15-3DEA-486E-AB8F-87003EB10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" y="2313"/>
              <a:ext cx="437" cy="21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altLang="pt-BR" sz="1600">
                  <a:solidFill>
                    <a:srgbClr val="002060"/>
                  </a:solidFill>
                  <a:latin typeface="Arial" panose="020B0604020202020204" pitchFamily="34" charset="0"/>
                </a:rPr>
                <a:t>p </a:t>
              </a:r>
              <a:r>
                <a:rPr lang="pt-BR" altLang="pt-BR" sz="1600">
                  <a:solidFill>
                    <a:srgbClr val="00206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pt-BR" altLang="pt-BR" sz="1600">
                  <a:solidFill>
                    <a:srgbClr val="002060"/>
                  </a:solidFill>
                  <a:latin typeface="Arial" panose="020B0604020202020204" pitchFamily="34" charset="0"/>
                </a:rPr>
                <a:t> 0</a:t>
              </a:r>
            </a:p>
          </p:txBody>
        </p:sp>
        <p:sp>
          <p:nvSpPr>
            <p:cNvPr id="272413" name="Text Box 29">
              <a:extLst>
                <a:ext uri="{FF2B5EF4-FFF2-40B4-BE49-F238E27FC236}">
                  <a16:creationId xmlns:a16="http://schemas.microsoft.com/office/drawing/2014/main" id="{29D236A4-23BF-4951-9918-EF2C1D5C0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2903"/>
              <a:ext cx="435" cy="21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altLang="pt-BR" sz="1600">
                  <a:solidFill>
                    <a:srgbClr val="002060"/>
                  </a:solidFill>
                  <a:latin typeface="Arial" panose="020B0604020202020204" pitchFamily="34" charset="0"/>
                </a:rPr>
                <a:t>y &lt; 0</a:t>
              </a:r>
            </a:p>
          </p:txBody>
        </p:sp>
        <p:sp>
          <p:nvSpPr>
            <p:cNvPr id="272414" name="Text Box 30">
              <a:extLst>
                <a:ext uri="{FF2B5EF4-FFF2-40B4-BE49-F238E27FC236}">
                  <a16:creationId xmlns:a16="http://schemas.microsoft.com/office/drawing/2014/main" id="{87EB99EC-2979-4D10-BE95-E1113FCBA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4" y="3081"/>
              <a:ext cx="429" cy="21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altLang="pt-BR" sz="1600">
                  <a:solidFill>
                    <a:srgbClr val="002060"/>
                  </a:solidFill>
                  <a:latin typeface="Arial" panose="020B0604020202020204" pitchFamily="34" charset="0"/>
                </a:rPr>
                <a:t>y </a:t>
              </a:r>
              <a:r>
                <a:rPr lang="pt-BR" altLang="pt-BR" sz="1600">
                  <a:solidFill>
                    <a:srgbClr val="00206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</a:t>
              </a:r>
              <a:r>
                <a:rPr lang="pt-BR" altLang="pt-BR" sz="1600">
                  <a:solidFill>
                    <a:srgbClr val="002060"/>
                  </a:solidFill>
                  <a:latin typeface="Arial" panose="020B0604020202020204" pitchFamily="34" charset="0"/>
                </a:rPr>
                <a:t> 0</a:t>
              </a:r>
            </a:p>
          </p:txBody>
        </p:sp>
        <p:sp>
          <p:nvSpPr>
            <p:cNvPr id="272388" name="Oval 4">
              <a:extLst>
                <a:ext uri="{FF2B5EF4-FFF2-40B4-BE49-F238E27FC236}">
                  <a16:creationId xmlns:a16="http://schemas.microsoft.com/office/drawing/2014/main" id="{7533821D-1D3A-449E-BA18-E7B89EA00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720"/>
              <a:ext cx="288" cy="252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72389" name="Oval 5">
              <a:extLst>
                <a:ext uri="{FF2B5EF4-FFF2-40B4-BE49-F238E27FC236}">
                  <a16:creationId xmlns:a16="http://schemas.microsoft.com/office/drawing/2014/main" id="{A3076321-5D7D-42ED-BD74-12D773611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200"/>
              <a:ext cx="288" cy="252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72390" name="Oval 6">
              <a:extLst>
                <a:ext uri="{FF2B5EF4-FFF2-40B4-BE49-F238E27FC236}">
                  <a16:creationId xmlns:a16="http://schemas.microsoft.com/office/drawing/2014/main" id="{2D0BD8F9-334F-4E30-A73E-AB8E04033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1524"/>
              <a:ext cx="288" cy="252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72391" name="Oval 7">
              <a:extLst>
                <a:ext uri="{FF2B5EF4-FFF2-40B4-BE49-F238E27FC236}">
                  <a16:creationId xmlns:a16="http://schemas.microsoft.com/office/drawing/2014/main" id="{3BE513C8-EB12-44E0-97C2-0EFE9BA37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" y="1584"/>
              <a:ext cx="288" cy="252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72392" name="Oval 8">
              <a:extLst>
                <a:ext uri="{FF2B5EF4-FFF2-40B4-BE49-F238E27FC236}">
                  <a16:creationId xmlns:a16="http://schemas.microsoft.com/office/drawing/2014/main" id="{AD063373-A2A8-4C80-A548-4FCE27242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" y="1836"/>
              <a:ext cx="288" cy="252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72393" name="Oval 9">
              <a:extLst>
                <a:ext uri="{FF2B5EF4-FFF2-40B4-BE49-F238E27FC236}">
                  <a16:creationId xmlns:a16="http://schemas.microsoft.com/office/drawing/2014/main" id="{791CF747-5D31-42EC-80D4-CA49169E3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2244"/>
              <a:ext cx="288" cy="252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272394" name="Oval 10">
              <a:extLst>
                <a:ext uri="{FF2B5EF4-FFF2-40B4-BE49-F238E27FC236}">
                  <a16:creationId xmlns:a16="http://schemas.microsoft.com/office/drawing/2014/main" id="{2F8B9CF3-0322-4C12-B349-9DCE7E3EA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2544"/>
              <a:ext cx="288" cy="252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272395" name="Oval 11">
              <a:extLst>
                <a:ext uri="{FF2B5EF4-FFF2-40B4-BE49-F238E27FC236}">
                  <a16:creationId xmlns:a16="http://schemas.microsoft.com/office/drawing/2014/main" id="{826575A5-F08E-485E-B3DF-80017C31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2784"/>
              <a:ext cx="288" cy="252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272396" name="Oval 12">
              <a:extLst>
                <a:ext uri="{FF2B5EF4-FFF2-40B4-BE49-F238E27FC236}">
                  <a16:creationId xmlns:a16="http://schemas.microsoft.com/office/drawing/2014/main" id="{5D9816E1-8A30-4D9C-9575-690E33D8F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3168"/>
              <a:ext cx="288" cy="252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272397" name="Oval 13">
              <a:extLst>
                <a:ext uri="{FF2B5EF4-FFF2-40B4-BE49-F238E27FC236}">
                  <a16:creationId xmlns:a16="http://schemas.microsoft.com/office/drawing/2014/main" id="{6324868C-CF1D-4B24-A336-9D944C8A6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3480"/>
              <a:ext cx="288" cy="252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cxnSp>
          <p:nvCxnSpPr>
            <p:cNvPr id="272398" name="AutoShape 14">
              <a:extLst>
                <a:ext uri="{FF2B5EF4-FFF2-40B4-BE49-F238E27FC236}">
                  <a16:creationId xmlns:a16="http://schemas.microsoft.com/office/drawing/2014/main" id="{42927FEA-DF84-49CF-8653-D0474CD76098}"/>
                </a:ext>
              </a:extLst>
            </p:cNvPr>
            <p:cNvCxnSpPr>
              <a:cxnSpLocks noChangeShapeType="1"/>
              <a:stCxn id="272388" idx="4"/>
              <a:endCxn id="272389" idx="0"/>
            </p:cNvCxnSpPr>
            <p:nvPr/>
          </p:nvCxnSpPr>
          <p:spPr bwMode="auto">
            <a:xfrm>
              <a:off x="4848" y="972"/>
              <a:ext cx="0" cy="228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2399" name="AutoShape 15">
              <a:extLst>
                <a:ext uri="{FF2B5EF4-FFF2-40B4-BE49-F238E27FC236}">
                  <a16:creationId xmlns:a16="http://schemas.microsoft.com/office/drawing/2014/main" id="{F6DCE2FE-8716-4DD7-8098-80B22F8886FD}"/>
                </a:ext>
              </a:extLst>
            </p:cNvPr>
            <p:cNvCxnSpPr>
              <a:cxnSpLocks noChangeShapeType="1"/>
              <a:stCxn id="272389" idx="3"/>
              <a:endCxn id="272390" idx="6"/>
            </p:cNvCxnSpPr>
            <p:nvPr/>
          </p:nvCxnSpPr>
          <p:spPr bwMode="auto">
            <a:xfrm flipH="1">
              <a:off x="4440" y="1415"/>
              <a:ext cx="306" cy="235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2400" name="AutoShape 16">
              <a:extLst>
                <a:ext uri="{FF2B5EF4-FFF2-40B4-BE49-F238E27FC236}">
                  <a16:creationId xmlns:a16="http://schemas.microsoft.com/office/drawing/2014/main" id="{3D6FEEBA-5A41-4BEE-B96B-0941DDE6FC74}"/>
                </a:ext>
              </a:extLst>
            </p:cNvPr>
            <p:cNvCxnSpPr>
              <a:cxnSpLocks noChangeShapeType="1"/>
              <a:stCxn id="272389" idx="5"/>
              <a:endCxn id="272391" idx="1"/>
            </p:cNvCxnSpPr>
            <p:nvPr/>
          </p:nvCxnSpPr>
          <p:spPr bwMode="auto">
            <a:xfrm>
              <a:off x="4950" y="1415"/>
              <a:ext cx="240" cy="206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2401" name="AutoShape 17">
              <a:extLst>
                <a:ext uri="{FF2B5EF4-FFF2-40B4-BE49-F238E27FC236}">
                  <a16:creationId xmlns:a16="http://schemas.microsoft.com/office/drawing/2014/main" id="{75FFA1CF-44C9-4583-BB63-322D8E82DB1D}"/>
                </a:ext>
              </a:extLst>
            </p:cNvPr>
            <p:cNvCxnSpPr>
              <a:cxnSpLocks noChangeShapeType="1"/>
              <a:stCxn id="272390" idx="5"/>
              <a:endCxn id="272392" idx="2"/>
            </p:cNvCxnSpPr>
            <p:nvPr/>
          </p:nvCxnSpPr>
          <p:spPr bwMode="auto">
            <a:xfrm>
              <a:off x="4398" y="1739"/>
              <a:ext cx="318" cy="223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2402" name="AutoShape 18">
              <a:extLst>
                <a:ext uri="{FF2B5EF4-FFF2-40B4-BE49-F238E27FC236}">
                  <a16:creationId xmlns:a16="http://schemas.microsoft.com/office/drawing/2014/main" id="{63AE23C1-B22D-4BC6-B6BA-0B100C3CF8F5}"/>
                </a:ext>
              </a:extLst>
            </p:cNvPr>
            <p:cNvCxnSpPr>
              <a:cxnSpLocks noChangeShapeType="1"/>
              <a:stCxn id="272391" idx="3"/>
              <a:endCxn id="272392" idx="6"/>
            </p:cNvCxnSpPr>
            <p:nvPr/>
          </p:nvCxnSpPr>
          <p:spPr bwMode="auto">
            <a:xfrm flipH="1">
              <a:off x="5004" y="1799"/>
              <a:ext cx="186" cy="163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2403" name="AutoShape 19">
              <a:extLst>
                <a:ext uri="{FF2B5EF4-FFF2-40B4-BE49-F238E27FC236}">
                  <a16:creationId xmlns:a16="http://schemas.microsoft.com/office/drawing/2014/main" id="{4AA8F234-3180-4990-886C-8E7FAF9C055E}"/>
                </a:ext>
              </a:extLst>
            </p:cNvPr>
            <p:cNvCxnSpPr>
              <a:cxnSpLocks noChangeShapeType="1"/>
              <a:stCxn id="272392" idx="4"/>
              <a:endCxn id="272393" idx="0"/>
            </p:cNvCxnSpPr>
            <p:nvPr/>
          </p:nvCxnSpPr>
          <p:spPr bwMode="auto">
            <a:xfrm>
              <a:off x="4860" y="2088"/>
              <a:ext cx="12" cy="156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2404" name="AutoShape 20">
              <a:extLst>
                <a:ext uri="{FF2B5EF4-FFF2-40B4-BE49-F238E27FC236}">
                  <a16:creationId xmlns:a16="http://schemas.microsoft.com/office/drawing/2014/main" id="{3E1B181C-2FD1-49A0-8764-8920A2B0A037}"/>
                </a:ext>
              </a:extLst>
            </p:cNvPr>
            <p:cNvCxnSpPr>
              <a:cxnSpLocks noChangeShapeType="1"/>
              <a:stCxn id="272393" idx="3"/>
              <a:endCxn id="272394" idx="6"/>
            </p:cNvCxnSpPr>
            <p:nvPr/>
          </p:nvCxnSpPr>
          <p:spPr bwMode="auto">
            <a:xfrm flipH="1">
              <a:off x="4440" y="2459"/>
              <a:ext cx="330" cy="211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2405" name="AutoShape 21">
              <a:extLst>
                <a:ext uri="{FF2B5EF4-FFF2-40B4-BE49-F238E27FC236}">
                  <a16:creationId xmlns:a16="http://schemas.microsoft.com/office/drawing/2014/main" id="{F1C4CA6B-DBF7-4219-8F28-85451BC4EEAB}"/>
                </a:ext>
              </a:extLst>
            </p:cNvPr>
            <p:cNvCxnSpPr>
              <a:cxnSpLocks noChangeShapeType="1"/>
              <a:stCxn id="272393" idx="4"/>
              <a:endCxn id="272395" idx="0"/>
            </p:cNvCxnSpPr>
            <p:nvPr/>
          </p:nvCxnSpPr>
          <p:spPr bwMode="auto">
            <a:xfrm>
              <a:off x="4872" y="2496"/>
              <a:ext cx="0" cy="288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2406" name="AutoShape 22">
              <a:extLst>
                <a:ext uri="{FF2B5EF4-FFF2-40B4-BE49-F238E27FC236}">
                  <a16:creationId xmlns:a16="http://schemas.microsoft.com/office/drawing/2014/main" id="{A571AD00-D07C-46F8-8CB5-BA1644020B5B}"/>
                </a:ext>
              </a:extLst>
            </p:cNvPr>
            <p:cNvCxnSpPr>
              <a:cxnSpLocks noChangeShapeType="1"/>
              <a:stCxn id="272395" idx="3"/>
              <a:endCxn id="272396" idx="6"/>
            </p:cNvCxnSpPr>
            <p:nvPr/>
          </p:nvCxnSpPr>
          <p:spPr bwMode="auto">
            <a:xfrm flipH="1">
              <a:off x="4536" y="2999"/>
              <a:ext cx="234" cy="295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2407" name="AutoShape 23">
              <a:extLst>
                <a:ext uri="{FF2B5EF4-FFF2-40B4-BE49-F238E27FC236}">
                  <a16:creationId xmlns:a16="http://schemas.microsoft.com/office/drawing/2014/main" id="{9F075FCB-D59B-482E-BC96-86000973C23F}"/>
                </a:ext>
              </a:extLst>
            </p:cNvPr>
            <p:cNvCxnSpPr>
              <a:cxnSpLocks noChangeShapeType="1"/>
              <a:stCxn id="272395" idx="4"/>
              <a:endCxn id="272397" idx="0"/>
            </p:cNvCxnSpPr>
            <p:nvPr/>
          </p:nvCxnSpPr>
          <p:spPr bwMode="auto">
            <a:xfrm>
              <a:off x="4872" y="3036"/>
              <a:ext cx="0" cy="444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2408" name="AutoShape 24">
              <a:extLst>
                <a:ext uri="{FF2B5EF4-FFF2-40B4-BE49-F238E27FC236}">
                  <a16:creationId xmlns:a16="http://schemas.microsoft.com/office/drawing/2014/main" id="{4523063A-0DFC-4EF8-82FC-80C547895E61}"/>
                </a:ext>
              </a:extLst>
            </p:cNvPr>
            <p:cNvCxnSpPr>
              <a:cxnSpLocks noChangeShapeType="1"/>
              <a:stCxn id="272396" idx="5"/>
              <a:endCxn id="272397" idx="2"/>
            </p:cNvCxnSpPr>
            <p:nvPr/>
          </p:nvCxnSpPr>
          <p:spPr bwMode="auto">
            <a:xfrm>
              <a:off x="4494" y="3383"/>
              <a:ext cx="234" cy="223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2409" name="AutoShape 25">
              <a:extLst>
                <a:ext uri="{FF2B5EF4-FFF2-40B4-BE49-F238E27FC236}">
                  <a16:creationId xmlns:a16="http://schemas.microsoft.com/office/drawing/2014/main" id="{5F27819C-7565-46A6-9ACF-8D8496443421}"/>
                </a:ext>
              </a:extLst>
            </p:cNvPr>
            <p:cNvCxnSpPr>
              <a:cxnSpLocks noChangeShapeType="1"/>
              <a:stCxn id="272394" idx="2"/>
              <a:endCxn id="272393" idx="1"/>
            </p:cNvCxnSpPr>
            <p:nvPr/>
          </p:nvCxnSpPr>
          <p:spPr bwMode="auto">
            <a:xfrm rot="10800000" flipH="1">
              <a:off x="4152" y="2281"/>
              <a:ext cx="618" cy="389"/>
            </a:xfrm>
            <a:prstGeom prst="curvedConnector4">
              <a:avLst>
                <a:gd name="adj1" fmla="val -23301"/>
                <a:gd name="adj2" fmla="val 146528"/>
              </a:avLst>
            </a:prstGeom>
            <a:grp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2415" name="Text Box 31">
            <a:extLst>
              <a:ext uri="{FF2B5EF4-FFF2-40B4-BE49-F238E27FC236}">
                <a16:creationId xmlns:a16="http://schemas.microsoft.com/office/drawing/2014/main" id="{4BD78811-72CE-47A5-96EB-0E4634E48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9144000" cy="40011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pt-BR" altLang="pt-BR" sz="2000" dirty="0">
                <a:latin typeface="Arial Black" panose="020B0A04020102020204" pitchFamily="34" charset="0"/>
              </a:rPr>
              <a:t>Critério: cada ramo deve ser percorrido pelo menos 1 vez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2E5ED60-3771-45B7-A12F-3F70678683B2}"/>
              </a:ext>
            </a:extLst>
          </p:cNvPr>
          <p:cNvGrpSpPr/>
          <p:nvPr/>
        </p:nvGrpSpPr>
        <p:grpSpPr>
          <a:xfrm>
            <a:off x="3275856" y="2636912"/>
            <a:ext cx="5570537" cy="2057400"/>
            <a:chOff x="3419872" y="3501008"/>
            <a:chExt cx="5570537" cy="2057400"/>
          </a:xfrm>
        </p:grpSpPr>
        <p:sp>
          <p:nvSpPr>
            <p:cNvPr id="272416" name="Rectangle 32">
              <a:extLst>
                <a:ext uri="{FF2B5EF4-FFF2-40B4-BE49-F238E27FC236}">
                  <a16:creationId xmlns:a16="http://schemas.microsoft.com/office/drawing/2014/main" id="{C4637736-DF45-4302-BB5E-7CF3DDCEF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872" y="3540125"/>
              <a:ext cx="5544741" cy="4191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2417" name="Text Box 33">
              <a:extLst>
                <a:ext uri="{FF2B5EF4-FFF2-40B4-BE49-F238E27FC236}">
                  <a16:creationId xmlns:a16="http://schemas.microsoft.com/office/drawing/2014/main" id="{AD48EA9E-1B57-40E6-853F-EF8271C07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872" y="3501008"/>
              <a:ext cx="5570537" cy="2057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t-BR" altLang="pt-BR" sz="2000" dirty="0">
                  <a:solidFill>
                    <a:srgbClr val="002060"/>
                  </a:solidFill>
                  <a:latin typeface="Arial" panose="020B0604020202020204" pitchFamily="34" charset="0"/>
                </a:rPr>
                <a:t>Ramos			        Predicados            Dados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pt-BR" altLang="pt-BR" sz="1800" dirty="0">
                  <a:solidFill>
                    <a:srgbClr val="002060"/>
                  </a:solidFill>
                  <a:latin typeface="Arial" panose="020B0604020202020204" pitchFamily="34" charset="0"/>
                </a:rPr>
                <a:t>{(1,2), (2,3), (3,5), (5,6)	  </a:t>
              </a:r>
              <a:r>
                <a:rPr lang="pt-BR" altLang="pt-BR" sz="1800" dirty="0">
                  <a:solidFill>
                    <a:srgbClr val="00206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</a:t>
              </a:r>
              <a:r>
                <a:rPr lang="pt-BR" altLang="pt-BR" sz="1800" dirty="0">
                  <a:solidFill>
                    <a:srgbClr val="002060"/>
                  </a:solidFill>
                  <a:latin typeface="Arial" panose="020B0604020202020204" pitchFamily="34" charset="0"/>
                </a:rPr>
                <a:t>x, y &lt; 0            (4, -1)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pt-BR" altLang="pt-BR" sz="1800" dirty="0">
                  <a:solidFill>
                    <a:srgbClr val="002060"/>
                  </a:solidFill>
                  <a:latin typeface="Arial" panose="020B0604020202020204" pitchFamily="34" charset="0"/>
                </a:rPr>
                <a:t>(6,7), (7,6), (6,8), (8,9), (9,10)}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pt-BR" altLang="pt-BR" sz="1800" dirty="0">
                  <a:solidFill>
                    <a:srgbClr val="002060"/>
                  </a:solidFill>
                  <a:latin typeface="Arial" panose="020B0604020202020204" pitchFamily="34" charset="0"/>
                </a:rPr>
                <a:t>{(1,2), (2,4), (4,5), (5,6),	   </a:t>
              </a:r>
              <a:r>
                <a:rPr lang="pt-BR" altLang="pt-BR" sz="1800" dirty="0">
                  <a:solidFill>
                    <a:srgbClr val="00206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</a:t>
              </a:r>
              <a:r>
                <a:rPr lang="pt-BR" altLang="pt-BR" sz="1800" dirty="0">
                  <a:solidFill>
                    <a:srgbClr val="002060"/>
                  </a:solidFill>
                  <a:latin typeface="Arial" panose="020B0604020202020204" pitchFamily="34" charset="0"/>
                </a:rPr>
                <a:t>x, y = 0            (4, 0)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pt-BR" altLang="pt-BR" sz="1800" dirty="0">
                  <a:solidFill>
                    <a:srgbClr val="002060"/>
                  </a:solidFill>
                  <a:latin typeface="Arial" panose="020B0604020202020204" pitchFamily="34" charset="0"/>
                </a:rPr>
                <a:t>(6,7), (7,6), (6,8), (8, 10)}</a:t>
              </a:r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EDED2252-2B73-422D-A19B-20B1FDB1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Cobertura de decisões</a:t>
            </a:r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6E4F407-1628-4622-AECD-BD54D56C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1000" y="6422855"/>
            <a:ext cx="4060627" cy="365125"/>
          </a:xfrm>
        </p:spPr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>
            <a:extLst>
              <a:ext uri="{FF2B5EF4-FFF2-40B4-BE49-F238E27FC236}">
                <a16:creationId xmlns:a16="http://schemas.microsoft.com/office/drawing/2014/main" id="{AA4D11EB-5758-494A-AE64-014289AD1F5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03547" y="2334840"/>
            <a:ext cx="3808413" cy="1619250"/>
          </a:xfrm>
          <a:solidFill>
            <a:schemeClr val="tx1"/>
          </a:solidFill>
          <a:ln>
            <a:solidFill>
              <a:srgbClr val="0070C0"/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002060"/>
                </a:solidFill>
              </a:rPr>
              <a:t>1.   </a:t>
            </a:r>
            <a:r>
              <a:rPr lang="pt-BR" altLang="pt-BR" sz="2400" dirty="0" err="1">
                <a:solidFill>
                  <a:srgbClr val="002060"/>
                </a:solidFill>
              </a:rPr>
              <a:t>if</a:t>
            </a:r>
            <a:r>
              <a:rPr lang="pt-BR" altLang="pt-BR" sz="2400" dirty="0">
                <a:solidFill>
                  <a:srgbClr val="002060"/>
                </a:solidFill>
              </a:rPr>
              <a:t> a &gt;= 0 </a:t>
            </a:r>
            <a:r>
              <a:rPr lang="pt-BR" altLang="pt-BR" sz="2400" dirty="0" err="1">
                <a:solidFill>
                  <a:srgbClr val="002060"/>
                </a:solidFill>
              </a:rPr>
              <a:t>and</a:t>
            </a:r>
            <a:r>
              <a:rPr lang="pt-BR" altLang="pt-BR" sz="2400" dirty="0">
                <a:solidFill>
                  <a:srgbClr val="002060"/>
                </a:solidFill>
              </a:rPr>
              <a:t> a &lt;= 200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002060"/>
                </a:solidFill>
              </a:rPr>
              <a:t>2.      </a:t>
            </a:r>
            <a:r>
              <a:rPr lang="pt-BR" altLang="pt-BR" sz="2400" dirty="0" err="1">
                <a:solidFill>
                  <a:srgbClr val="002060"/>
                </a:solidFill>
              </a:rPr>
              <a:t>then</a:t>
            </a:r>
            <a:r>
              <a:rPr lang="pt-BR" altLang="pt-BR" sz="2400" dirty="0">
                <a:solidFill>
                  <a:srgbClr val="002060"/>
                </a:solidFill>
              </a:rPr>
              <a:t> m := 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002060"/>
                </a:solidFill>
              </a:rPr>
              <a:t>3.      </a:t>
            </a:r>
            <a:r>
              <a:rPr lang="pt-BR" altLang="pt-BR" sz="2400" dirty="0" err="1">
                <a:solidFill>
                  <a:srgbClr val="002060"/>
                </a:solidFill>
              </a:rPr>
              <a:t>else</a:t>
            </a:r>
            <a:r>
              <a:rPr lang="pt-BR" altLang="pt-BR" sz="2400" dirty="0">
                <a:solidFill>
                  <a:srgbClr val="002060"/>
                </a:solidFill>
              </a:rPr>
              <a:t> m := 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002060"/>
                </a:solidFill>
              </a:rPr>
              <a:t>4.    “Dep. em a...”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400" dirty="0">
              <a:solidFill>
                <a:srgbClr val="002060"/>
              </a:solidFill>
            </a:endParaRPr>
          </a:p>
        </p:txBody>
      </p:sp>
      <p:sp>
        <p:nvSpPr>
          <p:cNvPr id="23" name="Espaço Reservado para Número de Slide 6">
            <a:extLst>
              <a:ext uri="{FF2B5EF4-FFF2-40B4-BE49-F238E27FC236}">
                <a16:creationId xmlns:a16="http://schemas.microsoft.com/office/drawing/2014/main" id="{DD9B04B1-85D5-4DB4-B6CD-597A183A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2440" y="6324600"/>
            <a:ext cx="611560" cy="457200"/>
          </a:xfrm>
        </p:spPr>
        <p:txBody>
          <a:bodyPr/>
          <a:lstStyle/>
          <a:p>
            <a:fld id="{16EE5788-7C83-4B5D-A0F0-2FA99BA8B4BF}" type="slidenum">
              <a:rPr lang="pt-BR" altLang="pt-BR">
                <a:solidFill>
                  <a:srgbClr val="002060"/>
                </a:solidFill>
              </a:rPr>
              <a:pPr/>
              <a:t>59</a:t>
            </a:fld>
            <a:endParaRPr lang="pt-BR" altLang="pt-BR">
              <a:solidFill>
                <a:srgbClr val="002060"/>
              </a:solidFill>
            </a:endParaRPr>
          </a:p>
        </p:txBody>
      </p:sp>
      <p:sp>
        <p:nvSpPr>
          <p:cNvPr id="273412" name="Text Box 4">
            <a:extLst>
              <a:ext uri="{FF2B5EF4-FFF2-40B4-BE49-F238E27FC236}">
                <a16:creationId xmlns:a16="http://schemas.microsoft.com/office/drawing/2014/main" id="{AF0BD813-1DCC-44EA-BACB-EF2EA237C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1361802"/>
            <a:ext cx="361950" cy="519113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pt-BR" altLang="pt-BR" sz="2800">
                <a:solidFill>
                  <a:srgbClr val="00206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273424" name="AutoShape 16">
            <a:extLst>
              <a:ext uri="{FF2B5EF4-FFF2-40B4-BE49-F238E27FC236}">
                <a16:creationId xmlns:a16="http://schemas.microsoft.com/office/drawing/2014/main" id="{1892B0FF-A5FE-460E-9444-97A0591BCD0E}"/>
              </a:ext>
            </a:extLst>
          </p:cNvPr>
          <p:cNvSpPr>
            <a:spLocks/>
          </p:cNvSpPr>
          <p:nvPr/>
        </p:nvSpPr>
        <p:spPr bwMode="auto">
          <a:xfrm rot="5400000">
            <a:off x="2138363" y="627087"/>
            <a:ext cx="258762" cy="3024335"/>
          </a:xfrm>
          <a:prstGeom prst="leftBrace">
            <a:avLst>
              <a:gd name="adj1" fmla="val 87066"/>
              <a:gd name="adj2" fmla="val 50000"/>
            </a:avLst>
          </a:prstGeom>
          <a:solidFill>
            <a:schemeClr val="tx1"/>
          </a:solidFill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>
              <a:solidFill>
                <a:srgbClr val="002060"/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9E83805-C41F-408E-9004-21BD478A3C20}"/>
              </a:ext>
            </a:extLst>
          </p:cNvPr>
          <p:cNvGrpSpPr/>
          <p:nvPr/>
        </p:nvGrpSpPr>
        <p:grpSpPr>
          <a:xfrm>
            <a:off x="5004048" y="4170114"/>
            <a:ext cx="3120674" cy="1384300"/>
            <a:chOff x="5076056" y="4581128"/>
            <a:chExt cx="3120674" cy="1384300"/>
          </a:xfrm>
        </p:grpSpPr>
        <p:sp>
          <p:nvSpPr>
            <p:cNvPr id="273426" name="Rectangle 18">
              <a:extLst>
                <a:ext uri="{FF2B5EF4-FFF2-40B4-BE49-F238E27FC236}">
                  <a16:creationId xmlns:a16="http://schemas.microsoft.com/office/drawing/2014/main" id="{A8BCB674-002A-4A86-B8BA-A1706E24E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056" y="4581128"/>
              <a:ext cx="3110095" cy="3619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273427" name="Text Box 19">
              <a:extLst>
                <a:ext uri="{FF2B5EF4-FFF2-40B4-BE49-F238E27FC236}">
                  <a16:creationId xmlns:a16="http://schemas.microsoft.com/office/drawing/2014/main" id="{002BBD90-F339-465D-B723-2478EAA2F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056" y="4584303"/>
              <a:ext cx="3120674" cy="138112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60000"/>
                </a:spcBef>
              </a:pPr>
              <a:r>
                <a:rPr lang="pt-BR" altLang="pt-BR" sz="2000" dirty="0">
                  <a:solidFill>
                    <a:srgbClr val="002060"/>
                  </a:solidFill>
                  <a:latin typeface="Arial" panose="020B0604020202020204" pitchFamily="34" charset="0"/>
                </a:rPr>
                <a:t>Ramos		Dados</a:t>
              </a:r>
            </a:p>
            <a:p>
              <a:pPr eaLnBrk="0" hangingPunct="0">
                <a:spcBef>
                  <a:spcPct val="60000"/>
                </a:spcBef>
              </a:pPr>
              <a:r>
                <a:rPr lang="pt-BR" altLang="pt-BR" sz="2000" dirty="0">
                  <a:solidFill>
                    <a:srgbClr val="002060"/>
                  </a:solidFill>
                  <a:latin typeface="Arial" panose="020B0604020202020204" pitchFamily="34" charset="0"/>
                </a:rPr>
                <a:t>{(1,2), (2,4)}	a = 5</a:t>
              </a:r>
            </a:p>
            <a:p>
              <a:pPr eaLnBrk="0" hangingPunct="0">
                <a:spcBef>
                  <a:spcPct val="60000"/>
                </a:spcBef>
              </a:pPr>
              <a:r>
                <a:rPr lang="pt-BR" altLang="pt-BR" sz="2000" dirty="0">
                  <a:solidFill>
                    <a:srgbClr val="002060"/>
                  </a:solidFill>
                  <a:latin typeface="Arial" panose="020B0604020202020204" pitchFamily="34" charset="0"/>
                </a:rPr>
                <a:t>{(1,3), (3,4)}	a = -5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5D0F104-71E5-4E0C-9918-79529483042E}"/>
              </a:ext>
            </a:extLst>
          </p:cNvPr>
          <p:cNvGrpSpPr/>
          <p:nvPr/>
        </p:nvGrpSpPr>
        <p:grpSpPr>
          <a:xfrm>
            <a:off x="4499992" y="1844824"/>
            <a:ext cx="3095625" cy="1676400"/>
            <a:chOff x="4572000" y="2255838"/>
            <a:chExt cx="3095625" cy="1676400"/>
          </a:xfrm>
        </p:grpSpPr>
        <p:sp>
          <p:nvSpPr>
            <p:cNvPr id="273422" name="Text Box 14">
              <a:extLst>
                <a:ext uri="{FF2B5EF4-FFF2-40B4-BE49-F238E27FC236}">
                  <a16:creationId xmlns:a16="http://schemas.microsoft.com/office/drawing/2014/main" id="{30F266AB-80F7-457B-BE68-7B21E189F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7111" y="2435226"/>
              <a:ext cx="362017" cy="51911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altLang="pt-BR" sz="2800" dirty="0">
                  <a:solidFill>
                    <a:srgbClr val="00206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273423" name="Text Box 15">
              <a:extLst>
                <a:ext uri="{FF2B5EF4-FFF2-40B4-BE49-F238E27FC236}">
                  <a16:creationId xmlns:a16="http://schemas.microsoft.com/office/drawing/2014/main" id="{BB2FC988-790A-40E6-990B-300974E7E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3850" y="2449513"/>
              <a:ext cx="713775" cy="51911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altLang="pt-BR" sz="2800" dirty="0">
                  <a:solidFill>
                    <a:srgbClr val="00206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 </a:t>
              </a:r>
              <a:r>
                <a:rPr lang="pt-BR" altLang="pt-BR" sz="2800" dirty="0">
                  <a:solidFill>
                    <a:srgbClr val="00206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273414" name="Oval 6">
              <a:extLst>
                <a:ext uri="{FF2B5EF4-FFF2-40B4-BE49-F238E27FC236}">
                  <a16:creationId xmlns:a16="http://schemas.microsoft.com/office/drawing/2014/main" id="{B0C5A088-5A90-4BB6-9E9C-E874434E9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4228" y="2255838"/>
              <a:ext cx="422109" cy="40005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 dirty="0">
                  <a:solidFill>
                    <a:srgbClr val="00206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73415" name="Oval 7">
              <a:extLst>
                <a:ext uri="{FF2B5EF4-FFF2-40B4-BE49-F238E27FC236}">
                  <a16:creationId xmlns:a16="http://schemas.microsoft.com/office/drawing/2014/main" id="{228074D8-4B7A-4B64-AE8E-174D11B48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0713" y="2979738"/>
              <a:ext cx="422109" cy="40005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73416" name="Oval 8">
              <a:extLst>
                <a:ext uri="{FF2B5EF4-FFF2-40B4-BE49-F238E27FC236}">
                  <a16:creationId xmlns:a16="http://schemas.microsoft.com/office/drawing/2014/main" id="{E4ABD344-163E-4894-A504-2DBC5B481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2217" y="2979738"/>
              <a:ext cx="422109" cy="40005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73417" name="Oval 9">
              <a:extLst>
                <a:ext uri="{FF2B5EF4-FFF2-40B4-BE49-F238E27FC236}">
                  <a16:creationId xmlns:a16="http://schemas.microsoft.com/office/drawing/2014/main" id="{F02092C8-5F5F-4B83-AE21-D0DA6FA0C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6641" y="3532188"/>
              <a:ext cx="422109" cy="40005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cxnSp>
          <p:nvCxnSpPr>
            <p:cNvPr id="273418" name="AutoShape 10">
              <a:extLst>
                <a:ext uri="{FF2B5EF4-FFF2-40B4-BE49-F238E27FC236}">
                  <a16:creationId xmlns:a16="http://schemas.microsoft.com/office/drawing/2014/main" id="{46223061-C60A-4109-A2DF-B3D59F8382D2}"/>
                </a:ext>
              </a:extLst>
            </p:cNvPr>
            <p:cNvCxnSpPr>
              <a:cxnSpLocks noChangeShapeType="1"/>
              <a:stCxn id="273414" idx="3"/>
              <a:endCxn id="273415" idx="7"/>
            </p:cNvCxnSpPr>
            <p:nvPr/>
          </p:nvCxnSpPr>
          <p:spPr bwMode="auto">
            <a:xfrm flipH="1">
              <a:off x="6061265" y="2597151"/>
              <a:ext cx="404521" cy="441325"/>
            </a:xfrm>
            <a:prstGeom prst="straightConnector1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19" name="AutoShape 11">
              <a:extLst>
                <a:ext uri="{FF2B5EF4-FFF2-40B4-BE49-F238E27FC236}">
                  <a16:creationId xmlns:a16="http://schemas.microsoft.com/office/drawing/2014/main" id="{1C3C3A5A-B838-4D8B-841C-0D66EBB7F442}"/>
                </a:ext>
              </a:extLst>
            </p:cNvPr>
            <p:cNvCxnSpPr>
              <a:cxnSpLocks noChangeShapeType="1"/>
              <a:stCxn id="273414" idx="5"/>
              <a:endCxn id="273416" idx="1"/>
            </p:cNvCxnSpPr>
            <p:nvPr/>
          </p:nvCxnSpPr>
          <p:spPr bwMode="auto">
            <a:xfrm>
              <a:off x="6764780" y="2597151"/>
              <a:ext cx="298994" cy="441325"/>
            </a:xfrm>
            <a:prstGeom prst="straightConnector1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20" name="AutoShape 12">
              <a:extLst>
                <a:ext uri="{FF2B5EF4-FFF2-40B4-BE49-F238E27FC236}">
                  <a16:creationId xmlns:a16="http://schemas.microsoft.com/office/drawing/2014/main" id="{260339BA-7421-45EB-8E85-F0E199529F82}"/>
                </a:ext>
              </a:extLst>
            </p:cNvPr>
            <p:cNvCxnSpPr>
              <a:cxnSpLocks noChangeShapeType="1"/>
              <a:stCxn id="273415" idx="5"/>
              <a:endCxn id="273417" idx="2"/>
            </p:cNvCxnSpPr>
            <p:nvPr/>
          </p:nvCxnSpPr>
          <p:spPr bwMode="auto">
            <a:xfrm>
              <a:off x="6061265" y="3321051"/>
              <a:ext cx="325376" cy="411163"/>
            </a:xfrm>
            <a:prstGeom prst="straightConnector1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21" name="AutoShape 13">
              <a:extLst>
                <a:ext uri="{FF2B5EF4-FFF2-40B4-BE49-F238E27FC236}">
                  <a16:creationId xmlns:a16="http://schemas.microsoft.com/office/drawing/2014/main" id="{26F04BE2-6929-490E-A8FA-96766136DCA3}"/>
                </a:ext>
              </a:extLst>
            </p:cNvPr>
            <p:cNvCxnSpPr>
              <a:cxnSpLocks noChangeShapeType="1"/>
              <a:stCxn id="273416" idx="4"/>
              <a:endCxn id="273417" idx="6"/>
            </p:cNvCxnSpPr>
            <p:nvPr/>
          </p:nvCxnSpPr>
          <p:spPr bwMode="auto">
            <a:xfrm flipH="1">
              <a:off x="6808750" y="3379788"/>
              <a:ext cx="404521" cy="352425"/>
            </a:xfrm>
            <a:prstGeom prst="straightConnector1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429" name="AutoShape 21">
              <a:extLst>
                <a:ext uri="{FF2B5EF4-FFF2-40B4-BE49-F238E27FC236}">
                  <a16:creationId xmlns:a16="http://schemas.microsoft.com/office/drawing/2014/main" id="{B872A6E4-7F34-4DDA-B110-735406836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2996952"/>
              <a:ext cx="976312" cy="485775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tx1"/>
            </a:solidFill>
            <a:ln w="19050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3A0257C4-4511-4D43-8FBB-EC5926DA8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r>
              <a:rPr lang="pt-BR" altLang="pt-BR" dirty="0"/>
              <a:t>Cobertura de decisões</a:t>
            </a:r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BF9BADD-DC40-4EEB-8260-FAEA65D6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89E8CE66-6A34-416A-A7D1-DC846AEA4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Noção de confiabilidade</a:t>
            </a:r>
            <a:endParaRPr lang="pt-BR" altLang="pt-BR"/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6D3E5134-0284-4EDA-9D13-248488DB41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8784976" cy="3600400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pt-BR" dirty="0" err="1">
                <a:solidFill>
                  <a:srgbClr val="002060"/>
                </a:solidFill>
              </a:rPr>
              <a:t>Assim</a:t>
            </a:r>
            <a:r>
              <a:rPr lang="en-US" altLang="pt-BR" dirty="0">
                <a:solidFill>
                  <a:srgbClr val="002060"/>
                </a:solidFill>
              </a:rPr>
              <a:t>, </a:t>
            </a:r>
            <a:r>
              <a:rPr lang="en-US" altLang="pt-BR" dirty="0" err="1">
                <a:solidFill>
                  <a:srgbClr val="002060"/>
                </a:solidFill>
              </a:rPr>
              <a:t>precisamos</a:t>
            </a:r>
            <a:r>
              <a:rPr lang="en-US" altLang="pt-BR" dirty="0">
                <a:solidFill>
                  <a:srgbClr val="002060"/>
                </a:solidFill>
              </a:rPr>
              <a:t> de </a:t>
            </a:r>
            <a:r>
              <a:rPr lang="en-US" altLang="pt-BR" dirty="0" err="1">
                <a:solidFill>
                  <a:srgbClr val="002060"/>
                </a:solidFill>
              </a:rPr>
              <a:t>uma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referência</a:t>
            </a:r>
            <a:r>
              <a:rPr lang="en-US" altLang="pt-BR" dirty="0">
                <a:solidFill>
                  <a:srgbClr val="002060"/>
                </a:solidFill>
              </a:rPr>
              <a:t> para </a:t>
            </a:r>
            <a:r>
              <a:rPr lang="en-US" altLang="pt-BR" dirty="0" err="1">
                <a:solidFill>
                  <a:srgbClr val="002060"/>
                </a:solidFill>
              </a:rPr>
              <a:t>decidir</a:t>
            </a:r>
            <a:endParaRPr lang="en-US" altLang="pt-BR" dirty="0">
              <a:solidFill>
                <a:srgbClr val="002060"/>
              </a:solidFill>
            </a:endParaRP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pt-BR" dirty="0" err="1">
                <a:solidFill>
                  <a:srgbClr val="002060"/>
                </a:solidFill>
              </a:rPr>
              <a:t>Quando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liberar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ou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não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sistema</a:t>
            </a:r>
            <a:r>
              <a:rPr lang="en-US" altLang="pt-BR" dirty="0">
                <a:solidFill>
                  <a:srgbClr val="002060"/>
                </a:solidFill>
              </a:rPr>
              <a:t> para </a:t>
            </a:r>
            <a:r>
              <a:rPr lang="en-US" altLang="pt-BR" dirty="0" err="1">
                <a:solidFill>
                  <a:srgbClr val="002060"/>
                </a:solidFill>
              </a:rPr>
              <a:t>uso</a:t>
            </a:r>
            <a:endParaRPr lang="en-US" altLang="pt-BR" dirty="0">
              <a:solidFill>
                <a:srgbClr val="002060"/>
              </a:solidFill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pt-BR" dirty="0" err="1">
                <a:solidFill>
                  <a:srgbClr val="002060"/>
                </a:solidFill>
              </a:rPr>
              <a:t>Confiabilidade</a:t>
            </a:r>
            <a:r>
              <a:rPr lang="en-US" altLang="pt-BR" dirty="0">
                <a:solidFill>
                  <a:srgbClr val="002060"/>
                </a:solidFill>
              </a:rPr>
              <a:t> de software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pt-BR" dirty="0">
                <a:solidFill>
                  <a:srgbClr val="002060"/>
                </a:solidFill>
              </a:rPr>
              <a:t>É </a:t>
            </a:r>
            <a:r>
              <a:rPr lang="en-US" altLang="pt-BR" dirty="0" err="1">
                <a:solidFill>
                  <a:srgbClr val="002060"/>
                </a:solidFill>
              </a:rPr>
              <a:t>uma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estimativa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probabilística</a:t>
            </a:r>
            <a:endParaRPr lang="en-US" altLang="pt-BR" dirty="0">
              <a:solidFill>
                <a:srgbClr val="002060"/>
              </a:solidFill>
            </a:endParaRP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pt-BR" dirty="0">
                <a:solidFill>
                  <a:srgbClr val="002060"/>
                </a:solidFill>
              </a:rPr>
              <a:t>Mede a </a:t>
            </a:r>
            <a:r>
              <a:rPr lang="en-US" altLang="pt-BR" dirty="0" err="1">
                <a:solidFill>
                  <a:srgbClr val="002060"/>
                </a:solidFill>
              </a:rPr>
              <a:t>freqüência</a:t>
            </a:r>
            <a:r>
              <a:rPr lang="en-US" altLang="pt-BR" dirty="0">
                <a:solidFill>
                  <a:srgbClr val="002060"/>
                </a:solidFill>
              </a:rPr>
              <a:t> com que um software </a:t>
            </a:r>
            <a:r>
              <a:rPr lang="en-US" altLang="pt-BR" dirty="0" err="1">
                <a:solidFill>
                  <a:srgbClr val="002060"/>
                </a:solidFill>
              </a:rPr>
              <a:t>irá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executar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sem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falha</a:t>
            </a:r>
            <a:endParaRPr lang="en-US" altLang="pt-BR" dirty="0">
              <a:solidFill>
                <a:srgbClr val="002060"/>
              </a:solidFill>
            </a:endParaRPr>
          </a:p>
          <a:p>
            <a:pPr lvl="2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pt-BR" dirty="0" err="1">
                <a:solidFill>
                  <a:srgbClr val="002060"/>
                </a:solidFill>
              </a:rPr>
              <a:t>Em</a:t>
            </a:r>
            <a:r>
              <a:rPr lang="en-US" altLang="pt-BR" dirty="0">
                <a:solidFill>
                  <a:srgbClr val="002060"/>
                </a:solidFill>
              </a:rPr>
              <a:t> dado </a:t>
            </a:r>
            <a:r>
              <a:rPr lang="en-US" altLang="pt-BR" dirty="0" err="1">
                <a:solidFill>
                  <a:srgbClr val="002060"/>
                </a:solidFill>
              </a:rPr>
              <a:t>ambiente</a:t>
            </a:r>
            <a:endParaRPr lang="en-US" altLang="pt-BR" dirty="0">
              <a:solidFill>
                <a:srgbClr val="002060"/>
              </a:solidFill>
            </a:endParaRPr>
          </a:p>
          <a:p>
            <a:pPr lvl="2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pt-BR" dirty="0">
                <a:solidFill>
                  <a:srgbClr val="002060"/>
                </a:solidFill>
              </a:rPr>
              <a:t>E por </a:t>
            </a:r>
            <a:r>
              <a:rPr lang="en-US" altLang="pt-BR" dirty="0" err="1">
                <a:solidFill>
                  <a:srgbClr val="002060"/>
                </a:solidFill>
              </a:rPr>
              <a:t>determinado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período</a:t>
            </a:r>
            <a:r>
              <a:rPr lang="en-US" altLang="pt-BR" dirty="0">
                <a:solidFill>
                  <a:srgbClr val="002060"/>
                </a:solidFill>
              </a:rPr>
              <a:t> de tempo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D1F264-BA35-4330-8B4D-C2AEFBEE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BF4-0952-4615-9C62-091B5ECF25DE}" type="slidenum">
              <a:rPr lang="pt-BR" altLang="pt-BR"/>
              <a:pPr/>
              <a:t>6</a:t>
            </a:fld>
            <a:endParaRPr lang="pt-BR" alt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CC0DC55-22CB-42C1-8C67-A09A7F0DFEDF}"/>
              </a:ext>
            </a:extLst>
          </p:cNvPr>
          <p:cNvSpPr txBox="1">
            <a:spLocks/>
          </p:cNvSpPr>
          <p:nvPr/>
        </p:nvSpPr>
        <p:spPr>
          <a:xfrm>
            <a:off x="107504" y="908720"/>
            <a:ext cx="9003375" cy="71360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>
                <a:solidFill>
                  <a:srgbClr val="002060"/>
                </a:solidFill>
              </a:rPr>
              <a:t>Testes de Software</a:t>
            </a:r>
            <a:endParaRPr lang="pt-BR" sz="4000" dirty="0">
              <a:solidFill>
                <a:srgbClr val="00206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B71E08F-1508-460D-B64D-DEA8A2AC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>
            <a:extLst>
              <a:ext uri="{FF2B5EF4-FFF2-40B4-BE49-F238E27FC236}">
                <a16:creationId xmlns:a16="http://schemas.microsoft.com/office/drawing/2014/main" id="{F4FF4735-43EC-4580-863D-C877A2C613D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2652713"/>
            <a:ext cx="3803650" cy="2000250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002060"/>
                </a:solidFill>
              </a:rPr>
              <a:t>1.   </a:t>
            </a:r>
            <a:r>
              <a:rPr lang="pt-BR" altLang="pt-BR" sz="2400" dirty="0" err="1">
                <a:solidFill>
                  <a:srgbClr val="002060"/>
                </a:solidFill>
              </a:rPr>
              <a:t>if</a:t>
            </a:r>
            <a:r>
              <a:rPr lang="pt-BR" altLang="pt-BR" sz="2400" dirty="0">
                <a:solidFill>
                  <a:srgbClr val="002060"/>
                </a:solidFill>
              </a:rPr>
              <a:t> a &gt;= 0 </a:t>
            </a:r>
            <a:r>
              <a:rPr lang="pt-BR" altLang="pt-BR" sz="2400" dirty="0" err="1">
                <a:solidFill>
                  <a:srgbClr val="002060"/>
                </a:solidFill>
              </a:rPr>
              <a:t>and</a:t>
            </a:r>
            <a:r>
              <a:rPr lang="pt-BR" altLang="pt-BR" sz="2400" dirty="0">
                <a:solidFill>
                  <a:srgbClr val="002060"/>
                </a:solidFill>
              </a:rPr>
              <a:t> a &lt;= 200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002060"/>
                </a:solidFill>
              </a:rPr>
              <a:t>2.      </a:t>
            </a:r>
            <a:r>
              <a:rPr lang="pt-BR" altLang="pt-BR" sz="2400" dirty="0" err="1">
                <a:solidFill>
                  <a:srgbClr val="002060"/>
                </a:solidFill>
              </a:rPr>
              <a:t>then</a:t>
            </a:r>
            <a:r>
              <a:rPr lang="pt-BR" altLang="pt-BR" sz="2400" dirty="0">
                <a:solidFill>
                  <a:srgbClr val="002060"/>
                </a:solidFill>
              </a:rPr>
              <a:t> m := 1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002060"/>
                </a:solidFill>
              </a:rPr>
              <a:t>3.      </a:t>
            </a:r>
            <a:r>
              <a:rPr lang="pt-BR" altLang="pt-BR" sz="2400" dirty="0" err="1">
                <a:solidFill>
                  <a:srgbClr val="002060"/>
                </a:solidFill>
              </a:rPr>
              <a:t>else</a:t>
            </a:r>
            <a:r>
              <a:rPr lang="pt-BR" altLang="pt-BR" sz="2400" dirty="0">
                <a:solidFill>
                  <a:srgbClr val="002060"/>
                </a:solidFill>
              </a:rPr>
              <a:t> m := 3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002060"/>
                </a:solidFill>
              </a:rPr>
              <a:t>4.    “Dep. em a...”</a:t>
            </a:r>
          </a:p>
        </p:txBody>
      </p:sp>
      <p:sp>
        <p:nvSpPr>
          <p:cNvPr id="29" name="Espaço Reservado para Número de Slide 6">
            <a:extLst>
              <a:ext uri="{FF2B5EF4-FFF2-40B4-BE49-F238E27FC236}">
                <a16:creationId xmlns:a16="http://schemas.microsoft.com/office/drawing/2014/main" id="{521682CB-3B51-47E3-AC27-CAF3DE91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2440" y="6324600"/>
            <a:ext cx="432048" cy="457200"/>
          </a:xfrm>
          <a:ln>
            <a:solidFill>
              <a:schemeClr val="tx1"/>
            </a:solidFill>
          </a:ln>
        </p:spPr>
        <p:txBody>
          <a:bodyPr/>
          <a:lstStyle/>
          <a:p>
            <a:fld id="{5F5D7A8F-29D3-4534-BBCB-9CA52C2ACAFF}" type="slidenum">
              <a:rPr lang="pt-BR" altLang="pt-BR">
                <a:solidFill>
                  <a:srgbClr val="002060"/>
                </a:solidFill>
              </a:rPr>
              <a:pPr/>
              <a:t>60</a:t>
            </a:fld>
            <a:endParaRPr lang="pt-BR" altLang="pt-BR">
              <a:solidFill>
                <a:srgbClr val="002060"/>
              </a:solidFill>
            </a:endParaRPr>
          </a:p>
        </p:txBody>
      </p:sp>
      <p:sp>
        <p:nvSpPr>
          <p:cNvPr id="274436" name="Text Box 4">
            <a:extLst>
              <a:ext uri="{FF2B5EF4-FFF2-40B4-BE49-F238E27FC236}">
                <a16:creationId xmlns:a16="http://schemas.microsoft.com/office/drawing/2014/main" id="{C35D0D90-A1F0-4EFA-9583-2141CC02D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772816"/>
            <a:ext cx="36195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pt-BR" altLang="pt-BR" sz="2800" dirty="0">
                <a:solidFill>
                  <a:srgbClr val="00206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274443" name="AutoShape 11">
            <a:extLst>
              <a:ext uri="{FF2B5EF4-FFF2-40B4-BE49-F238E27FC236}">
                <a16:creationId xmlns:a16="http://schemas.microsoft.com/office/drawing/2014/main" id="{A3F00823-19EF-476E-866C-B94DDFCF935E}"/>
              </a:ext>
            </a:extLst>
          </p:cNvPr>
          <p:cNvSpPr>
            <a:spLocks/>
          </p:cNvSpPr>
          <p:nvPr/>
        </p:nvSpPr>
        <p:spPr bwMode="auto">
          <a:xfrm rot="5400000">
            <a:off x="2318940" y="857523"/>
            <a:ext cx="257175" cy="3095873"/>
          </a:xfrm>
          <a:prstGeom prst="leftBrace">
            <a:avLst>
              <a:gd name="adj1" fmla="val 86317"/>
              <a:gd name="adj2" fmla="val 50000"/>
            </a:avLst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>
              <a:solidFill>
                <a:srgbClr val="002060"/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60FC7EC-7892-4456-8289-09BFC08E2736}"/>
              </a:ext>
            </a:extLst>
          </p:cNvPr>
          <p:cNvGrpSpPr/>
          <p:nvPr/>
        </p:nvGrpSpPr>
        <p:grpSpPr>
          <a:xfrm>
            <a:off x="395536" y="4869160"/>
            <a:ext cx="3888433" cy="1695450"/>
            <a:chOff x="611560" y="4941168"/>
            <a:chExt cx="3888433" cy="1695450"/>
          </a:xfrm>
        </p:grpSpPr>
        <p:sp>
          <p:nvSpPr>
            <p:cNvPr id="274444" name="Rectangle 12">
              <a:extLst>
                <a:ext uri="{FF2B5EF4-FFF2-40B4-BE49-F238E27FC236}">
                  <a16:creationId xmlns:a16="http://schemas.microsoft.com/office/drawing/2014/main" id="{8FEAC18B-7E3B-47D2-B64A-BB79DD744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561" y="4941168"/>
              <a:ext cx="3888432" cy="43815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274445" name="Text Box 13">
              <a:extLst>
                <a:ext uri="{FF2B5EF4-FFF2-40B4-BE49-F238E27FC236}">
                  <a16:creationId xmlns:a16="http://schemas.microsoft.com/office/drawing/2014/main" id="{E39A8F2B-0646-422F-84A9-40E8A4286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560" y="4941168"/>
              <a:ext cx="3888432" cy="169545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60000"/>
                </a:spcBef>
              </a:pPr>
              <a:r>
                <a:rPr lang="pt-BR" altLang="pt-BR" dirty="0">
                  <a:solidFill>
                    <a:srgbClr val="002060"/>
                  </a:solidFill>
                  <a:latin typeface="Arial" panose="020B0604020202020204" pitchFamily="34" charset="0"/>
                </a:rPr>
                <a:t>R</a:t>
              </a:r>
              <a:r>
                <a:rPr lang="pt-BR" altLang="pt-BR" sz="1800" dirty="0">
                  <a:solidFill>
                    <a:srgbClr val="002060"/>
                  </a:solidFill>
                  <a:latin typeface="Arial" panose="020B0604020202020204" pitchFamily="34" charset="0"/>
                </a:rPr>
                <a:t>amos			       Dados</a:t>
              </a:r>
            </a:p>
            <a:p>
              <a:pPr eaLnBrk="0" hangingPunct="0">
                <a:spcBef>
                  <a:spcPct val="60000"/>
                </a:spcBef>
              </a:pPr>
              <a:r>
                <a:rPr lang="pt-BR" altLang="pt-BR" sz="1800" dirty="0">
                  <a:solidFill>
                    <a:srgbClr val="002060"/>
                  </a:solidFill>
                  <a:latin typeface="Arial" panose="020B0604020202020204" pitchFamily="34" charset="0"/>
                </a:rPr>
                <a:t>{(1,1A), (1A, 2), (2,4)}	a = 5</a:t>
              </a:r>
            </a:p>
            <a:p>
              <a:pPr eaLnBrk="0" hangingPunct="0">
                <a:spcBef>
                  <a:spcPct val="60000"/>
                </a:spcBef>
              </a:pPr>
              <a:r>
                <a:rPr lang="pt-BR" altLang="pt-BR" sz="1800" dirty="0">
                  <a:solidFill>
                    <a:srgbClr val="002060"/>
                  </a:solidFill>
                  <a:latin typeface="Arial" panose="020B0604020202020204" pitchFamily="34" charset="0"/>
                </a:rPr>
                <a:t>{(1,1A), (1A,3), (3,4)}	a = 500</a:t>
              </a:r>
            </a:p>
            <a:p>
              <a:pPr eaLnBrk="0" hangingPunct="0">
                <a:spcBef>
                  <a:spcPct val="60000"/>
                </a:spcBef>
              </a:pPr>
              <a:r>
                <a:rPr lang="pt-BR" altLang="pt-BR" sz="1800" dirty="0">
                  <a:solidFill>
                    <a:srgbClr val="002060"/>
                  </a:solidFill>
                  <a:latin typeface="Arial" panose="020B0604020202020204" pitchFamily="34" charset="0"/>
                </a:rPr>
                <a:t>{(1,3), (3,4)}		a = -5</a:t>
              </a:r>
            </a:p>
          </p:txBody>
        </p:sp>
      </p:grpSp>
      <p:sp>
        <p:nvSpPr>
          <p:cNvPr id="274446" name="Text Box 14">
            <a:extLst>
              <a:ext uri="{FF2B5EF4-FFF2-40B4-BE49-F238E27FC236}">
                <a16:creationId xmlns:a16="http://schemas.microsoft.com/office/drawing/2014/main" id="{5FF79160-0E4D-4E97-B900-EC23B902A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0" y="836712"/>
            <a:ext cx="8496944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pt-BR" altLang="pt-BR" sz="2400" b="1" dirty="0">
                <a:solidFill>
                  <a:srgbClr val="002060"/>
                </a:solidFill>
                <a:latin typeface="+mj-lt"/>
              </a:rPr>
              <a:t>Critério: todas as condições devem ser avaliadas para valores V/F em cada (sub)decisão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B3D626B-1FA2-461F-B4A3-9C5E79D283B4}"/>
              </a:ext>
            </a:extLst>
          </p:cNvPr>
          <p:cNvGrpSpPr/>
          <p:nvPr/>
        </p:nvGrpSpPr>
        <p:grpSpPr>
          <a:xfrm>
            <a:off x="5505450" y="2060575"/>
            <a:ext cx="2811463" cy="2533650"/>
            <a:chOff x="5505450" y="2060575"/>
            <a:chExt cx="2811463" cy="2533650"/>
          </a:xfrm>
          <a:solidFill>
            <a:schemeClr val="bg2"/>
          </a:solidFill>
        </p:grpSpPr>
        <p:sp>
          <p:nvSpPr>
            <p:cNvPr id="274448" name="Text Box 16">
              <a:extLst>
                <a:ext uri="{FF2B5EF4-FFF2-40B4-BE49-F238E27FC236}">
                  <a16:creationId xmlns:a16="http://schemas.microsoft.com/office/drawing/2014/main" id="{C370F1A1-A2BF-453E-AAC1-42F6BB0C1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2650" y="2354263"/>
              <a:ext cx="746125" cy="3968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altLang="pt-BR" sz="2000">
                  <a:solidFill>
                    <a:srgbClr val="002060"/>
                  </a:solidFill>
                  <a:latin typeface="Arial" panose="020B0604020202020204" pitchFamily="34" charset="0"/>
                </a:rPr>
                <a:t>a </a:t>
              </a:r>
              <a:r>
                <a:rPr lang="pt-BR" altLang="pt-BR" sz="2000">
                  <a:solidFill>
                    <a:srgbClr val="00206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 </a:t>
              </a:r>
              <a:r>
                <a:rPr lang="pt-BR" altLang="pt-BR" sz="2000">
                  <a:solidFill>
                    <a:srgbClr val="00206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74449" name="Text Box 17">
              <a:extLst>
                <a:ext uri="{FF2B5EF4-FFF2-40B4-BE49-F238E27FC236}">
                  <a16:creationId xmlns:a16="http://schemas.microsoft.com/office/drawing/2014/main" id="{044D0945-0422-4F26-90B5-EBEA98EC8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2850" y="2395538"/>
              <a:ext cx="754063" cy="3968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altLang="pt-BR" sz="2000">
                  <a:solidFill>
                    <a:srgbClr val="002060"/>
                  </a:solidFill>
                  <a:latin typeface="Arial" panose="020B0604020202020204" pitchFamily="34" charset="0"/>
                </a:rPr>
                <a:t>a </a:t>
              </a:r>
              <a:r>
                <a:rPr lang="pt-BR" altLang="pt-BR" sz="2000">
                  <a:solidFill>
                    <a:srgbClr val="00206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&lt; </a:t>
              </a:r>
              <a:r>
                <a:rPr lang="pt-BR" altLang="pt-BR" sz="2000">
                  <a:solidFill>
                    <a:srgbClr val="00206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74450" name="Text Box 18">
              <a:extLst>
                <a:ext uri="{FF2B5EF4-FFF2-40B4-BE49-F238E27FC236}">
                  <a16:creationId xmlns:a16="http://schemas.microsoft.com/office/drawing/2014/main" id="{DB507205-0410-4F10-B492-C0AF3480C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5450" y="3154363"/>
              <a:ext cx="1028700" cy="3968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altLang="pt-BR" sz="2000">
                  <a:solidFill>
                    <a:srgbClr val="002060"/>
                  </a:solidFill>
                  <a:latin typeface="Arial" panose="020B0604020202020204" pitchFamily="34" charset="0"/>
                </a:rPr>
                <a:t>a </a:t>
              </a:r>
              <a:r>
                <a:rPr lang="pt-BR" altLang="pt-BR" sz="2000">
                  <a:solidFill>
                    <a:srgbClr val="00206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 20</a:t>
              </a:r>
              <a:r>
                <a:rPr lang="pt-BR" altLang="pt-BR" sz="2000">
                  <a:solidFill>
                    <a:srgbClr val="00206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74451" name="Text Box 19">
              <a:extLst>
                <a:ext uri="{FF2B5EF4-FFF2-40B4-BE49-F238E27FC236}">
                  <a16:creationId xmlns:a16="http://schemas.microsoft.com/office/drawing/2014/main" id="{2C6B46B2-7750-4408-9026-598A33757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5950" y="3138488"/>
              <a:ext cx="1036638" cy="3968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altLang="pt-BR" sz="2000">
                  <a:solidFill>
                    <a:srgbClr val="002060"/>
                  </a:solidFill>
                  <a:latin typeface="Arial" panose="020B0604020202020204" pitchFamily="34" charset="0"/>
                </a:rPr>
                <a:t>a </a:t>
              </a:r>
              <a:r>
                <a:rPr lang="pt-BR" altLang="pt-BR" sz="2000">
                  <a:solidFill>
                    <a:srgbClr val="00206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&gt; 20</a:t>
              </a:r>
              <a:r>
                <a:rPr lang="pt-BR" altLang="pt-BR" sz="2000">
                  <a:solidFill>
                    <a:srgbClr val="00206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74437" name="Oval 5">
              <a:extLst>
                <a:ext uri="{FF2B5EF4-FFF2-40B4-BE49-F238E27FC236}">
                  <a16:creationId xmlns:a16="http://schemas.microsoft.com/office/drawing/2014/main" id="{8F0722BE-C781-4F8F-8629-E6F2A7321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4175" y="2060575"/>
              <a:ext cx="422275" cy="400050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74438" name="Oval 6">
              <a:extLst>
                <a:ext uri="{FF2B5EF4-FFF2-40B4-BE49-F238E27FC236}">
                  <a16:creationId xmlns:a16="http://schemas.microsoft.com/office/drawing/2014/main" id="{B49839EE-FD15-4C96-8E31-8AF50A681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550" y="3641725"/>
              <a:ext cx="422275" cy="400050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74439" name="Oval 7">
              <a:extLst>
                <a:ext uri="{FF2B5EF4-FFF2-40B4-BE49-F238E27FC236}">
                  <a16:creationId xmlns:a16="http://schemas.microsoft.com/office/drawing/2014/main" id="{35932E63-A1FB-487E-918E-EE72CEF89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6300" y="3641725"/>
              <a:ext cx="422275" cy="400050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74440" name="Oval 8">
              <a:extLst>
                <a:ext uri="{FF2B5EF4-FFF2-40B4-BE49-F238E27FC236}">
                  <a16:creationId xmlns:a16="http://schemas.microsoft.com/office/drawing/2014/main" id="{EC408990-C4EF-4C00-9952-09DA6C59E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4194175"/>
              <a:ext cx="422275" cy="400050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cxnSp>
          <p:nvCxnSpPr>
            <p:cNvPr id="274441" name="AutoShape 9">
              <a:extLst>
                <a:ext uri="{FF2B5EF4-FFF2-40B4-BE49-F238E27FC236}">
                  <a16:creationId xmlns:a16="http://schemas.microsoft.com/office/drawing/2014/main" id="{3A6D171D-D712-40D6-BC27-EB64607E5F60}"/>
                </a:ext>
              </a:extLst>
            </p:cNvPr>
            <p:cNvCxnSpPr>
              <a:cxnSpLocks noChangeShapeType="1"/>
              <a:stCxn id="274438" idx="5"/>
              <a:endCxn id="274440" idx="2"/>
            </p:cNvCxnSpPr>
            <p:nvPr/>
          </p:nvCxnSpPr>
          <p:spPr bwMode="auto">
            <a:xfrm>
              <a:off x="6284913" y="3983038"/>
              <a:ext cx="325437" cy="411162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442" name="AutoShape 10">
              <a:extLst>
                <a:ext uri="{FF2B5EF4-FFF2-40B4-BE49-F238E27FC236}">
                  <a16:creationId xmlns:a16="http://schemas.microsoft.com/office/drawing/2014/main" id="{E57E14B1-95B2-40D0-8901-38685409FD30}"/>
                </a:ext>
              </a:extLst>
            </p:cNvPr>
            <p:cNvCxnSpPr>
              <a:cxnSpLocks noChangeShapeType="1"/>
              <a:stCxn id="274439" idx="4"/>
              <a:endCxn id="274440" idx="6"/>
            </p:cNvCxnSpPr>
            <p:nvPr/>
          </p:nvCxnSpPr>
          <p:spPr bwMode="auto">
            <a:xfrm flipH="1">
              <a:off x="7032625" y="4041775"/>
              <a:ext cx="404813" cy="352425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4447" name="Oval 15">
              <a:extLst>
                <a:ext uri="{FF2B5EF4-FFF2-40B4-BE49-F238E27FC236}">
                  <a16:creationId xmlns:a16="http://schemas.microsoft.com/office/drawing/2014/main" id="{FE648CB2-0C73-435F-A8CF-7A6C9A3F0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4138" y="2879725"/>
              <a:ext cx="422275" cy="400050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pt-BR" altLang="pt-BR">
                  <a:solidFill>
                    <a:srgbClr val="002060"/>
                  </a:solidFill>
                  <a:latin typeface="Arial" panose="020B0604020202020204" pitchFamily="34" charset="0"/>
                </a:rPr>
                <a:t>1A</a:t>
              </a:r>
            </a:p>
          </p:txBody>
        </p:sp>
        <p:cxnSp>
          <p:nvCxnSpPr>
            <p:cNvPr id="274452" name="AutoShape 20">
              <a:extLst>
                <a:ext uri="{FF2B5EF4-FFF2-40B4-BE49-F238E27FC236}">
                  <a16:creationId xmlns:a16="http://schemas.microsoft.com/office/drawing/2014/main" id="{E3E7B94A-C882-4662-BE5A-54E976B235F8}"/>
                </a:ext>
              </a:extLst>
            </p:cNvPr>
            <p:cNvCxnSpPr>
              <a:cxnSpLocks noChangeShapeType="1"/>
              <a:stCxn id="274437" idx="4"/>
              <a:endCxn id="274447" idx="0"/>
            </p:cNvCxnSpPr>
            <p:nvPr/>
          </p:nvCxnSpPr>
          <p:spPr bwMode="auto">
            <a:xfrm flipH="1">
              <a:off x="6645275" y="2460625"/>
              <a:ext cx="300038" cy="419100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453" name="AutoShape 21">
              <a:extLst>
                <a:ext uri="{FF2B5EF4-FFF2-40B4-BE49-F238E27FC236}">
                  <a16:creationId xmlns:a16="http://schemas.microsoft.com/office/drawing/2014/main" id="{8AFD9913-FBC4-4A3A-9907-FFB72FD16077}"/>
                </a:ext>
              </a:extLst>
            </p:cNvPr>
            <p:cNvCxnSpPr>
              <a:cxnSpLocks noChangeShapeType="1"/>
              <a:stCxn id="274447" idx="4"/>
              <a:endCxn id="274438" idx="7"/>
            </p:cNvCxnSpPr>
            <p:nvPr/>
          </p:nvCxnSpPr>
          <p:spPr bwMode="auto">
            <a:xfrm flipH="1">
              <a:off x="6284913" y="3279775"/>
              <a:ext cx="360362" cy="420688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454" name="AutoShape 22">
              <a:extLst>
                <a:ext uri="{FF2B5EF4-FFF2-40B4-BE49-F238E27FC236}">
                  <a16:creationId xmlns:a16="http://schemas.microsoft.com/office/drawing/2014/main" id="{25AA7607-EE2D-4CAC-B886-14D1B7CF33C7}"/>
                </a:ext>
              </a:extLst>
            </p:cNvPr>
            <p:cNvCxnSpPr>
              <a:cxnSpLocks noChangeShapeType="1"/>
              <a:stCxn id="274447" idx="5"/>
              <a:endCxn id="274439" idx="1"/>
            </p:cNvCxnSpPr>
            <p:nvPr/>
          </p:nvCxnSpPr>
          <p:spPr bwMode="auto">
            <a:xfrm>
              <a:off x="6794500" y="3221038"/>
              <a:ext cx="493713" cy="479425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74455" name="Group 23">
              <a:extLst>
                <a:ext uri="{FF2B5EF4-FFF2-40B4-BE49-F238E27FC236}">
                  <a16:creationId xmlns:a16="http://schemas.microsoft.com/office/drawing/2014/main" id="{1F80F6ED-752E-4458-8E1B-3D70B234D9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8988" y="2384425"/>
              <a:ext cx="1036637" cy="1371600"/>
              <a:chOff x="4608" y="1740"/>
              <a:chExt cx="708" cy="864"/>
            </a:xfrm>
            <a:grpFill/>
          </p:grpSpPr>
          <p:sp>
            <p:nvSpPr>
              <p:cNvPr id="274456" name="Line 24">
                <a:extLst>
                  <a:ext uri="{FF2B5EF4-FFF2-40B4-BE49-F238E27FC236}">
                    <a16:creationId xmlns:a16="http://schemas.microsoft.com/office/drawing/2014/main" id="{72AAB1E0-3AA4-4FB2-9F4F-491E660A4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1740"/>
                <a:ext cx="708" cy="468"/>
              </a:xfrm>
              <a:prstGeom prst="line">
                <a:avLst/>
              </a:prstGeom>
              <a:grpFill/>
              <a:ln w="952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  <p:sp>
            <p:nvSpPr>
              <p:cNvPr id="274457" name="Line 25">
                <a:extLst>
                  <a:ext uri="{FF2B5EF4-FFF2-40B4-BE49-F238E27FC236}">
                    <a16:creationId xmlns:a16="http://schemas.microsoft.com/office/drawing/2014/main" id="{F6BEC01A-23D3-408C-B075-468149716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32" y="2208"/>
                <a:ext cx="384" cy="396"/>
              </a:xfrm>
              <a:prstGeom prst="line">
                <a:avLst/>
              </a:prstGeom>
              <a:grp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>
                  <a:solidFill>
                    <a:srgbClr val="002060"/>
                  </a:solidFill>
                </a:endParaRPr>
              </a:p>
            </p:txBody>
          </p:sp>
        </p:grpSp>
      </p:grpSp>
      <p:sp>
        <p:nvSpPr>
          <p:cNvPr id="274458" name="AutoShape 26">
            <a:extLst>
              <a:ext uri="{FF2B5EF4-FFF2-40B4-BE49-F238E27FC236}">
                <a16:creationId xmlns:a16="http://schemas.microsoft.com/office/drawing/2014/main" id="{EC06ED1A-FDB3-4147-BA8B-46752CFF6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413" y="2995613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2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>
              <a:solidFill>
                <a:srgbClr val="002060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354070E-E218-4069-AEE7-1E9A5887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63"/>
            <a:ext cx="9144000" cy="619125"/>
          </a:xfrm>
        </p:spPr>
        <p:txBody>
          <a:bodyPr/>
          <a:lstStyle/>
          <a:p>
            <a:r>
              <a:rPr lang="pt-BR" altLang="pt-BR" dirty="0"/>
              <a:t>Cobertura de decisões/condições</a:t>
            </a:r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57171DA-DE91-43AC-80CB-F6805B43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1B55CCE-2842-4FCF-82B0-BA77B4307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Aproximação do Fluxo Completo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BCBBF31C-B2B6-4065-A08C-5E769903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5139" y="6422855"/>
            <a:ext cx="709698" cy="365125"/>
          </a:xfrm>
        </p:spPr>
        <p:txBody>
          <a:bodyPr/>
          <a:lstStyle/>
          <a:p>
            <a:fld id="{A5EB38C0-9FA8-453C-BC73-90262DE667AA}" type="slidenum">
              <a:rPr lang="pt-BR" altLang="pt-BR">
                <a:solidFill>
                  <a:srgbClr val="002060"/>
                </a:solidFill>
              </a:rPr>
              <a:pPr/>
              <a:t>61</a:t>
            </a:fld>
            <a:endParaRPr lang="pt-BR" altLang="pt-BR">
              <a:solidFill>
                <a:srgbClr val="002060"/>
              </a:solidFill>
            </a:endParaRP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255396A7-59D9-4F97-B6FD-E67C3BF30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708920"/>
            <a:ext cx="640871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altLang="pt-BR" sz="3200" dirty="0">
                <a:solidFill>
                  <a:srgbClr val="002060"/>
                </a:solidFill>
              </a:rPr>
              <a:t>j = k;</a:t>
            </a:r>
          </a:p>
          <a:p>
            <a:r>
              <a:rPr lang="pt-BR" altLang="pt-BR" sz="3200" dirty="0">
                <a:solidFill>
                  <a:srgbClr val="002060"/>
                </a:solidFill>
              </a:rPr>
              <a:t>for(</a:t>
            </a:r>
            <a:r>
              <a:rPr lang="pt-BR" altLang="pt-BR" sz="3200" dirty="0" err="1">
                <a:solidFill>
                  <a:srgbClr val="002060"/>
                </a:solidFill>
              </a:rPr>
              <a:t>int</a:t>
            </a:r>
            <a:r>
              <a:rPr lang="pt-BR" altLang="pt-BR" sz="3200" dirty="0">
                <a:solidFill>
                  <a:srgbClr val="002060"/>
                </a:solidFill>
              </a:rPr>
              <a:t> i=1; i&lt;=100; i++)</a:t>
            </a:r>
          </a:p>
          <a:p>
            <a:r>
              <a:rPr lang="pt-BR" altLang="pt-BR" sz="3200" dirty="0">
                <a:solidFill>
                  <a:srgbClr val="002060"/>
                </a:solidFill>
              </a:rPr>
              <a:t>	</a:t>
            </a:r>
            <a:r>
              <a:rPr lang="pt-BR" altLang="pt-BR" sz="3200" dirty="0" err="1">
                <a:solidFill>
                  <a:srgbClr val="002060"/>
                </a:solidFill>
              </a:rPr>
              <a:t>if</a:t>
            </a:r>
            <a:r>
              <a:rPr lang="pt-BR" altLang="pt-BR" sz="3200" dirty="0">
                <a:solidFill>
                  <a:srgbClr val="002060"/>
                </a:solidFill>
              </a:rPr>
              <a:t>(</a:t>
            </a:r>
            <a:r>
              <a:rPr lang="pt-BR" altLang="pt-BR" sz="3200" dirty="0" err="1">
                <a:solidFill>
                  <a:srgbClr val="002060"/>
                </a:solidFill>
              </a:rPr>
              <a:t>Tests.pred</a:t>
            </a:r>
            <a:r>
              <a:rPr lang="pt-BR" altLang="pt-BR" sz="3200" dirty="0">
                <a:solidFill>
                  <a:srgbClr val="002060"/>
                </a:solidFill>
              </a:rPr>
              <a:t>(i*j)) j++;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129DD0EF-14DD-44AB-AF83-CDEA82A65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001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800" dirty="0">
                <a:solidFill>
                  <a:srgbClr val="002060"/>
                </a:solidFill>
              </a:rPr>
              <a:t>Quais são os casos de testes para o fragmento de código a seguir?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DC76FC8-CB30-4D46-861D-36E6177D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1000" y="6422855"/>
            <a:ext cx="4060627" cy="365125"/>
          </a:xfrm>
        </p:spPr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D36A5A0-4413-4959-B2D4-81A3D94F9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Aproximação do Fluxo Completo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51C2F08-4E63-4ACF-999B-51E7CE20EF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1052736"/>
            <a:ext cx="8784976" cy="5472608"/>
          </a:xfrm>
        </p:spPr>
        <p:txBody>
          <a:bodyPr>
            <a:normAutofit/>
          </a:bodyPr>
          <a:lstStyle/>
          <a:p>
            <a:r>
              <a:rPr lang="pt-BR" altLang="pt-BR" sz="2800" dirty="0">
                <a:solidFill>
                  <a:srgbClr val="002060"/>
                </a:solidFill>
              </a:rPr>
              <a:t>Laços com iterações fixas</a:t>
            </a:r>
          </a:p>
          <a:p>
            <a:pPr lvl="1"/>
            <a:r>
              <a:rPr lang="pt-BR" altLang="pt-BR" sz="2400" dirty="0">
                <a:solidFill>
                  <a:srgbClr val="002060"/>
                </a:solidFill>
              </a:rPr>
              <a:t>Considerar 2 iterações e situações de terminação do laço</a:t>
            </a:r>
          </a:p>
          <a:p>
            <a:r>
              <a:rPr lang="pt-BR" altLang="pt-BR" sz="2800" dirty="0">
                <a:solidFill>
                  <a:srgbClr val="002060"/>
                </a:solidFill>
              </a:rPr>
              <a:t>Laços com iterações variáveis</a:t>
            </a:r>
          </a:p>
          <a:p>
            <a:pPr lvl="1"/>
            <a:r>
              <a:rPr lang="pt-BR" altLang="pt-BR" sz="2400" dirty="0">
                <a:solidFill>
                  <a:srgbClr val="002060"/>
                </a:solidFill>
              </a:rPr>
              <a:t>Considerar 0, 1 e 2 iterações, bem como casos de terminação</a:t>
            </a:r>
          </a:p>
          <a:p>
            <a:r>
              <a:rPr lang="pt-BR" altLang="pt-BR" sz="2800" dirty="0">
                <a:solidFill>
                  <a:srgbClr val="002060"/>
                </a:solidFill>
              </a:rPr>
              <a:t>Recursão</a:t>
            </a:r>
          </a:p>
          <a:p>
            <a:pPr lvl="1"/>
            <a:r>
              <a:rPr lang="pt-BR" altLang="pt-BR" sz="2400" dirty="0">
                <a:solidFill>
                  <a:srgbClr val="002060"/>
                </a:solidFill>
              </a:rPr>
              <a:t>Considerar situações onde não haverá chamada recursiva e com apenas 1 chamada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0CAB3A-0988-4126-A823-B4C1D253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77E3-318A-408E-A6D7-788C9B3FA94D}" type="slidenum">
              <a:rPr lang="pt-BR" altLang="pt-BR"/>
              <a:pPr/>
              <a:t>62</a:t>
            </a:fld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DD3C1B9-792B-4B54-9629-E6433542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E1D80F6-1A60-4200-9002-2DF733F0D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Iteração Fixa</a:t>
            </a:r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CE541119-9D1E-4FB7-BA0E-354F25DF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5139" y="6422855"/>
            <a:ext cx="709698" cy="365125"/>
          </a:xfrm>
        </p:spPr>
        <p:txBody>
          <a:bodyPr/>
          <a:lstStyle/>
          <a:p>
            <a:fld id="{4F13F3C6-0E6B-4466-916C-D426DADE601F}" type="slidenum">
              <a:rPr lang="pt-BR" altLang="pt-BR"/>
              <a:pPr/>
              <a:t>63</a:t>
            </a:fld>
            <a:endParaRPr lang="pt-BR" altLang="pt-BR"/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CA0F9E96-7A6E-4FDD-AABB-C5B1B089C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289" y="1585644"/>
            <a:ext cx="514749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altLang="pt-BR" sz="2000" dirty="0">
                <a:solidFill>
                  <a:srgbClr val="002060"/>
                </a:solidFill>
              </a:rPr>
              <a:t>j = k;</a:t>
            </a:r>
          </a:p>
          <a:p>
            <a:r>
              <a:rPr lang="pt-BR" altLang="pt-BR" sz="2000" dirty="0">
                <a:solidFill>
                  <a:srgbClr val="002060"/>
                </a:solidFill>
              </a:rPr>
              <a:t>for(</a:t>
            </a:r>
            <a:r>
              <a:rPr lang="pt-BR" altLang="pt-BR" sz="2000" dirty="0" err="1">
                <a:solidFill>
                  <a:srgbClr val="002060"/>
                </a:solidFill>
              </a:rPr>
              <a:t>int</a:t>
            </a:r>
            <a:r>
              <a:rPr lang="pt-BR" altLang="pt-BR" sz="2000" dirty="0">
                <a:solidFill>
                  <a:srgbClr val="002060"/>
                </a:solidFill>
              </a:rPr>
              <a:t> i=1; i&lt;=100; i++)</a:t>
            </a:r>
          </a:p>
          <a:p>
            <a:r>
              <a:rPr lang="pt-BR" altLang="pt-BR" sz="2000" dirty="0">
                <a:solidFill>
                  <a:srgbClr val="002060"/>
                </a:solidFill>
              </a:rPr>
              <a:t>	</a:t>
            </a:r>
            <a:r>
              <a:rPr lang="pt-BR" altLang="pt-BR" sz="2000" dirty="0" err="1">
                <a:solidFill>
                  <a:srgbClr val="002060"/>
                </a:solidFill>
              </a:rPr>
              <a:t>if</a:t>
            </a:r>
            <a:r>
              <a:rPr lang="pt-BR" altLang="pt-BR" sz="2000" dirty="0">
                <a:solidFill>
                  <a:srgbClr val="002060"/>
                </a:solidFill>
              </a:rPr>
              <a:t>(i==j) break;</a:t>
            </a:r>
          </a:p>
          <a:p>
            <a:r>
              <a:rPr lang="pt-BR" altLang="pt-BR" sz="2000" dirty="0">
                <a:solidFill>
                  <a:srgbClr val="002060"/>
                </a:solidFill>
              </a:rPr>
              <a:t>	</a:t>
            </a:r>
            <a:r>
              <a:rPr lang="pt-BR" altLang="pt-BR" sz="2000" dirty="0" err="1">
                <a:solidFill>
                  <a:srgbClr val="002060"/>
                </a:solidFill>
              </a:rPr>
              <a:t>else</a:t>
            </a:r>
            <a:r>
              <a:rPr lang="pt-BR" altLang="pt-BR" sz="2000" dirty="0">
                <a:solidFill>
                  <a:srgbClr val="002060"/>
                </a:solidFill>
              </a:rPr>
              <a:t> </a:t>
            </a:r>
            <a:r>
              <a:rPr lang="pt-BR" altLang="pt-BR" sz="2000" dirty="0" err="1">
                <a:solidFill>
                  <a:srgbClr val="002060"/>
                </a:solidFill>
              </a:rPr>
              <a:t>if</a:t>
            </a:r>
            <a:r>
              <a:rPr lang="pt-BR" altLang="pt-BR" sz="2000" dirty="0">
                <a:solidFill>
                  <a:srgbClr val="002060"/>
                </a:solidFill>
              </a:rPr>
              <a:t>(</a:t>
            </a:r>
            <a:r>
              <a:rPr lang="pt-BR" altLang="pt-BR" sz="2000" dirty="0" err="1">
                <a:solidFill>
                  <a:srgbClr val="002060"/>
                </a:solidFill>
              </a:rPr>
              <a:t>Tests.pred</a:t>
            </a:r>
            <a:r>
              <a:rPr lang="pt-BR" altLang="pt-BR" sz="2000" dirty="0">
                <a:solidFill>
                  <a:srgbClr val="002060"/>
                </a:solidFill>
              </a:rPr>
              <a:t>(i*j)) j++;</a:t>
            </a:r>
          </a:p>
        </p:txBody>
      </p:sp>
      <p:sp>
        <p:nvSpPr>
          <p:cNvPr id="24581" name="AutoShape 5">
            <a:extLst>
              <a:ext uri="{FF2B5EF4-FFF2-40B4-BE49-F238E27FC236}">
                <a16:creationId xmlns:a16="http://schemas.microsoft.com/office/drawing/2014/main" id="{813D8D3C-A123-4BC0-8C7C-A9B285476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3284984"/>
            <a:ext cx="897729" cy="1441727"/>
          </a:xfrm>
          <a:prstGeom prst="downArrow">
            <a:avLst>
              <a:gd name="adj1" fmla="val 50000"/>
              <a:gd name="adj2" fmla="val 39286"/>
            </a:avLst>
          </a:prstGeom>
          <a:solidFill>
            <a:schemeClr val="bg2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>
              <a:solidFill>
                <a:srgbClr val="002060"/>
              </a:solidFill>
            </a:endParaRP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AD31C49C-6A3A-46C7-8494-E80713FFA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5085184"/>
            <a:ext cx="56604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altLang="pt-BR" sz="2800" dirty="0">
                <a:solidFill>
                  <a:srgbClr val="002060"/>
                </a:solidFill>
              </a:rPr>
              <a:t>1 </a:t>
            </a:r>
            <a:r>
              <a:rPr lang="pt-BR" altLang="pt-BR" sz="2800" dirty="0">
                <a:solidFill>
                  <a:srgbClr val="002060"/>
                </a:solidFill>
                <a:sym typeface="Symbol" panose="05050102010706020507" pitchFamily="18" charset="2"/>
              </a:rPr>
              <a:t></a:t>
            </a:r>
            <a:r>
              <a:rPr lang="pt-BR" altLang="pt-BR" sz="2800" dirty="0">
                <a:solidFill>
                  <a:srgbClr val="002060"/>
                </a:solidFill>
              </a:rPr>
              <a:t> i </a:t>
            </a:r>
            <a:r>
              <a:rPr lang="pt-BR" altLang="pt-BR" sz="2800" dirty="0">
                <a:solidFill>
                  <a:srgbClr val="002060"/>
                </a:solidFill>
                <a:sym typeface="Symbol" panose="05050102010706020507" pitchFamily="18" charset="2"/>
              </a:rPr>
              <a:t></a:t>
            </a:r>
            <a:r>
              <a:rPr lang="pt-BR" altLang="pt-BR" sz="2800" dirty="0">
                <a:solidFill>
                  <a:srgbClr val="002060"/>
                </a:solidFill>
              </a:rPr>
              <a:t> 2 e (j=1 ou j=2)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D0C526A-C0D9-43CD-8FD4-295355DD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1000" y="6422855"/>
            <a:ext cx="4060627" cy="365125"/>
          </a:xfrm>
        </p:spPr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53D069C-EEBA-488D-A7D2-7FF27AD18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Iteração Variável</a:t>
            </a:r>
          </a:p>
        </p:txBody>
      </p:sp>
      <p:sp>
        <p:nvSpPr>
          <p:cNvPr id="10" name="Espaço Reservado para Número de Slide 4">
            <a:extLst>
              <a:ext uri="{FF2B5EF4-FFF2-40B4-BE49-F238E27FC236}">
                <a16:creationId xmlns:a16="http://schemas.microsoft.com/office/drawing/2014/main" id="{B3037A1B-DB98-41BE-9AFB-D2CD4961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6456" y="6237312"/>
            <a:ext cx="360040" cy="365125"/>
          </a:xfrm>
        </p:spPr>
        <p:txBody>
          <a:bodyPr/>
          <a:lstStyle/>
          <a:p>
            <a:fld id="{F44B1B19-98C2-4F04-B5C3-5DF18D51B869}" type="slidenum">
              <a:rPr lang="pt-BR" altLang="pt-BR">
                <a:solidFill>
                  <a:srgbClr val="002060"/>
                </a:solidFill>
              </a:rPr>
              <a:pPr/>
              <a:t>64</a:t>
            </a:fld>
            <a:endParaRPr lang="pt-BR" altLang="pt-BR" dirty="0">
              <a:solidFill>
                <a:srgbClr val="002060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9D5FAA1-9F98-4B39-A3F2-8EA76A7F2BE1}"/>
              </a:ext>
            </a:extLst>
          </p:cNvPr>
          <p:cNvGrpSpPr/>
          <p:nvPr/>
        </p:nvGrpSpPr>
        <p:grpSpPr>
          <a:xfrm>
            <a:off x="774849" y="980728"/>
            <a:ext cx="7428919" cy="4469954"/>
            <a:chOff x="774849" y="980728"/>
            <a:chExt cx="7428919" cy="4469954"/>
          </a:xfrm>
        </p:grpSpPr>
        <p:sp>
          <p:nvSpPr>
            <p:cNvPr id="25603" name="Text Box 3">
              <a:extLst>
                <a:ext uri="{FF2B5EF4-FFF2-40B4-BE49-F238E27FC236}">
                  <a16:creationId xmlns:a16="http://schemas.microsoft.com/office/drawing/2014/main" id="{1759B70A-7896-441C-B373-08E723A43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5776" y="980728"/>
              <a:ext cx="3037248" cy="1938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altLang="pt-BR" sz="2400" dirty="0">
                  <a:solidFill>
                    <a:srgbClr val="002060"/>
                  </a:solidFill>
                </a:rPr>
                <a:t>while( x&lt;y || x&gt;z ) {</a:t>
              </a:r>
            </a:p>
            <a:p>
              <a:endParaRPr lang="pt-BR" altLang="pt-BR" sz="2400" dirty="0">
                <a:solidFill>
                  <a:srgbClr val="002060"/>
                </a:solidFill>
              </a:endParaRPr>
            </a:p>
            <a:p>
              <a:r>
                <a:rPr lang="pt-BR" altLang="pt-BR" sz="2400" dirty="0">
                  <a:solidFill>
                    <a:srgbClr val="002060"/>
                  </a:solidFill>
                </a:rPr>
                <a:t>	...</a:t>
              </a:r>
            </a:p>
            <a:p>
              <a:endParaRPr lang="pt-BR" altLang="pt-BR" sz="2400" dirty="0">
                <a:solidFill>
                  <a:srgbClr val="002060"/>
                </a:solidFill>
              </a:endParaRPr>
            </a:p>
            <a:p>
              <a:r>
                <a:rPr lang="pt-BR" altLang="pt-BR" sz="2400" dirty="0">
                  <a:solidFill>
                    <a:srgbClr val="002060"/>
                  </a:solidFill>
                </a:rPr>
                <a:t>}</a:t>
              </a:r>
            </a:p>
          </p:txBody>
        </p:sp>
        <p:sp>
          <p:nvSpPr>
            <p:cNvPr id="25604" name="AutoShape 4">
              <a:extLst>
                <a:ext uri="{FF2B5EF4-FFF2-40B4-BE49-F238E27FC236}">
                  <a16:creationId xmlns:a16="http://schemas.microsoft.com/office/drawing/2014/main" id="{1493DB2B-3A08-4F51-93CB-21AC15937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936" y="2852936"/>
              <a:ext cx="533400" cy="838200"/>
            </a:xfrm>
            <a:prstGeom prst="downArrow">
              <a:avLst>
                <a:gd name="adj1" fmla="val 50000"/>
                <a:gd name="adj2" fmla="val 39286"/>
              </a:avLst>
            </a:prstGeom>
            <a:solidFill>
              <a:schemeClr val="bg2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2400" dirty="0">
                <a:solidFill>
                  <a:srgbClr val="002060"/>
                </a:solidFill>
              </a:endParaRPr>
            </a:p>
          </p:txBody>
        </p:sp>
        <p:sp>
          <p:nvSpPr>
            <p:cNvPr id="25605" name="Text Box 5">
              <a:extLst>
                <a:ext uri="{FF2B5EF4-FFF2-40B4-BE49-F238E27FC236}">
                  <a16:creationId xmlns:a16="http://schemas.microsoft.com/office/drawing/2014/main" id="{CE444E8B-8F02-432B-9E6D-79B4A3E1B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849" y="3715544"/>
              <a:ext cx="3352800" cy="173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FontTx/>
                <a:buAutoNum type="arabicPeriod"/>
              </a:pPr>
              <a:r>
                <a:rPr lang="pt-BR" altLang="pt-BR">
                  <a:solidFill>
                    <a:srgbClr val="002060"/>
                  </a:solidFill>
                  <a:latin typeface="Tahoma" panose="020B0604030504040204" pitchFamily="34" charset="0"/>
                </a:rPr>
                <a:t>x &lt; y || x &gt; z 		(1 e 2 iterações)</a:t>
              </a:r>
            </a:p>
            <a:p>
              <a:pPr>
                <a:lnSpc>
                  <a:spcPct val="150000"/>
                </a:lnSpc>
                <a:buFontTx/>
                <a:buAutoNum type="arabicPeriod"/>
              </a:pPr>
              <a:r>
                <a:rPr lang="pt-BR" altLang="pt-BR">
                  <a:solidFill>
                    <a:srgbClr val="002060"/>
                  </a:solidFill>
                  <a:latin typeface="Tahoma" panose="020B0604030504040204" pitchFamily="34" charset="0"/>
                </a:rPr>
                <a:t>x </a:t>
              </a:r>
              <a:r>
                <a:rPr lang="pt-BR" altLang="pt-BR">
                  <a:solidFill>
                    <a:srgbClr val="002060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</a:t>
              </a:r>
              <a:r>
                <a:rPr lang="pt-BR" altLang="pt-BR">
                  <a:solidFill>
                    <a:srgbClr val="002060"/>
                  </a:solidFill>
                  <a:latin typeface="Tahoma" panose="020B0604030504040204" pitchFamily="34" charset="0"/>
                </a:rPr>
                <a:t> y &amp;&amp; x </a:t>
              </a:r>
              <a:r>
                <a:rPr lang="pt-BR" altLang="pt-BR">
                  <a:solidFill>
                    <a:srgbClr val="002060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 </a:t>
              </a:r>
              <a:r>
                <a:rPr lang="pt-BR" altLang="pt-BR">
                  <a:solidFill>
                    <a:srgbClr val="002060"/>
                  </a:solidFill>
                  <a:latin typeface="Tahoma" panose="020B0604030504040204" pitchFamily="34" charset="0"/>
                </a:rPr>
                <a:t>z</a:t>
              </a:r>
            </a:p>
          </p:txBody>
        </p:sp>
        <p:sp>
          <p:nvSpPr>
            <p:cNvPr id="25606" name="Text Box 6">
              <a:extLst>
                <a:ext uri="{FF2B5EF4-FFF2-40B4-BE49-F238E27FC236}">
                  <a16:creationId xmlns:a16="http://schemas.microsoft.com/office/drawing/2014/main" id="{C0AD57E5-7F12-4E99-B166-A88E7313F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032" y="2060848"/>
              <a:ext cx="334373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sz="2400" dirty="0">
                  <a:solidFill>
                    <a:srgbClr val="002060"/>
                  </a:solidFill>
                </a:rPr>
                <a:t>Condições de terminação</a:t>
              </a:r>
            </a:p>
          </p:txBody>
        </p:sp>
        <p:sp>
          <p:nvSpPr>
            <p:cNvPr id="25607" name="Text Box 7">
              <a:extLst>
                <a:ext uri="{FF2B5EF4-FFF2-40B4-BE49-F238E27FC236}">
                  <a16:creationId xmlns:a16="http://schemas.microsoft.com/office/drawing/2014/main" id="{6B3DC420-1C2A-4164-86C4-A31362F3A7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649" y="4096544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sz="2400">
                  <a:solidFill>
                    <a:srgbClr val="002060"/>
                  </a:solidFill>
                </a:rPr>
                <a:t>+</a:t>
              </a:r>
            </a:p>
          </p:txBody>
        </p:sp>
      </p:grp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BF7948F-0902-432B-8CE5-73679739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1000" y="6422855"/>
            <a:ext cx="4060627" cy="365125"/>
          </a:xfrm>
        </p:spPr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AD3D912-29FB-40C3-B802-A09C1B268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Recursão</a:t>
            </a:r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CCCB04FC-9435-469D-A97E-D97D5525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5139" y="6422855"/>
            <a:ext cx="709698" cy="365125"/>
          </a:xfrm>
        </p:spPr>
        <p:txBody>
          <a:bodyPr/>
          <a:lstStyle/>
          <a:p>
            <a:fld id="{4CB996A0-8FBE-49FC-ABF6-50510AEFDE5A}" type="slidenum">
              <a:rPr lang="pt-BR" altLang="pt-BR"/>
              <a:pPr/>
              <a:t>65</a:t>
            </a:fld>
            <a:endParaRPr lang="pt-BR" alt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1664884-A405-4157-8F67-A8234B80A496}"/>
              </a:ext>
            </a:extLst>
          </p:cNvPr>
          <p:cNvGrpSpPr/>
          <p:nvPr/>
        </p:nvGrpSpPr>
        <p:grpSpPr>
          <a:xfrm>
            <a:off x="1729631" y="1356345"/>
            <a:ext cx="3504357" cy="4295845"/>
            <a:chOff x="1729631" y="1356345"/>
            <a:chExt cx="3504357" cy="4295845"/>
          </a:xfrm>
        </p:grpSpPr>
        <p:sp>
          <p:nvSpPr>
            <p:cNvPr id="26627" name="Text Box 3">
              <a:extLst>
                <a:ext uri="{FF2B5EF4-FFF2-40B4-BE49-F238E27FC236}">
                  <a16:creationId xmlns:a16="http://schemas.microsoft.com/office/drawing/2014/main" id="{0BE1D827-B067-4A24-83D9-C2C6A9109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9631" y="1356345"/>
              <a:ext cx="3504357" cy="2308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sz="2400">
                  <a:solidFill>
                    <a:srgbClr val="002060"/>
                  </a:solidFill>
                </a:rPr>
                <a:t>static int fat(int i) {</a:t>
              </a:r>
            </a:p>
            <a:p>
              <a:r>
                <a:rPr lang="pt-BR" altLang="pt-BR" sz="2400">
                  <a:solidFill>
                    <a:srgbClr val="002060"/>
                  </a:solidFill>
                </a:rPr>
                <a:t>	int res;</a:t>
              </a:r>
            </a:p>
            <a:p>
              <a:r>
                <a:rPr lang="pt-BR" altLang="pt-BR" sz="2400">
                  <a:solidFill>
                    <a:srgbClr val="002060"/>
                  </a:solidFill>
                </a:rPr>
                <a:t>	if(i==0) res = 1;</a:t>
              </a:r>
            </a:p>
            <a:p>
              <a:r>
                <a:rPr lang="pt-BR" altLang="pt-BR" sz="2400">
                  <a:solidFill>
                    <a:srgbClr val="002060"/>
                  </a:solidFill>
                </a:rPr>
                <a:t>	else res = i * fat( i – 1 );</a:t>
              </a:r>
            </a:p>
            <a:p>
              <a:r>
                <a:rPr lang="pt-BR" altLang="pt-BR" sz="2400">
                  <a:solidFill>
                    <a:srgbClr val="002060"/>
                  </a:solidFill>
                </a:rPr>
                <a:t>	return res;</a:t>
              </a:r>
            </a:p>
            <a:p>
              <a:r>
                <a:rPr lang="pt-BR" altLang="pt-BR" sz="2400">
                  <a:solidFill>
                    <a:srgbClr val="002060"/>
                  </a:solidFill>
                </a:rPr>
                <a:t>}</a:t>
              </a:r>
            </a:p>
          </p:txBody>
        </p:sp>
        <p:sp>
          <p:nvSpPr>
            <p:cNvPr id="26628" name="AutoShape 4">
              <a:extLst>
                <a:ext uri="{FF2B5EF4-FFF2-40B4-BE49-F238E27FC236}">
                  <a16:creationId xmlns:a16="http://schemas.microsoft.com/office/drawing/2014/main" id="{037BCFB4-78AB-4538-89EF-09241DB7D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093" y="3686795"/>
              <a:ext cx="533400" cy="838200"/>
            </a:xfrm>
            <a:prstGeom prst="downArrow">
              <a:avLst>
                <a:gd name="adj1" fmla="val 50000"/>
                <a:gd name="adj2" fmla="val 39286"/>
              </a:avLst>
            </a:prstGeom>
            <a:solidFill>
              <a:schemeClr val="bg2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2400">
                <a:solidFill>
                  <a:srgbClr val="002060"/>
                </a:solidFill>
              </a:endParaRPr>
            </a:p>
          </p:txBody>
        </p:sp>
        <p:sp>
          <p:nvSpPr>
            <p:cNvPr id="26629" name="Text Box 5">
              <a:extLst>
                <a:ext uri="{FF2B5EF4-FFF2-40B4-BE49-F238E27FC236}">
                  <a16:creationId xmlns:a16="http://schemas.microsoft.com/office/drawing/2014/main" id="{8191CED4-D5C5-4ED9-BEDF-B060861BC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864" y="4509120"/>
              <a:ext cx="1164101" cy="1143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FontTx/>
                <a:buAutoNum type="arabicPeriod"/>
              </a:pPr>
              <a:r>
                <a:rPr lang="pt-BR" altLang="pt-BR" dirty="0">
                  <a:solidFill>
                    <a:srgbClr val="002060"/>
                  </a:solidFill>
                  <a:latin typeface="+mn-lt"/>
                </a:rPr>
                <a:t>i = 0</a:t>
              </a:r>
            </a:p>
            <a:p>
              <a:pPr>
                <a:lnSpc>
                  <a:spcPct val="150000"/>
                </a:lnSpc>
                <a:buFontTx/>
                <a:buAutoNum type="arabicPeriod"/>
              </a:pPr>
              <a:r>
                <a:rPr lang="pt-BR" altLang="pt-BR" dirty="0">
                  <a:solidFill>
                    <a:srgbClr val="002060"/>
                  </a:solidFill>
                  <a:latin typeface="+mn-lt"/>
                </a:rPr>
                <a:t>i = 1</a:t>
              </a:r>
            </a:p>
          </p:txBody>
        </p:sp>
      </p:grp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398107-0194-461B-AD37-7DCC0171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1000" y="6422855"/>
            <a:ext cx="4060627" cy="365125"/>
          </a:xfrm>
        </p:spPr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D41ACAAA-5815-46AD-83BF-FD799C813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Teste de Abstrações de Dados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A1656C5-8F73-4F61-A40B-1B79AB35BC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980728"/>
            <a:ext cx="8568952" cy="51845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dirty="0">
                <a:solidFill>
                  <a:srgbClr val="002060"/>
                </a:solidFill>
              </a:rPr>
              <a:t>Testar os métodos de maneira conjugada</a:t>
            </a:r>
          </a:p>
          <a:p>
            <a:pPr>
              <a:lnSpc>
                <a:spcPct val="90000"/>
              </a:lnSpc>
            </a:pPr>
            <a:r>
              <a:rPr lang="pt-BR" altLang="pt-BR" dirty="0">
                <a:solidFill>
                  <a:srgbClr val="002060"/>
                </a:solidFill>
              </a:rPr>
              <a:t>Testes devem explorar propriedades esperadas para a composição de métodos</a:t>
            </a:r>
          </a:p>
          <a:p>
            <a:pPr>
              <a:lnSpc>
                <a:spcPct val="90000"/>
              </a:lnSpc>
            </a:pPr>
            <a:r>
              <a:rPr lang="pt-BR" altLang="pt-BR" dirty="0" err="1">
                <a:solidFill>
                  <a:srgbClr val="002060"/>
                </a:solidFill>
              </a:rPr>
              <a:t>Seqüências</a:t>
            </a:r>
            <a:r>
              <a:rPr lang="pt-BR" altLang="pt-BR" dirty="0">
                <a:solidFill>
                  <a:srgbClr val="002060"/>
                </a:solidFill>
              </a:rPr>
              <a:t> de testes devem ser originadas tanto pelo teste de caixa preta quanto o de caixa branca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A3B033-AA6A-47F2-9AD7-47B49041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41D-47B0-4B53-86B7-5E8DE54F7C69}" type="slidenum">
              <a:rPr lang="pt-BR" altLang="pt-BR"/>
              <a:pPr/>
              <a:t>66</a:t>
            </a:fld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28CC029-5088-4B00-A6E8-C7B9B29F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0ABD882-F200-4720-A7D6-AA80CBE87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EA15853-5404-4193-94BB-83E4CF3C61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908720"/>
            <a:ext cx="8856984" cy="5544616"/>
          </a:xfrm>
        </p:spPr>
        <p:txBody>
          <a:bodyPr/>
          <a:lstStyle/>
          <a:p>
            <a:r>
              <a:rPr lang="pt-BR" altLang="pt-BR">
                <a:solidFill>
                  <a:srgbClr val="002060"/>
                </a:solidFill>
              </a:rPr>
              <a:t>Suponha uma classe com métodos inserir, remover, consultar, etc.</a:t>
            </a:r>
          </a:p>
          <a:p>
            <a:r>
              <a:rPr lang="pt-BR" altLang="pt-BR">
                <a:solidFill>
                  <a:srgbClr val="002060"/>
                </a:solidFill>
              </a:rPr>
              <a:t>Então, seqüências como:</a:t>
            </a:r>
          </a:p>
          <a:p>
            <a:pPr lvl="1"/>
            <a:r>
              <a:rPr lang="pt-BR" altLang="pt-BR">
                <a:solidFill>
                  <a:srgbClr val="002060"/>
                </a:solidFill>
                <a:sym typeface="Symbol" panose="05050102010706020507" pitchFamily="18" charset="2"/>
              </a:rPr>
              <a:t>consultar(x) -&gt; </a:t>
            </a:r>
            <a:r>
              <a:rPr lang="pt-BR" altLang="pt-BR">
                <a:solidFill>
                  <a:srgbClr val="002060"/>
                </a:solidFill>
              </a:rPr>
              <a:t>inserir(x) -&gt; remover(x)</a:t>
            </a:r>
          </a:p>
          <a:p>
            <a:pPr lvl="1"/>
            <a:r>
              <a:rPr lang="pt-BR" altLang="pt-BR">
                <a:solidFill>
                  <a:srgbClr val="002060"/>
                </a:solidFill>
              </a:rPr>
              <a:t>inserir(x) -&gt; inserir(x)</a:t>
            </a:r>
          </a:p>
          <a:p>
            <a:pPr lvl="1"/>
            <a:r>
              <a:rPr lang="pt-BR" altLang="pt-BR">
                <a:solidFill>
                  <a:srgbClr val="002060"/>
                </a:solidFill>
              </a:rPr>
              <a:t>inserir(x) -&gt; consultar(x)</a:t>
            </a:r>
          </a:p>
          <a:p>
            <a:pPr lvl="1"/>
            <a:r>
              <a:rPr lang="pt-BR" altLang="pt-BR">
                <a:solidFill>
                  <a:srgbClr val="002060"/>
                </a:solidFill>
              </a:rPr>
              <a:t>remover(x) -&gt; consultar(x)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D7A59A-0E38-46F9-BB7D-8932C0DF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319-B89D-4B9C-987B-7FD71E05B7CD}" type="slidenum">
              <a:rPr lang="pt-BR" altLang="pt-BR"/>
              <a:pPr/>
              <a:t>67</a:t>
            </a:fld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7DFADE3-B916-4D3B-AED7-52D3DEE4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20A2EFEB-BD75-4EA5-B732-2D82B9439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4000"/>
              <a:t>Automação de Testes Integrada</a:t>
            </a:r>
            <a:endParaRPr lang="pt-BR" altLang="pt-BR" sz="4000"/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C0D0FB42-AA3A-435E-BB0F-FE7DC07501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908720"/>
            <a:ext cx="8712968" cy="5544616"/>
          </a:xfrm>
        </p:spPr>
        <p:txBody>
          <a:bodyPr/>
          <a:lstStyle/>
          <a:p>
            <a:r>
              <a:rPr lang="en-US" altLang="pt-BR" dirty="0" err="1">
                <a:solidFill>
                  <a:srgbClr val="002060"/>
                </a:solidFill>
              </a:rPr>
              <a:t>Testar</a:t>
            </a:r>
            <a:r>
              <a:rPr lang="en-US" altLang="pt-BR" dirty="0">
                <a:solidFill>
                  <a:srgbClr val="002060"/>
                </a:solidFill>
              </a:rPr>
              <a:t> é </a:t>
            </a:r>
            <a:r>
              <a:rPr lang="en-US" altLang="pt-BR" dirty="0" err="1">
                <a:solidFill>
                  <a:srgbClr val="002060"/>
                </a:solidFill>
              </a:rPr>
              <a:t>essencial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como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referencial</a:t>
            </a:r>
            <a:r>
              <a:rPr lang="en-US" altLang="pt-BR" dirty="0">
                <a:solidFill>
                  <a:srgbClr val="002060"/>
                </a:solidFill>
              </a:rPr>
              <a:t> de </a:t>
            </a:r>
            <a:r>
              <a:rPr lang="en-US" altLang="pt-BR" dirty="0" err="1">
                <a:solidFill>
                  <a:srgbClr val="002060"/>
                </a:solidFill>
              </a:rPr>
              <a:t>qualidade</a:t>
            </a:r>
            <a:endParaRPr lang="en-US" altLang="pt-BR" dirty="0">
              <a:solidFill>
                <a:srgbClr val="002060"/>
              </a:solidFill>
            </a:endParaRPr>
          </a:p>
          <a:p>
            <a:r>
              <a:rPr lang="en-US" altLang="pt-BR" dirty="0" err="1">
                <a:solidFill>
                  <a:srgbClr val="002060"/>
                </a:solidFill>
              </a:rPr>
              <a:t>Falhas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humanas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são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comuns</a:t>
            </a:r>
            <a:endParaRPr lang="en-US" altLang="pt-BR" dirty="0">
              <a:solidFill>
                <a:srgbClr val="002060"/>
              </a:solidFill>
            </a:endParaRPr>
          </a:p>
          <a:p>
            <a:r>
              <a:rPr lang="en-US" altLang="pt-BR" dirty="0" err="1">
                <a:solidFill>
                  <a:srgbClr val="002060"/>
                </a:solidFill>
              </a:rPr>
              <a:t>Realizar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todos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os</a:t>
            </a:r>
            <a:r>
              <a:rPr lang="en-US" altLang="pt-BR" dirty="0">
                <a:solidFill>
                  <a:srgbClr val="002060"/>
                </a:solidFill>
              </a:rPr>
              <a:t> testes, </a:t>
            </a:r>
            <a:r>
              <a:rPr lang="en-US" altLang="pt-BR" dirty="0" err="1">
                <a:solidFill>
                  <a:srgbClr val="002060"/>
                </a:solidFill>
              </a:rPr>
              <a:t>associados</a:t>
            </a:r>
            <a:r>
              <a:rPr lang="en-US" altLang="pt-BR" dirty="0">
                <a:solidFill>
                  <a:srgbClr val="002060"/>
                </a:solidFill>
              </a:rPr>
              <a:t> a </a:t>
            </a:r>
            <a:r>
              <a:rPr lang="en-US" altLang="pt-BR" dirty="0" err="1">
                <a:solidFill>
                  <a:srgbClr val="002060"/>
                </a:solidFill>
              </a:rPr>
              <a:t>artefatos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modificados</a:t>
            </a:r>
            <a:r>
              <a:rPr lang="en-US" altLang="pt-BR" dirty="0">
                <a:solidFill>
                  <a:srgbClr val="002060"/>
                </a:solidFill>
              </a:rPr>
              <a:t>, é </a:t>
            </a:r>
            <a:r>
              <a:rPr lang="en-US" altLang="pt-BR" dirty="0" err="1">
                <a:solidFill>
                  <a:srgbClr val="002060"/>
                </a:solidFill>
              </a:rPr>
              <a:t>imprescindível</a:t>
            </a:r>
            <a:endParaRPr lang="en-US" altLang="pt-BR" dirty="0">
              <a:solidFill>
                <a:srgbClr val="002060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35AF6-D85F-4AF1-8406-310B6CC9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AC39-C930-4D5B-83A0-D8FA39F80F1E}" type="slidenum">
              <a:rPr lang="pt-BR" altLang="pt-BR"/>
              <a:pPr/>
              <a:t>68</a:t>
            </a:fld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2DBB816-A268-40DE-A108-96F2465E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FD632FA-A25B-49A5-A1AF-FC75B3745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2128"/>
          </a:xfrm>
        </p:spPr>
        <p:txBody>
          <a:bodyPr/>
          <a:lstStyle/>
          <a:p>
            <a:r>
              <a:rPr lang="en-US" altLang="pt-BR" dirty="0" err="1">
                <a:latin typeface="Arial" panose="020B0604020202020204" pitchFamily="34" charset="0"/>
              </a:rPr>
              <a:t>Modelagem</a:t>
            </a:r>
            <a:r>
              <a:rPr lang="en-US" altLang="pt-BR" dirty="0">
                <a:latin typeface="Arial" panose="020B0604020202020204" pitchFamily="34" charset="0"/>
              </a:rPr>
              <a:t> dos Testes</a:t>
            </a:r>
            <a:endParaRPr lang="pt-BR" altLang="pt-BR" dirty="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6D7ED11-BFBA-488C-8A2E-58C01C2A50E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0" y="980728"/>
            <a:ext cx="9036496" cy="4495800"/>
          </a:xfrm>
        </p:spPr>
        <p:txBody>
          <a:bodyPr/>
          <a:lstStyle/>
          <a:p>
            <a:pPr marL="361950" indent="-3619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pt-BR" sz="2000" dirty="0" err="1">
                <a:solidFill>
                  <a:srgbClr val="002060"/>
                </a:solidFill>
                <a:latin typeface="Arial" panose="020B0604020202020204" pitchFamily="34" charset="0"/>
              </a:rPr>
              <a:t>Identificação</a:t>
            </a:r>
            <a:r>
              <a:rPr lang="en-US" altLang="pt-BR" sz="2000" dirty="0">
                <a:solidFill>
                  <a:srgbClr val="002060"/>
                </a:solidFill>
                <a:latin typeface="Arial" panose="020B0604020202020204" pitchFamily="34" charset="0"/>
              </a:rPr>
              <a:t> de </a:t>
            </a:r>
            <a:r>
              <a:rPr lang="en-US" altLang="pt-BR" sz="2000" dirty="0" err="1">
                <a:solidFill>
                  <a:srgbClr val="002060"/>
                </a:solidFill>
                <a:latin typeface="Arial" panose="020B0604020202020204" pitchFamily="34" charset="0"/>
              </a:rPr>
              <a:t>todos</a:t>
            </a:r>
            <a:r>
              <a:rPr lang="en-US" altLang="pt-BR" sz="20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2060"/>
                </a:solidFill>
                <a:latin typeface="Arial" panose="020B0604020202020204" pitchFamily="34" charset="0"/>
              </a:rPr>
              <a:t>os</a:t>
            </a:r>
            <a:r>
              <a:rPr lang="en-US" altLang="pt-BR" sz="20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2060"/>
                </a:solidFill>
                <a:latin typeface="Arial" panose="020B0604020202020204" pitchFamily="34" charset="0"/>
              </a:rPr>
              <a:t>elementos</a:t>
            </a:r>
            <a:r>
              <a:rPr lang="en-US" altLang="pt-BR" sz="20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2060"/>
                </a:solidFill>
                <a:latin typeface="Arial" panose="020B0604020202020204" pitchFamily="34" charset="0"/>
              </a:rPr>
              <a:t>necessários</a:t>
            </a:r>
            <a:r>
              <a:rPr lang="en-US" altLang="pt-BR" sz="2000" dirty="0">
                <a:solidFill>
                  <a:srgbClr val="002060"/>
                </a:solidFill>
                <a:latin typeface="Arial" panose="020B0604020202020204" pitchFamily="34" charset="0"/>
              </a:rPr>
              <a:t> para a </a:t>
            </a:r>
            <a:r>
              <a:rPr lang="en-US" altLang="pt-BR" sz="2000" dirty="0" err="1">
                <a:solidFill>
                  <a:srgbClr val="002060"/>
                </a:solidFill>
                <a:latin typeface="Arial" panose="020B0604020202020204" pitchFamily="34" charset="0"/>
              </a:rPr>
              <a:t>implementação</a:t>
            </a:r>
            <a:r>
              <a:rPr lang="en-US" altLang="pt-BR" sz="2000" dirty="0">
                <a:solidFill>
                  <a:srgbClr val="002060"/>
                </a:solidFill>
                <a:latin typeface="Arial" panose="020B0604020202020204" pitchFamily="34" charset="0"/>
              </a:rPr>
              <a:t> de </a:t>
            </a:r>
            <a:r>
              <a:rPr lang="en-US" altLang="pt-BR" sz="2000" dirty="0" err="1">
                <a:solidFill>
                  <a:srgbClr val="002060"/>
                </a:solidFill>
                <a:latin typeface="Arial" panose="020B0604020202020204" pitchFamily="34" charset="0"/>
              </a:rPr>
              <a:t>cada</a:t>
            </a:r>
            <a:r>
              <a:rPr lang="en-US" altLang="pt-BR" sz="20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pt-BR" sz="2000" dirty="0" err="1">
                <a:solidFill>
                  <a:srgbClr val="002060"/>
                </a:solidFill>
                <a:latin typeface="Arial" panose="020B0604020202020204" pitchFamily="34" charset="0"/>
              </a:rPr>
              <a:t>caso</a:t>
            </a:r>
            <a:r>
              <a:rPr lang="en-US" altLang="pt-BR" sz="2000" dirty="0">
                <a:solidFill>
                  <a:srgbClr val="002060"/>
                </a:solidFill>
                <a:latin typeface="Arial" panose="020B0604020202020204" pitchFamily="34" charset="0"/>
              </a:rPr>
              <a:t> de teste </a:t>
            </a:r>
            <a:r>
              <a:rPr lang="en-US" altLang="pt-BR" sz="2000" dirty="0" err="1">
                <a:solidFill>
                  <a:srgbClr val="002060"/>
                </a:solidFill>
                <a:latin typeface="Arial" panose="020B0604020202020204" pitchFamily="34" charset="0"/>
              </a:rPr>
              <a:t>especificado</a:t>
            </a:r>
            <a:r>
              <a:rPr lang="en-US" altLang="pt-BR" sz="2000" dirty="0">
                <a:solidFill>
                  <a:srgbClr val="002060"/>
                </a:solidFill>
                <a:latin typeface="Arial" panose="020B0604020202020204" pitchFamily="34" charset="0"/>
              </a:rPr>
              <a:t>:</a:t>
            </a:r>
          </a:p>
          <a:p>
            <a:pPr marL="628650" lvl="1" indent="-2667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pt-BR" sz="1600" dirty="0" err="1">
                <a:solidFill>
                  <a:srgbClr val="002060"/>
                </a:solidFill>
                <a:latin typeface="Arial" panose="020B0604020202020204" pitchFamily="34" charset="0"/>
              </a:rPr>
              <a:t>Modelagem</a:t>
            </a:r>
            <a:r>
              <a:rPr lang="en-US" altLang="pt-BR" sz="1600" dirty="0">
                <a:solidFill>
                  <a:srgbClr val="002060"/>
                </a:solidFill>
                <a:latin typeface="Arial" panose="020B0604020202020204" pitchFamily="34" charset="0"/>
              </a:rPr>
              <a:t> das </a:t>
            </a:r>
            <a:r>
              <a:rPr lang="en-US" altLang="pt-BR" sz="1600" dirty="0" err="1">
                <a:solidFill>
                  <a:srgbClr val="002060"/>
                </a:solidFill>
                <a:latin typeface="Arial" panose="020B0604020202020204" pitchFamily="34" charset="0"/>
              </a:rPr>
              <a:t>massas</a:t>
            </a:r>
            <a:r>
              <a:rPr lang="en-US" altLang="pt-BR" sz="1600" dirty="0">
                <a:solidFill>
                  <a:srgbClr val="002060"/>
                </a:solidFill>
                <a:latin typeface="Arial" panose="020B0604020202020204" pitchFamily="34" charset="0"/>
              </a:rPr>
              <a:t> de testes;</a:t>
            </a:r>
          </a:p>
          <a:p>
            <a:pPr marL="628650" lvl="1" indent="-2667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pt-BR" sz="1600" dirty="0" err="1">
                <a:solidFill>
                  <a:srgbClr val="002060"/>
                </a:solidFill>
                <a:latin typeface="Arial" panose="020B0604020202020204" pitchFamily="34" charset="0"/>
              </a:rPr>
              <a:t>D</a:t>
            </a:r>
            <a:r>
              <a:rPr lang="en-US" alt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efinição</a:t>
            </a:r>
            <a:r>
              <a:rPr lang="en-US" alt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 dos </a:t>
            </a:r>
            <a:r>
              <a:rPr lang="en-US" alt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critérios</a:t>
            </a:r>
            <a:r>
              <a:rPr lang="en-US" alt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 de </a:t>
            </a:r>
            <a:r>
              <a:rPr lang="en-US" alt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tratamento</a:t>
            </a:r>
            <a:r>
              <a:rPr lang="en-US" alt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 de </a:t>
            </a:r>
            <a:r>
              <a:rPr lang="en-US" alt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arquivos</a:t>
            </a:r>
            <a:r>
              <a:rPr lang="en-US" alt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 (</a:t>
            </a:r>
            <a:r>
              <a:rPr lang="en-US" alt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descaracterização</a:t>
            </a:r>
            <a:r>
              <a:rPr lang="en-US" alt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 e </a:t>
            </a:r>
            <a:r>
              <a:rPr lang="en-US" alt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comparação</a:t>
            </a:r>
            <a:r>
              <a:rPr lang="en-US" alt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 de </a:t>
            </a:r>
            <a:r>
              <a:rPr lang="en-US" alt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resultados</a:t>
            </a:r>
            <a:r>
              <a:rPr lang="en-US" alt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).</a:t>
            </a:r>
            <a:endParaRPr lang="pt-BR" altLang="pt-BR" dirty="0">
              <a:solidFill>
                <a:srgbClr val="00206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7EE1683-1BB3-4A73-A91D-C99C995E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>
                <a:solidFill>
                  <a:srgbClr val="003399"/>
                </a:solidFill>
              </a:rPr>
              <a:t>ESW - Estratégias de Teste - Sildenir A. Ribeiro, DSc.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DCE5B7E-691B-4C10-B05A-1654AC29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447" y="6422855"/>
            <a:ext cx="370389" cy="365125"/>
          </a:xfrm>
        </p:spPr>
        <p:txBody>
          <a:bodyPr/>
          <a:lstStyle/>
          <a:p>
            <a:fld id="{45EBE505-FD8E-45D1-86DC-A7A965B55E74}" type="slidenum">
              <a:rPr lang="pt-BR" altLang="pt-BR" smtClean="0">
                <a:solidFill>
                  <a:srgbClr val="003399"/>
                </a:solidFill>
              </a:rPr>
              <a:pPr/>
              <a:t>69</a:t>
            </a:fld>
            <a:endParaRPr lang="pt-BR" altLang="pt-BR">
              <a:solidFill>
                <a:srgbClr val="0033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76A82160-524C-4A24-A0B4-5328614FD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Dados e Casos de Teste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9B8C93EF-16F4-401C-A168-E0C034F002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4" y="2348880"/>
            <a:ext cx="8928992" cy="4104456"/>
          </a:xfrm>
        </p:spPr>
        <p:txBody>
          <a:bodyPr/>
          <a:lstStyle/>
          <a:p>
            <a:r>
              <a:rPr lang="pt-BR" altLang="pt-BR" dirty="0">
                <a:solidFill>
                  <a:srgbClr val="002060"/>
                </a:solidFill>
              </a:rPr>
              <a:t>Dados de Teste</a:t>
            </a: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Entradas selecionadas para testar o software</a:t>
            </a:r>
          </a:p>
          <a:p>
            <a:r>
              <a:rPr lang="pt-BR" altLang="pt-BR" dirty="0">
                <a:solidFill>
                  <a:srgbClr val="002060"/>
                </a:solidFill>
              </a:rPr>
              <a:t>Casos de Teste</a:t>
            </a: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Dados de teste, bem como saídas esperadas de acordo com a especificação (Veredicto)</a:t>
            </a:r>
          </a:p>
          <a:p>
            <a:pPr lvl="1"/>
            <a:r>
              <a:rPr lang="pt-BR" altLang="pt-BR" dirty="0">
                <a:solidFill>
                  <a:srgbClr val="002060"/>
                </a:solidFill>
              </a:rPr>
              <a:t>Cenários específicos de execução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133AFE-9A76-443F-9A2D-798ED50D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1A29-F68C-48DE-ACB4-0181269106B8}" type="slidenum">
              <a:rPr lang="pt-BR" altLang="pt-BR"/>
              <a:pPr/>
              <a:t>7</a:t>
            </a:fld>
            <a:endParaRPr lang="pt-BR" alt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FE6BE22-7089-4B48-9751-BA8F9C4BF41A}"/>
              </a:ext>
            </a:extLst>
          </p:cNvPr>
          <p:cNvSpPr txBox="1">
            <a:spLocks/>
          </p:cNvSpPr>
          <p:nvPr/>
        </p:nvSpPr>
        <p:spPr>
          <a:xfrm>
            <a:off x="107504" y="908720"/>
            <a:ext cx="9003375" cy="71360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>
                <a:solidFill>
                  <a:srgbClr val="002060"/>
                </a:solidFill>
              </a:rPr>
              <a:t>Testes de Software</a:t>
            </a:r>
            <a:endParaRPr lang="pt-BR" sz="4000" dirty="0">
              <a:solidFill>
                <a:srgbClr val="00206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17AF38A-3661-4547-B566-748C4105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4052DAF-5D0F-4B9C-9849-1C3BC819F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pt-BR">
                <a:latin typeface="Arial" panose="020B0604020202020204" pitchFamily="34" charset="0"/>
              </a:rPr>
              <a:t>Prepara</a:t>
            </a:r>
            <a:r>
              <a:rPr lang="pt-BR" altLang="pt-BR">
                <a:latin typeface="Arial" panose="020B0604020202020204" pitchFamily="34" charset="0"/>
              </a:rPr>
              <a:t>ção</a:t>
            </a:r>
            <a:r>
              <a:rPr lang="en-US" altLang="pt-BR">
                <a:latin typeface="Arial" panose="020B0604020202020204" pitchFamily="34" charset="0"/>
              </a:rPr>
              <a:t> do Ambiente</a:t>
            </a:r>
            <a:endParaRPr lang="pt-BR" altLang="pt-BR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CFC0B2D-6AA1-4C83-AE90-13BF707F60F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6715" y="1124744"/>
            <a:ext cx="8658671" cy="4827240"/>
          </a:xfrm>
        </p:spPr>
        <p:txBody>
          <a:bodyPr/>
          <a:lstStyle/>
          <a:p>
            <a:pPr>
              <a:buClr>
                <a:srgbClr val="003399"/>
              </a:buClr>
              <a:buFont typeface="Wingdings" panose="05000000000000000000" pitchFamily="2" charset="2"/>
              <a:buChar char="Ø"/>
            </a:pPr>
            <a:r>
              <a:rPr lang="en-US" altLang="pt-BR" dirty="0">
                <a:solidFill>
                  <a:srgbClr val="002060"/>
                </a:solidFill>
                <a:latin typeface="Arial" panose="020B0604020202020204" pitchFamily="34" charset="0"/>
              </a:rPr>
              <a:t>Conjunto de </a:t>
            </a:r>
            <a:r>
              <a:rPr lang="en-US" altLang="pt-BR" dirty="0" err="1">
                <a:solidFill>
                  <a:srgbClr val="002060"/>
                </a:solidFill>
                <a:latin typeface="Arial" panose="020B0604020202020204" pitchFamily="34" charset="0"/>
              </a:rPr>
              <a:t>atividades</a:t>
            </a:r>
            <a:r>
              <a:rPr lang="en-US" altLang="pt-BR" dirty="0">
                <a:solidFill>
                  <a:srgbClr val="002060"/>
                </a:solidFill>
                <a:latin typeface="Arial" panose="020B0604020202020204" pitchFamily="34" charset="0"/>
              </a:rPr>
              <a:t> que visa a </a:t>
            </a:r>
            <a:r>
              <a:rPr lang="en-US" altLang="pt-BR" dirty="0" err="1">
                <a:solidFill>
                  <a:srgbClr val="002060"/>
                </a:solidFill>
                <a:latin typeface="Arial" panose="020B0604020202020204" pitchFamily="34" charset="0"/>
              </a:rPr>
              <a:t>disponibilização</a:t>
            </a:r>
            <a:r>
              <a:rPr lang="en-US" altLang="pt-BR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pt-BR" dirty="0" err="1">
                <a:solidFill>
                  <a:srgbClr val="002060"/>
                </a:solidFill>
                <a:latin typeface="Arial" panose="020B0604020202020204" pitchFamily="34" charset="0"/>
              </a:rPr>
              <a:t>física</a:t>
            </a:r>
            <a:r>
              <a:rPr lang="en-US" altLang="pt-BR" dirty="0">
                <a:solidFill>
                  <a:srgbClr val="002060"/>
                </a:solidFill>
                <a:latin typeface="Arial" panose="020B0604020202020204" pitchFamily="34" charset="0"/>
              </a:rPr>
              <a:t> de um </a:t>
            </a:r>
            <a:r>
              <a:rPr lang="en-US" altLang="pt-BR" dirty="0" err="1">
                <a:solidFill>
                  <a:srgbClr val="002060"/>
                </a:solidFill>
                <a:latin typeface="Arial" panose="020B0604020202020204" pitchFamily="34" charset="0"/>
              </a:rPr>
              <a:t>ambiente</a:t>
            </a:r>
            <a:r>
              <a:rPr lang="en-US" altLang="pt-BR" dirty="0">
                <a:solidFill>
                  <a:srgbClr val="002060"/>
                </a:solidFill>
                <a:latin typeface="Arial" panose="020B0604020202020204" pitchFamily="34" charset="0"/>
              </a:rPr>
              <a:t> de testes para </a:t>
            </a:r>
            <a:r>
              <a:rPr lang="en-US" altLang="pt-BR" dirty="0" err="1">
                <a:solidFill>
                  <a:srgbClr val="002060"/>
                </a:solidFill>
                <a:latin typeface="Arial" panose="020B0604020202020204" pitchFamily="34" charset="0"/>
              </a:rPr>
              <a:t>sofrer</a:t>
            </a:r>
            <a:r>
              <a:rPr lang="en-US" altLang="pt-BR" dirty="0">
                <a:solidFill>
                  <a:srgbClr val="002060"/>
                </a:solidFill>
                <a:latin typeface="Arial" panose="020B0604020202020204" pitchFamily="34" charset="0"/>
              </a:rPr>
              <a:t> a </a:t>
            </a:r>
            <a:r>
              <a:rPr lang="en-US" altLang="pt-BR" dirty="0" err="1">
                <a:solidFill>
                  <a:srgbClr val="002060"/>
                </a:solidFill>
                <a:latin typeface="Arial" panose="020B0604020202020204" pitchFamily="34" charset="0"/>
              </a:rPr>
              <a:t>bateria</a:t>
            </a:r>
            <a:r>
              <a:rPr lang="en-US" altLang="pt-BR" dirty="0">
                <a:solidFill>
                  <a:srgbClr val="002060"/>
                </a:solidFill>
                <a:latin typeface="Arial" panose="020B0604020202020204" pitchFamily="34" charset="0"/>
              </a:rPr>
              <a:t> de testes </a:t>
            </a:r>
            <a:r>
              <a:rPr lang="en-US" altLang="pt-BR" dirty="0" err="1">
                <a:solidFill>
                  <a:srgbClr val="002060"/>
                </a:solidFill>
                <a:latin typeface="Arial" panose="020B0604020202020204" pitchFamily="34" charset="0"/>
              </a:rPr>
              <a:t>planejadas</a:t>
            </a:r>
            <a:r>
              <a:rPr lang="en-US" altLang="pt-BR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pt-BR" dirty="0" err="1">
                <a:solidFill>
                  <a:srgbClr val="002060"/>
                </a:solidFill>
                <a:latin typeface="Arial" panose="020B0604020202020204" pitchFamily="34" charset="0"/>
              </a:rPr>
              <a:t>nas</a:t>
            </a:r>
            <a:r>
              <a:rPr lang="en-US" altLang="pt-BR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pt-BR" dirty="0" err="1">
                <a:solidFill>
                  <a:srgbClr val="002060"/>
                </a:solidFill>
                <a:latin typeface="Arial" panose="020B0604020202020204" pitchFamily="34" charset="0"/>
              </a:rPr>
              <a:t>etapas</a:t>
            </a:r>
            <a:r>
              <a:rPr lang="en-US" altLang="pt-BR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pt-BR" dirty="0" err="1">
                <a:solidFill>
                  <a:srgbClr val="002060"/>
                </a:solidFill>
                <a:latin typeface="Arial" panose="020B0604020202020204" pitchFamily="34" charset="0"/>
              </a:rPr>
              <a:t>anteriores</a:t>
            </a:r>
            <a:r>
              <a:rPr lang="en-US" altLang="pt-BR" dirty="0">
                <a:solidFill>
                  <a:srgbClr val="002060"/>
                </a:solidFill>
                <a:latin typeface="Arial" panose="020B0604020202020204" pitchFamily="34" charset="0"/>
              </a:rPr>
              <a:t> de forma </a:t>
            </a:r>
            <a:r>
              <a:rPr lang="en-US" altLang="pt-BR" dirty="0" err="1">
                <a:solidFill>
                  <a:srgbClr val="002060"/>
                </a:solidFill>
                <a:latin typeface="Arial" panose="020B0604020202020204" pitchFamily="34" charset="0"/>
              </a:rPr>
              <a:t>contínua</a:t>
            </a:r>
            <a:r>
              <a:rPr lang="en-US" altLang="pt-BR" dirty="0">
                <a:solidFill>
                  <a:srgbClr val="002060"/>
                </a:solidFill>
                <a:latin typeface="Arial" panose="020B0604020202020204" pitchFamily="34" charset="0"/>
              </a:rPr>
              <a:t> e </a:t>
            </a:r>
            <a:r>
              <a:rPr lang="en-US" altLang="pt-BR" dirty="0" err="1">
                <a:solidFill>
                  <a:srgbClr val="002060"/>
                </a:solidFill>
                <a:latin typeface="Arial" panose="020B0604020202020204" pitchFamily="34" charset="0"/>
              </a:rPr>
              <a:t>automatizada</a:t>
            </a:r>
            <a:r>
              <a:rPr lang="en-US" altLang="pt-BR" dirty="0">
                <a:solidFill>
                  <a:srgbClr val="002060"/>
                </a:solidFill>
                <a:latin typeface="Arial" panose="020B0604020202020204" pitchFamily="34" charset="0"/>
              </a:rPr>
              <a:t> (</a:t>
            </a:r>
            <a:r>
              <a:rPr lang="en-US" altLang="pt-BR" dirty="0" err="1">
                <a:solidFill>
                  <a:srgbClr val="002060"/>
                </a:solidFill>
                <a:latin typeface="Arial" panose="020B0604020202020204" pitchFamily="34" charset="0"/>
              </a:rPr>
              <a:t>sem</a:t>
            </a:r>
            <a:r>
              <a:rPr lang="en-US" altLang="pt-BR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pt-BR" dirty="0" err="1">
                <a:solidFill>
                  <a:srgbClr val="002060"/>
                </a:solidFill>
                <a:latin typeface="Arial" panose="020B0604020202020204" pitchFamily="34" charset="0"/>
              </a:rPr>
              <a:t>intervenção</a:t>
            </a:r>
            <a:r>
              <a:rPr lang="en-US" altLang="pt-BR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pt-BR" dirty="0" err="1">
                <a:solidFill>
                  <a:srgbClr val="002060"/>
                </a:solidFill>
                <a:latin typeface="Arial" panose="020B0604020202020204" pitchFamily="34" charset="0"/>
              </a:rPr>
              <a:t>humana</a:t>
            </a:r>
            <a:r>
              <a:rPr lang="en-US" altLang="pt-BR" dirty="0">
                <a:solidFill>
                  <a:srgbClr val="002060"/>
                </a:solidFill>
                <a:latin typeface="Arial" panose="020B0604020202020204" pitchFamily="34" charset="0"/>
              </a:rPr>
              <a:t>).</a:t>
            </a:r>
            <a:endParaRPr lang="pt-BR" altLang="pt-BR" dirty="0">
              <a:solidFill>
                <a:srgbClr val="00206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A487FB8-2EA6-4649-B31D-3C48D320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CE405A5-FF1D-4BCA-92E5-2EBF4277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E505-FD8E-45D1-86DC-A7A965B55E74}" type="slidenum">
              <a:rPr lang="pt-BR" altLang="pt-BR" smtClean="0"/>
              <a:pPr/>
              <a:t>70</a:t>
            </a:fld>
            <a:endParaRPr lang="pt-BR" altLang="pt-BR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339AE78-BFFC-4E93-8B2C-A2D0F7D35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9128001" cy="764704"/>
          </a:xfrm>
        </p:spPr>
        <p:txBody>
          <a:bodyPr/>
          <a:lstStyle/>
          <a:p>
            <a:r>
              <a:rPr lang="en-US" altLang="pt-BR" dirty="0" err="1">
                <a:latin typeface="Arial" panose="020B0604020202020204" pitchFamily="34" charset="0"/>
              </a:rPr>
              <a:t>Execu</a:t>
            </a:r>
            <a:r>
              <a:rPr lang="pt-BR" altLang="pt-BR" dirty="0" err="1">
                <a:latin typeface="Arial" panose="020B0604020202020204" pitchFamily="34" charset="0"/>
              </a:rPr>
              <a:t>ção</a:t>
            </a:r>
            <a:r>
              <a:rPr lang="en-US" altLang="pt-BR" dirty="0">
                <a:latin typeface="Arial" panose="020B0604020202020204" pitchFamily="34" charset="0"/>
              </a:rPr>
              <a:t> dos Testes</a:t>
            </a:r>
            <a:endParaRPr lang="pt-BR" altLang="pt-BR" dirty="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68B0FD9-B926-4C94-B335-4F65C65B7EA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8702" y="836712"/>
            <a:ext cx="9017793" cy="1080120"/>
          </a:xfrm>
        </p:spPr>
        <p:txBody>
          <a:bodyPr/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pt-BR" dirty="0" err="1">
                <a:solidFill>
                  <a:srgbClr val="002060"/>
                </a:solidFill>
                <a:latin typeface="Arial" panose="020B0604020202020204" pitchFamily="34" charset="0"/>
              </a:rPr>
              <a:t>Execução</a:t>
            </a:r>
            <a:r>
              <a:rPr lang="en-US" altLang="pt-BR" dirty="0">
                <a:solidFill>
                  <a:srgbClr val="002060"/>
                </a:solidFill>
                <a:latin typeface="Arial" panose="020B0604020202020204" pitchFamily="34" charset="0"/>
              </a:rPr>
              <a:t> e </a:t>
            </a:r>
            <a:r>
              <a:rPr lang="en-US" altLang="pt-BR" dirty="0" err="1">
                <a:solidFill>
                  <a:srgbClr val="002060"/>
                </a:solidFill>
                <a:latin typeface="Arial" panose="020B0604020202020204" pitchFamily="34" charset="0"/>
              </a:rPr>
              <a:t>conferência</a:t>
            </a:r>
            <a:r>
              <a:rPr lang="en-US" altLang="pt-BR" dirty="0">
                <a:solidFill>
                  <a:srgbClr val="002060"/>
                </a:solidFill>
                <a:latin typeface="Arial" panose="020B0604020202020204" pitchFamily="34" charset="0"/>
              </a:rPr>
              <a:t> dos testes </a:t>
            </a:r>
            <a:r>
              <a:rPr lang="en-US" altLang="pt-BR" dirty="0" err="1">
                <a:solidFill>
                  <a:srgbClr val="002060"/>
                </a:solidFill>
                <a:latin typeface="Arial" panose="020B0604020202020204" pitchFamily="34" charset="0"/>
              </a:rPr>
              <a:t>planejados</a:t>
            </a:r>
            <a:r>
              <a:rPr lang="en-US" altLang="pt-BR" dirty="0">
                <a:solidFill>
                  <a:srgbClr val="002060"/>
                </a:solidFill>
                <a:latin typeface="Arial" panose="020B0604020202020204" pitchFamily="34" charset="0"/>
              </a:rPr>
              <a:t>, de forma a </a:t>
            </a:r>
            <a:r>
              <a:rPr lang="en-US" altLang="pt-BR" dirty="0" err="1">
                <a:solidFill>
                  <a:srgbClr val="002060"/>
                </a:solidFill>
                <a:latin typeface="Arial" panose="020B0604020202020204" pitchFamily="34" charset="0"/>
              </a:rPr>
              <a:t>garantir</a:t>
            </a:r>
            <a:r>
              <a:rPr lang="en-US" altLang="pt-BR" dirty="0">
                <a:solidFill>
                  <a:srgbClr val="002060"/>
                </a:solidFill>
                <a:latin typeface="Arial" panose="020B0604020202020204" pitchFamily="34" charset="0"/>
              </a:rPr>
              <a:t> que o </a:t>
            </a:r>
            <a:r>
              <a:rPr lang="en-US" altLang="pt-BR" dirty="0" err="1">
                <a:solidFill>
                  <a:srgbClr val="002060"/>
                </a:solidFill>
                <a:latin typeface="Arial" panose="020B0604020202020204" pitchFamily="34" charset="0"/>
              </a:rPr>
              <a:t>comportamento</a:t>
            </a:r>
            <a:r>
              <a:rPr lang="en-US" altLang="pt-BR" dirty="0">
                <a:solidFill>
                  <a:srgbClr val="002060"/>
                </a:solidFill>
                <a:latin typeface="Arial" panose="020B0604020202020204" pitchFamily="34" charset="0"/>
              </a:rPr>
              <a:t> do </a:t>
            </a:r>
            <a:r>
              <a:rPr lang="en-US" altLang="pt-BR" dirty="0" err="1">
                <a:solidFill>
                  <a:srgbClr val="002060"/>
                </a:solidFill>
                <a:latin typeface="Arial" panose="020B0604020202020204" pitchFamily="34" charset="0"/>
              </a:rPr>
              <a:t>aplicativo</a:t>
            </a:r>
            <a:r>
              <a:rPr lang="en-US" altLang="pt-BR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pt-BR" dirty="0" err="1">
                <a:solidFill>
                  <a:srgbClr val="002060"/>
                </a:solidFill>
                <a:latin typeface="Arial" panose="020B0604020202020204" pitchFamily="34" charset="0"/>
              </a:rPr>
              <a:t>permanece</a:t>
            </a:r>
            <a:r>
              <a:rPr lang="en-US" altLang="pt-BR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pt-BR" dirty="0" err="1">
                <a:solidFill>
                  <a:srgbClr val="002060"/>
                </a:solidFill>
                <a:latin typeface="Arial" panose="020B0604020202020204" pitchFamily="34" charset="0"/>
              </a:rPr>
              <a:t>em</a:t>
            </a:r>
            <a:r>
              <a:rPr lang="en-US" altLang="pt-BR" dirty="0">
                <a:solidFill>
                  <a:srgbClr val="002060"/>
                </a:solidFill>
                <a:latin typeface="Arial" panose="020B0604020202020204" pitchFamily="34" charset="0"/>
              </a:rPr>
              <a:t> "</a:t>
            </a:r>
            <a:r>
              <a:rPr lang="en-US" altLang="pt-BR" dirty="0" err="1">
                <a:solidFill>
                  <a:srgbClr val="002060"/>
                </a:solidFill>
                <a:latin typeface="Arial" panose="020B0604020202020204" pitchFamily="34" charset="0"/>
              </a:rPr>
              <a:t>conformidade</a:t>
            </a:r>
            <a:r>
              <a:rPr lang="en-US" altLang="pt-BR" dirty="0">
                <a:solidFill>
                  <a:srgbClr val="002060"/>
                </a:solidFill>
                <a:latin typeface="Arial" panose="020B0604020202020204" pitchFamily="34" charset="0"/>
              </a:rPr>
              <a:t>" com </a:t>
            </a:r>
            <a:r>
              <a:rPr lang="en-US" altLang="pt-BR" dirty="0" err="1">
                <a:solidFill>
                  <a:srgbClr val="002060"/>
                </a:solidFill>
                <a:latin typeface="Arial" panose="020B0604020202020204" pitchFamily="34" charset="0"/>
              </a:rPr>
              <a:t>os</a:t>
            </a:r>
            <a:r>
              <a:rPr lang="en-US" altLang="pt-BR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pt-BR" dirty="0" err="1">
                <a:solidFill>
                  <a:srgbClr val="002060"/>
                </a:solidFill>
                <a:latin typeface="Arial" panose="020B0604020202020204" pitchFamily="34" charset="0"/>
              </a:rPr>
              <a:t>requisitos</a:t>
            </a:r>
            <a:r>
              <a:rPr lang="en-US" altLang="pt-BR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pt-BR" dirty="0" err="1">
                <a:solidFill>
                  <a:srgbClr val="002060"/>
                </a:solidFill>
                <a:latin typeface="Arial" panose="020B0604020202020204" pitchFamily="34" charset="0"/>
              </a:rPr>
              <a:t>contratados</a:t>
            </a:r>
            <a:r>
              <a:rPr lang="en-US" altLang="pt-BR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pt-BR" dirty="0" err="1">
                <a:solidFill>
                  <a:srgbClr val="002060"/>
                </a:solidFill>
                <a:latin typeface="Arial" panose="020B0604020202020204" pitchFamily="34" charset="0"/>
              </a:rPr>
              <a:t>pelo</a:t>
            </a:r>
            <a:r>
              <a:rPr lang="en-US" altLang="pt-BR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pt-BR" dirty="0" err="1">
                <a:solidFill>
                  <a:srgbClr val="002060"/>
                </a:solidFill>
                <a:latin typeface="Arial" panose="020B0604020202020204" pitchFamily="34" charset="0"/>
              </a:rPr>
              <a:t>Cliente</a:t>
            </a:r>
            <a:r>
              <a:rPr lang="en-US" altLang="pt-BR" dirty="0">
                <a:solidFill>
                  <a:srgbClr val="002060"/>
                </a:solidFill>
                <a:latin typeface="Arial" panose="020B0604020202020204" pitchFamily="34" charset="0"/>
              </a:rPr>
              <a:t>.</a:t>
            </a:r>
            <a:endParaRPr lang="pt-BR" altLang="pt-BR" dirty="0">
              <a:solidFill>
                <a:srgbClr val="00206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259B380-A624-46C3-B1F7-CADB7A62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5A49D27-3095-4CC6-9BBF-F9185E04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E505-FD8E-45D1-86DC-A7A965B55E74}" type="slidenum">
              <a:rPr lang="pt-BR" altLang="pt-BR" smtClean="0"/>
              <a:pPr/>
              <a:t>71</a:t>
            </a:fld>
            <a:endParaRPr lang="pt-BR" altLang="pt-BR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1944443-38C1-49C7-953B-94C0AC5A7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r>
              <a:rPr lang="en-US" altLang="pt-BR" dirty="0" err="1">
                <a:latin typeface="Arial" panose="020B0604020202020204" pitchFamily="34" charset="0"/>
              </a:rPr>
              <a:t>Análise</a:t>
            </a:r>
            <a:r>
              <a:rPr lang="en-US" altLang="pt-BR" dirty="0">
                <a:latin typeface="Arial" panose="020B0604020202020204" pitchFamily="34" charset="0"/>
              </a:rPr>
              <a:t> dos </a:t>
            </a:r>
            <a:r>
              <a:rPr lang="en-US" altLang="pt-BR" dirty="0" err="1">
                <a:latin typeface="Arial" panose="020B0604020202020204" pitchFamily="34" charset="0"/>
              </a:rPr>
              <a:t>Resultados</a:t>
            </a:r>
            <a:endParaRPr lang="pt-BR" altLang="pt-BR" dirty="0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2444449-4765-4E49-912D-A9DF2349A5B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07504" y="908720"/>
            <a:ext cx="8658671" cy="30963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 dirty="0" err="1">
                <a:solidFill>
                  <a:srgbClr val="002060"/>
                </a:solidFill>
              </a:rPr>
              <a:t>Análise</a:t>
            </a:r>
            <a:r>
              <a:rPr lang="en-US" altLang="pt-BR" dirty="0">
                <a:solidFill>
                  <a:srgbClr val="002060"/>
                </a:solidFill>
              </a:rPr>
              <a:t> e </a:t>
            </a:r>
            <a:r>
              <a:rPr lang="en-US" altLang="pt-BR" dirty="0" err="1">
                <a:solidFill>
                  <a:srgbClr val="002060"/>
                </a:solidFill>
              </a:rPr>
              <a:t>confirmação</a:t>
            </a:r>
            <a:r>
              <a:rPr lang="en-US" altLang="pt-BR" dirty="0">
                <a:solidFill>
                  <a:srgbClr val="002060"/>
                </a:solidFill>
              </a:rPr>
              <a:t> dos </a:t>
            </a:r>
            <a:r>
              <a:rPr lang="en-US" altLang="pt-BR" dirty="0" err="1">
                <a:solidFill>
                  <a:srgbClr val="002060"/>
                </a:solidFill>
              </a:rPr>
              <a:t>resultados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relatados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durante</a:t>
            </a:r>
            <a:r>
              <a:rPr lang="en-US" altLang="pt-BR" dirty="0">
                <a:solidFill>
                  <a:srgbClr val="002060"/>
                </a:solidFill>
              </a:rPr>
              <a:t> a </a:t>
            </a:r>
            <a:r>
              <a:rPr lang="en-US" altLang="pt-BR" dirty="0" err="1">
                <a:solidFill>
                  <a:srgbClr val="002060"/>
                </a:solidFill>
              </a:rPr>
              <a:t>fase</a:t>
            </a:r>
            <a:r>
              <a:rPr lang="en-US" altLang="pt-BR" dirty="0">
                <a:solidFill>
                  <a:srgbClr val="002060"/>
                </a:solidFill>
              </a:rPr>
              <a:t> de </a:t>
            </a:r>
            <a:r>
              <a:rPr lang="en-US" altLang="pt-BR" dirty="0" err="1">
                <a:solidFill>
                  <a:srgbClr val="002060"/>
                </a:solidFill>
              </a:rPr>
              <a:t>execução</a:t>
            </a:r>
            <a:r>
              <a:rPr lang="en-US" altLang="pt-BR" dirty="0">
                <a:solidFill>
                  <a:srgbClr val="002060"/>
                </a:solidFill>
              </a:rPr>
              <a:t> dos testes. </a:t>
            </a:r>
          </a:p>
          <a:p>
            <a:pPr>
              <a:lnSpc>
                <a:spcPct val="90000"/>
              </a:lnSpc>
            </a:pPr>
            <a:r>
              <a:rPr lang="en-US" altLang="pt-BR" dirty="0" err="1">
                <a:solidFill>
                  <a:srgbClr val="002060"/>
                </a:solidFill>
              </a:rPr>
              <a:t>Os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resultados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em</a:t>
            </a:r>
            <a:r>
              <a:rPr lang="en-US" altLang="pt-BR" dirty="0">
                <a:solidFill>
                  <a:srgbClr val="002060"/>
                </a:solidFill>
              </a:rPr>
              <a:t> "</a:t>
            </a:r>
            <a:r>
              <a:rPr lang="en-US" altLang="pt-BR" dirty="0" err="1">
                <a:solidFill>
                  <a:srgbClr val="002060"/>
                </a:solidFill>
              </a:rPr>
              <a:t>não-conformidade</a:t>
            </a:r>
            <a:r>
              <a:rPr lang="en-US" altLang="pt-BR" dirty="0">
                <a:solidFill>
                  <a:srgbClr val="002060"/>
                </a:solidFill>
              </a:rPr>
              <a:t>" </a:t>
            </a:r>
            <a:r>
              <a:rPr lang="en-US" altLang="pt-BR" dirty="0" err="1">
                <a:solidFill>
                  <a:srgbClr val="002060"/>
                </a:solidFill>
              </a:rPr>
              <a:t>deverão</a:t>
            </a:r>
            <a:r>
              <a:rPr lang="en-US" altLang="pt-BR" dirty="0">
                <a:solidFill>
                  <a:srgbClr val="002060"/>
                </a:solidFill>
              </a:rPr>
              <a:t> ser "</a:t>
            </a:r>
            <a:r>
              <a:rPr lang="en-US" altLang="pt-BR" dirty="0" err="1">
                <a:solidFill>
                  <a:srgbClr val="002060"/>
                </a:solidFill>
              </a:rPr>
              <a:t>confirmados</a:t>
            </a:r>
            <a:r>
              <a:rPr lang="en-US" altLang="pt-BR" dirty="0">
                <a:solidFill>
                  <a:srgbClr val="002060"/>
                </a:solidFill>
              </a:rPr>
              <a:t>" e "</a:t>
            </a:r>
            <a:r>
              <a:rPr lang="en-US" altLang="pt-BR" dirty="0" err="1">
                <a:solidFill>
                  <a:srgbClr val="002060"/>
                </a:solidFill>
              </a:rPr>
              <a:t>detalhados</a:t>
            </a:r>
            <a:r>
              <a:rPr lang="en-US" altLang="pt-BR" dirty="0">
                <a:solidFill>
                  <a:srgbClr val="002060"/>
                </a:solidFill>
              </a:rPr>
              <a:t>" para que a </a:t>
            </a:r>
            <a:r>
              <a:rPr lang="en-US" altLang="pt-BR" dirty="0" err="1">
                <a:solidFill>
                  <a:srgbClr val="002060"/>
                </a:solidFill>
              </a:rPr>
              <a:t>Fábrica</a:t>
            </a:r>
            <a:r>
              <a:rPr lang="en-US" altLang="pt-BR" dirty="0">
                <a:solidFill>
                  <a:srgbClr val="002060"/>
                </a:solidFill>
              </a:rPr>
              <a:t> de Software realize as </a:t>
            </a:r>
            <a:r>
              <a:rPr lang="en-US" altLang="pt-BR" dirty="0" err="1">
                <a:solidFill>
                  <a:srgbClr val="002060"/>
                </a:solidFill>
              </a:rPr>
              <a:t>correções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necessárias</a:t>
            </a:r>
            <a:r>
              <a:rPr lang="en-US" altLang="pt-BR" dirty="0">
                <a:solidFill>
                  <a:srgbClr val="002060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pt-BR" dirty="0" err="1">
                <a:solidFill>
                  <a:srgbClr val="002060"/>
                </a:solidFill>
              </a:rPr>
              <a:t>Já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os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em</a:t>
            </a:r>
            <a:r>
              <a:rPr lang="en-US" altLang="pt-BR" dirty="0">
                <a:solidFill>
                  <a:srgbClr val="002060"/>
                </a:solidFill>
              </a:rPr>
              <a:t> "</a:t>
            </a:r>
            <a:r>
              <a:rPr lang="en-US" altLang="pt-BR" dirty="0" err="1">
                <a:solidFill>
                  <a:srgbClr val="002060"/>
                </a:solidFill>
              </a:rPr>
              <a:t>conformidade</a:t>
            </a:r>
            <a:r>
              <a:rPr lang="en-US" altLang="pt-BR" dirty="0">
                <a:solidFill>
                  <a:srgbClr val="002060"/>
                </a:solidFill>
              </a:rPr>
              <a:t>" </a:t>
            </a:r>
            <a:r>
              <a:rPr lang="en-US" altLang="pt-BR" dirty="0" err="1">
                <a:solidFill>
                  <a:srgbClr val="002060"/>
                </a:solidFill>
              </a:rPr>
              <a:t>deverão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ter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seu</a:t>
            </a:r>
            <a:r>
              <a:rPr lang="en-US" altLang="pt-BR" dirty="0">
                <a:solidFill>
                  <a:srgbClr val="002060"/>
                </a:solidFill>
              </a:rPr>
              <a:t> </a:t>
            </a:r>
            <a:r>
              <a:rPr lang="en-US" altLang="pt-BR" dirty="0" err="1">
                <a:solidFill>
                  <a:srgbClr val="002060"/>
                </a:solidFill>
              </a:rPr>
              <a:t>resultado</a:t>
            </a:r>
            <a:r>
              <a:rPr lang="en-US" altLang="pt-BR" dirty="0">
                <a:solidFill>
                  <a:srgbClr val="002060"/>
                </a:solidFill>
              </a:rPr>
              <a:t> "POSITIVO" </a:t>
            </a:r>
            <a:r>
              <a:rPr lang="en-US" altLang="pt-BR" dirty="0" err="1">
                <a:solidFill>
                  <a:srgbClr val="002060"/>
                </a:solidFill>
              </a:rPr>
              <a:t>reconfirmado</a:t>
            </a:r>
            <a:r>
              <a:rPr lang="en-US" altLang="pt-BR" dirty="0">
                <a:solidFill>
                  <a:srgbClr val="002060"/>
                </a:solidFill>
              </a:rPr>
              <a:t>.</a:t>
            </a:r>
            <a:endParaRPr lang="pt-BR" altLang="pt-BR" dirty="0">
              <a:solidFill>
                <a:srgbClr val="00206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49E6C89-C3C5-4916-930D-0BA97BA9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5D6C2F-036C-4B13-BF5D-50DD7569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E505-FD8E-45D1-86DC-A7A965B55E74}" type="slidenum">
              <a:rPr lang="pt-BR" altLang="pt-BR" smtClean="0"/>
              <a:pPr/>
              <a:t>72</a:t>
            </a:fld>
            <a:endParaRPr lang="pt-BR" altLang="pt-BR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75AEC03-0929-4FDA-8755-4749ED0049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Bibliografia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2D92757-B99C-4C71-80CE-38BD7408CC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1052736"/>
            <a:ext cx="7772400" cy="4206240"/>
          </a:xfrm>
        </p:spPr>
        <p:txBody>
          <a:bodyPr/>
          <a:lstStyle/>
          <a:p>
            <a:r>
              <a:rPr lang="pt-BR" altLang="pt-BR" dirty="0" err="1">
                <a:solidFill>
                  <a:srgbClr val="002060"/>
                </a:solidFill>
              </a:rPr>
              <a:t>Liskov</a:t>
            </a:r>
            <a:r>
              <a:rPr lang="pt-BR" altLang="pt-BR" dirty="0">
                <a:solidFill>
                  <a:srgbClr val="002060"/>
                </a:solidFill>
              </a:rPr>
              <a:t>, B. et al. </a:t>
            </a:r>
            <a:r>
              <a:rPr lang="pt-BR" altLang="pt-BR" dirty="0" err="1">
                <a:solidFill>
                  <a:srgbClr val="002060"/>
                </a:solidFill>
              </a:rPr>
              <a:t>Program</a:t>
            </a:r>
            <a:r>
              <a:rPr lang="pt-BR" altLang="pt-BR" dirty="0">
                <a:solidFill>
                  <a:srgbClr val="002060"/>
                </a:solidFill>
              </a:rPr>
              <a:t> </a:t>
            </a:r>
            <a:r>
              <a:rPr lang="pt-BR" altLang="pt-BR" dirty="0" err="1">
                <a:solidFill>
                  <a:srgbClr val="002060"/>
                </a:solidFill>
              </a:rPr>
              <a:t>Development</a:t>
            </a:r>
            <a:r>
              <a:rPr lang="pt-BR" altLang="pt-BR" dirty="0">
                <a:solidFill>
                  <a:srgbClr val="002060"/>
                </a:solidFill>
              </a:rPr>
              <a:t> in Java (Cap. 10)</a:t>
            </a:r>
          </a:p>
          <a:p>
            <a:r>
              <a:rPr lang="pt-BR" altLang="pt-BR" dirty="0" err="1">
                <a:solidFill>
                  <a:srgbClr val="002060"/>
                </a:solidFill>
              </a:rPr>
              <a:t>Sommerville</a:t>
            </a:r>
            <a:r>
              <a:rPr lang="pt-BR" altLang="pt-BR" dirty="0">
                <a:solidFill>
                  <a:srgbClr val="002060"/>
                </a:solidFill>
              </a:rPr>
              <a:t>, I. Software </a:t>
            </a:r>
            <a:r>
              <a:rPr lang="pt-BR" altLang="pt-BR" dirty="0" err="1">
                <a:solidFill>
                  <a:srgbClr val="002060"/>
                </a:solidFill>
              </a:rPr>
              <a:t>Engineering</a:t>
            </a:r>
            <a:r>
              <a:rPr lang="pt-BR" altLang="pt-BR" dirty="0">
                <a:solidFill>
                  <a:srgbClr val="002060"/>
                </a:solidFill>
              </a:rPr>
              <a:t> (Cap. 20)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85D617-DA75-4B3B-A61F-C0EE1D52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6998-5072-4073-8595-56D88445AC62}" type="slidenum">
              <a:rPr lang="pt-BR" altLang="pt-BR"/>
              <a:pPr/>
              <a:t>73</a:t>
            </a:fld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297A0E6-232B-4CCA-A3F1-EB1E14F3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>
            <a:extLst>
              <a:ext uri="{FF2B5EF4-FFF2-40B4-BE49-F238E27FC236}">
                <a16:creationId xmlns:a16="http://schemas.microsoft.com/office/drawing/2014/main" id="{DCA868C6-A916-45C3-ACF6-3E62554F9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Finalidade dos testes</a:t>
            </a:r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C2C0466E-DB5F-4A46-BCEC-FD5A5A09CB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4" y="836712"/>
            <a:ext cx="8928992" cy="59766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dirty="0">
                <a:solidFill>
                  <a:srgbClr val="002060"/>
                </a:solidFill>
              </a:rPr>
              <a:t>Averiguar se todos os requisitos do sistema foram corretamente implementados</a:t>
            </a:r>
          </a:p>
          <a:p>
            <a:pPr>
              <a:lnSpc>
                <a:spcPct val="90000"/>
              </a:lnSpc>
            </a:pPr>
            <a:r>
              <a:rPr lang="pt-BR" altLang="pt-BR" dirty="0">
                <a:solidFill>
                  <a:srgbClr val="002060"/>
                </a:solidFill>
              </a:rPr>
              <a:t>Assegurar, na medida do possível, a qualidade e a </a:t>
            </a:r>
            <a:r>
              <a:rPr lang="pt-BR" altLang="pt-BR" dirty="0" err="1">
                <a:solidFill>
                  <a:srgbClr val="002060"/>
                </a:solidFill>
              </a:rPr>
              <a:t>corretude</a:t>
            </a:r>
            <a:r>
              <a:rPr lang="pt-BR" altLang="pt-BR" dirty="0">
                <a:solidFill>
                  <a:srgbClr val="002060"/>
                </a:solidFill>
              </a:rPr>
              <a:t> do software produzido</a:t>
            </a:r>
          </a:p>
          <a:p>
            <a:pPr>
              <a:lnSpc>
                <a:spcPct val="90000"/>
              </a:lnSpc>
            </a:pPr>
            <a:r>
              <a:rPr lang="pt-BR" altLang="pt-BR" dirty="0">
                <a:solidFill>
                  <a:srgbClr val="002060"/>
                </a:solidFill>
              </a:rPr>
              <a:t>Reduzir custos de manutenção corretiva e </a:t>
            </a:r>
            <a:r>
              <a:rPr lang="pt-BR" altLang="pt-BR" dirty="0" err="1">
                <a:solidFill>
                  <a:srgbClr val="002060"/>
                </a:solidFill>
              </a:rPr>
              <a:t>re-trabalho</a:t>
            </a:r>
            <a:endParaRPr lang="pt-BR" altLang="pt-BR" dirty="0">
              <a:solidFill>
                <a:srgbClr val="002060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E3E261-A42B-476D-A631-F18522FD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30F8-C62C-492F-B72B-AD6AA37EDC3E}" type="slidenum">
              <a:rPr lang="pt-BR" altLang="pt-BR"/>
              <a:pPr/>
              <a:t>8</a:t>
            </a:fld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C992669-C333-4596-9DBD-053FC3CF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E65D088B-CB7A-4D6B-9A5A-FB90624A1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Finalidade dos testes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966BC6CE-E4E8-462C-9B30-25924EA50A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928992" cy="5760640"/>
          </a:xfrm>
          <a:noFill/>
          <a:ln/>
        </p:spPr>
        <p:txBody>
          <a:bodyPr/>
          <a:lstStyle/>
          <a:p>
            <a:r>
              <a:rPr lang="pt-BR" altLang="pt-BR" dirty="0">
                <a:solidFill>
                  <a:srgbClr val="002060"/>
                </a:solidFill>
              </a:rPr>
              <a:t>Assegurar a satisfação do cliente com o produto desenvolvido</a:t>
            </a:r>
          </a:p>
          <a:p>
            <a:r>
              <a:rPr lang="pt-BR" altLang="pt-BR" dirty="0">
                <a:solidFill>
                  <a:srgbClr val="002060"/>
                </a:solidFill>
              </a:rPr>
              <a:t>Identificar casos de teste de elevada probabilidade para revelar erros ainda não descobertos (com quantidade mínima de tempo e esforço)</a:t>
            </a:r>
          </a:p>
          <a:p>
            <a:r>
              <a:rPr lang="pt-BR" altLang="pt-BR" dirty="0">
                <a:solidFill>
                  <a:srgbClr val="002060"/>
                </a:solidFill>
              </a:rPr>
              <a:t>Verificar a correta integração entre todos os componentes de software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3D43C9-024D-4DD1-BE3E-D7F3EBA1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5A75-1BF2-4CEC-80DF-62D0CCE717DB}" type="slidenum">
              <a:rPr lang="pt-BR" altLang="pt-BR"/>
              <a:pPr/>
              <a:t>9</a:t>
            </a:fld>
            <a:endParaRPr lang="pt-BR" alt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19355DB-D237-463D-85D9-BBFF607F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ESW - Estratégias de Teste - Sildenir A. Ribeiro, DSc.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Em Tir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1170EFEFB7DE94999DF86747142355D" ma:contentTypeVersion="2" ma:contentTypeDescription="Crie um novo documento." ma:contentTypeScope="" ma:versionID="5249b7afa17c542a72b50a9d27f656cd">
  <xsd:schema xmlns:xsd="http://www.w3.org/2001/XMLSchema" xmlns:xs="http://www.w3.org/2001/XMLSchema" xmlns:p="http://schemas.microsoft.com/office/2006/metadata/properties" xmlns:ns2="0dad1c53-fdee-4867-91a0-43ba2971117e" targetNamespace="http://schemas.microsoft.com/office/2006/metadata/properties" ma:root="true" ma:fieldsID="4812864882fd3ee2ce382e301973971c" ns2:_="">
    <xsd:import namespace="0dad1c53-fdee-4867-91a0-43ba29711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ad1c53-fdee-4867-91a0-43ba297111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9535A7-1BB3-4813-AFDE-7BBD05E42673}"/>
</file>

<file path=customXml/itemProps2.xml><?xml version="1.0" encoding="utf-8"?>
<ds:datastoreItem xmlns:ds="http://schemas.openxmlformats.org/officeDocument/2006/customXml" ds:itemID="{016AD371-96B1-4A06-B783-CED5B9A88040}"/>
</file>

<file path=customXml/itemProps3.xml><?xml version="1.0" encoding="utf-8"?>
<ds:datastoreItem xmlns:ds="http://schemas.openxmlformats.org/officeDocument/2006/customXml" ds:itemID="{ED52DFE8-60DC-496F-9AD1-85D516A47D84}"/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TM03090430[[fn=Em Tiras]]</Template>
  <TotalTime>2158</TotalTime>
  <Words>5607</Words>
  <Application>Microsoft Office PowerPoint</Application>
  <PresentationFormat>Apresentação na tela (4:3)</PresentationFormat>
  <Paragraphs>837</Paragraphs>
  <Slides>73</Slides>
  <Notes>54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73</vt:i4>
      </vt:variant>
    </vt:vector>
  </HeadingPairs>
  <TitlesOfParts>
    <vt:vector size="83" baseType="lpstr">
      <vt:lpstr>Arial</vt:lpstr>
      <vt:lpstr>Arial Black</vt:lpstr>
      <vt:lpstr>Calibri</vt:lpstr>
      <vt:lpstr>Lato</vt:lpstr>
      <vt:lpstr>Tahoma</vt:lpstr>
      <vt:lpstr>Times New Roman</vt:lpstr>
      <vt:lpstr>Trebuchet MS</vt:lpstr>
      <vt:lpstr>Univers</vt:lpstr>
      <vt:lpstr>Wingdings</vt:lpstr>
      <vt:lpstr>Em Tiras</vt:lpstr>
      <vt:lpstr>Estratégias de Teste de Software</vt:lpstr>
      <vt:lpstr>Introdução</vt:lpstr>
      <vt:lpstr>Falha, Falta e Erro</vt:lpstr>
      <vt:lpstr>Falta, erro e falha</vt:lpstr>
      <vt:lpstr>Noção de confiabilidade</vt:lpstr>
      <vt:lpstr>Noção de confiabilidade</vt:lpstr>
      <vt:lpstr>Dados e Casos de Teste</vt:lpstr>
      <vt:lpstr>Finalidade dos testes</vt:lpstr>
      <vt:lpstr>Finalidade dos testes</vt:lpstr>
      <vt:lpstr>Eficácia de Testes</vt:lpstr>
      <vt:lpstr>Padronização de Testes</vt:lpstr>
      <vt:lpstr>Abordagens de teste</vt:lpstr>
      <vt:lpstr>Abordagens de teste</vt:lpstr>
      <vt:lpstr>Abordagens de teste</vt:lpstr>
      <vt:lpstr>Abordagens de teste</vt:lpstr>
      <vt:lpstr>Abordagens de teste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Fluxo de informações de teste</vt:lpstr>
      <vt:lpstr>Técnicas de Teste de Software</vt:lpstr>
      <vt:lpstr>Teste de Caixa Preta</vt:lpstr>
      <vt:lpstr>Teste de Caixa Branca</vt:lpstr>
      <vt:lpstr>Teste de caminho básico</vt:lpstr>
      <vt:lpstr>Complexidade Ciclomática</vt:lpstr>
      <vt:lpstr>Complexidade Ciclomática</vt:lpstr>
      <vt:lpstr>Apresentação do PowerPoint</vt:lpstr>
      <vt:lpstr>Estágios de Teste</vt:lpstr>
      <vt:lpstr>Estágios de teste</vt:lpstr>
      <vt:lpstr>Estágios de teste</vt:lpstr>
      <vt:lpstr>Estágios de teste</vt:lpstr>
      <vt:lpstr>Estágios de teste</vt:lpstr>
      <vt:lpstr>Tipos de Teste</vt:lpstr>
      <vt:lpstr>Tipos de teste</vt:lpstr>
      <vt:lpstr>Tipos de teste</vt:lpstr>
      <vt:lpstr>Tipos de teste</vt:lpstr>
      <vt:lpstr>Tipos de teste</vt:lpstr>
      <vt:lpstr>Tipos de teste</vt:lpstr>
      <vt:lpstr>Tipos de teste</vt:lpstr>
      <vt:lpstr>Tipos de teste</vt:lpstr>
      <vt:lpstr>Tipos de teste</vt:lpstr>
      <vt:lpstr>Tipos de teste</vt:lpstr>
      <vt:lpstr>Tipos de teste</vt:lpstr>
      <vt:lpstr>Teste de regressão</vt:lpstr>
      <vt:lpstr>Teste de unidade</vt:lpstr>
      <vt:lpstr>Estratégia para Teste de unidade</vt:lpstr>
      <vt:lpstr>Seleção de Dados de Teste</vt:lpstr>
      <vt:lpstr>Particionamento</vt:lpstr>
      <vt:lpstr>Fronteiras</vt:lpstr>
      <vt:lpstr>Fronteiras</vt:lpstr>
      <vt:lpstr>Grafo de fluxo de controle</vt:lpstr>
      <vt:lpstr>Grafo de fluxo de controle: Exemplo</vt:lpstr>
      <vt:lpstr>Critérios de cobertura</vt:lpstr>
      <vt:lpstr>Cobertura de instruções</vt:lpstr>
      <vt:lpstr>Cobertura de decisões</vt:lpstr>
      <vt:lpstr>Cobertura de decisões</vt:lpstr>
      <vt:lpstr>Cobertura de decisões/condições</vt:lpstr>
      <vt:lpstr>Aproximação do Fluxo Completo</vt:lpstr>
      <vt:lpstr>Aproximação do Fluxo Completo</vt:lpstr>
      <vt:lpstr>Iteração Fixa</vt:lpstr>
      <vt:lpstr>Iteração Variável</vt:lpstr>
      <vt:lpstr>Recursão</vt:lpstr>
      <vt:lpstr>Teste de Abstrações de Dados</vt:lpstr>
      <vt:lpstr>Exemplo</vt:lpstr>
      <vt:lpstr>Automação de Testes Integrada</vt:lpstr>
      <vt:lpstr>Modelagem dos Testes</vt:lpstr>
      <vt:lpstr>Preparação do Ambiente</vt:lpstr>
      <vt:lpstr>Execução dos Testes</vt:lpstr>
      <vt:lpstr>Análise dos Resultados</vt:lpstr>
      <vt:lpstr>Bibliografia</vt:lpstr>
    </vt:vector>
  </TitlesOfParts>
  <Company>CIn-UFPE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Testes</dc:title>
  <dc:creator>acm</dc:creator>
  <cp:lastModifiedBy>Sildenir Alves Ribeiro</cp:lastModifiedBy>
  <cp:revision>185</cp:revision>
  <dcterms:created xsi:type="dcterms:W3CDTF">2003-02-10T12:19:55Z</dcterms:created>
  <dcterms:modified xsi:type="dcterms:W3CDTF">2022-02-15T23:43:02Z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0x01010091170EFEFB7DE94999DF86747142355D</vt:lpwstr>
  </property>
</Properties>
</file>