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4" r:id="rId12"/>
    <p:sldId id="268" r:id="rId13"/>
    <p:sldId id="269" r:id="rId14"/>
    <p:sldId id="271" r:id="rId15"/>
    <p:sldId id="272" r:id="rId16"/>
    <p:sldId id="273" r:id="rId17"/>
    <p:sldId id="274" r:id="rId18"/>
    <p:sldId id="270" r:id="rId19"/>
    <p:sldId id="275" r:id="rId20"/>
    <p:sldId id="276" r:id="rId21"/>
    <p:sldId id="278" r:id="rId22"/>
    <p:sldId id="277" r:id="rId23"/>
    <p:sldId id="279" r:id="rId24"/>
    <p:sldId id="282" r:id="rId25"/>
    <p:sldId id="283" r:id="rId26"/>
    <p:sldId id="284" r:id="rId27"/>
    <p:sldId id="281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5" r:id="rId38"/>
    <p:sldId id="294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96" d="100"/>
          <a:sy n="96" d="100"/>
        </p:scale>
        <p:origin x="83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8" Type="http://schemas.openxmlformats.org/officeDocument/2006/relationships/customXml" Target="../customXml/item3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0B2E0-4337-400F-900E-F78C55447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E5BB4E-0533-42DE-877B-703DE5198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4DD488-C971-408C-AF47-02FE2A3D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53E70F-4FEE-41C4-B0E2-B6C724B59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CF3101-9FAA-4EF4-9393-0B897DC8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4A2-25EC-48C6-ABC5-149350DF7791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3617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6DCD9-498A-43EC-8D34-ACAD0B6B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19BF3F-5550-43AF-9199-354B9A8E5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DB39C7-CA05-49A1-933B-DBF0F38E8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A5C62E-0D6B-448C-BE4B-0E398CD7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A22123-B986-474E-8CA4-1697F0E6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3220-5A4C-49CE-872F-455A3BCEAF04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1793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AE8D7D-F643-44DF-A886-572B36484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168ED1-5ED5-4511-AC3A-A95F4819E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D6A57B-AB07-4829-A107-3358049BD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A9B667-45A6-429F-BCB9-85FC4F0D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B0296B-09BF-49C3-A62D-79E7C021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9571-6EF8-470F-BCE0-12D4374BFC6A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84845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E0D42-07E5-4DF6-B524-E4618F10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09600"/>
            <a:ext cx="77724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5746AD-B34A-4AAC-9F3F-1C2ADA30755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33400" y="2133600"/>
            <a:ext cx="3810000" cy="4114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CCEAE5-0882-498F-AA7B-AF72957EE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5800" y="2133600"/>
            <a:ext cx="3810000" cy="4114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717236-FCFF-4178-A9FF-46340AFA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4379EE-3FC4-4E47-A533-E85A9DD6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1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62A5ED-BDF9-484B-9AEF-365C3408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0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BB30B16-02EB-4257-94C5-DA62D3278AC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5122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E38A1-EAC1-4091-8500-1B3010CB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590200-6CD7-4499-8AA2-3082EE1DF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5DD801-0CBB-4C40-9BDD-015F8F01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98C8E6-29D5-4F54-9986-1E3344C84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54DDA5-0DB5-4038-B5E9-CFB5568C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3FA4-B996-4B2C-8B0A-BD6329578E8D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6993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6A157-A989-4FA1-A018-E80AA4FD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6C3018-576E-425C-A459-2A9BC2025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BA42DD-2ECF-45FE-9D98-162F240C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4A1A84-2AD3-43FA-A390-094A4DE3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52D857-AC95-4CD0-B310-7E5AC8C6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868C-ED40-49F3-B1D3-42CFF5A63AD5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6934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418A4-8774-4C59-85B0-D66FE497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3E1FB1-415F-4D69-8643-EE327479D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C6F348-15E2-4D85-A40C-E777E10ED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C3EEE3-5B79-4AC5-B843-E3FBEB0E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2A8FF1-D20B-460D-997F-9CC6F378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B8811D-E805-46AC-821E-2B8E28EB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7183-46F8-4138-BA5C-CF5A34094C6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5303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4DCB8-14F9-493E-99B2-AE9EB8F42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20FA3B-7923-4D25-B380-B1E18CF0B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F0E44A-E6BC-4D93-A34A-891203E46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AA6D3E1-4E11-49EA-8EDD-A7C27D15A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88D853-7382-43AB-A4F6-6D11D11B3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4DC4E1-741F-4FAC-BE3D-E46F0AC1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EA01ED-4BB1-4D60-8DAA-375AD48F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68E64A8-8BB8-47D8-8FDE-DD87F4765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46BA-FDA4-4712-96EB-D8545ADB387A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0680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48367-887C-4504-A0FC-DEDC4E7B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B49B69-5FCE-468C-A110-15CAE5578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D141B6-CC2A-48C2-B68E-FB0FA043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D38F19-5363-453F-8CDE-218D61EA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31FF-3CFE-40F2-BC9D-540DAE82C39E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2659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D8E732-C998-4119-BF3B-C2F1C08D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E6E9AE0-3266-49FD-B63B-3A57C599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93F0FD-ED3B-485E-901F-9F248243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A588-3E84-4C14-A225-2C2D12E3EDD3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0187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9C901-E4BB-4A00-B5E9-BBAFB5653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D5F899-794C-4200-8B81-437A37AA9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7009C6-7A4B-461B-AE8A-B4473D18D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70D4E4-CB31-4852-8111-AD161F0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8F019E-3EEF-4EE5-A597-B7DEE3B1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80B2F3-47FC-47A0-930C-1987026D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08B86-0C1D-41AD-BEE1-09E7EE32CBBC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7782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8C22E-E83A-4BB9-93C7-0EC321A1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007889C-AE3F-47B3-B95A-8FF0D1600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588A79-D691-4366-9422-7A8F92BFB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DC5499-3E47-4D14-9567-5CBD0945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02880C-40AF-4633-9507-F6E4AF97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A97BE3-775A-4C43-8D8B-A7842B21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315C-6F7F-4FA1-B0F6-8B389804E80C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6181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0B3F82-1D7C-4575-B8D3-941696320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949A8D-8EB4-4CB6-B1DD-B42400A66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E24470-5C38-46EF-B9DA-0B11A6B23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C99C55-EDE2-418A-A69C-28768CC76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3309B2-8C29-49CF-9814-0342D459C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E8071-726C-4840-8036-157BB808A4B2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220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10EDE0A-60C2-4B68-BDF9-CD9AB21490A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pt-BR"/>
              <a:t>Teste de Software X        Métodos Formais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129BB14-40AE-4BCB-94FB-86F196F2FFE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5029200"/>
            <a:ext cx="6400800" cy="609600"/>
          </a:xfrm>
        </p:spPr>
        <p:txBody>
          <a:bodyPr/>
          <a:lstStyle/>
          <a:p>
            <a:pPr algn="r"/>
            <a:r>
              <a:rPr lang="pt-BR" altLang="pt-BR" sz="2800" dirty="0"/>
              <a:t>Sildenir Ribeiro e </a:t>
            </a:r>
            <a:r>
              <a:rPr lang="pt-BR" altLang="pt-BR" sz="2800" dirty="0" err="1"/>
              <a:t>Eber</a:t>
            </a:r>
            <a:r>
              <a:rPr lang="pt-BR" altLang="pt-BR" sz="2800" dirty="0"/>
              <a:t> </a:t>
            </a:r>
            <a:r>
              <a:rPr lang="pt-BR" altLang="pt-BR" sz="2800" dirty="0" err="1"/>
              <a:t>Schimtz</a:t>
            </a:r>
            <a:endParaRPr lang="pt-BR" altLang="pt-BR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45D8F65-89F4-4AEC-A30A-19BF30CEB2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Tipos de Testes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F0AD83E-74CF-4CE5-ADFB-8590977E40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r>
              <a:rPr lang="pt-BR" altLang="pt-BR"/>
              <a:t>Diferentes aspectos do comportamento</a:t>
            </a:r>
          </a:p>
          <a:p>
            <a:pPr lvl="1"/>
            <a:r>
              <a:rPr lang="pt-BR" altLang="pt-BR"/>
              <a:t>Teste funcional ou de conformidade: o sistema faz o que deveria fazer ? Ou seja, está de acordo com a especificação ?</a:t>
            </a:r>
          </a:p>
          <a:p>
            <a:pPr lvl="1"/>
            <a:r>
              <a:rPr lang="pt-BR" altLang="pt-BR"/>
              <a:t>Teste de performance: o sistema executa em tempo aceitável 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2B80C40-C9A0-4B3A-B831-48C10610D1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Tipos de Testes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636E741-9208-45EE-95B9-2DEADA844C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pt-BR" altLang="pt-BR"/>
              <a:t>Diferentes aspectos do comportamento </a:t>
            </a:r>
          </a:p>
          <a:p>
            <a:pPr lvl="1" eaLnBrk="0" hangingPunct="0">
              <a:spcBef>
                <a:spcPct val="0"/>
              </a:spcBef>
            </a:pPr>
            <a:r>
              <a:rPr lang="pt-BR" altLang="pt-BR"/>
              <a:t>Teste de robustez: como o sistema reage se seu ambiente apresentar comportamento estranho ou indesejado ?</a:t>
            </a:r>
          </a:p>
          <a:p>
            <a:pPr lvl="1"/>
            <a:r>
              <a:rPr lang="pt-BR" altLang="pt-BR"/>
              <a:t>Teste de stress: como o sistema reage em condições extremas ? Com um número grande de usuários ou com grande quantidade de dados 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0B6E40D-2473-42F4-B6D1-575EFAA572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Tipos de Testes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DD9B26A-02F3-4B10-BDCA-4E1C5F7D72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pt-BR" altLang="pt-BR"/>
              <a:t>Diferentes aspectos do comportamento </a:t>
            </a:r>
          </a:p>
          <a:p>
            <a:pPr lvl="1"/>
            <a:r>
              <a:rPr lang="pt-BR" altLang="pt-BR"/>
              <a:t>Teste de confiabilidade: quanto podemos contar com o correto funcionamento do sistema ?</a:t>
            </a:r>
          </a:p>
          <a:p>
            <a:pPr lvl="1"/>
            <a:r>
              <a:rPr lang="pt-BR" altLang="pt-BR"/>
              <a:t>Teste de disponibilidade: qual a disponibilidade do sistema 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D918524-4B12-4D00-A4DA-BDD14B2B0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Tipos de Testes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C26D8B6-3C2F-46D0-8303-F8C4891DD6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pt-BR" altLang="pt-BR"/>
              <a:t>Estratégias de teste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Caixa-preta</a:t>
            </a:r>
          </a:p>
          <a:p>
            <a:pPr lvl="2">
              <a:lnSpc>
                <a:spcPct val="90000"/>
              </a:lnSpc>
            </a:pPr>
            <a:r>
              <a:rPr lang="pt-BR" altLang="pt-BR"/>
              <a:t>Apenas a estrutura externa do sistema é conhecida</a:t>
            </a:r>
          </a:p>
          <a:p>
            <a:pPr lvl="1">
              <a:lnSpc>
                <a:spcPct val="90000"/>
              </a:lnSpc>
            </a:pPr>
            <a:r>
              <a:rPr lang="pt-BR" altLang="pt-BR" i="1"/>
              <a:t>White-box</a:t>
            </a:r>
          </a:p>
          <a:p>
            <a:pPr lvl="2">
              <a:lnSpc>
                <a:spcPct val="90000"/>
              </a:lnSpc>
            </a:pPr>
            <a:r>
              <a:rPr lang="pt-BR" altLang="pt-BR"/>
              <a:t>A estrutura interna (código) do sistema é conhecida e usada pelo testador</a:t>
            </a:r>
          </a:p>
          <a:p>
            <a:pPr lvl="1">
              <a:lnSpc>
                <a:spcPct val="90000"/>
              </a:lnSpc>
            </a:pPr>
            <a:r>
              <a:rPr lang="pt-BR" altLang="pt-BR" i="1"/>
              <a:t>Grey-box</a:t>
            </a:r>
          </a:p>
          <a:p>
            <a:pPr lvl="2">
              <a:lnSpc>
                <a:spcPct val="90000"/>
              </a:lnSpc>
            </a:pPr>
            <a:r>
              <a:rPr lang="pt-BR" altLang="pt-BR"/>
              <a:t>Quando parte do código é conhecido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C56DBA9-A490-43B4-B2F8-B8EE3C4E10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O Processo de Teste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39EDCC7-7839-4BD9-9926-FAFB27EA49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pt-BR" altLang="pt-BR" sz="2800"/>
              <a:t>Duas fases principais</a:t>
            </a:r>
          </a:p>
          <a:p>
            <a:pPr lvl="1" eaLnBrk="0" hangingPunct="0">
              <a:spcBef>
                <a:spcPct val="0"/>
              </a:spcBef>
            </a:pPr>
            <a:r>
              <a:rPr lang="pt-BR" altLang="pt-BR" sz="2400"/>
              <a:t>Geração de teste</a:t>
            </a:r>
          </a:p>
          <a:p>
            <a:pPr lvl="2" eaLnBrk="0" hangingPunct="0">
              <a:spcBef>
                <a:spcPct val="0"/>
              </a:spcBef>
            </a:pPr>
            <a:r>
              <a:rPr lang="pt-BR" altLang="pt-BR" sz="2000"/>
              <a:t>Envolve análise da especificação e determinação de que funcionalidade será testada</a:t>
            </a:r>
          </a:p>
          <a:p>
            <a:pPr lvl="2" eaLnBrk="0" hangingPunct="0">
              <a:spcBef>
                <a:spcPct val="0"/>
              </a:spcBef>
            </a:pPr>
            <a:r>
              <a:rPr lang="pt-BR" altLang="pt-BR" sz="2000"/>
              <a:t>Determinação de como será executado o teste</a:t>
            </a:r>
          </a:p>
          <a:p>
            <a:pPr lvl="2" eaLnBrk="0" hangingPunct="0">
              <a:spcBef>
                <a:spcPct val="0"/>
              </a:spcBef>
            </a:pPr>
            <a:r>
              <a:rPr lang="pt-BR" altLang="pt-BR" sz="2000"/>
              <a:t>Especificação de scripts de teste</a:t>
            </a:r>
          </a:p>
          <a:p>
            <a:pPr lvl="1" eaLnBrk="0" hangingPunct="0">
              <a:spcBef>
                <a:spcPct val="0"/>
              </a:spcBef>
            </a:pPr>
            <a:r>
              <a:rPr lang="pt-BR" altLang="pt-BR" sz="2400"/>
              <a:t>Execução de teste</a:t>
            </a:r>
          </a:p>
          <a:p>
            <a:pPr lvl="2" eaLnBrk="0" hangingPunct="0">
              <a:spcBef>
                <a:spcPct val="0"/>
              </a:spcBef>
            </a:pPr>
            <a:r>
              <a:rPr lang="pt-BR" altLang="pt-BR" sz="2000"/>
              <a:t>Desenvolvimento de um ambiente de teste em que o script pode ser executado</a:t>
            </a:r>
          </a:p>
          <a:p>
            <a:pPr lvl="2" eaLnBrk="0" hangingPunct="0">
              <a:spcBef>
                <a:spcPct val="0"/>
              </a:spcBef>
            </a:pPr>
            <a:r>
              <a:rPr lang="pt-BR" altLang="pt-BR" sz="2000"/>
              <a:t>Execução do script de teste</a:t>
            </a:r>
          </a:p>
          <a:p>
            <a:pPr lvl="2" eaLnBrk="0" hangingPunct="0">
              <a:spcBef>
                <a:spcPct val="0"/>
              </a:spcBef>
            </a:pPr>
            <a:r>
              <a:rPr lang="pt-BR" altLang="pt-BR" sz="2000"/>
              <a:t>Análise dos resultados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C0A9EA8-6137-42DA-B9C4-1D2EEB658E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O Processo de Teste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80090DD-B1F3-4060-AFE1-01117F993F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pt-BR" altLang="pt-BR"/>
              <a:t>Outras fases</a:t>
            </a:r>
          </a:p>
          <a:p>
            <a:pPr lvl="1" eaLnBrk="0" hangingPunct="0">
              <a:spcBef>
                <a:spcPct val="0"/>
              </a:spcBef>
            </a:pPr>
            <a:r>
              <a:rPr lang="pt-BR" altLang="pt-BR"/>
              <a:t>Gerenciamento e manutenção</a:t>
            </a:r>
          </a:p>
          <a:p>
            <a:pPr lvl="2" eaLnBrk="0" hangingPunct="0">
              <a:spcBef>
                <a:spcPct val="0"/>
              </a:spcBef>
            </a:pPr>
            <a:r>
              <a:rPr lang="pt-BR" altLang="pt-BR"/>
              <a:t>Objetivo de possibilitar aplicação de testes durante a existência do sistema</a:t>
            </a:r>
          </a:p>
          <a:p>
            <a:pPr lvl="2" eaLnBrk="0" hangingPunct="0">
              <a:spcBef>
                <a:spcPct val="0"/>
              </a:spcBef>
            </a:pPr>
            <a:r>
              <a:rPr lang="pt-BR" altLang="pt-BR"/>
              <a:t>Manter scripts, controle de versões de especificações de testes, ferramentas para teste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1778CEF-3440-4200-A26B-EB9782F5B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Automação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E8026B2-51FF-4572-8BA7-4AA6FE9A6D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pt-BR" altLang="pt-BR"/>
              <a:t>Necessário uso de ferramentas de suporte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pt-BR" altLang="pt-BR"/>
              <a:t>Tipos de ferramentas de teste</a:t>
            </a:r>
          </a:p>
          <a:p>
            <a:pPr lvl="1" eaLnBrk="0" hangingPunct="0">
              <a:lnSpc>
                <a:spcPct val="90000"/>
              </a:lnSpc>
              <a:spcBef>
                <a:spcPct val="0"/>
              </a:spcBef>
            </a:pPr>
            <a:r>
              <a:rPr lang="pt-BR" altLang="pt-BR" i="1"/>
              <a:t>Record &amp; Play</a:t>
            </a:r>
          </a:p>
          <a:p>
            <a:pPr lvl="2" eaLnBrk="0" hangingPunct="0">
              <a:lnSpc>
                <a:spcPct val="90000"/>
              </a:lnSpc>
              <a:spcBef>
                <a:spcPct val="0"/>
              </a:spcBef>
            </a:pPr>
            <a:r>
              <a:rPr lang="pt-BR" altLang="pt-BR"/>
              <a:t>Registram ações de usuários na interface (através de mouse e teclado) e permitem repetir as operações </a:t>
            </a:r>
          </a:p>
          <a:p>
            <a:pPr lvl="2" eaLnBrk="0" hangingPunct="0">
              <a:lnSpc>
                <a:spcPct val="90000"/>
              </a:lnSpc>
              <a:spcBef>
                <a:spcPct val="0"/>
              </a:spcBef>
            </a:pPr>
            <a:r>
              <a:rPr lang="pt-BR" altLang="pt-BR"/>
              <a:t>Para testes de aceitação, por exemplo</a:t>
            </a:r>
          </a:p>
          <a:p>
            <a:pPr lvl="1" eaLnBrk="0" hangingPunct="0">
              <a:lnSpc>
                <a:spcPct val="90000"/>
              </a:lnSpc>
              <a:spcBef>
                <a:spcPct val="0"/>
              </a:spcBef>
            </a:pPr>
            <a:r>
              <a:rPr lang="pt-BR" altLang="pt-BR"/>
              <a:t>Geração de grandes quantidades de dados</a:t>
            </a:r>
          </a:p>
          <a:p>
            <a:pPr lvl="2" eaLnBrk="0" hangingPunct="0">
              <a:lnSpc>
                <a:spcPct val="90000"/>
              </a:lnSpc>
              <a:spcBef>
                <a:spcPct val="0"/>
              </a:spcBef>
            </a:pPr>
            <a:r>
              <a:rPr lang="pt-BR" altLang="pt-BR"/>
              <a:t>Para testes de stress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D582220-611E-4C37-85CF-E72C7E21FA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Automação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1DF78AF-3DF8-4A22-B906-2DDAA19BCA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pt-BR" altLang="pt-BR"/>
              <a:t>Tipos de ferramentas de teste</a:t>
            </a:r>
          </a:p>
          <a:p>
            <a:pPr lvl="1" eaLnBrk="0" hangingPunct="0">
              <a:spcBef>
                <a:spcPct val="0"/>
              </a:spcBef>
            </a:pPr>
            <a:r>
              <a:rPr lang="pt-BR" altLang="pt-BR"/>
              <a:t>Geração de casos de testes baseados em uma especificação formal</a:t>
            </a:r>
          </a:p>
          <a:p>
            <a:pPr lvl="2" eaLnBrk="0" hangingPunct="0">
              <a:spcBef>
                <a:spcPct val="0"/>
              </a:spcBef>
            </a:pPr>
            <a:r>
              <a:rPr lang="pt-BR" altLang="pt-BR"/>
              <a:t>Para testes funcionais</a:t>
            </a:r>
          </a:p>
          <a:p>
            <a:pPr lvl="1" eaLnBrk="0" hangingPunct="0">
              <a:spcBef>
                <a:spcPct val="0"/>
              </a:spcBef>
            </a:pPr>
            <a:r>
              <a:rPr lang="pt-BR" altLang="pt-BR"/>
              <a:t>Cobertura de código</a:t>
            </a:r>
          </a:p>
          <a:p>
            <a:pPr lvl="2" eaLnBrk="0" hangingPunct="0">
              <a:spcBef>
                <a:spcPct val="0"/>
              </a:spcBef>
            </a:pPr>
            <a:r>
              <a:rPr lang="pt-BR" altLang="pt-BR"/>
              <a:t>Calculam o percentual do código executado durante o teste com base em critérios</a:t>
            </a:r>
          </a:p>
          <a:p>
            <a:pPr lvl="3" eaLnBrk="0" hangingPunct="0">
              <a:spcBef>
                <a:spcPct val="0"/>
              </a:spcBef>
            </a:pPr>
            <a:r>
              <a:rPr lang="pt-BR" altLang="pt-BR"/>
              <a:t>Caminhos percorridos, variáveis percorridas, comandos percorridos, etc.</a:t>
            </a:r>
          </a:p>
          <a:p>
            <a:pPr lvl="2" eaLnBrk="0" hangingPunct="0">
              <a:spcBef>
                <a:spcPct val="0"/>
              </a:spcBef>
            </a:pPr>
            <a:r>
              <a:rPr lang="pt-BR" altLang="pt-BR"/>
              <a:t>Para testes </a:t>
            </a:r>
            <a:r>
              <a:rPr lang="pt-BR" altLang="pt-BR" i="1"/>
              <a:t>white-box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0A71BA1-8CEA-4A85-A39F-B22E1E8857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Utilização de Testes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760F950-F716-4934-9D4B-B3887B9201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pt-BR" altLang="pt-BR"/>
              <a:t>Em muitos casos, na prática, testes têm sido utilizados de maneira intuitiva</a:t>
            </a:r>
          </a:p>
          <a:p>
            <a:pPr lvl="1" eaLnBrk="0" hangingPunct="0">
              <a:lnSpc>
                <a:spcPct val="90000"/>
              </a:lnSpc>
              <a:spcBef>
                <a:spcPct val="0"/>
              </a:spcBef>
            </a:pPr>
            <a:r>
              <a:rPr lang="pt-BR" altLang="pt-BR"/>
              <a:t>Os casos de teste não são definidos com base em uma metodologia rigorosa</a:t>
            </a:r>
          </a:p>
          <a:p>
            <a:pPr lvl="1" eaLnBrk="0" hangingPunct="0">
              <a:lnSpc>
                <a:spcPct val="90000"/>
              </a:lnSpc>
              <a:spcBef>
                <a:spcPct val="0"/>
              </a:spcBef>
            </a:pPr>
            <a:r>
              <a:rPr lang="pt-BR" altLang="pt-BR"/>
              <a:t>Programadores definem e executam os testes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pt-BR" altLang="pt-BR"/>
              <a:t>Porém existem muitas pesquisas na área a fim de possibilitar o retorno de resultados mais confiáveis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BC9A41D-8EA3-4140-B385-D831C1743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Utilização de Testes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09027DA-1225-4F99-BA4E-D573FA59A0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pt-BR" altLang="pt-BR"/>
              <a:t>Há um custo associado à aplicação de testes de forma sistemática</a:t>
            </a:r>
          </a:p>
          <a:p>
            <a:pPr lvl="1" eaLnBrk="0" hangingPunct="0">
              <a:spcBef>
                <a:spcPct val="0"/>
              </a:spcBef>
            </a:pPr>
            <a:r>
              <a:rPr lang="pt-BR" altLang="pt-BR"/>
              <a:t>Equipe de testadores</a:t>
            </a:r>
          </a:p>
          <a:p>
            <a:pPr lvl="1" eaLnBrk="0" hangingPunct="0">
              <a:spcBef>
                <a:spcPct val="0"/>
              </a:spcBef>
            </a:pPr>
            <a:r>
              <a:rPr lang="pt-BR" altLang="pt-BR"/>
              <a:t>Utilização de ferramentas</a:t>
            </a:r>
          </a:p>
          <a:p>
            <a:pPr lvl="1" eaLnBrk="0" hangingPunct="0">
              <a:spcBef>
                <a:spcPct val="0"/>
              </a:spcBef>
            </a:pPr>
            <a:r>
              <a:rPr lang="pt-BR" altLang="pt-BR"/>
              <a:t>Tempo para implementação/execução de testes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249C4B9-2337-4E2A-9A4D-4984C8698B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Introdução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25A1BA9-01A9-4131-B479-8D1CA1CA6E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Discussão sobre testes</a:t>
            </a:r>
          </a:p>
          <a:p>
            <a:endParaRPr lang="pt-BR" altLang="pt-BR"/>
          </a:p>
          <a:p>
            <a:r>
              <a:rPr lang="pt-BR" altLang="pt-BR"/>
              <a:t>Testes formais</a:t>
            </a:r>
          </a:p>
          <a:p>
            <a:endParaRPr lang="pt-BR" altLang="pt-BR"/>
          </a:p>
          <a:p>
            <a:r>
              <a:rPr lang="pt-BR" altLang="pt-BR"/>
              <a:t>Ferramenta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E180046-DB3B-4B6A-9D14-21B2D87BD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Testes X Métodos Formais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4E78EA2-9C69-451E-94F4-9BB1771210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pt-BR" altLang="pt-BR"/>
              <a:t>Apesar dos custos, teste é a mais “barata”  e mais utilizada  técnica de validação de sistemas</a:t>
            </a:r>
          </a:p>
          <a:p>
            <a:pPr lvl="1" eaLnBrk="0" hangingPunct="0">
              <a:spcBef>
                <a:spcPct val="0"/>
              </a:spcBef>
            </a:pPr>
            <a:r>
              <a:rPr lang="pt-BR" altLang="pt-BR"/>
              <a:t>“Sempre” é utilizada</a:t>
            </a:r>
          </a:p>
          <a:p>
            <a:pPr eaLnBrk="0" hangingPunct="0">
              <a:spcBef>
                <a:spcPct val="0"/>
              </a:spcBef>
            </a:pPr>
            <a:r>
              <a:rPr lang="pt-BR" altLang="pt-BR"/>
              <a:t>Além disso, a prática de desenvolvimento de software atualmente exige processos confiáveis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D767533-2A33-4280-A6A5-98FEF2A3C0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Testes X Métodos Formais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5AEC54D-2497-4E9A-883C-ADB8262980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pt-BR" altLang="pt-BR"/>
              <a:t>É precisamos de melhorar a qualidade do software</a:t>
            </a:r>
          </a:p>
          <a:p>
            <a:pPr eaLnBrk="0" hangingPunct="0">
              <a:spcBef>
                <a:spcPct val="0"/>
              </a:spcBef>
            </a:pPr>
            <a:r>
              <a:rPr lang="pt-BR" altLang="pt-BR"/>
              <a:t>Isso acontece através da aplicação de técnicas de validação com certo nível de rigor</a:t>
            </a:r>
          </a:p>
          <a:p>
            <a:pPr eaLnBrk="0" hangingPunct="0">
              <a:spcBef>
                <a:spcPct val="0"/>
              </a:spcBef>
            </a:pPr>
            <a:r>
              <a:rPr lang="pt-BR" altLang="pt-BR"/>
              <a:t>Testes + base matemática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19152EB-BF20-443C-8638-29EE28AAE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Testes X Métodos Formais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80833A3-CCAB-4ED2-9D3B-83880B9470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pt-BR" altLang="pt-BR" sz="2800"/>
              <a:t>Testes formais</a:t>
            </a:r>
          </a:p>
          <a:p>
            <a:pPr lvl="1" eaLnBrk="0" hangingPunct="0">
              <a:spcBef>
                <a:spcPct val="0"/>
              </a:spcBef>
            </a:pPr>
            <a:r>
              <a:rPr lang="pt-BR" altLang="pt-BR" sz="2400"/>
              <a:t>Geração de casos de testes a partir de especificações formais</a:t>
            </a:r>
          </a:p>
          <a:p>
            <a:pPr lvl="2" eaLnBrk="0" hangingPunct="0">
              <a:spcBef>
                <a:spcPct val="0"/>
              </a:spcBef>
            </a:pPr>
            <a:r>
              <a:rPr lang="pt-BR" altLang="pt-BR" sz="2000"/>
              <a:t>Inserir especificações formais para utilizarmos testes</a:t>
            </a:r>
          </a:p>
          <a:p>
            <a:pPr lvl="2" eaLnBrk="0" hangingPunct="0">
              <a:spcBef>
                <a:spcPct val="0"/>
              </a:spcBef>
            </a:pPr>
            <a:r>
              <a:rPr lang="pt-BR" altLang="pt-BR" sz="2000"/>
              <a:t>Adotar especificações formais utilizadas em outras técnicas de verificação formal que estejam sendo aplicadas</a:t>
            </a:r>
          </a:p>
          <a:p>
            <a:pPr lvl="1" eaLnBrk="0" hangingPunct="0">
              <a:spcBef>
                <a:spcPct val="0"/>
              </a:spcBef>
            </a:pPr>
            <a:r>
              <a:rPr lang="pt-BR" altLang="pt-BR" sz="2400"/>
              <a:t>Análise de cobertura de código</a:t>
            </a:r>
          </a:p>
          <a:p>
            <a:pPr lvl="2" eaLnBrk="0" hangingPunct="0">
              <a:spcBef>
                <a:spcPct val="0"/>
              </a:spcBef>
            </a:pPr>
            <a:r>
              <a:rPr lang="pt-BR" altLang="pt-BR" sz="2000"/>
              <a:t>Avaliação do percentual de código executado fornece maior confiabilidade com base em argumentos formais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A48CAD8-3D6C-49F4-BCD2-3A7349A35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Testes </a:t>
            </a:r>
            <a:r>
              <a:rPr lang="pt-BR" altLang="pt-BR" i="1"/>
              <a:t>Withe-box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7C5A031-9992-4E0A-A432-0C6C25ADD4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pt-BR" altLang="pt-BR" sz="2800"/>
              <a:t>Em testes de unidade, um caso de teste corresponde a um caminho de execução</a:t>
            </a:r>
          </a:p>
          <a:p>
            <a:pPr eaLnBrk="0" hangingPunct="0">
              <a:spcBef>
                <a:spcPct val="0"/>
              </a:spcBef>
            </a:pPr>
            <a:r>
              <a:rPr lang="pt-BR" altLang="pt-BR" sz="2800"/>
              <a:t>Quase nunca é possível checar todas as situações com todos os valores possíveis</a:t>
            </a:r>
          </a:p>
          <a:p>
            <a:pPr eaLnBrk="0" hangingPunct="0">
              <a:spcBef>
                <a:spcPct val="0"/>
              </a:spcBef>
            </a:pPr>
            <a:r>
              <a:rPr lang="pt-BR" altLang="pt-BR" sz="2800"/>
              <a:t>Testes são feitos com base em critérios de cobertura</a:t>
            </a:r>
          </a:p>
          <a:p>
            <a:pPr lvl="1" eaLnBrk="0" hangingPunct="0">
              <a:spcBef>
                <a:spcPct val="0"/>
              </a:spcBef>
            </a:pPr>
            <a:r>
              <a:rPr lang="pt-BR" altLang="pt-BR" sz="2400"/>
              <a:t>Permite executar menos casos de testes com maior probabilidade de encontrar erros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011EE7A-1F36-43A7-A5B3-008684D0D5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Testes </a:t>
            </a:r>
            <a:r>
              <a:rPr lang="pt-BR" altLang="pt-BR" i="1"/>
              <a:t>Withe-box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15694A0-B91F-447D-9E89-BE281E48FE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pt-BR" altLang="pt-BR"/>
              <a:t>Cobertura de </a:t>
            </a:r>
            <a:r>
              <a:rPr lang="pt-BR" altLang="pt-BR" i="1"/>
              <a:t>statements</a:t>
            </a:r>
          </a:p>
          <a:p>
            <a:pPr lvl="1" eaLnBrk="0" hangingPunct="0">
              <a:spcBef>
                <a:spcPct val="0"/>
              </a:spcBef>
            </a:pPr>
            <a:r>
              <a:rPr lang="pt-BR" altLang="pt-BR"/>
              <a:t>Cada comando executável (atribuição, entrada, saída, etc) aparece em pelo menos um caso de teste</a:t>
            </a:r>
          </a:p>
          <a:p>
            <a:pPr eaLnBrk="0" hangingPunct="0">
              <a:spcBef>
                <a:spcPct val="0"/>
              </a:spcBef>
            </a:pPr>
            <a:r>
              <a:rPr lang="pt-BR" altLang="pt-BR"/>
              <a:t>Cobertura de “caminho”</a:t>
            </a:r>
          </a:p>
          <a:p>
            <a:pPr lvl="1" eaLnBrk="0" hangingPunct="0">
              <a:spcBef>
                <a:spcPct val="0"/>
              </a:spcBef>
            </a:pPr>
            <a:r>
              <a:rPr lang="pt-BR" altLang="pt-BR"/>
              <a:t>Cada caminho executável aparece em algum caso de teste</a:t>
            </a:r>
          </a:p>
          <a:p>
            <a:pPr lvl="1" eaLnBrk="0" hangingPunct="0">
              <a:spcBef>
                <a:spcPct val="0"/>
              </a:spcBef>
              <a:buFont typeface="Wingdings" panose="05000000000000000000" pitchFamily="2" charset="2"/>
              <a:buNone/>
            </a:pPr>
            <a:endParaRPr lang="pt-BR" alt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11B46C2-D788-4FC3-A604-55FE0FC28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Testes </a:t>
            </a:r>
            <a:r>
              <a:rPr lang="pt-BR" altLang="pt-BR" i="1"/>
              <a:t>Withe-box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9173F88-9251-46E2-B02F-2FC3B28DA0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pt-BR" altLang="pt-BR"/>
              <a:t>Cobertura de condição</a:t>
            </a:r>
          </a:p>
          <a:p>
            <a:pPr lvl="1" eaLnBrk="0" hangingPunct="0">
              <a:spcBef>
                <a:spcPct val="0"/>
              </a:spcBef>
            </a:pPr>
            <a:r>
              <a:rPr lang="pt-BR" altLang="pt-BR"/>
              <a:t>Cada predicado aparece em um caso de teste avaliado para true</a:t>
            </a:r>
          </a:p>
          <a:p>
            <a:pPr eaLnBrk="0" hangingPunct="0">
              <a:spcBef>
                <a:spcPct val="0"/>
              </a:spcBef>
            </a:pPr>
            <a:r>
              <a:rPr lang="pt-BR" altLang="pt-BR"/>
              <a:t> Cobertura de caminho/condição</a:t>
            </a:r>
          </a:p>
          <a:p>
            <a:pPr lvl="1" eaLnBrk="0" hangingPunct="0">
              <a:spcBef>
                <a:spcPct val="0"/>
              </a:spcBef>
            </a:pPr>
            <a:r>
              <a:rPr lang="pt-BR" altLang="pt-BR"/>
              <a:t>Requer que, tanto os caminhos como a condição sejam cobertas</a:t>
            </a:r>
          </a:p>
          <a:p>
            <a:pPr lvl="1" eaLnBrk="0" hangingPunct="0">
              <a:spcBef>
                <a:spcPct val="0"/>
              </a:spcBef>
              <a:buFont typeface="Wingdings" panose="05000000000000000000" pitchFamily="2" charset="2"/>
              <a:buNone/>
            </a:pPr>
            <a:endParaRPr lang="pt-BR" altLang="pt-B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2A62E36-AB02-4E23-A5C7-7B80DE43A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Testes </a:t>
            </a:r>
            <a:r>
              <a:rPr lang="pt-BR" altLang="pt-BR" i="1"/>
              <a:t>Withe-box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71685BD-7CB6-4440-9279-7BEF8771A8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pt-BR" altLang="pt-BR"/>
              <a:t>Cobertura de condição múltipla</a:t>
            </a:r>
          </a:p>
          <a:p>
            <a:pPr lvl="1" eaLnBrk="0" hangingPunct="0">
              <a:spcBef>
                <a:spcPct val="0"/>
              </a:spcBef>
            </a:pPr>
            <a:r>
              <a:rPr lang="pt-BR" altLang="pt-BR"/>
              <a:t>Cada combinação de predicados deve aparecer no conjunto de casos de teste</a:t>
            </a:r>
          </a:p>
          <a:p>
            <a:pPr eaLnBrk="0" hangingPunct="0">
              <a:spcBef>
                <a:spcPct val="0"/>
              </a:spcBef>
            </a:pPr>
            <a:r>
              <a:rPr lang="pt-BR" altLang="pt-BR"/>
              <a:t>Cobertura de caminhos executáveis</a:t>
            </a:r>
          </a:p>
          <a:p>
            <a:pPr lvl="1" eaLnBrk="0" hangingPunct="0">
              <a:spcBef>
                <a:spcPct val="0"/>
              </a:spcBef>
            </a:pPr>
            <a:r>
              <a:rPr lang="pt-BR" altLang="pt-BR"/>
              <a:t>Requer que todos os caminhos executáveis sejam considerados nos casos de teste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606C6F7-BF2D-4181-BBB3-A285F528E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Testes </a:t>
            </a:r>
            <a:r>
              <a:rPr lang="pt-BR" altLang="pt-BR" i="1"/>
              <a:t>Withe-box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7759F85-1BFD-420A-BC3B-A1C2AF6860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pt-BR" altLang="pt-BR"/>
              <a:t>Exemplo</a:t>
            </a:r>
          </a:p>
          <a:p>
            <a:pPr eaLnBrk="0" hangingPunct="0">
              <a:spcBef>
                <a:spcPct val="0"/>
              </a:spcBef>
              <a:buFont typeface="Wingdings" panose="05000000000000000000" pitchFamily="2" charset="2"/>
              <a:buNone/>
            </a:pPr>
            <a:endParaRPr lang="pt-BR" altLang="pt-BR"/>
          </a:p>
          <a:p>
            <a:pPr eaLnBrk="0" hangingPunc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800"/>
              <a:t>y = y + 1</a:t>
            </a:r>
          </a:p>
          <a:p>
            <a:pPr eaLnBrk="0" hangingPunc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800"/>
              <a:t>se x = y e z &gt; w</a:t>
            </a:r>
          </a:p>
          <a:p>
            <a:pPr eaLnBrk="0" hangingPunc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800"/>
              <a:t>	x = x –1 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3537A676-3DC7-414E-942C-0081E5393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971800"/>
            <a:ext cx="2743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1591FD26-7C08-49B9-945F-9E325568F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743200"/>
            <a:ext cx="1447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altLang="pt-BR"/>
              <a:t>y = y + 1</a:t>
            </a:r>
          </a:p>
        </p:txBody>
      </p:sp>
      <p:sp>
        <p:nvSpPr>
          <p:cNvPr id="28678" name="Line 6">
            <a:extLst>
              <a:ext uri="{FF2B5EF4-FFF2-40B4-BE49-F238E27FC236}">
                <a16:creationId xmlns:a16="http://schemas.microsoft.com/office/drawing/2014/main" id="{12A5FEA1-7AE2-4174-96D3-1CD65ED799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8679" name="AutoShape 7">
            <a:extLst>
              <a:ext uri="{FF2B5EF4-FFF2-40B4-BE49-F238E27FC236}">
                <a16:creationId xmlns:a16="http://schemas.microsoft.com/office/drawing/2014/main" id="{6AA5FB66-2E08-456E-984B-09609889A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733800"/>
            <a:ext cx="2743200" cy="9144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680" name="Text Box 8">
            <a:extLst>
              <a:ext uri="{FF2B5EF4-FFF2-40B4-BE49-F238E27FC236}">
                <a16:creationId xmlns:a16="http://schemas.microsoft.com/office/drawing/2014/main" id="{3CEBC54F-AEA4-466C-B628-2A826B03E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8862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altLang="pt-BR" sz="2800"/>
              <a:t>x = y e z &gt; w</a:t>
            </a:r>
          </a:p>
        </p:txBody>
      </p:sp>
      <p:sp>
        <p:nvSpPr>
          <p:cNvPr id="28681" name="Line 9">
            <a:extLst>
              <a:ext uri="{FF2B5EF4-FFF2-40B4-BE49-F238E27FC236}">
                <a16:creationId xmlns:a16="http://schemas.microsoft.com/office/drawing/2014/main" id="{ED44F1FF-2304-4554-8CEB-84765AE85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352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8683" name="Line 11">
            <a:extLst>
              <a:ext uri="{FF2B5EF4-FFF2-40B4-BE49-F238E27FC236}">
                <a16:creationId xmlns:a16="http://schemas.microsoft.com/office/drawing/2014/main" id="{AFF6DA4D-8D2A-4E9E-89FF-E208405E16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4191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8684" name="Text Box 12">
            <a:extLst>
              <a:ext uri="{FF2B5EF4-FFF2-40B4-BE49-F238E27FC236}">
                <a16:creationId xmlns:a16="http://schemas.microsoft.com/office/drawing/2014/main" id="{FC5452D1-73E1-4423-A7BA-E261AEF8B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172075"/>
            <a:ext cx="1447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altLang="pt-BR"/>
              <a:t>x = x -1</a:t>
            </a:r>
          </a:p>
        </p:txBody>
      </p:sp>
      <p:sp>
        <p:nvSpPr>
          <p:cNvPr id="28685" name="Line 13">
            <a:extLst>
              <a:ext uri="{FF2B5EF4-FFF2-40B4-BE49-F238E27FC236}">
                <a16:creationId xmlns:a16="http://schemas.microsoft.com/office/drawing/2014/main" id="{7C3C2219-9D85-49E1-9884-4A0B6D5FF4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6388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8686" name="Line 14">
            <a:extLst>
              <a:ext uri="{FF2B5EF4-FFF2-40B4-BE49-F238E27FC236}">
                <a16:creationId xmlns:a16="http://schemas.microsoft.com/office/drawing/2014/main" id="{E57FD6B1-7A79-41E5-9E2E-C38ED9FA00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4191000"/>
            <a:ext cx="14478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8687" name="Line 15">
            <a:extLst>
              <a:ext uri="{FF2B5EF4-FFF2-40B4-BE49-F238E27FC236}">
                <a16:creationId xmlns:a16="http://schemas.microsoft.com/office/drawing/2014/main" id="{9F84B882-EB56-4061-917C-2F688E7570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601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8688" name="Text Box 16">
            <a:extLst>
              <a:ext uri="{FF2B5EF4-FFF2-40B4-BE49-F238E27FC236}">
                <a16:creationId xmlns:a16="http://schemas.microsoft.com/office/drawing/2014/main" id="{C4F75914-AAB0-4313-B836-0B2F5829A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343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altLang="pt-BR"/>
              <a:t>verdade</a:t>
            </a:r>
          </a:p>
        </p:txBody>
      </p:sp>
      <p:sp>
        <p:nvSpPr>
          <p:cNvPr id="28689" name="Text Box 17">
            <a:extLst>
              <a:ext uri="{FF2B5EF4-FFF2-40B4-BE49-F238E27FC236}">
                <a16:creationId xmlns:a16="http://schemas.microsoft.com/office/drawing/2014/main" id="{6BD43FC1-75DB-4501-8946-E9576C79E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343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altLang="pt-BR"/>
              <a:t>falso</a:t>
            </a:r>
          </a:p>
        </p:txBody>
      </p:sp>
      <p:sp>
        <p:nvSpPr>
          <p:cNvPr id="28690" name="AutoShape 18">
            <a:extLst>
              <a:ext uri="{FF2B5EF4-FFF2-40B4-BE49-F238E27FC236}">
                <a16:creationId xmlns:a16="http://schemas.microsoft.com/office/drawing/2014/main" id="{B481FB5E-DA00-416D-A9F3-986D1148F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5052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5F1D3B4-0EDD-4864-B704-E8D55D1316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Testes </a:t>
            </a:r>
            <a:r>
              <a:rPr lang="pt-BR" altLang="pt-BR" i="1"/>
              <a:t>Withe-box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8583FA4-6C9F-496C-926F-862669C959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pt-BR" altLang="pt-BR"/>
              <a:t>Cobertura de </a:t>
            </a:r>
            <a:r>
              <a:rPr lang="pt-BR" altLang="pt-BR" i="1"/>
              <a:t>statements</a:t>
            </a:r>
          </a:p>
          <a:p>
            <a:pPr lvl="1" eaLnBrk="0" hangingPunct="0">
              <a:spcBef>
                <a:spcPct val="0"/>
              </a:spcBef>
            </a:pPr>
            <a:r>
              <a:rPr lang="pt-BR" altLang="pt-BR">
                <a:solidFill>
                  <a:schemeClr val="accent1"/>
                </a:solidFill>
              </a:rPr>
              <a:t>{x=2, y=2, z=4, w=3}</a:t>
            </a:r>
          </a:p>
          <a:p>
            <a:pPr eaLnBrk="0" hangingPunct="0">
              <a:spcBef>
                <a:spcPct val="0"/>
              </a:spcBef>
            </a:pPr>
            <a:r>
              <a:rPr lang="pt-BR" altLang="pt-BR"/>
              <a:t>Cobertura de caminho</a:t>
            </a:r>
          </a:p>
          <a:p>
            <a:pPr lvl="1" eaLnBrk="0" hangingPunct="0">
              <a:spcBef>
                <a:spcPct val="0"/>
              </a:spcBef>
            </a:pPr>
            <a:r>
              <a:rPr lang="pt-BR" altLang="pt-BR">
                <a:solidFill>
                  <a:schemeClr val="accent1"/>
                </a:solidFill>
              </a:rPr>
              <a:t>{x=2, y=2, z=4, w=3}</a:t>
            </a:r>
          </a:p>
          <a:p>
            <a:pPr lvl="1" eaLnBrk="0" hangingPunct="0">
              <a:spcBef>
                <a:spcPct val="0"/>
              </a:spcBef>
            </a:pPr>
            <a:r>
              <a:rPr lang="pt-BR" altLang="pt-BR">
                <a:solidFill>
                  <a:schemeClr val="accent2"/>
                </a:solidFill>
              </a:rPr>
              <a:t>{x=3, y=3, z=5, w=7}</a:t>
            </a:r>
          </a:p>
          <a:p>
            <a:pPr eaLnBrk="0" hangingPunct="0">
              <a:spcBef>
                <a:spcPct val="0"/>
              </a:spcBef>
            </a:pPr>
            <a:r>
              <a:rPr lang="pt-BR" altLang="pt-BR"/>
              <a:t>Cobertura de condição</a:t>
            </a:r>
          </a:p>
          <a:p>
            <a:pPr lvl="1" eaLnBrk="0" hangingPunct="0">
              <a:spcBef>
                <a:spcPct val="0"/>
              </a:spcBef>
            </a:pPr>
            <a:r>
              <a:rPr lang="pt-BR" altLang="pt-BR">
                <a:solidFill>
                  <a:schemeClr val="accent2"/>
                </a:solidFill>
              </a:rPr>
              <a:t>{x=3, y=3, z=5, w=7}</a:t>
            </a:r>
          </a:p>
          <a:p>
            <a:pPr lvl="1" eaLnBrk="0" hangingPunct="0">
              <a:spcBef>
                <a:spcPct val="0"/>
              </a:spcBef>
            </a:pPr>
            <a:r>
              <a:rPr lang="pt-BR" altLang="pt-BR">
                <a:solidFill>
                  <a:srgbClr val="FF3300"/>
                </a:solidFill>
              </a:rPr>
              <a:t>{x=3, y=4, z=7, w=5}</a:t>
            </a:r>
            <a:endParaRPr lang="pt-BR" altLang="pt-B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38C781E-075A-4893-8064-115A6770EE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Testes </a:t>
            </a:r>
            <a:r>
              <a:rPr lang="pt-BR" altLang="pt-BR" i="1"/>
              <a:t>Withe-box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638D45F-9D2C-4720-9835-6A17DE8B29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pt-BR" altLang="pt-BR"/>
              <a:t>Cobertura de caminho/condição </a:t>
            </a:r>
          </a:p>
          <a:p>
            <a:pPr lvl="1" eaLnBrk="0" hangingPunct="0">
              <a:spcBef>
                <a:spcPct val="0"/>
              </a:spcBef>
            </a:pPr>
            <a:r>
              <a:rPr lang="pt-BR" altLang="pt-BR">
                <a:solidFill>
                  <a:schemeClr val="accent1"/>
                </a:solidFill>
              </a:rPr>
              <a:t>{x=2, y=2, z=4, w=3}</a:t>
            </a:r>
          </a:p>
          <a:p>
            <a:pPr lvl="1" eaLnBrk="0" hangingPunct="0">
              <a:spcBef>
                <a:spcPct val="0"/>
              </a:spcBef>
            </a:pPr>
            <a:r>
              <a:rPr lang="pt-BR" altLang="pt-BR">
                <a:solidFill>
                  <a:schemeClr val="accent2"/>
                </a:solidFill>
              </a:rPr>
              <a:t>{x=3, y=3, z=5, w=7}</a:t>
            </a:r>
          </a:p>
          <a:p>
            <a:pPr lvl="1" eaLnBrk="0" hangingPunct="0">
              <a:spcBef>
                <a:spcPct val="0"/>
              </a:spcBef>
            </a:pPr>
            <a:r>
              <a:rPr lang="pt-BR" altLang="pt-BR">
                <a:solidFill>
                  <a:srgbClr val="FF3300"/>
                </a:solidFill>
              </a:rPr>
              <a:t>{x=3, y=4, z=7, w=5}</a:t>
            </a:r>
            <a:endParaRPr lang="pt-BR" altLang="pt-BR">
              <a:solidFill>
                <a:schemeClr val="accent1"/>
              </a:solidFill>
            </a:endParaRPr>
          </a:p>
          <a:p>
            <a:pPr eaLnBrk="0" hangingPunct="0">
              <a:spcBef>
                <a:spcPct val="0"/>
              </a:spcBef>
            </a:pPr>
            <a:r>
              <a:rPr lang="pt-BR" altLang="pt-BR"/>
              <a:t>Cobertura de condição múltipla</a:t>
            </a:r>
          </a:p>
          <a:p>
            <a:pPr lvl="1" eaLnBrk="0" hangingPunct="0">
              <a:spcBef>
                <a:spcPct val="0"/>
              </a:spcBef>
            </a:pPr>
            <a:r>
              <a:rPr lang="pt-BR" altLang="pt-BR">
                <a:solidFill>
                  <a:schemeClr val="accent1"/>
                </a:solidFill>
              </a:rPr>
              <a:t>{x=2, y=2, z=4, w=3}</a:t>
            </a:r>
          </a:p>
          <a:p>
            <a:pPr lvl="1" eaLnBrk="0" hangingPunct="0">
              <a:spcBef>
                <a:spcPct val="0"/>
              </a:spcBef>
            </a:pPr>
            <a:r>
              <a:rPr lang="pt-BR" altLang="pt-BR">
                <a:solidFill>
                  <a:schemeClr val="accent2"/>
                </a:solidFill>
              </a:rPr>
              <a:t>{x=3, y=3, z=5, w=7}</a:t>
            </a:r>
          </a:p>
          <a:p>
            <a:pPr lvl="1" eaLnBrk="0" hangingPunct="0">
              <a:spcBef>
                <a:spcPct val="0"/>
              </a:spcBef>
            </a:pPr>
            <a:r>
              <a:rPr lang="pt-BR" altLang="pt-BR">
                <a:solidFill>
                  <a:srgbClr val="FF3300"/>
                </a:solidFill>
              </a:rPr>
              <a:t>{x=3, y=4, z=7, w=5}</a:t>
            </a:r>
            <a:endParaRPr lang="pt-BR" altLang="pt-BR">
              <a:solidFill>
                <a:schemeClr val="accent1"/>
              </a:solidFill>
            </a:endParaRPr>
          </a:p>
          <a:p>
            <a:pPr lvl="1" eaLnBrk="0" hangingPunct="0">
              <a:spcBef>
                <a:spcPct val="0"/>
              </a:spcBef>
            </a:pPr>
            <a:r>
              <a:rPr lang="pt-BR" altLang="pt-BR"/>
              <a:t>{x=3, y=4, z=5, w=6}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9628F2B-B24E-414F-8123-A6A606A84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Introdução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7E93C64-4B85-4009-9744-5B53D6FC2E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800"/>
              <a:t>Teste é uma forma operacional de checar a corretude de um sistema através de experimentos</a:t>
            </a:r>
          </a:p>
          <a:p>
            <a:pPr>
              <a:lnSpc>
                <a:spcPct val="90000"/>
              </a:lnSpc>
            </a:pPr>
            <a:r>
              <a:rPr lang="pt-BR" altLang="pt-BR" sz="2800"/>
              <a:t>Realizar execuções de um sistema com base em determinados critérios</a:t>
            </a:r>
          </a:p>
          <a:p>
            <a:pPr lvl="1">
              <a:lnSpc>
                <a:spcPct val="90000"/>
              </a:lnSpc>
            </a:pPr>
            <a:r>
              <a:rPr lang="pt-BR" altLang="pt-BR" sz="2400"/>
              <a:t>Linhas de execuções, valores de dados, funcionalidades, etc.</a:t>
            </a:r>
          </a:p>
          <a:p>
            <a:pPr>
              <a:lnSpc>
                <a:spcPct val="90000"/>
              </a:lnSpc>
            </a:pPr>
            <a:r>
              <a:rPr lang="pt-BR" altLang="pt-BR" sz="2800"/>
              <a:t>Comparar os resultados das execuções com uma especificação</a:t>
            </a:r>
          </a:p>
          <a:p>
            <a:pPr>
              <a:lnSpc>
                <a:spcPct val="90000"/>
              </a:lnSpc>
            </a:pPr>
            <a:r>
              <a:rPr lang="pt-BR" altLang="pt-BR" sz="2800"/>
              <a:t>Veredito: ok ou não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B3BE127-59A5-4346-BC37-3FB8AE0C97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Testes </a:t>
            </a:r>
            <a:r>
              <a:rPr lang="pt-BR" altLang="pt-BR" i="1"/>
              <a:t>Withe-box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6C84E76-EA84-4E16-9729-8A07C2EEDF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pt-BR" altLang="pt-BR" sz="2800"/>
              <a:t>Determinados critérios englobam incorporam outros</a:t>
            </a:r>
          </a:p>
          <a:p>
            <a:pPr lvl="1" eaLnBrk="0" hangingPunct="0">
              <a:lnSpc>
                <a:spcPct val="90000"/>
              </a:lnSpc>
              <a:spcBef>
                <a:spcPct val="0"/>
              </a:spcBef>
            </a:pPr>
            <a:r>
              <a:rPr lang="pt-BR" altLang="pt-BR" sz="2400"/>
              <a:t>Cobertura de caminho engloba cobertura de </a:t>
            </a:r>
            <a:r>
              <a:rPr lang="pt-BR" altLang="pt-BR" sz="2400" i="1"/>
              <a:t>statements</a:t>
            </a:r>
          </a:p>
          <a:p>
            <a:pPr lvl="1" eaLnBrk="0" hangingPunct="0">
              <a:lnSpc>
                <a:spcPct val="90000"/>
              </a:lnSpc>
              <a:spcBef>
                <a:spcPct val="0"/>
              </a:spcBef>
            </a:pPr>
            <a:r>
              <a:rPr lang="pt-BR" altLang="pt-BR" sz="2400"/>
              <a:t>Cobertura de caminho/condição engloba cobertura de caminho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pt-BR" altLang="pt-BR" sz="2800"/>
              <a:t>Temos agora formas de medir cobertura e inferir confiabilidade dos casos de testes</a:t>
            </a:r>
          </a:p>
          <a:p>
            <a:pPr lvl="1" eaLnBrk="0" hangingPunct="0">
              <a:lnSpc>
                <a:spcPct val="90000"/>
              </a:lnSpc>
              <a:spcBef>
                <a:spcPct val="0"/>
              </a:spcBef>
            </a:pPr>
            <a:r>
              <a:rPr lang="pt-BR" altLang="pt-BR" sz="2400"/>
              <a:t>Chances de implementar um conjunto menor de casos de testes com maior probabilidade de encontrar erros</a:t>
            </a:r>
          </a:p>
          <a:p>
            <a:pPr lvl="1" eaLnBrk="0" hangingPunct="0">
              <a:lnSpc>
                <a:spcPct val="90000"/>
              </a:lnSpc>
              <a:spcBef>
                <a:spcPct val="0"/>
              </a:spcBef>
            </a:pPr>
            <a:r>
              <a:rPr lang="pt-BR" altLang="pt-BR" sz="2400"/>
              <a:t>Pelo menos temos uma chance de avaliar o nível de confiabilidade dos casos de teste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EE254288-615A-4C15-874B-29C08DD532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Testes Caixa-preta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6B2B24A-218A-4EC3-B692-BB10271228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pt-BR" altLang="pt-BR"/>
              <a:t>Comumente chamado de teste funcional ou teste de conformidade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pt-BR" altLang="pt-BR"/>
              <a:t>Não há conhecimento da estrutura interna do sistema</a:t>
            </a:r>
          </a:p>
          <a:p>
            <a:pPr lvl="1" eaLnBrk="0" hangingPunct="0">
              <a:lnSpc>
                <a:spcPct val="90000"/>
              </a:lnSpc>
              <a:spcBef>
                <a:spcPct val="0"/>
              </a:spcBef>
            </a:pPr>
            <a:r>
              <a:rPr lang="pt-BR" altLang="pt-BR"/>
              <a:t>Temos apenas o sistema</a:t>
            </a:r>
          </a:p>
          <a:p>
            <a:pPr lvl="1" eaLnBrk="0" hangingPunct="0">
              <a:lnSpc>
                <a:spcPct val="90000"/>
              </a:lnSpc>
              <a:spcBef>
                <a:spcPct val="0"/>
              </a:spcBef>
            </a:pPr>
            <a:r>
              <a:rPr lang="pt-BR" altLang="pt-BR"/>
              <a:t>E esperamos dele um determinado comportamento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pt-BR" altLang="pt-BR"/>
              <a:t>Como associar estratégias deste tipo a métodos formais 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CB77433-AF0C-47DC-972F-3191B5706B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Testes Caixa-preta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24556CF-9200-4682-B831-B5BA5BC9D7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pt-BR" altLang="pt-BR" sz="2800"/>
              <a:t>Framework para testes baseado em especificações formais (Jan Tretmans)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pt-BR" altLang="pt-BR" sz="2800"/>
              <a:t>É apresentado um framework para uso de métodos formais em testes de conformidade</a:t>
            </a:r>
          </a:p>
          <a:p>
            <a:pPr>
              <a:lnSpc>
                <a:spcPct val="90000"/>
              </a:lnSpc>
            </a:pPr>
            <a:r>
              <a:rPr lang="pt-BR" altLang="pt-BR" sz="2800"/>
              <a:t>Testar o comportamento com relação à especificação formal do sistema</a:t>
            </a:r>
          </a:p>
          <a:p>
            <a:pPr>
              <a:lnSpc>
                <a:spcPct val="90000"/>
              </a:lnSpc>
            </a:pPr>
            <a:r>
              <a:rPr lang="pt-BR" altLang="pt-BR" sz="2800"/>
              <a:t>O mais importante é que liga o mundo informal das implementações, testes e experimentações com o mundo formal das especificações e modelos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4408EDD-A293-4654-A28B-260C323693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Conceitos abordados no Framework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D80FCA47-7C4E-4FEF-9EF6-6AD0D85C7F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r>
              <a:rPr lang="pt-BR" altLang="pt-BR"/>
              <a:t>Conformidade</a:t>
            </a:r>
          </a:p>
          <a:p>
            <a:r>
              <a:rPr lang="pt-BR" altLang="pt-BR"/>
              <a:t>Observações e testes</a:t>
            </a:r>
          </a:p>
          <a:p>
            <a:r>
              <a:rPr lang="pt-BR" altLang="pt-BR"/>
              <a:t>Testes de conformidade</a:t>
            </a:r>
          </a:p>
          <a:p>
            <a:r>
              <a:rPr lang="pt-BR" altLang="pt-BR"/>
              <a:t>Suas extensões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0333303-77ED-4FEE-BD3C-C3F6E00A6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Conformidade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29DCD46-2DE0-4EE7-BB74-182C684241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1775" indent="-231775">
              <a:lnSpc>
                <a:spcPct val="90000"/>
              </a:lnSpc>
            </a:pPr>
            <a:r>
              <a:rPr lang="pt-BR" altLang="pt-BR"/>
              <a:t>Necessitamos de implementações e especificações</a:t>
            </a:r>
          </a:p>
          <a:p>
            <a:pPr marL="231775" indent="-231775">
              <a:lnSpc>
                <a:spcPct val="90000"/>
              </a:lnSpc>
            </a:pPr>
            <a:r>
              <a:rPr lang="pt-BR" altLang="pt-BR"/>
              <a:t>As especificações são formais. Universo de especificações é denotado por </a:t>
            </a:r>
            <a:r>
              <a:rPr lang="pt-BR" altLang="pt-BR" b="1"/>
              <a:t>SPECS</a:t>
            </a:r>
          </a:p>
          <a:p>
            <a:pPr marL="231775" indent="-231775">
              <a:lnSpc>
                <a:spcPct val="90000"/>
              </a:lnSpc>
            </a:pPr>
            <a:r>
              <a:rPr lang="pt-BR" altLang="pt-BR"/>
              <a:t>Implementações são os sistemas que iremos testar. Denotamos por </a:t>
            </a:r>
            <a:r>
              <a:rPr lang="pt-BR" altLang="pt-BR" b="1"/>
              <a:t>IUT</a:t>
            </a:r>
          </a:p>
          <a:p>
            <a:pPr marL="231775" indent="-231775">
              <a:lnSpc>
                <a:spcPct val="90000"/>
              </a:lnSpc>
            </a:pPr>
            <a:r>
              <a:rPr lang="pt-BR" altLang="pt-BR" b="1"/>
              <a:t>IMPS</a:t>
            </a:r>
            <a:r>
              <a:rPr lang="pt-BR" altLang="pt-BR"/>
              <a:t> é o conjunto de todos os </a:t>
            </a:r>
            <a:r>
              <a:rPr lang="pt-BR" altLang="pt-BR" b="1"/>
              <a:t>IUTs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8F61D9AE-B74E-41BB-A71F-20088CEC9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Conformidade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68F310E-D0DC-4CF7-932F-9F0391298A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1775" indent="-231775">
              <a:lnSpc>
                <a:spcPct val="90000"/>
              </a:lnSpc>
            </a:pPr>
            <a:r>
              <a:rPr lang="pt-BR" altLang="pt-BR" b="1"/>
              <a:t>conforms-to </a:t>
            </a:r>
            <a:r>
              <a:rPr lang="pt-BR" altLang="pt-BR" b="1">
                <a:sym typeface="Symbol" panose="05050102010706020507" pitchFamily="18" charset="2"/>
              </a:rPr>
              <a:t> IMPS X SPECS, </a:t>
            </a:r>
            <a:r>
              <a:rPr lang="pt-BR" altLang="pt-BR">
                <a:sym typeface="Symbol" panose="05050102010706020507" pitchFamily="18" charset="2"/>
              </a:rPr>
              <a:t>assim</a:t>
            </a:r>
            <a:endParaRPr lang="pt-BR" altLang="pt-BR"/>
          </a:p>
          <a:p>
            <a:pPr marL="231775" indent="-231775">
              <a:lnSpc>
                <a:spcPct val="90000"/>
              </a:lnSpc>
            </a:pPr>
            <a:r>
              <a:rPr lang="pt-BR" altLang="pt-BR" b="1"/>
              <a:t>IUT conforms-to s</a:t>
            </a:r>
            <a:r>
              <a:rPr lang="pt-BR" altLang="pt-BR"/>
              <a:t> expressa que </a:t>
            </a:r>
            <a:r>
              <a:rPr lang="pt-BR" altLang="pt-BR" i="1"/>
              <a:t>IUT</a:t>
            </a:r>
            <a:r>
              <a:rPr lang="pt-BR" altLang="pt-BR"/>
              <a:t> é uma correta implementação da especificação </a:t>
            </a:r>
            <a:r>
              <a:rPr lang="pt-BR" altLang="pt-BR" i="1"/>
              <a:t>s</a:t>
            </a:r>
            <a:r>
              <a:rPr lang="pt-BR" altLang="pt-BR"/>
              <a:t>.</a:t>
            </a:r>
          </a:p>
          <a:p>
            <a:pPr marL="231775" indent="-231775">
              <a:lnSpc>
                <a:spcPct val="90000"/>
              </a:lnSpc>
            </a:pPr>
            <a:r>
              <a:rPr lang="pt-BR" altLang="pt-BR"/>
              <a:t>Implementações são objetos físicos, diferente das especificações. Não possibilitam argumentação formal: dificulta definir </a:t>
            </a:r>
            <a:r>
              <a:rPr lang="pt-BR" altLang="pt-BR" b="1"/>
              <a:t>conforms-to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C7D56DC7-D0DD-41B9-80D5-C874DEDDF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Conformidade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C4530F7-F731-46E9-9990-31A3281E92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1775" indent="-231775">
              <a:lnSpc>
                <a:spcPct val="90000"/>
              </a:lnSpc>
            </a:pPr>
            <a:r>
              <a:rPr lang="pt-BR" altLang="pt-BR"/>
              <a:t>Assumimos que todo </a:t>
            </a:r>
            <a:r>
              <a:rPr lang="pt-BR" altLang="pt-BR" b="1"/>
              <a:t>IUT</a:t>
            </a:r>
            <a:r>
              <a:rPr lang="pt-BR" altLang="pt-BR"/>
              <a:t> </a:t>
            </a:r>
            <a:r>
              <a:rPr lang="pt-BR" altLang="pt-BR">
                <a:sym typeface="Symbol" panose="05050102010706020507" pitchFamily="18" charset="2"/>
              </a:rPr>
              <a:t> </a:t>
            </a:r>
            <a:r>
              <a:rPr lang="pt-BR" altLang="pt-BR" b="1">
                <a:sym typeface="Symbol" panose="05050102010706020507" pitchFamily="18" charset="2"/>
              </a:rPr>
              <a:t>IMPS</a:t>
            </a:r>
            <a:r>
              <a:rPr lang="pt-BR" altLang="pt-BR">
                <a:sym typeface="Symbol" panose="05050102010706020507" pitchFamily="18" charset="2"/>
              </a:rPr>
              <a:t> pode ser modelado por um objeto formal </a:t>
            </a:r>
            <a:r>
              <a:rPr lang="pt-BR" altLang="pt-BR" b="1">
                <a:sym typeface="Symbol" panose="05050102010706020507" pitchFamily="18" charset="2"/>
              </a:rPr>
              <a:t>Iiut </a:t>
            </a:r>
            <a:r>
              <a:rPr lang="pt-BR" altLang="pt-BR">
                <a:sym typeface="Symbol" panose="05050102010706020507" pitchFamily="18" charset="2"/>
              </a:rPr>
              <a:t> </a:t>
            </a:r>
            <a:r>
              <a:rPr lang="pt-BR" altLang="pt-BR" b="1">
                <a:sym typeface="Symbol" panose="05050102010706020507" pitchFamily="18" charset="2"/>
              </a:rPr>
              <a:t>MODS, </a:t>
            </a:r>
            <a:r>
              <a:rPr lang="pt-BR" altLang="pt-BR">
                <a:sym typeface="Symbol" panose="05050102010706020507" pitchFamily="18" charset="2"/>
              </a:rPr>
              <a:t>onde</a:t>
            </a:r>
            <a:r>
              <a:rPr lang="pt-BR" altLang="pt-BR" b="1">
                <a:sym typeface="Symbol" panose="05050102010706020507" pitchFamily="18" charset="2"/>
              </a:rPr>
              <a:t> </a:t>
            </a:r>
            <a:r>
              <a:rPr lang="pt-BR" altLang="pt-BR" b="1"/>
              <a:t>MODS </a:t>
            </a:r>
            <a:r>
              <a:rPr lang="pt-BR" altLang="pt-BR"/>
              <a:t>é o universo de modelos</a:t>
            </a:r>
          </a:p>
          <a:p>
            <a:pPr marL="231775" indent="-231775">
              <a:lnSpc>
                <a:spcPct val="90000"/>
              </a:lnSpc>
            </a:pPr>
            <a:r>
              <a:rPr lang="pt-BR" altLang="pt-BR"/>
              <a:t>Isso é chamado como </a:t>
            </a:r>
            <a:r>
              <a:rPr lang="pt-BR" altLang="pt-BR" i="1"/>
              <a:t>hipóteses de teste</a:t>
            </a:r>
          </a:p>
          <a:p>
            <a:pPr marL="231775" indent="-231775">
              <a:lnSpc>
                <a:spcPct val="90000"/>
              </a:lnSpc>
            </a:pPr>
            <a:r>
              <a:rPr lang="pt-BR" altLang="pt-BR"/>
              <a:t>Observação:a hipótese de teste apenas assume que um modelo </a:t>
            </a:r>
            <a:r>
              <a:rPr lang="pt-BR" altLang="pt-BR" b="1"/>
              <a:t>Iiut</a:t>
            </a:r>
            <a:r>
              <a:rPr lang="pt-BR" altLang="pt-BR"/>
              <a:t> existe, mas não que ele é conhecido a priori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B018FC49-62B8-4130-BED2-17D42ACA8B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Hipóteses de teste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BA068F23-9760-4A0F-9827-17CB1425A8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1775" indent="-231775"/>
            <a:r>
              <a:rPr lang="pt-BR" altLang="pt-BR" sz="2800"/>
              <a:t>Permite argumentar sobre implementações como se elas fossem objetos formais</a:t>
            </a:r>
          </a:p>
          <a:p>
            <a:pPr marL="231775" indent="-231775"/>
            <a:r>
              <a:rPr lang="pt-BR" altLang="pt-BR" sz="2800"/>
              <a:t>Assim podemos expressar conformidade através de uma relação formal entre modelos de implementações e especificações</a:t>
            </a:r>
          </a:p>
          <a:p>
            <a:pPr marL="231775" indent="-231775"/>
            <a:r>
              <a:rPr lang="pt-BR" altLang="pt-BR" sz="2800"/>
              <a:t>A relação de implementação será chamada de </a:t>
            </a:r>
            <a:r>
              <a:rPr lang="pt-BR" altLang="pt-BR" sz="2800" b="1"/>
              <a:t>imp </a:t>
            </a:r>
            <a:r>
              <a:rPr lang="pt-BR" altLang="pt-BR" sz="2800" b="1">
                <a:sym typeface="Symbol" panose="05050102010706020507" pitchFamily="18" charset="2"/>
              </a:rPr>
              <a:t> MODS X SPECS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2DF7FC20-9FB6-44F3-885D-8EDDE7836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Hipóteses de teste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56049B0-F5F8-4ABE-8120-7B4FF3F440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1775" indent="-231775"/>
            <a:r>
              <a:rPr lang="pt-BR" altLang="pt-BR" b="1"/>
              <a:t>IUT</a:t>
            </a:r>
            <a:r>
              <a:rPr lang="pt-BR" altLang="pt-BR"/>
              <a:t> </a:t>
            </a:r>
            <a:r>
              <a:rPr lang="pt-BR" altLang="pt-BR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 </a:t>
            </a:r>
            <a:r>
              <a:rPr lang="pt-BR" altLang="pt-BR" b="1"/>
              <a:t>IMPS</a:t>
            </a:r>
            <a:r>
              <a:rPr lang="pt-BR" altLang="pt-BR"/>
              <a:t> é dita correta com relação a </a:t>
            </a:r>
            <a:r>
              <a:rPr lang="pt-BR" altLang="pt-BR" b="1"/>
              <a:t>s</a:t>
            </a:r>
            <a:r>
              <a:rPr lang="pt-BR" altLang="pt-BR"/>
              <a:t> </a:t>
            </a:r>
            <a:r>
              <a:rPr lang="pt-BR" altLang="pt-BR">
                <a:sym typeface="Symbol" panose="05050102010706020507" pitchFamily="18" charset="2"/>
              </a:rPr>
              <a:t></a:t>
            </a:r>
            <a:r>
              <a:rPr lang="pt-BR" altLang="pt-BR"/>
              <a:t> </a:t>
            </a:r>
            <a:r>
              <a:rPr lang="pt-BR" altLang="pt-BR" b="1"/>
              <a:t>SPECS </a:t>
            </a:r>
            <a:r>
              <a:rPr lang="pt-BR" altLang="pt-BR"/>
              <a:t>(</a:t>
            </a:r>
            <a:r>
              <a:rPr lang="pt-BR" altLang="pt-BR" b="1"/>
              <a:t>IUT</a:t>
            </a:r>
            <a:r>
              <a:rPr lang="pt-BR" altLang="pt-BR"/>
              <a:t> </a:t>
            </a:r>
            <a:r>
              <a:rPr lang="pt-BR" altLang="pt-BR" b="1"/>
              <a:t>conforms-to</a:t>
            </a:r>
            <a:r>
              <a:rPr lang="pt-BR" altLang="pt-BR"/>
              <a:t> </a:t>
            </a:r>
            <a:r>
              <a:rPr lang="pt-BR" altLang="pt-BR" b="1"/>
              <a:t>s</a:t>
            </a:r>
            <a:r>
              <a:rPr lang="pt-BR" altLang="pt-BR"/>
              <a:t>)</a:t>
            </a:r>
            <a:r>
              <a:rPr lang="pt-BR" altLang="pt-BR" b="1"/>
              <a:t>,</a:t>
            </a:r>
            <a:r>
              <a:rPr lang="pt-BR" altLang="pt-BR"/>
              <a:t> sss </a:t>
            </a:r>
            <a:r>
              <a:rPr lang="pt-BR" altLang="pt-BR" b="1"/>
              <a:t>Iiut</a:t>
            </a:r>
            <a:r>
              <a:rPr lang="pt-BR" altLang="pt-BR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pt-BR" altLang="pt-BR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</a:t>
            </a:r>
            <a:r>
              <a:rPr lang="pt-BR" altLang="pt-BR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pt-BR" altLang="pt-BR" b="1"/>
              <a:t>MODS</a:t>
            </a:r>
            <a:r>
              <a:rPr lang="pt-BR" altLang="pt-BR"/>
              <a:t> de </a:t>
            </a:r>
            <a:r>
              <a:rPr lang="pt-BR" altLang="pt-BR" b="1"/>
              <a:t>IUT</a:t>
            </a:r>
            <a:r>
              <a:rPr lang="pt-BR" altLang="pt-BR"/>
              <a:t> é </a:t>
            </a:r>
            <a:r>
              <a:rPr lang="pt-BR" altLang="pt-BR" b="1"/>
              <a:t>imp</a:t>
            </a:r>
            <a:r>
              <a:rPr lang="pt-BR" altLang="pt-BR"/>
              <a:t>-relacionada com </a:t>
            </a:r>
            <a:r>
              <a:rPr lang="pt-BR" altLang="pt-BR" b="1"/>
              <a:t>s</a:t>
            </a:r>
          </a:p>
          <a:p>
            <a:pPr marL="630238" lvl="1" indent="-173038"/>
            <a:r>
              <a:rPr lang="pt-BR" altLang="pt-BR" b="1"/>
              <a:t> Iiut imp 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ADF5BB6-E901-470D-BFE8-B2BCC786F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Observações e Testes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6B4F0225-635B-41E2-867E-06FDA07A5A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O comportamento de uma IUT é investigado fazendo experimentos na implementação e observando as suas reações</a:t>
            </a:r>
          </a:p>
          <a:p>
            <a:r>
              <a:rPr lang="pt-BR" altLang="pt-BR"/>
              <a:t>A especificação do experimento é um </a:t>
            </a:r>
            <a:r>
              <a:rPr lang="pt-BR" altLang="pt-BR" i="1"/>
              <a:t>caso de teste</a:t>
            </a:r>
            <a:r>
              <a:rPr lang="pt-BR" altLang="pt-BR"/>
              <a:t> e a implementação é chamada de </a:t>
            </a:r>
            <a:r>
              <a:rPr lang="pt-BR" altLang="pt-BR" i="1"/>
              <a:t>execução de teste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6FE6F35-E57A-412B-8311-121F0A2A59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Introdução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4D3518D-B7F5-457D-ACE7-9095586D55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Discussão: onde está a ligação entre testes e métodos formais ?</a:t>
            </a:r>
          </a:p>
          <a:p>
            <a:r>
              <a:rPr lang="pt-BR" altLang="pt-BR"/>
              <a:t>Alguns autores não consideram o uso de testes como sendo aplicação de métodos formais</a:t>
            </a:r>
          </a:p>
          <a:p>
            <a:r>
              <a:rPr lang="pt-BR" altLang="pt-BR"/>
              <a:t>Não é uma técnica exaustiva que garanta cobrir todos os possíveis erros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0925FA4-4795-4BC3-B4F8-B51AB5C97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pt-BR" altLang="pt-BR"/>
              <a:t>Casos de Testes e Execução de Testes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CE6ED7E-8577-4398-8BBB-1C95CAB565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534400" cy="4114800"/>
          </a:xfrm>
        </p:spPr>
        <p:txBody>
          <a:bodyPr/>
          <a:lstStyle/>
          <a:p>
            <a:pPr marL="231775" indent="-231775"/>
            <a:r>
              <a:rPr lang="pt-BR" altLang="pt-BR"/>
              <a:t>Considere casos de testes formalmente pertencentes a um domínio </a:t>
            </a:r>
            <a:r>
              <a:rPr lang="pt-BR" altLang="pt-BR" b="1"/>
              <a:t>TESTS</a:t>
            </a:r>
          </a:p>
          <a:p>
            <a:pPr marL="231775" indent="-231775"/>
            <a:r>
              <a:rPr lang="pt-BR" altLang="pt-BR"/>
              <a:t>Requer um procedimento para executar um caso de teste </a:t>
            </a:r>
            <a:r>
              <a:rPr lang="pt-BR" altLang="pt-BR" b="1"/>
              <a:t>t</a:t>
            </a:r>
            <a:r>
              <a:rPr lang="pt-BR" altLang="pt-BR"/>
              <a:t> a uma </a:t>
            </a:r>
            <a:r>
              <a:rPr lang="pt-BR" altLang="pt-BR" b="1"/>
              <a:t>IUT</a:t>
            </a:r>
          </a:p>
          <a:p>
            <a:pPr marL="231775" indent="-231775"/>
            <a:r>
              <a:rPr lang="pt-BR" altLang="pt-BR"/>
              <a:t>Denotada por EXEC(t,IUT)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8A11A21-4897-4526-B761-12ACA88369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92075"/>
            <a:ext cx="7772400" cy="1431925"/>
          </a:xfrm>
        </p:spPr>
        <p:txBody>
          <a:bodyPr/>
          <a:lstStyle/>
          <a:p>
            <a:r>
              <a:rPr lang="pt-BR" altLang="pt-BR"/>
              <a:t>Casos de Testes e Execução de Testes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967920D-5895-44AE-8583-74517122EB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905000"/>
            <a:ext cx="8458200" cy="4114800"/>
          </a:xfrm>
        </p:spPr>
        <p:txBody>
          <a:bodyPr/>
          <a:lstStyle/>
          <a:p>
            <a:pPr marL="231775" indent="-231775">
              <a:lnSpc>
                <a:spcPct val="90000"/>
              </a:lnSpc>
            </a:pPr>
            <a:r>
              <a:rPr lang="pt-BR" altLang="pt-BR"/>
              <a:t>O que acontece durante a execução ?</a:t>
            </a:r>
          </a:p>
          <a:p>
            <a:pPr marL="231775" indent="-231775">
              <a:lnSpc>
                <a:spcPct val="90000"/>
              </a:lnSpc>
            </a:pPr>
            <a:r>
              <a:rPr lang="pt-BR" altLang="pt-BR"/>
              <a:t>A execução de um teste irá levar em um conjunto de observações, subconjunto de </a:t>
            </a:r>
            <a:r>
              <a:rPr lang="pt-BR" altLang="pt-BR" b="1"/>
              <a:t>OBS</a:t>
            </a:r>
          </a:p>
          <a:p>
            <a:pPr marL="231775" indent="-231775">
              <a:lnSpc>
                <a:spcPct val="90000"/>
              </a:lnSpc>
            </a:pPr>
            <a:r>
              <a:rPr lang="pt-BR" altLang="pt-BR"/>
              <a:t>Função de observação:</a:t>
            </a:r>
          </a:p>
          <a:p>
            <a:pPr marL="630238" lvl="1" indent="-173038">
              <a:lnSpc>
                <a:spcPct val="90000"/>
              </a:lnSpc>
            </a:pPr>
            <a:r>
              <a:rPr lang="pt-BR" altLang="pt-BR"/>
              <a:t> o</a:t>
            </a:r>
            <a:r>
              <a:rPr lang="pt-BR" altLang="pt-BR" b="1"/>
              <a:t>bs:</a:t>
            </a:r>
            <a:r>
              <a:rPr lang="en-AU" altLang="pt-BR" b="1"/>
              <a:t> TESTS X MODS </a:t>
            </a:r>
            <a:r>
              <a:rPr lang="en-AU" altLang="pt-BR" b="1">
                <a:sym typeface="Wingdings" panose="05000000000000000000" pitchFamily="2" charset="2"/>
              </a:rPr>
              <a:t> P(OBS)</a:t>
            </a:r>
          </a:p>
          <a:p>
            <a:pPr marL="630238" lvl="1" indent="-173038">
              <a:lnSpc>
                <a:spcPct val="90000"/>
              </a:lnSpc>
            </a:pPr>
            <a:r>
              <a:rPr lang="pt-BR" altLang="pt-BR"/>
              <a:t> </a:t>
            </a:r>
            <a:r>
              <a:rPr lang="pt-BR" altLang="pt-BR" b="1"/>
              <a:t>obs(t, Iiut)</a:t>
            </a:r>
            <a:r>
              <a:rPr lang="pt-BR" altLang="pt-BR"/>
              <a:t> modela formalmente a execução do teste real </a:t>
            </a:r>
            <a:r>
              <a:rPr lang="pt-BR" altLang="pt-BR" b="1"/>
              <a:t>EXEC(t, IUT)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6A305F00-4E35-4B17-B03C-9F1FD8354E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pt-BR"/>
              <a:t>Hipóteses de Testes</a:t>
            </a:r>
            <a:endParaRPr lang="pt-BR" altLang="pt-BR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D05959B3-8285-4662-8C86-ECEFD083BE9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700963" cy="4419600"/>
          </a:xfrm>
        </p:spPr>
        <p:txBody>
          <a:bodyPr/>
          <a:lstStyle/>
          <a:p>
            <a:pPr marL="231775" indent="-231775">
              <a:lnSpc>
                <a:spcPct val="90000"/>
              </a:lnSpc>
            </a:pPr>
            <a:r>
              <a:rPr lang="pt-BR" altLang="pt-BR" sz="2800"/>
              <a:t>Seu significado:</a:t>
            </a:r>
          </a:p>
          <a:p>
            <a:pPr marL="231775" indent="-231775">
              <a:lnSpc>
                <a:spcPct val="90000"/>
              </a:lnSpc>
            </a:pPr>
            <a:endParaRPr lang="pt-BR" altLang="pt-BR" sz="2800"/>
          </a:p>
          <a:p>
            <a:pPr marL="231775" indent="-231775">
              <a:lnSpc>
                <a:spcPct val="90000"/>
              </a:lnSpc>
            </a:pPr>
            <a:endParaRPr lang="pt-BR" altLang="pt-BR" sz="2800"/>
          </a:p>
          <a:p>
            <a:pPr marL="231775" indent="-231775">
              <a:lnSpc>
                <a:spcPct val="90000"/>
              </a:lnSpc>
            </a:pPr>
            <a:r>
              <a:rPr lang="pt-BR" altLang="pt-BR" sz="2800"/>
              <a:t>Para todas as implementações reais que estamos testando, assume-se que existe um modelo, tal que se colocássemos a implementação e o modelo em caixas pretas e fizéssemos todos os experimentos possíveis em TESTS, não conseguiríamos distinguir entre a implementação real e o modelo</a:t>
            </a:r>
          </a:p>
        </p:txBody>
      </p:sp>
      <p:pic>
        <p:nvPicPr>
          <p:cNvPr id="47108" name="Picture 4">
            <a:extLst>
              <a:ext uri="{FF2B5EF4-FFF2-40B4-BE49-F238E27FC236}">
                <a16:creationId xmlns:a16="http://schemas.microsoft.com/office/drawing/2014/main" id="{27F5E299-93DD-4280-919B-A3312A9E955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2563813"/>
            <a:ext cx="8820150" cy="8651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A7F9F8AA-558A-4778-BC0D-398F0C15A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Funções de Veredito vt</a:t>
            </a:r>
            <a:endParaRPr lang="en-US" altLang="pt-BR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45DB429-4AE5-4925-BCB6-57271260877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133600"/>
            <a:ext cx="7772400" cy="4114800"/>
          </a:xfrm>
        </p:spPr>
        <p:txBody>
          <a:bodyPr/>
          <a:lstStyle/>
          <a:p>
            <a:r>
              <a:rPr lang="pt-BR" altLang="pt-BR" sz="2800"/>
              <a:t>Usualmente interpretamos observações de testes em termos de certo ou errado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pt-BR" altLang="pt-BR" sz="2400" b="1"/>
              <a:t>	vt: P(OBS) </a:t>
            </a:r>
            <a:r>
              <a:rPr lang="pt-BR" altLang="pt-BR" sz="2400" b="1">
                <a:sym typeface="Wingdings" panose="05000000000000000000" pitchFamily="2" charset="2"/>
              </a:rPr>
              <a:t> {fail, pass}</a:t>
            </a:r>
          </a:p>
          <a:p>
            <a:r>
              <a:rPr lang="pt-BR" altLang="pt-BR" sz="2800">
                <a:sym typeface="Wingdings" panose="05000000000000000000" pitchFamily="2" charset="2"/>
              </a:rPr>
              <a:t>Podemos então introduzir a abreviação</a:t>
            </a:r>
            <a:endParaRPr lang="pt-BR" altLang="pt-BR" sz="2800" b="1">
              <a:sym typeface="Wingdings" panose="05000000000000000000" pitchFamily="2" charset="2"/>
            </a:endParaRPr>
          </a:p>
        </p:txBody>
      </p:sp>
      <p:pic>
        <p:nvPicPr>
          <p:cNvPr id="49158" name="Picture 6">
            <a:extLst>
              <a:ext uri="{FF2B5EF4-FFF2-40B4-BE49-F238E27FC236}">
                <a16:creationId xmlns:a16="http://schemas.microsoft.com/office/drawing/2014/main" id="{B68270A4-3EDF-433F-85BD-33A5823D2E1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4038600"/>
            <a:ext cx="7561262" cy="5762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9A221A82-25E2-4AC1-922B-D7627AFD00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Funções de Veredito vt</a:t>
            </a:r>
            <a:endParaRPr lang="en-US" altLang="pt-BR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7683769-5015-4DF7-AD6E-5A56C62E820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133600"/>
            <a:ext cx="7772400" cy="4114800"/>
          </a:xfrm>
        </p:spPr>
        <p:txBody>
          <a:bodyPr/>
          <a:lstStyle/>
          <a:p>
            <a:r>
              <a:rPr lang="pt-BR" altLang="pt-BR" sz="2800">
                <a:sym typeface="Wingdings" panose="05000000000000000000" pitchFamily="2" charset="2"/>
              </a:rPr>
              <a:t>Isso é extendido como uma </a:t>
            </a:r>
            <a:r>
              <a:rPr lang="pt-BR" altLang="pt-BR" sz="2800" i="1">
                <a:sym typeface="Wingdings" panose="05000000000000000000" pitchFamily="2" charset="2"/>
              </a:rPr>
              <a:t>suíte de testes</a:t>
            </a:r>
            <a:r>
              <a:rPr lang="pt-BR" altLang="pt-BR" sz="2800">
                <a:sym typeface="Wingdings" panose="05000000000000000000" pitchFamily="2" charset="2"/>
              </a:rPr>
              <a:t>:</a:t>
            </a:r>
          </a:p>
          <a:p>
            <a:endParaRPr lang="pt-BR" altLang="pt-BR" sz="2800">
              <a:sym typeface="Wingdings" panose="05000000000000000000" pitchFamily="2" charset="2"/>
            </a:endParaRPr>
          </a:p>
          <a:p>
            <a:endParaRPr lang="pt-BR" altLang="pt-BR" sz="2800">
              <a:sym typeface="Wingdings" panose="05000000000000000000" pitchFamily="2" charset="2"/>
            </a:endParaRPr>
          </a:p>
          <a:p>
            <a:endParaRPr lang="pt-BR" altLang="pt-BR" sz="2800">
              <a:sym typeface="Wingdings" panose="05000000000000000000" pitchFamily="2" charset="2"/>
            </a:endParaRPr>
          </a:p>
          <a:p>
            <a:r>
              <a:rPr lang="pt-BR" altLang="pt-BR" sz="2800">
                <a:sym typeface="Wingdings" panose="05000000000000000000" pitchFamily="2" charset="2"/>
              </a:rPr>
              <a:t>Uma implementação falha em uma suíte de testes se ela não  passa:</a:t>
            </a:r>
            <a:endParaRPr lang="en-US" altLang="pt-BR" sz="2800"/>
          </a:p>
        </p:txBody>
      </p:sp>
      <p:pic>
        <p:nvPicPr>
          <p:cNvPr id="50180" name="Picture 4">
            <a:extLst>
              <a:ext uri="{FF2B5EF4-FFF2-40B4-BE49-F238E27FC236}">
                <a16:creationId xmlns:a16="http://schemas.microsoft.com/office/drawing/2014/main" id="{8056C475-B168-4D48-AFB3-79B17B5AB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71800"/>
            <a:ext cx="6248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1" name="Picture 5">
            <a:extLst>
              <a:ext uri="{FF2B5EF4-FFF2-40B4-BE49-F238E27FC236}">
                <a16:creationId xmlns:a16="http://schemas.microsoft.com/office/drawing/2014/main" id="{B27BFF2B-1029-46D0-85AD-2D32451A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257800"/>
            <a:ext cx="4183063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F90701C0-51F8-4320-A223-105A9197E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Testes de Conformidade</a:t>
            </a:r>
            <a:endParaRPr lang="en-US" altLang="pt-BR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A86AF56-7985-444D-B6A0-D39FEE8CCD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/>
              <a:t>Envolve saber se uma implementação está conforme com respeito a uma relação de implementação </a:t>
            </a:r>
            <a:r>
              <a:rPr lang="pt-BR" altLang="pt-BR" b="1"/>
              <a:t>imp </a:t>
            </a:r>
            <a:r>
              <a:rPr lang="pt-BR" altLang="pt-BR"/>
              <a:t>com sua especificação</a:t>
            </a:r>
          </a:p>
          <a:p>
            <a:pPr>
              <a:lnSpc>
                <a:spcPct val="90000"/>
              </a:lnSpc>
            </a:pPr>
            <a:endParaRPr lang="pt-BR" altLang="pt-BR"/>
          </a:p>
          <a:p>
            <a:pPr>
              <a:lnSpc>
                <a:spcPct val="90000"/>
              </a:lnSpc>
            </a:pPr>
            <a:endParaRPr lang="pt-BR" altLang="pt-BR"/>
          </a:p>
          <a:p>
            <a:pPr>
              <a:lnSpc>
                <a:spcPct val="90000"/>
              </a:lnSpc>
            </a:pPr>
            <a:r>
              <a:rPr lang="pt-BR" altLang="pt-BR"/>
              <a:t>Uma suíte de testes com essa propriedade é chamada </a:t>
            </a:r>
            <a:r>
              <a:rPr lang="pt-BR" altLang="pt-BR" i="1"/>
              <a:t>completa</a:t>
            </a:r>
            <a:endParaRPr lang="en-US" altLang="pt-BR" b="1"/>
          </a:p>
        </p:txBody>
      </p:sp>
      <p:pic>
        <p:nvPicPr>
          <p:cNvPr id="51204" name="Picture 4">
            <a:extLst>
              <a:ext uri="{FF2B5EF4-FFF2-40B4-BE49-F238E27FC236}">
                <a16:creationId xmlns:a16="http://schemas.microsoft.com/office/drawing/2014/main" id="{30DC421E-DCB8-48D0-B151-E6A9CFC02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14800"/>
            <a:ext cx="61182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C3768B79-B56A-4837-BCD4-5D135A0D71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Testes de Conformidade</a:t>
            </a:r>
            <a:endParaRPr lang="en-US" altLang="pt-BR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6F517E3A-1B1F-42B8-87FD-789BEEE970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800"/>
              <a:t>É possível distinguir entre as implementações conformes e não-conformes</a:t>
            </a:r>
          </a:p>
          <a:p>
            <a:r>
              <a:rPr lang="pt-BR" altLang="pt-BR" sz="2800"/>
              <a:t>É um requerimento muito forte para Testes práticos</a:t>
            </a:r>
          </a:p>
          <a:p>
            <a:r>
              <a:rPr lang="pt-BR" altLang="pt-BR" sz="2800"/>
              <a:t>Precisamos enfraquecer esta declaração</a:t>
            </a:r>
          </a:p>
          <a:p>
            <a:r>
              <a:rPr lang="pt-BR" altLang="pt-BR" sz="2800" i="1"/>
              <a:t>Sound </a:t>
            </a:r>
            <a:r>
              <a:rPr lang="pt-BR" altLang="pt-BR" sz="2800"/>
              <a:t>(parece completa) – toda implementação correta, e possivelmente alguma implementação incorreta será aceita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5E60DC38-61AB-4EDE-81ED-D9D54A957F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Testes de Conformidade</a:t>
            </a:r>
          </a:p>
        </p:txBody>
      </p:sp>
      <p:pic>
        <p:nvPicPr>
          <p:cNvPr id="53251" name="Picture 3">
            <a:extLst>
              <a:ext uri="{FF2B5EF4-FFF2-40B4-BE49-F238E27FC236}">
                <a16:creationId xmlns:a16="http://schemas.microsoft.com/office/drawing/2014/main" id="{32CF1E01-CBC2-40BD-B094-6764E5B4F2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624013"/>
            <a:ext cx="8223250" cy="5005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94042ECF-F1D5-41E2-A1B1-06E16D62CD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Testes de Conformidade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AEC24F03-0888-4EC2-9186-2439763A5A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7848600" cy="4297363"/>
          </a:xfrm>
        </p:spPr>
        <p:txBody>
          <a:bodyPr/>
          <a:lstStyle/>
          <a:p>
            <a:r>
              <a:rPr lang="pt-BR" altLang="pt-BR"/>
              <a:t>Se a propriedade de completude for provada no nível dos modelos, e se assumimos que as hipóteses de testes valem:</a:t>
            </a:r>
          </a:p>
          <a:p>
            <a:pPr lvl="1"/>
            <a:r>
              <a:rPr lang="pt-BR" altLang="pt-BR"/>
              <a:t>a conformidade de uma implementação com respeito a sua especificação pode ser decidida por meio de um procedimento de testes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1468F49-0787-4784-A640-4F5C54144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Derivação de testes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1D8E158-D255-4C81-88FA-EC518FE00F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1775" indent="-231775"/>
            <a:r>
              <a:rPr lang="pt-BR" altLang="pt-BR" dirty="0"/>
              <a:t>Então, uma atividade importante passa a ser construir algoritmos que produzem suítes de testes </a:t>
            </a:r>
            <a:r>
              <a:rPr lang="pt-BR" altLang="pt-BR" i="1" dirty="0" err="1"/>
              <a:t>sound</a:t>
            </a:r>
            <a:r>
              <a:rPr lang="pt-BR" altLang="pt-BR" dirty="0"/>
              <a:t> e/ou completos a partir de uma especificação e de uma relação de implementação</a:t>
            </a:r>
          </a:p>
          <a:p>
            <a:pPr marL="231775" indent="-231775"/>
            <a:endParaRPr lang="pt-BR" altLang="pt-BR" dirty="0"/>
          </a:p>
          <a:p>
            <a:pPr marL="231775" indent="-231775"/>
            <a:endParaRPr lang="pt-BR" altLang="pt-BR" dirty="0"/>
          </a:p>
        </p:txBody>
      </p:sp>
      <p:pic>
        <p:nvPicPr>
          <p:cNvPr id="55300" name="Picture 4">
            <a:extLst>
              <a:ext uri="{FF2B5EF4-FFF2-40B4-BE49-F238E27FC236}">
                <a16:creationId xmlns:a16="http://schemas.microsoft.com/office/drawing/2014/main" id="{41C77E39-84AC-4538-B13C-81932EC5A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762500"/>
            <a:ext cx="58324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6ADA2DF-2B6F-4983-87D7-F726FAC4D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Introdução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A0E23CA-3A0A-4D65-83F5-C2BF223A54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Provê menos garantias do que verificação de modelos, por exemplo</a:t>
            </a:r>
          </a:p>
          <a:p>
            <a:r>
              <a:rPr lang="pt-BR" altLang="pt-BR"/>
              <a:t>Não é possível testar todas as linhas de execução</a:t>
            </a:r>
          </a:p>
          <a:p>
            <a:r>
              <a:rPr lang="pt-BR" altLang="pt-BR"/>
              <a:t>Com testes é possível detectar a existência, mas não é possível garantir a ausência de erros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EBFE3046-AAE3-427F-B769-378EAE972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Extensões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DD8D0108-5C16-4BF0-98D4-D8C255F499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/>
              <a:t>Arquitetura de testes: define o ambiente no qual uma implementação é testada</a:t>
            </a:r>
          </a:p>
          <a:p>
            <a:r>
              <a:rPr lang="pt-BR" altLang="pt-BR"/>
              <a:t>Introdução da técnica de cobertura: a cada implementação errônea detectada por uma suíte de testes, é atribuído um valor e depois esses valores são integrados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ABAD41D-5FC1-4E08-8983-9295AEE049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Vantagens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4D9A86D-AF9C-4D7C-8194-B3EA330438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altLang="pt-BR" sz="2800"/>
              <a:t>Técnicas mais “precisas” custam caro</a:t>
            </a:r>
          </a:p>
          <a:p>
            <a:pPr lvl="1">
              <a:lnSpc>
                <a:spcPct val="90000"/>
              </a:lnSpc>
            </a:pPr>
            <a:r>
              <a:rPr lang="pt-BR" altLang="pt-BR" sz="2400"/>
              <a:t>Inserção de novas linguagens</a:t>
            </a:r>
          </a:p>
          <a:p>
            <a:pPr lvl="1">
              <a:lnSpc>
                <a:spcPct val="90000"/>
              </a:lnSpc>
            </a:pPr>
            <a:r>
              <a:rPr lang="pt-BR" altLang="pt-BR" sz="2400"/>
              <a:t>Difícil sincronização de modelos com código</a:t>
            </a:r>
          </a:p>
          <a:p>
            <a:pPr lvl="1">
              <a:lnSpc>
                <a:spcPct val="90000"/>
              </a:lnSpc>
            </a:pPr>
            <a:r>
              <a:rPr lang="pt-BR" altLang="pt-BR" sz="2400"/>
              <a:t>Requerem mais especialização por parte dos projetistas/programadores</a:t>
            </a:r>
          </a:p>
          <a:p>
            <a:pPr>
              <a:lnSpc>
                <a:spcPct val="90000"/>
              </a:lnSpc>
            </a:pPr>
            <a:r>
              <a:rPr lang="pt-BR" altLang="pt-BR" sz="2800"/>
              <a:t>Testes são aplicados diretamente sobre o programa</a:t>
            </a:r>
          </a:p>
          <a:p>
            <a:pPr>
              <a:lnSpc>
                <a:spcPct val="90000"/>
              </a:lnSpc>
            </a:pPr>
            <a:r>
              <a:rPr lang="pt-BR" altLang="pt-BR" sz="2800"/>
              <a:t>Simples e prático: pode-se usar uma heurística simples para definir o que testar</a:t>
            </a:r>
          </a:p>
          <a:p>
            <a:pPr>
              <a:lnSpc>
                <a:spcPct val="90000"/>
              </a:lnSpc>
            </a:pPr>
            <a:r>
              <a:rPr lang="pt-BR" altLang="pt-BR" sz="2800"/>
              <a:t>Apresenta a melhor relação custo/benefício na busca pela melhoria da qualidade de um software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2656F98-A5AD-4EF9-B367-C65510F55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Tipos de Testes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4B9C2E8-F3A3-4A4D-B6B6-430011E522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r>
              <a:rPr lang="pt-BR" altLang="pt-BR"/>
              <a:t>Existem diferentes formas de classificar testes</a:t>
            </a:r>
          </a:p>
          <a:p>
            <a:pPr lvl="1"/>
            <a:r>
              <a:rPr lang="pt-BR" altLang="pt-BR"/>
              <a:t>Considerando características do sistema</a:t>
            </a:r>
          </a:p>
          <a:p>
            <a:pPr lvl="2"/>
            <a:r>
              <a:rPr lang="pt-BR" altLang="pt-BR"/>
              <a:t>Comportamento, nível de abstração</a:t>
            </a:r>
          </a:p>
          <a:p>
            <a:pPr lvl="1"/>
            <a:r>
              <a:rPr lang="pt-BR" altLang="pt-BR"/>
              <a:t>Considerando estratégia do teste</a:t>
            </a:r>
          </a:p>
          <a:p>
            <a:pPr lvl="2"/>
            <a:r>
              <a:rPr lang="pt-BR" altLang="pt-BR"/>
              <a:t>Teste caixa-preta, </a:t>
            </a:r>
            <a:r>
              <a:rPr lang="pt-BR" altLang="pt-BR" i="1"/>
              <a:t>white-box</a:t>
            </a:r>
            <a:endParaRPr lang="pt-BR" alt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F759DEA-19EF-43A0-8E65-4972BDCD3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Tipos de Testes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E0C9C21-01FC-4FA2-8BE0-E585D80186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r>
              <a:rPr lang="pt-BR" altLang="pt-BR"/>
              <a:t>Diferentes níveis de abstração</a:t>
            </a:r>
          </a:p>
          <a:p>
            <a:pPr lvl="1"/>
            <a:r>
              <a:rPr lang="pt-BR" altLang="pt-BR"/>
              <a:t>Teste de unidade: o mais baixo nível de teste. Pequenas partes do código são testadas separadamente</a:t>
            </a:r>
          </a:p>
          <a:p>
            <a:pPr lvl="1"/>
            <a:r>
              <a:rPr lang="pt-BR" altLang="pt-BR"/>
              <a:t>Teste de integração: testa se diferentes partes do código trabalham bem juntas</a:t>
            </a:r>
          </a:p>
          <a:p>
            <a:pPr lvl="1"/>
            <a:r>
              <a:rPr lang="pt-BR" altLang="pt-BR"/>
              <a:t>Teste de sistema: testa o sistema como um todo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5D85562-4D13-479A-A103-561AB0F24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Tipos de Testes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EB2C0D6-349E-4C6D-83B0-718B196658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7772400" cy="4114800"/>
          </a:xfrm>
        </p:spPr>
        <p:txBody>
          <a:bodyPr/>
          <a:lstStyle/>
          <a:p>
            <a:r>
              <a:rPr lang="pt-BR" altLang="pt-BR"/>
              <a:t>Diferentes níveis de abstração</a:t>
            </a:r>
          </a:p>
          <a:p>
            <a:pPr lvl="1"/>
            <a:r>
              <a:rPr lang="pt-BR" altLang="pt-BR"/>
              <a:t>Teste de aceitação: usualmente feito pelo cliente para checar se o sistema está de acordo</a:t>
            </a:r>
          </a:p>
          <a:p>
            <a:pPr lvl="1"/>
            <a:r>
              <a:rPr lang="pt-BR" altLang="pt-BR"/>
              <a:t>Teste de regressão: aplicação de testes depois de alguma alteração para verificar se o sistema continua funcionando corretamente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1170EFEFB7DE94999DF86747142355D" ma:contentTypeVersion="2" ma:contentTypeDescription="Crie um novo documento." ma:contentTypeScope="" ma:versionID="5249b7afa17c542a72b50a9d27f656cd">
  <xsd:schema xmlns:xsd="http://www.w3.org/2001/XMLSchema" xmlns:xs="http://www.w3.org/2001/XMLSchema" xmlns:p="http://schemas.microsoft.com/office/2006/metadata/properties" xmlns:ns2="0dad1c53-fdee-4867-91a0-43ba2971117e" targetNamespace="http://schemas.microsoft.com/office/2006/metadata/properties" ma:root="true" ma:fieldsID="4812864882fd3ee2ce382e301973971c" ns2:_="">
    <xsd:import namespace="0dad1c53-fdee-4867-91a0-43ba297111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ad1c53-fdee-4867-91a0-43ba297111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E421D7-C0C1-4A6B-AE23-CA9AA74D7922}"/>
</file>

<file path=customXml/itemProps2.xml><?xml version="1.0" encoding="utf-8"?>
<ds:datastoreItem xmlns:ds="http://schemas.openxmlformats.org/officeDocument/2006/customXml" ds:itemID="{C724B7D2-5B76-4A07-9E57-812E8FAD15D1}"/>
</file>

<file path=customXml/itemProps3.xml><?xml version="1.0" encoding="utf-8"?>
<ds:datastoreItem xmlns:ds="http://schemas.openxmlformats.org/officeDocument/2006/customXml" ds:itemID="{77798A9B-30EC-4533-A563-AEC5000EA9F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</TotalTime>
  <Words>2131</Words>
  <Application>Microsoft Office PowerPoint</Application>
  <PresentationFormat>Apresentação na tela (4:3)</PresentationFormat>
  <Paragraphs>261</Paragraphs>
  <Slides>50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6" baseType="lpstr">
      <vt:lpstr>Times New Roman</vt:lpstr>
      <vt:lpstr>Tahoma</vt:lpstr>
      <vt:lpstr>Wingdings</vt:lpstr>
      <vt:lpstr>Symbol</vt:lpstr>
      <vt:lpstr>Arial Unicode MS</vt:lpstr>
      <vt:lpstr>Tema do Office</vt:lpstr>
      <vt:lpstr>Teste de Software X        Métodos Formais</vt:lpstr>
      <vt:lpstr>Introdução</vt:lpstr>
      <vt:lpstr>Introdução</vt:lpstr>
      <vt:lpstr>Introdução</vt:lpstr>
      <vt:lpstr>Introdução</vt:lpstr>
      <vt:lpstr>Vantagens</vt:lpstr>
      <vt:lpstr>Tipos de Testes</vt:lpstr>
      <vt:lpstr>Tipos de Testes</vt:lpstr>
      <vt:lpstr>Tipos de Testes</vt:lpstr>
      <vt:lpstr>Tipos de Testes</vt:lpstr>
      <vt:lpstr>Tipos de Testes</vt:lpstr>
      <vt:lpstr>Tipos de Testes</vt:lpstr>
      <vt:lpstr>Tipos de Testes</vt:lpstr>
      <vt:lpstr>O Processo de Teste</vt:lpstr>
      <vt:lpstr>O Processo de Teste</vt:lpstr>
      <vt:lpstr>Automação</vt:lpstr>
      <vt:lpstr>Automação</vt:lpstr>
      <vt:lpstr>Utilização de Testes</vt:lpstr>
      <vt:lpstr>Utilização de Testes</vt:lpstr>
      <vt:lpstr>Testes X Métodos Formais</vt:lpstr>
      <vt:lpstr>Testes X Métodos Formais</vt:lpstr>
      <vt:lpstr>Testes X Métodos Formais</vt:lpstr>
      <vt:lpstr>Testes Withe-box</vt:lpstr>
      <vt:lpstr>Testes Withe-box</vt:lpstr>
      <vt:lpstr>Testes Withe-box</vt:lpstr>
      <vt:lpstr>Testes Withe-box</vt:lpstr>
      <vt:lpstr>Testes Withe-box</vt:lpstr>
      <vt:lpstr>Testes Withe-box</vt:lpstr>
      <vt:lpstr>Testes Withe-box</vt:lpstr>
      <vt:lpstr>Testes Withe-box</vt:lpstr>
      <vt:lpstr>Testes Caixa-preta</vt:lpstr>
      <vt:lpstr>Testes Caixa-preta</vt:lpstr>
      <vt:lpstr>Conceitos abordados no Framework</vt:lpstr>
      <vt:lpstr>Conformidade</vt:lpstr>
      <vt:lpstr>Conformidade</vt:lpstr>
      <vt:lpstr>Conformidade</vt:lpstr>
      <vt:lpstr>Hipóteses de teste</vt:lpstr>
      <vt:lpstr>Hipóteses de teste</vt:lpstr>
      <vt:lpstr>Observações e Testes</vt:lpstr>
      <vt:lpstr>Casos de Testes e Execução de Testes</vt:lpstr>
      <vt:lpstr>Casos de Testes e Execução de Testes</vt:lpstr>
      <vt:lpstr>Hipóteses de Testes</vt:lpstr>
      <vt:lpstr>Funções de Veredito vt</vt:lpstr>
      <vt:lpstr>Funções de Veredito vt</vt:lpstr>
      <vt:lpstr>Testes de Conformidade</vt:lpstr>
      <vt:lpstr>Testes de Conformidade</vt:lpstr>
      <vt:lpstr>Testes de Conformidade</vt:lpstr>
      <vt:lpstr>Testes de Conformidade</vt:lpstr>
      <vt:lpstr>Derivação de testes</vt:lpstr>
      <vt:lpstr>Extensões</vt:lpstr>
    </vt:vector>
  </TitlesOfParts>
  <Company>Labpetri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Software</dc:title>
  <dc:creator>Amancio Santos</dc:creator>
  <cp:lastModifiedBy>Sildenir Alves Ribeiro</cp:lastModifiedBy>
  <cp:revision>111</cp:revision>
  <dcterms:created xsi:type="dcterms:W3CDTF">2004-10-19T23:05:57Z</dcterms:created>
  <dcterms:modified xsi:type="dcterms:W3CDTF">2021-04-22T20:14:12Z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0x01010091170EFEFB7DE94999DF86747142355D</vt:lpwstr>
  </property>
</Properties>
</file>