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5"/>
  </p:notesMasterIdLst>
  <p:sldIdLst>
    <p:sldId id="332" r:id="rId2"/>
    <p:sldId id="358" r:id="rId3"/>
    <p:sldId id="359" r:id="rId4"/>
    <p:sldId id="301" r:id="rId5"/>
    <p:sldId id="302" r:id="rId6"/>
    <p:sldId id="303" r:id="rId7"/>
    <p:sldId id="304" r:id="rId8"/>
    <p:sldId id="305" r:id="rId9"/>
    <p:sldId id="360" r:id="rId10"/>
    <p:sldId id="361" r:id="rId11"/>
    <p:sldId id="311" r:id="rId12"/>
    <p:sldId id="308" r:id="rId13"/>
    <p:sldId id="309" r:id="rId14"/>
    <p:sldId id="362" r:id="rId15"/>
    <p:sldId id="363" r:id="rId16"/>
    <p:sldId id="364" r:id="rId17"/>
    <p:sldId id="365" r:id="rId18"/>
    <p:sldId id="366" r:id="rId19"/>
    <p:sldId id="367" r:id="rId20"/>
    <p:sldId id="368" r:id="rId21"/>
    <p:sldId id="369" r:id="rId22"/>
    <p:sldId id="319" r:id="rId23"/>
    <p:sldId id="320" r:id="rId24"/>
    <p:sldId id="296" r:id="rId25"/>
    <p:sldId id="285" r:id="rId26"/>
    <p:sldId id="286" r:id="rId27"/>
    <p:sldId id="287" r:id="rId28"/>
    <p:sldId id="370" r:id="rId29"/>
    <p:sldId id="289" r:id="rId30"/>
    <p:sldId id="297" r:id="rId31"/>
    <p:sldId id="371"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17" r:id="rId50"/>
    <p:sldId id="354" r:id="rId51"/>
    <p:sldId id="355" r:id="rId52"/>
    <p:sldId id="299" r:id="rId53"/>
    <p:sldId id="300" r:id="rId54"/>
    <p:sldId id="306" r:id="rId55"/>
    <p:sldId id="307" r:id="rId56"/>
    <p:sldId id="310" r:id="rId57"/>
    <p:sldId id="312" r:id="rId58"/>
    <p:sldId id="313" r:id="rId59"/>
    <p:sldId id="314" r:id="rId60"/>
    <p:sldId id="315" r:id="rId61"/>
    <p:sldId id="316" r:id="rId62"/>
    <p:sldId id="318" r:id="rId63"/>
    <p:sldId id="321" r:id="rId64"/>
    <p:sldId id="322" r:id="rId65"/>
    <p:sldId id="323" r:id="rId66"/>
    <p:sldId id="324" r:id="rId67"/>
    <p:sldId id="325" r:id="rId68"/>
    <p:sldId id="329" r:id="rId69"/>
    <p:sldId id="326" r:id="rId70"/>
    <p:sldId id="327" r:id="rId71"/>
    <p:sldId id="331" r:id="rId72"/>
    <p:sldId id="330" r:id="rId73"/>
    <p:sldId id="357" r:id="rId74"/>
  </p:sldIdLst>
  <p:sldSz cx="9144000" cy="6858000" type="screen4x3"/>
  <p:notesSz cx="7497763" cy="10796588"/>
  <p:defaultTextStyle>
    <a:defPPr>
      <a:defRPr lang="pt-BR"/>
    </a:defPPr>
    <a:lvl1pPr algn="l" rtl="0" fontAlgn="base">
      <a:spcBef>
        <a:spcPct val="0"/>
      </a:spcBef>
      <a:spcAft>
        <a:spcPct val="0"/>
      </a:spcAft>
      <a:buChar char="•"/>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buChar char="•"/>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buChar char="•"/>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buChar char="•"/>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buChar char="•"/>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29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33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5620"/>
    <p:restoredTop sz="94660"/>
  </p:normalViewPr>
  <p:slideViewPr>
    <p:cSldViewPr snapToGrid="0">
      <p:cViewPr varScale="1">
        <p:scale>
          <a:sx n="104" d="100"/>
          <a:sy n="104" d="100"/>
        </p:scale>
        <p:origin x="1668" y="102"/>
      </p:cViewPr>
      <p:guideLst>
        <p:guide orient="horz" pos="2296"/>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8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8" Type="http://schemas.openxmlformats.org/officeDocument/2006/relationships/slide" Target="slides/slide37.xml"/><Relationship Id="rId13" Type="http://schemas.openxmlformats.org/officeDocument/2006/relationships/slide" Target="slides/slide45.xml"/><Relationship Id="rId3" Type="http://schemas.openxmlformats.org/officeDocument/2006/relationships/slide" Target="slides/slide31.xml"/><Relationship Id="rId7" Type="http://schemas.openxmlformats.org/officeDocument/2006/relationships/slide" Target="slides/slide36.xml"/><Relationship Id="rId12" Type="http://schemas.openxmlformats.org/officeDocument/2006/relationships/slide" Target="slides/slide44.xml"/><Relationship Id="rId17" Type="http://schemas.openxmlformats.org/officeDocument/2006/relationships/slide" Target="slides/slide50.xml"/><Relationship Id="rId2" Type="http://schemas.openxmlformats.org/officeDocument/2006/relationships/slide" Target="slides/slide24.xml"/><Relationship Id="rId16" Type="http://schemas.openxmlformats.org/officeDocument/2006/relationships/slide" Target="slides/slide48.xml"/><Relationship Id="rId1" Type="http://schemas.openxmlformats.org/officeDocument/2006/relationships/slide" Target="slides/slide1.xml"/><Relationship Id="rId6" Type="http://schemas.openxmlformats.org/officeDocument/2006/relationships/slide" Target="slides/slide35.xml"/><Relationship Id="rId11" Type="http://schemas.openxmlformats.org/officeDocument/2006/relationships/slide" Target="slides/slide43.xml"/><Relationship Id="rId5" Type="http://schemas.openxmlformats.org/officeDocument/2006/relationships/slide" Target="slides/slide34.xml"/><Relationship Id="rId15" Type="http://schemas.openxmlformats.org/officeDocument/2006/relationships/slide" Target="slides/slide47.xml"/><Relationship Id="rId10" Type="http://schemas.openxmlformats.org/officeDocument/2006/relationships/slide" Target="slides/slide41.xml"/><Relationship Id="rId4" Type="http://schemas.openxmlformats.org/officeDocument/2006/relationships/slide" Target="slides/slide32.xml"/><Relationship Id="rId9" Type="http://schemas.openxmlformats.org/officeDocument/2006/relationships/slide" Target="slides/slide39.xml"/><Relationship Id="rId14" Type="http://schemas.openxmlformats.org/officeDocument/2006/relationships/slide" Target="slides/slide4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CEE4E73-922A-47E7-BF4D-AA5DCB30386C}"/>
              </a:ext>
            </a:extLst>
          </p:cNvPr>
          <p:cNvSpPr>
            <a:spLocks noGrp="1" noChangeArrowheads="1"/>
          </p:cNvSpPr>
          <p:nvPr>
            <p:ph type="hdr" sz="quarter"/>
          </p:nvPr>
        </p:nvSpPr>
        <p:spPr bwMode="auto">
          <a:xfrm>
            <a:off x="0" y="0"/>
            <a:ext cx="3248025"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520" tIns="52260" rIns="104520" bIns="52260" numCol="1" anchor="t" anchorCtr="0" compatLnSpc="1">
            <a:prstTxWarp prst="textNoShape">
              <a:avLst/>
            </a:prstTxWarp>
          </a:bodyPr>
          <a:lstStyle>
            <a:lvl1pPr defTabSz="1047750">
              <a:buFontTx/>
              <a:buNone/>
              <a:defRPr sz="1300"/>
            </a:lvl1pPr>
          </a:lstStyle>
          <a:p>
            <a:endParaRPr lang="pt-BR" altLang="pt-BR"/>
          </a:p>
        </p:txBody>
      </p:sp>
      <p:sp>
        <p:nvSpPr>
          <p:cNvPr id="22531" name="Rectangle 3">
            <a:extLst>
              <a:ext uri="{FF2B5EF4-FFF2-40B4-BE49-F238E27FC236}">
                <a16:creationId xmlns:a16="http://schemas.microsoft.com/office/drawing/2014/main" id="{B36C3387-DA08-4075-B7DF-F397941F0CCE}"/>
              </a:ext>
            </a:extLst>
          </p:cNvPr>
          <p:cNvSpPr>
            <a:spLocks noGrp="1" noChangeArrowheads="1"/>
          </p:cNvSpPr>
          <p:nvPr>
            <p:ph type="dt" idx="1"/>
          </p:nvPr>
        </p:nvSpPr>
        <p:spPr bwMode="auto">
          <a:xfrm>
            <a:off x="4249738" y="0"/>
            <a:ext cx="3248025"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520" tIns="52260" rIns="104520" bIns="52260" numCol="1" anchor="t" anchorCtr="0" compatLnSpc="1">
            <a:prstTxWarp prst="textNoShape">
              <a:avLst/>
            </a:prstTxWarp>
          </a:bodyPr>
          <a:lstStyle>
            <a:lvl1pPr algn="r" defTabSz="1047750">
              <a:buFontTx/>
              <a:buNone/>
              <a:defRPr sz="1300"/>
            </a:lvl1pPr>
          </a:lstStyle>
          <a:p>
            <a:endParaRPr lang="pt-BR" altLang="pt-BR"/>
          </a:p>
        </p:txBody>
      </p:sp>
      <p:sp>
        <p:nvSpPr>
          <p:cNvPr id="22532" name="Rectangle 4">
            <a:extLst>
              <a:ext uri="{FF2B5EF4-FFF2-40B4-BE49-F238E27FC236}">
                <a16:creationId xmlns:a16="http://schemas.microsoft.com/office/drawing/2014/main" id="{531B927F-7096-4968-83F9-95892D4B0FEF}"/>
              </a:ext>
            </a:extLst>
          </p:cNvPr>
          <p:cNvSpPr>
            <a:spLocks noGrp="1" noRot="1" noChangeAspect="1" noChangeArrowheads="1" noTextEdit="1"/>
          </p:cNvSpPr>
          <p:nvPr>
            <p:ph type="sldImg" idx="2"/>
          </p:nvPr>
        </p:nvSpPr>
        <p:spPr bwMode="auto">
          <a:xfrm>
            <a:off x="1049338" y="809625"/>
            <a:ext cx="5397500" cy="40481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a:extLst>
              <a:ext uri="{FF2B5EF4-FFF2-40B4-BE49-F238E27FC236}">
                <a16:creationId xmlns:a16="http://schemas.microsoft.com/office/drawing/2014/main" id="{1FC156FA-CE66-4F13-BAC5-67E1F3B8E532}"/>
              </a:ext>
            </a:extLst>
          </p:cNvPr>
          <p:cNvSpPr>
            <a:spLocks noGrp="1" noChangeArrowheads="1"/>
          </p:cNvSpPr>
          <p:nvPr>
            <p:ph type="body" sz="quarter" idx="3"/>
          </p:nvPr>
        </p:nvSpPr>
        <p:spPr bwMode="auto">
          <a:xfrm>
            <a:off x="996950" y="5126038"/>
            <a:ext cx="5503863" cy="486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520" tIns="52260" rIns="104520" bIns="5226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22534" name="Rectangle 6">
            <a:extLst>
              <a:ext uri="{FF2B5EF4-FFF2-40B4-BE49-F238E27FC236}">
                <a16:creationId xmlns:a16="http://schemas.microsoft.com/office/drawing/2014/main" id="{F086FD5A-91FA-40BD-BE48-97A42C477A47}"/>
              </a:ext>
            </a:extLst>
          </p:cNvPr>
          <p:cNvSpPr>
            <a:spLocks noGrp="1" noChangeArrowheads="1"/>
          </p:cNvSpPr>
          <p:nvPr>
            <p:ph type="ftr" sz="quarter" idx="4"/>
          </p:nvPr>
        </p:nvSpPr>
        <p:spPr bwMode="auto">
          <a:xfrm>
            <a:off x="0" y="10255250"/>
            <a:ext cx="3248025"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520" tIns="52260" rIns="104520" bIns="52260" numCol="1" anchor="b" anchorCtr="0" compatLnSpc="1">
            <a:prstTxWarp prst="textNoShape">
              <a:avLst/>
            </a:prstTxWarp>
          </a:bodyPr>
          <a:lstStyle>
            <a:lvl1pPr defTabSz="1047750">
              <a:buFontTx/>
              <a:buNone/>
              <a:defRPr sz="1300"/>
            </a:lvl1pPr>
          </a:lstStyle>
          <a:p>
            <a:endParaRPr lang="pt-BR" altLang="pt-BR"/>
          </a:p>
        </p:txBody>
      </p:sp>
      <p:sp>
        <p:nvSpPr>
          <p:cNvPr id="22535" name="Rectangle 7">
            <a:extLst>
              <a:ext uri="{FF2B5EF4-FFF2-40B4-BE49-F238E27FC236}">
                <a16:creationId xmlns:a16="http://schemas.microsoft.com/office/drawing/2014/main" id="{22CD57A7-76CE-49C1-92CA-629049000A3F}"/>
              </a:ext>
            </a:extLst>
          </p:cNvPr>
          <p:cNvSpPr>
            <a:spLocks noGrp="1" noChangeArrowheads="1"/>
          </p:cNvSpPr>
          <p:nvPr>
            <p:ph type="sldNum" sz="quarter" idx="5"/>
          </p:nvPr>
        </p:nvSpPr>
        <p:spPr bwMode="auto">
          <a:xfrm>
            <a:off x="4249738" y="10255250"/>
            <a:ext cx="3248025"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520" tIns="52260" rIns="104520" bIns="52260" numCol="1" anchor="b" anchorCtr="0" compatLnSpc="1">
            <a:prstTxWarp prst="textNoShape">
              <a:avLst/>
            </a:prstTxWarp>
          </a:bodyPr>
          <a:lstStyle>
            <a:lvl1pPr algn="r" defTabSz="1047750">
              <a:buFontTx/>
              <a:buNone/>
              <a:defRPr sz="1300"/>
            </a:lvl1pPr>
          </a:lstStyle>
          <a:p>
            <a:fld id="{682E97F2-E582-46B6-8173-0014593C86D4}" type="slidenum">
              <a:rPr lang="pt-BR" altLang="pt-BR"/>
              <a:pPr/>
              <a:t>‹nº›</a:t>
            </a:fld>
            <a:endParaRPr lang="pt-BR" altLang="pt-B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070BA8-0CD8-4229-82A6-4AD33831F519}"/>
              </a:ext>
            </a:extLst>
          </p:cNvPr>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96381766-3213-42CF-887B-82EE52F4CBC9}"/>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8E5778D-7137-46B2-92BD-A428D9FD1D1F}"/>
              </a:ext>
            </a:extLst>
          </p:cNvPr>
          <p:cNvSpPr>
            <a:spLocks noGrp="1"/>
          </p:cNvSpPr>
          <p:nvPr>
            <p:ph type="dt" sz="half" idx="10"/>
          </p:nvPr>
        </p:nvSpPr>
        <p:spPr/>
        <p:txBody>
          <a:bodyPr/>
          <a:lstStyle>
            <a:lvl1pPr>
              <a:defRPr/>
            </a:lvl1pPr>
          </a:lstStyle>
          <a:p>
            <a:endParaRPr lang="pt-BR" altLang="pt-BR"/>
          </a:p>
        </p:txBody>
      </p:sp>
      <p:sp>
        <p:nvSpPr>
          <p:cNvPr id="5" name="Espaço Reservado para Rodapé 4">
            <a:extLst>
              <a:ext uri="{FF2B5EF4-FFF2-40B4-BE49-F238E27FC236}">
                <a16:creationId xmlns:a16="http://schemas.microsoft.com/office/drawing/2014/main" id="{31E361AD-864E-4763-9355-EC46AF8EF555}"/>
              </a:ext>
            </a:extLst>
          </p:cNvPr>
          <p:cNvSpPr>
            <a:spLocks noGrp="1"/>
          </p:cNvSpPr>
          <p:nvPr>
            <p:ph type="ftr" sz="quarter" idx="11"/>
          </p:nvPr>
        </p:nvSpPr>
        <p:spPr/>
        <p:txBody>
          <a:bodyPr/>
          <a:lstStyle>
            <a:lvl1pPr>
              <a:defRPr/>
            </a:lvl1pPr>
          </a:lstStyle>
          <a:p>
            <a:endParaRPr lang="pt-BR" altLang="pt-BR"/>
          </a:p>
        </p:txBody>
      </p:sp>
      <p:sp>
        <p:nvSpPr>
          <p:cNvPr id="6" name="Espaço Reservado para Número de Slide 5">
            <a:extLst>
              <a:ext uri="{FF2B5EF4-FFF2-40B4-BE49-F238E27FC236}">
                <a16:creationId xmlns:a16="http://schemas.microsoft.com/office/drawing/2014/main" id="{1406AD74-A2CB-4046-ACBC-096F359FD665}"/>
              </a:ext>
            </a:extLst>
          </p:cNvPr>
          <p:cNvSpPr>
            <a:spLocks noGrp="1"/>
          </p:cNvSpPr>
          <p:nvPr>
            <p:ph type="sldNum" sz="quarter" idx="12"/>
          </p:nvPr>
        </p:nvSpPr>
        <p:spPr/>
        <p:txBody>
          <a:bodyPr/>
          <a:lstStyle>
            <a:lvl1pPr>
              <a:defRPr/>
            </a:lvl1pPr>
          </a:lstStyle>
          <a:p>
            <a:fld id="{C04FA350-AFBE-43F7-A017-114FEFE96A3E}" type="slidenum">
              <a:rPr lang="pt-BR" altLang="pt-BR"/>
              <a:pPr/>
              <a:t>‹nº›</a:t>
            </a:fld>
            <a:endParaRPr lang="pt-BR" altLang="pt-BR"/>
          </a:p>
        </p:txBody>
      </p:sp>
    </p:spTree>
    <p:extLst>
      <p:ext uri="{BB962C8B-B14F-4D97-AF65-F5344CB8AC3E}">
        <p14:creationId xmlns:p14="http://schemas.microsoft.com/office/powerpoint/2010/main" val="3393379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A95422-9CC2-4549-985D-69F27B4AAA54}"/>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7FF056D9-4F61-4F0C-BD08-FEE33833E084}"/>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8F84D39-63B0-4F53-8C8A-4C23641C33F5}"/>
              </a:ext>
            </a:extLst>
          </p:cNvPr>
          <p:cNvSpPr>
            <a:spLocks noGrp="1"/>
          </p:cNvSpPr>
          <p:nvPr>
            <p:ph type="dt" sz="half" idx="10"/>
          </p:nvPr>
        </p:nvSpPr>
        <p:spPr/>
        <p:txBody>
          <a:bodyPr/>
          <a:lstStyle>
            <a:lvl1pPr>
              <a:defRPr/>
            </a:lvl1pPr>
          </a:lstStyle>
          <a:p>
            <a:endParaRPr lang="pt-BR" altLang="pt-BR"/>
          </a:p>
        </p:txBody>
      </p:sp>
      <p:sp>
        <p:nvSpPr>
          <p:cNvPr id="5" name="Espaço Reservado para Rodapé 4">
            <a:extLst>
              <a:ext uri="{FF2B5EF4-FFF2-40B4-BE49-F238E27FC236}">
                <a16:creationId xmlns:a16="http://schemas.microsoft.com/office/drawing/2014/main" id="{262AAC73-58F3-4D31-A1A0-1D8DEA4FD632}"/>
              </a:ext>
            </a:extLst>
          </p:cNvPr>
          <p:cNvSpPr>
            <a:spLocks noGrp="1"/>
          </p:cNvSpPr>
          <p:nvPr>
            <p:ph type="ftr" sz="quarter" idx="11"/>
          </p:nvPr>
        </p:nvSpPr>
        <p:spPr/>
        <p:txBody>
          <a:bodyPr/>
          <a:lstStyle>
            <a:lvl1pPr>
              <a:defRPr/>
            </a:lvl1pPr>
          </a:lstStyle>
          <a:p>
            <a:endParaRPr lang="pt-BR" altLang="pt-BR"/>
          </a:p>
        </p:txBody>
      </p:sp>
      <p:sp>
        <p:nvSpPr>
          <p:cNvPr id="6" name="Espaço Reservado para Número de Slide 5">
            <a:extLst>
              <a:ext uri="{FF2B5EF4-FFF2-40B4-BE49-F238E27FC236}">
                <a16:creationId xmlns:a16="http://schemas.microsoft.com/office/drawing/2014/main" id="{872B615D-C07F-4C39-BD39-AEE5644A616E}"/>
              </a:ext>
            </a:extLst>
          </p:cNvPr>
          <p:cNvSpPr>
            <a:spLocks noGrp="1"/>
          </p:cNvSpPr>
          <p:nvPr>
            <p:ph type="sldNum" sz="quarter" idx="12"/>
          </p:nvPr>
        </p:nvSpPr>
        <p:spPr/>
        <p:txBody>
          <a:bodyPr/>
          <a:lstStyle>
            <a:lvl1pPr>
              <a:defRPr/>
            </a:lvl1pPr>
          </a:lstStyle>
          <a:p>
            <a:fld id="{6AB66F17-A450-4E84-B26E-3031C06FBBF5}" type="slidenum">
              <a:rPr lang="pt-BR" altLang="pt-BR"/>
              <a:pPr/>
              <a:t>‹nº›</a:t>
            </a:fld>
            <a:endParaRPr lang="pt-BR" altLang="pt-BR"/>
          </a:p>
        </p:txBody>
      </p:sp>
    </p:spTree>
    <p:extLst>
      <p:ext uri="{BB962C8B-B14F-4D97-AF65-F5344CB8AC3E}">
        <p14:creationId xmlns:p14="http://schemas.microsoft.com/office/powerpoint/2010/main" val="335252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90BE8DD-3559-48AB-9C86-9E8A22943E3E}"/>
              </a:ext>
            </a:extLst>
          </p:cNvPr>
          <p:cNvSpPr>
            <a:spLocks noGrp="1"/>
          </p:cNvSpPr>
          <p:nvPr>
            <p:ph type="title" orient="vert"/>
          </p:nvPr>
        </p:nvSpPr>
        <p:spPr>
          <a:xfrm>
            <a:off x="6515100" y="609600"/>
            <a:ext cx="1943100" cy="5486400"/>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3DC9A3F-C75A-44EE-80DE-325EE775E0B8}"/>
              </a:ext>
            </a:extLst>
          </p:cNvPr>
          <p:cNvSpPr>
            <a:spLocks noGrp="1"/>
          </p:cNvSpPr>
          <p:nvPr>
            <p:ph type="body" orient="vert" idx="1"/>
          </p:nvPr>
        </p:nvSpPr>
        <p:spPr>
          <a:xfrm>
            <a:off x="685800" y="609600"/>
            <a:ext cx="5676900" cy="548640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0676AD0-2FEA-4B60-8AA5-67421B100B01}"/>
              </a:ext>
            </a:extLst>
          </p:cNvPr>
          <p:cNvSpPr>
            <a:spLocks noGrp="1"/>
          </p:cNvSpPr>
          <p:nvPr>
            <p:ph type="dt" sz="half" idx="10"/>
          </p:nvPr>
        </p:nvSpPr>
        <p:spPr/>
        <p:txBody>
          <a:bodyPr/>
          <a:lstStyle>
            <a:lvl1pPr>
              <a:defRPr/>
            </a:lvl1pPr>
          </a:lstStyle>
          <a:p>
            <a:endParaRPr lang="pt-BR" altLang="pt-BR"/>
          </a:p>
        </p:txBody>
      </p:sp>
      <p:sp>
        <p:nvSpPr>
          <p:cNvPr id="5" name="Espaço Reservado para Rodapé 4">
            <a:extLst>
              <a:ext uri="{FF2B5EF4-FFF2-40B4-BE49-F238E27FC236}">
                <a16:creationId xmlns:a16="http://schemas.microsoft.com/office/drawing/2014/main" id="{2825F757-A575-44DC-8970-E859849B4220}"/>
              </a:ext>
            </a:extLst>
          </p:cNvPr>
          <p:cNvSpPr>
            <a:spLocks noGrp="1"/>
          </p:cNvSpPr>
          <p:nvPr>
            <p:ph type="ftr" sz="quarter" idx="11"/>
          </p:nvPr>
        </p:nvSpPr>
        <p:spPr/>
        <p:txBody>
          <a:bodyPr/>
          <a:lstStyle>
            <a:lvl1pPr>
              <a:defRPr/>
            </a:lvl1pPr>
          </a:lstStyle>
          <a:p>
            <a:endParaRPr lang="pt-BR" altLang="pt-BR"/>
          </a:p>
        </p:txBody>
      </p:sp>
      <p:sp>
        <p:nvSpPr>
          <p:cNvPr id="6" name="Espaço Reservado para Número de Slide 5">
            <a:extLst>
              <a:ext uri="{FF2B5EF4-FFF2-40B4-BE49-F238E27FC236}">
                <a16:creationId xmlns:a16="http://schemas.microsoft.com/office/drawing/2014/main" id="{4C96810A-1D20-4D2E-9B1A-EAB0D82C1227}"/>
              </a:ext>
            </a:extLst>
          </p:cNvPr>
          <p:cNvSpPr>
            <a:spLocks noGrp="1"/>
          </p:cNvSpPr>
          <p:nvPr>
            <p:ph type="sldNum" sz="quarter" idx="12"/>
          </p:nvPr>
        </p:nvSpPr>
        <p:spPr/>
        <p:txBody>
          <a:bodyPr/>
          <a:lstStyle>
            <a:lvl1pPr>
              <a:defRPr/>
            </a:lvl1pPr>
          </a:lstStyle>
          <a:p>
            <a:fld id="{8E981461-9BB0-49B5-9671-DB777FC02F36}" type="slidenum">
              <a:rPr lang="pt-BR" altLang="pt-BR"/>
              <a:pPr/>
              <a:t>‹nº›</a:t>
            </a:fld>
            <a:endParaRPr lang="pt-BR" altLang="pt-BR"/>
          </a:p>
        </p:txBody>
      </p:sp>
    </p:spTree>
    <p:extLst>
      <p:ext uri="{BB962C8B-B14F-4D97-AF65-F5344CB8AC3E}">
        <p14:creationId xmlns:p14="http://schemas.microsoft.com/office/powerpoint/2010/main" val="1574243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údo">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8C7D579C-C8E9-47B0-A612-090FC80C49C5}"/>
              </a:ext>
            </a:extLst>
          </p:cNvPr>
          <p:cNvSpPr>
            <a:spLocks noGrp="1"/>
          </p:cNvSpPr>
          <p:nvPr>
            <p:ph/>
          </p:nvPr>
        </p:nvSpPr>
        <p:spPr>
          <a:xfrm>
            <a:off x="685800" y="609600"/>
            <a:ext cx="7772400" cy="54864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3" name="Espaço Reservado para Data 2">
            <a:extLst>
              <a:ext uri="{FF2B5EF4-FFF2-40B4-BE49-F238E27FC236}">
                <a16:creationId xmlns:a16="http://schemas.microsoft.com/office/drawing/2014/main" id="{9B9992C3-CA3B-4D78-8C93-4FF5D839F2AF}"/>
              </a:ext>
            </a:extLst>
          </p:cNvPr>
          <p:cNvSpPr>
            <a:spLocks noGrp="1"/>
          </p:cNvSpPr>
          <p:nvPr>
            <p:ph type="dt" sz="half" idx="10"/>
          </p:nvPr>
        </p:nvSpPr>
        <p:spPr>
          <a:xfrm>
            <a:off x="685800" y="6248400"/>
            <a:ext cx="1905000" cy="457200"/>
          </a:xfrm>
        </p:spPr>
        <p:txBody>
          <a:bodyPr/>
          <a:lstStyle>
            <a:lvl1pPr>
              <a:defRPr/>
            </a:lvl1pPr>
          </a:lstStyle>
          <a:p>
            <a:endParaRPr lang="pt-BR" altLang="pt-BR"/>
          </a:p>
        </p:txBody>
      </p:sp>
      <p:sp>
        <p:nvSpPr>
          <p:cNvPr id="4" name="Espaço Reservado para Rodapé 3">
            <a:extLst>
              <a:ext uri="{FF2B5EF4-FFF2-40B4-BE49-F238E27FC236}">
                <a16:creationId xmlns:a16="http://schemas.microsoft.com/office/drawing/2014/main" id="{B12580DB-75E0-423C-8F75-2330385DC14C}"/>
              </a:ext>
            </a:extLst>
          </p:cNvPr>
          <p:cNvSpPr>
            <a:spLocks noGrp="1"/>
          </p:cNvSpPr>
          <p:nvPr>
            <p:ph type="ftr" sz="quarter" idx="11"/>
          </p:nvPr>
        </p:nvSpPr>
        <p:spPr>
          <a:xfrm>
            <a:off x="3124200" y="6248400"/>
            <a:ext cx="2895600" cy="457200"/>
          </a:xfrm>
        </p:spPr>
        <p:txBody>
          <a:bodyPr/>
          <a:lstStyle>
            <a:lvl1pPr>
              <a:defRPr/>
            </a:lvl1pPr>
          </a:lstStyle>
          <a:p>
            <a:endParaRPr lang="pt-BR" altLang="pt-BR"/>
          </a:p>
        </p:txBody>
      </p:sp>
      <p:sp>
        <p:nvSpPr>
          <p:cNvPr id="5" name="Espaço Reservado para Número de Slide 4">
            <a:extLst>
              <a:ext uri="{FF2B5EF4-FFF2-40B4-BE49-F238E27FC236}">
                <a16:creationId xmlns:a16="http://schemas.microsoft.com/office/drawing/2014/main" id="{A5133E8F-6D95-41B8-AE04-D6EB90BEA1D6}"/>
              </a:ext>
            </a:extLst>
          </p:cNvPr>
          <p:cNvSpPr>
            <a:spLocks noGrp="1"/>
          </p:cNvSpPr>
          <p:nvPr>
            <p:ph type="sldNum" sz="quarter" idx="12"/>
          </p:nvPr>
        </p:nvSpPr>
        <p:spPr>
          <a:xfrm>
            <a:off x="8534400" y="6343650"/>
            <a:ext cx="571500" cy="457200"/>
          </a:xfrm>
        </p:spPr>
        <p:txBody>
          <a:bodyPr/>
          <a:lstStyle>
            <a:lvl1pPr>
              <a:defRPr/>
            </a:lvl1pPr>
          </a:lstStyle>
          <a:p>
            <a:fld id="{8FBD6D24-2594-4026-8F6F-B5260EA5017F}" type="slidenum">
              <a:rPr lang="pt-BR" altLang="pt-BR"/>
              <a:pPr/>
              <a:t>‹nº›</a:t>
            </a:fld>
            <a:endParaRPr lang="pt-BR" altLang="pt-BR"/>
          </a:p>
        </p:txBody>
      </p:sp>
    </p:spTree>
    <p:extLst>
      <p:ext uri="{BB962C8B-B14F-4D97-AF65-F5344CB8AC3E}">
        <p14:creationId xmlns:p14="http://schemas.microsoft.com/office/powerpoint/2010/main" val="1142938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B1B659-1981-4D0E-A076-8AE63ED6269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CA00111-BF44-4941-8F03-A6EFE55797E8}"/>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9F7FAA8-986C-4840-A7FE-C9EBDAD50C5A}"/>
              </a:ext>
            </a:extLst>
          </p:cNvPr>
          <p:cNvSpPr>
            <a:spLocks noGrp="1"/>
          </p:cNvSpPr>
          <p:nvPr>
            <p:ph type="dt" sz="half" idx="10"/>
          </p:nvPr>
        </p:nvSpPr>
        <p:spPr/>
        <p:txBody>
          <a:bodyPr/>
          <a:lstStyle>
            <a:lvl1pPr>
              <a:defRPr/>
            </a:lvl1pPr>
          </a:lstStyle>
          <a:p>
            <a:endParaRPr lang="pt-BR" altLang="pt-BR"/>
          </a:p>
        </p:txBody>
      </p:sp>
      <p:sp>
        <p:nvSpPr>
          <p:cNvPr id="5" name="Espaço Reservado para Rodapé 4">
            <a:extLst>
              <a:ext uri="{FF2B5EF4-FFF2-40B4-BE49-F238E27FC236}">
                <a16:creationId xmlns:a16="http://schemas.microsoft.com/office/drawing/2014/main" id="{520A419D-CF11-4AEB-B399-A9570EC86C83}"/>
              </a:ext>
            </a:extLst>
          </p:cNvPr>
          <p:cNvSpPr>
            <a:spLocks noGrp="1"/>
          </p:cNvSpPr>
          <p:nvPr>
            <p:ph type="ftr" sz="quarter" idx="11"/>
          </p:nvPr>
        </p:nvSpPr>
        <p:spPr/>
        <p:txBody>
          <a:bodyPr/>
          <a:lstStyle>
            <a:lvl1pPr>
              <a:defRPr/>
            </a:lvl1pPr>
          </a:lstStyle>
          <a:p>
            <a:endParaRPr lang="pt-BR" altLang="pt-BR"/>
          </a:p>
        </p:txBody>
      </p:sp>
      <p:sp>
        <p:nvSpPr>
          <p:cNvPr id="6" name="Espaço Reservado para Número de Slide 5">
            <a:extLst>
              <a:ext uri="{FF2B5EF4-FFF2-40B4-BE49-F238E27FC236}">
                <a16:creationId xmlns:a16="http://schemas.microsoft.com/office/drawing/2014/main" id="{403BEA7E-978D-457F-9A0F-2EC873991127}"/>
              </a:ext>
            </a:extLst>
          </p:cNvPr>
          <p:cNvSpPr>
            <a:spLocks noGrp="1"/>
          </p:cNvSpPr>
          <p:nvPr>
            <p:ph type="sldNum" sz="quarter" idx="12"/>
          </p:nvPr>
        </p:nvSpPr>
        <p:spPr/>
        <p:txBody>
          <a:bodyPr/>
          <a:lstStyle>
            <a:lvl1pPr>
              <a:defRPr/>
            </a:lvl1pPr>
          </a:lstStyle>
          <a:p>
            <a:fld id="{E055A973-5C80-4D87-9F55-AB068CDB05B8}" type="slidenum">
              <a:rPr lang="pt-BR" altLang="pt-BR"/>
              <a:pPr/>
              <a:t>‹nº›</a:t>
            </a:fld>
            <a:endParaRPr lang="pt-BR" altLang="pt-BR"/>
          </a:p>
        </p:txBody>
      </p:sp>
    </p:spTree>
    <p:extLst>
      <p:ext uri="{BB962C8B-B14F-4D97-AF65-F5344CB8AC3E}">
        <p14:creationId xmlns:p14="http://schemas.microsoft.com/office/powerpoint/2010/main" val="296794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D21030-DF2B-46D3-9CB8-86773C4612B4}"/>
              </a:ext>
            </a:extLst>
          </p:cNvPr>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CFCAF0B9-E5F4-4C36-B355-B5DC10C74CA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06A6312-D6FB-457E-8511-3EA40CCD0DF0}"/>
              </a:ext>
            </a:extLst>
          </p:cNvPr>
          <p:cNvSpPr>
            <a:spLocks noGrp="1"/>
          </p:cNvSpPr>
          <p:nvPr>
            <p:ph type="dt" sz="half" idx="10"/>
          </p:nvPr>
        </p:nvSpPr>
        <p:spPr/>
        <p:txBody>
          <a:bodyPr/>
          <a:lstStyle>
            <a:lvl1pPr>
              <a:defRPr/>
            </a:lvl1pPr>
          </a:lstStyle>
          <a:p>
            <a:endParaRPr lang="pt-BR" altLang="pt-BR"/>
          </a:p>
        </p:txBody>
      </p:sp>
      <p:sp>
        <p:nvSpPr>
          <p:cNvPr id="5" name="Espaço Reservado para Rodapé 4">
            <a:extLst>
              <a:ext uri="{FF2B5EF4-FFF2-40B4-BE49-F238E27FC236}">
                <a16:creationId xmlns:a16="http://schemas.microsoft.com/office/drawing/2014/main" id="{54470E1F-32CA-4131-A574-BA0ED8618A7F}"/>
              </a:ext>
            </a:extLst>
          </p:cNvPr>
          <p:cNvSpPr>
            <a:spLocks noGrp="1"/>
          </p:cNvSpPr>
          <p:nvPr>
            <p:ph type="ftr" sz="quarter" idx="11"/>
          </p:nvPr>
        </p:nvSpPr>
        <p:spPr/>
        <p:txBody>
          <a:bodyPr/>
          <a:lstStyle>
            <a:lvl1pPr>
              <a:defRPr/>
            </a:lvl1pPr>
          </a:lstStyle>
          <a:p>
            <a:endParaRPr lang="pt-BR" altLang="pt-BR"/>
          </a:p>
        </p:txBody>
      </p:sp>
      <p:sp>
        <p:nvSpPr>
          <p:cNvPr id="6" name="Espaço Reservado para Número de Slide 5">
            <a:extLst>
              <a:ext uri="{FF2B5EF4-FFF2-40B4-BE49-F238E27FC236}">
                <a16:creationId xmlns:a16="http://schemas.microsoft.com/office/drawing/2014/main" id="{9232C9E3-CA0E-43CA-9290-0E96DBD57D6D}"/>
              </a:ext>
            </a:extLst>
          </p:cNvPr>
          <p:cNvSpPr>
            <a:spLocks noGrp="1"/>
          </p:cNvSpPr>
          <p:nvPr>
            <p:ph type="sldNum" sz="quarter" idx="12"/>
          </p:nvPr>
        </p:nvSpPr>
        <p:spPr/>
        <p:txBody>
          <a:bodyPr/>
          <a:lstStyle>
            <a:lvl1pPr>
              <a:defRPr/>
            </a:lvl1pPr>
          </a:lstStyle>
          <a:p>
            <a:fld id="{5C4CE844-AB7C-4AF1-987D-E85BFAD99F43}" type="slidenum">
              <a:rPr lang="pt-BR" altLang="pt-BR"/>
              <a:pPr/>
              <a:t>‹nº›</a:t>
            </a:fld>
            <a:endParaRPr lang="pt-BR" altLang="pt-BR"/>
          </a:p>
        </p:txBody>
      </p:sp>
    </p:spTree>
    <p:extLst>
      <p:ext uri="{BB962C8B-B14F-4D97-AF65-F5344CB8AC3E}">
        <p14:creationId xmlns:p14="http://schemas.microsoft.com/office/powerpoint/2010/main" val="3703686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DA8453-80CB-4986-AE23-A74B9BF7907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CEF284A-CA3D-4849-B86C-1F0811BAC251}"/>
              </a:ext>
            </a:extLst>
          </p:cNvPr>
          <p:cNvSpPr>
            <a:spLocks noGrp="1"/>
          </p:cNvSpPr>
          <p:nvPr>
            <p:ph sz="half" idx="1"/>
          </p:nvPr>
        </p:nvSpPr>
        <p:spPr>
          <a:xfrm>
            <a:off x="685800" y="1981200"/>
            <a:ext cx="3810000" cy="4114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D670213-EE08-4BA8-9F56-AD8942F94FC2}"/>
              </a:ext>
            </a:extLst>
          </p:cNvPr>
          <p:cNvSpPr>
            <a:spLocks noGrp="1"/>
          </p:cNvSpPr>
          <p:nvPr>
            <p:ph sz="half" idx="2"/>
          </p:nvPr>
        </p:nvSpPr>
        <p:spPr>
          <a:xfrm>
            <a:off x="4648200" y="1981200"/>
            <a:ext cx="3810000" cy="4114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67CA8F1E-040B-4E74-A3B0-7D2818FC8E9F}"/>
              </a:ext>
            </a:extLst>
          </p:cNvPr>
          <p:cNvSpPr>
            <a:spLocks noGrp="1"/>
          </p:cNvSpPr>
          <p:nvPr>
            <p:ph type="dt" sz="half" idx="10"/>
          </p:nvPr>
        </p:nvSpPr>
        <p:spPr/>
        <p:txBody>
          <a:bodyPr/>
          <a:lstStyle>
            <a:lvl1pPr>
              <a:defRPr/>
            </a:lvl1pPr>
          </a:lstStyle>
          <a:p>
            <a:endParaRPr lang="pt-BR" altLang="pt-BR"/>
          </a:p>
        </p:txBody>
      </p:sp>
      <p:sp>
        <p:nvSpPr>
          <p:cNvPr id="6" name="Espaço Reservado para Rodapé 5">
            <a:extLst>
              <a:ext uri="{FF2B5EF4-FFF2-40B4-BE49-F238E27FC236}">
                <a16:creationId xmlns:a16="http://schemas.microsoft.com/office/drawing/2014/main" id="{3BB4D3C5-46E9-451A-A1E8-E7EAE2FBDB8E}"/>
              </a:ext>
            </a:extLst>
          </p:cNvPr>
          <p:cNvSpPr>
            <a:spLocks noGrp="1"/>
          </p:cNvSpPr>
          <p:nvPr>
            <p:ph type="ftr" sz="quarter" idx="11"/>
          </p:nvPr>
        </p:nvSpPr>
        <p:spPr/>
        <p:txBody>
          <a:bodyPr/>
          <a:lstStyle>
            <a:lvl1pPr>
              <a:defRPr/>
            </a:lvl1pPr>
          </a:lstStyle>
          <a:p>
            <a:endParaRPr lang="pt-BR" altLang="pt-BR"/>
          </a:p>
        </p:txBody>
      </p:sp>
      <p:sp>
        <p:nvSpPr>
          <p:cNvPr id="7" name="Espaço Reservado para Número de Slide 6">
            <a:extLst>
              <a:ext uri="{FF2B5EF4-FFF2-40B4-BE49-F238E27FC236}">
                <a16:creationId xmlns:a16="http://schemas.microsoft.com/office/drawing/2014/main" id="{AF5BD90C-01B4-4C59-A719-741A8F667276}"/>
              </a:ext>
            </a:extLst>
          </p:cNvPr>
          <p:cNvSpPr>
            <a:spLocks noGrp="1"/>
          </p:cNvSpPr>
          <p:nvPr>
            <p:ph type="sldNum" sz="quarter" idx="12"/>
          </p:nvPr>
        </p:nvSpPr>
        <p:spPr/>
        <p:txBody>
          <a:bodyPr/>
          <a:lstStyle>
            <a:lvl1pPr>
              <a:defRPr/>
            </a:lvl1pPr>
          </a:lstStyle>
          <a:p>
            <a:fld id="{F9302290-22AE-4963-99A6-E59FD965AB1E}" type="slidenum">
              <a:rPr lang="pt-BR" altLang="pt-BR"/>
              <a:pPr/>
              <a:t>‹nº›</a:t>
            </a:fld>
            <a:endParaRPr lang="pt-BR" altLang="pt-BR"/>
          </a:p>
        </p:txBody>
      </p:sp>
    </p:spTree>
    <p:extLst>
      <p:ext uri="{BB962C8B-B14F-4D97-AF65-F5344CB8AC3E}">
        <p14:creationId xmlns:p14="http://schemas.microsoft.com/office/powerpoint/2010/main" val="48866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965006-A516-4343-A700-9AFB873B898D}"/>
              </a:ext>
            </a:extLst>
          </p:cNvPr>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AA688C60-DB81-4DB0-BF41-A82F77DDCA0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78574B77-D9E8-416E-9845-5F8543EF6BC2}"/>
              </a:ext>
            </a:extLst>
          </p:cNvPr>
          <p:cNvSpPr>
            <a:spLocks noGrp="1"/>
          </p:cNvSpPr>
          <p:nvPr>
            <p:ph sz="half" idx="2"/>
          </p:nvPr>
        </p:nvSpPr>
        <p:spPr>
          <a:xfrm>
            <a:off x="630238" y="2505075"/>
            <a:ext cx="386873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54A87F3E-68F8-4F2F-AF31-A523B8C2AB9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C918B6E1-DC12-43A1-B647-5F51A1B865E0}"/>
              </a:ext>
            </a:extLst>
          </p:cNvPr>
          <p:cNvSpPr>
            <a:spLocks noGrp="1"/>
          </p:cNvSpPr>
          <p:nvPr>
            <p:ph sz="quarter" idx="4"/>
          </p:nvPr>
        </p:nvSpPr>
        <p:spPr>
          <a:xfrm>
            <a:off x="4629150" y="2505075"/>
            <a:ext cx="38877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D8141CF-F3BA-40F7-9ED1-74BC666C6D1F}"/>
              </a:ext>
            </a:extLst>
          </p:cNvPr>
          <p:cNvSpPr>
            <a:spLocks noGrp="1"/>
          </p:cNvSpPr>
          <p:nvPr>
            <p:ph type="dt" sz="half" idx="10"/>
          </p:nvPr>
        </p:nvSpPr>
        <p:spPr/>
        <p:txBody>
          <a:bodyPr/>
          <a:lstStyle>
            <a:lvl1pPr>
              <a:defRPr/>
            </a:lvl1pPr>
          </a:lstStyle>
          <a:p>
            <a:endParaRPr lang="pt-BR" altLang="pt-BR"/>
          </a:p>
        </p:txBody>
      </p:sp>
      <p:sp>
        <p:nvSpPr>
          <p:cNvPr id="8" name="Espaço Reservado para Rodapé 7">
            <a:extLst>
              <a:ext uri="{FF2B5EF4-FFF2-40B4-BE49-F238E27FC236}">
                <a16:creationId xmlns:a16="http://schemas.microsoft.com/office/drawing/2014/main" id="{693B86A6-C070-4527-9AF4-4563E30C1380}"/>
              </a:ext>
            </a:extLst>
          </p:cNvPr>
          <p:cNvSpPr>
            <a:spLocks noGrp="1"/>
          </p:cNvSpPr>
          <p:nvPr>
            <p:ph type="ftr" sz="quarter" idx="11"/>
          </p:nvPr>
        </p:nvSpPr>
        <p:spPr/>
        <p:txBody>
          <a:bodyPr/>
          <a:lstStyle>
            <a:lvl1pPr>
              <a:defRPr/>
            </a:lvl1pPr>
          </a:lstStyle>
          <a:p>
            <a:endParaRPr lang="pt-BR" altLang="pt-BR"/>
          </a:p>
        </p:txBody>
      </p:sp>
      <p:sp>
        <p:nvSpPr>
          <p:cNvPr id="9" name="Espaço Reservado para Número de Slide 8">
            <a:extLst>
              <a:ext uri="{FF2B5EF4-FFF2-40B4-BE49-F238E27FC236}">
                <a16:creationId xmlns:a16="http://schemas.microsoft.com/office/drawing/2014/main" id="{A0DA1113-BE57-47A2-8845-E808309BB002}"/>
              </a:ext>
            </a:extLst>
          </p:cNvPr>
          <p:cNvSpPr>
            <a:spLocks noGrp="1"/>
          </p:cNvSpPr>
          <p:nvPr>
            <p:ph type="sldNum" sz="quarter" idx="12"/>
          </p:nvPr>
        </p:nvSpPr>
        <p:spPr/>
        <p:txBody>
          <a:bodyPr/>
          <a:lstStyle>
            <a:lvl1pPr>
              <a:defRPr/>
            </a:lvl1pPr>
          </a:lstStyle>
          <a:p>
            <a:fld id="{0B98019C-6D3C-4C8F-A817-F5997A3F1E21}" type="slidenum">
              <a:rPr lang="pt-BR" altLang="pt-BR"/>
              <a:pPr/>
              <a:t>‹nº›</a:t>
            </a:fld>
            <a:endParaRPr lang="pt-BR" altLang="pt-BR"/>
          </a:p>
        </p:txBody>
      </p:sp>
    </p:spTree>
    <p:extLst>
      <p:ext uri="{BB962C8B-B14F-4D97-AF65-F5344CB8AC3E}">
        <p14:creationId xmlns:p14="http://schemas.microsoft.com/office/powerpoint/2010/main" val="310857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D37DB9-238F-4E8D-86DE-D30F75ECEEF1}"/>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ACB0F157-B0E6-400A-B7CD-E845A3FD9E61}"/>
              </a:ext>
            </a:extLst>
          </p:cNvPr>
          <p:cNvSpPr>
            <a:spLocks noGrp="1"/>
          </p:cNvSpPr>
          <p:nvPr>
            <p:ph type="dt" sz="half" idx="10"/>
          </p:nvPr>
        </p:nvSpPr>
        <p:spPr/>
        <p:txBody>
          <a:bodyPr/>
          <a:lstStyle>
            <a:lvl1pPr>
              <a:defRPr/>
            </a:lvl1pPr>
          </a:lstStyle>
          <a:p>
            <a:endParaRPr lang="pt-BR" altLang="pt-BR"/>
          </a:p>
        </p:txBody>
      </p:sp>
      <p:sp>
        <p:nvSpPr>
          <p:cNvPr id="4" name="Espaço Reservado para Rodapé 3">
            <a:extLst>
              <a:ext uri="{FF2B5EF4-FFF2-40B4-BE49-F238E27FC236}">
                <a16:creationId xmlns:a16="http://schemas.microsoft.com/office/drawing/2014/main" id="{8DCF7BB4-D2D4-456B-9805-AC9C99EA5F29}"/>
              </a:ext>
            </a:extLst>
          </p:cNvPr>
          <p:cNvSpPr>
            <a:spLocks noGrp="1"/>
          </p:cNvSpPr>
          <p:nvPr>
            <p:ph type="ftr" sz="quarter" idx="11"/>
          </p:nvPr>
        </p:nvSpPr>
        <p:spPr/>
        <p:txBody>
          <a:bodyPr/>
          <a:lstStyle>
            <a:lvl1pPr>
              <a:defRPr/>
            </a:lvl1pPr>
          </a:lstStyle>
          <a:p>
            <a:endParaRPr lang="pt-BR" altLang="pt-BR"/>
          </a:p>
        </p:txBody>
      </p:sp>
      <p:sp>
        <p:nvSpPr>
          <p:cNvPr id="5" name="Espaço Reservado para Número de Slide 4">
            <a:extLst>
              <a:ext uri="{FF2B5EF4-FFF2-40B4-BE49-F238E27FC236}">
                <a16:creationId xmlns:a16="http://schemas.microsoft.com/office/drawing/2014/main" id="{2DE0E1C3-64EB-4966-A370-43A3CD108458}"/>
              </a:ext>
            </a:extLst>
          </p:cNvPr>
          <p:cNvSpPr>
            <a:spLocks noGrp="1"/>
          </p:cNvSpPr>
          <p:nvPr>
            <p:ph type="sldNum" sz="quarter" idx="12"/>
          </p:nvPr>
        </p:nvSpPr>
        <p:spPr/>
        <p:txBody>
          <a:bodyPr/>
          <a:lstStyle>
            <a:lvl1pPr>
              <a:defRPr/>
            </a:lvl1pPr>
          </a:lstStyle>
          <a:p>
            <a:fld id="{E1876486-8B92-41F5-BAD1-04BC462F1976}" type="slidenum">
              <a:rPr lang="pt-BR" altLang="pt-BR"/>
              <a:pPr/>
              <a:t>‹nº›</a:t>
            </a:fld>
            <a:endParaRPr lang="pt-BR" altLang="pt-BR"/>
          </a:p>
        </p:txBody>
      </p:sp>
    </p:spTree>
    <p:extLst>
      <p:ext uri="{BB962C8B-B14F-4D97-AF65-F5344CB8AC3E}">
        <p14:creationId xmlns:p14="http://schemas.microsoft.com/office/powerpoint/2010/main" val="4243613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2C3265A-56D3-484E-AAA9-D5190741D472}"/>
              </a:ext>
            </a:extLst>
          </p:cNvPr>
          <p:cNvSpPr>
            <a:spLocks noGrp="1"/>
          </p:cNvSpPr>
          <p:nvPr>
            <p:ph type="dt" sz="half" idx="10"/>
          </p:nvPr>
        </p:nvSpPr>
        <p:spPr/>
        <p:txBody>
          <a:bodyPr/>
          <a:lstStyle>
            <a:lvl1pPr>
              <a:defRPr/>
            </a:lvl1pPr>
          </a:lstStyle>
          <a:p>
            <a:endParaRPr lang="pt-BR" altLang="pt-BR"/>
          </a:p>
        </p:txBody>
      </p:sp>
      <p:sp>
        <p:nvSpPr>
          <p:cNvPr id="3" name="Espaço Reservado para Rodapé 2">
            <a:extLst>
              <a:ext uri="{FF2B5EF4-FFF2-40B4-BE49-F238E27FC236}">
                <a16:creationId xmlns:a16="http://schemas.microsoft.com/office/drawing/2014/main" id="{3E5BCD5C-6E24-4D87-90E2-083B2041E14D}"/>
              </a:ext>
            </a:extLst>
          </p:cNvPr>
          <p:cNvSpPr>
            <a:spLocks noGrp="1"/>
          </p:cNvSpPr>
          <p:nvPr>
            <p:ph type="ftr" sz="quarter" idx="11"/>
          </p:nvPr>
        </p:nvSpPr>
        <p:spPr/>
        <p:txBody>
          <a:bodyPr/>
          <a:lstStyle>
            <a:lvl1pPr>
              <a:defRPr/>
            </a:lvl1pPr>
          </a:lstStyle>
          <a:p>
            <a:endParaRPr lang="pt-BR" altLang="pt-BR"/>
          </a:p>
        </p:txBody>
      </p:sp>
      <p:sp>
        <p:nvSpPr>
          <p:cNvPr id="4" name="Espaço Reservado para Número de Slide 3">
            <a:extLst>
              <a:ext uri="{FF2B5EF4-FFF2-40B4-BE49-F238E27FC236}">
                <a16:creationId xmlns:a16="http://schemas.microsoft.com/office/drawing/2014/main" id="{6FEB8B74-4969-46C7-B78D-0A4384E9ADE4}"/>
              </a:ext>
            </a:extLst>
          </p:cNvPr>
          <p:cNvSpPr>
            <a:spLocks noGrp="1"/>
          </p:cNvSpPr>
          <p:nvPr>
            <p:ph type="sldNum" sz="quarter" idx="12"/>
          </p:nvPr>
        </p:nvSpPr>
        <p:spPr/>
        <p:txBody>
          <a:bodyPr/>
          <a:lstStyle>
            <a:lvl1pPr>
              <a:defRPr/>
            </a:lvl1pPr>
          </a:lstStyle>
          <a:p>
            <a:fld id="{A5FF4D06-3DE8-4377-86F5-0DBDB0E13307}" type="slidenum">
              <a:rPr lang="pt-BR" altLang="pt-BR"/>
              <a:pPr/>
              <a:t>‹nº›</a:t>
            </a:fld>
            <a:endParaRPr lang="pt-BR" altLang="pt-BR"/>
          </a:p>
        </p:txBody>
      </p:sp>
    </p:spTree>
    <p:extLst>
      <p:ext uri="{BB962C8B-B14F-4D97-AF65-F5344CB8AC3E}">
        <p14:creationId xmlns:p14="http://schemas.microsoft.com/office/powerpoint/2010/main" val="3093367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995591-D567-4D14-AA34-1E4633B8E410}"/>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F63D57A-C676-423F-9CE5-DD1499031DA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1B8A8E7-60F0-4D74-A28C-C1E750B2CDC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E9AE299-81AC-4FD8-90F7-5624D0503F26}"/>
              </a:ext>
            </a:extLst>
          </p:cNvPr>
          <p:cNvSpPr>
            <a:spLocks noGrp="1"/>
          </p:cNvSpPr>
          <p:nvPr>
            <p:ph type="dt" sz="half" idx="10"/>
          </p:nvPr>
        </p:nvSpPr>
        <p:spPr/>
        <p:txBody>
          <a:bodyPr/>
          <a:lstStyle>
            <a:lvl1pPr>
              <a:defRPr/>
            </a:lvl1pPr>
          </a:lstStyle>
          <a:p>
            <a:endParaRPr lang="pt-BR" altLang="pt-BR"/>
          </a:p>
        </p:txBody>
      </p:sp>
      <p:sp>
        <p:nvSpPr>
          <p:cNvPr id="6" name="Espaço Reservado para Rodapé 5">
            <a:extLst>
              <a:ext uri="{FF2B5EF4-FFF2-40B4-BE49-F238E27FC236}">
                <a16:creationId xmlns:a16="http://schemas.microsoft.com/office/drawing/2014/main" id="{F14E32AF-4DDE-4374-BAF8-52F618844B5D}"/>
              </a:ext>
            </a:extLst>
          </p:cNvPr>
          <p:cNvSpPr>
            <a:spLocks noGrp="1"/>
          </p:cNvSpPr>
          <p:nvPr>
            <p:ph type="ftr" sz="quarter" idx="11"/>
          </p:nvPr>
        </p:nvSpPr>
        <p:spPr/>
        <p:txBody>
          <a:bodyPr/>
          <a:lstStyle>
            <a:lvl1pPr>
              <a:defRPr/>
            </a:lvl1pPr>
          </a:lstStyle>
          <a:p>
            <a:endParaRPr lang="pt-BR" altLang="pt-BR"/>
          </a:p>
        </p:txBody>
      </p:sp>
      <p:sp>
        <p:nvSpPr>
          <p:cNvPr id="7" name="Espaço Reservado para Número de Slide 6">
            <a:extLst>
              <a:ext uri="{FF2B5EF4-FFF2-40B4-BE49-F238E27FC236}">
                <a16:creationId xmlns:a16="http://schemas.microsoft.com/office/drawing/2014/main" id="{3D21F850-7A57-4211-8D00-14F822E38558}"/>
              </a:ext>
            </a:extLst>
          </p:cNvPr>
          <p:cNvSpPr>
            <a:spLocks noGrp="1"/>
          </p:cNvSpPr>
          <p:nvPr>
            <p:ph type="sldNum" sz="quarter" idx="12"/>
          </p:nvPr>
        </p:nvSpPr>
        <p:spPr/>
        <p:txBody>
          <a:bodyPr/>
          <a:lstStyle>
            <a:lvl1pPr>
              <a:defRPr/>
            </a:lvl1pPr>
          </a:lstStyle>
          <a:p>
            <a:fld id="{3E304DEE-500F-4D42-9C67-B2C958EBD323}" type="slidenum">
              <a:rPr lang="pt-BR" altLang="pt-BR"/>
              <a:pPr/>
              <a:t>‹nº›</a:t>
            </a:fld>
            <a:endParaRPr lang="pt-BR" altLang="pt-BR"/>
          </a:p>
        </p:txBody>
      </p:sp>
    </p:spTree>
    <p:extLst>
      <p:ext uri="{BB962C8B-B14F-4D97-AF65-F5344CB8AC3E}">
        <p14:creationId xmlns:p14="http://schemas.microsoft.com/office/powerpoint/2010/main" val="19163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FBE553-5823-4E75-9A02-2D0F7047D26A}"/>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909A526-0F7C-4E28-9CB6-4B25AACB897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F83DF2EE-8963-4E5B-88AC-E564FDC158D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FCB2C89-AEC5-4A41-B0E7-C058AA23B47A}"/>
              </a:ext>
            </a:extLst>
          </p:cNvPr>
          <p:cNvSpPr>
            <a:spLocks noGrp="1"/>
          </p:cNvSpPr>
          <p:nvPr>
            <p:ph type="dt" sz="half" idx="10"/>
          </p:nvPr>
        </p:nvSpPr>
        <p:spPr/>
        <p:txBody>
          <a:bodyPr/>
          <a:lstStyle>
            <a:lvl1pPr>
              <a:defRPr/>
            </a:lvl1pPr>
          </a:lstStyle>
          <a:p>
            <a:endParaRPr lang="pt-BR" altLang="pt-BR"/>
          </a:p>
        </p:txBody>
      </p:sp>
      <p:sp>
        <p:nvSpPr>
          <p:cNvPr id="6" name="Espaço Reservado para Rodapé 5">
            <a:extLst>
              <a:ext uri="{FF2B5EF4-FFF2-40B4-BE49-F238E27FC236}">
                <a16:creationId xmlns:a16="http://schemas.microsoft.com/office/drawing/2014/main" id="{20455ADD-15D5-4D4E-B088-E4737C242BFE}"/>
              </a:ext>
            </a:extLst>
          </p:cNvPr>
          <p:cNvSpPr>
            <a:spLocks noGrp="1"/>
          </p:cNvSpPr>
          <p:nvPr>
            <p:ph type="ftr" sz="quarter" idx="11"/>
          </p:nvPr>
        </p:nvSpPr>
        <p:spPr/>
        <p:txBody>
          <a:bodyPr/>
          <a:lstStyle>
            <a:lvl1pPr>
              <a:defRPr/>
            </a:lvl1pPr>
          </a:lstStyle>
          <a:p>
            <a:endParaRPr lang="pt-BR" altLang="pt-BR"/>
          </a:p>
        </p:txBody>
      </p:sp>
      <p:sp>
        <p:nvSpPr>
          <p:cNvPr id="7" name="Espaço Reservado para Número de Slide 6">
            <a:extLst>
              <a:ext uri="{FF2B5EF4-FFF2-40B4-BE49-F238E27FC236}">
                <a16:creationId xmlns:a16="http://schemas.microsoft.com/office/drawing/2014/main" id="{910C47E3-3FBD-49E3-BFA8-B192F96007EB}"/>
              </a:ext>
            </a:extLst>
          </p:cNvPr>
          <p:cNvSpPr>
            <a:spLocks noGrp="1"/>
          </p:cNvSpPr>
          <p:nvPr>
            <p:ph type="sldNum" sz="quarter" idx="12"/>
          </p:nvPr>
        </p:nvSpPr>
        <p:spPr/>
        <p:txBody>
          <a:bodyPr/>
          <a:lstStyle>
            <a:lvl1pPr>
              <a:defRPr/>
            </a:lvl1pPr>
          </a:lstStyle>
          <a:p>
            <a:fld id="{0193BD13-6D6B-4CA2-ADDB-4FEE28CBE788}" type="slidenum">
              <a:rPr lang="pt-BR" altLang="pt-BR"/>
              <a:pPr/>
              <a:t>‹nº›</a:t>
            </a:fld>
            <a:endParaRPr lang="pt-BR" altLang="pt-BR"/>
          </a:p>
        </p:txBody>
      </p:sp>
    </p:spTree>
    <p:extLst>
      <p:ext uri="{BB962C8B-B14F-4D97-AF65-F5344CB8AC3E}">
        <p14:creationId xmlns:p14="http://schemas.microsoft.com/office/powerpoint/2010/main" val="229504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34BC5F5-0762-407F-8E85-4D918CE8E143}"/>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pt-BR" altLang="pt-BR"/>
              <a:t>Clique para editar o estilo do título mestre</a:t>
            </a:r>
          </a:p>
        </p:txBody>
      </p:sp>
      <p:sp>
        <p:nvSpPr>
          <p:cNvPr id="1027" name="Rectangle 3">
            <a:extLst>
              <a:ext uri="{FF2B5EF4-FFF2-40B4-BE49-F238E27FC236}">
                <a16:creationId xmlns:a16="http://schemas.microsoft.com/office/drawing/2014/main" id="{496197D1-3E17-4140-8AB5-4B87AD95D219}"/>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1028" name="Rectangle 4">
            <a:extLst>
              <a:ext uri="{FF2B5EF4-FFF2-40B4-BE49-F238E27FC236}">
                <a16:creationId xmlns:a16="http://schemas.microsoft.com/office/drawing/2014/main" id="{4108BBDB-2DBD-4022-B658-9F004C4E49D3}"/>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buFontTx/>
              <a:buNone/>
              <a:defRPr sz="1400"/>
            </a:lvl1pPr>
          </a:lstStyle>
          <a:p>
            <a:endParaRPr lang="pt-BR" altLang="pt-BR"/>
          </a:p>
        </p:txBody>
      </p:sp>
      <p:sp>
        <p:nvSpPr>
          <p:cNvPr id="1029" name="Rectangle 5">
            <a:extLst>
              <a:ext uri="{FF2B5EF4-FFF2-40B4-BE49-F238E27FC236}">
                <a16:creationId xmlns:a16="http://schemas.microsoft.com/office/drawing/2014/main" id="{AFB72EEE-AD5E-461C-8D2B-19422897C5D3}"/>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buFontTx/>
              <a:buNone/>
              <a:defRPr sz="1400"/>
            </a:lvl1pPr>
          </a:lstStyle>
          <a:p>
            <a:endParaRPr lang="pt-BR" altLang="pt-BR"/>
          </a:p>
        </p:txBody>
      </p:sp>
      <p:sp>
        <p:nvSpPr>
          <p:cNvPr id="1030" name="Rectangle 6">
            <a:extLst>
              <a:ext uri="{FF2B5EF4-FFF2-40B4-BE49-F238E27FC236}">
                <a16:creationId xmlns:a16="http://schemas.microsoft.com/office/drawing/2014/main" id="{3747DCD5-639F-4020-93B2-46DAF58B6040}"/>
              </a:ext>
            </a:extLst>
          </p:cNvPr>
          <p:cNvSpPr>
            <a:spLocks noGrp="1" noChangeArrowheads="1"/>
          </p:cNvSpPr>
          <p:nvPr>
            <p:ph type="sldNum" sz="quarter" idx="4"/>
          </p:nvPr>
        </p:nvSpPr>
        <p:spPr bwMode="auto">
          <a:xfrm>
            <a:off x="8534400" y="6343650"/>
            <a:ext cx="571500" cy="457200"/>
          </a:xfrm>
          <a:prstGeom prst="rect">
            <a:avLst/>
          </a:prstGeom>
          <a:noFill/>
          <a:ln w="9525">
            <a:solidFill>
              <a:srgbClr val="008080"/>
            </a:solidFill>
            <a:miter lim="800000"/>
            <a:headEnd/>
            <a:tailEnd/>
          </a:ln>
          <a:effectLst>
            <a:prstShdw prst="shdw13" dist="53882" dir="13500000">
              <a:schemeClr val="bg2"/>
            </a:prstShdw>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rstTxWarp prst="textNoShape">
              <a:avLst/>
            </a:prstTxWarp>
          </a:bodyPr>
          <a:lstStyle>
            <a:lvl1pPr algn="ctr">
              <a:buFontTx/>
              <a:buNone/>
              <a:defRPr sz="2000" b="1">
                <a:effectLst>
                  <a:outerShdw blurRad="38100" dist="38100" dir="2700000" algn="tl">
                    <a:srgbClr val="C0C0C0"/>
                  </a:outerShdw>
                </a:effectLst>
              </a:defRPr>
            </a:lvl1pPr>
          </a:lstStyle>
          <a:p>
            <a:fld id="{BCAF206F-74DA-4842-B2F7-A9F5093939E6}" type="slidenum">
              <a:rPr lang="pt-BR" altLang="pt-BR"/>
              <a:pPr/>
              <a:t>‹nº›</a:t>
            </a:fld>
            <a:endParaRPr lang="pt-BR" alt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a:extLst>
              <a:ext uri="{FF2B5EF4-FFF2-40B4-BE49-F238E27FC236}">
                <a16:creationId xmlns:a16="http://schemas.microsoft.com/office/drawing/2014/main" id="{D6F72E5C-9ECF-44BE-9124-D19491EAD5DD}"/>
              </a:ext>
            </a:extLst>
          </p:cNvPr>
          <p:cNvSpPr>
            <a:spLocks noChangeArrowheads="1"/>
          </p:cNvSpPr>
          <p:nvPr/>
        </p:nvSpPr>
        <p:spPr bwMode="auto">
          <a:xfrm>
            <a:off x="0" y="4625109"/>
            <a:ext cx="9144000" cy="547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1236663">
              <a:defRPr sz="2400">
                <a:solidFill>
                  <a:schemeClr val="tx1"/>
                </a:solidFill>
                <a:latin typeface="Times New Roman" panose="02020603050405020304" pitchFamily="18" charset="0"/>
              </a:defRPr>
            </a:lvl2pPr>
            <a:lvl3pPr marL="1427163">
              <a:defRPr sz="2400">
                <a:solidFill>
                  <a:schemeClr val="tx1"/>
                </a:solidFill>
                <a:latin typeface="Times New Roman" panose="02020603050405020304" pitchFamily="18" charset="0"/>
              </a:defRPr>
            </a:lvl3pPr>
            <a:lvl4pPr marL="1617663">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buNone/>
            </a:pPr>
            <a:r>
              <a:rPr lang="pt-BR" altLang="pt-BR" dirty="0"/>
              <a:t>Sildenir Alves Ribeiro, </a:t>
            </a:r>
            <a:r>
              <a:rPr lang="pt-BR" altLang="pt-BR" dirty="0" err="1"/>
              <a:t>DSc</a:t>
            </a:r>
            <a:endParaRPr lang="pt-BR" altLang="pt-BR" sz="2800" b="1" u="sng" dirty="0">
              <a:solidFill>
                <a:schemeClr val="accent2"/>
              </a:solidFill>
              <a:latin typeface="MS Shell Dlg" panose="020B0604020202020204" pitchFamily="34" charset="0"/>
            </a:endParaRPr>
          </a:p>
        </p:txBody>
      </p:sp>
      <p:sp>
        <p:nvSpPr>
          <p:cNvPr id="110596" name="Rectangle 4">
            <a:extLst>
              <a:ext uri="{FF2B5EF4-FFF2-40B4-BE49-F238E27FC236}">
                <a16:creationId xmlns:a16="http://schemas.microsoft.com/office/drawing/2014/main" id="{807C248C-11CB-4FEA-880D-BFC64E613D8D}"/>
              </a:ext>
            </a:extLst>
          </p:cNvPr>
          <p:cNvSpPr>
            <a:spLocks noChangeArrowheads="1"/>
          </p:cNvSpPr>
          <p:nvPr/>
        </p:nvSpPr>
        <p:spPr bwMode="auto">
          <a:xfrm>
            <a:off x="0" y="2715491"/>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folHlink"/>
              </a:buClr>
              <a:buSzPct val="75000"/>
              <a:buFont typeface="Wingdings" panose="05000000000000000000" pitchFamily="2" charset="2"/>
              <a:buNone/>
            </a:pPr>
            <a:r>
              <a:rPr lang="pt-BR" altLang="pt-BR" sz="3200" b="1" dirty="0">
                <a:latin typeface="Verdana" panose="020B0604030504040204" pitchFamily="34" charset="0"/>
              </a:rPr>
              <a:t>Métodos e Ferramentas Ágeis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B6380600-CFFB-475C-B7C7-8D13BE6241C0}"/>
              </a:ext>
            </a:extLst>
          </p:cNvPr>
          <p:cNvSpPr>
            <a:spLocks noGrp="1" noChangeArrowheads="1"/>
          </p:cNvSpPr>
          <p:nvPr>
            <p:ph type="title"/>
          </p:nvPr>
        </p:nvSpPr>
        <p:spPr/>
        <p:txBody>
          <a:bodyPr/>
          <a:lstStyle/>
          <a:p>
            <a:r>
              <a:rPr lang="pt-BR" altLang="pt-BR"/>
              <a:t>Encerramento</a:t>
            </a:r>
          </a:p>
        </p:txBody>
      </p:sp>
      <p:sp>
        <p:nvSpPr>
          <p:cNvPr id="146435" name="Rectangle 3">
            <a:extLst>
              <a:ext uri="{FF2B5EF4-FFF2-40B4-BE49-F238E27FC236}">
                <a16:creationId xmlns:a16="http://schemas.microsoft.com/office/drawing/2014/main" id="{9F03FF1A-81A1-47B3-9D38-50A2842C02C9}"/>
              </a:ext>
            </a:extLst>
          </p:cNvPr>
          <p:cNvSpPr>
            <a:spLocks noGrp="1" noChangeArrowheads="1"/>
          </p:cNvSpPr>
          <p:nvPr>
            <p:ph type="body" idx="1"/>
          </p:nvPr>
        </p:nvSpPr>
        <p:spPr/>
        <p:txBody>
          <a:bodyPr/>
          <a:lstStyle/>
          <a:p>
            <a:r>
              <a:rPr lang="pt-BR" altLang="pt-BR"/>
              <a:t>Finalização do projeto</a:t>
            </a:r>
          </a:p>
          <a:p>
            <a:r>
              <a:rPr lang="pt-BR" altLang="pt-BR"/>
              <a:t>Atividades:</a:t>
            </a:r>
          </a:p>
          <a:p>
            <a:pPr lvl="1"/>
            <a:r>
              <a:rPr lang="pt-BR" altLang="pt-BR"/>
              <a:t>Testes de integração</a:t>
            </a:r>
          </a:p>
          <a:p>
            <a:pPr lvl="1"/>
            <a:r>
              <a:rPr lang="pt-BR" altLang="pt-BR"/>
              <a:t>Testes de sistema</a:t>
            </a:r>
          </a:p>
          <a:p>
            <a:pPr lvl="1"/>
            <a:r>
              <a:rPr lang="pt-BR" altLang="pt-BR"/>
              <a:t>Documentação do usuário</a:t>
            </a:r>
          </a:p>
          <a:p>
            <a:pPr lvl="1"/>
            <a:r>
              <a:rPr lang="pt-BR" altLang="pt-BR"/>
              <a:t>Preparação de material de treinamento</a:t>
            </a:r>
          </a:p>
          <a:p>
            <a:pPr lvl="1"/>
            <a:r>
              <a:rPr lang="pt-BR" altLang="pt-BR"/>
              <a:t>Preparação de material de marketing</a:t>
            </a:r>
          </a:p>
        </p:txBody>
      </p:sp>
      <p:sp>
        <p:nvSpPr>
          <p:cNvPr id="6" name="Espaço Reservado para Rodapé 3">
            <a:extLst>
              <a:ext uri="{FF2B5EF4-FFF2-40B4-BE49-F238E27FC236}">
                <a16:creationId xmlns:a16="http://schemas.microsoft.com/office/drawing/2014/main" id="{DE100388-F705-42F3-99E1-2872EAE9D7B7}"/>
              </a:ext>
            </a:extLst>
          </p:cNvPr>
          <p:cNvSpPr>
            <a:spLocks noGrp="1"/>
          </p:cNvSpPr>
          <p:nvPr>
            <p:ph type="ftr" sz="quarter" idx="10"/>
          </p:nvPr>
        </p:nvSpPr>
        <p:spPr>
          <a:xfrm>
            <a:off x="539552" y="6588208"/>
            <a:ext cx="7848872" cy="260648"/>
          </a:xfrm>
          <a:prstGeom prst="rect">
            <a:avLst/>
          </a:prstGeom>
        </p:spPr>
        <p:txBody>
          <a:bodyPr/>
          <a:lstStyle>
            <a:lvl1pPr algn="ctr">
              <a:defRPr sz="1100" b="1" cap="small" baseline="0">
                <a:solidFill>
                  <a:srgbClr val="002060"/>
                </a:solidFill>
                <a:latin typeface="Trebuchet MS" panose="020B0603020202020204" pitchFamily="34" charset="0"/>
              </a:defRPr>
            </a:lvl1pPr>
          </a:lstStyle>
          <a:p>
            <a:r>
              <a:rPr lang="pt-BR" altLang="pt-BR"/>
              <a:t>Projeto de Software - Sildenir A. Ribeiro, DSc</a:t>
            </a:r>
            <a:endParaRPr lang="pt-BR" alt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712CD47F-244E-4C4F-94F2-E059F79556DE}"/>
              </a:ext>
            </a:extLst>
          </p:cNvPr>
          <p:cNvSpPr>
            <a:spLocks noGrp="1" noChangeArrowheads="1"/>
          </p:cNvSpPr>
          <p:nvPr>
            <p:ph type="title"/>
          </p:nvPr>
        </p:nvSpPr>
        <p:spPr/>
        <p:txBody>
          <a:bodyPr/>
          <a:lstStyle/>
          <a:p>
            <a:r>
              <a:rPr lang="pt-BR" altLang="pt-BR"/>
              <a:t>Papéis no Scrum</a:t>
            </a:r>
          </a:p>
        </p:txBody>
      </p:sp>
      <p:sp>
        <p:nvSpPr>
          <p:cNvPr id="150531" name="Rectangle 3">
            <a:extLst>
              <a:ext uri="{FF2B5EF4-FFF2-40B4-BE49-F238E27FC236}">
                <a16:creationId xmlns:a16="http://schemas.microsoft.com/office/drawing/2014/main" id="{991128B7-0B63-474B-86B9-1936E0285896}"/>
              </a:ext>
            </a:extLst>
          </p:cNvPr>
          <p:cNvSpPr>
            <a:spLocks noGrp="1" noChangeArrowheads="1"/>
          </p:cNvSpPr>
          <p:nvPr>
            <p:ph type="body" idx="1"/>
          </p:nvPr>
        </p:nvSpPr>
        <p:spPr/>
        <p:txBody>
          <a:bodyPr>
            <a:normAutofit/>
          </a:bodyPr>
          <a:lstStyle/>
          <a:p>
            <a:pPr>
              <a:lnSpc>
                <a:spcPct val="90000"/>
              </a:lnSpc>
            </a:pPr>
            <a:r>
              <a:rPr lang="pt-BR" altLang="pt-BR" sz="2000"/>
              <a:t>Todas as responsabilidades de gerenciamento são divididas entre </a:t>
            </a:r>
            <a:r>
              <a:rPr lang="pt-BR" altLang="pt-BR" sz="2000" b="1"/>
              <a:t>três papéis</a:t>
            </a:r>
            <a:r>
              <a:rPr lang="pt-BR" altLang="pt-BR" sz="2000"/>
              <a:t>:</a:t>
            </a:r>
          </a:p>
          <a:p>
            <a:pPr lvl="1">
              <a:lnSpc>
                <a:spcPct val="90000"/>
              </a:lnSpc>
            </a:pPr>
            <a:r>
              <a:rPr lang="pt-BR" altLang="pt-BR" sz="1800"/>
              <a:t>Product Owner</a:t>
            </a:r>
          </a:p>
          <a:p>
            <a:pPr lvl="1">
              <a:lnSpc>
                <a:spcPct val="90000"/>
              </a:lnSpc>
            </a:pPr>
            <a:r>
              <a:rPr lang="pt-BR" altLang="pt-BR" sz="1800"/>
              <a:t>Scrum Master</a:t>
            </a:r>
          </a:p>
          <a:p>
            <a:pPr lvl="1">
              <a:lnSpc>
                <a:spcPct val="90000"/>
              </a:lnSpc>
            </a:pPr>
            <a:r>
              <a:rPr lang="pt-BR" altLang="pt-BR" sz="1800"/>
              <a:t>Time</a:t>
            </a:r>
          </a:p>
          <a:p>
            <a:pPr lvl="1">
              <a:lnSpc>
                <a:spcPct val="90000"/>
              </a:lnSpc>
            </a:pPr>
            <a:endParaRPr lang="pt-BR" altLang="pt-BR" sz="1800"/>
          </a:p>
          <a:p>
            <a:pPr>
              <a:lnSpc>
                <a:spcPct val="90000"/>
              </a:lnSpc>
            </a:pPr>
            <a:r>
              <a:rPr lang="pt-BR" altLang="pt-BR" sz="2000"/>
              <a:t>Para o bom funcionamento do Scrum as pessoas responsáveis pelo projeto devem ter autoridade para fazer o que for necessário pelo seu sucesso</a:t>
            </a:r>
          </a:p>
          <a:p>
            <a:pPr lvl="1">
              <a:lnSpc>
                <a:spcPct val="90000"/>
              </a:lnSpc>
            </a:pPr>
            <a:endParaRPr lang="pt-BR" altLang="pt-BR" sz="1800"/>
          </a:p>
          <a:p>
            <a:pPr>
              <a:lnSpc>
                <a:spcPct val="90000"/>
              </a:lnSpc>
            </a:pPr>
            <a:r>
              <a:rPr lang="pt-BR" altLang="pt-BR" sz="2000"/>
              <a:t>Pessoas não responsáveis não podem interferir no projeto</a:t>
            </a:r>
          </a:p>
          <a:p>
            <a:pPr lvl="1">
              <a:lnSpc>
                <a:spcPct val="90000"/>
              </a:lnSpc>
            </a:pPr>
            <a:r>
              <a:rPr lang="pt-BR" altLang="pt-BR" sz="1800"/>
              <a:t>Gera aumento de produtividade</a:t>
            </a:r>
          </a:p>
          <a:p>
            <a:pPr lvl="1">
              <a:lnSpc>
                <a:spcPct val="90000"/>
              </a:lnSpc>
            </a:pPr>
            <a:r>
              <a:rPr lang="pt-BR" altLang="pt-BR" sz="1800"/>
              <a:t>Evita situações constrangedoras para os envolvidos</a:t>
            </a:r>
          </a:p>
        </p:txBody>
      </p:sp>
      <p:sp>
        <p:nvSpPr>
          <p:cNvPr id="6" name="Espaço Reservado para Rodapé 3">
            <a:extLst>
              <a:ext uri="{FF2B5EF4-FFF2-40B4-BE49-F238E27FC236}">
                <a16:creationId xmlns:a16="http://schemas.microsoft.com/office/drawing/2014/main" id="{1C5DC350-18DF-48AE-9C37-7B2D23C74487}"/>
              </a:ext>
            </a:extLst>
          </p:cNvPr>
          <p:cNvSpPr>
            <a:spLocks noGrp="1"/>
          </p:cNvSpPr>
          <p:nvPr>
            <p:ph type="ftr" sz="quarter" idx="10"/>
          </p:nvPr>
        </p:nvSpPr>
        <p:spPr>
          <a:xfrm>
            <a:off x="539552" y="6588208"/>
            <a:ext cx="7848872" cy="260648"/>
          </a:xfrm>
          <a:prstGeom prst="rect">
            <a:avLst/>
          </a:prstGeom>
        </p:spPr>
        <p:txBody>
          <a:bodyPr/>
          <a:lstStyle>
            <a:lvl1pPr algn="ctr">
              <a:defRPr sz="1100" b="1" cap="small" baseline="0">
                <a:solidFill>
                  <a:srgbClr val="002060"/>
                </a:solidFill>
                <a:latin typeface="Trebuchet MS" panose="020B0603020202020204" pitchFamily="34" charset="0"/>
              </a:defRPr>
            </a:lvl1pPr>
          </a:lstStyle>
          <a:p>
            <a:r>
              <a:rPr lang="pt-BR" altLang="pt-BR"/>
              <a:t>Projeto de Software - Sildenir A. Ribeiro, DSc</a:t>
            </a:r>
            <a:endParaRPr lang="pt-BR" altLang="pt-B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6DC6EB16-41F3-4CC4-B74B-9A4254A64EE5}"/>
              </a:ext>
            </a:extLst>
          </p:cNvPr>
          <p:cNvSpPr>
            <a:spLocks noGrp="1" noChangeArrowheads="1"/>
          </p:cNvSpPr>
          <p:nvPr>
            <p:ph type="title"/>
          </p:nvPr>
        </p:nvSpPr>
        <p:spPr/>
        <p:txBody>
          <a:bodyPr/>
          <a:lstStyle/>
          <a:p>
            <a:r>
              <a:rPr lang="pt-BR" altLang="pt-BR"/>
              <a:t>Papéis – Product Owner</a:t>
            </a:r>
          </a:p>
        </p:txBody>
      </p:sp>
      <p:sp>
        <p:nvSpPr>
          <p:cNvPr id="147459" name="Rectangle 3">
            <a:extLst>
              <a:ext uri="{FF2B5EF4-FFF2-40B4-BE49-F238E27FC236}">
                <a16:creationId xmlns:a16="http://schemas.microsoft.com/office/drawing/2014/main" id="{031C383A-4E9A-4E9B-AC59-9E104F4BFB93}"/>
              </a:ext>
            </a:extLst>
          </p:cNvPr>
          <p:cNvSpPr>
            <a:spLocks noGrp="1" noChangeArrowheads="1"/>
          </p:cNvSpPr>
          <p:nvPr>
            <p:ph type="body" idx="1"/>
          </p:nvPr>
        </p:nvSpPr>
        <p:spPr>
          <a:xfrm>
            <a:off x="381000" y="1711325"/>
            <a:ext cx="6496050" cy="4525963"/>
          </a:xfrm>
        </p:spPr>
        <p:txBody>
          <a:bodyPr/>
          <a:lstStyle/>
          <a:p>
            <a:r>
              <a:rPr lang="pt-BR" altLang="pt-BR" sz="2000"/>
              <a:t>Responsável por apresentar os interesses de todos os </a:t>
            </a:r>
            <a:r>
              <a:rPr lang="pt-BR" altLang="pt-BR" sz="2000" i="1"/>
              <a:t>stakeholders</a:t>
            </a:r>
          </a:p>
          <a:p>
            <a:r>
              <a:rPr lang="pt-BR" altLang="pt-BR" sz="2000"/>
              <a:t>Define fundamentos iniciais do projeto, objetivos e planos de </a:t>
            </a:r>
            <a:r>
              <a:rPr lang="pt-BR" altLang="pt-BR" sz="2000" i="1"/>
              <a:t>release</a:t>
            </a:r>
          </a:p>
          <a:p>
            <a:r>
              <a:rPr lang="pt-BR" altLang="pt-BR" sz="2000"/>
              <a:t>Responsável pela lista de requisitos           (</a:t>
            </a:r>
            <a:r>
              <a:rPr lang="pt-BR" altLang="pt-BR" sz="2000" i="1"/>
              <a:t>Product Backlog)</a:t>
            </a:r>
          </a:p>
          <a:p>
            <a:r>
              <a:rPr lang="pt-BR" altLang="pt-BR" sz="2000"/>
              <a:t>Certifica se as atividades com maior valor para o negócio são desenvolvidas primeiro</a:t>
            </a:r>
          </a:p>
          <a:p>
            <a:pPr lvl="1"/>
            <a:r>
              <a:rPr lang="pt-BR" altLang="pt-BR" sz="1800"/>
              <a:t>Priorização freqüente das funcionalidades antes de cada iteração</a:t>
            </a:r>
          </a:p>
          <a:p>
            <a:endParaRPr lang="pt-BR" altLang="pt-BR" sz="2000"/>
          </a:p>
        </p:txBody>
      </p:sp>
      <p:sp>
        <p:nvSpPr>
          <p:cNvPr id="7" name="Espaço Reservado para Rodapé 3">
            <a:extLst>
              <a:ext uri="{FF2B5EF4-FFF2-40B4-BE49-F238E27FC236}">
                <a16:creationId xmlns:a16="http://schemas.microsoft.com/office/drawing/2014/main" id="{EDE9BEDB-51F2-45D0-A07B-A75EA6C03F81}"/>
              </a:ext>
            </a:extLst>
          </p:cNvPr>
          <p:cNvSpPr>
            <a:spLocks noGrp="1"/>
          </p:cNvSpPr>
          <p:nvPr>
            <p:ph type="ftr" sz="quarter" idx="10"/>
          </p:nvPr>
        </p:nvSpPr>
        <p:spPr>
          <a:xfrm>
            <a:off x="539552" y="6588208"/>
            <a:ext cx="7848872" cy="260648"/>
          </a:xfrm>
          <a:prstGeom prst="rect">
            <a:avLst/>
          </a:prstGeom>
        </p:spPr>
        <p:txBody>
          <a:bodyPr/>
          <a:lstStyle>
            <a:lvl1pPr algn="ctr">
              <a:defRPr sz="1100" b="1" cap="small" baseline="0">
                <a:solidFill>
                  <a:srgbClr val="002060"/>
                </a:solidFill>
                <a:latin typeface="Trebuchet MS" panose="020B0603020202020204" pitchFamily="34" charset="0"/>
              </a:defRPr>
            </a:lvl1pPr>
          </a:lstStyle>
          <a:p>
            <a:r>
              <a:rPr lang="pt-BR" altLang="pt-BR"/>
              <a:t>Projeto de Software - Sildenir A. Ribeiro, DSc</a:t>
            </a:r>
            <a:endParaRPr lang="pt-BR" altLang="pt-B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69C10255-E9CE-4148-9966-F49B4289C568}"/>
              </a:ext>
            </a:extLst>
          </p:cNvPr>
          <p:cNvSpPr>
            <a:spLocks noGrp="1" noChangeArrowheads="1"/>
          </p:cNvSpPr>
          <p:nvPr>
            <p:ph type="title"/>
          </p:nvPr>
        </p:nvSpPr>
        <p:spPr/>
        <p:txBody>
          <a:bodyPr/>
          <a:lstStyle/>
          <a:p>
            <a:r>
              <a:rPr lang="pt-BR" altLang="pt-BR"/>
              <a:t>Papéis – Scrum Master</a:t>
            </a:r>
          </a:p>
        </p:txBody>
      </p:sp>
      <p:sp>
        <p:nvSpPr>
          <p:cNvPr id="148483" name="Rectangle 3">
            <a:extLst>
              <a:ext uri="{FF2B5EF4-FFF2-40B4-BE49-F238E27FC236}">
                <a16:creationId xmlns:a16="http://schemas.microsoft.com/office/drawing/2014/main" id="{7600C9AE-F262-44D2-8DBB-E5EC570B752B}"/>
              </a:ext>
            </a:extLst>
          </p:cNvPr>
          <p:cNvSpPr>
            <a:spLocks noGrp="1" noChangeArrowheads="1"/>
          </p:cNvSpPr>
          <p:nvPr>
            <p:ph type="body" idx="1"/>
          </p:nvPr>
        </p:nvSpPr>
        <p:spPr>
          <a:xfrm>
            <a:off x="381000" y="1711325"/>
            <a:ext cx="6858000" cy="4079875"/>
          </a:xfrm>
        </p:spPr>
        <p:txBody>
          <a:bodyPr/>
          <a:lstStyle/>
          <a:p>
            <a:r>
              <a:rPr lang="pt-BR" altLang="pt-BR" sz="2000"/>
              <a:t>Responsável pelo sucesso do Scrum</a:t>
            </a:r>
          </a:p>
          <a:p>
            <a:r>
              <a:rPr lang="pt-BR" altLang="pt-BR" sz="2000"/>
              <a:t>Ensina o Scrum para os envolvidos com o projeto</a:t>
            </a:r>
          </a:p>
          <a:p>
            <a:r>
              <a:rPr lang="pt-BR" altLang="pt-BR" sz="2000"/>
              <a:t>Implementa o Scrum na empresa de forma adaptada a sua cultura, para continuamente gerar benefícios</a:t>
            </a:r>
          </a:p>
          <a:p>
            <a:r>
              <a:rPr lang="pt-BR" altLang="pt-BR" sz="2000"/>
              <a:t>Certifica se cada pessoa envolvida está   seguindo seus papéis e as regras do Scrum</a:t>
            </a:r>
          </a:p>
          <a:p>
            <a:r>
              <a:rPr lang="pt-BR" altLang="pt-BR" sz="2000"/>
              <a:t>Certifica que pessoas não responsáveis não interfiram no processo</a:t>
            </a:r>
          </a:p>
          <a:p>
            <a:endParaRPr lang="pt-BR" altLang="pt-BR" sz="2000"/>
          </a:p>
        </p:txBody>
      </p:sp>
      <p:sp>
        <p:nvSpPr>
          <p:cNvPr id="7" name="Espaço Reservado para Rodapé 3">
            <a:extLst>
              <a:ext uri="{FF2B5EF4-FFF2-40B4-BE49-F238E27FC236}">
                <a16:creationId xmlns:a16="http://schemas.microsoft.com/office/drawing/2014/main" id="{F951F575-39A7-468D-A827-E1478BB1B426}"/>
              </a:ext>
            </a:extLst>
          </p:cNvPr>
          <p:cNvSpPr>
            <a:spLocks noGrp="1"/>
          </p:cNvSpPr>
          <p:nvPr>
            <p:ph type="ftr" sz="quarter" idx="10"/>
          </p:nvPr>
        </p:nvSpPr>
        <p:spPr>
          <a:xfrm>
            <a:off x="539552" y="6588208"/>
            <a:ext cx="7848872" cy="260648"/>
          </a:xfrm>
          <a:prstGeom prst="rect">
            <a:avLst/>
          </a:prstGeom>
        </p:spPr>
        <p:txBody>
          <a:bodyPr/>
          <a:lstStyle>
            <a:lvl1pPr algn="ctr">
              <a:defRPr sz="1100" b="1" cap="small" baseline="0">
                <a:solidFill>
                  <a:srgbClr val="002060"/>
                </a:solidFill>
                <a:latin typeface="Trebuchet MS" panose="020B0603020202020204" pitchFamily="34" charset="0"/>
              </a:defRPr>
            </a:lvl1pPr>
          </a:lstStyle>
          <a:p>
            <a:r>
              <a:rPr lang="pt-BR" altLang="pt-BR"/>
              <a:t>Projeto de Software - Sildenir A. Ribeiro, DSc</a:t>
            </a:r>
            <a:endParaRPr lang="pt-BR" altLang="pt-B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438C4E0E-E96B-4CA9-A581-CE39EB47B53F}"/>
              </a:ext>
            </a:extLst>
          </p:cNvPr>
          <p:cNvSpPr>
            <a:spLocks noGrp="1" noChangeArrowheads="1"/>
          </p:cNvSpPr>
          <p:nvPr>
            <p:ph type="title"/>
          </p:nvPr>
        </p:nvSpPr>
        <p:spPr/>
        <p:txBody>
          <a:bodyPr/>
          <a:lstStyle/>
          <a:p>
            <a:r>
              <a:rPr lang="pt-BR" altLang="pt-BR"/>
              <a:t>Papéis – Time</a:t>
            </a:r>
          </a:p>
        </p:txBody>
      </p:sp>
      <p:sp>
        <p:nvSpPr>
          <p:cNvPr id="149507" name="Rectangle 3">
            <a:extLst>
              <a:ext uri="{FF2B5EF4-FFF2-40B4-BE49-F238E27FC236}">
                <a16:creationId xmlns:a16="http://schemas.microsoft.com/office/drawing/2014/main" id="{E4686349-6A30-42C0-BB68-B9AF14F4638B}"/>
              </a:ext>
            </a:extLst>
          </p:cNvPr>
          <p:cNvSpPr>
            <a:spLocks noGrp="1" noChangeArrowheads="1"/>
          </p:cNvSpPr>
          <p:nvPr>
            <p:ph type="body" idx="1"/>
          </p:nvPr>
        </p:nvSpPr>
        <p:spPr>
          <a:xfrm>
            <a:off x="381000" y="1711325"/>
            <a:ext cx="7543800" cy="4525963"/>
          </a:xfrm>
        </p:spPr>
        <p:txBody>
          <a:bodyPr/>
          <a:lstStyle/>
          <a:p>
            <a:r>
              <a:rPr lang="pt-BR" altLang="pt-BR" sz="2000"/>
              <a:t>Responsável por escolher as funcionalidades a serem desenvolvidas em cada interação e desenvolvê-las</a:t>
            </a:r>
          </a:p>
          <a:p>
            <a:r>
              <a:rPr lang="pt-BR" altLang="pt-BR" sz="2000"/>
              <a:t>O time se auto-gerencia, se auto-organiza</a:t>
            </a:r>
          </a:p>
          <a:p>
            <a:r>
              <a:rPr lang="pt-BR" altLang="pt-BR" sz="2000"/>
              <a:t>Todos os membros do time são coletivamente responsáveis pelo sucesso de cada iteração</a:t>
            </a:r>
          </a:p>
        </p:txBody>
      </p:sp>
      <p:sp>
        <p:nvSpPr>
          <p:cNvPr id="8" name="Espaço Reservado para Rodapé 3">
            <a:extLst>
              <a:ext uri="{FF2B5EF4-FFF2-40B4-BE49-F238E27FC236}">
                <a16:creationId xmlns:a16="http://schemas.microsoft.com/office/drawing/2014/main" id="{D8106B70-7FB9-4877-8871-12E0740DA0C1}"/>
              </a:ext>
            </a:extLst>
          </p:cNvPr>
          <p:cNvSpPr>
            <a:spLocks noGrp="1"/>
          </p:cNvSpPr>
          <p:nvPr>
            <p:ph type="ftr" sz="quarter" idx="10"/>
          </p:nvPr>
        </p:nvSpPr>
        <p:spPr>
          <a:xfrm>
            <a:off x="539552" y="6588208"/>
            <a:ext cx="7848872" cy="260648"/>
          </a:xfrm>
          <a:prstGeom prst="rect">
            <a:avLst/>
          </a:prstGeom>
        </p:spPr>
        <p:txBody>
          <a:bodyPr/>
          <a:lstStyle>
            <a:lvl1pPr algn="ctr">
              <a:defRPr sz="1100" b="1" cap="small" baseline="0">
                <a:solidFill>
                  <a:srgbClr val="002060"/>
                </a:solidFill>
                <a:latin typeface="Trebuchet MS" panose="020B0603020202020204" pitchFamily="34" charset="0"/>
              </a:defRPr>
            </a:lvl1pPr>
          </a:lstStyle>
          <a:p>
            <a:r>
              <a:rPr lang="pt-BR" altLang="pt-BR"/>
              <a:t>Projeto de Software - Sildenir A. Ribeiro, DSc</a:t>
            </a:r>
            <a:endParaRPr lang="pt-BR" altLang="pt-B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A19C3B85-9C70-4F76-9586-05CAE5B0FBBF}"/>
              </a:ext>
            </a:extLst>
          </p:cNvPr>
          <p:cNvSpPr>
            <a:spLocks noGrp="1" noChangeArrowheads="1"/>
          </p:cNvSpPr>
          <p:nvPr>
            <p:ph type="title"/>
          </p:nvPr>
        </p:nvSpPr>
        <p:spPr/>
        <p:txBody>
          <a:bodyPr/>
          <a:lstStyle/>
          <a:p>
            <a:r>
              <a:rPr lang="pt-BR" altLang="pt-BR"/>
              <a:t>Regras no Scrum</a:t>
            </a:r>
          </a:p>
        </p:txBody>
      </p:sp>
      <p:sp>
        <p:nvSpPr>
          <p:cNvPr id="151555" name="Rectangle 3">
            <a:extLst>
              <a:ext uri="{FF2B5EF4-FFF2-40B4-BE49-F238E27FC236}">
                <a16:creationId xmlns:a16="http://schemas.microsoft.com/office/drawing/2014/main" id="{62A2CA8F-792C-4FB5-A5A2-39EB84608465}"/>
              </a:ext>
            </a:extLst>
          </p:cNvPr>
          <p:cNvSpPr>
            <a:spLocks noGrp="1" noChangeArrowheads="1"/>
          </p:cNvSpPr>
          <p:nvPr>
            <p:ph type="body" idx="1"/>
          </p:nvPr>
        </p:nvSpPr>
        <p:spPr/>
        <p:txBody>
          <a:bodyPr>
            <a:normAutofit fontScale="85000" lnSpcReduction="10000"/>
          </a:bodyPr>
          <a:lstStyle/>
          <a:p>
            <a:r>
              <a:rPr lang="pt-BR" altLang="pt-BR"/>
              <a:t>O </a:t>
            </a:r>
            <a:r>
              <a:rPr lang="pt-BR" altLang="pt-BR" i="1"/>
              <a:t>ScrumMaster</a:t>
            </a:r>
            <a:r>
              <a:rPr lang="pt-BR" altLang="pt-BR"/>
              <a:t> deve se certificar de que cada envolvido no projeto siga suas regras</a:t>
            </a:r>
          </a:p>
          <a:p>
            <a:r>
              <a:rPr lang="pt-BR" altLang="pt-BR"/>
              <a:t>As regras permitem a execução correta do Scrum</a:t>
            </a:r>
          </a:p>
          <a:p>
            <a:r>
              <a:rPr lang="pt-BR" altLang="pt-BR"/>
              <a:t>Mudanças das regras devem se originar do time</a:t>
            </a:r>
          </a:p>
          <a:p>
            <a:pPr lvl="1"/>
            <a:r>
              <a:rPr lang="pt-BR" altLang="pt-BR"/>
              <a:t>O </a:t>
            </a:r>
            <a:r>
              <a:rPr lang="pt-BR" altLang="pt-BR" i="1"/>
              <a:t>ScrumMaster</a:t>
            </a:r>
            <a:r>
              <a:rPr lang="pt-BR" altLang="pt-BR"/>
              <a:t> deve ser convencido de que todos envolvidos entenderam suficientemente as regras do Scrum para o correto discernimento</a:t>
            </a:r>
          </a:p>
          <a:p>
            <a:pPr lvl="1"/>
            <a:r>
              <a:rPr lang="pt-BR" altLang="pt-BR"/>
              <a:t>Discussões desnecessárias são perda de tempo de produção da equipe</a:t>
            </a:r>
          </a:p>
        </p:txBody>
      </p:sp>
      <p:sp>
        <p:nvSpPr>
          <p:cNvPr id="7" name="Espaço Reservado para Rodapé 3">
            <a:extLst>
              <a:ext uri="{FF2B5EF4-FFF2-40B4-BE49-F238E27FC236}">
                <a16:creationId xmlns:a16="http://schemas.microsoft.com/office/drawing/2014/main" id="{DC73D351-0588-452B-9BE9-07209746845F}"/>
              </a:ext>
            </a:extLst>
          </p:cNvPr>
          <p:cNvSpPr>
            <a:spLocks noGrp="1"/>
          </p:cNvSpPr>
          <p:nvPr>
            <p:ph type="ftr" sz="quarter" idx="10"/>
          </p:nvPr>
        </p:nvSpPr>
        <p:spPr>
          <a:xfrm>
            <a:off x="539552" y="6588208"/>
            <a:ext cx="7848872" cy="260648"/>
          </a:xfrm>
          <a:prstGeom prst="rect">
            <a:avLst/>
          </a:prstGeom>
        </p:spPr>
        <p:txBody>
          <a:bodyPr/>
          <a:lstStyle>
            <a:lvl1pPr algn="ctr">
              <a:defRPr sz="1100" b="1" cap="small" baseline="0">
                <a:solidFill>
                  <a:srgbClr val="002060"/>
                </a:solidFill>
                <a:latin typeface="Trebuchet MS" panose="020B0603020202020204" pitchFamily="34" charset="0"/>
              </a:defRPr>
            </a:lvl1pPr>
          </a:lstStyle>
          <a:p>
            <a:r>
              <a:rPr lang="pt-BR" altLang="pt-BR"/>
              <a:t>Projeto de Software - Sildenir A. Ribeiro, DSc</a:t>
            </a:r>
            <a:endParaRPr lang="pt-BR" altLang="pt-B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F0F2916C-A6BF-448F-9534-DFDED8A41D1C}"/>
              </a:ext>
            </a:extLst>
          </p:cNvPr>
          <p:cNvSpPr>
            <a:spLocks noGrp="1" noChangeArrowheads="1"/>
          </p:cNvSpPr>
          <p:nvPr>
            <p:ph type="title"/>
          </p:nvPr>
        </p:nvSpPr>
        <p:spPr/>
        <p:txBody>
          <a:bodyPr/>
          <a:lstStyle/>
          <a:p>
            <a:r>
              <a:rPr lang="pt-BR" altLang="pt-BR"/>
              <a:t>Sprint Planning Meeting</a:t>
            </a:r>
          </a:p>
        </p:txBody>
      </p:sp>
      <p:sp>
        <p:nvSpPr>
          <p:cNvPr id="152579" name="Rectangle 3">
            <a:extLst>
              <a:ext uri="{FF2B5EF4-FFF2-40B4-BE49-F238E27FC236}">
                <a16:creationId xmlns:a16="http://schemas.microsoft.com/office/drawing/2014/main" id="{C86DF5B1-E09F-4548-81BA-620F5C979125}"/>
              </a:ext>
            </a:extLst>
          </p:cNvPr>
          <p:cNvSpPr>
            <a:spLocks noGrp="1" noChangeArrowheads="1"/>
          </p:cNvSpPr>
          <p:nvPr>
            <p:ph type="body" idx="1"/>
          </p:nvPr>
        </p:nvSpPr>
        <p:spPr/>
        <p:txBody>
          <a:bodyPr>
            <a:normAutofit fontScale="85000" lnSpcReduction="10000"/>
          </a:bodyPr>
          <a:lstStyle/>
          <a:p>
            <a:r>
              <a:rPr lang="pt-BR" altLang="pt-BR"/>
              <a:t>A reunião de planejamento do Sprint deve ocorrer dentro de 8 horas com duas partes de 4 horas</a:t>
            </a:r>
          </a:p>
          <a:p>
            <a:r>
              <a:rPr lang="pt-BR" altLang="pt-BR"/>
              <a:t>Primeiro seguimento:</a:t>
            </a:r>
          </a:p>
          <a:p>
            <a:pPr lvl="1"/>
            <a:r>
              <a:rPr lang="pt-BR" altLang="pt-BR" i="1"/>
              <a:t>Product Owner</a:t>
            </a:r>
            <a:r>
              <a:rPr lang="pt-BR" altLang="pt-BR"/>
              <a:t> deve preparar o </a:t>
            </a:r>
            <a:r>
              <a:rPr lang="pt-BR" altLang="pt-BR" i="1"/>
              <a:t>Product Backlog </a:t>
            </a:r>
            <a:r>
              <a:rPr lang="pt-BR" altLang="pt-BR"/>
              <a:t>antes da reunião</a:t>
            </a:r>
          </a:p>
          <a:p>
            <a:pPr lvl="1"/>
            <a:r>
              <a:rPr lang="pt-BR" altLang="pt-BR"/>
              <a:t>Seleção dos itens do </a:t>
            </a:r>
            <a:r>
              <a:rPr lang="pt-BR" altLang="pt-BR" i="1"/>
              <a:t>Product Backlog </a:t>
            </a:r>
            <a:r>
              <a:rPr lang="pt-BR" altLang="pt-BR"/>
              <a:t>que o time se compromete em torná-los incrementos potencialmente implementáveis</a:t>
            </a:r>
          </a:p>
          <a:p>
            <a:pPr lvl="1"/>
            <a:r>
              <a:rPr lang="pt-BR" altLang="pt-BR"/>
              <a:t>Decisão final é do </a:t>
            </a:r>
            <a:r>
              <a:rPr lang="pt-BR" altLang="pt-BR" i="1"/>
              <a:t>Product Owner</a:t>
            </a:r>
            <a:endParaRPr lang="pt-BR" altLang="pt-BR"/>
          </a:p>
          <a:p>
            <a:pPr lvl="1"/>
            <a:r>
              <a:rPr lang="pt-BR" altLang="pt-BR" i="1"/>
              <a:t>Stakeholders </a:t>
            </a:r>
            <a:r>
              <a:rPr lang="pt-BR" altLang="pt-BR"/>
              <a:t>não devem participar</a:t>
            </a:r>
          </a:p>
        </p:txBody>
      </p:sp>
      <p:sp>
        <p:nvSpPr>
          <p:cNvPr id="7" name="Espaço Reservado para Rodapé 3">
            <a:extLst>
              <a:ext uri="{FF2B5EF4-FFF2-40B4-BE49-F238E27FC236}">
                <a16:creationId xmlns:a16="http://schemas.microsoft.com/office/drawing/2014/main" id="{CD018CA4-1B45-4785-A539-E20A0CD04D8A}"/>
              </a:ext>
            </a:extLst>
          </p:cNvPr>
          <p:cNvSpPr>
            <a:spLocks noGrp="1"/>
          </p:cNvSpPr>
          <p:nvPr>
            <p:ph type="ftr" sz="quarter" idx="10"/>
          </p:nvPr>
        </p:nvSpPr>
        <p:spPr>
          <a:xfrm>
            <a:off x="539552" y="6588208"/>
            <a:ext cx="7848872" cy="260648"/>
          </a:xfrm>
          <a:prstGeom prst="rect">
            <a:avLst/>
          </a:prstGeom>
        </p:spPr>
        <p:txBody>
          <a:bodyPr/>
          <a:lstStyle>
            <a:lvl1pPr algn="ctr">
              <a:defRPr sz="1100" b="1" cap="small" baseline="0">
                <a:solidFill>
                  <a:srgbClr val="002060"/>
                </a:solidFill>
                <a:latin typeface="Trebuchet MS" panose="020B0603020202020204" pitchFamily="34" charset="0"/>
              </a:defRPr>
            </a:lvl1pPr>
          </a:lstStyle>
          <a:p>
            <a:r>
              <a:rPr lang="pt-BR" altLang="pt-BR"/>
              <a:t>Projeto de Software - Sildenir A. Ribeiro, DSc</a:t>
            </a:r>
            <a:endParaRPr lang="pt-BR" altLang="pt-B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BF3FE9C7-60F6-4839-878A-F9BF1BD07875}"/>
              </a:ext>
            </a:extLst>
          </p:cNvPr>
          <p:cNvSpPr>
            <a:spLocks noGrp="1" noChangeArrowheads="1"/>
          </p:cNvSpPr>
          <p:nvPr>
            <p:ph type="title"/>
          </p:nvPr>
        </p:nvSpPr>
        <p:spPr/>
        <p:txBody>
          <a:bodyPr/>
          <a:lstStyle/>
          <a:p>
            <a:r>
              <a:rPr lang="pt-BR" altLang="pt-BR"/>
              <a:t>Sprint Planning Meeting</a:t>
            </a:r>
          </a:p>
        </p:txBody>
      </p:sp>
      <p:sp>
        <p:nvSpPr>
          <p:cNvPr id="153603" name="Rectangle 3">
            <a:extLst>
              <a:ext uri="{FF2B5EF4-FFF2-40B4-BE49-F238E27FC236}">
                <a16:creationId xmlns:a16="http://schemas.microsoft.com/office/drawing/2014/main" id="{CCBB1E25-D13A-4F4F-B5C6-6427F34A6D68}"/>
              </a:ext>
            </a:extLst>
          </p:cNvPr>
          <p:cNvSpPr>
            <a:spLocks noGrp="1" noChangeArrowheads="1"/>
          </p:cNvSpPr>
          <p:nvPr>
            <p:ph type="body" idx="1"/>
          </p:nvPr>
        </p:nvSpPr>
        <p:spPr/>
        <p:txBody>
          <a:bodyPr/>
          <a:lstStyle/>
          <a:p>
            <a:r>
              <a:rPr lang="pt-BR" altLang="pt-BR"/>
              <a:t>Segundo seguimento:</a:t>
            </a:r>
          </a:p>
          <a:p>
            <a:pPr lvl="1"/>
            <a:r>
              <a:rPr lang="pt-BR" altLang="pt-BR"/>
              <a:t>Ocorre imediatamente após o primeiro</a:t>
            </a:r>
          </a:p>
          <a:p>
            <a:pPr lvl="1"/>
            <a:r>
              <a:rPr lang="pt-BR" altLang="pt-BR" i="1"/>
              <a:t>Product Owner</a:t>
            </a:r>
            <a:r>
              <a:rPr lang="pt-BR" altLang="pt-BR"/>
              <a:t> deve estar disponível para o que o time faça perguntas sobre o </a:t>
            </a:r>
            <a:r>
              <a:rPr lang="pt-BR" altLang="pt-BR" i="1"/>
              <a:t>Product Backlog</a:t>
            </a:r>
          </a:p>
          <a:p>
            <a:pPr lvl="1"/>
            <a:r>
              <a:rPr lang="pt-BR" altLang="pt-BR"/>
              <a:t>O time deve decidir sozinho como os itens selecionados serão implementados</a:t>
            </a:r>
          </a:p>
          <a:p>
            <a:pPr lvl="1"/>
            <a:r>
              <a:rPr lang="pt-BR" altLang="pt-BR"/>
              <a:t>Nenhum outro participante pode fazer perguntas ou observações nesta parte</a:t>
            </a:r>
          </a:p>
          <a:p>
            <a:pPr lvl="1"/>
            <a:r>
              <a:rPr lang="pt-BR" altLang="pt-BR"/>
              <a:t>Resultado deste seguimento é o </a:t>
            </a:r>
            <a:r>
              <a:rPr lang="pt-BR" altLang="pt-BR" i="1"/>
              <a:t>Sprint Backlog</a:t>
            </a:r>
            <a:endParaRPr lang="pt-BR" altLang="pt-BR"/>
          </a:p>
          <a:p>
            <a:endParaRPr lang="pt-BR" altLang="pt-BR"/>
          </a:p>
        </p:txBody>
      </p:sp>
      <p:sp>
        <p:nvSpPr>
          <p:cNvPr id="6" name="Espaço Reservado para Rodapé 3">
            <a:extLst>
              <a:ext uri="{FF2B5EF4-FFF2-40B4-BE49-F238E27FC236}">
                <a16:creationId xmlns:a16="http://schemas.microsoft.com/office/drawing/2014/main" id="{982C7B4E-AD5A-49AB-A06F-AE7424AF3E9F}"/>
              </a:ext>
            </a:extLst>
          </p:cNvPr>
          <p:cNvSpPr txBox="1">
            <a:spLocks/>
          </p:cNvSpPr>
          <p:nvPr/>
        </p:nvSpPr>
        <p:spPr>
          <a:xfrm>
            <a:off x="576496" y="6597028"/>
            <a:ext cx="7848872" cy="260648"/>
          </a:xfrm>
          <a:prstGeom prst="rect">
            <a:avLst/>
          </a:prstGeom>
        </p:spPr>
        <p:txBody>
          <a:bodyPr/>
          <a:lstStyle>
            <a:defPPr>
              <a:defRPr lang="pt-BR"/>
            </a:defPPr>
            <a:lvl1pPr algn="ctr" rtl="0" fontAlgn="base">
              <a:spcBef>
                <a:spcPct val="0"/>
              </a:spcBef>
              <a:spcAft>
                <a:spcPct val="0"/>
              </a:spcAft>
              <a:defRPr sz="1100" b="1" kern="1200" cap="small" baseline="0">
                <a:solidFill>
                  <a:srgbClr val="002060"/>
                </a:solidFill>
                <a:latin typeface="Trebuchet MS" panose="020B0603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pt-BR" altLang="pt-BR" dirty="0"/>
              <a:t>Projeto de Software - Sildenir A. Ribeiro, </a:t>
            </a:r>
            <a:r>
              <a:rPr lang="pt-BR" altLang="pt-BR" dirty="0" err="1"/>
              <a:t>DSc</a:t>
            </a:r>
            <a:endParaRPr lang="pt-BR" altLang="pt-B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08872913-7962-46D9-A2B8-01F8E52276DC}"/>
              </a:ext>
            </a:extLst>
          </p:cNvPr>
          <p:cNvSpPr>
            <a:spLocks noGrp="1" noChangeArrowheads="1"/>
          </p:cNvSpPr>
          <p:nvPr>
            <p:ph type="title"/>
          </p:nvPr>
        </p:nvSpPr>
        <p:spPr/>
        <p:txBody>
          <a:bodyPr/>
          <a:lstStyle/>
          <a:p>
            <a:r>
              <a:rPr lang="pt-BR" altLang="pt-BR"/>
              <a:t>Scrum Daily Meeting</a:t>
            </a:r>
          </a:p>
        </p:txBody>
      </p:sp>
      <p:sp>
        <p:nvSpPr>
          <p:cNvPr id="154627" name="Rectangle 3">
            <a:extLst>
              <a:ext uri="{FF2B5EF4-FFF2-40B4-BE49-F238E27FC236}">
                <a16:creationId xmlns:a16="http://schemas.microsoft.com/office/drawing/2014/main" id="{C449D644-823B-42EB-B1B7-4A1FE0CC0D4F}"/>
              </a:ext>
            </a:extLst>
          </p:cNvPr>
          <p:cNvSpPr>
            <a:spLocks noGrp="1" noChangeArrowheads="1"/>
          </p:cNvSpPr>
          <p:nvPr>
            <p:ph type="body" idx="1"/>
          </p:nvPr>
        </p:nvSpPr>
        <p:spPr/>
        <p:txBody>
          <a:bodyPr>
            <a:normAutofit fontScale="92500" lnSpcReduction="10000"/>
          </a:bodyPr>
          <a:lstStyle/>
          <a:p>
            <a:r>
              <a:rPr lang="pt-BR" altLang="pt-BR"/>
              <a:t>Reunião de no máximo 15 minutos, a menos que o time seja grande o suficiente para precisar de mais tempo</a:t>
            </a:r>
          </a:p>
          <a:p>
            <a:r>
              <a:rPr lang="pt-BR" altLang="pt-BR"/>
              <a:t>Deve ser feita no mesmo lugar onde o time trabalha</a:t>
            </a:r>
          </a:p>
          <a:p>
            <a:r>
              <a:rPr lang="pt-BR" altLang="pt-BR"/>
              <a:t>Resulta em melhores resultados se realizada no inicio do dia de trabalho</a:t>
            </a:r>
          </a:p>
          <a:p>
            <a:r>
              <a:rPr lang="pt-BR" altLang="pt-BR"/>
              <a:t>Todos os membros do time devem participar desta reunião</a:t>
            </a:r>
          </a:p>
          <a:p>
            <a:endParaRPr lang="pt-BR" altLang="pt-BR"/>
          </a:p>
        </p:txBody>
      </p:sp>
      <p:sp>
        <p:nvSpPr>
          <p:cNvPr id="6" name="Espaço Reservado para Rodapé 3">
            <a:extLst>
              <a:ext uri="{FF2B5EF4-FFF2-40B4-BE49-F238E27FC236}">
                <a16:creationId xmlns:a16="http://schemas.microsoft.com/office/drawing/2014/main" id="{BA3BBE85-3BAD-483B-95A9-E6E50A7F49C7}"/>
              </a:ext>
            </a:extLst>
          </p:cNvPr>
          <p:cNvSpPr txBox="1">
            <a:spLocks/>
          </p:cNvSpPr>
          <p:nvPr/>
        </p:nvSpPr>
        <p:spPr>
          <a:xfrm>
            <a:off x="611560" y="6589672"/>
            <a:ext cx="7848872" cy="260648"/>
          </a:xfrm>
          <a:prstGeom prst="rect">
            <a:avLst/>
          </a:prstGeom>
        </p:spPr>
        <p:txBody>
          <a:bodyPr/>
          <a:lstStyle>
            <a:defPPr>
              <a:defRPr lang="pt-BR"/>
            </a:defPPr>
            <a:lvl1pPr algn="ctr" rtl="0" fontAlgn="base">
              <a:spcBef>
                <a:spcPct val="0"/>
              </a:spcBef>
              <a:spcAft>
                <a:spcPct val="0"/>
              </a:spcAft>
              <a:defRPr sz="1100" b="1" kern="1200" cap="small" baseline="0">
                <a:solidFill>
                  <a:srgbClr val="002060"/>
                </a:solidFill>
                <a:latin typeface="Trebuchet MS" panose="020B0603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pt-BR" altLang="pt-BR" dirty="0"/>
              <a:t>Projeto de Software - Sildenir A. Ribeiro, </a:t>
            </a:r>
            <a:r>
              <a:rPr lang="pt-BR" altLang="pt-BR" dirty="0" err="1"/>
              <a:t>DSc</a:t>
            </a:r>
            <a:endParaRPr lang="pt-BR" altLang="pt-B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2B2020F7-506B-4ECD-BB02-12ED03A3C57B}"/>
              </a:ext>
            </a:extLst>
          </p:cNvPr>
          <p:cNvSpPr>
            <a:spLocks noGrp="1" noChangeArrowheads="1"/>
          </p:cNvSpPr>
          <p:nvPr>
            <p:ph type="title"/>
          </p:nvPr>
        </p:nvSpPr>
        <p:spPr/>
        <p:txBody>
          <a:bodyPr/>
          <a:lstStyle/>
          <a:p>
            <a:r>
              <a:rPr lang="pt-BR" altLang="pt-BR"/>
              <a:t>Scrum Daily Meeting</a:t>
            </a:r>
          </a:p>
        </p:txBody>
      </p:sp>
      <p:sp>
        <p:nvSpPr>
          <p:cNvPr id="155651" name="Rectangle 3">
            <a:extLst>
              <a:ext uri="{FF2B5EF4-FFF2-40B4-BE49-F238E27FC236}">
                <a16:creationId xmlns:a16="http://schemas.microsoft.com/office/drawing/2014/main" id="{931B781C-92C0-4A6E-9F99-9524B04B6E6F}"/>
              </a:ext>
            </a:extLst>
          </p:cNvPr>
          <p:cNvSpPr>
            <a:spLocks noGrp="1" noChangeArrowheads="1"/>
          </p:cNvSpPr>
          <p:nvPr>
            <p:ph type="body" idx="1"/>
          </p:nvPr>
        </p:nvSpPr>
        <p:spPr/>
        <p:txBody>
          <a:bodyPr>
            <a:normAutofit fontScale="85000" lnSpcReduction="20000"/>
          </a:bodyPr>
          <a:lstStyle/>
          <a:p>
            <a:r>
              <a:rPr lang="pt-BR" altLang="pt-BR" i="1"/>
              <a:t>ScrumMaster </a:t>
            </a:r>
            <a:r>
              <a:rPr lang="pt-BR" altLang="pt-BR"/>
              <a:t>faz as seguintes perguntas para cada membro do time:</a:t>
            </a:r>
          </a:p>
          <a:p>
            <a:pPr lvl="1"/>
            <a:r>
              <a:rPr lang="pt-BR" altLang="pt-BR"/>
              <a:t>O que você fez desde a última reunião diária do Scrum relacionada a este projeto?</a:t>
            </a:r>
          </a:p>
          <a:p>
            <a:pPr lvl="1"/>
            <a:r>
              <a:rPr lang="pt-BR" altLang="pt-BR"/>
              <a:t>O que você irá fazer desde agora até a próxima reunião diária do Scrum relacionada a este projeto?</a:t>
            </a:r>
          </a:p>
          <a:p>
            <a:pPr lvl="1"/>
            <a:r>
              <a:rPr lang="pt-BR" altLang="pt-BR"/>
              <a:t>O que está impedindo você de realizar o seu trabalho o mais efetivamente possível?</a:t>
            </a:r>
          </a:p>
          <a:p>
            <a:pPr lvl="2"/>
            <a:endParaRPr lang="pt-BR" altLang="pt-BR"/>
          </a:p>
          <a:p>
            <a:r>
              <a:rPr lang="pt-BR" altLang="pt-BR"/>
              <a:t>Os membros devem responder apenas a estas perguntas para não estender a reunião</a:t>
            </a:r>
          </a:p>
        </p:txBody>
      </p:sp>
      <p:sp>
        <p:nvSpPr>
          <p:cNvPr id="7" name="Espaço Reservado para Rodapé 3">
            <a:extLst>
              <a:ext uri="{FF2B5EF4-FFF2-40B4-BE49-F238E27FC236}">
                <a16:creationId xmlns:a16="http://schemas.microsoft.com/office/drawing/2014/main" id="{86ECA6C2-6653-4646-9818-DA3E9B0DF9EA}"/>
              </a:ext>
            </a:extLst>
          </p:cNvPr>
          <p:cNvSpPr>
            <a:spLocks noGrp="1"/>
          </p:cNvSpPr>
          <p:nvPr>
            <p:ph type="ftr" sz="quarter" idx="10"/>
          </p:nvPr>
        </p:nvSpPr>
        <p:spPr>
          <a:xfrm>
            <a:off x="539552" y="6588208"/>
            <a:ext cx="7848872" cy="260648"/>
          </a:xfrm>
          <a:prstGeom prst="rect">
            <a:avLst/>
          </a:prstGeom>
        </p:spPr>
        <p:txBody>
          <a:bodyPr/>
          <a:lstStyle>
            <a:lvl1pPr algn="ctr">
              <a:defRPr sz="1100" b="1" cap="small" baseline="0">
                <a:solidFill>
                  <a:srgbClr val="002060"/>
                </a:solidFill>
                <a:latin typeface="Trebuchet MS" panose="020B0603020202020204" pitchFamily="34" charset="0"/>
              </a:defRPr>
            </a:lvl1pPr>
          </a:lstStyle>
          <a:p>
            <a:r>
              <a:rPr lang="pt-BR" altLang="pt-BR"/>
              <a:t>Projeto de Software - Sildenir A. Ribeiro, DSc</a:t>
            </a:r>
            <a:endParaRPr lang="pt-BR" alt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58C3A9C1-D764-4C3E-B7B8-00CF61EFDD29}"/>
              </a:ext>
            </a:extLst>
          </p:cNvPr>
          <p:cNvSpPr>
            <a:spLocks noGrp="1" noChangeArrowheads="1"/>
          </p:cNvSpPr>
          <p:nvPr>
            <p:ph type="ctrTitle"/>
          </p:nvPr>
        </p:nvSpPr>
        <p:spPr>
          <a:xfrm>
            <a:off x="685800" y="1828800"/>
            <a:ext cx="7772400" cy="1470025"/>
          </a:xfrm>
        </p:spPr>
        <p:txBody>
          <a:bodyPr/>
          <a:lstStyle/>
          <a:p>
            <a:r>
              <a:rPr lang="pt-BR" altLang="pt-BR"/>
              <a:t>Scrum</a:t>
            </a:r>
          </a:p>
        </p:txBody>
      </p:sp>
      <p:sp>
        <p:nvSpPr>
          <p:cNvPr id="3" name="Espaço Reservado para Rodapé 3">
            <a:extLst>
              <a:ext uri="{FF2B5EF4-FFF2-40B4-BE49-F238E27FC236}">
                <a16:creationId xmlns:a16="http://schemas.microsoft.com/office/drawing/2014/main" id="{C7980CF4-537A-49B8-B098-710AEFE52C42}"/>
              </a:ext>
            </a:extLst>
          </p:cNvPr>
          <p:cNvSpPr>
            <a:spLocks noGrp="1"/>
          </p:cNvSpPr>
          <p:nvPr>
            <p:ph type="ftr" sz="quarter" idx="10"/>
          </p:nvPr>
        </p:nvSpPr>
        <p:spPr>
          <a:xfrm>
            <a:off x="539552" y="6588208"/>
            <a:ext cx="7848872" cy="260648"/>
          </a:xfrm>
          <a:prstGeom prst="rect">
            <a:avLst/>
          </a:prstGeom>
        </p:spPr>
        <p:txBody>
          <a:bodyPr/>
          <a:lstStyle>
            <a:lvl1pPr algn="ctr">
              <a:defRPr sz="1100" b="1" cap="small" baseline="0">
                <a:solidFill>
                  <a:srgbClr val="002060"/>
                </a:solidFill>
                <a:latin typeface="Trebuchet MS" panose="020B0603020202020204" pitchFamily="34" charset="0"/>
              </a:defRPr>
            </a:lvl1pPr>
          </a:lstStyle>
          <a:p>
            <a:r>
              <a:rPr lang="pt-BR" altLang="pt-BR"/>
              <a:t>Projeto de Software - Sildenir A. Ribeiro, DSc</a:t>
            </a:r>
            <a:endParaRPr lang="pt-BR" alt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8012A3B8-7E46-4AC0-8FEA-0B0CC4949E92}"/>
              </a:ext>
            </a:extLst>
          </p:cNvPr>
          <p:cNvSpPr>
            <a:spLocks noGrp="1" noChangeArrowheads="1"/>
          </p:cNvSpPr>
          <p:nvPr>
            <p:ph type="title"/>
          </p:nvPr>
        </p:nvSpPr>
        <p:spPr/>
        <p:txBody>
          <a:bodyPr/>
          <a:lstStyle/>
          <a:p>
            <a:r>
              <a:rPr lang="pt-BR" altLang="pt-BR"/>
              <a:t>Sprint</a:t>
            </a:r>
          </a:p>
        </p:txBody>
      </p:sp>
      <p:sp>
        <p:nvSpPr>
          <p:cNvPr id="156675" name="Rectangle 3">
            <a:extLst>
              <a:ext uri="{FF2B5EF4-FFF2-40B4-BE49-F238E27FC236}">
                <a16:creationId xmlns:a16="http://schemas.microsoft.com/office/drawing/2014/main" id="{14042AD0-E796-44C4-9C80-DB25E80380B0}"/>
              </a:ext>
            </a:extLst>
          </p:cNvPr>
          <p:cNvSpPr>
            <a:spLocks noGrp="1" noChangeArrowheads="1"/>
          </p:cNvSpPr>
          <p:nvPr>
            <p:ph type="body" idx="1"/>
          </p:nvPr>
        </p:nvSpPr>
        <p:spPr/>
        <p:txBody>
          <a:bodyPr/>
          <a:lstStyle/>
          <a:p>
            <a:r>
              <a:rPr lang="pt-BR" altLang="pt-BR"/>
              <a:t>Não deve ser maior do que 30 dias consecutivos</a:t>
            </a:r>
          </a:p>
          <a:p>
            <a:pPr lvl="2"/>
            <a:endParaRPr lang="pt-BR" altLang="pt-BR"/>
          </a:p>
          <a:p>
            <a:r>
              <a:rPr lang="pt-BR" altLang="pt-BR"/>
              <a:t>Sem considerar outros fatores, este é o tempo necessário para produzir algo de interesse para o </a:t>
            </a:r>
            <a:r>
              <a:rPr lang="pt-BR" altLang="pt-BR" i="1"/>
              <a:t>Product Owner</a:t>
            </a:r>
            <a:r>
              <a:rPr lang="pt-BR" altLang="pt-BR"/>
              <a:t> e os </a:t>
            </a:r>
            <a:r>
              <a:rPr lang="pt-BR" altLang="pt-BR" i="1"/>
              <a:t>stakeholders</a:t>
            </a:r>
          </a:p>
          <a:p>
            <a:pPr lvl="2"/>
            <a:endParaRPr lang="pt-BR" altLang="pt-BR"/>
          </a:p>
          <a:p>
            <a:r>
              <a:rPr lang="pt-BR" altLang="pt-BR"/>
              <a:t>O time se compromete com o </a:t>
            </a:r>
            <a:r>
              <a:rPr lang="pt-BR" altLang="pt-BR" i="1"/>
              <a:t>Product Backlog</a:t>
            </a:r>
          </a:p>
          <a:p>
            <a:pPr lvl="1"/>
            <a:r>
              <a:rPr lang="pt-BR" altLang="pt-BR"/>
              <a:t>Não são permitidas modificações nele durante o Sprint</a:t>
            </a:r>
          </a:p>
        </p:txBody>
      </p:sp>
      <p:sp>
        <p:nvSpPr>
          <p:cNvPr id="7" name="Espaço Reservado para Rodapé 3">
            <a:extLst>
              <a:ext uri="{FF2B5EF4-FFF2-40B4-BE49-F238E27FC236}">
                <a16:creationId xmlns:a16="http://schemas.microsoft.com/office/drawing/2014/main" id="{508935CB-2B71-4038-8D32-30DA0E51CCF1}"/>
              </a:ext>
            </a:extLst>
          </p:cNvPr>
          <p:cNvSpPr>
            <a:spLocks noGrp="1"/>
          </p:cNvSpPr>
          <p:nvPr>
            <p:ph type="ftr" sz="quarter" idx="10"/>
          </p:nvPr>
        </p:nvSpPr>
        <p:spPr>
          <a:xfrm>
            <a:off x="539552" y="6588208"/>
            <a:ext cx="7848872" cy="260648"/>
          </a:xfrm>
          <a:prstGeom prst="rect">
            <a:avLst/>
          </a:prstGeom>
        </p:spPr>
        <p:txBody>
          <a:bodyPr/>
          <a:lstStyle>
            <a:lvl1pPr algn="ctr">
              <a:defRPr sz="1100" b="1" cap="small" baseline="0">
                <a:solidFill>
                  <a:srgbClr val="002060"/>
                </a:solidFill>
                <a:latin typeface="Trebuchet MS" panose="020B0603020202020204" pitchFamily="34" charset="0"/>
              </a:defRPr>
            </a:lvl1pPr>
          </a:lstStyle>
          <a:p>
            <a:r>
              <a:rPr lang="pt-BR" altLang="pt-BR"/>
              <a:t>Projeto de Software - Sildenir A. Ribeiro, DSc</a:t>
            </a:r>
            <a:endParaRPr lang="pt-BR" altLang="pt-B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356A7BDC-127E-420A-BE24-388509D6AC04}"/>
              </a:ext>
            </a:extLst>
          </p:cNvPr>
          <p:cNvSpPr>
            <a:spLocks noGrp="1" noChangeArrowheads="1"/>
          </p:cNvSpPr>
          <p:nvPr>
            <p:ph type="title"/>
          </p:nvPr>
        </p:nvSpPr>
        <p:spPr/>
        <p:txBody>
          <a:bodyPr/>
          <a:lstStyle/>
          <a:p>
            <a:r>
              <a:rPr lang="pt-BR" altLang="pt-BR"/>
              <a:t>Sprint</a:t>
            </a:r>
          </a:p>
        </p:txBody>
      </p:sp>
      <p:sp>
        <p:nvSpPr>
          <p:cNvPr id="157699" name="Rectangle 3">
            <a:extLst>
              <a:ext uri="{FF2B5EF4-FFF2-40B4-BE49-F238E27FC236}">
                <a16:creationId xmlns:a16="http://schemas.microsoft.com/office/drawing/2014/main" id="{D115F330-6199-442C-A063-EE3E468205A3}"/>
              </a:ext>
            </a:extLst>
          </p:cNvPr>
          <p:cNvSpPr>
            <a:spLocks noGrp="1" noChangeArrowheads="1"/>
          </p:cNvSpPr>
          <p:nvPr>
            <p:ph type="body" idx="1"/>
          </p:nvPr>
        </p:nvSpPr>
        <p:spPr/>
        <p:txBody>
          <a:bodyPr/>
          <a:lstStyle/>
          <a:p>
            <a:r>
              <a:rPr lang="pt-BR" altLang="pt-BR"/>
              <a:t>Responsabilidades do time durante o </a:t>
            </a:r>
            <a:r>
              <a:rPr lang="pt-BR" altLang="pt-BR" i="1"/>
              <a:t>Sprint:</a:t>
            </a:r>
          </a:p>
          <a:p>
            <a:pPr lvl="1"/>
            <a:r>
              <a:rPr lang="pt-BR" altLang="pt-BR"/>
              <a:t>Participar das reuniões diárias do Scrum</a:t>
            </a:r>
          </a:p>
          <a:p>
            <a:pPr lvl="1"/>
            <a:r>
              <a:rPr lang="pt-BR" altLang="pt-BR"/>
              <a:t>Manter o </a:t>
            </a:r>
            <a:r>
              <a:rPr lang="pt-BR" altLang="pt-BR" i="1"/>
              <a:t>Sprint Backlog</a:t>
            </a:r>
            <a:r>
              <a:rPr lang="pt-BR" altLang="pt-BR"/>
              <a:t> atualizado</a:t>
            </a:r>
          </a:p>
          <a:p>
            <a:pPr lvl="1"/>
            <a:r>
              <a:rPr lang="pt-BR" altLang="pt-BR"/>
              <a:t>Disponibilizar o </a:t>
            </a:r>
            <a:r>
              <a:rPr lang="pt-BR" altLang="pt-BR" i="1"/>
              <a:t>Sprint Backlog</a:t>
            </a:r>
            <a:r>
              <a:rPr lang="pt-BR" altLang="pt-BR"/>
              <a:t> publicamente</a:t>
            </a:r>
          </a:p>
          <a:p>
            <a:pPr lvl="1"/>
            <a:endParaRPr lang="pt-BR" altLang="pt-BR"/>
          </a:p>
          <a:p>
            <a:r>
              <a:rPr lang="pt-BR" altLang="pt-BR"/>
              <a:t>O time tem o compromisso de implementar todos os itens selecionados</a:t>
            </a:r>
          </a:p>
          <a:p>
            <a:endParaRPr lang="pt-BR" altLang="pt-BR"/>
          </a:p>
        </p:txBody>
      </p:sp>
      <p:sp>
        <p:nvSpPr>
          <p:cNvPr id="7" name="Espaço Reservado para Rodapé 3">
            <a:extLst>
              <a:ext uri="{FF2B5EF4-FFF2-40B4-BE49-F238E27FC236}">
                <a16:creationId xmlns:a16="http://schemas.microsoft.com/office/drawing/2014/main" id="{3DFE7E57-DDCC-4956-ABDA-8B006C2F4C4E}"/>
              </a:ext>
            </a:extLst>
          </p:cNvPr>
          <p:cNvSpPr>
            <a:spLocks noGrp="1"/>
          </p:cNvSpPr>
          <p:nvPr>
            <p:ph type="ftr" sz="quarter" idx="10"/>
          </p:nvPr>
        </p:nvSpPr>
        <p:spPr>
          <a:xfrm>
            <a:off x="539552" y="6588208"/>
            <a:ext cx="7848872" cy="260648"/>
          </a:xfrm>
          <a:prstGeom prst="rect">
            <a:avLst/>
          </a:prstGeom>
        </p:spPr>
        <p:txBody>
          <a:bodyPr/>
          <a:lstStyle>
            <a:lvl1pPr algn="ctr">
              <a:defRPr sz="1100" b="1" cap="small" baseline="0">
                <a:solidFill>
                  <a:srgbClr val="002060"/>
                </a:solidFill>
                <a:latin typeface="Trebuchet MS" panose="020B0603020202020204" pitchFamily="34" charset="0"/>
              </a:defRPr>
            </a:lvl1pPr>
          </a:lstStyle>
          <a:p>
            <a:r>
              <a:rPr lang="pt-BR" altLang="pt-BR"/>
              <a:t>Projeto de Software - Sildenir A. Ribeiro, DSc</a:t>
            </a:r>
            <a:endParaRPr lang="pt-BR" altLang="pt-B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DDD54A21-A3A3-43D9-85DD-2EA7EAF2C2F7}"/>
              </a:ext>
            </a:extLst>
          </p:cNvPr>
          <p:cNvSpPr>
            <a:spLocks noGrp="1" noChangeArrowheads="1"/>
          </p:cNvSpPr>
          <p:nvPr>
            <p:ph type="title"/>
          </p:nvPr>
        </p:nvSpPr>
        <p:spPr/>
        <p:txBody>
          <a:bodyPr/>
          <a:lstStyle/>
          <a:p>
            <a:r>
              <a:rPr lang="pt-BR" altLang="pt-BR"/>
              <a:t>Reunião de Revisão do Sprint</a:t>
            </a:r>
          </a:p>
        </p:txBody>
      </p:sp>
      <p:sp>
        <p:nvSpPr>
          <p:cNvPr id="158723" name="Rectangle 3">
            <a:extLst>
              <a:ext uri="{FF2B5EF4-FFF2-40B4-BE49-F238E27FC236}">
                <a16:creationId xmlns:a16="http://schemas.microsoft.com/office/drawing/2014/main" id="{DC005983-F09F-4D94-933A-D3C30CAA1385}"/>
              </a:ext>
            </a:extLst>
          </p:cNvPr>
          <p:cNvSpPr>
            <a:spLocks noGrp="1" noChangeArrowheads="1"/>
          </p:cNvSpPr>
          <p:nvPr>
            <p:ph type="body" idx="1"/>
          </p:nvPr>
        </p:nvSpPr>
        <p:spPr/>
        <p:txBody>
          <a:bodyPr>
            <a:normAutofit/>
          </a:bodyPr>
          <a:lstStyle/>
          <a:p>
            <a:pPr>
              <a:lnSpc>
                <a:spcPct val="80000"/>
              </a:lnSpc>
            </a:pPr>
            <a:r>
              <a:rPr lang="pt-BR" altLang="pt-BR" sz="1800"/>
              <a:t>Reunião de no máximo 4 horas sob responsabilidade do </a:t>
            </a:r>
            <a:r>
              <a:rPr lang="pt-BR" altLang="pt-BR" sz="1800" i="1"/>
              <a:t>ScrumMaster</a:t>
            </a:r>
          </a:p>
          <a:p>
            <a:pPr>
              <a:lnSpc>
                <a:spcPct val="80000"/>
              </a:lnSpc>
            </a:pPr>
            <a:r>
              <a:rPr lang="pt-BR" altLang="pt-BR" sz="1800"/>
              <a:t>O time não deve gastar mais de 1 hora na preparação desta reunião</a:t>
            </a:r>
          </a:p>
          <a:p>
            <a:pPr>
              <a:lnSpc>
                <a:spcPct val="80000"/>
              </a:lnSpc>
            </a:pPr>
            <a:r>
              <a:rPr lang="pt-BR" altLang="pt-BR" sz="1800"/>
              <a:t>Objetivo: </a:t>
            </a:r>
          </a:p>
          <a:p>
            <a:pPr lvl="1">
              <a:lnSpc>
                <a:spcPct val="80000"/>
              </a:lnSpc>
            </a:pPr>
            <a:r>
              <a:rPr lang="pt-BR" altLang="pt-BR" sz="1600"/>
              <a:t>Mostrar ao </a:t>
            </a:r>
            <a:r>
              <a:rPr lang="pt-BR" altLang="pt-BR" sz="1600" i="1"/>
              <a:t>Product Owner </a:t>
            </a:r>
            <a:r>
              <a:rPr lang="pt-BR" altLang="pt-BR" sz="1600"/>
              <a:t>e </a:t>
            </a:r>
            <a:r>
              <a:rPr lang="pt-BR" altLang="pt-BR" sz="1600" i="1"/>
              <a:t>stakeholders</a:t>
            </a:r>
            <a:r>
              <a:rPr lang="pt-BR" altLang="pt-BR" sz="1600"/>
              <a:t> as funcionalidades que foram feitas</a:t>
            </a:r>
          </a:p>
          <a:p>
            <a:pPr>
              <a:lnSpc>
                <a:spcPct val="80000"/>
              </a:lnSpc>
            </a:pPr>
            <a:r>
              <a:rPr lang="pt-BR" altLang="pt-BR" sz="1800"/>
              <a:t>Artefatos não devem ser apresentados, pois não são funcionalidades</a:t>
            </a:r>
          </a:p>
          <a:p>
            <a:pPr>
              <a:lnSpc>
                <a:spcPct val="80000"/>
              </a:lnSpc>
            </a:pPr>
            <a:r>
              <a:rPr lang="pt-BR" altLang="pt-BR" sz="1800"/>
              <a:t>No final da reunião</a:t>
            </a:r>
          </a:p>
          <a:p>
            <a:pPr lvl="1">
              <a:lnSpc>
                <a:spcPct val="80000"/>
              </a:lnSpc>
            </a:pPr>
            <a:r>
              <a:rPr lang="pt-BR" altLang="pt-BR" sz="1700"/>
              <a:t>Cada </a:t>
            </a:r>
            <a:r>
              <a:rPr lang="pt-BR" altLang="pt-BR" sz="1700" i="1"/>
              <a:t>stakeholder</a:t>
            </a:r>
            <a:r>
              <a:rPr lang="pt-BR" altLang="pt-BR" sz="1700"/>
              <a:t> fala suas impressões e sugere mudanças com suas respectivas prioridades</a:t>
            </a:r>
          </a:p>
          <a:p>
            <a:pPr lvl="1">
              <a:lnSpc>
                <a:spcPct val="80000"/>
              </a:lnSpc>
            </a:pPr>
            <a:r>
              <a:rPr lang="pt-BR" altLang="pt-BR" sz="1700"/>
              <a:t>Possíveis modificações no </a:t>
            </a:r>
            <a:r>
              <a:rPr lang="pt-BR" altLang="pt-BR" sz="1700" i="1"/>
              <a:t>Product Backlog</a:t>
            </a:r>
            <a:r>
              <a:rPr lang="pt-BR" altLang="pt-BR" sz="1700"/>
              <a:t> são discutidas entre o </a:t>
            </a:r>
            <a:r>
              <a:rPr lang="pt-BR" altLang="pt-BR" sz="1700" i="1"/>
              <a:t>Product Owner </a:t>
            </a:r>
            <a:r>
              <a:rPr lang="pt-BR" altLang="pt-BR" sz="1700"/>
              <a:t>e o time</a:t>
            </a:r>
          </a:p>
          <a:p>
            <a:pPr lvl="1">
              <a:lnSpc>
                <a:spcPct val="80000"/>
              </a:lnSpc>
            </a:pPr>
            <a:r>
              <a:rPr lang="pt-BR" altLang="pt-BR" sz="1700" i="1"/>
              <a:t>ScrumMaster</a:t>
            </a:r>
            <a:r>
              <a:rPr lang="pt-BR" altLang="pt-BR" sz="1700"/>
              <a:t> anuncia a data e o local da próxima reunião de revisão do </a:t>
            </a:r>
            <a:r>
              <a:rPr lang="pt-BR" altLang="pt-BR" sz="1700" i="1"/>
              <a:t>Sprint </a:t>
            </a:r>
            <a:r>
              <a:rPr lang="pt-BR" altLang="pt-BR" sz="1700"/>
              <a:t>ao </a:t>
            </a:r>
            <a:r>
              <a:rPr lang="pt-BR" altLang="pt-BR" sz="1700" i="1"/>
              <a:t>Product Owner</a:t>
            </a:r>
            <a:r>
              <a:rPr lang="pt-BR" altLang="pt-BR" sz="1700"/>
              <a:t> e a todos </a:t>
            </a:r>
            <a:r>
              <a:rPr lang="pt-BR" altLang="pt-BR" sz="1700" i="1"/>
              <a:t>stakeholders</a:t>
            </a:r>
            <a:endParaRPr lang="pt-BR" altLang="pt-BR"/>
          </a:p>
        </p:txBody>
      </p:sp>
      <p:sp>
        <p:nvSpPr>
          <p:cNvPr id="7" name="Espaço Reservado para Rodapé 3">
            <a:extLst>
              <a:ext uri="{FF2B5EF4-FFF2-40B4-BE49-F238E27FC236}">
                <a16:creationId xmlns:a16="http://schemas.microsoft.com/office/drawing/2014/main" id="{34F6D510-F852-4F3C-864A-1A90B1FE2E61}"/>
              </a:ext>
            </a:extLst>
          </p:cNvPr>
          <p:cNvSpPr>
            <a:spLocks noGrp="1"/>
          </p:cNvSpPr>
          <p:nvPr>
            <p:ph type="ftr" sz="quarter" idx="10"/>
          </p:nvPr>
        </p:nvSpPr>
        <p:spPr>
          <a:xfrm>
            <a:off x="539552" y="6588208"/>
            <a:ext cx="7848872" cy="260648"/>
          </a:xfrm>
          <a:prstGeom prst="rect">
            <a:avLst/>
          </a:prstGeom>
        </p:spPr>
        <p:txBody>
          <a:bodyPr/>
          <a:lstStyle>
            <a:lvl1pPr algn="ctr">
              <a:defRPr sz="1100" b="1" cap="small" baseline="0">
                <a:solidFill>
                  <a:srgbClr val="002060"/>
                </a:solidFill>
                <a:latin typeface="Trebuchet MS" panose="020B0603020202020204" pitchFamily="34" charset="0"/>
              </a:defRPr>
            </a:lvl1pPr>
          </a:lstStyle>
          <a:p>
            <a:r>
              <a:rPr lang="pt-BR" altLang="pt-BR"/>
              <a:t>Projeto de Software - Sildenir A. Ribeiro, DSc</a:t>
            </a:r>
            <a:endParaRPr lang="pt-BR" altLang="pt-B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F394D258-0488-44EE-9155-123B259D5778}"/>
              </a:ext>
            </a:extLst>
          </p:cNvPr>
          <p:cNvSpPr>
            <a:spLocks noGrp="1" noChangeArrowheads="1"/>
          </p:cNvSpPr>
          <p:nvPr>
            <p:ph type="title"/>
          </p:nvPr>
        </p:nvSpPr>
        <p:spPr/>
        <p:txBody>
          <a:bodyPr/>
          <a:lstStyle/>
          <a:p>
            <a:r>
              <a:rPr lang="pt-BR" altLang="pt-BR"/>
              <a:t>Reunião de Retrospectiva do Sprint</a:t>
            </a:r>
          </a:p>
        </p:txBody>
      </p:sp>
      <p:sp>
        <p:nvSpPr>
          <p:cNvPr id="159747" name="Rectangle 3">
            <a:extLst>
              <a:ext uri="{FF2B5EF4-FFF2-40B4-BE49-F238E27FC236}">
                <a16:creationId xmlns:a16="http://schemas.microsoft.com/office/drawing/2014/main" id="{D6EB0B05-31C8-4E6B-9BAB-649AB9CCC7B0}"/>
              </a:ext>
            </a:extLst>
          </p:cNvPr>
          <p:cNvSpPr>
            <a:spLocks noGrp="1" noChangeArrowheads="1"/>
          </p:cNvSpPr>
          <p:nvPr>
            <p:ph type="body" idx="1"/>
          </p:nvPr>
        </p:nvSpPr>
        <p:spPr/>
        <p:txBody>
          <a:bodyPr>
            <a:normAutofit/>
          </a:bodyPr>
          <a:lstStyle/>
          <a:p>
            <a:pPr>
              <a:lnSpc>
                <a:spcPct val="80000"/>
              </a:lnSpc>
            </a:pPr>
            <a:r>
              <a:rPr lang="pt-BR" altLang="pt-BR" sz="2000"/>
              <a:t>Não deve ser maior do que 3 horas</a:t>
            </a:r>
          </a:p>
          <a:p>
            <a:pPr lvl="1">
              <a:lnSpc>
                <a:spcPct val="80000"/>
              </a:lnSpc>
            </a:pPr>
            <a:endParaRPr lang="pt-BR" altLang="pt-BR" sz="1800"/>
          </a:p>
          <a:p>
            <a:pPr>
              <a:lnSpc>
                <a:spcPct val="80000"/>
              </a:lnSpc>
            </a:pPr>
            <a:r>
              <a:rPr lang="pt-BR" altLang="pt-BR" sz="2000"/>
              <a:t>Participam desta reunião</a:t>
            </a:r>
          </a:p>
          <a:p>
            <a:pPr lvl="1">
              <a:lnSpc>
                <a:spcPct val="80000"/>
              </a:lnSpc>
            </a:pPr>
            <a:r>
              <a:rPr lang="pt-BR" altLang="pt-BR" sz="1800"/>
              <a:t>Time, </a:t>
            </a:r>
            <a:r>
              <a:rPr lang="pt-BR" altLang="pt-BR" sz="1800" i="1"/>
              <a:t>ScrumMaster</a:t>
            </a:r>
            <a:r>
              <a:rPr lang="pt-BR" altLang="pt-BR" sz="1800"/>
              <a:t> e, opcionalmente, </a:t>
            </a:r>
            <a:r>
              <a:rPr lang="pt-BR" altLang="pt-BR" sz="1800" i="1"/>
              <a:t>Product Owner</a:t>
            </a:r>
          </a:p>
          <a:p>
            <a:pPr lvl="1">
              <a:lnSpc>
                <a:spcPct val="80000"/>
              </a:lnSpc>
            </a:pPr>
            <a:endParaRPr lang="pt-BR" altLang="pt-BR" sz="1800"/>
          </a:p>
          <a:p>
            <a:pPr>
              <a:lnSpc>
                <a:spcPct val="80000"/>
              </a:lnSpc>
            </a:pPr>
            <a:r>
              <a:rPr lang="pt-BR" altLang="pt-BR" sz="2000"/>
              <a:t>Os membros do time devem responder a duas questões:</a:t>
            </a:r>
          </a:p>
          <a:p>
            <a:pPr lvl="1">
              <a:lnSpc>
                <a:spcPct val="80000"/>
              </a:lnSpc>
            </a:pPr>
            <a:r>
              <a:rPr lang="pt-BR" altLang="pt-BR" sz="1800"/>
              <a:t>O que aconteceu de bom durante o último </a:t>
            </a:r>
            <a:r>
              <a:rPr lang="pt-BR" altLang="pt-BR" sz="1800" i="1"/>
              <a:t>Sprint</a:t>
            </a:r>
            <a:r>
              <a:rPr lang="pt-BR" altLang="pt-BR" sz="1800"/>
              <a:t>?</a:t>
            </a:r>
          </a:p>
          <a:p>
            <a:pPr lvl="1">
              <a:lnSpc>
                <a:spcPct val="80000"/>
              </a:lnSpc>
            </a:pPr>
            <a:r>
              <a:rPr lang="pt-BR" altLang="pt-BR" sz="1800"/>
              <a:t>O que pode ser melhorado para o próximo </a:t>
            </a:r>
            <a:r>
              <a:rPr lang="pt-BR" altLang="pt-BR" sz="1800" i="1"/>
              <a:t>Sprint</a:t>
            </a:r>
            <a:r>
              <a:rPr lang="pt-BR" altLang="pt-BR" sz="1800"/>
              <a:t>?</a:t>
            </a:r>
          </a:p>
          <a:p>
            <a:pPr lvl="1">
              <a:lnSpc>
                <a:spcPct val="80000"/>
              </a:lnSpc>
            </a:pPr>
            <a:endParaRPr lang="pt-BR" altLang="pt-BR" sz="1800"/>
          </a:p>
          <a:p>
            <a:pPr>
              <a:lnSpc>
                <a:spcPct val="80000"/>
              </a:lnSpc>
            </a:pPr>
            <a:r>
              <a:rPr lang="pt-BR" altLang="pt-BR" sz="2000" i="1"/>
              <a:t>ScrumMaster </a:t>
            </a:r>
            <a:r>
              <a:rPr lang="pt-BR" altLang="pt-BR" sz="2000"/>
              <a:t>escreve as respostas e prioriza na ordem que deseja discutir as potenciais melhorias</a:t>
            </a:r>
          </a:p>
          <a:p>
            <a:pPr lvl="1">
              <a:lnSpc>
                <a:spcPct val="80000"/>
              </a:lnSpc>
            </a:pPr>
            <a:endParaRPr lang="pt-BR" altLang="pt-BR" sz="1800"/>
          </a:p>
          <a:p>
            <a:pPr>
              <a:lnSpc>
                <a:spcPct val="80000"/>
              </a:lnSpc>
            </a:pPr>
            <a:r>
              <a:rPr lang="pt-BR" altLang="pt-BR" sz="2000" i="1"/>
              <a:t>ScrumMaster</a:t>
            </a:r>
            <a:r>
              <a:rPr lang="pt-BR" altLang="pt-BR" sz="2000"/>
              <a:t> nesta reunião tem o papel de fazer com que o time encontre melhores formas de aplicar o Scrum</a:t>
            </a:r>
            <a:endParaRPr lang="pt-BR" altLang="pt-BR"/>
          </a:p>
        </p:txBody>
      </p:sp>
      <p:sp>
        <p:nvSpPr>
          <p:cNvPr id="6" name="Espaço Reservado para Rodapé 3">
            <a:extLst>
              <a:ext uri="{FF2B5EF4-FFF2-40B4-BE49-F238E27FC236}">
                <a16:creationId xmlns:a16="http://schemas.microsoft.com/office/drawing/2014/main" id="{8FA661BC-3E9F-4719-B84B-1A17A2EFBBAB}"/>
              </a:ext>
            </a:extLst>
          </p:cNvPr>
          <p:cNvSpPr>
            <a:spLocks noGrp="1"/>
          </p:cNvSpPr>
          <p:nvPr>
            <p:ph type="ftr" sz="quarter" idx="10"/>
          </p:nvPr>
        </p:nvSpPr>
        <p:spPr>
          <a:xfrm>
            <a:off x="539552" y="6588208"/>
            <a:ext cx="7848872" cy="260648"/>
          </a:xfrm>
          <a:prstGeom prst="rect">
            <a:avLst/>
          </a:prstGeom>
        </p:spPr>
        <p:txBody>
          <a:bodyPr/>
          <a:lstStyle>
            <a:lvl1pPr algn="ctr">
              <a:defRPr sz="1100" b="1" cap="small" baseline="0">
                <a:solidFill>
                  <a:srgbClr val="002060"/>
                </a:solidFill>
                <a:latin typeface="Trebuchet MS" panose="020B0603020202020204" pitchFamily="34" charset="0"/>
              </a:defRPr>
            </a:lvl1pPr>
          </a:lstStyle>
          <a:p>
            <a:r>
              <a:rPr lang="pt-BR" altLang="pt-BR"/>
              <a:t>Projeto de Software - Sildenir A. Ribeiro, DSc</a:t>
            </a:r>
            <a:endParaRPr lang="pt-BR" altLang="pt-B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BC2F3C3C-1807-4A41-9F44-8C842AB3688D}"/>
              </a:ext>
            </a:extLst>
          </p:cNvPr>
          <p:cNvSpPr>
            <a:spLocks noGrp="1" noChangeArrowheads="1"/>
          </p:cNvSpPr>
          <p:nvPr>
            <p:ph type="ctrTitle"/>
          </p:nvPr>
        </p:nvSpPr>
        <p:spPr>
          <a:xfrm>
            <a:off x="304800" y="1524000"/>
            <a:ext cx="8534400" cy="2133600"/>
          </a:xfrm>
        </p:spPr>
        <p:txBody>
          <a:bodyPr/>
          <a:lstStyle/>
          <a:p>
            <a:r>
              <a:rPr lang="pt-BR" altLang="pt-BR"/>
              <a:t>Considerações</a:t>
            </a:r>
          </a:p>
        </p:txBody>
      </p:sp>
      <p:sp>
        <p:nvSpPr>
          <p:cNvPr id="3" name="Espaço Reservado para Rodapé 3">
            <a:extLst>
              <a:ext uri="{FF2B5EF4-FFF2-40B4-BE49-F238E27FC236}">
                <a16:creationId xmlns:a16="http://schemas.microsoft.com/office/drawing/2014/main" id="{6A51936B-CBCB-4C16-AA8D-114B24481906}"/>
              </a:ext>
            </a:extLst>
          </p:cNvPr>
          <p:cNvSpPr>
            <a:spLocks noGrp="1"/>
          </p:cNvSpPr>
          <p:nvPr>
            <p:ph type="ftr" sz="quarter" idx="10"/>
          </p:nvPr>
        </p:nvSpPr>
        <p:spPr>
          <a:xfrm>
            <a:off x="539552" y="6588208"/>
            <a:ext cx="7848872" cy="260648"/>
          </a:xfrm>
          <a:prstGeom prst="rect">
            <a:avLst/>
          </a:prstGeom>
        </p:spPr>
        <p:txBody>
          <a:bodyPr/>
          <a:lstStyle>
            <a:lvl1pPr algn="ctr">
              <a:defRPr sz="1100" b="1" cap="small" baseline="0">
                <a:solidFill>
                  <a:srgbClr val="002060"/>
                </a:solidFill>
                <a:latin typeface="Trebuchet MS" panose="020B0603020202020204" pitchFamily="34" charset="0"/>
              </a:defRPr>
            </a:lvl1pPr>
          </a:lstStyle>
          <a:p>
            <a:r>
              <a:rPr lang="pt-BR" altLang="pt-BR"/>
              <a:t>Projeto de Software - Sildenir A. Ribeiro, DSc</a:t>
            </a:r>
            <a:endParaRPr lang="pt-BR" altLang="pt-B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BFB682C9-F053-467B-992F-66EA655FA8F9}"/>
              </a:ext>
            </a:extLst>
          </p:cNvPr>
          <p:cNvSpPr>
            <a:spLocks noGrp="1" noChangeArrowheads="1"/>
          </p:cNvSpPr>
          <p:nvPr>
            <p:ph type="title"/>
          </p:nvPr>
        </p:nvSpPr>
        <p:spPr/>
        <p:txBody>
          <a:bodyPr/>
          <a:lstStyle/>
          <a:p>
            <a:r>
              <a:rPr lang="pt-BR" altLang="pt-BR"/>
              <a:t>Reflexão</a:t>
            </a:r>
          </a:p>
        </p:txBody>
      </p:sp>
      <p:sp>
        <p:nvSpPr>
          <p:cNvPr id="111619" name="Rectangle 3">
            <a:extLst>
              <a:ext uri="{FF2B5EF4-FFF2-40B4-BE49-F238E27FC236}">
                <a16:creationId xmlns:a16="http://schemas.microsoft.com/office/drawing/2014/main" id="{EA4A848D-71DB-49C6-8BE2-E7F43ECC11EA}"/>
              </a:ext>
            </a:extLst>
          </p:cNvPr>
          <p:cNvSpPr>
            <a:spLocks noGrp="1" noChangeArrowheads="1"/>
          </p:cNvSpPr>
          <p:nvPr>
            <p:ph type="body" idx="1"/>
          </p:nvPr>
        </p:nvSpPr>
        <p:spPr/>
        <p:txBody>
          <a:bodyPr>
            <a:normAutofit/>
          </a:bodyPr>
          <a:lstStyle/>
          <a:p>
            <a:r>
              <a:rPr lang="pt-BR" altLang="pt-BR" sz="2000"/>
              <a:t>Qual a melhor abordagem de gerenciamento para o desenvolvimento de software conduzido por metodologias ágeis?</a:t>
            </a:r>
          </a:p>
          <a:p>
            <a:pPr lvl="1"/>
            <a:endParaRPr lang="pt-BR" altLang="pt-BR" sz="1800"/>
          </a:p>
          <a:p>
            <a:r>
              <a:rPr lang="pt-BR" altLang="pt-BR" sz="2000"/>
              <a:t>Grandes projetos podem ser gerenciados de forma ágil?</a:t>
            </a:r>
          </a:p>
          <a:p>
            <a:pPr lvl="1"/>
            <a:r>
              <a:rPr lang="pt-BR" altLang="pt-BR" sz="1800"/>
              <a:t>Como é possível?</a:t>
            </a:r>
          </a:p>
          <a:p>
            <a:pPr lvl="1"/>
            <a:r>
              <a:rPr lang="pt-BR" altLang="pt-BR" sz="1800"/>
              <a:t>É confiável?</a:t>
            </a:r>
          </a:p>
          <a:p>
            <a:pPr lvl="1"/>
            <a:endParaRPr lang="pt-BR" altLang="pt-BR" sz="1800"/>
          </a:p>
          <a:p>
            <a:r>
              <a:rPr lang="pt-BR" altLang="pt-BR" sz="2000"/>
              <a:t>Gerenciamento ágil para qualquer tipo de projeto</a:t>
            </a:r>
          </a:p>
          <a:p>
            <a:pPr lvl="1"/>
            <a:r>
              <a:rPr lang="pt-BR" altLang="pt-BR" sz="1800"/>
              <a:t>Construção de edifícios, aviões, robôs</a:t>
            </a:r>
          </a:p>
          <a:p>
            <a:pPr lvl="2"/>
            <a:r>
              <a:rPr lang="pt-BR" altLang="pt-BR" sz="1600"/>
              <a:t>Como é possível?</a:t>
            </a:r>
          </a:p>
        </p:txBody>
      </p:sp>
      <p:sp>
        <p:nvSpPr>
          <p:cNvPr id="6" name="Espaço Reservado para Rodapé 3">
            <a:extLst>
              <a:ext uri="{FF2B5EF4-FFF2-40B4-BE49-F238E27FC236}">
                <a16:creationId xmlns:a16="http://schemas.microsoft.com/office/drawing/2014/main" id="{26AC47C6-2A4F-4F60-ABC0-451B397477AF}"/>
              </a:ext>
            </a:extLst>
          </p:cNvPr>
          <p:cNvSpPr>
            <a:spLocks noGrp="1"/>
          </p:cNvSpPr>
          <p:nvPr>
            <p:ph type="ftr" sz="quarter" idx="10"/>
          </p:nvPr>
        </p:nvSpPr>
        <p:spPr>
          <a:xfrm>
            <a:off x="539552" y="6588208"/>
            <a:ext cx="7848872" cy="260648"/>
          </a:xfrm>
          <a:prstGeom prst="rect">
            <a:avLst/>
          </a:prstGeom>
        </p:spPr>
        <p:txBody>
          <a:bodyPr/>
          <a:lstStyle>
            <a:lvl1pPr algn="ctr">
              <a:defRPr sz="1100" b="1" cap="small" baseline="0">
                <a:solidFill>
                  <a:srgbClr val="002060"/>
                </a:solidFill>
                <a:latin typeface="Trebuchet MS" panose="020B0603020202020204" pitchFamily="34" charset="0"/>
              </a:defRPr>
            </a:lvl1pPr>
          </a:lstStyle>
          <a:p>
            <a:r>
              <a:rPr lang="pt-BR" altLang="pt-BR"/>
              <a:t>Projeto de Software - Sildenir A. Ribeiro, DSc</a:t>
            </a:r>
            <a:endParaRPr lang="pt-BR" altLang="pt-B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13F4EF80-89B2-4B8F-9014-C4FBCF81044B}"/>
              </a:ext>
            </a:extLst>
          </p:cNvPr>
          <p:cNvSpPr>
            <a:spLocks noGrp="1" noChangeArrowheads="1"/>
          </p:cNvSpPr>
          <p:nvPr>
            <p:ph type="title"/>
          </p:nvPr>
        </p:nvSpPr>
        <p:spPr/>
        <p:txBody>
          <a:bodyPr/>
          <a:lstStyle/>
          <a:p>
            <a:r>
              <a:rPr lang="pt-BR" altLang="pt-BR"/>
              <a:t>Considerações Finais</a:t>
            </a:r>
          </a:p>
        </p:txBody>
      </p:sp>
      <p:sp>
        <p:nvSpPr>
          <p:cNvPr id="112643" name="Rectangle 3">
            <a:extLst>
              <a:ext uri="{FF2B5EF4-FFF2-40B4-BE49-F238E27FC236}">
                <a16:creationId xmlns:a16="http://schemas.microsoft.com/office/drawing/2014/main" id="{38DE12EA-5DCD-49B8-AD36-97147BDE10ED}"/>
              </a:ext>
            </a:extLst>
          </p:cNvPr>
          <p:cNvSpPr>
            <a:spLocks noGrp="1" noChangeArrowheads="1"/>
          </p:cNvSpPr>
          <p:nvPr>
            <p:ph type="body" idx="1"/>
          </p:nvPr>
        </p:nvSpPr>
        <p:spPr/>
        <p:txBody>
          <a:bodyPr/>
          <a:lstStyle/>
          <a:p>
            <a:r>
              <a:rPr lang="pt-BR" altLang="pt-BR"/>
              <a:t>Manifesto ágil</a:t>
            </a:r>
          </a:p>
          <a:p>
            <a:pPr lvl="1"/>
            <a:r>
              <a:rPr lang="pt-BR" altLang="pt-BR"/>
              <a:t>Pares de alternativas se reforçam</a:t>
            </a:r>
          </a:p>
          <a:p>
            <a:pPr lvl="2"/>
            <a:r>
              <a:rPr lang="pt-BR" altLang="pt-BR"/>
              <a:t>Processos e ferramentas podem </a:t>
            </a:r>
            <a:r>
              <a:rPr lang="pt-BR" altLang="pt-BR" b="1"/>
              <a:t>melhor capacitar</a:t>
            </a:r>
            <a:r>
              <a:rPr lang="pt-BR" altLang="pt-BR"/>
              <a:t> os indivíduos e interações	</a:t>
            </a:r>
          </a:p>
          <a:p>
            <a:pPr lvl="2"/>
            <a:r>
              <a:rPr lang="pt-BR" altLang="pt-BR"/>
              <a:t>Documentação ajuda as pessoas a </a:t>
            </a:r>
            <a:r>
              <a:rPr lang="pt-BR" altLang="pt-BR" b="1"/>
              <a:t>entenderem</a:t>
            </a:r>
            <a:r>
              <a:rPr lang="pt-BR" altLang="pt-BR"/>
              <a:t> um software complexo</a:t>
            </a:r>
          </a:p>
          <a:p>
            <a:pPr lvl="2"/>
            <a:r>
              <a:rPr lang="pt-BR" altLang="pt-BR"/>
              <a:t>Negociação de contrato pode ser parte integrante da colaboração do cliente</a:t>
            </a:r>
          </a:p>
          <a:p>
            <a:pPr lvl="2"/>
            <a:r>
              <a:rPr lang="pt-BR" altLang="pt-BR"/>
              <a:t>Seguir um plano pode ser o melhor modo para responder a mudança, quando esta for previsível</a:t>
            </a:r>
          </a:p>
        </p:txBody>
      </p:sp>
      <p:sp>
        <p:nvSpPr>
          <p:cNvPr id="6" name="Espaço Reservado para Rodapé 3">
            <a:extLst>
              <a:ext uri="{FF2B5EF4-FFF2-40B4-BE49-F238E27FC236}">
                <a16:creationId xmlns:a16="http://schemas.microsoft.com/office/drawing/2014/main" id="{FB9C50AA-539C-4C77-94E6-A8D11BBD0A86}"/>
              </a:ext>
            </a:extLst>
          </p:cNvPr>
          <p:cNvSpPr>
            <a:spLocks noGrp="1"/>
          </p:cNvSpPr>
          <p:nvPr>
            <p:ph type="ftr" sz="quarter" idx="10"/>
          </p:nvPr>
        </p:nvSpPr>
        <p:spPr>
          <a:xfrm>
            <a:off x="539552" y="6588208"/>
            <a:ext cx="7848872" cy="260648"/>
          </a:xfrm>
          <a:prstGeom prst="rect">
            <a:avLst/>
          </a:prstGeom>
        </p:spPr>
        <p:txBody>
          <a:bodyPr/>
          <a:lstStyle>
            <a:lvl1pPr algn="ctr">
              <a:defRPr sz="1100" b="1" cap="small" baseline="0">
                <a:solidFill>
                  <a:srgbClr val="002060"/>
                </a:solidFill>
                <a:latin typeface="Trebuchet MS" panose="020B0603020202020204" pitchFamily="34" charset="0"/>
              </a:defRPr>
            </a:lvl1pPr>
          </a:lstStyle>
          <a:p>
            <a:r>
              <a:rPr lang="pt-BR" altLang="pt-BR"/>
              <a:t>Projeto de Software - Sildenir A. Ribeiro, DSc</a:t>
            </a:r>
            <a:endParaRPr lang="pt-BR" altLang="pt-B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4E757EC2-8A60-4994-9C24-97B8B20E8A2A}"/>
              </a:ext>
            </a:extLst>
          </p:cNvPr>
          <p:cNvSpPr>
            <a:spLocks noGrp="1" noChangeArrowheads="1"/>
          </p:cNvSpPr>
          <p:nvPr>
            <p:ph type="title"/>
          </p:nvPr>
        </p:nvSpPr>
        <p:spPr/>
        <p:txBody>
          <a:bodyPr/>
          <a:lstStyle/>
          <a:p>
            <a:r>
              <a:rPr lang="pt-BR" altLang="pt-BR"/>
              <a:t>Considerações Finais</a:t>
            </a:r>
          </a:p>
        </p:txBody>
      </p:sp>
      <p:sp>
        <p:nvSpPr>
          <p:cNvPr id="113667" name="Rectangle 3">
            <a:extLst>
              <a:ext uri="{FF2B5EF4-FFF2-40B4-BE49-F238E27FC236}">
                <a16:creationId xmlns:a16="http://schemas.microsoft.com/office/drawing/2014/main" id="{A5DB1862-F4AC-48D5-A314-E90F15A00327}"/>
              </a:ext>
            </a:extLst>
          </p:cNvPr>
          <p:cNvSpPr>
            <a:spLocks noGrp="1" noChangeArrowheads="1"/>
          </p:cNvSpPr>
          <p:nvPr>
            <p:ph type="body" idx="1"/>
          </p:nvPr>
        </p:nvSpPr>
        <p:spPr/>
        <p:txBody>
          <a:bodyPr/>
          <a:lstStyle/>
          <a:p>
            <a:r>
              <a:rPr lang="pt-BR" altLang="pt-BR"/>
              <a:t>Abordagens possuem pontos positivos e negativos</a:t>
            </a:r>
          </a:p>
          <a:p>
            <a:pPr lvl="1"/>
            <a:r>
              <a:rPr lang="pt-BR" altLang="pt-BR"/>
              <a:t>Partem de pressupostos diferentes</a:t>
            </a:r>
          </a:p>
          <a:p>
            <a:pPr lvl="1"/>
            <a:endParaRPr lang="pt-BR" altLang="pt-BR"/>
          </a:p>
          <a:p>
            <a:pPr lvl="1"/>
            <a:r>
              <a:rPr lang="pt-BR" altLang="pt-BR"/>
              <a:t>Podem coexistir e conviver bem em um mesmo ambiente</a:t>
            </a:r>
          </a:p>
          <a:p>
            <a:pPr lvl="2"/>
            <a:r>
              <a:rPr lang="pt-BR" altLang="pt-BR"/>
              <a:t>Considerar criteriosamente o ambiente correto</a:t>
            </a:r>
          </a:p>
          <a:p>
            <a:pPr lvl="2"/>
            <a:endParaRPr lang="pt-BR" altLang="pt-BR"/>
          </a:p>
          <a:p>
            <a:pPr lvl="1"/>
            <a:r>
              <a:rPr lang="pt-BR" altLang="pt-BR"/>
              <a:t>Necessário buscar o ponto de equilíbrio, avaliando riscos</a:t>
            </a:r>
          </a:p>
          <a:p>
            <a:pPr lvl="2"/>
            <a:r>
              <a:rPr lang="pt-BR" altLang="pt-BR"/>
              <a:t>Planejamento aperfeiçoa a agilidade</a:t>
            </a:r>
          </a:p>
          <a:p>
            <a:pPr lvl="2"/>
            <a:r>
              <a:rPr lang="pt-BR" altLang="pt-BR"/>
              <a:t>Agilidade dá eficiência ao planejamento</a:t>
            </a:r>
          </a:p>
        </p:txBody>
      </p:sp>
      <p:sp>
        <p:nvSpPr>
          <p:cNvPr id="6" name="Espaço Reservado para Rodapé 3">
            <a:extLst>
              <a:ext uri="{FF2B5EF4-FFF2-40B4-BE49-F238E27FC236}">
                <a16:creationId xmlns:a16="http://schemas.microsoft.com/office/drawing/2014/main" id="{65316DC0-C9DC-4432-B9DC-934A5D1C8BD5}"/>
              </a:ext>
            </a:extLst>
          </p:cNvPr>
          <p:cNvSpPr>
            <a:spLocks noGrp="1"/>
          </p:cNvSpPr>
          <p:nvPr>
            <p:ph type="ftr" sz="quarter" idx="10"/>
          </p:nvPr>
        </p:nvSpPr>
        <p:spPr>
          <a:xfrm>
            <a:off x="539552" y="6588208"/>
            <a:ext cx="7848872" cy="260648"/>
          </a:xfrm>
          <a:prstGeom prst="rect">
            <a:avLst/>
          </a:prstGeom>
        </p:spPr>
        <p:txBody>
          <a:bodyPr/>
          <a:lstStyle>
            <a:lvl1pPr algn="ctr">
              <a:defRPr sz="1100" b="1" cap="small" baseline="0">
                <a:solidFill>
                  <a:srgbClr val="002060"/>
                </a:solidFill>
                <a:latin typeface="Trebuchet MS" panose="020B0603020202020204" pitchFamily="34" charset="0"/>
              </a:defRPr>
            </a:lvl1pPr>
          </a:lstStyle>
          <a:p>
            <a:r>
              <a:rPr lang="pt-BR" altLang="pt-BR"/>
              <a:t>Projeto de Software - Sildenir A. Ribeiro, DSc</a:t>
            </a:r>
            <a:endParaRPr lang="pt-BR" altLang="pt-B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1A926180-D308-4764-A6AE-F3CD5CCAAB5F}"/>
              </a:ext>
            </a:extLst>
          </p:cNvPr>
          <p:cNvSpPr>
            <a:spLocks noGrp="1" noChangeArrowheads="1"/>
          </p:cNvSpPr>
          <p:nvPr>
            <p:ph type="title"/>
          </p:nvPr>
        </p:nvSpPr>
        <p:spPr/>
        <p:txBody>
          <a:bodyPr/>
          <a:lstStyle/>
          <a:p>
            <a:r>
              <a:rPr lang="pt-BR" altLang="pt-BR"/>
              <a:t>Considerações Finais</a:t>
            </a:r>
          </a:p>
        </p:txBody>
      </p:sp>
      <p:sp>
        <p:nvSpPr>
          <p:cNvPr id="161795" name="Rectangle 3">
            <a:extLst>
              <a:ext uri="{FF2B5EF4-FFF2-40B4-BE49-F238E27FC236}">
                <a16:creationId xmlns:a16="http://schemas.microsoft.com/office/drawing/2014/main" id="{20355CB0-8911-4071-B232-19C0E67566B5}"/>
              </a:ext>
            </a:extLst>
          </p:cNvPr>
          <p:cNvSpPr>
            <a:spLocks noGrp="1" noChangeArrowheads="1"/>
          </p:cNvSpPr>
          <p:nvPr>
            <p:ph type="body" idx="1"/>
          </p:nvPr>
        </p:nvSpPr>
        <p:spPr/>
        <p:txBody>
          <a:bodyPr/>
          <a:lstStyle/>
          <a:p>
            <a:pPr>
              <a:lnSpc>
                <a:spcPct val="80000"/>
              </a:lnSpc>
            </a:pPr>
            <a:r>
              <a:rPr lang="pt-BR" altLang="pt-BR" sz="2000"/>
              <a:t>Projetos complexos e com restrições de tempo necessitam de uma nova abordagem</a:t>
            </a:r>
          </a:p>
          <a:p>
            <a:pPr>
              <a:lnSpc>
                <a:spcPct val="80000"/>
              </a:lnSpc>
            </a:pPr>
            <a:endParaRPr lang="pt-BR" altLang="pt-BR" sz="2000"/>
          </a:p>
          <a:p>
            <a:pPr>
              <a:lnSpc>
                <a:spcPct val="80000"/>
              </a:lnSpc>
            </a:pPr>
            <a:r>
              <a:rPr lang="pt-BR" altLang="pt-BR" sz="2000"/>
              <a:t>Scrum é uma boa solução</a:t>
            </a:r>
          </a:p>
          <a:p>
            <a:pPr lvl="1">
              <a:lnSpc>
                <a:spcPct val="80000"/>
              </a:lnSpc>
            </a:pPr>
            <a:r>
              <a:rPr lang="pt-BR" altLang="pt-BR" sz="1800"/>
              <a:t>É eficiente quando as regras e os papéis são bem seguidos</a:t>
            </a:r>
          </a:p>
          <a:p>
            <a:pPr lvl="1">
              <a:lnSpc>
                <a:spcPct val="80000"/>
              </a:lnSpc>
            </a:pPr>
            <a:r>
              <a:rPr lang="pt-BR" altLang="pt-BR" sz="1800"/>
              <a:t>Apesar da sua simplicidade, as pessoas costumam não aceitar facilmente a nova abordagem</a:t>
            </a:r>
          </a:p>
          <a:p>
            <a:pPr lvl="1">
              <a:lnSpc>
                <a:spcPct val="80000"/>
              </a:lnSpc>
            </a:pPr>
            <a:r>
              <a:rPr lang="pt-BR" altLang="pt-BR" sz="1800"/>
              <a:t>Há diversos casos de sucesso</a:t>
            </a:r>
          </a:p>
          <a:p>
            <a:pPr lvl="1">
              <a:lnSpc>
                <a:spcPct val="80000"/>
              </a:lnSpc>
            </a:pPr>
            <a:endParaRPr lang="pt-BR" altLang="pt-BR" sz="1800"/>
          </a:p>
          <a:p>
            <a:pPr>
              <a:lnSpc>
                <a:spcPct val="80000"/>
              </a:lnSpc>
            </a:pPr>
            <a:r>
              <a:rPr lang="pt-BR" altLang="pt-BR" sz="2000"/>
              <a:t>Deve-se considerar as condições da equipe e as características dos projetos antes de uma migração</a:t>
            </a:r>
          </a:p>
        </p:txBody>
      </p:sp>
      <p:sp>
        <p:nvSpPr>
          <p:cNvPr id="6" name="Espaço Reservado para Rodapé 3">
            <a:extLst>
              <a:ext uri="{FF2B5EF4-FFF2-40B4-BE49-F238E27FC236}">
                <a16:creationId xmlns:a16="http://schemas.microsoft.com/office/drawing/2014/main" id="{B4BAE742-4AC7-4FE2-840F-835D59198150}"/>
              </a:ext>
            </a:extLst>
          </p:cNvPr>
          <p:cNvSpPr>
            <a:spLocks noGrp="1"/>
          </p:cNvSpPr>
          <p:nvPr>
            <p:ph type="ftr" sz="quarter" idx="10"/>
          </p:nvPr>
        </p:nvSpPr>
        <p:spPr>
          <a:xfrm>
            <a:off x="539552" y="6588208"/>
            <a:ext cx="7848872" cy="260648"/>
          </a:xfrm>
          <a:prstGeom prst="rect">
            <a:avLst/>
          </a:prstGeom>
        </p:spPr>
        <p:txBody>
          <a:bodyPr/>
          <a:lstStyle>
            <a:lvl1pPr algn="ctr">
              <a:defRPr sz="1100" b="1" cap="small" baseline="0">
                <a:solidFill>
                  <a:srgbClr val="002060"/>
                </a:solidFill>
                <a:latin typeface="Trebuchet MS" panose="020B0603020202020204" pitchFamily="34" charset="0"/>
              </a:defRPr>
            </a:lvl1pPr>
          </a:lstStyle>
          <a:p>
            <a:r>
              <a:rPr lang="pt-BR" altLang="pt-BR"/>
              <a:t>Projeto de Software - Sildenir A. Ribeiro, DSc</a:t>
            </a:r>
            <a:endParaRPr lang="pt-BR" altLang="pt-B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5C8EDF18-3FF6-41F9-97B3-2D5D1EEE1744}"/>
              </a:ext>
            </a:extLst>
          </p:cNvPr>
          <p:cNvSpPr>
            <a:spLocks noGrp="1" noChangeArrowheads="1"/>
          </p:cNvSpPr>
          <p:nvPr>
            <p:ph type="title"/>
          </p:nvPr>
        </p:nvSpPr>
        <p:spPr/>
        <p:txBody>
          <a:bodyPr/>
          <a:lstStyle/>
          <a:p>
            <a:r>
              <a:rPr lang="pt-BR" altLang="pt-BR"/>
              <a:t>Referências</a:t>
            </a:r>
          </a:p>
        </p:txBody>
      </p:sp>
      <p:sp>
        <p:nvSpPr>
          <p:cNvPr id="115715" name="Rectangle 3">
            <a:extLst>
              <a:ext uri="{FF2B5EF4-FFF2-40B4-BE49-F238E27FC236}">
                <a16:creationId xmlns:a16="http://schemas.microsoft.com/office/drawing/2014/main" id="{539D0C2D-2343-41BF-8DDE-85BBE81CC751}"/>
              </a:ext>
            </a:extLst>
          </p:cNvPr>
          <p:cNvSpPr>
            <a:spLocks noGrp="1" noChangeArrowheads="1"/>
          </p:cNvSpPr>
          <p:nvPr>
            <p:ph type="body" idx="1"/>
          </p:nvPr>
        </p:nvSpPr>
        <p:spPr/>
        <p:txBody>
          <a:bodyPr>
            <a:normAutofit/>
          </a:bodyPr>
          <a:lstStyle/>
          <a:p>
            <a:r>
              <a:rPr lang="pt-BR" altLang="pt-BR" sz="1600"/>
              <a:t>AMBLER, S. </a:t>
            </a:r>
            <a:r>
              <a:rPr lang="pt-BR" altLang="pt-BR" sz="1600" b="1"/>
              <a:t>Gerenciamento ágil de projetos</a:t>
            </a:r>
            <a:r>
              <a:rPr lang="pt-BR" altLang="pt-BR" sz="1600"/>
              <a:t>: Colocando o desenvolvimento de software em ordem. Mundo PM. out/nov 2006</a:t>
            </a:r>
          </a:p>
          <a:p>
            <a:pPr>
              <a:lnSpc>
                <a:spcPct val="80000"/>
              </a:lnSpc>
            </a:pPr>
            <a:r>
              <a:rPr lang="en-US" altLang="pt-BR" sz="1600"/>
              <a:t>ANDERSON, D. J. </a:t>
            </a:r>
            <a:r>
              <a:rPr lang="en-US" altLang="pt-BR" sz="1600" b="1"/>
              <a:t>Agile management for software engineering: </a:t>
            </a:r>
            <a:r>
              <a:rPr lang="en-US" altLang="pt-BR" sz="1600"/>
              <a:t>Applying the theory of constraints for business results. New Jersey: Prentice Hall, 2003. </a:t>
            </a:r>
            <a:r>
              <a:rPr lang="pt-BR" altLang="pt-BR" sz="1600"/>
              <a:t>336p.</a:t>
            </a:r>
          </a:p>
          <a:p>
            <a:pPr>
              <a:lnSpc>
                <a:spcPct val="80000"/>
              </a:lnSpc>
            </a:pPr>
            <a:r>
              <a:rPr lang="en-US" altLang="pt-BR" sz="1600"/>
              <a:t>AUGUSTINE, S. </a:t>
            </a:r>
            <a:r>
              <a:rPr lang="en-US" altLang="pt-BR" sz="1600" b="1"/>
              <a:t>Managing agile projects</a:t>
            </a:r>
            <a:r>
              <a:rPr lang="en-US" altLang="pt-BR" sz="1600"/>
              <a:t>. Prentice Hall, 2005. 264p.</a:t>
            </a:r>
          </a:p>
          <a:p>
            <a:pPr>
              <a:lnSpc>
                <a:spcPct val="80000"/>
              </a:lnSpc>
            </a:pPr>
            <a:r>
              <a:rPr lang="en-US" altLang="pt-BR" sz="1600"/>
              <a:t>AUGUSTINE, S.; PAYNE, B.; SENCINDIVER, F.; WOODCOCK, S. Agile project management: Steering from the edges. </a:t>
            </a:r>
            <a:r>
              <a:rPr lang="en-US" altLang="pt-BR" sz="1600" b="1"/>
              <a:t>Communications of the ACM</a:t>
            </a:r>
            <a:r>
              <a:rPr lang="en-US" altLang="pt-BR" sz="1600"/>
              <a:t>, v. 48, dez. 2005. p. 85-89.</a:t>
            </a:r>
          </a:p>
          <a:p>
            <a:pPr>
              <a:lnSpc>
                <a:spcPct val="80000"/>
              </a:lnSpc>
            </a:pPr>
            <a:r>
              <a:rPr lang="en-US" altLang="pt-BR" sz="1600"/>
              <a:t>BECK, K. 2001. AGILE ALLIANCE. </a:t>
            </a:r>
            <a:r>
              <a:rPr lang="en-US" altLang="pt-BR" sz="1600" b="1"/>
              <a:t>Manifesto for agile software development</a:t>
            </a:r>
            <a:r>
              <a:rPr lang="en-US" altLang="pt-BR" sz="1600"/>
              <a:t>. </a:t>
            </a:r>
            <a:r>
              <a:rPr lang="pt-BR" altLang="pt-BR" sz="1600"/>
              <a:t>Disponível em &lt;http://www.agilemanifesto.org/&gt;. Acesso em 29 nov. 2006.</a:t>
            </a:r>
            <a:endParaRPr lang="en-US" altLang="pt-BR" sz="1600"/>
          </a:p>
          <a:p>
            <a:pPr>
              <a:lnSpc>
                <a:spcPct val="80000"/>
              </a:lnSpc>
            </a:pPr>
            <a:r>
              <a:rPr lang="en-US" altLang="pt-BR" sz="1600"/>
              <a:t>CHIN, G. </a:t>
            </a:r>
            <a:r>
              <a:rPr lang="en-US" altLang="pt-BR" sz="1600" b="1"/>
              <a:t>Agile project management</a:t>
            </a:r>
            <a:r>
              <a:rPr lang="en-US" altLang="pt-BR" sz="1600"/>
              <a:t>: how to succeed in the face of changing project requirements. New York: Amacon, 2004. 229 p.</a:t>
            </a:r>
          </a:p>
          <a:p>
            <a:pPr>
              <a:lnSpc>
                <a:spcPct val="80000"/>
              </a:lnSpc>
            </a:pPr>
            <a:r>
              <a:rPr lang="en-US" altLang="pt-BR" sz="1600"/>
              <a:t>DECARLO, D. </a:t>
            </a:r>
            <a:r>
              <a:rPr lang="en-US" altLang="pt-BR" sz="1600" b="1"/>
              <a:t>Extreme project management</a:t>
            </a:r>
            <a:r>
              <a:rPr lang="en-US" altLang="pt-BR" sz="1600"/>
              <a:t>: Using leadership, principles, and tools to deliver value in the face of volatility. California: Jossey-Bass, 2004. 560p.</a:t>
            </a:r>
          </a:p>
        </p:txBody>
      </p:sp>
      <p:sp>
        <p:nvSpPr>
          <p:cNvPr id="6" name="Espaço Reservado para Rodapé 3">
            <a:extLst>
              <a:ext uri="{FF2B5EF4-FFF2-40B4-BE49-F238E27FC236}">
                <a16:creationId xmlns:a16="http://schemas.microsoft.com/office/drawing/2014/main" id="{75CBACAC-2F98-430B-A248-859A8975BE9B}"/>
              </a:ext>
            </a:extLst>
          </p:cNvPr>
          <p:cNvSpPr txBox="1">
            <a:spLocks/>
          </p:cNvSpPr>
          <p:nvPr/>
        </p:nvSpPr>
        <p:spPr>
          <a:xfrm>
            <a:off x="539552" y="6588208"/>
            <a:ext cx="7848872" cy="260648"/>
          </a:xfrm>
          <a:prstGeom prst="rect">
            <a:avLst/>
          </a:prstGeom>
        </p:spPr>
        <p:txBody>
          <a:bodyPr vert="horz" lIns="91440" tIns="45720" rIns="91440" bIns="45720" rtlCol="0" anchor="ctr"/>
          <a:lstStyle>
            <a:defPPr>
              <a:defRPr lang="pt-BR"/>
            </a:defPPr>
            <a:lvl1pPr algn="ctr" rtl="0" fontAlgn="base">
              <a:spcBef>
                <a:spcPct val="0"/>
              </a:spcBef>
              <a:spcAft>
                <a:spcPct val="0"/>
              </a:spcAft>
              <a:defRPr sz="1100" b="1" kern="1200" cap="small" baseline="0">
                <a:solidFill>
                  <a:srgbClr val="002060"/>
                </a:solidFill>
                <a:latin typeface="Trebuchet MS" panose="020B0603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t-BR" altLang="pt-BR" sz="1100" b="1" i="0" u="none" strike="noStrike" kern="1200" cap="small" spc="0" normalizeH="0" baseline="0" noProof="0">
                <a:ln>
                  <a:noFill/>
                </a:ln>
                <a:solidFill>
                  <a:srgbClr val="002060"/>
                </a:solidFill>
                <a:effectLst/>
                <a:uLnTx/>
                <a:uFillTx/>
                <a:latin typeface="Trebuchet MS" panose="020B0603020202020204" pitchFamily="34" charset="0"/>
                <a:ea typeface="+mn-ea"/>
                <a:cs typeface="+mn-cs"/>
              </a:rPr>
              <a:t>Projeto de Software - Sildenir A. Ribeiro, DSc</a:t>
            </a:r>
            <a:endParaRPr kumimoji="0" lang="pt-BR" altLang="pt-BR" sz="1100" b="1" i="0" u="none" strike="noStrike" kern="1200" cap="small" spc="0" normalizeH="0" baseline="0" noProof="0" dirty="0">
              <a:ln>
                <a:noFill/>
              </a:ln>
              <a:solidFill>
                <a:srgbClr val="002060"/>
              </a:solidFill>
              <a:effectLst/>
              <a:uLnTx/>
              <a:uFillTx/>
              <a:latin typeface="Trebuchet MS" panose="020B0603020202020204" pitchFamily="34" charset="0"/>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32AEDDF6-1473-4669-A659-5DF37B3E0F03}"/>
              </a:ext>
            </a:extLst>
          </p:cNvPr>
          <p:cNvSpPr>
            <a:spLocks noGrp="1" noChangeArrowheads="1"/>
          </p:cNvSpPr>
          <p:nvPr>
            <p:ph type="title"/>
          </p:nvPr>
        </p:nvSpPr>
        <p:spPr/>
        <p:txBody>
          <a:bodyPr/>
          <a:lstStyle/>
          <a:p>
            <a:r>
              <a:rPr lang="pt-BR" altLang="pt-BR"/>
              <a:t>Scrum</a:t>
            </a:r>
          </a:p>
        </p:txBody>
      </p:sp>
      <p:sp>
        <p:nvSpPr>
          <p:cNvPr id="137219" name="Rectangle 3">
            <a:extLst>
              <a:ext uri="{FF2B5EF4-FFF2-40B4-BE49-F238E27FC236}">
                <a16:creationId xmlns:a16="http://schemas.microsoft.com/office/drawing/2014/main" id="{0FF7D8D1-43BF-4E54-A4BD-821580B85158}"/>
              </a:ext>
            </a:extLst>
          </p:cNvPr>
          <p:cNvSpPr>
            <a:spLocks noGrp="1" noChangeArrowheads="1"/>
          </p:cNvSpPr>
          <p:nvPr>
            <p:ph type="body" idx="1"/>
          </p:nvPr>
        </p:nvSpPr>
        <p:spPr/>
        <p:txBody>
          <a:bodyPr/>
          <a:lstStyle/>
          <a:p>
            <a:r>
              <a:rPr lang="pt-BR" altLang="pt-BR"/>
              <a:t>Uma alternativa de utilizar métodos ágeis na gerência de projetos</a:t>
            </a:r>
          </a:p>
          <a:p>
            <a:r>
              <a:rPr lang="pt-BR" altLang="pt-BR"/>
              <a:t>Pode ser aplicável a qualquer tipo de projeto</a:t>
            </a:r>
          </a:p>
          <a:p>
            <a:r>
              <a:rPr lang="pt-BR" altLang="pt-BR"/>
              <a:t>É simples</a:t>
            </a:r>
          </a:p>
          <a:p>
            <a:pPr lvl="1"/>
            <a:r>
              <a:rPr lang="pt-BR" altLang="pt-BR"/>
              <a:t>Processo, artefatos e regras são poucos e fáceis de entender</a:t>
            </a:r>
          </a:p>
          <a:p>
            <a:pPr lvl="1"/>
            <a:r>
              <a:rPr lang="pt-BR" altLang="pt-BR"/>
              <a:t>A simplicidade pode ser decepcionante aos acostumados com metodologias clássicas</a:t>
            </a:r>
          </a:p>
        </p:txBody>
      </p:sp>
      <p:sp>
        <p:nvSpPr>
          <p:cNvPr id="6" name="Espaço Reservado para Rodapé 3">
            <a:extLst>
              <a:ext uri="{FF2B5EF4-FFF2-40B4-BE49-F238E27FC236}">
                <a16:creationId xmlns:a16="http://schemas.microsoft.com/office/drawing/2014/main" id="{3A1E276F-2910-4B78-B001-36A98C7533A1}"/>
              </a:ext>
            </a:extLst>
          </p:cNvPr>
          <p:cNvSpPr>
            <a:spLocks noGrp="1"/>
          </p:cNvSpPr>
          <p:nvPr>
            <p:ph type="ftr" sz="quarter" idx="10"/>
          </p:nvPr>
        </p:nvSpPr>
        <p:spPr>
          <a:xfrm>
            <a:off x="539552" y="6588208"/>
            <a:ext cx="7848872" cy="260648"/>
          </a:xfrm>
          <a:prstGeom prst="rect">
            <a:avLst/>
          </a:prstGeom>
        </p:spPr>
        <p:txBody>
          <a:bodyPr/>
          <a:lstStyle>
            <a:lvl1pPr algn="ctr">
              <a:defRPr sz="1100" b="1" cap="small" baseline="0">
                <a:solidFill>
                  <a:srgbClr val="002060"/>
                </a:solidFill>
                <a:latin typeface="Trebuchet MS" panose="020B0603020202020204" pitchFamily="34" charset="0"/>
              </a:defRPr>
            </a:lvl1pPr>
          </a:lstStyle>
          <a:p>
            <a:r>
              <a:rPr lang="pt-BR" altLang="pt-BR"/>
              <a:t>Projeto de Software - Sildenir A. Ribeiro, DSc</a:t>
            </a:r>
            <a:endParaRPr lang="pt-BR" altLang="pt-B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EA5079C9-2664-45ED-AE72-B2EFFF94D78B}"/>
              </a:ext>
            </a:extLst>
          </p:cNvPr>
          <p:cNvSpPr>
            <a:spLocks noGrp="1" noChangeArrowheads="1"/>
          </p:cNvSpPr>
          <p:nvPr>
            <p:ph type="title"/>
          </p:nvPr>
        </p:nvSpPr>
        <p:spPr/>
        <p:txBody>
          <a:bodyPr/>
          <a:lstStyle/>
          <a:p>
            <a:r>
              <a:rPr lang="pt-BR" altLang="pt-BR"/>
              <a:t>Referências</a:t>
            </a:r>
          </a:p>
        </p:txBody>
      </p:sp>
      <p:sp>
        <p:nvSpPr>
          <p:cNvPr id="126979" name="Rectangle 3">
            <a:extLst>
              <a:ext uri="{FF2B5EF4-FFF2-40B4-BE49-F238E27FC236}">
                <a16:creationId xmlns:a16="http://schemas.microsoft.com/office/drawing/2014/main" id="{E19C90FD-7662-4722-AC98-8B8EF48725FB}"/>
              </a:ext>
            </a:extLst>
          </p:cNvPr>
          <p:cNvSpPr>
            <a:spLocks noGrp="1" noChangeArrowheads="1"/>
          </p:cNvSpPr>
          <p:nvPr>
            <p:ph type="body" idx="1"/>
          </p:nvPr>
        </p:nvSpPr>
        <p:spPr/>
        <p:txBody>
          <a:bodyPr>
            <a:normAutofit/>
          </a:bodyPr>
          <a:lstStyle/>
          <a:p>
            <a:pPr>
              <a:lnSpc>
                <a:spcPct val="80000"/>
              </a:lnSpc>
            </a:pPr>
            <a:r>
              <a:rPr lang="en-US" altLang="pt-BR" sz="1600"/>
              <a:t>DECLARATION OF INTERDEPENDENCE. 2001. </a:t>
            </a:r>
            <a:r>
              <a:rPr lang="en-US" altLang="pt-BR" sz="1600" b="1"/>
              <a:t>Declaration of interdependence</a:t>
            </a:r>
            <a:r>
              <a:rPr lang="en-US" altLang="pt-BR" sz="1600"/>
              <a:t>. </a:t>
            </a:r>
            <a:r>
              <a:rPr lang="pt-BR" altLang="pt-BR" sz="1600"/>
              <a:t>Disponível em &lt;http://pmdoi.org/&gt;. Acesso em 29 nov. 2006.</a:t>
            </a:r>
            <a:endParaRPr lang="en-US" altLang="pt-BR" sz="1600"/>
          </a:p>
          <a:p>
            <a:pPr>
              <a:lnSpc>
                <a:spcPct val="80000"/>
              </a:lnSpc>
            </a:pPr>
            <a:r>
              <a:rPr lang="en-US" altLang="pt-BR" sz="1600"/>
              <a:t>GRIFFITHS, M. Using agile alongside the PMBOK.</a:t>
            </a:r>
            <a:r>
              <a:rPr lang="en-US" altLang="pt-BR" sz="1600" b="1"/>
              <a:t> PMI Global Congress Proceedings</a:t>
            </a:r>
            <a:r>
              <a:rPr lang="en-US" altLang="pt-BR" sz="1600"/>
              <a:t>, 2004.</a:t>
            </a:r>
          </a:p>
          <a:p>
            <a:pPr>
              <a:lnSpc>
                <a:spcPct val="80000"/>
              </a:lnSpc>
            </a:pPr>
            <a:r>
              <a:rPr lang="pt-PT" altLang="pt-BR" sz="1600"/>
              <a:t>HIGHSMITH, J. </a:t>
            </a:r>
            <a:r>
              <a:rPr lang="pt-PT" altLang="pt-BR" sz="1600" b="1"/>
              <a:t>Agile project management</a:t>
            </a:r>
            <a:r>
              <a:rPr lang="pt-PT" altLang="pt-BR" sz="1600"/>
              <a:t>: creating innovative products. Boston: Addison-Wesley, 2004. 312 p</a:t>
            </a:r>
            <a:r>
              <a:rPr lang="pt-BR" altLang="pt-BR" sz="1600"/>
              <a:t> .</a:t>
            </a:r>
          </a:p>
          <a:p>
            <a:pPr>
              <a:lnSpc>
                <a:spcPct val="80000"/>
              </a:lnSpc>
            </a:pPr>
            <a:r>
              <a:rPr lang="en-US" altLang="pt-BR" sz="1600"/>
              <a:t>KERZNER, H. </a:t>
            </a:r>
            <a:r>
              <a:rPr lang="en-US" altLang="pt-BR" sz="1600" b="1"/>
              <a:t>Project Management</a:t>
            </a:r>
            <a:r>
              <a:rPr lang="en-US" altLang="pt-BR" sz="1600"/>
              <a:t>: A Systems Approach to Planning, Scheduling, and Controlling.  New Jersey: John Wiley &amp; Sons, 2003. 912p.</a:t>
            </a:r>
          </a:p>
          <a:p>
            <a:pPr>
              <a:lnSpc>
                <a:spcPct val="80000"/>
              </a:lnSpc>
            </a:pPr>
            <a:r>
              <a:rPr lang="en-US" altLang="pt-BR" sz="1600"/>
              <a:t>PROJECT MANAGEMENT INSTITUTE – PMI. </a:t>
            </a:r>
            <a:r>
              <a:rPr lang="pt-BR" altLang="pt-BR" sz="1600" b="1"/>
              <a:t>PMBOK Guide</a:t>
            </a:r>
            <a:r>
              <a:rPr lang="pt-BR" altLang="pt-BR" sz="1600"/>
              <a:t>: Um guia do conjunto de conhecimentos do gerenciamento de projetos. </a:t>
            </a:r>
            <a:r>
              <a:rPr lang="en-US" altLang="pt-BR" sz="1600"/>
              <a:t>Pennsylvania: Project Management Institute, 3. ed., 2004.</a:t>
            </a:r>
          </a:p>
          <a:p>
            <a:pPr>
              <a:lnSpc>
                <a:spcPct val="80000"/>
              </a:lnSpc>
            </a:pPr>
            <a:r>
              <a:rPr lang="pt-PT" altLang="pt-BR" sz="1600"/>
              <a:t>SCHWABER, K. </a:t>
            </a:r>
            <a:r>
              <a:rPr lang="pt-PT" altLang="pt-BR" sz="1600" b="1"/>
              <a:t>Agile Project Management with Scrum</a:t>
            </a:r>
            <a:r>
              <a:rPr lang="pt-PT" altLang="pt-BR" sz="1600"/>
              <a:t>. Microsoft Press, 2004.</a:t>
            </a:r>
            <a:endParaRPr lang="pt-BR" altLang="pt-BR" sz="1500"/>
          </a:p>
          <a:p>
            <a:pPr>
              <a:lnSpc>
                <a:spcPct val="80000"/>
              </a:lnSpc>
            </a:pPr>
            <a:r>
              <a:rPr lang="pt-BR" altLang="pt-BR" sz="1600"/>
              <a:t>MAGALHÃES, A. </a:t>
            </a:r>
            <a:r>
              <a:rPr lang="pt-BR" altLang="pt-BR" sz="1600" b="1"/>
              <a:t>O gerenciamento de projetos desenvolvidos à luz das metodologias ágeis.</a:t>
            </a:r>
            <a:r>
              <a:rPr lang="pt-BR" altLang="pt-BR" sz="1600"/>
              <a:t> PMI-MG jun/2006. Disponível em &lt;http://www.pmimg.org.br/downloads/Palestra-GerenciamentoAgil.pdf&gt;. Acesso em 29 nov. 2006</a:t>
            </a:r>
            <a:endParaRPr lang="pt-BR" altLang="pt-BR" sz="1400"/>
          </a:p>
        </p:txBody>
      </p:sp>
      <p:sp>
        <p:nvSpPr>
          <p:cNvPr id="6" name="Espaço Reservado para Rodapé 3">
            <a:extLst>
              <a:ext uri="{FF2B5EF4-FFF2-40B4-BE49-F238E27FC236}">
                <a16:creationId xmlns:a16="http://schemas.microsoft.com/office/drawing/2014/main" id="{1CBF9389-C0BE-43E3-A304-06584C6F3056}"/>
              </a:ext>
            </a:extLst>
          </p:cNvPr>
          <p:cNvSpPr>
            <a:spLocks noGrp="1"/>
          </p:cNvSpPr>
          <p:nvPr>
            <p:ph type="ftr" sz="quarter" idx="10"/>
          </p:nvPr>
        </p:nvSpPr>
        <p:spPr>
          <a:xfrm>
            <a:off x="539552" y="6588208"/>
            <a:ext cx="7848872" cy="260648"/>
          </a:xfrm>
          <a:prstGeom prst="rect">
            <a:avLst/>
          </a:prstGeom>
        </p:spPr>
        <p:txBody>
          <a:bodyPr/>
          <a:lstStyle>
            <a:lvl1pPr algn="ctr">
              <a:defRPr sz="1100" b="1" cap="small" baseline="0">
                <a:solidFill>
                  <a:srgbClr val="002060"/>
                </a:solidFill>
                <a:latin typeface="Trebuchet MS" panose="020B0603020202020204" pitchFamily="34" charset="0"/>
              </a:defRPr>
            </a:lvl1pPr>
          </a:lstStyle>
          <a:p>
            <a:r>
              <a:rPr lang="pt-BR" altLang="pt-BR"/>
              <a:t>Projeto de Software - Sildenir A. Ribeiro, DSc</a:t>
            </a:r>
            <a:endParaRPr lang="pt-BR" altLang="pt-B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24A8E22F-1092-4421-ACE9-6E8BDA53F3B4}"/>
              </a:ext>
            </a:extLst>
          </p:cNvPr>
          <p:cNvSpPr>
            <a:spLocks noGrp="1" noChangeArrowheads="1"/>
          </p:cNvSpPr>
          <p:nvPr>
            <p:ph type="ctrTitle"/>
          </p:nvPr>
        </p:nvSpPr>
        <p:spPr>
          <a:xfrm>
            <a:off x="0" y="1"/>
            <a:ext cx="9144000" cy="1124744"/>
          </a:xfrm>
          <a:solidFill>
            <a:srgbClr val="002060"/>
          </a:solidFill>
        </p:spPr>
        <p:txBody>
          <a:bodyPr/>
          <a:lstStyle/>
          <a:p>
            <a:r>
              <a:rPr lang="pt-BR" altLang="pt-BR" sz="3200" dirty="0">
                <a:solidFill>
                  <a:schemeClr val="bg1"/>
                </a:solidFill>
              </a:rPr>
              <a:t>Gerenciamento Ágil de Projetos de Software</a:t>
            </a:r>
          </a:p>
        </p:txBody>
      </p:sp>
      <p:sp>
        <p:nvSpPr>
          <p:cNvPr id="162826" name="Text Box 10">
            <a:extLst>
              <a:ext uri="{FF2B5EF4-FFF2-40B4-BE49-F238E27FC236}">
                <a16:creationId xmlns:a16="http://schemas.microsoft.com/office/drawing/2014/main" id="{AEE438A5-FD7A-4C93-9696-E01CD2CEF933}"/>
              </a:ext>
            </a:extLst>
          </p:cNvPr>
          <p:cNvSpPr txBox="1">
            <a:spLocks noChangeArrowheads="1"/>
          </p:cNvSpPr>
          <p:nvPr/>
        </p:nvSpPr>
        <p:spPr bwMode="auto">
          <a:xfrm>
            <a:off x="0" y="3717032"/>
            <a:ext cx="9144000" cy="1015663"/>
          </a:xfrm>
          <a:prstGeom prst="rect">
            <a:avLst/>
          </a:prstGeom>
          <a:solidFill>
            <a:srgbClr val="002060"/>
          </a:solidFill>
          <a:ln>
            <a:noFill/>
          </a:ln>
          <a:effectLst/>
        </p:spPr>
        <p:txBody>
          <a:bodyPr wrap="square">
            <a:spAutoFit/>
          </a:bodyPr>
          <a:lstStyle/>
          <a:p>
            <a:pPr algn="ctr"/>
            <a:r>
              <a:rPr lang="pt-BR" altLang="pt-BR" sz="6000" b="1" dirty="0">
                <a:solidFill>
                  <a:schemeClr val="bg1"/>
                </a:solidFill>
                <a:latin typeface="Century Gothic" panose="020B0502020202020204" pitchFamily="34" charset="0"/>
              </a:rPr>
              <a:t>Obrigado!</a:t>
            </a:r>
          </a:p>
        </p:txBody>
      </p:sp>
      <p:sp>
        <p:nvSpPr>
          <p:cNvPr id="3" name="Subtítulo 2">
            <a:extLst>
              <a:ext uri="{FF2B5EF4-FFF2-40B4-BE49-F238E27FC236}">
                <a16:creationId xmlns:a16="http://schemas.microsoft.com/office/drawing/2014/main" id="{8A4BF767-FCF1-43F4-A12E-C2E9EE3B34C9}"/>
              </a:ext>
            </a:extLst>
          </p:cNvPr>
          <p:cNvSpPr>
            <a:spLocks noGrp="1"/>
          </p:cNvSpPr>
          <p:nvPr>
            <p:ph type="subTitle" idx="1"/>
          </p:nvPr>
        </p:nvSpPr>
        <p:spPr>
          <a:xfrm>
            <a:off x="-16055" y="1628800"/>
            <a:ext cx="9144000" cy="1440160"/>
          </a:xfrm>
        </p:spPr>
        <p:txBody>
          <a:bodyPr/>
          <a:lstStyle/>
          <a:p>
            <a:endParaRPr lang="pt-BR" dirty="0"/>
          </a:p>
          <a:p>
            <a:r>
              <a:rPr lang="pt-BR" sz="4400" b="1" dirty="0">
                <a:solidFill>
                  <a:srgbClr val="002060"/>
                </a:solidFill>
                <a:effectLst>
                  <a:outerShdw blurRad="38100" dist="38100" dir="2700000" algn="tl">
                    <a:srgbClr val="000000">
                      <a:alpha val="43137"/>
                    </a:srgbClr>
                  </a:outerShdw>
                </a:effectLst>
              </a:rPr>
              <a:t>Questões???</a:t>
            </a:r>
          </a:p>
        </p:txBody>
      </p:sp>
      <p:sp>
        <p:nvSpPr>
          <p:cNvPr id="11" name="Espaço Reservado para Rodapé 3">
            <a:extLst>
              <a:ext uri="{FF2B5EF4-FFF2-40B4-BE49-F238E27FC236}">
                <a16:creationId xmlns:a16="http://schemas.microsoft.com/office/drawing/2014/main" id="{95617AF8-354B-4699-976C-C8FFA0537F04}"/>
              </a:ext>
            </a:extLst>
          </p:cNvPr>
          <p:cNvSpPr txBox="1">
            <a:spLocks/>
          </p:cNvSpPr>
          <p:nvPr/>
        </p:nvSpPr>
        <p:spPr>
          <a:xfrm>
            <a:off x="539552" y="6588208"/>
            <a:ext cx="7848872" cy="260648"/>
          </a:xfrm>
          <a:prstGeom prst="rect">
            <a:avLst/>
          </a:prstGeom>
        </p:spPr>
        <p:txBody>
          <a:bodyPr vert="horz" lIns="91440" tIns="45720" rIns="91440" bIns="45720" rtlCol="0" anchor="ctr"/>
          <a:lstStyle>
            <a:defPPr>
              <a:defRPr lang="pt-BR"/>
            </a:defPPr>
            <a:lvl1pPr algn="ctr" rtl="0" fontAlgn="base">
              <a:spcBef>
                <a:spcPct val="0"/>
              </a:spcBef>
              <a:spcAft>
                <a:spcPct val="0"/>
              </a:spcAft>
              <a:defRPr sz="1100" b="1" kern="1200" cap="small" baseline="0">
                <a:solidFill>
                  <a:srgbClr val="002060"/>
                </a:solidFill>
                <a:latin typeface="Trebuchet MS" panose="020B0603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t-BR" altLang="pt-BR" sz="1100" b="1" i="0" u="none" strike="noStrike" kern="1200" cap="small" spc="0" normalizeH="0" baseline="0" noProof="0">
                <a:ln>
                  <a:noFill/>
                </a:ln>
                <a:solidFill>
                  <a:srgbClr val="002060"/>
                </a:solidFill>
                <a:effectLst/>
                <a:uLnTx/>
                <a:uFillTx/>
                <a:latin typeface="Trebuchet MS" panose="020B0603020202020204" pitchFamily="34" charset="0"/>
                <a:ea typeface="+mn-ea"/>
                <a:cs typeface="+mn-cs"/>
              </a:rPr>
              <a:t>Projeto de Software - Sildenir A. Ribeiro, DSc</a:t>
            </a:r>
            <a:endParaRPr kumimoji="0" lang="pt-BR" altLang="pt-BR" sz="1100" b="1" i="0" u="none" strike="noStrike" kern="1200" cap="small" spc="0" normalizeH="0" baseline="0" noProof="0" dirty="0">
              <a:ln>
                <a:noFill/>
              </a:ln>
              <a:solidFill>
                <a:srgbClr val="002060"/>
              </a:solidFill>
              <a:effectLst/>
              <a:uLnTx/>
              <a:uFillTx/>
              <a:latin typeface="Trebuchet MS" panose="020B0603020202020204" pitchFamily="34" charset="0"/>
              <a:ea typeface="+mn-ea"/>
              <a:cs typeface="+mn-cs"/>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ço Reservado para Número de Slide 3">
            <a:extLst>
              <a:ext uri="{FF2B5EF4-FFF2-40B4-BE49-F238E27FC236}">
                <a16:creationId xmlns:a16="http://schemas.microsoft.com/office/drawing/2014/main" id="{D092FC40-DE69-4639-AC02-AC0CD06BF48F}"/>
              </a:ext>
            </a:extLst>
          </p:cNvPr>
          <p:cNvSpPr>
            <a:spLocks noGrp="1"/>
          </p:cNvSpPr>
          <p:nvPr>
            <p:ph type="sldNum" sz="quarter" idx="12"/>
          </p:nvPr>
        </p:nvSpPr>
        <p:spPr/>
        <p:txBody>
          <a:bodyPr/>
          <a:lstStyle/>
          <a:p>
            <a:fld id="{1B174600-86F4-4237-BB96-1F2CE3291E69}" type="slidenum">
              <a:rPr lang="pt-BR" altLang="pt-BR"/>
              <a:pPr/>
              <a:t>32</a:t>
            </a:fld>
            <a:endParaRPr lang="pt-BR" altLang="pt-BR"/>
          </a:p>
        </p:txBody>
      </p:sp>
      <p:sp>
        <p:nvSpPr>
          <p:cNvPr id="115714" name="Rectangle 2">
            <a:extLst>
              <a:ext uri="{FF2B5EF4-FFF2-40B4-BE49-F238E27FC236}">
                <a16:creationId xmlns:a16="http://schemas.microsoft.com/office/drawing/2014/main" id="{BA58EDB3-09DB-4CA6-BFAE-FF759C122D8D}"/>
              </a:ext>
            </a:extLst>
          </p:cNvPr>
          <p:cNvSpPr>
            <a:spLocks noGrp="1" noChangeArrowheads="1"/>
          </p:cNvSpPr>
          <p:nvPr>
            <p:ph type="ctrTitle" idx="4294967295"/>
          </p:nvPr>
        </p:nvSpPr>
        <p:spPr>
          <a:xfrm>
            <a:off x="685800" y="2819400"/>
            <a:ext cx="7772400" cy="1143000"/>
          </a:xfrm>
        </p:spPr>
        <p:txBody>
          <a:bodyPr/>
          <a:lstStyle/>
          <a:p>
            <a:r>
              <a:rPr lang="pt-BR" altLang="pt-BR" sz="4000" b="1">
                <a:solidFill>
                  <a:schemeClr val="tx1"/>
                </a:solidFill>
                <a:effectLst>
                  <a:outerShdw blurRad="38100" dist="38100" dir="2700000" algn="tl">
                    <a:srgbClr val="C0C0C0"/>
                  </a:outerShdw>
                </a:effectLst>
              </a:rPr>
              <a:t>SCRUM </a:t>
            </a:r>
            <a:br>
              <a:rPr lang="pt-BR" altLang="pt-BR" sz="4000" b="1">
                <a:solidFill>
                  <a:schemeClr val="tx1"/>
                </a:solidFill>
                <a:effectLst>
                  <a:outerShdw blurRad="38100" dist="38100" dir="2700000" algn="tl">
                    <a:srgbClr val="C0C0C0"/>
                  </a:outerShdw>
                </a:effectLst>
              </a:rPr>
            </a:br>
            <a:r>
              <a:rPr lang="pt-BR" altLang="pt-BR" sz="3200" b="1">
                <a:solidFill>
                  <a:schemeClr val="tx1"/>
                </a:solidFill>
                <a:effectLst>
                  <a:outerShdw blurRad="38100" dist="38100" dir="2700000" algn="tl">
                    <a:srgbClr val="C0C0C0"/>
                  </a:outerShdw>
                </a:effectLst>
              </a:rPr>
              <a:t>Processo de Desenvolvimento de Software</a:t>
            </a:r>
          </a:p>
        </p:txBody>
      </p:sp>
      <p:sp>
        <p:nvSpPr>
          <p:cNvPr id="115715" name="Line 3">
            <a:extLst>
              <a:ext uri="{FF2B5EF4-FFF2-40B4-BE49-F238E27FC236}">
                <a16:creationId xmlns:a16="http://schemas.microsoft.com/office/drawing/2014/main" id="{D515DD1C-087E-4030-9FE4-8FC25AC0B355}"/>
              </a:ext>
            </a:extLst>
          </p:cNvPr>
          <p:cNvSpPr>
            <a:spLocks noChangeShapeType="1"/>
          </p:cNvSpPr>
          <p:nvPr/>
        </p:nvSpPr>
        <p:spPr bwMode="auto">
          <a:xfrm>
            <a:off x="381000" y="2438400"/>
            <a:ext cx="8458200" cy="0"/>
          </a:xfrm>
          <a:prstGeom prst="line">
            <a:avLst/>
          </a:prstGeom>
          <a:noFill/>
          <a:ln w="57150" cmpd="thickThin">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15716" name="Line 4">
            <a:extLst>
              <a:ext uri="{FF2B5EF4-FFF2-40B4-BE49-F238E27FC236}">
                <a16:creationId xmlns:a16="http://schemas.microsoft.com/office/drawing/2014/main" id="{925E04C8-ABB9-468F-A9F7-197BFA094EF3}"/>
              </a:ext>
            </a:extLst>
          </p:cNvPr>
          <p:cNvSpPr>
            <a:spLocks noChangeShapeType="1"/>
          </p:cNvSpPr>
          <p:nvPr/>
        </p:nvSpPr>
        <p:spPr bwMode="auto">
          <a:xfrm>
            <a:off x="384175" y="4495800"/>
            <a:ext cx="8458200" cy="0"/>
          </a:xfrm>
          <a:prstGeom prst="line">
            <a:avLst/>
          </a:prstGeom>
          <a:noFill/>
          <a:ln w="57150" cmpd="thinThick">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15717" name="Line 5">
            <a:extLst>
              <a:ext uri="{FF2B5EF4-FFF2-40B4-BE49-F238E27FC236}">
                <a16:creationId xmlns:a16="http://schemas.microsoft.com/office/drawing/2014/main" id="{CB23EE6B-7CB1-4AAB-BCDD-C21584FF6357}"/>
              </a:ext>
            </a:extLst>
          </p:cNvPr>
          <p:cNvSpPr>
            <a:spLocks noChangeShapeType="1"/>
          </p:cNvSpPr>
          <p:nvPr/>
        </p:nvSpPr>
        <p:spPr bwMode="auto">
          <a:xfrm>
            <a:off x="685800" y="27432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15718" name="Line 6">
            <a:extLst>
              <a:ext uri="{FF2B5EF4-FFF2-40B4-BE49-F238E27FC236}">
                <a16:creationId xmlns:a16="http://schemas.microsoft.com/office/drawing/2014/main" id="{3301EBFD-F658-4340-9C03-10D47E22312A}"/>
              </a:ext>
            </a:extLst>
          </p:cNvPr>
          <p:cNvSpPr>
            <a:spLocks noChangeShapeType="1"/>
          </p:cNvSpPr>
          <p:nvPr/>
        </p:nvSpPr>
        <p:spPr bwMode="auto">
          <a:xfrm>
            <a:off x="685800" y="28194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15719" name="Line 7">
            <a:extLst>
              <a:ext uri="{FF2B5EF4-FFF2-40B4-BE49-F238E27FC236}">
                <a16:creationId xmlns:a16="http://schemas.microsoft.com/office/drawing/2014/main" id="{BDE3F4F7-A783-4644-A4CA-A3E6658EFEE7}"/>
              </a:ext>
            </a:extLst>
          </p:cNvPr>
          <p:cNvSpPr>
            <a:spLocks noChangeShapeType="1"/>
          </p:cNvSpPr>
          <p:nvPr/>
        </p:nvSpPr>
        <p:spPr bwMode="auto">
          <a:xfrm>
            <a:off x="685800" y="40386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15720" name="Line 8">
            <a:extLst>
              <a:ext uri="{FF2B5EF4-FFF2-40B4-BE49-F238E27FC236}">
                <a16:creationId xmlns:a16="http://schemas.microsoft.com/office/drawing/2014/main" id="{A3514A6D-0D88-4B8F-902A-F9FDDA7CFBE2}"/>
              </a:ext>
            </a:extLst>
          </p:cNvPr>
          <p:cNvSpPr>
            <a:spLocks noChangeShapeType="1"/>
          </p:cNvSpPr>
          <p:nvPr/>
        </p:nvSpPr>
        <p:spPr bwMode="auto">
          <a:xfrm>
            <a:off x="685800" y="41148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3">
            <a:extLst>
              <a:ext uri="{FF2B5EF4-FFF2-40B4-BE49-F238E27FC236}">
                <a16:creationId xmlns:a16="http://schemas.microsoft.com/office/drawing/2014/main" id="{E1F0FDDE-7772-41CF-8B40-C34A3768DC04}"/>
              </a:ext>
            </a:extLst>
          </p:cNvPr>
          <p:cNvSpPr>
            <a:spLocks noGrp="1"/>
          </p:cNvSpPr>
          <p:nvPr>
            <p:ph type="sldNum" sz="quarter" idx="12"/>
          </p:nvPr>
        </p:nvSpPr>
        <p:spPr/>
        <p:txBody>
          <a:bodyPr/>
          <a:lstStyle/>
          <a:p>
            <a:fld id="{904EF73A-DD33-4BF1-8BB7-D5C3E4951579}" type="slidenum">
              <a:rPr lang="pt-BR" altLang="pt-BR"/>
              <a:pPr/>
              <a:t>33</a:t>
            </a:fld>
            <a:endParaRPr lang="pt-BR" altLang="pt-BR"/>
          </a:p>
        </p:txBody>
      </p:sp>
      <p:sp>
        <p:nvSpPr>
          <p:cNvPr id="116738" name="Rectangle 2">
            <a:extLst>
              <a:ext uri="{FF2B5EF4-FFF2-40B4-BE49-F238E27FC236}">
                <a16:creationId xmlns:a16="http://schemas.microsoft.com/office/drawing/2014/main" id="{50534B68-13C7-486C-A173-8779C055D729}"/>
              </a:ext>
            </a:extLst>
          </p:cNvPr>
          <p:cNvSpPr>
            <a:spLocks noGrp="1" noChangeArrowheads="1"/>
          </p:cNvSpPr>
          <p:nvPr>
            <p:ph type="body" idx="4294967295"/>
          </p:nvPr>
        </p:nvSpPr>
        <p:spPr>
          <a:xfrm>
            <a:off x="685800" y="2325688"/>
            <a:ext cx="7772400" cy="2209800"/>
          </a:xfrm>
        </p:spPr>
        <p:txBody>
          <a:bodyPr/>
          <a:lstStyle/>
          <a:p>
            <a:r>
              <a:rPr lang="pt-BR" altLang="pt-BR" b="1">
                <a:solidFill>
                  <a:srgbClr val="FF3300"/>
                </a:solidFill>
              </a:rPr>
              <a:t>Scrum</a:t>
            </a:r>
            <a:r>
              <a:rPr lang="pt-BR" altLang="pt-BR"/>
              <a:t> é um processo para construir software incrementalmente em ambientes complexos, onde os requisitos não são claros ou mudam com muita freqüência.</a:t>
            </a:r>
          </a:p>
        </p:txBody>
      </p:sp>
      <p:sp>
        <p:nvSpPr>
          <p:cNvPr id="116739" name="Line 3">
            <a:extLst>
              <a:ext uri="{FF2B5EF4-FFF2-40B4-BE49-F238E27FC236}">
                <a16:creationId xmlns:a16="http://schemas.microsoft.com/office/drawing/2014/main" id="{47028B78-ABE6-470F-A6BB-0B5605F64831}"/>
              </a:ext>
            </a:extLst>
          </p:cNvPr>
          <p:cNvSpPr>
            <a:spLocks noChangeShapeType="1"/>
          </p:cNvSpPr>
          <p:nvPr/>
        </p:nvSpPr>
        <p:spPr bwMode="auto">
          <a:xfrm>
            <a:off x="609600" y="2209800"/>
            <a:ext cx="7924800" cy="158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16740" name="Line 4">
            <a:extLst>
              <a:ext uri="{FF2B5EF4-FFF2-40B4-BE49-F238E27FC236}">
                <a16:creationId xmlns:a16="http://schemas.microsoft.com/office/drawing/2014/main" id="{A9266066-6802-4703-9C98-7255C6367511}"/>
              </a:ext>
            </a:extLst>
          </p:cNvPr>
          <p:cNvSpPr>
            <a:spLocks noChangeShapeType="1"/>
          </p:cNvSpPr>
          <p:nvPr/>
        </p:nvSpPr>
        <p:spPr bwMode="auto">
          <a:xfrm>
            <a:off x="609600" y="2286000"/>
            <a:ext cx="7924800" cy="1588"/>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16741" name="Line 5">
            <a:extLst>
              <a:ext uri="{FF2B5EF4-FFF2-40B4-BE49-F238E27FC236}">
                <a16:creationId xmlns:a16="http://schemas.microsoft.com/office/drawing/2014/main" id="{84FAE54D-E501-4A65-9915-0C5ED15EFEEC}"/>
              </a:ext>
            </a:extLst>
          </p:cNvPr>
          <p:cNvSpPr>
            <a:spLocks noChangeShapeType="1"/>
          </p:cNvSpPr>
          <p:nvPr/>
        </p:nvSpPr>
        <p:spPr bwMode="auto">
          <a:xfrm>
            <a:off x="609600" y="4572000"/>
            <a:ext cx="7924800" cy="158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16742" name="Line 6">
            <a:extLst>
              <a:ext uri="{FF2B5EF4-FFF2-40B4-BE49-F238E27FC236}">
                <a16:creationId xmlns:a16="http://schemas.microsoft.com/office/drawing/2014/main" id="{43A86689-620C-4451-9BAB-9DF9206972E7}"/>
              </a:ext>
            </a:extLst>
          </p:cNvPr>
          <p:cNvSpPr>
            <a:spLocks noChangeShapeType="1"/>
          </p:cNvSpPr>
          <p:nvPr/>
        </p:nvSpPr>
        <p:spPr bwMode="auto">
          <a:xfrm>
            <a:off x="609600" y="4683125"/>
            <a:ext cx="7924800" cy="1588"/>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a:extLst>
              <a:ext uri="{FF2B5EF4-FFF2-40B4-BE49-F238E27FC236}">
                <a16:creationId xmlns:a16="http://schemas.microsoft.com/office/drawing/2014/main" id="{866DE4DF-B442-4892-8057-E965258B2A57}"/>
              </a:ext>
            </a:extLst>
          </p:cNvPr>
          <p:cNvSpPr>
            <a:spLocks noGrp="1"/>
          </p:cNvSpPr>
          <p:nvPr>
            <p:ph type="sldNum" sz="quarter" idx="12"/>
          </p:nvPr>
        </p:nvSpPr>
        <p:spPr/>
        <p:txBody>
          <a:bodyPr/>
          <a:lstStyle/>
          <a:p>
            <a:fld id="{8D5DD927-22D2-4906-8835-C9B560C2A4C5}" type="slidenum">
              <a:rPr lang="pt-BR" altLang="pt-BR"/>
              <a:pPr/>
              <a:t>34</a:t>
            </a:fld>
            <a:endParaRPr lang="pt-BR" altLang="pt-BR"/>
          </a:p>
        </p:txBody>
      </p:sp>
      <p:sp>
        <p:nvSpPr>
          <p:cNvPr id="117762" name="Rectangle 2">
            <a:extLst>
              <a:ext uri="{FF2B5EF4-FFF2-40B4-BE49-F238E27FC236}">
                <a16:creationId xmlns:a16="http://schemas.microsoft.com/office/drawing/2014/main" id="{81237AAC-1D02-4F9C-AA46-8E07ACA14109}"/>
              </a:ext>
            </a:extLst>
          </p:cNvPr>
          <p:cNvSpPr>
            <a:spLocks noGrp="1" noChangeArrowheads="1"/>
          </p:cNvSpPr>
          <p:nvPr>
            <p:ph type="body" idx="1"/>
          </p:nvPr>
        </p:nvSpPr>
        <p:spPr>
          <a:xfrm>
            <a:off x="685800" y="1674813"/>
            <a:ext cx="7772400" cy="3581400"/>
          </a:xfrm>
        </p:spPr>
        <p:txBody>
          <a:bodyPr/>
          <a:lstStyle/>
          <a:p>
            <a:r>
              <a:rPr lang="pt-BR" altLang="pt-BR"/>
              <a:t>Em Rugby, </a:t>
            </a:r>
            <a:r>
              <a:rPr lang="pt-BR" altLang="pt-BR" b="1">
                <a:solidFill>
                  <a:srgbClr val="FF3300"/>
                </a:solidFill>
              </a:rPr>
              <a:t>Scrum</a:t>
            </a:r>
            <a:r>
              <a:rPr lang="pt-BR" altLang="pt-BR"/>
              <a:t> é um time de oito integrantes que trabalham em conjunto para levar a bola adiante no campo. Ou seja: times trabalhando como uma unidade altamente integrada com cada membro desempenhando um papel bem definido e o time inteiro focando num único objetivo.</a:t>
            </a:r>
          </a:p>
        </p:txBody>
      </p:sp>
      <p:sp>
        <p:nvSpPr>
          <p:cNvPr id="117763" name="Line 3">
            <a:extLst>
              <a:ext uri="{FF2B5EF4-FFF2-40B4-BE49-F238E27FC236}">
                <a16:creationId xmlns:a16="http://schemas.microsoft.com/office/drawing/2014/main" id="{A7C51D93-E106-4B75-A8B4-FE84446F6B2A}"/>
              </a:ext>
            </a:extLst>
          </p:cNvPr>
          <p:cNvSpPr>
            <a:spLocks noChangeShapeType="1"/>
          </p:cNvSpPr>
          <p:nvPr/>
        </p:nvSpPr>
        <p:spPr bwMode="auto">
          <a:xfrm>
            <a:off x="685800" y="1600200"/>
            <a:ext cx="7924800" cy="158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17764" name="Line 4">
            <a:extLst>
              <a:ext uri="{FF2B5EF4-FFF2-40B4-BE49-F238E27FC236}">
                <a16:creationId xmlns:a16="http://schemas.microsoft.com/office/drawing/2014/main" id="{E323AFB9-665E-44AC-B2B8-69E093C23B91}"/>
              </a:ext>
            </a:extLst>
          </p:cNvPr>
          <p:cNvSpPr>
            <a:spLocks noChangeShapeType="1"/>
          </p:cNvSpPr>
          <p:nvPr/>
        </p:nvSpPr>
        <p:spPr bwMode="auto">
          <a:xfrm>
            <a:off x="685800" y="1676400"/>
            <a:ext cx="7924800" cy="1588"/>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17765" name="Line 5">
            <a:extLst>
              <a:ext uri="{FF2B5EF4-FFF2-40B4-BE49-F238E27FC236}">
                <a16:creationId xmlns:a16="http://schemas.microsoft.com/office/drawing/2014/main" id="{A3BEF0EE-8441-48EF-AD9D-5C0254F15D3C}"/>
              </a:ext>
            </a:extLst>
          </p:cNvPr>
          <p:cNvSpPr>
            <a:spLocks noChangeShapeType="1"/>
          </p:cNvSpPr>
          <p:nvPr/>
        </p:nvSpPr>
        <p:spPr bwMode="auto">
          <a:xfrm>
            <a:off x="685800" y="5256213"/>
            <a:ext cx="7924800" cy="1587"/>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17766" name="Line 6">
            <a:extLst>
              <a:ext uri="{FF2B5EF4-FFF2-40B4-BE49-F238E27FC236}">
                <a16:creationId xmlns:a16="http://schemas.microsoft.com/office/drawing/2014/main" id="{98C4355F-941C-4856-ABED-1E5D09705A46}"/>
              </a:ext>
            </a:extLst>
          </p:cNvPr>
          <p:cNvSpPr>
            <a:spLocks noChangeShapeType="1"/>
          </p:cNvSpPr>
          <p:nvPr/>
        </p:nvSpPr>
        <p:spPr bwMode="auto">
          <a:xfrm>
            <a:off x="685800" y="5332413"/>
            <a:ext cx="7924800" cy="1587"/>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Espaço Reservado para Número de Slide 5">
            <a:extLst>
              <a:ext uri="{FF2B5EF4-FFF2-40B4-BE49-F238E27FC236}">
                <a16:creationId xmlns:a16="http://schemas.microsoft.com/office/drawing/2014/main" id="{45559DE5-98AF-4F82-9F50-9E3F2C804AB5}"/>
              </a:ext>
            </a:extLst>
          </p:cNvPr>
          <p:cNvSpPr>
            <a:spLocks noGrp="1"/>
          </p:cNvSpPr>
          <p:nvPr>
            <p:ph type="sldNum" sz="quarter" idx="12"/>
          </p:nvPr>
        </p:nvSpPr>
        <p:spPr/>
        <p:txBody>
          <a:bodyPr/>
          <a:lstStyle/>
          <a:p>
            <a:fld id="{6021083F-5604-498F-97C8-1EAAA526DD95}" type="slidenum">
              <a:rPr lang="pt-BR" altLang="pt-BR"/>
              <a:pPr/>
              <a:t>35</a:t>
            </a:fld>
            <a:endParaRPr lang="pt-BR" altLang="pt-BR"/>
          </a:p>
        </p:txBody>
      </p:sp>
      <p:sp>
        <p:nvSpPr>
          <p:cNvPr id="118786" name="Rectangle 2">
            <a:extLst>
              <a:ext uri="{FF2B5EF4-FFF2-40B4-BE49-F238E27FC236}">
                <a16:creationId xmlns:a16="http://schemas.microsoft.com/office/drawing/2014/main" id="{9EC8BFD2-4CD0-4E86-8833-5902489F856C}"/>
              </a:ext>
            </a:extLst>
          </p:cNvPr>
          <p:cNvSpPr>
            <a:spLocks noGrp="1" noChangeArrowheads="1"/>
          </p:cNvSpPr>
          <p:nvPr>
            <p:ph type="body" idx="1"/>
          </p:nvPr>
        </p:nvSpPr>
        <p:spPr>
          <a:xfrm>
            <a:off x="685800" y="1371600"/>
            <a:ext cx="7772400" cy="4114800"/>
          </a:xfrm>
        </p:spPr>
        <p:txBody>
          <a:bodyPr/>
          <a:lstStyle/>
          <a:p>
            <a:r>
              <a:rPr lang="pt-BR" altLang="pt-BR"/>
              <a:t>O objetivo do </a:t>
            </a:r>
            <a:r>
              <a:rPr lang="pt-BR" altLang="pt-BR" b="1">
                <a:solidFill>
                  <a:srgbClr val="FF3300"/>
                </a:solidFill>
              </a:rPr>
              <a:t>Scrum</a:t>
            </a:r>
            <a:r>
              <a:rPr lang="pt-BR" altLang="pt-BR"/>
              <a:t> é fornecer um processo conveniente para projetos e desenvolvimento orientado a objetos.</a:t>
            </a:r>
          </a:p>
          <a:p>
            <a:r>
              <a:rPr lang="pt-BR" altLang="pt-BR"/>
              <a:t>A metodologia é baseada em princípios semelhantes aos de XP: equipes pequenas, requisitos pouco estáveis ou desconhecidos, e iterações curtas para promover visibilidade para o desenvolvimento.</a:t>
            </a:r>
          </a:p>
        </p:txBody>
      </p:sp>
      <p:sp>
        <p:nvSpPr>
          <p:cNvPr id="118787" name="Line 3">
            <a:extLst>
              <a:ext uri="{FF2B5EF4-FFF2-40B4-BE49-F238E27FC236}">
                <a16:creationId xmlns:a16="http://schemas.microsoft.com/office/drawing/2014/main" id="{C327FE1B-DB8E-43B8-A0A2-E78AA54A3A30}"/>
              </a:ext>
            </a:extLst>
          </p:cNvPr>
          <p:cNvSpPr>
            <a:spLocks noChangeShapeType="1"/>
          </p:cNvSpPr>
          <p:nvPr/>
        </p:nvSpPr>
        <p:spPr bwMode="auto">
          <a:xfrm>
            <a:off x="685800" y="12954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18788" name="Line 4">
            <a:extLst>
              <a:ext uri="{FF2B5EF4-FFF2-40B4-BE49-F238E27FC236}">
                <a16:creationId xmlns:a16="http://schemas.microsoft.com/office/drawing/2014/main" id="{BB9DE5B7-42CD-43CE-973C-DB74E72764C5}"/>
              </a:ext>
            </a:extLst>
          </p:cNvPr>
          <p:cNvSpPr>
            <a:spLocks noChangeShapeType="1"/>
          </p:cNvSpPr>
          <p:nvPr/>
        </p:nvSpPr>
        <p:spPr bwMode="auto">
          <a:xfrm>
            <a:off x="685800" y="13716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18789" name="Line 5">
            <a:extLst>
              <a:ext uri="{FF2B5EF4-FFF2-40B4-BE49-F238E27FC236}">
                <a16:creationId xmlns:a16="http://schemas.microsoft.com/office/drawing/2014/main" id="{61F9C773-20B7-4186-92E8-33E05E0C487A}"/>
              </a:ext>
            </a:extLst>
          </p:cNvPr>
          <p:cNvSpPr>
            <a:spLocks noChangeShapeType="1"/>
          </p:cNvSpPr>
          <p:nvPr/>
        </p:nvSpPr>
        <p:spPr bwMode="auto">
          <a:xfrm>
            <a:off x="685800" y="54864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18790" name="Line 6">
            <a:extLst>
              <a:ext uri="{FF2B5EF4-FFF2-40B4-BE49-F238E27FC236}">
                <a16:creationId xmlns:a16="http://schemas.microsoft.com/office/drawing/2014/main" id="{4FCA1D99-002C-4F60-8928-7C185A9A4BCC}"/>
              </a:ext>
            </a:extLst>
          </p:cNvPr>
          <p:cNvSpPr>
            <a:spLocks noChangeShapeType="1"/>
          </p:cNvSpPr>
          <p:nvPr/>
        </p:nvSpPr>
        <p:spPr bwMode="auto">
          <a:xfrm>
            <a:off x="685800" y="55626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786">
                                            <p:txEl>
                                              <p:pRg st="0" end="0"/>
                                            </p:txEl>
                                          </p:spTgt>
                                        </p:tgtEl>
                                        <p:attrNameLst>
                                          <p:attrName>style.visibility</p:attrName>
                                        </p:attrNameLst>
                                      </p:cBhvr>
                                      <p:to>
                                        <p:strVal val="visible"/>
                                      </p:to>
                                    </p:set>
                                    <p:anim calcmode="lin" valueType="num">
                                      <p:cBhvr additive="base">
                                        <p:cTn id="7" dur="500" fill="hold"/>
                                        <p:tgtEl>
                                          <p:spTgt spid="1187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8786">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8786">
                                            <p:txEl>
                                              <p:pRg st="0" end="0"/>
                                            </p:txEl>
                                          </p:spTgt>
                                        </p:tgtEl>
                                        <p:attrNameLst>
                                          <p:attrName>ppt_c</p:attrName>
                                        </p:attrNameLst>
                                      </p:cBhvr>
                                      <p:to>
                                        <a:schemeClr val="accent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8786">
                                            <p:txEl>
                                              <p:pRg st="1" end="1"/>
                                            </p:txEl>
                                          </p:spTgt>
                                        </p:tgtEl>
                                        <p:attrNameLst>
                                          <p:attrName>style.visibility</p:attrName>
                                        </p:attrNameLst>
                                      </p:cBhvr>
                                      <p:to>
                                        <p:strVal val="visible"/>
                                      </p:to>
                                    </p:set>
                                    <p:anim calcmode="lin" valueType="num">
                                      <p:cBhvr additive="base">
                                        <p:cTn id="13" dur="500" fill="hold"/>
                                        <p:tgtEl>
                                          <p:spTgt spid="11878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8786">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8786">
                                            <p:txEl>
                                              <p:pRg st="1" end="1"/>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Espaço Reservado para Número de Slide 5">
            <a:extLst>
              <a:ext uri="{FF2B5EF4-FFF2-40B4-BE49-F238E27FC236}">
                <a16:creationId xmlns:a16="http://schemas.microsoft.com/office/drawing/2014/main" id="{A46B583B-FC6A-49FF-975A-20CC0151D04A}"/>
              </a:ext>
            </a:extLst>
          </p:cNvPr>
          <p:cNvSpPr>
            <a:spLocks noGrp="1"/>
          </p:cNvSpPr>
          <p:nvPr>
            <p:ph type="sldNum" sz="quarter" idx="12"/>
          </p:nvPr>
        </p:nvSpPr>
        <p:spPr/>
        <p:txBody>
          <a:bodyPr/>
          <a:lstStyle/>
          <a:p>
            <a:fld id="{6766DAE7-01D5-48A1-A4E1-D6C004BA4F7E}" type="slidenum">
              <a:rPr lang="pt-BR" altLang="pt-BR"/>
              <a:pPr/>
              <a:t>36</a:t>
            </a:fld>
            <a:endParaRPr lang="pt-BR" altLang="pt-BR"/>
          </a:p>
        </p:txBody>
      </p:sp>
      <p:sp>
        <p:nvSpPr>
          <p:cNvPr id="119810" name="Rectangle 2">
            <a:extLst>
              <a:ext uri="{FF2B5EF4-FFF2-40B4-BE49-F238E27FC236}">
                <a16:creationId xmlns:a16="http://schemas.microsoft.com/office/drawing/2014/main" id="{FB1E58D4-1613-48F4-A2BC-98DB15872A3D}"/>
              </a:ext>
            </a:extLst>
          </p:cNvPr>
          <p:cNvSpPr>
            <a:spLocks noGrp="1" noChangeArrowheads="1"/>
          </p:cNvSpPr>
          <p:nvPr>
            <p:ph type="body" idx="1"/>
          </p:nvPr>
        </p:nvSpPr>
        <p:spPr>
          <a:xfrm>
            <a:off x="685800" y="1128713"/>
            <a:ext cx="7772400" cy="4598987"/>
          </a:xfrm>
        </p:spPr>
        <p:txBody>
          <a:bodyPr/>
          <a:lstStyle/>
          <a:p>
            <a:r>
              <a:rPr lang="pt-BR" altLang="pt-BR" sz="2800"/>
              <a:t>No entanto, as dimensões em </a:t>
            </a:r>
            <a:r>
              <a:rPr lang="pt-BR" altLang="pt-BR" sz="2800" b="1">
                <a:solidFill>
                  <a:srgbClr val="FF3300"/>
                </a:solidFill>
              </a:rPr>
              <a:t>Scrum</a:t>
            </a:r>
            <a:r>
              <a:rPr lang="pt-BR" altLang="pt-BR" sz="2800"/>
              <a:t> diferem de XP.</a:t>
            </a:r>
          </a:p>
          <a:p>
            <a:r>
              <a:rPr lang="pt-BR" altLang="pt-BR" sz="2800" b="1">
                <a:solidFill>
                  <a:srgbClr val="FF3300"/>
                </a:solidFill>
              </a:rPr>
              <a:t>Scrum</a:t>
            </a:r>
            <a:r>
              <a:rPr lang="pt-BR" altLang="pt-BR" sz="2800"/>
              <a:t> divide o desenvolvimento em Sprints de 30 dias. Equipes pequenas, de até 7 pessoas, são formadas por projetistas, programadores, engenheiros e gerentes de qualidade. Estas equipes trabalham em cima de funcionalidade (os requisitos, em outras palavras) definidas no início de cada Sprint. A equipe toda é responsável pelo desenvolvimento desta funcionalidade</a:t>
            </a:r>
          </a:p>
        </p:txBody>
      </p:sp>
      <p:sp>
        <p:nvSpPr>
          <p:cNvPr id="119811" name="Line 3">
            <a:extLst>
              <a:ext uri="{FF2B5EF4-FFF2-40B4-BE49-F238E27FC236}">
                <a16:creationId xmlns:a16="http://schemas.microsoft.com/office/drawing/2014/main" id="{12C5BFE7-49BE-4A29-A043-8890A8A74DFA}"/>
              </a:ext>
            </a:extLst>
          </p:cNvPr>
          <p:cNvSpPr>
            <a:spLocks noChangeShapeType="1"/>
          </p:cNvSpPr>
          <p:nvPr/>
        </p:nvSpPr>
        <p:spPr bwMode="auto">
          <a:xfrm>
            <a:off x="685800" y="1052513"/>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19812" name="Line 4">
            <a:extLst>
              <a:ext uri="{FF2B5EF4-FFF2-40B4-BE49-F238E27FC236}">
                <a16:creationId xmlns:a16="http://schemas.microsoft.com/office/drawing/2014/main" id="{D7276E95-4508-48B4-BED8-344B1A91A232}"/>
              </a:ext>
            </a:extLst>
          </p:cNvPr>
          <p:cNvSpPr>
            <a:spLocks noChangeShapeType="1"/>
          </p:cNvSpPr>
          <p:nvPr/>
        </p:nvSpPr>
        <p:spPr bwMode="auto">
          <a:xfrm>
            <a:off x="685800" y="1128713"/>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19813" name="Line 5">
            <a:extLst>
              <a:ext uri="{FF2B5EF4-FFF2-40B4-BE49-F238E27FC236}">
                <a16:creationId xmlns:a16="http://schemas.microsoft.com/office/drawing/2014/main" id="{BDE8A310-0538-42F4-8AFD-5E901E89558B}"/>
              </a:ext>
            </a:extLst>
          </p:cNvPr>
          <p:cNvSpPr>
            <a:spLocks noChangeShapeType="1"/>
          </p:cNvSpPr>
          <p:nvPr/>
        </p:nvSpPr>
        <p:spPr bwMode="auto">
          <a:xfrm>
            <a:off x="685800" y="57277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19814" name="Line 6">
            <a:extLst>
              <a:ext uri="{FF2B5EF4-FFF2-40B4-BE49-F238E27FC236}">
                <a16:creationId xmlns:a16="http://schemas.microsoft.com/office/drawing/2014/main" id="{5F9BA1D3-561C-41B2-B495-01EF0076DC4C}"/>
              </a:ext>
            </a:extLst>
          </p:cNvPr>
          <p:cNvSpPr>
            <a:spLocks noChangeShapeType="1"/>
          </p:cNvSpPr>
          <p:nvPr/>
        </p:nvSpPr>
        <p:spPr bwMode="auto">
          <a:xfrm>
            <a:off x="685800" y="58039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810">
                                            <p:txEl>
                                              <p:pRg st="0" end="0"/>
                                            </p:txEl>
                                          </p:spTgt>
                                        </p:tgtEl>
                                        <p:attrNameLst>
                                          <p:attrName>style.visibility</p:attrName>
                                        </p:attrNameLst>
                                      </p:cBhvr>
                                      <p:to>
                                        <p:strVal val="visible"/>
                                      </p:to>
                                    </p:set>
                                    <p:anim calcmode="lin" valueType="num">
                                      <p:cBhvr additive="base">
                                        <p:cTn id="7" dur="500" fill="hold"/>
                                        <p:tgtEl>
                                          <p:spTgt spid="1198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9810">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9810">
                                            <p:txEl>
                                              <p:pRg st="0" end="0"/>
                                            </p:txEl>
                                          </p:spTgt>
                                        </p:tgtEl>
                                        <p:attrNameLst>
                                          <p:attrName>ppt_c</p:attrName>
                                        </p:attrNameLst>
                                      </p:cBhvr>
                                      <p:to>
                                        <a:schemeClr val="accent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9810">
                                            <p:txEl>
                                              <p:pRg st="1" end="1"/>
                                            </p:txEl>
                                          </p:spTgt>
                                        </p:tgtEl>
                                        <p:attrNameLst>
                                          <p:attrName>style.visibility</p:attrName>
                                        </p:attrNameLst>
                                      </p:cBhvr>
                                      <p:to>
                                        <p:strVal val="visible"/>
                                      </p:to>
                                    </p:set>
                                    <p:anim calcmode="lin" valueType="num">
                                      <p:cBhvr additive="base">
                                        <p:cTn id="13" dur="500" fill="hold"/>
                                        <p:tgtEl>
                                          <p:spTgt spid="11981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9810">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9810">
                                            <p:txEl>
                                              <p:pRg st="1" end="1"/>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a:extLst>
              <a:ext uri="{FF2B5EF4-FFF2-40B4-BE49-F238E27FC236}">
                <a16:creationId xmlns:a16="http://schemas.microsoft.com/office/drawing/2014/main" id="{00B28A66-4A8B-443A-A245-8C8710DC3D60}"/>
              </a:ext>
            </a:extLst>
          </p:cNvPr>
          <p:cNvSpPr>
            <a:spLocks noGrp="1"/>
          </p:cNvSpPr>
          <p:nvPr>
            <p:ph type="sldNum" sz="quarter" idx="12"/>
          </p:nvPr>
        </p:nvSpPr>
        <p:spPr/>
        <p:txBody>
          <a:bodyPr/>
          <a:lstStyle/>
          <a:p>
            <a:fld id="{642A78EF-BAEC-4F7A-A709-37FFAC09F9E4}" type="slidenum">
              <a:rPr lang="pt-BR" altLang="pt-BR"/>
              <a:pPr/>
              <a:t>37</a:t>
            </a:fld>
            <a:endParaRPr lang="pt-BR" altLang="pt-BR"/>
          </a:p>
        </p:txBody>
      </p:sp>
      <p:sp>
        <p:nvSpPr>
          <p:cNvPr id="120834" name="Rectangle 2">
            <a:extLst>
              <a:ext uri="{FF2B5EF4-FFF2-40B4-BE49-F238E27FC236}">
                <a16:creationId xmlns:a16="http://schemas.microsoft.com/office/drawing/2014/main" id="{7E7364BB-A781-4294-8AF1-61043A46F63D}"/>
              </a:ext>
            </a:extLst>
          </p:cNvPr>
          <p:cNvSpPr>
            <a:spLocks noGrp="1" noChangeArrowheads="1"/>
          </p:cNvSpPr>
          <p:nvPr>
            <p:ph type="body" idx="1"/>
          </p:nvPr>
        </p:nvSpPr>
        <p:spPr>
          <a:xfrm>
            <a:off x="685800" y="1939925"/>
            <a:ext cx="7772400" cy="3048000"/>
          </a:xfrm>
        </p:spPr>
        <p:txBody>
          <a:bodyPr/>
          <a:lstStyle/>
          <a:p>
            <a:r>
              <a:rPr lang="pt-BR" altLang="pt-BR"/>
              <a:t>Todo dia, é feita uma reunião de 15 minutos onde o time expões à gerência o que será feito no próximo dia, e nestas reuniões os gerentes podem levantar os fatores de impedimento, e o progresso geral do desenvolvimento.</a:t>
            </a:r>
          </a:p>
        </p:txBody>
      </p:sp>
      <p:sp>
        <p:nvSpPr>
          <p:cNvPr id="120835" name="Line 3">
            <a:extLst>
              <a:ext uri="{FF2B5EF4-FFF2-40B4-BE49-F238E27FC236}">
                <a16:creationId xmlns:a16="http://schemas.microsoft.com/office/drawing/2014/main" id="{E84D53F1-765C-4450-BA7C-5DC68AF2C212}"/>
              </a:ext>
            </a:extLst>
          </p:cNvPr>
          <p:cNvSpPr>
            <a:spLocks noChangeShapeType="1"/>
          </p:cNvSpPr>
          <p:nvPr/>
        </p:nvSpPr>
        <p:spPr bwMode="auto">
          <a:xfrm>
            <a:off x="685800" y="1863725"/>
            <a:ext cx="7924800" cy="158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0836" name="Line 4">
            <a:extLst>
              <a:ext uri="{FF2B5EF4-FFF2-40B4-BE49-F238E27FC236}">
                <a16:creationId xmlns:a16="http://schemas.microsoft.com/office/drawing/2014/main" id="{6869D9D5-BA6E-43F2-A457-7F864BA854EA}"/>
              </a:ext>
            </a:extLst>
          </p:cNvPr>
          <p:cNvSpPr>
            <a:spLocks noChangeShapeType="1"/>
          </p:cNvSpPr>
          <p:nvPr/>
        </p:nvSpPr>
        <p:spPr bwMode="auto">
          <a:xfrm>
            <a:off x="685800" y="1939925"/>
            <a:ext cx="7924800" cy="1588"/>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0837" name="Line 5">
            <a:extLst>
              <a:ext uri="{FF2B5EF4-FFF2-40B4-BE49-F238E27FC236}">
                <a16:creationId xmlns:a16="http://schemas.microsoft.com/office/drawing/2014/main" id="{5AF27FF7-E8FE-4911-B714-410BF3AB3A95}"/>
              </a:ext>
            </a:extLst>
          </p:cNvPr>
          <p:cNvSpPr>
            <a:spLocks noChangeShapeType="1"/>
          </p:cNvSpPr>
          <p:nvPr/>
        </p:nvSpPr>
        <p:spPr bwMode="auto">
          <a:xfrm>
            <a:off x="685800" y="5064125"/>
            <a:ext cx="7924800" cy="158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0838" name="Line 6">
            <a:extLst>
              <a:ext uri="{FF2B5EF4-FFF2-40B4-BE49-F238E27FC236}">
                <a16:creationId xmlns:a16="http://schemas.microsoft.com/office/drawing/2014/main" id="{1213D9CF-D49F-47BC-9EE4-626015626756}"/>
              </a:ext>
            </a:extLst>
          </p:cNvPr>
          <p:cNvSpPr>
            <a:spLocks noChangeShapeType="1"/>
          </p:cNvSpPr>
          <p:nvPr/>
        </p:nvSpPr>
        <p:spPr bwMode="auto">
          <a:xfrm>
            <a:off x="685800" y="5140325"/>
            <a:ext cx="7924800" cy="1588"/>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Número de Slide 3">
            <a:extLst>
              <a:ext uri="{FF2B5EF4-FFF2-40B4-BE49-F238E27FC236}">
                <a16:creationId xmlns:a16="http://schemas.microsoft.com/office/drawing/2014/main" id="{38D2D0A3-71C3-4F53-ACA1-BDB95DCD0160}"/>
              </a:ext>
            </a:extLst>
          </p:cNvPr>
          <p:cNvSpPr>
            <a:spLocks noGrp="1"/>
          </p:cNvSpPr>
          <p:nvPr>
            <p:ph type="sldNum" sz="quarter" idx="12"/>
          </p:nvPr>
        </p:nvSpPr>
        <p:spPr/>
        <p:txBody>
          <a:bodyPr/>
          <a:lstStyle/>
          <a:p>
            <a:fld id="{4810A8CE-E38E-489E-95BB-D6055EBF2C50}" type="slidenum">
              <a:rPr lang="pt-BR" altLang="pt-BR"/>
              <a:pPr/>
              <a:t>38</a:t>
            </a:fld>
            <a:endParaRPr lang="pt-BR" altLang="pt-BR"/>
          </a:p>
        </p:txBody>
      </p:sp>
      <p:grpSp>
        <p:nvGrpSpPr>
          <p:cNvPr id="121858" name="Group 2">
            <a:extLst>
              <a:ext uri="{FF2B5EF4-FFF2-40B4-BE49-F238E27FC236}">
                <a16:creationId xmlns:a16="http://schemas.microsoft.com/office/drawing/2014/main" id="{ACABC436-9A49-4A46-AB1E-5E0865C7ACB1}"/>
              </a:ext>
            </a:extLst>
          </p:cNvPr>
          <p:cNvGrpSpPr>
            <a:grpSpLocks/>
          </p:cNvGrpSpPr>
          <p:nvPr/>
        </p:nvGrpSpPr>
        <p:grpSpPr bwMode="auto">
          <a:xfrm>
            <a:off x="6084888" y="333375"/>
            <a:ext cx="3059112" cy="3275013"/>
            <a:chOff x="3881" y="192"/>
            <a:chExt cx="1927" cy="2063"/>
          </a:xfrm>
        </p:grpSpPr>
        <p:sp>
          <p:nvSpPr>
            <p:cNvPr id="121859" name="AutoShape 3">
              <a:extLst>
                <a:ext uri="{FF2B5EF4-FFF2-40B4-BE49-F238E27FC236}">
                  <a16:creationId xmlns:a16="http://schemas.microsoft.com/office/drawing/2014/main" id="{53585DB2-906B-408D-9863-64A11A478FC6}"/>
                </a:ext>
              </a:extLst>
            </p:cNvPr>
            <p:cNvSpPr>
              <a:spLocks noChangeArrowheads="1"/>
            </p:cNvSpPr>
            <p:nvPr/>
          </p:nvSpPr>
          <p:spPr bwMode="auto">
            <a:xfrm rot="-1694279">
              <a:off x="3881" y="192"/>
              <a:ext cx="1296" cy="1298"/>
            </a:xfrm>
            <a:custGeom>
              <a:avLst/>
              <a:gdLst>
                <a:gd name="G0" fmla="+- 1062056 0 0"/>
                <a:gd name="G1" fmla="+- 6690210 0 0"/>
                <a:gd name="G2" fmla="+- 1062056 0 6690210"/>
                <a:gd name="G3" fmla="+- 10800 0 0"/>
                <a:gd name="G4" fmla="+- 0 0 1062056"/>
                <a:gd name="T0" fmla="*/ 360 256 1"/>
                <a:gd name="T1" fmla="*/ 0 256 1"/>
                <a:gd name="G5" fmla="+- G2 T0 T1"/>
                <a:gd name="G6" fmla="?: G2 G2 G5"/>
                <a:gd name="G7" fmla="+- 0 0 G6"/>
                <a:gd name="G8" fmla="+- 7105 0 0"/>
                <a:gd name="G9" fmla="+- 0 0 6690210"/>
                <a:gd name="G10" fmla="+- 7105 0 2700"/>
                <a:gd name="G11" fmla="cos G10 1062056"/>
                <a:gd name="G12" fmla="sin G10 1062056"/>
                <a:gd name="G13" fmla="cos 13500 1062056"/>
                <a:gd name="G14" fmla="sin 13500 1062056"/>
                <a:gd name="G15" fmla="+- G11 10800 0"/>
                <a:gd name="G16" fmla="+- G12 10800 0"/>
                <a:gd name="G17" fmla="+- G13 10800 0"/>
                <a:gd name="G18" fmla="+- G14 10800 0"/>
                <a:gd name="G19" fmla="*/ 7105 1 2"/>
                <a:gd name="G20" fmla="+- G19 5400 0"/>
                <a:gd name="G21" fmla="cos G20 1062056"/>
                <a:gd name="G22" fmla="sin G20 1062056"/>
                <a:gd name="G23" fmla="+- G21 10800 0"/>
                <a:gd name="G24" fmla="+- G12 G23 G22"/>
                <a:gd name="G25" fmla="+- G22 G23 G11"/>
                <a:gd name="G26" fmla="cos 10800 1062056"/>
                <a:gd name="G27" fmla="sin 10800 1062056"/>
                <a:gd name="G28" fmla="cos 7105 1062056"/>
                <a:gd name="G29" fmla="sin 7105 1062056"/>
                <a:gd name="G30" fmla="+- G26 10800 0"/>
                <a:gd name="G31" fmla="+- G27 10800 0"/>
                <a:gd name="G32" fmla="+- G28 10800 0"/>
                <a:gd name="G33" fmla="+- G29 10800 0"/>
                <a:gd name="G34" fmla="+- G19 5400 0"/>
                <a:gd name="G35" fmla="cos G34 6690210"/>
                <a:gd name="G36" fmla="sin G34 6690210"/>
                <a:gd name="G37" fmla="+/ 6690210 1062056 2"/>
                <a:gd name="T2" fmla="*/ 180 256 1"/>
                <a:gd name="T3" fmla="*/ 0 256 1"/>
                <a:gd name="G38" fmla="+- G37 T2 T3"/>
                <a:gd name="G39" fmla="?: G2 G37 G38"/>
                <a:gd name="G40" fmla="cos 10800 G39"/>
                <a:gd name="G41" fmla="sin 10800 G39"/>
                <a:gd name="G42" fmla="cos 7105 G39"/>
                <a:gd name="G43" fmla="sin 7105 G39"/>
                <a:gd name="G44" fmla="+- G40 10800 0"/>
                <a:gd name="G45" fmla="+- G41 10800 0"/>
                <a:gd name="G46" fmla="+- G42 10800 0"/>
                <a:gd name="G47" fmla="+- G43 10800 0"/>
                <a:gd name="G48" fmla="+- G35 10800 0"/>
                <a:gd name="G49" fmla="+- G36 10800 0"/>
                <a:gd name="T4" fmla="*/ 5261 w 21600"/>
                <a:gd name="T5" fmla="*/ 1528 h 21600"/>
                <a:gd name="T6" fmla="*/ 8925 w 21600"/>
                <a:gd name="T7" fmla="*/ 19554 h 21600"/>
                <a:gd name="T8" fmla="*/ 7156 w 21600"/>
                <a:gd name="T9" fmla="*/ 4700 h 21600"/>
                <a:gd name="T10" fmla="*/ 23763 w 21600"/>
                <a:gd name="T11" fmla="*/ 14567 h 21600"/>
                <a:gd name="T12" fmla="*/ 18128 w 21600"/>
                <a:gd name="T13" fmla="*/ 17666 h 21600"/>
                <a:gd name="T14" fmla="*/ 15029 w 21600"/>
                <a:gd name="T15" fmla="*/ 1202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622" y="12782"/>
                  </a:moveTo>
                  <a:cubicBezTo>
                    <a:pt x="17809" y="12138"/>
                    <a:pt x="17905" y="11470"/>
                    <a:pt x="17905" y="10800"/>
                  </a:cubicBezTo>
                  <a:cubicBezTo>
                    <a:pt x="17905" y="6876"/>
                    <a:pt x="14723" y="3695"/>
                    <a:pt x="10800" y="3695"/>
                  </a:cubicBezTo>
                  <a:cubicBezTo>
                    <a:pt x="6876" y="3695"/>
                    <a:pt x="3695" y="6876"/>
                    <a:pt x="3695" y="10800"/>
                  </a:cubicBezTo>
                  <a:cubicBezTo>
                    <a:pt x="3695" y="14150"/>
                    <a:pt x="6036" y="17046"/>
                    <a:pt x="9312" y="17747"/>
                  </a:cubicBezTo>
                  <a:lnTo>
                    <a:pt x="8538" y="21360"/>
                  </a:lnTo>
                  <a:cubicBezTo>
                    <a:pt x="3558" y="20294"/>
                    <a:pt x="0" y="15893"/>
                    <a:pt x="0" y="10800"/>
                  </a:cubicBezTo>
                  <a:cubicBezTo>
                    <a:pt x="0" y="4835"/>
                    <a:pt x="4835" y="0"/>
                    <a:pt x="10800" y="0"/>
                  </a:cubicBezTo>
                  <a:cubicBezTo>
                    <a:pt x="16764" y="0"/>
                    <a:pt x="21600" y="4835"/>
                    <a:pt x="21600" y="10800"/>
                  </a:cubicBezTo>
                  <a:cubicBezTo>
                    <a:pt x="21600" y="11819"/>
                    <a:pt x="21455" y="12834"/>
                    <a:pt x="21170" y="13814"/>
                  </a:cubicBezTo>
                  <a:lnTo>
                    <a:pt x="23763" y="14567"/>
                  </a:lnTo>
                  <a:lnTo>
                    <a:pt x="18128" y="17666"/>
                  </a:lnTo>
                  <a:lnTo>
                    <a:pt x="15029" y="12029"/>
                  </a:lnTo>
                  <a:lnTo>
                    <a:pt x="17622" y="12782"/>
                  </a:lnTo>
                  <a:close/>
                </a:path>
              </a:pathLst>
            </a:custGeom>
            <a:gradFill rotWithShape="1">
              <a:gsLst>
                <a:gs pos="0">
                  <a:srgbClr val="FF9900"/>
                </a:gs>
                <a:gs pos="50000">
                  <a:srgbClr val="FF9900">
                    <a:gamma/>
                    <a:shade val="46275"/>
                    <a:invGamma/>
                  </a:srgbClr>
                </a:gs>
                <a:gs pos="100000">
                  <a:srgbClr val="FF9900"/>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21860" name="AutoShape 4">
              <a:extLst>
                <a:ext uri="{FF2B5EF4-FFF2-40B4-BE49-F238E27FC236}">
                  <a16:creationId xmlns:a16="http://schemas.microsoft.com/office/drawing/2014/main" id="{E9D1BD08-A8B6-4ABB-8369-19F4697CCA3B}"/>
                </a:ext>
              </a:extLst>
            </p:cNvPr>
            <p:cNvSpPr>
              <a:spLocks noChangeArrowheads="1"/>
            </p:cNvSpPr>
            <p:nvPr/>
          </p:nvSpPr>
          <p:spPr bwMode="auto">
            <a:xfrm rot="1458645" flipH="1">
              <a:off x="4512" y="1007"/>
              <a:ext cx="1296" cy="1248"/>
            </a:xfrm>
            <a:custGeom>
              <a:avLst/>
              <a:gdLst>
                <a:gd name="G0" fmla="+- 3821364 0 0"/>
                <a:gd name="G1" fmla="+- 6690210 0 0"/>
                <a:gd name="G2" fmla="+- 3821364 0 6690210"/>
                <a:gd name="G3" fmla="+- 10800 0 0"/>
                <a:gd name="G4" fmla="+- 0 0 3821364"/>
                <a:gd name="T0" fmla="*/ 360 256 1"/>
                <a:gd name="T1" fmla="*/ 0 256 1"/>
                <a:gd name="G5" fmla="+- G2 T0 T1"/>
                <a:gd name="G6" fmla="?: G2 G2 G5"/>
                <a:gd name="G7" fmla="+- 0 0 G6"/>
                <a:gd name="G8" fmla="+- 7678 0 0"/>
                <a:gd name="G9" fmla="+- 0 0 6690210"/>
                <a:gd name="G10" fmla="+- 7678 0 2700"/>
                <a:gd name="G11" fmla="cos G10 3821364"/>
                <a:gd name="G12" fmla="sin G10 3821364"/>
                <a:gd name="G13" fmla="cos 13500 3821364"/>
                <a:gd name="G14" fmla="sin 13500 3821364"/>
                <a:gd name="G15" fmla="+- G11 10800 0"/>
                <a:gd name="G16" fmla="+- G12 10800 0"/>
                <a:gd name="G17" fmla="+- G13 10800 0"/>
                <a:gd name="G18" fmla="+- G14 10800 0"/>
                <a:gd name="G19" fmla="*/ 7678 1 2"/>
                <a:gd name="G20" fmla="+- G19 5400 0"/>
                <a:gd name="G21" fmla="cos G20 3821364"/>
                <a:gd name="G22" fmla="sin G20 3821364"/>
                <a:gd name="G23" fmla="+- G21 10800 0"/>
                <a:gd name="G24" fmla="+- G12 G23 G22"/>
                <a:gd name="G25" fmla="+- G22 G23 G11"/>
                <a:gd name="G26" fmla="cos 10800 3821364"/>
                <a:gd name="G27" fmla="sin 10800 3821364"/>
                <a:gd name="G28" fmla="cos 7678 3821364"/>
                <a:gd name="G29" fmla="sin 7678 3821364"/>
                <a:gd name="G30" fmla="+- G26 10800 0"/>
                <a:gd name="G31" fmla="+- G27 10800 0"/>
                <a:gd name="G32" fmla="+- G28 10800 0"/>
                <a:gd name="G33" fmla="+- G29 10800 0"/>
                <a:gd name="G34" fmla="+- G19 5400 0"/>
                <a:gd name="G35" fmla="cos G34 6690210"/>
                <a:gd name="G36" fmla="sin G34 6690210"/>
                <a:gd name="G37" fmla="+/ 6690210 3821364 2"/>
                <a:gd name="T2" fmla="*/ 180 256 1"/>
                <a:gd name="T3" fmla="*/ 0 256 1"/>
                <a:gd name="G38" fmla="+- G37 T2 T3"/>
                <a:gd name="G39" fmla="?: G2 G37 G38"/>
                <a:gd name="G40" fmla="cos 10800 G39"/>
                <a:gd name="G41" fmla="sin 10800 G39"/>
                <a:gd name="G42" fmla="cos 7678 G39"/>
                <a:gd name="G43" fmla="sin 7678 G39"/>
                <a:gd name="G44" fmla="+- G40 10800 0"/>
                <a:gd name="G45" fmla="+- G41 10800 0"/>
                <a:gd name="G46" fmla="+- G42 10800 0"/>
                <a:gd name="G47" fmla="+- G43 10800 0"/>
                <a:gd name="G48" fmla="+- G35 10800 0"/>
                <a:gd name="G49" fmla="+- G36 10800 0"/>
                <a:gd name="T4" fmla="*/ 8961 w 21600"/>
                <a:gd name="T5" fmla="*/ 157 h 21600"/>
                <a:gd name="T6" fmla="*/ 8865 w 21600"/>
                <a:gd name="T7" fmla="*/ 19834 h 21600"/>
                <a:gd name="T8" fmla="*/ 9492 w 21600"/>
                <a:gd name="T9" fmla="*/ 3234 h 21600"/>
                <a:gd name="T10" fmla="*/ 17891 w 21600"/>
                <a:gd name="T11" fmla="*/ 22287 h 21600"/>
                <a:gd name="T12" fmla="*/ 12027 w 21600"/>
                <a:gd name="T13" fmla="*/ 20899 h 21600"/>
                <a:gd name="T14" fmla="*/ 13415 w 21600"/>
                <a:gd name="T15" fmla="*/ 1503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4833" y="17333"/>
                  </a:moveTo>
                  <a:cubicBezTo>
                    <a:pt x="17098" y="15934"/>
                    <a:pt x="18478" y="13462"/>
                    <a:pt x="18478" y="10800"/>
                  </a:cubicBezTo>
                  <a:cubicBezTo>
                    <a:pt x="18478" y="6559"/>
                    <a:pt x="15040" y="3122"/>
                    <a:pt x="10800" y="3122"/>
                  </a:cubicBezTo>
                  <a:cubicBezTo>
                    <a:pt x="6559" y="3122"/>
                    <a:pt x="3122" y="6559"/>
                    <a:pt x="3122" y="10800"/>
                  </a:cubicBezTo>
                  <a:cubicBezTo>
                    <a:pt x="3122" y="14420"/>
                    <a:pt x="5651" y="17549"/>
                    <a:pt x="9192" y="18307"/>
                  </a:cubicBezTo>
                  <a:lnTo>
                    <a:pt x="8538" y="21360"/>
                  </a:lnTo>
                  <a:cubicBezTo>
                    <a:pt x="3558" y="20294"/>
                    <a:pt x="0" y="15893"/>
                    <a:pt x="0" y="10800"/>
                  </a:cubicBezTo>
                  <a:cubicBezTo>
                    <a:pt x="0" y="4835"/>
                    <a:pt x="4835" y="0"/>
                    <a:pt x="10800" y="0"/>
                  </a:cubicBezTo>
                  <a:cubicBezTo>
                    <a:pt x="16764" y="0"/>
                    <a:pt x="21600" y="4835"/>
                    <a:pt x="21600" y="10800"/>
                  </a:cubicBezTo>
                  <a:cubicBezTo>
                    <a:pt x="21600" y="14544"/>
                    <a:pt x="19660" y="18022"/>
                    <a:pt x="16473" y="19989"/>
                  </a:cubicBezTo>
                  <a:lnTo>
                    <a:pt x="17891" y="22287"/>
                  </a:lnTo>
                  <a:lnTo>
                    <a:pt x="12027" y="20899"/>
                  </a:lnTo>
                  <a:lnTo>
                    <a:pt x="13415" y="15035"/>
                  </a:lnTo>
                  <a:lnTo>
                    <a:pt x="14833" y="17333"/>
                  </a:lnTo>
                  <a:close/>
                </a:path>
              </a:pathLst>
            </a:custGeom>
            <a:gradFill rotWithShape="1">
              <a:gsLst>
                <a:gs pos="0">
                  <a:srgbClr val="FF9900"/>
                </a:gs>
                <a:gs pos="50000">
                  <a:srgbClr val="FF9900">
                    <a:gamma/>
                    <a:shade val="46275"/>
                    <a:invGamma/>
                  </a:srgbClr>
                </a:gs>
                <a:gs pos="100000">
                  <a:srgbClr val="FF9900"/>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21861" name="Rectangle 5">
            <a:extLst>
              <a:ext uri="{FF2B5EF4-FFF2-40B4-BE49-F238E27FC236}">
                <a16:creationId xmlns:a16="http://schemas.microsoft.com/office/drawing/2014/main" id="{9F66D0BA-CD42-498F-968A-B295599EFDD1}"/>
              </a:ext>
            </a:extLst>
          </p:cNvPr>
          <p:cNvSpPr>
            <a:spLocks noChangeArrowheads="1"/>
          </p:cNvSpPr>
          <p:nvPr/>
        </p:nvSpPr>
        <p:spPr bwMode="auto">
          <a:xfrm>
            <a:off x="152400" y="457200"/>
            <a:ext cx="75438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buFontTx/>
              <a:buNone/>
            </a:pPr>
            <a:r>
              <a:rPr lang="pt-BR" altLang="pt-BR" sz="4000" b="1">
                <a:solidFill>
                  <a:schemeClr val="tx2"/>
                </a:solidFill>
                <a:effectLst>
                  <a:outerShdw blurRad="38100" dist="38100" dir="2700000" algn="tl">
                    <a:srgbClr val="C0C0C0"/>
                  </a:outerShdw>
                </a:effectLst>
              </a:rPr>
              <a:t>Fases </a:t>
            </a:r>
            <a:r>
              <a:rPr lang="pt-BR" altLang="pt-BR" sz="3600" b="1">
                <a:solidFill>
                  <a:schemeClr val="tx2"/>
                </a:solidFill>
                <a:effectLst>
                  <a:outerShdw blurRad="38100" dist="38100" dir="2700000" algn="tl">
                    <a:srgbClr val="C0C0C0"/>
                  </a:outerShdw>
                </a:effectLst>
              </a:rPr>
              <a:t>– </a:t>
            </a:r>
            <a:r>
              <a:rPr lang="pt-BR" altLang="pt-BR" sz="4000" b="1">
                <a:solidFill>
                  <a:schemeClr val="tx2"/>
                </a:solidFill>
                <a:effectLst>
                  <a:outerShdw blurRad="38100" dist="38100" dir="2700000" algn="tl">
                    <a:srgbClr val="C0C0C0"/>
                  </a:outerShdw>
                </a:effectLst>
              </a:rPr>
              <a:t>Sprint</a:t>
            </a:r>
            <a:br>
              <a:rPr lang="pt-BR" altLang="pt-BR" sz="4000" b="1">
                <a:solidFill>
                  <a:schemeClr val="tx2"/>
                </a:solidFill>
                <a:effectLst>
                  <a:outerShdw blurRad="38100" dist="38100" dir="2700000" algn="tl">
                    <a:srgbClr val="C0C0C0"/>
                  </a:outerShdw>
                </a:effectLst>
              </a:rPr>
            </a:br>
            <a:r>
              <a:rPr lang="pt-BR" altLang="pt-BR" sz="4400" b="1">
                <a:solidFill>
                  <a:schemeClr val="tx2"/>
                </a:solidFill>
                <a:effectLst>
                  <a:outerShdw blurRad="38100" dist="38100" dir="2700000" algn="tl">
                    <a:srgbClr val="C0C0C0"/>
                  </a:outerShdw>
                </a:effectLst>
              </a:rPr>
              <a:t>Reuniões Diárias</a:t>
            </a:r>
          </a:p>
        </p:txBody>
      </p:sp>
      <p:sp>
        <p:nvSpPr>
          <p:cNvPr id="121862" name="Rectangle 6">
            <a:extLst>
              <a:ext uri="{FF2B5EF4-FFF2-40B4-BE49-F238E27FC236}">
                <a16:creationId xmlns:a16="http://schemas.microsoft.com/office/drawing/2014/main" id="{7F5D5144-2D3B-4518-859A-B4D409BFDE32}"/>
              </a:ext>
            </a:extLst>
          </p:cNvPr>
          <p:cNvSpPr>
            <a:spLocks noChangeArrowheads="1"/>
          </p:cNvSpPr>
          <p:nvPr/>
        </p:nvSpPr>
        <p:spPr bwMode="auto">
          <a:xfrm>
            <a:off x="457200" y="1766888"/>
            <a:ext cx="81788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pPr>
            <a:r>
              <a:rPr lang="pt-BR" altLang="pt-BR" sz="2800"/>
              <a:t>Todos respondem às perguntas:</a:t>
            </a:r>
          </a:p>
          <a:p>
            <a:pPr lvl="1">
              <a:lnSpc>
                <a:spcPct val="90000"/>
              </a:lnSpc>
              <a:spcBef>
                <a:spcPct val="20000"/>
              </a:spcBef>
              <a:buFontTx/>
              <a:buChar char="–"/>
            </a:pPr>
            <a:r>
              <a:rPr lang="pt-BR" altLang="pt-BR"/>
              <a:t>O que você realizou desde a última reunião?</a:t>
            </a:r>
          </a:p>
          <a:p>
            <a:pPr lvl="1">
              <a:lnSpc>
                <a:spcPct val="90000"/>
              </a:lnSpc>
              <a:spcBef>
                <a:spcPct val="20000"/>
              </a:spcBef>
              <a:buFontTx/>
              <a:buChar char="–"/>
            </a:pPr>
            <a:r>
              <a:rPr lang="pt-BR" altLang="pt-BR"/>
              <a:t>Quais problemas você enfrentou?</a:t>
            </a:r>
          </a:p>
          <a:p>
            <a:pPr lvl="1">
              <a:lnSpc>
                <a:spcPct val="90000"/>
              </a:lnSpc>
              <a:spcBef>
                <a:spcPct val="20000"/>
              </a:spcBef>
              <a:buFontTx/>
              <a:buChar char="–"/>
            </a:pPr>
            <a:r>
              <a:rPr lang="pt-BR" altLang="pt-BR"/>
              <a:t>Em que você trabalhará até a próxima reunião? </a:t>
            </a:r>
          </a:p>
          <a:p>
            <a:pPr>
              <a:lnSpc>
                <a:spcPct val="90000"/>
              </a:lnSpc>
              <a:spcBef>
                <a:spcPct val="20000"/>
              </a:spcBef>
            </a:pPr>
            <a:r>
              <a:rPr lang="pt-BR" altLang="pt-BR" sz="2800"/>
              <a:t>Benefícios:</a:t>
            </a:r>
          </a:p>
          <a:p>
            <a:pPr lvl="1">
              <a:lnSpc>
                <a:spcPct val="90000"/>
              </a:lnSpc>
              <a:spcBef>
                <a:spcPct val="20000"/>
              </a:spcBef>
              <a:buFontTx/>
              <a:buChar char="–"/>
            </a:pPr>
            <a:r>
              <a:rPr lang="pt-BR" altLang="pt-BR"/>
              <a:t>Maior integração entre os membros da equipe</a:t>
            </a:r>
          </a:p>
          <a:p>
            <a:pPr lvl="1">
              <a:lnSpc>
                <a:spcPct val="90000"/>
              </a:lnSpc>
              <a:spcBef>
                <a:spcPct val="20000"/>
              </a:spcBef>
              <a:buFontTx/>
              <a:buChar char="–"/>
            </a:pPr>
            <a:r>
              <a:rPr lang="pt-BR" altLang="pt-BR"/>
              <a:t>Rápida solução de problemas</a:t>
            </a:r>
            <a:endParaRPr lang="en-US" altLang="pt-BR"/>
          </a:p>
          <a:p>
            <a:pPr lvl="2">
              <a:lnSpc>
                <a:spcPct val="90000"/>
              </a:lnSpc>
              <a:spcBef>
                <a:spcPct val="20000"/>
              </a:spcBef>
            </a:pPr>
            <a:r>
              <a:rPr lang="en-US" altLang="pt-BR" sz="2000"/>
              <a:t>P</a:t>
            </a:r>
            <a:r>
              <a:rPr lang="pt-BR" altLang="pt-BR" sz="2000"/>
              <a:t>romovem o compartilhamento de conhecimento</a:t>
            </a:r>
          </a:p>
          <a:p>
            <a:pPr lvl="1">
              <a:lnSpc>
                <a:spcPct val="90000"/>
              </a:lnSpc>
              <a:spcBef>
                <a:spcPct val="20000"/>
              </a:spcBef>
              <a:buFontTx/>
              <a:buChar char="–"/>
            </a:pPr>
            <a:r>
              <a:rPr lang="pt-BR" altLang="pt-BR"/>
              <a:t>Progresso medido continuamente</a:t>
            </a:r>
          </a:p>
          <a:p>
            <a:pPr lvl="2">
              <a:lnSpc>
                <a:spcPct val="90000"/>
              </a:lnSpc>
              <a:spcBef>
                <a:spcPct val="20000"/>
              </a:spcBef>
            </a:pPr>
            <a:r>
              <a:rPr lang="pt-BR" altLang="pt-BR" sz="2000"/>
              <a:t>Minimização de riscos</a:t>
            </a:r>
          </a:p>
        </p:txBody>
      </p:sp>
      <p:sp>
        <p:nvSpPr>
          <p:cNvPr id="121863" name="Line 7">
            <a:extLst>
              <a:ext uri="{FF2B5EF4-FFF2-40B4-BE49-F238E27FC236}">
                <a16:creationId xmlns:a16="http://schemas.microsoft.com/office/drawing/2014/main" id="{32C5744A-EEF3-4E71-A25B-120F82385AB3}"/>
              </a:ext>
            </a:extLst>
          </p:cNvPr>
          <p:cNvSpPr>
            <a:spLocks noChangeShapeType="1"/>
          </p:cNvSpPr>
          <p:nvPr/>
        </p:nvSpPr>
        <p:spPr bwMode="auto">
          <a:xfrm>
            <a:off x="685800" y="16764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1864" name="Line 8">
            <a:extLst>
              <a:ext uri="{FF2B5EF4-FFF2-40B4-BE49-F238E27FC236}">
                <a16:creationId xmlns:a16="http://schemas.microsoft.com/office/drawing/2014/main" id="{80F45B08-D21C-45FC-BB3D-C3F6D1DF05A7}"/>
              </a:ext>
            </a:extLst>
          </p:cNvPr>
          <p:cNvSpPr>
            <a:spLocks noChangeShapeType="1"/>
          </p:cNvSpPr>
          <p:nvPr/>
        </p:nvSpPr>
        <p:spPr bwMode="auto">
          <a:xfrm>
            <a:off x="685800" y="17526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1865" name="Line 9">
            <a:extLst>
              <a:ext uri="{FF2B5EF4-FFF2-40B4-BE49-F238E27FC236}">
                <a16:creationId xmlns:a16="http://schemas.microsoft.com/office/drawing/2014/main" id="{33E5CE09-280F-41DE-868B-2E4D8CF3E4DF}"/>
              </a:ext>
            </a:extLst>
          </p:cNvPr>
          <p:cNvSpPr>
            <a:spLocks noChangeShapeType="1"/>
          </p:cNvSpPr>
          <p:nvPr/>
        </p:nvSpPr>
        <p:spPr bwMode="auto">
          <a:xfrm>
            <a:off x="685800" y="59436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1866" name="Line 10">
            <a:extLst>
              <a:ext uri="{FF2B5EF4-FFF2-40B4-BE49-F238E27FC236}">
                <a16:creationId xmlns:a16="http://schemas.microsoft.com/office/drawing/2014/main" id="{592A8B55-9086-4E35-84A0-E2B82E86D1D4}"/>
              </a:ext>
            </a:extLst>
          </p:cNvPr>
          <p:cNvSpPr>
            <a:spLocks noChangeShapeType="1"/>
          </p:cNvSpPr>
          <p:nvPr/>
        </p:nvSpPr>
        <p:spPr bwMode="auto">
          <a:xfrm>
            <a:off x="685800" y="60198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62"/>
                                        </p:tgtEl>
                                        <p:attrNameLst>
                                          <p:attrName>style.visibility</p:attrName>
                                        </p:attrNameLst>
                                      </p:cBhvr>
                                      <p:to>
                                        <p:strVal val="visible"/>
                                      </p:to>
                                    </p:set>
                                    <p:anim calcmode="lin" valueType="num">
                                      <p:cBhvr additive="base">
                                        <p:cTn id="7" dur="500" fill="hold"/>
                                        <p:tgtEl>
                                          <p:spTgt spid="121862"/>
                                        </p:tgtEl>
                                        <p:attrNameLst>
                                          <p:attrName>ppt_x</p:attrName>
                                        </p:attrNameLst>
                                      </p:cBhvr>
                                      <p:tavLst>
                                        <p:tav tm="0">
                                          <p:val>
                                            <p:strVal val="0-#ppt_w/2"/>
                                          </p:val>
                                        </p:tav>
                                        <p:tav tm="100000">
                                          <p:val>
                                            <p:strVal val="#ppt_x"/>
                                          </p:val>
                                        </p:tav>
                                      </p:tavLst>
                                    </p:anim>
                                    <p:anim calcmode="lin" valueType="num">
                                      <p:cBhvr additive="base">
                                        <p:cTn id="8" dur="500" fill="hold"/>
                                        <p:tgtEl>
                                          <p:spTgt spid="121862"/>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1862"/>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2"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Espaço Reservado para Número de Slide 5">
            <a:extLst>
              <a:ext uri="{FF2B5EF4-FFF2-40B4-BE49-F238E27FC236}">
                <a16:creationId xmlns:a16="http://schemas.microsoft.com/office/drawing/2014/main" id="{75E72297-CA71-4C32-BF67-E93847771A20}"/>
              </a:ext>
            </a:extLst>
          </p:cNvPr>
          <p:cNvSpPr>
            <a:spLocks noGrp="1"/>
          </p:cNvSpPr>
          <p:nvPr>
            <p:ph type="sldNum" sz="quarter" idx="12"/>
          </p:nvPr>
        </p:nvSpPr>
        <p:spPr/>
        <p:txBody>
          <a:bodyPr/>
          <a:lstStyle/>
          <a:p>
            <a:fld id="{E027F5C0-809C-45DF-A158-EE5CE529801D}" type="slidenum">
              <a:rPr lang="pt-BR" altLang="pt-BR"/>
              <a:pPr/>
              <a:t>39</a:t>
            </a:fld>
            <a:endParaRPr lang="pt-BR" altLang="pt-BR"/>
          </a:p>
        </p:txBody>
      </p:sp>
      <p:sp>
        <p:nvSpPr>
          <p:cNvPr id="122882" name="Rectangle 2">
            <a:extLst>
              <a:ext uri="{FF2B5EF4-FFF2-40B4-BE49-F238E27FC236}">
                <a16:creationId xmlns:a16="http://schemas.microsoft.com/office/drawing/2014/main" id="{D36456E1-188B-4066-8FAB-FE38AB71D16C}"/>
              </a:ext>
            </a:extLst>
          </p:cNvPr>
          <p:cNvSpPr>
            <a:spLocks noGrp="1" noChangeArrowheads="1"/>
          </p:cNvSpPr>
          <p:nvPr>
            <p:ph type="body" idx="1"/>
          </p:nvPr>
        </p:nvSpPr>
        <p:spPr>
          <a:xfrm>
            <a:off x="685800" y="1371600"/>
            <a:ext cx="7772400" cy="4114800"/>
          </a:xfrm>
        </p:spPr>
        <p:txBody>
          <a:bodyPr/>
          <a:lstStyle/>
          <a:p>
            <a:pPr marL="862013" indent="46038"/>
            <a:r>
              <a:rPr lang="pt-BR" altLang="pt-BR" sz="2800" b="1">
                <a:solidFill>
                  <a:srgbClr val="FF3300"/>
                </a:solidFill>
                <a:effectLst>
                  <a:outerShdw blurRad="38100" dist="38100" dir="2700000" algn="tl">
                    <a:srgbClr val="C0C0C0"/>
                  </a:outerShdw>
                </a:effectLst>
              </a:rPr>
              <a:t>Scrum</a:t>
            </a:r>
            <a:r>
              <a:rPr lang="pt-BR" altLang="pt-BR" sz="2800"/>
              <a:t> é interessante porque fornece um mecanismo de informação de status que é atualizado continuamente, e porque utiliza a divisão de tarefas dentro da equipe de forma explicita.</a:t>
            </a:r>
          </a:p>
          <a:p>
            <a:pPr marL="862013" indent="46038">
              <a:buFontTx/>
              <a:buNone/>
            </a:pPr>
            <a:r>
              <a:rPr lang="pt-BR" altLang="pt-BR" sz="2800" b="1">
                <a:solidFill>
                  <a:srgbClr val="FF3300"/>
                </a:solidFill>
                <a:effectLst>
                  <a:outerShdw blurRad="38100" dist="38100" dir="2700000" algn="tl">
                    <a:srgbClr val="C0C0C0"/>
                  </a:outerShdw>
                </a:effectLst>
              </a:rPr>
              <a:t>Scrum e XP</a:t>
            </a:r>
            <a:r>
              <a:rPr lang="pt-BR" altLang="pt-BR" sz="2800"/>
              <a:t> são complementares pois Scrum provê práticas ágeis de gerenciamento enquanto XP provê práticas integradas de engenharia de software.</a:t>
            </a:r>
          </a:p>
        </p:txBody>
      </p:sp>
      <p:sp>
        <p:nvSpPr>
          <p:cNvPr id="122883" name="Line 3">
            <a:extLst>
              <a:ext uri="{FF2B5EF4-FFF2-40B4-BE49-F238E27FC236}">
                <a16:creationId xmlns:a16="http://schemas.microsoft.com/office/drawing/2014/main" id="{38E2B5F3-9274-4F25-81E2-CED752821BD6}"/>
              </a:ext>
            </a:extLst>
          </p:cNvPr>
          <p:cNvSpPr>
            <a:spLocks noChangeShapeType="1"/>
          </p:cNvSpPr>
          <p:nvPr/>
        </p:nvSpPr>
        <p:spPr bwMode="auto">
          <a:xfrm>
            <a:off x="685800" y="12954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2884" name="Line 4">
            <a:extLst>
              <a:ext uri="{FF2B5EF4-FFF2-40B4-BE49-F238E27FC236}">
                <a16:creationId xmlns:a16="http://schemas.microsoft.com/office/drawing/2014/main" id="{E9B713B8-1E9D-46E2-9C26-A32AF0764C7E}"/>
              </a:ext>
            </a:extLst>
          </p:cNvPr>
          <p:cNvSpPr>
            <a:spLocks noChangeShapeType="1"/>
          </p:cNvSpPr>
          <p:nvPr/>
        </p:nvSpPr>
        <p:spPr bwMode="auto">
          <a:xfrm>
            <a:off x="685800" y="13716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2885" name="Line 5">
            <a:extLst>
              <a:ext uri="{FF2B5EF4-FFF2-40B4-BE49-F238E27FC236}">
                <a16:creationId xmlns:a16="http://schemas.microsoft.com/office/drawing/2014/main" id="{94D09491-F1EC-42C3-9F8D-2C34F14D3F63}"/>
              </a:ext>
            </a:extLst>
          </p:cNvPr>
          <p:cNvSpPr>
            <a:spLocks noChangeShapeType="1"/>
          </p:cNvSpPr>
          <p:nvPr/>
        </p:nvSpPr>
        <p:spPr bwMode="auto">
          <a:xfrm>
            <a:off x="685800" y="54864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2886" name="Line 6">
            <a:extLst>
              <a:ext uri="{FF2B5EF4-FFF2-40B4-BE49-F238E27FC236}">
                <a16:creationId xmlns:a16="http://schemas.microsoft.com/office/drawing/2014/main" id="{DE9C19C0-2A57-4A90-8AB6-79559AF7ED0E}"/>
              </a:ext>
            </a:extLst>
          </p:cNvPr>
          <p:cNvSpPr>
            <a:spLocks noChangeShapeType="1"/>
          </p:cNvSpPr>
          <p:nvPr/>
        </p:nvSpPr>
        <p:spPr bwMode="auto">
          <a:xfrm>
            <a:off x="685800" y="55626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2887" name="AutoShape 7">
            <a:extLst>
              <a:ext uri="{FF2B5EF4-FFF2-40B4-BE49-F238E27FC236}">
                <a16:creationId xmlns:a16="http://schemas.microsoft.com/office/drawing/2014/main" id="{367F6C4B-E029-4C4D-B330-11FC060BC526}"/>
              </a:ext>
            </a:extLst>
          </p:cNvPr>
          <p:cNvSpPr>
            <a:spLocks noChangeArrowheads="1"/>
          </p:cNvSpPr>
          <p:nvPr/>
        </p:nvSpPr>
        <p:spPr bwMode="auto">
          <a:xfrm>
            <a:off x="457200" y="3733800"/>
            <a:ext cx="457200" cy="381000"/>
          </a:xfrm>
          <a:prstGeom prst="star5">
            <a:avLst/>
          </a:prstGeom>
          <a:solidFill>
            <a:srgbClr val="008000"/>
          </a:solidFill>
          <a:ln>
            <a:noFill/>
          </a:ln>
          <a:effectLst>
            <a:prstShdw prst="shdw13" dist="53882" dir="13500000">
              <a:srgbClr val="808080"/>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pt-BR"/>
          </a:p>
        </p:txBody>
      </p:sp>
      <p:sp>
        <p:nvSpPr>
          <p:cNvPr id="122888" name="AutoShape 8">
            <a:extLst>
              <a:ext uri="{FF2B5EF4-FFF2-40B4-BE49-F238E27FC236}">
                <a16:creationId xmlns:a16="http://schemas.microsoft.com/office/drawing/2014/main" id="{EC0BA6DD-74BF-4B3F-BB42-09A1D99961EF}"/>
              </a:ext>
            </a:extLst>
          </p:cNvPr>
          <p:cNvSpPr>
            <a:spLocks noChangeArrowheads="1"/>
          </p:cNvSpPr>
          <p:nvPr/>
        </p:nvSpPr>
        <p:spPr bwMode="auto">
          <a:xfrm>
            <a:off x="838200" y="3733800"/>
            <a:ext cx="457200" cy="381000"/>
          </a:xfrm>
          <a:prstGeom prst="star5">
            <a:avLst/>
          </a:prstGeom>
          <a:solidFill>
            <a:srgbClr val="008000"/>
          </a:solidFill>
          <a:ln>
            <a:noFill/>
          </a:ln>
          <a:effectLst>
            <a:prstShdw prst="shdw13" dist="53882" dir="13500000">
              <a:srgbClr val="808080"/>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pt-BR"/>
          </a:p>
        </p:txBody>
      </p:sp>
      <p:sp>
        <p:nvSpPr>
          <p:cNvPr id="122889" name="AutoShape 9">
            <a:extLst>
              <a:ext uri="{FF2B5EF4-FFF2-40B4-BE49-F238E27FC236}">
                <a16:creationId xmlns:a16="http://schemas.microsoft.com/office/drawing/2014/main" id="{E172275F-266D-47EC-8B03-C7C08DDF26C3}"/>
              </a:ext>
            </a:extLst>
          </p:cNvPr>
          <p:cNvSpPr>
            <a:spLocks noChangeArrowheads="1"/>
          </p:cNvSpPr>
          <p:nvPr/>
        </p:nvSpPr>
        <p:spPr bwMode="auto">
          <a:xfrm>
            <a:off x="1219200" y="3733800"/>
            <a:ext cx="457200" cy="381000"/>
          </a:xfrm>
          <a:prstGeom prst="star5">
            <a:avLst/>
          </a:prstGeom>
          <a:solidFill>
            <a:srgbClr val="008000"/>
          </a:solidFill>
          <a:ln>
            <a:noFill/>
          </a:ln>
          <a:effectLst>
            <a:prstShdw prst="shdw13" dist="53882" dir="13500000">
              <a:srgbClr val="808080"/>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2">
                                            <p:txEl>
                                              <p:pRg st="0" end="0"/>
                                            </p:txEl>
                                          </p:spTgt>
                                        </p:tgtEl>
                                        <p:attrNameLst>
                                          <p:attrName>style.visibility</p:attrName>
                                        </p:attrNameLst>
                                      </p:cBhvr>
                                      <p:to>
                                        <p:strVal val="visible"/>
                                      </p:to>
                                    </p:set>
                                    <p:anim calcmode="lin" valueType="num">
                                      <p:cBhvr additive="base">
                                        <p:cTn id="7" dur="500" fill="hold"/>
                                        <p:tgtEl>
                                          <p:spTgt spid="1228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882">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2882">
                                            <p:txEl>
                                              <p:pRg st="0" end="0"/>
                                            </p:txEl>
                                          </p:spTgt>
                                        </p:tgtEl>
                                        <p:attrNameLst>
                                          <p:attrName>ppt_c</p:attrName>
                                        </p:attrNameLst>
                                      </p:cBhvr>
                                      <p:to>
                                        <a:schemeClr val="accent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882">
                                            <p:txEl>
                                              <p:pRg st="1" end="1"/>
                                            </p:txEl>
                                          </p:spTgt>
                                        </p:tgtEl>
                                        <p:attrNameLst>
                                          <p:attrName>style.visibility</p:attrName>
                                        </p:attrNameLst>
                                      </p:cBhvr>
                                      <p:to>
                                        <p:strVal val="visible"/>
                                      </p:to>
                                    </p:set>
                                    <p:anim calcmode="lin" valueType="num">
                                      <p:cBhvr additive="base">
                                        <p:cTn id="13" dur="500" fill="hold"/>
                                        <p:tgtEl>
                                          <p:spTgt spid="12288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882">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2882">
                                            <p:txEl>
                                              <p:pRg st="1" end="1"/>
                                            </p:txEl>
                                          </p:spTgt>
                                        </p:tgtEl>
                                        <p:attrNameLst>
                                          <p:attrName>ppt_c</p:attrName>
                                        </p:attrNameLst>
                                      </p:cBhvr>
                                      <p:to>
                                        <a:schemeClr val="accent2"/>
                                      </p:to>
                                    </p:animClr>
                                  </p:subTnLst>
                                </p:cTn>
                              </p:par>
                            </p:childTnLst>
                          </p:cTn>
                        </p:par>
                        <p:par>
                          <p:cTn id="15" fill="hold" nodeType="afterGroup">
                            <p:stCondLst>
                              <p:cond delay="500"/>
                            </p:stCondLst>
                            <p:childTnLst>
                              <p:par>
                                <p:cTn id="16" presetID="2" presetClass="entr" presetSubtype="8" fill="hold" nodeType="afterEffect">
                                  <p:stCondLst>
                                    <p:cond delay="0"/>
                                  </p:stCondLst>
                                  <p:childTnLst>
                                    <p:set>
                                      <p:cBhvr>
                                        <p:cTn id="17" dur="1" fill="hold">
                                          <p:stCondLst>
                                            <p:cond delay="0"/>
                                          </p:stCondLst>
                                        </p:cTn>
                                        <p:tgtEl>
                                          <p:spTgt spid="122887"/>
                                        </p:tgtEl>
                                        <p:attrNameLst>
                                          <p:attrName>style.visibility</p:attrName>
                                        </p:attrNameLst>
                                      </p:cBhvr>
                                      <p:to>
                                        <p:strVal val="visible"/>
                                      </p:to>
                                    </p:set>
                                    <p:anim calcmode="lin" valueType="num">
                                      <p:cBhvr additive="base">
                                        <p:cTn id="18" dur="500" fill="hold"/>
                                        <p:tgtEl>
                                          <p:spTgt spid="122887"/>
                                        </p:tgtEl>
                                        <p:attrNameLst>
                                          <p:attrName>ppt_x</p:attrName>
                                        </p:attrNameLst>
                                      </p:cBhvr>
                                      <p:tavLst>
                                        <p:tav tm="0">
                                          <p:val>
                                            <p:strVal val="0-#ppt_w/2"/>
                                          </p:val>
                                        </p:tav>
                                        <p:tav tm="100000">
                                          <p:val>
                                            <p:strVal val="#ppt_x"/>
                                          </p:val>
                                        </p:tav>
                                      </p:tavLst>
                                    </p:anim>
                                    <p:anim calcmode="lin" valueType="num">
                                      <p:cBhvr additive="base">
                                        <p:cTn id="19" dur="500" fill="hold"/>
                                        <p:tgtEl>
                                          <p:spTgt spid="122887"/>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000"/>
                            </p:stCondLst>
                            <p:childTnLst>
                              <p:par>
                                <p:cTn id="21" presetID="2" presetClass="entr" presetSubtype="8" fill="hold" nodeType="afterEffect">
                                  <p:stCondLst>
                                    <p:cond delay="0"/>
                                  </p:stCondLst>
                                  <p:childTnLst>
                                    <p:set>
                                      <p:cBhvr>
                                        <p:cTn id="22" dur="1" fill="hold">
                                          <p:stCondLst>
                                            <p:cond delay="0"/>
                                          </p:stCondLst>
                                        </p:cTn>
                                        <p:tgtEl>
                                          <p:spTgt spid="122888"/>
                                        </p:tgtEl>
                                        <p:attrNameLst>
                                          <p:attrName>style.visibility</p:attrName>
                                        </p:attrNameLst>
                                      </p:cBhvr>
                                      <p:to>
                                        <p:strVal val="visible"/>
                                      </p:to>
                                    </p:set>
                                    <p:anim calcmode="lin" valueType="num">
                                      <p:cBhvr additive="base">
                                        <p:cTn id="23" dur="500" fill="hold"/>
                                        <p:tgtEl>
                                          <p:spTgt spid="122888"/>
                                        </p:tgtEl>
                                        <p:attrNameLst>
                                          <p:attrName>ppt_x</p:attrName>
                                        </p:attrNameLst>
                                      </p:cBhvr>
                                      <p:tavLst>
                                        <p:tav tm="0">
                                          <p:val>
                                            <p:strVal val="0-#ppt_w/2"/>
                                          </p:val>
                                        </p:tav>
                                        <p:tav tm="100000">
                                          <p:val>
                                            <p:strVal val="#ppt_x"/>
                                          </p:val>
                                        </p:tav>
                                      </p:tavLst>
                                    </p:anim>
                                    <p:anim calcmode="lin" valueType="num">
                                      <p:cBhvr additive="base">
                                        <p:cTn id="24" dur="500" fill="hold"/>
                                        <p:tgtEl>
                                          <p:spTgt spid="122888"/>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1500"/>
                            </p:stCondLst>
                            <p:childTnLst>
                              <p:par>
                                <p:cTn id="26" presetID="2" presetClass="entr" presetSubtype="8" fill="hold" nodeType="afterEffect">
                                  <p:stCondLst>
                                    <p:cond delay="0"/>
                                  </p:stCondLst>
                                  <p:childTnLst>
                                    <p:set>
                                      <p:cBhvr>
                                        <p:cTn id="27" dur="1" fill="hold">
                                          <p:stCondLst>
                                            <p:cond delay="0"/>
                                          </p:stCondLst>
                                        </p:cTn>
                                        <p:tgtEl>
                                          <p:spTgt spid="122889"/>
                                        </p:tgtEl>
                                        <p:attrNameLst>
                                          <p:attrName>style.visibility</p:attrName>
                                        </p:attrNameLst>
                                      </p:cBhvr>
                                      <p:to>
                                        <p:strVal val="visible"/>
                                      </p:to>
                                    </p:set>
                                    <p:anim calcmode="lin" valueType="num">
                                      <p:cBhvr additive="base">
                                        <p:cTn id="28" dur="500" fill="hold"/>
                                        <p:tgtEl>
                                          <p:spTgt spid="122889"/>
                                        </p:tgtEl>
                                        <p:attrNameLst>
                                          <p:attrName>ppt_x</p:attrName>
                                        </p:attrNameLst>
                                      </p:cBhvr>
                                      <p:tavLst>
                                        <p:tav tm="0">
                                          <p:val>
                                            <p:strVal val="0-#ppt_w/2"/>
                                          </p:val>
                                        </p:tav>
                                        <p:tav tm="100000">
                                          <p:val>
                                            <p:strVal val="#ppt_x"/>
                                          </p:val>
                                        </p:tav>
                                      </p:tavLst>
                                    </p:anim>
                                    <p:anim calcmode="lin" valueType="num">
                                      <p:cBhvr additive="base">
                                        <p:cTn id="29" dur="500" fill="hold"/>
                                        <p:tgtEl>
                                          <p:spTgt spid="1228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665C3F5B-7140-437C-91CD-4FD7D358443A}"/>
              </a:ext>
            </a:extLst>
          </p:cNvPr>
          <p:cNvSpPr>
            <a:spLocks noGrp="1" noChangeArrowheads="1"/>
          </p:cNvSpPr>
          <p:nvPr>
            <p:ph type="title"/>
          </p:nvPr>
        </p:nvSpPr>
        <p:spPr/>
        <p:txBody>
          <a:bodyPr/>
          <a:lstStyle/>
          <a:p>
            <a:r>
              <a:rPr lang="pt-BR" altLang="pt-BR"/>
              <a:t>Scrum</a:t>
            </a:r>
          </a:p>
        </p:txBody>
      </p:sp>
      <p:sp>
        <p:nvSpPr>
          <p:cNvPr id="140291" name="Rectangle 3">
            <a:extLst>
              <a:ext uri="{FF2B5EF4-FFF2-40B4-BE49-F238E27FC236}">
                <a16:creationId xmlns:a16="http://schemas.microsoft.com/office/drawing/2014/main" id="{9B25AB53-FF7B-4A0F-8A25-E04C846E3448}"/>
              </a:ext>
            </a:extLst>
          </p:cNvPr>
          <p:cNvSpPr>
            <a:spLocks noGrp="1" noChangeArrowheads="1"/>
          </p:cNvSpPr>
          <p:nvPr>
            <p:ph type="body" idx="1"/>
          </p:nvPr>
        </p:nvSpPr>
        <p:spPr/>
        <p:txBody>
          <a:bodyPr>
            <a:normAutofit fontScale="85000" lnSpcReduction="20000"/>
          </a:bodyPr>
          <a:lstStyle/>
          <a:p>
            <a:r>
              <a:rPr lang="pt-BR" altLang="pt-BR"/>
              <a:t>Não é um método prescritivo</a:t>
            </a:r>
          </a:p>
          <a:p>
            <a:pPr lvl="1"/>
            <a:r>
              <a:rPr lang="pt-BR" altLang="pt-BR"/>
              <a:t>Não define previamente o que deve ser feito em cada situação</a:t>
            </a:r>
          </a:p>
          <a:p>
            <a:pPr lvl="1"/>
            <a:r>
              <a:rPr lang="pt-BR" altLang="pt-BR"/>
              <a:t>Projetos complexos não permitem prever todos os eventos</a:t>
            </a:r>
          </a:p>
          <a:p>
            <a:r>
              <a:rPr lang="pt-BR" altLang="pt-BR"/>
              <a:t>Define um </a:t>
            </a:r>
            <a:r>
              <a:rPr lang="pt-BR" altLang="pt-BR" i="1"/>
              <a:t>framework</a:t>
            </a:r>
            <a:r>
              <a:rPr lang="pt-BR" altLang="pt-BR"/>
              <a:t> e um conjunto de práticas</a:t>
            </a:r>
          </a:p>
          <a:p>
            <a:r>
              <a:rPr lang="pt-BR" altLang="pt-BR"/>
              <a:t>Aplica o senso comum</a:t>
            </a:r>
          </a:p>
          <a:p>
            <a:pPr lvl="1"/>
            <a:r>
              <a:rPr lang="pt-BR" altLang="pt-BR"/>
              <a:t>Combinação de experiência, treinamento, confiança e inteligência de toda a equipe</a:t>
            </a:r>
          </a:p>
          <a:p>
            <a:pPr lvl="1"/>
            <a:r>
              <a:rPr lang="pt-BR" altLang="pt-BR"/>
              <a:t>Senso comum em vez do senso de uma única pessoa é uma das razões do sucesso do Scrum</a:t>
            </a:r>
          </a:p>
        </p:txBody>
      </p:sp>
      <p:sp>
        <p:nvSpPr>
          <p:cNvPr id="6" name="Espaço Reservado para Rodapé 3">
            <a:extLst>
              <a:ext uri="{FF2B5EF4-FFF2-40B4-BE49-F238E27FC236}">
                <a16:creationId xmlns:a16="http://schemas.microsoft.com/office/drawing/2014/main" id="{57AECC8C-6456-4295-9AFB-6CA6469FAFAC}"/>
              </a:ext>
            </a:extLst>
          </p:cNvPr>
          <p:cNvSpPr>
            <a:spLocks noGrp="1"/>
          </p:cNvSpPr>
          <p:nvPr>
            <p:ph type="ftr" sz="quarter" idx="10"/>
          </p:nvPr>
        </p:nvSpPr>
        <p:spPr>
          <a:xfrm>
            <a:off x="539552" y="6588208"/>
            <a:ext cx="7848872" cy="260648"/>
          </a:xfrm>
          <a:prstGeom prst="rect">
            <a:avLst/>
          </a:prstGeom>
        </p:spPr>
        <p:txBody>
          <a:bodyPr/>
          <a:lstStyle>
            <a:lvl1pPr algn="ctr">
              <a:defRPr sz="1100" b="1" cap="small" baseline="0">
                <a:solidFill>
                  <a:srgbClr val="002060"/>
                </a:solidFill>
                <a:latin typeface="Trebuchet MS" panose="020B0603020202020204" pitchFamily="34" charset="0"/>
              </a:defRPr>
            </a:lvl1pPr>
          </a:lstStyle>
          <a:p>
            <a:r>
              <a:rPr lang="pt-BR" altLang="pt-BR"/>
              <a:t>Projeto de Software - Sildenir A. Ribeiro, DSc</a:t>
            </a:r>
            <a:endParaRPr lang="pt-BR" altLang="pt-B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Espaço Reservado para Número de Slide 3">
            <a:extLst>
              <a:ext uri="{FF2B5EF4-FFF2-40B4-BE49-F238E27FC236}">
                <a16:creationId xmlns:a16="http://schemas.microsoft.com/office/drawing/2014/main" id="{5C498955-92D6-4097-BA56-A393FA759D99}"/>
              </a:ext>
            </a:extLst>
          </p:cNvPr>
          <p:cNvSpPr>
            <a:spLocks noGrp="1"/>
          </p:cNvSpPr>
          <p:nvPr>
            <p:ph type="sldNum" sz="quarter" idx="12"/>
          </p:nvPr>
        </p:nvSpPr>
        <p:spPr/>
        <p:txBody>
          <a:bodyPr/>
          <a:lstStyle/>
          <a:p>
            <a:fld id="{70706730-1687-441E-9D14-9AF99EFA764B}" type="slidenum">
              <a:rPr lang="pt-BR" altLang="pt-BR"/>
              <a:pPr/>
              <a:t>40</a:t>
            </a:fld>
            <a:endParaRPr lang="pt-BR" altLang="pt-BR"/>
          </a:p>
        </p:txBody>
      </p:sp>
      <p:sp>
        <p:nvSpPr>
          <p:cNvPr id="123906" name="AutoShape 2">
            <a:extLst>
              <a:ext uri="{FF2B5EF4-FFF2-40B4-BE49-F238E27FC236}">
                <a16:creationId xmlns:a16="http://schemas.microsoft.com/office/drawing/2014/main" id="{9D70D52C-3045-41B6-9A12-41FA02ABC297}"/>
              </a:ext>
            </a:extLst>
          </p:cNvPr>
          <p:cNvSpPr>
            <a:spLocks noChangeArrowheads="1"/>
          </p:cNvSpPr>
          <p:nvPr/>
        </p:nvSpPr>
        <p:spPr bwMode="auto">
          <a:xfrm>
            <a:off x="685800" y="5715000"/>
            <a:ext cx="990600" cy="609600"/>
          </a:xfrm>
          <a:prstGeom prst="cube">
            <a:avLst>
              <a:gd name="adj" fmla="val 25000"/>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23907" name="Rectangle 3">
            <a:extLst>
              <a:ext uri="{FF2B5EF4-FFF2-40B4-BE49-F238E27FC236}">
                <a16:creationId xmlns:a16="http://schemas.microsoft.com/office/drawing/2014/main" id="{6618BC81-880B-4FDD-A0BC-3F7FBF3F92BD}"/>
              </a:ext>
            </a:extLst>
          </p:cNvPr>
          <p:cNvSpPr>
            <a:spLocks noChangeArrowheads="1"/>
          </p:cNvSpPr>
          <p:nvPr/>
        </p:nvSpPr>
        <p:spPr bwMode="auto">
          <a:xfrm>
            <a:off x="5011738" y="4454525"/>
            <a:ext cx="1144587" cy="327025"/>
          </a:xfrm>
          <a:prstGeom prst="rect">
            <a:avLst/>
          </a:prstGeom>
          <a:gradFill rotWithShape="1">
            <a:gsLst>
              <a:gs pos="0">
                <a:srgbClr val="FF9900"/>
              </a:gs>
              <a:gs pos="50000">
                <a:srgbClr val="FF9900">
                  <a:gamma/>
                  <a:shade val="46275"/>
                  <a:invGamma/>
                </a:srgbClr>
              </a:gs>
              <a:gs pos="100000">
                <a:srgbClr val="FF9900"/>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23908" name="AutoShape 4">
            <a:extLst>
              <a:ext uri="{FF2B5EF4-FFF2-40B4-BE49-F238E27FC236}">
                <a16:creationId xmlns:a16="http://schemas.microsoft.com/office/drawing/2014/main" id="{94800225-AE45-4345-8068-001FFAE88193}"/>
              </a:ext>
            </a:extLst>
          </p:cNvPr>
          <p:cNvSpPr>
            <a:spLocks noChangeArrowheads="1"/>
          </p:cNvSpPr>
          <p:nvPr/>
        </p:nvSpPr>
        <p:spPr bwMode="auto">
          <a:xfrm>
            <a:off x="6838950" y="4191000"/>
            <a:ext cx="1143000" cy="685800"/>
          </a:xfrm>
          <a:prstGeom prst="rightArrow">
            <a:avLst>
              <a:gd name="adj1" fmla="val 50000"/>
              <a:gd name="adj2" fmla="val 41667"/>
            </a:avLst>
          </a:prstGeom>
          <a:gradFill rotWithShape="1">
            <a:gsLst>
              <a:gs pos="0">
                <a:srgbClr val="FF9900"/>
              </a:gs>
              <a:gs pos="50000">
                <a:srgbClr val="FF9900">
                  <a:gamma/>
                  <a:shade val="46275"/>
                  <a:invGamma/>
                </a:srgbClr>
              </a:gs>
              <a:gs pos="100000">
                <a:srgbClr val="FF9900"/>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23909" name="AutoShape 5">
            <a:extLst>
              <a:ext uri="{FF2B5EF4-FFF2-40B4-BE49-F238E27FC236}">
                <a16:creationId xmlns:a16="http://schemas.microsoft.com/office/drawing/2014/main" id="{59414B1B-D2B3-4B24-8608-1C423BB2DC48}"/>
              </a:ext>
            </a:extLst>
          </p:cNvPr>
          <p:cNvSpPr>
            <a:spLocks noChangeArrowheads="1"/>
          </p:cNvSpPr>
          <p:nvPr/>
        </p:nvSpPr>
        <p:spPr bwMode="auto">
          <a:xfrm rot="-1694279">
            <a:off x="4419600" y="1455738"/>
            <a:ext cx="2057400" cy="2060575"/>
          </a:xfrm>
          <a:custGeom>
            <a:avLst/>
            <a:gdLst>
              <a:gd name="G0" fmla="+- 1062056 0 0"/>
              <a:gd name="G1" fmla="+- 6690210 0 0"/>
              <a:gd name="G2" fmla="+- 1062056 0 6690210"/>
              <a:gd name="G3" fmla="+- 10800 0 0"/>
              <a:gd name="G4" fmla="+- 0 0 1062056"/>
              <a:gd name="T0" fmla="*/ 360 256 1"/>
              <a:gd name="T1" fmla="*/ 0 256 1"/>
              <a:gd name="G5" fmla="+- G2 T0 T1"/>
              <a:gd name="G6" fmla="?: G2 G2 G5"/>
              <a:gd name="G7" fmla="+- 0 0 G6"/>
              <a:gd name="G8" fmla="+- 7105 0 0"/>
              <a:gd name="G9" fmla="+- 0 0 6690210"/>
              <a:gd name="G10" fmla="+- 7105 0 2700"/>
              <a:gd name="G11" fmla="cos G10 1062056"/>
              <a:gd name="G12" fmla="sin G10 1062056"/>
              <a:gd name="G13" fmla="cos 13500 1062056"/>
              <a:gd name="G14" fmla="sin 13500 1062056"/>
              <a:gd name="G15" fmla="+- G11 10800 0"/>
              <a:gd name="G16" fmla="+- G12 10800 0"/>
              <a:gd name="G17" fmla="+- G13 10800 0"/>
              <a:gd name="G18" fmla="+- G14 10800 0"/>
              <a:gd name="G19" fmla="*/ 7105 1 2"/>
              <a:gd name="G20" fmla="+- G19 5400 0"/>
              <a:gd name="G21" fmla="cos G20 1062056"/>
              <a:gd name="G22" fmla="sin G20 1062056"/>
              <a:gd name="G23" fmla="+- G21 10800 0"/>
              <a:gd name="G24" fmla="+- G12 G23 G22"/>
              <a:gd name="G25" fmla="+- G22 G23 G11"/>
              <a:gd name="G26" fmla="cos 10800 1062056"/>
              <a:gd name="G27" fmla="sin 10800 1062056"/>
              <a:gd name="G28" fmla="cos 7105 1062056"/>
              <a:gd name="G29" fmla="sin 7105 1062056"/>
              <a:gd name="G30" fmla="+- G26 10800 0"/>
              <a:gd name="G31" fmla="+- G27 10800 0"/>
              <a:gd name="G32" fmla="+- G28 10800 0"/>
              <a:gd name="G33" fmla="+- G29 10800 0"/>
              <a:gd name="G34" fmla="+- G19 5400 0"/>
              <a:gd name="G35" fmla="cos G34 6690210"/>
              <a:gd name="G36" fmla="sin G34 6690210"/>
              <a:gd name="G37" fmla="+/ 6690210 1062056 2"/>
              <a:gd name="T2" fmla="*/ 180 256 1"/>
              <a:gd name="T3" fmla="*/ 0 256 1"/>
              <a:gd name="G38" fmla="+- G37 T2 T3"/>
              <a:gd name="G39" fmla="?: G2 G37 G38"/>
              <a:gd name="G40" fmla="cos 10800 G39"/>
              <a:gd name="G41" fmla="sin 10800 G39"/>
              <a:gd name="G42" fmla="cos 7105 G39"/>
              <a:gd name="G43" fmla="sin 7105 G39"/>
              <a:gd name="G44" fmla="+- G40 10800 0"/>
              <a:gd name="G45" fmla="+- G41 10800 0"/>
              <a:gd name="G46" fmla="+- G42 10800 0"/>
              <a:gd name="G47" fmla="+- G43 10800 0"/>
              <a:gd name="G48" fmla="+- G35 10800 0"/>
              <a:gd name="G49" fmla="+- G36 10800 0"/>
              <a:gd name="T4" fmla="*/ 5261 w 21600"/>
              <a:gd name="T5" fmla="*/ 1528 h 21600"/>
              <a:gd name="T6" fmla="*/ 8925 w 21600"/>
              <a:gd name="T7" fmla="*/ 19554 h 21600"/>
              <a:gd name="T8" fmla="*/ 7156 w 21600"/>
              <a:gd name="T9" fmla="*/ 4700 h 21600"/>
              <a:gd name="T10" fmla="*/ 23763 w 21600"/>
              <a:gd name="T11" fmla="*/ 14567 h 21600"/>
              <a:gd name="T12" fmla="*/ 18128 w 21600"/>
              <a:gd name="T13" fmla="*/ 17666 h 21600"/>
              <a:gd name="T14" fmla="*/ 15029 w 21600"/>
              <a:gd name="T15" fmla="*/ 1202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622" y="12782"/>
                </a:moveTo>
                <a:cubicBezTo>
                  <a:pt x="17809" y="12138"/>
                  <a:pt x="17905" y="11470"/>
                  <a:pt x="17905" y="10800"/>
                </a:cubicBezTo>
                <a:cubicBezTo>
                  <a:pt x="17905" y="6876"/>
                  <a:pt x="14723" y="3695"/>
                  <a:pt x="10800" y="3695"/>
                </a:cubicBezTo>
                <a:cubicBezTo>
                  <a:pt x="6876" y="3695"/>
                  <a:pt x="3695" y="6876"/>
                  <a:pt x="3695" y="10800"/>
                </a:cubicBezTo>
                <a:cubicBezTo>
                  <a:pt x="3695" y="14150"/>
                  <a:pt x="6036" y="17046"/>
                  <a:pt x="9312" y="17747"/>
                </a:cubicBezTo>
                <a:lnTo>
                  <a:pt x="8538" y="21360"/>
                </a:lnTo>
                <a:cubicBezTo>
                  <a:pt x="3558" y="20294"/>
                  <a:pt x="0" y="15893"/>
                  <a:pt x="0" y="10800"/>
                </a:cubicBezTo>
                <a:cubicBezTo>
                  <a:pt x="0" y="4835"/>
                  <a:pt x="4835" y="0"/>
                  <a:pt x="10800" y="0"/>
                </a:cubicBezTo>
                <a:cubicBezTo>
                  <a:pt x="16764" y="0"/>
                  <a:pt x="21600" y="4835"/>
                  <a:pt x="21600" y="10800"/>
                </a:cubicBezTo>
                <a:cubicBezTo>
                  <a:pt x="21600" y="11819"/>
                  <a:pt x="21455" y="12834"/>
                  <a:pt x="21170" y="13814"/>
                </a:cubicBezTo>
                <a:lnTo>
                  <a:pt x="23763" y="14567"/>
                </a:lnTo>
                <a:lnTo>
                  <a:pt x="18128" y="17666"/>
                </a:lnTo>
                <a:lnTo>
                  <a:pt x="15029" y="12029"/>
                </a:lnTo>
                <a:lnTo>
                  <a:pt x="17622" y="12782"/>
                </a:lnTo>
                <a:close/>
              </a:path>
            </a:pathLst>
          </a:custGeom>
          <a:gradFill rotWithShape="1">
            <a:gsLst>
              <a:gs pos="0">
                <a:srgbClr val="FF9900"/>
              </a:gs>
              <a:gs pos="50000">
                <a:srgbClr val="FF9900">
                  <a:gamma/>
                  <a:shade val="46275"/>
                  <a:invGamma/>
                </a:srgbClr>
              </a:gs>
              <a:gs pos="100000">
                <a:srgbClr val="FF9900"/>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23910" name="AutoShape 6">
            <a:extLst>
              <a:ext uri="{FF2B5EF4-FFF2-40B4-BE49-F238E27FC236}">
                <a16:creationId xmlns:a16="http://schemas.microsoft.com/office/drawing/2014/main" id="{33009A2A-AE1F-4D67-876A-50BF27C2F87C}"/>
              </a:ext>
            </a:extLst>
          </p:cNvPr>
          <p:cNvSpPr>
            <a:spLocks noChangeArrowheads="1"/>
          </p:cNvSpPr>
          <p:nvPr/>
        </p:nvSpPr>
        <p:spPr bwMode="auto">
          <a:xfrm rot="1458645" flipH="1">
            <a:off x="5421313" y="2749550"/>
            <a:ext cx="2057400" cy="1981200"/>
          </a:xfrm>
          <a:custGeom>
            <a:avLst/>
            <a:gdLst>
              <a:gd name="G0" fmla="+- 3821364 0 0"/>
              <a:gd name="G1" fmla="+- 6690210 0 0"/>
              <a:gd name="G2" fmla="+- 3821364 0 6690210"/>
              <a:gd name="G3" fmla="+- 10800 0 0"/>
              <a:gd name="G4" fmla="+- 0 0 3821364"/>
              <a:gd name="T0" fmla="*/ 360 256 1"/>
              <a:gd name="T1" fmla="*/ 0 256 1"/>
              <a:gd name="G5" fmla="+- G2 T0 T1"/>
              <a:gd name="G6" fmla="?: G2 G2 G5"/>
              <a:gd name="G7" fmla="+- 0 0 G6"/>
              <a:gd name="G8" fmla="+- 7678 0 0"/>
              <a:gd name="G9" fmla="+- 0 0 6690210"/>
              <a:gd name="G10" fmla="+- 7678 0 2700"/>
              <a:gd name="G11" fmla="cos G10 3821364"/>
              <a:gd name="G12" fmla="sin G10 3821364"/>
              <a:gd name="G13" fmla="cos 13500 3821364"/>
              <a:gd name="G14" fmla="sin 13500 3821364"/>
              <a:gd name="G15" fmla="+- G11 10800 0"/>
              <a:gd name="G16" fmla="+- G12 10800 0"/>
              <a:gd name="G17" fmla="+- G13 10800 0"/>
              <a:gd name="G18" fmla="+- G14 10800 0"/>
              <a:gd name="G19" fmla="*/ 7678 1 2"/>
              <a:gd name="G20" fmla="+- G19 5400 0"/>
              <a:gd name="G21" fmla="cos G20 3821364"/>
              <a:gd name="G22" fmla="sin G20 3821364"/>
              <a:gd name="G23" fmla="+- G21 10800 0"/>
              <a:gd name="G24" fmla="+- G12 G23 G22"/>
              <a:gd name="G25" fmla="+- G22 G23 G11"/>
              <a:gd name="G26" fmla="cos 10800 3821364"/>
              <a:gd name="G27" fmla="sin 10800 3821364"/>
              <a:gd name="G28" fmla="cos 7678 3821364"/>
              <a:gd name="G29" fmla="sin 7678 3821364"/>
              <a:gd name="G30" fmla="+- G26 10800 0"/>
              <a:gd name="G31" fmla="+- G27 10800 0"/>
              <a:gd name="G32" fmla="+- G28 10800 0"/>
              <a:gd name="G33" fmla="+- G29 10800 0"/>
              <a:gd name="G34" fmla="+- G19 5400 0"/>
              <a:gd name="G35" fmla="cos G34 6690210"/>
              <a:gd name="G36" fmla="sin G34 6690210"/>
              <a:gd name="G37" fmla="+/ 6690210 3821364 2"/>
              <a:gd name="T2" fmla="*/ 180 256 1"/>
              <a:gd name="T3" fmla="*/ 0 256 1"/>
              <a:gd name="G38" fmla="+- G37 T2 T3"/>
              <a:gd name="G39" fmla="?: G2 G37 G38"/>
              <a:gd name="G40" fmla="cos 10800 G39"/>
              <a:gd name="G41" fmla="sin 10800 G39"/>
              <a:gd name="G42" fmla="cos 7678 G39"/>
              <a:gd name="G43" fmla="sin 7678 G39"/>
              <a:gd name="G44" fmla="+- G40 10800 0"/>
              <a:gd name="G45" fmla="+- G41 10800 0"/>
              <a:gd name="G46" fmla="+- G42 10800 0"/>
              <a:gd name="G47" fmla="+- G43 10800 0"/>
              <a:gd name="G48" fmla="+- G35 10800 0"/>
              <a:gd name="G49" fmla="+- G36 10800 0"/>
              <a:gd name="T4" fmla="*/ 8961 w 21600"/>
              <a:gd name="T5" fmla="*/ 157 h 21600"/>
              <a:gd name="T6" fmla="*/ 8865 w 21600"/>
              <a:gd name="T7" fmla="*/ 19834 h 21600"/>
              <a:gd name="T8" fmla="*/ 9492 w 21600"/>
              <a:gd name="T9" fmla="*/ 3234 h 21600"/>
              <a:gd name="T10" fmla="*/ 17891 w 21600"/>
              <a:gd name="T11" fmla="*/ 22287 h 21600"/>
              <a:gd name="T12" fmla="*/ 12027 w 21600"/>
              <a:gd name="T13" fmla="*/ 20899 h 21600"/>
              <a:gd name="T14" fmla="*/ 13415 w 21600"/>
              <a:gd name="T15" fmla="*/ 1503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4833" y="17333"/>
                </a:moveTo>
                <a:cubicBezTo>
                  <a:pt x="17098" y="15934"/>
                  <a:pt x="18478" y="13462"/>
                  <a:pt x="18478" y="10800"/>
                </a:cubicBezTo>
                <a:cubicBezTo>
                  <a:pt x="18478" y="6559"/>
                  <a:pt x="15040" y="3122"/>
                  <a:pt x="10800" y="3122"/>
                </a:cubicBezTo>
                <a:cubicBezTo>
                  <a:pt x="6559" y="3122"/>
                  <a:pt x="3122" y="6559"/>
                  <a:pt x="3122" y="10800"/>
                </a:cubicBezTo>
                <a:cubicBezTo>
                  <a:pt x="3122" y="14420"/>
                  <a:pt x="5651" y="17549"/>
                  <a:pt x="9192" y="18307"/>
                </a:cubicBezTo>
                <a:lnTo>
                  <a:pt x="8538" y="21360"/>
                </a:lnTo>
                <a:cubicBezTo>
                  <a:pt x="3558" y="20294"/>
                  <a:pt x="0" y="15893"/>
                  <a:pt x="0" y="10800"/>
                </a:cubicBezTo>
                <a:cubicBezTo>
                  <a:pt x="0" y="4835"/>
                  <a:pt x="4835" y="0"/>
                  <a:pt x="10800" y="0"/>
                </a:cubicBezTo>
                <a:cubicBezTo>
                  <a:pt x="16764" y="0"/>
                  <a:pt x="21600" y="4835"/>
                  <a:pt x="21600" y="10800"/>
                </a:cubicBezTo>
                <a:cubicBezTo>
                  <a:pt x="21600" y="14544"/>
                  <a:pt x="19660" y="18022"/>
                  <a:pt x="16473" y="19989"/>
                </a:cubicBezTo>
                <a:lnTo>
                  <a:pt x="17891" y="22287"/>
                </a:lnTo>
                <a:lnTo>
                  <a:pt x="12027" y="20899"/>
                </a:lnTo>
                <a:lnTo>
                  <a:pt x="13415" y="15035"/>
                </a:lnTo>
                <a:lnTo>
                  <a:pt x="14833" y="17333"/>
                </a:lnTo>
                <a:close/>
              </a:path>
            </a:pathLst>
          </a:custGeom>
          <a:gradFill rotWithShape="1">
            <a:gsLst>
              <a:gs pos="0">
                <a:srgbClr val="FF9900"/>
              </a:gs>
              <a:gs pos="50000">
                <a:srgbClr val="FF9900">
                  <a:gamma/>
                  <a:shade val="46275"/>
                  <a:invGamma/>
                </a:srgbClr>
              </a:gs>
              <a:gs pos="100000">
                <a:srgbClr val="FF9900"/>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23911" name="AutoShape 7">
            <a:extLst>
              <a:ext uri="{FF2B5EF4-FFF2-40B4-BE49-F238E27FC236}">
                <a16:creationId xmlns:a16="http://schemas.microsoft.com/office/drawing/2014/main" id="{96119832-0AAD-4B5E-A115-55E08CD6BFCF}"/>
              </a:ext>
            </a:extLst>
          </p:cNvPr>
          <p:cNvSpPr>
            <a:spLocks noChangeArrowheads="1"/>
          </p:cNvSpPr>
          <p:nvPr/>
        </p:nvSpPr>
        <p:spPr bwMode="auto">
          <a:xfrm>
            <a:off x="2514600" y="4267200"/>
            <a:ext cx="1143000" cy="685800"/>
          </a:xfrm>
          <a:prstGeom prst="rightArrow">
            <a:avLst>
              <a:gd name="adj1" fmla="val 50000"/>
              <a:gd name="adj2" fmla="val 41667"/>
            </a:avLst>
          </a:prstGeom>
          <a:gradFill rotWithShape="1">
            <a:gsLst>
              <a:gs pos="0">
                <a:srgbClr val="FF9900"/>
              </a:gs>
              <a:gs pos="50000">
                <a:srgbClr val="FF9900">
                  <a:gamma/>
                  <a:shade val="46275"/>
                  <a:invGamma/>
                </a:srgbClr>
              </a:gs>
              <a:gs pos="100000">
                <a:srgbClr val="FF9900"/>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23912" name="AutoShape 8">
            <a:extLst>
              <a:ext uri="{FF2B5EF4-FFF2-40B4-BE49-F238E27FC236}">
                <a16:creationId xmlns:a16="http://schemas.microsoft.com/office/drawing/2014/main" id="{5F19930B-B0FF-42CF-ACDA-24AA5B356438}"/>
              </a:ext>
            </a:extLst>
          </p:cNvPr>
          <p:cNvSpPr>
            <a:spLocks noChangeArrowheads="1"/>
          </p:cNvSpPr>
          <p:nvPr/>
        </p:nvSpPr>
        <p:spPr bwMode="auto">
          <a:xfrm>
            <a:off x="990600" y="5257800"/>
            <a:ext cx="990600" cy="609600"/>
          </a:xfrm>
          <a:prstGeom prst="cube">
            <a:avLst>
              <a:gd name="adj" fmla="val 25000"/>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23913" name="AutoShape 9">
            <a:extLst>
              <a:ext uri="{FF2B5EF4-FFF2-40B4-BE49-F238E27FC236}">
                <a16:creationId xmlns:a16="http://schemas.microsoft.com/office/drawing/2014/main" id="{ABB430B6-6075-4EE5-BA4E-F7709BD87728}"/>
              </a:ext>
            </a:extLst>
          </p:cNvPr>
          <p:cNvSpPr>
            <a:spLocks noChangeArrowheads="1"/>
          </p:cNvSpPr>
          <p:nvPr/>
        </p:nvSpPr>
        <p:spPr bwMode="auto">
          <a:xfrm>
            <a:off x="762000" y="4800600"/>
            <a:ext cx="990600" cy="609600"/>
          </a:xfrm>
          <a:prstGeom prst="cube">
            <a:avLst>
              <a:gd name="adj" fmla="val 25000"/>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23914" name="AutoShape 10">
            <a:extLst>
              <a:ext uri="{FF2B5EF4-FFF2-40B4-BE49-F238E27FC236}">
                <a16:creationId xmlns:a16="http://schemas.microsoft.com/office/drawing/2014/main" id="{9C109C7B-99FB-481D-BE8D-1B2891FCACA2}"/>
              </a:ext>
            </a:extLst>
          </p:cNvPr>
          <p:cNvSpPr>
            <a:spLocks noChangeArrowheads="1"/>
          </p:cNvSpPr>
          <p:nvPr/>
        </p:nvSpPr>
        <p:spPr bwMode="auto">
          <a:xfrm>
            <a:off x="1371600" y="4343400"/>
            <a:ext cx="990600" cy="609600"/>
          </a:xfrm>
          <a:prstGeom prst="cube">
            <a:avLst>
              <a:gd name="adj" fmla="val 25000"/>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23915" name="AutoShape 11">
            <a:extLst>
              <a:ext uri="{FF2B5EF4-FFF2-40B4-BE49-F238E27FC236}">
                <a16:creationId xmlns:a16="http://schemas.microsoft.com/office/drawing/2014/main" id="{D3A5E786-0E10-4C7A-A922-E8833252DABF}"/>
              </a:ext>
            </a:extLst>
          </p:cNvPr>
          <p:cNvSpPr>
            <a:spLocks noChangeArrowheads="1"/>
          </p:cNvSpPr>
          <p:nvPr/>
        </p:nvSpPr>
        <p:spPr bwMode="auto">
          <a:xfrm>
            <a:off x="8077200" y="4267200"/>
            <a:ext cx="990600" cy="609600"/>
          </a:xfrm>
          <a:prstGeom prst="cube">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23916" name="AutoShape 12">
            <a:extLst>
              <a:ext uri="{FF2B5EF4-FFF2-40B4-BE49-F238E27FC236}">
                <a16:creationId xmlns:a16="http://schemas.microsoft.com/office/drawing/2014/main" id="{83C3A604-9E24-4C02-A89F-9F009FCBD9CD}"/>
              </a:ext>
            </a:extLst>
          </p:cNvPr>
          <p:cNvSpPr>
            <a:spLocks noChangeArrowheads="1"/>
          </p:cNvSpPr>
          <p:nvPr/>
        </p:nvSpPr>
        <p:spPr bwMode="auto">
          <a:xfrm>
            <a:off x="3733800" y="4572000"/>
            <a:ext cx="914400" cy="304800"/>
          </a:xfrm>
          <a:prstGeom prst="parallelogram">
            <a:avLst>
              <a:gd name="adj" fmla="val 89069"/>
            </a:avLst>
          </a:prstGeom>
          <a:solidFill>
            <a:srgbClr val="3366FF"/>
          </a:solidFill>
          <a:ln w="9525">
            <a:solidFill>
              <a:schemeClr val="tx1"/>
            </a:solidFill>
            <a:miter lim="800000"/>
            <a:headEnd/>
            <a:tailEnd/>
          </a:ln>
          <a:effectLst>
            <a:outerShdw sy="50000" kx="-2453608" rotWithShape="0">
              <a:schemeClr val="bg2"/>
            </a:outerShdw>
          </a:effectLst>
        </p:spPr>
        <p:txBody>
          <a:bodyPr wrap="none" anchor="ctr"/>
          <a:lstStyle/>
          <a:p>
            <a:endParaRPr lang="pt-BR"/>
          </a:p>
        </p:txBody>
      </p:sp>
      <p:sp>
        <p:nvSpPr>
          <p:cNvPr id="123917" name="AutoShape 13">
            <a:extLst>
              <a:ext uri="{FF2B5EF4-FFF2-40B4-BE49-F238E27FC236}">
                <a16:creationId xmlns:a16="http://schemas.microsoft.com/office/drawing/2014/main" id="{276F79DD-336C-407F-B1F2-F6DB979AE102}"/>
              </a:ext>
            </a:extLst>
          </p:cNvPr>
          <p:cNvSpPr>
            <a:spLocks noChangeArrowheads="1"/>
          </p:cNvSpPr>
          <p:nvPr/>
        </p:nvSpPr>
        <p:spPr bwMode="auto">
          <a:xfrm>
            <a:off x="3810000" y="4419600"/>
            <a:ext cx="914400" cy="304800"/>
          </a:xfrm>
          <a:prstGeom prst="parallelogram">
            <a:avLst>
              <a:gd name="adj" fmla="val 89069"/>
            </a:avLst>
          </a:prstGeom>
          <a:solidFill>
            <a:srgbClr val="3366FF"/>
          </a:solidFill>
          <a:ln w="9525">
            <a:solidFill>
              <a:schemeClr val="tx1"/>
            </a:solidFill>
            <a:miter lim="800000"/>
            <a:headEnd/>
            <a:tailEnd/>
          </a:ln>
          <a:effectLst>
            <a:outerShdw sy="50000" kx="-2453608" rotWithShape="0">
              <a:schemeClr val="bg2"/>
            </a:outerShdw>
          </a:effectLst>
        </p:spPr>
        <p:txBody>
          <a:bodyPr wrap="none" anchor="ctr"/>
          <a:lstStyle/>
          <a:p>
            <a:endParaRPr lang="pt-BR"/>
          </a:p>
        </p:txBody>
      </p:sp>
      <p:sp>
        <p:nvSpPr>
          <p:cNvPr id="123918" name="AutoShape 14">
            <a:extLst>
              <a:ext uri="{FF2B5EF4-FFF2-40B4-BE49-F238E27FC236}">
                <a16:creationId xmlns:a16="http://schemas.microsoft.com/office/drawing/2014/main" id="{3CA2F4E1-0265-49A2-B293-AE313592370E}"/>
              </a:ext>
            </a:extLst>
          </p:cNvPr>
          <p:cNvSpPr>
            <a:spLocks noChangeArrowheads="1"/>
          </p:cNvSpPr>
          <p:nvPr/>
        </p:nvSpPr>
        <p:spPr bwMode="auto">
          <a:xfrm>
            <a:off x="3886200" y="4267200"/>
            <a:ext cx="914400" cy="304800"/>
          </a:xfrm>
          <a:prstGeom prst="parallelogram">
            <a:avLst>
              <a:gd name="adj" fmla="val 89069"/>
            </a:avLst>
          </a:prstGeom>
          <a:solidFill>
            <a:srgbClr val="3366FF"/>
          </a:solidFill>
          <a:ln w="9525">
            <a:solidFill>
              <a:schemeClr val="tx1"/>
            </a:solidFill>
            <a:miter lim="800000"/>
            <a:headEnd/>
            <a:tailEnd/>
          </a:ln>
          <a:effectLst>
            <a:outerShdw sy="50000" kx="-2453608" rotWithShape="0">
              <a:schemeClr val="bg2"/>
            </a:outerShdw>
          </a:effectLst>
        </p:spPr>
        <p:txBody>
          <a:bodyPr wrap="none" anchor="ctr"/>
          <a:lstStyle/>
          <a:p>
            <a:endParaRPr lang="pt-BR"/>
          </a:p>
        </p:txBody>
      </p:sp>
      <p:sp>
        <p:nvSpPr>
          <p:cNvPr id="123919" name="AutoShape 15">
            <a:extLst>
              <a:ext uri="{FF2B5EF4-FFF2-40B4-BE49-F238E27FC236}">
                <a16:creationId xmlns:a16="http://schemas.microsoft.com/office/drawing/2014/main" id="{D1A85C11-9C32-46BE-97E0-DCB7A363AAE6}"/>
              </a:ext>
            </a:extLst>
          </p:cNvPr>
          <p:cNvSpPr>
            <a:spLocks noChangeArrowheads="1"/>
          </p:cNvSpPr>
          <p:nvPr/>
        </p:nvSpPr>
        <p:spPr bwMode="auto">
          <a:xfrm>
            <a:off x="3962400" y="4114800"/>
            <a:ext cx="914400" cy="304800"/>
          </a:xfrm>
          <a:prstGeom prst="parallelogram">
            <a:avLst>
              <a:gd name="adj" fmla="val 89069"/>
            </a:avLst>
          </a:prstGeom>
          <a:solidFill>
            <a:srgbClr val="3366FF"/>
          </a:solidFill>
          <a:ln w="9525">
            <a:solidFill>
              <a:schemeClr val="tx1"/>
            </a:solidFill>
            <a:miter lim="800000"/>
            <a:headEnd/>
            <a:tailEnd/>
          </a:ln>
          <a:effectLst>
            <a:outerShdw sy="50000" kx="-2453608" rotWithShape="0">
              <a:schemeClr val="bg2"/>
            </a:outerShdw>
          </a:effectLst>
        </p:spPr>
        <p:txBody>
          <a:bodyPr wrap="none" anchor="ctr"/>
          <a:lstStyle/>
          <a:p>
            <a:endParaRPr lang="pt-BR"/>
          </a:p>
        </p:txBody>
      </p:sp>
      <p:sp>
        <p:nvSpPr>
          <p:cNvPr id="123920" name="Text Box 16">
            <a:extLst>
              <a:ext uri="{FF2B5EF4-FFF2-40B4-BE49-F238E27FC236}">
                <a16:creationId xmlns:a16="http://schemas.microsoft.com/office/drawing/2014/main" id="{BC379FA8-277B-4B75-A222-149C1E60F031}"/>
              </a:ext>
            </a:extLst>
          </p:cNvPr>
          <p:cNvSpPr txBox="1">
            <a:spLocks noChangeArrowheads="1"/>
          </p:cNvSpPr>
          <p:nvPr/>
        </p:nvSpPr>
        <p:spPr bwMode="auto">
          <a:xfrm>
            <a:off x="5105400" y="22098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pt-BR" altLang="pt-BR"/>
              <a:t>24h</a:t>
            </a:r>
          </a:p>
        </p:txBody>
      </p:sp>
      <p:sp>
        <p:nvSpPr>
          <p:cNvPr id="123921" name="Text Box 17">
            <a:extLst>
              <a:ext uri="{FF2B5EF4-FFF2-40B4-BE49-F238E27FC236}">
                <a16:creationId xmlns:a16="http://schemas.microsoft.com/office/drawing/2014/main" id="{5D871FA5-CF77-45B7-9722-4333E38A8257}"/>
              </a:ext>
            </a:extLst>
          </p:cNvPr>
          <p:cNvSpPr txBox="1">
            <a:spLocks noChangeArrowheads="1"/>
          </p:cNvSpPr>
          <p:nvPr/>
        </p:nvSpPr>
        <p:spPr bwMode="auto">
          <a:xfrm>
            <a:off x="5943600" y="3505200"/>
            <a:ext cx="105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pt-BR" altLang="pt-BR"/>
              <a:t>30 dias</a:t>
            </a:r>
          </a:p>
        </p:txBody>
      </p:sp>
      <p:sp>
        <p:nvSpPr>
          <p:cNvPr id="123922" name="Text Box 18">
            <a:extLst>
              <a:ext uri="{FF2B5EF4-FFF2-40B4-BE49-F238E27FC236}">
                <a16:creationId xmlns:a16="http://schemas.microsoft.com/office/drawing/2014/main" id="{0E92429B-7C03-41B4-8BCF-B337C5260289}"/>
              </a:ext>
            </a:extLst>
          </p:cNvPr>
          <p:cNvSpPr txBox="1">
            <a:spLocks noChangeArrowheads="1"/>
          </p:cNvSpPr>
          <p:nvPr/>
        </p:nvSpPr>
        <p:spPr bwMode="auto">
          <a:xfrm>
            <a:off x="2133600" y="5394325"/>
            <a:ext cx="2971800"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pt-BR" altLang="pt-BR" sz="2000"/>
              <a:t>Levantamento de prioridades do produto</a:t>
            </a:r>
          </a:p>
        </p:txBody>
      </p:sp>
      <p:sp>
        <p:nvSpPr>
          <p:cNvPr id="123923" name="AutoShape 19">
            <a:extLst>
              <a:ext uri="{FF2B5EF4-FFF2-40B4-BE49-F238E27FC236}">
                <a16:creationId xmlns:a16="http://schemas.microsoft.com/office/drawing/2014/main" id="{FEFEE084-B41B-453D-B846-732FEE883110}"/>
              </a:ext>
            </a:extLst>
          </p:cNvPr>
          <p:cNvSpPr>
            <a:spLocks/>
          </p:cNvSpPr>
          <p:nvPr/>
        </p:nvSpPr>
        <p:spPr bwMode="auto">
          <a:xfrm>
            <a:off x="2133600" y="5105400"/>
            <a:ext cx="228600" cy="1219200"/>
          </a:xfrm>
          <a:prstGeom prst="rightBrace">
            <a:avLst>
              <a:gd name="adj1" fmla="val 4444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23924" name="Text Box 20">
            <a:extLst>
              <a:ext uri="{FF2B5EF4-FFF2-40B4-BE49-F238E27FC236}">
                <a16:creationId xmlns:a16="http://schemas.microsoft.com/office/drawing/2014/main" id="{BDBA9044-0663-430C-9D84-EB14327CE43B}"/>
              </a:ext>
            </a:extLst>
          </p:cNvPr>
          <p:cNvSpPr txBox="1">
            <a:spLocks noChangeArrowheads="1"/>
          </p:cNvSpPr>
          <p:nvPr/>
        </p:nvSpPr>
        <p:spPr bwMode="auto">
          <a:xfrm>
            <a:off x="3352800" y="3429000"/>
            <a:ext cx="2133600"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pt-BR" altLang="pt-BR" sz="2000"/>
              <a:t>Acúmulo de tarefas pela equipe</a:t>
            </a:r>
          </a:p>
        </p:txBody>
      </p:sp>
      <p:sp>
        <p:nvSpPr>
          <p:cNvPr id="123925" name="Text Box 21">
            <a:extLst>
              <a:ext uri="{FF2B5EF4-FFF2-40B4-BE49-F238E27FC236}">
                <a16:creationId xmlns:a16="http://schemas.microsoft.com/office/drawing/2014/main" id="{1F0FC835-BC92-43B3-8EAE-F16B0F303E60}"/>
              </a:ext>
            </a:extLst>
          </p:cNvPr>
          <p:cNvSpPr txBox="1">
            <a:spLocks noChangeArrowheads="1"/>
          </p:cNvSpPr>
          <p:nvPr/>
        </p:nvSpPr>
        <p:spPr bwMode="auto">
          <a:xfrm>
            <a:off x="6858000" y="5005388"/>
            <a:ext cx="2438400"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pt-BR" altLang="pt-BR" sz="2000"/>
              <a:t>Nova demonstração de funcionalidade</a:t>
            </a:r>
            <a:endParaRPr lang="pt-BR" altLang="pt-BR" sz="700"/>
          </a:p>
        </p:txBody>
      </p:sp>
      <p:sp>
        <p:nvSpPr>
          <p:cNvPr id="123926" name="Text Box 22">
            <a:extLst>
              <a:ext uri="{FF2B5EF4-FFF2-40B4-BE49-F238E27FC236}">
                <a16:creationId xmlns:a16="http://schemas.microsoft.com/office/drawing/2014/main" id="{3FD9DEB0-1125-4455-8C79-BE9314640E02}"/>
              </a:ext>
            </a:extLst>
          </p:cNvPr>
          <p:cNvSpPr txBox="1">
            <a:spLocks noChangeArrowheads="1"/>
          </p:cNvSpPr>
          <p:nvPr/>
        </p:nvSpPr>
        <p:spPr bwMode="auto">
          <a:xfrm>
            <a:off x="2743200" y="1905000"/>
            <a:ext cx="1905000"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pt-BR" altLang="pt-BR" sz="2000"/>
              <a:t>Reunião diária do Scrum</a:t>
            </a:r>
          </a:p>
        </p:txBody>
      </p:sp>
      <p:sp>
        <p:nvSpPr>
          <p:cNvPr id="123927" name="Text Box 23">
            <a:extLst>
              <a:ext uri="{FF2B5EF4-FFF2-40B4-BE49-F238E27FC236}">
                <a16:creationId xmlns:a16="http://schemas.microsoft.com/office/drawing/2014/main" id="{C0AB2BD7-577A-4232-A22B-33800D327597}"/>
              </a:ext>
            </a:extLst>
          </p:cNvPr>
          <p:cNvSpPr txBox="1">
            <a:spLocks noChangeArrowheads="1"/>
          </p:cNvSpPr>
          <p:nvPr/>
        </p:nvSpPr>
        <p:spPr bwMode="auto">
          <a:xfrm>
            <a:off x="990600" y="3946525"/>
            <a:ext cx="1905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pt-BR" altLang="pt-BR" sz="2000"/>
              <a:t>Sprint Backlog</a:t>
            </a:r>
          </a:p>
        </p:txBody>
      </p:sp>
      <p:sp>
        <p:nvSpPr>
          <p:cNvPr id="123928" name="Rectangle 24">
            <a:extLst>
              <a:ext uri="{FF2B5EF4-FFF2-40B4-BE49-F238E27FC236}">
                <a16:creationId xmlns:a16="http://schemas.microsoft.com/office/drawing/2014/main" id="{1FBB8C86-852D-4E2F-BA90-EA4935F8BE3D}"/>
              </a:ext>
            </a:extLst>
          </p:cNvPr>
          <p:cNvSpPr>
            <a:spLocks noChangeArrowheads="1"/>
          </p:cNvSpPr>
          <p:nvPr/>
        </p:nvSpPr>
        <p:spPr bwMode="auto">
          <a:xfrm>
            <a:off x="152400" y="365125"/>
            <a:ext cx="8915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buFontTx/>
              <a:buNone/>
            </a:pPr>
            <a:r>
              <a:rPr lang="pt-BR" altLang="pt-BR" sz="3600" b="1">
                <a:solidFill>
                  <a:schemeClr val="tx2"/>
                </a:solidFill>
                <a:effectLst>
                  <a:outerShdw blurRad="38100" dist="38100" dir="2700000" algn="tl">
                    <a:srgbClr val="C0C0C0"/>
                  </a:outerShdw>
                </a:effectLst>
              </a:rPr>
              <a:t>Fases</a:t>
            </a:r>
          </a:p>
        </p:txBody>
      </p:sp>
      <p:sp>
        <p:nvSpPr>
          <p:cNvPr id="123929" name="Rectangle 25">
            <a:extLst>
              <a:ext uri="{FF2B5EF4-FFF2-40B4-BE49-F238E27FC236}">
                <a16:creationId xmlns:a16="http://schemas.microsoft.com/office/drawing/2014/main" id="{2D4CFB0E-979C-4602-9A52-E2E9AFD107D9}"/>
              </a:ext>
            </a:extLst>
          </p:cNvPr>
          <p:cNvSpPr>
            <a:spLocks noChangeArrowheads="1"/>
          </p:cNvSpPr>
          <p:nvPr/>
        </p:nvSpPr>
        <p:spPr bwMode="auto">
          <a:xfrm>
            <a:off x="457200" y="1447800"/>
            <a:ext cx="81788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a:t>Planejamento</a:t>
            </a:r>
          </a:p>
          <a:p>
            <a:pPr>
              <a:spcBef>
                <a:spcPct val="20000"/>
              </a:spcBef>
              <a:buFontTx/>
              <a:buNone/>
            </a:pPr>
            <a:endParaRPr lang="pt-BR" altLang="pt-BR" sz="1000"/>
          </a:p>
          <a:p>
            <a:pPr>
              <a:spcBef>
                <a:spcPct val="20000"/>
              </a:spcBef>
            </a:pPr>
            <a:r>
              <a:rPr lang="pt-BR" altLang="pt-BR"/>
              <a:t>Sprints</a:t>
            </a:r>
            <a:endParaRPr lang="pt-BR" altLang="pt-BR" sz="2800"/>
          </a:p>
          <a:p>
            <a:pPr lvl="1">
              <a:spcBef>
                <a:spcPct val="20000"/>
              </a:spcBef>
              <a:buFontTx/>
              <a:buChar char="–"/>
            </a:pPr>
            <a:r>
              <a:rPr lang="pt-BR" altLang="pt-BR"/>
              <a:t>Ciclos</a:t>
            </a:r>
          </a:p>
          <a:p>
            <a:pPr lvl="1">
              <a:spcBef>
                <a:spcPct val="20000"/>
              </a:spcBef>
              <a:buFontTx/>
              <a:buNone/>
            </a:pPr>
            <a:endParaRPr lang="pt-BR" altLang="pt-BR" sz="1000"/>
          </a:p>
          <a:p>
            <a:pPr>
              <a:spcBef>
                <a:spcPct val="20000"/>
              </a:spcBef>
            </a:pPr>
            <a:r>
              <a:rPr lang="pt-BR" altLang="pt-BR"/>
              <a:t>Encerramento</a:t>
            </a:r>
            <a:endParaRPr lang="pt-BR" altLang="pt-BR" sz="2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3">
            <a:extLst>
              <a:ext uri="{FF2B5EF4-FFF2-40B4-BE49-F238E27FC236}">
                <a16:creationId xmlns:a16="http://schemas.microsoft.com/office/drawing/2014/main" id="{18CE0743-E673-4869-83A7-5CB3B5E89987}"/>
              </a:ext>
            </a:extLst>
          </p:cNvPr>
          <p:cNvSpPr>
            <a:spLocks noGrp="1"/>
          </p:cNvSpPr>
          <p:nvPr>
            <p:ph type="sldNum" sz="quarter" idx="12"/>
          </p:nvPr>
        </p:nvSpPr>
        <p:spPr/>
        <p:txBody>
          <a:bodyPr/>
          <a:lstStyle/>
          <a:p>
            <a:fld id="{5E065B78-A8F4-47E8-9C68-358684EA29B0}" type="slidenum">
              <a:rPr lang="pt-BR" altLang="pt-BR"/>
              <a:pPr/>
              <a:t>41</a:t>
            </a:fld>
            <a:endParaRPr lang="pt-BR" altLang="pt-BR"/>
          </a:p>
        </p:txBody>
      </p:sp>
      <p:sp>
        <p:nvSpPr>
          <p:cNvPr id="124930" name="Rectangle 2">
            <a:extLst>
              <a:ext uri="{FF2B5EF4-FFF2-40B4-BE49-F238E27FC236}">
                <a16:creationId xmlns:a16="http://schemas.microsoft.com/office/drawing/2014/main" id="{3D99C599-BD63-4D33-82C2-1CC256342C12}"/>
              </a:ext>
            </a:extLst>
          </p:cNvPr>
          <p:cNvSpPr>
            <a:spLocks noChangeArrowheads="1"/>
          </p:cNvSpPr>
          <p:nvPr/>
        </p:nvSpPr>
        <p:spPr bwMode="auto">
          <a:xfrm>
            <a:off x="152400" y="457200"/>
            <a:ext cx="8915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buFontTx/>
              <a:buNone/>
            </a:pPr>
            <a:r>
              <a:rPr lang="pt-BR" altLang="pt-BR" sz="3600" b="1">
                <a:solidFill>
                  <a:schemeClr val="tx2"/>
                </a:solidFill>
                <a:effectLst>
                  <a:outerShdw blurRad="38100" dist="38100" dir="2700000" algn="tl">
                    <a:srgbClr val="C0C0C0"/>
                  </a:outerShdw>
                </a:effectLst>
              </a:rPr>
              <a:t>Fases de </a:t>
            </a:r>
            <a:r>
              <a:rPr lang="pt-BR" altLang="pt-BR" sz="4000" b="1">
                <a:solidFill>
                  <a:schemeClr val="tx2"/>
                </a:solidFill>
                <a:effectLst>
                  <a:outerShdw blurRad="38100" dist="38100" dir="2700000" algn="tl">
                    <a:srgbClr val="C0C0C0"/>
                  </a:outerShdw>
                </a:effectLst>
              </a:rPr>
              <a:t>encerramento</a:t>
            </a:r>
          </a:p>
        </p:txBody>
      </p:sp>
      <p:sp>
        <p:nvSpPr>
          <p:cNvPr id="124931" name="Rectangle 3">
            <a:extLst>
              <a:ext uri="{FF2B5EF4-FFF2-40B4-BE49-F238E27FC236}">
                <a16:creationId xmlns:a16="http://schemas.microsoft.com/office/drawing/2014/main" id="{5EA307A8-D01A-460F-BEA5-48D4C4FDA211}"/>
              </a:ext>
            </a:extLst>
          </p:cNvPr>
          <p:cNvSpPr>
            <a:spLocks noChangeArrowheads="1"/>
          </p:cNvSpPr>
          <p:nvPr/>
        </p:nvSpPr>
        <p:spPr bwMode="auto">
          <a:xfrm>
            <a:off x="457200" y="1885950"/>
            <a:ext cx="84582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800"/>
              <a:t>Iniciada quando todos os aspectos são satisfatórios (tempo, competitividade, requisitos, qualidade, custo)</a:t>
            </a:r>
          </a:p>
          <a:p>
            <a:pPr>
              <a:spcBef>
                <a:spcPct val="20000"/>
              </a:spcBef>
              <a:buFontTx/>
              <a:buNone/>
            </a:pPr>
            <a:endParaRPr lang="pt-BR" altLang="pt-BR" sz="2800"/>
          </a:p>
          <a:p>
            <a:pPr>
              <a:spcBef>
                <a:spcPct val="20000"/>
              </a:spcBef>
            </a:pPr>
            <a:r>
              <a:rPr lang="pt-BR" altLang="pt-BR" sz="2800"/>
              <a:t>Atividades:</a:t>
            </a:r>
          </a:p>
          <a:p>
            <a:pPr lvl="1">
              <a:spcBef>
                <a:spcPct val="20000"/>
              </a:spcBef>
              <a:buFontTx/>
              <a:buChar char="–"/>
            </a:pPr>
            <a:r>
              <a:rPr lang="pt-BR" altLang="pt-BR"/>
              <a:t>Testes de integração</a:t>
            </a:r>
          </a:p>
          <a:p>
            <a:pPr lvl="1">
              <a:spcBef>
                <a:spcPct val="20000"/>
              </a:spcBef>
              <a:buFontTx/>
              <a:buChar char="–"/>
            </a:pPr>
            <a:r>
              <a:rPr lang="pt-BR" altLang="pt-BR"/>
              <a:t>Testes de sistema</a:t>
            </a:r>
          </a:p>
          <a:p>
            <a:pPr lvl="1">
              <a:spcBef>
                <a:spcPct val="20000"/>
              </a:spcBef>
              <a:buFontTx/>
              <a:buChar char="–"/>
            </a:pPr>
            <a:r>
              <a:rPr lang="pt-BR" altLang="pt-BR"/>
              <a:t>Documentação do usuário</a:t>
            </a:r>
          </a:p>
          <a:p>
            <a:pPr lvl="1">
              <a:spcBef>
                <a:spcPct val="20000"/>
              </a:spcBef>
              <a:buFontTx/>
              <a:buChar char="–"/>
            </a:pPr>
            <a:r>
              <a:rPr lang="pt-BR" altLang="pt-BR"/>
              <a:t>Preparação de material de treinamento</a:t>
            </a:r>
          </a:p>
          <a:p>
            <a:pPr lvl="1">
              <a:spcBef>
                <a:spcPct val="20000"/>
              </a:spcBef>
              <a:buFontTx/>
              <a:buChar char="–"/>
            </a:pPr>
            <a:r>
              <a:rPr lang="pt-BR" altLang="pt-BR"/>
              <a:t>Preparação de material de marketing</a:t>
            </a:r>
          </a:p>
        </p:txBody>
      </p:sp>
      <p:sp>
        <p:nvSpPr>
          <p:cNvPr id="124932" name="Line 4">
            <a:extLst>
              <a:ext uri="{FF2B5EF4-FFF2-40B4-BE49-F238E27FC236}">
                <a16:creationId xmlns:a16="http://schemas.microsoft.com/office/drawing/2014/main" id="{020B7F9F-2C94-4877-A08C-A12CA6D98FFF}"/>
              </a:ext>
            </a:extLst>
          </p:cNvPr>
          <p:cNvSpPr>
            <a:spLocks noChangeShapeType="1"/>
          </p:cNvSpPr>
          <p:nvPr/>
        </p:nvSpPr>
        <p:spPr bwMode="auto">
          <a:xfrm>
            <a:off x="685800" y="17526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4933" name="Line 5">
            <a:extLst>
              <a:ext uri="{FF2B5EF4-FFF2-40B4-BE49-F238E27FC236}">
                <a16:creationId xmlns:a16="http://schemas.microsoft.com/office/drawing/2014/main" id="{941A3DDE-2E97-4009-A3C2-FCB22DF2B974}"/>
              </a:ext>
            </a:extLst>
          </p:cNvPr>
          <p:cNvSpPr>
            <a:spLocks noChangeShapeType="1"/>
          </p:cNvSpPr>
          <p:nvPr/>
        </p:nvSpPr>
        <p:spPr bwMode="auto">
          <a:xfrm>
            <a:off x="685800" y="18288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4934" name="Line 6">
            <a:extLst>
              <a:ext uri="{FF2B5EF4-FFF2-40B4-BE49-F238E27FC236}">
                <a16:creationId xmlns:a16="http://schemas.microsoft.com/office/drawing/2014/main" id="{F617BF18-80E5-4423-AB48-E0847935012F}"/>
              </a:ext>
            </a:extLst>
          </p:cNvPr>
          <p:cNvSpPr>
            <a:spLocks noChangeShapeType="1"/>
          </p:cNvSpPr>
          <p:nvPr/>
        </p:nvSpPr>
        <p:spPr bwMode="auto">
          <a:xfrm>
            <a:off x="685800" y="61722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4935" name="Line 7">
            <a:extLst>
              <a:ext uri="{FF2B5EF4-FFF2-40B4-BE49-F238E27FC236}">
                <a16:creationId xmlns:a16="http://schemas.microsoft.com/office/drawing/2014/main" id="{1E0A63F4-8A0D-49F8-8E76-8894FCA3C9F0}"/>
              </a:ext>
            </a:extLst>
          </p:cNvPr>
          <p:cNvSpPr>
            <a:spLocks noChangeShapeType="1"/>
          </p:cNvSpPr>
          <p:nvPr/>
        </p:nvSpPr>
        <p:spPr bwMode="auto">
          <a:xfrm>
            <a:off x="685800" y="62484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Número de Slide 3">
            <a:extLst>
              <a:ext uri="{FF2B5EF4-FFF2-40B4-BE49-F238E27FC236}">
                <a16:creationId xmlns:a16="http://schemas.microsoft.com/office/drawing/2014/main" id="{2B189C0D-0911-438D-859B-C9E5813A0239}"/>
              </a:ext>
            </a:extLst>
          </p:cNvPr>
          <p:cNvSpPr>
            <a:spLocks noGrp="1"/>
          </p:cNvSpPr>
          <p:nvPr>
            <p:ph type="sldNum" sz="quarter" idx="12"/>
          </p:nvPr>
        </p:nvSpPr>
        <p:spPr/>
        <p:txBody>
          <a:bodyPr/>
          <a:lstStyle/>
          <a:p>
            <a:fld id="{C4EF404F-9455-453C-8D8E-32116FF9AE2C}" type="slidenum">
              <a:rPr lang="pt-BR" altLang="pt-BR"/>
              <a:pPr/>
              <a:t>42</a:t>
            </a:fld>
            <a:endParaRPr lang="pt-BR" altLang="pt-BR"/>
          </a:p>
        </p:txBody>
      </p:sp>
      <p:sp>
        <p:nvSpPr>
          <p:cNvPr id="125954" name="Rectangle 2">
            <a:extLst>
              <a:ext uri="{FF2B5EF4-FFF2-40B4-BE49-F238E27FC236}">
                <a16:creationId xmlns:a16="http://schemas.microsoft.com/office/drawing/2014/main" id="{8FB09CAC-BE74-458B-A6C5-C3D0A6402E08}"/>
              </a:ext>
            </a:extLst>
          </p:cNvPr>
          <p:cNvSpPr>
            <a:spLocks noChangeArrowheads="1"/>
          </p:cNvSpPr>
          <p:nvPr/>
        </p:nvSpPr>
        <p:spPr bwMode="auto">
          <a:xfrm>
            <a:off x="152400" y="609600"/>
            <a:ext cx="8915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eaLnBrk="0" hangingPunct="0">
              <a:buFontTx/>
              <a:buNone/>
            </a:pPr>
            <a:r>
              <a:rPr kumimoji="1" lang="pt-BR" altLang="pt-BR" sz="3200" b="1">
                <a:solidFill>
                  <a:schemeClr val="tx2"/>
                </a:solidFill>
                <a:effectLst>
                  <a:outerShdw blurRad="38100" dist="38100" dir="2700000" algn="tl">
                    <a:srgbClr val="C0C0C0"/>
                  </a:outerShdw>
                </a:effectLst>
                <a:latin typeface="Arial Black" panose="020B0A04020102020204" pitchFamily="34" charset="0"/>
              </a:rPr>
              <a:t>Qualidade, Gerenciamento e Testes</a:t>
            </a:r>
          </a:p>
        </p:txBody>
      </p:sp>
      <p:sp>
        <p:nvSpPr>
          <p:cNvPr id="125955" name="Rectangle 3">
            <a:extLst>
              <a:ext uri="{FF2B5EF4-FFF2-40B4-BE49-F238E27FC236}">
                <a16:creationId xmlns:a16="http://schemas.microsoft.com/office/drawing/2014/main" id="{26BD23CE-2FE6-4891-BC03-5483A2BCEA6F}"/>
              </a:ext>
            </a:extLst>
          </p:cNvPr>
          <p:cNvSpPr>
            <a:spLocks noChangeArrowheads="1"/>
          </p:cNvSpPr>
          <p:nvPr/>
        </p:nvSpPr>
        <p:spPr bwMode="auto">
          <a:xfrm>
            <a:off x="533400" y="1828800"/>
            <a:ext cx="44958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Clr>
                <a:schemeClr val="accent1"/>
              </a:buClr>
              <a:buFont typeface="Wingdings" panose="05000000000000000000" pitchFamily="2" charset="2"/>
              <a:buChar char="Ø"/>
            </a:pPr>
            <a:r>
              <a:rPr kumimoji="1" lang="pt-BR" altLang="pt-BR" b="1"/>
              <a:t>Passos e papéis bem definidos</a:t>
            </a:r>
          </a:p>
          <a:p>
            <a:pPr eaLnBrk="0" hangingPunct="0">
              <a:lnSpc>
                <a:spcPct val="50000"/>
              </a:lnSpc>
              <a:buClr>
                <a:schemeClr val="accent1"/>
              </a:buClr>
              <a:buFont typeface="Wingdings" panose="05000000000000000000" pitchFamily="2" charset="2"/>
              <a:buNone/>
            </a:pPr>
            <a:endParaRPr kumimoji="1" lang="pt-BR" altLang="pt-BR" b="1"/>
          </a:p>
          <a:p>
            <a:pPr eaLnBrk="0" hangingPunct="0">
              <a:spcBef>
                <a:spcPct val="20000"/>
              </a:spcBef>
              <a:buClr>
                <a:schemeClr val="accent1"/>
              </a:buClr>
              <a:buFont typeface="Wingdings" panose="05000000000000000000" pitchFamily="2" charset="2"/>
              <a:buChar char="Ø"/>
            </a:pPr>
            <a:r>
              <a:rPr kumimoji="1" lang="pt-BR" altLang="pt-BR" b="1"/>
              <a:t>Gerenciamento de riscos</a:t>
            </a:r>
          </a:p>
          <a:p>
            <a:pPr eaLnBrk="0" hangingPunct="0">
              <a:lnSpc>
                <a:spcPct val="50000"/>
              </a:lnSpc>
              <a:buClr>
                <a:schemeClr val="accent1"/>
              </a:buClr>
              <a:buFont typeface="Wingdings" panose="05000000000000000000" pitchFamily="2" charset="2"/>
              <a:buChar char="Ø"/>
            </a:pPr>
            <a:endParaRPr kumimoji="1" lang="pt-BR" altLang="pt-BR" b="1"/>
          </a:p>
          <a:p>
            <a:pPr eaLnBrk="0" hangingPunct="0">
              <a:spcBef>
                <a:spcPct val="20000"/>
              </a:spcBef>
              <a:buClr>
                <a:schemeClr val="accent1"/>
              </a:buClr>
              <a:buFont typeface="Wingdings" panose="05000000000000000000" pitchFamily="2" charset="2"/>
              <a:buChar char="Ø"/>
            </a:pPr>
            <a:r>
              <a:rPr kumimoji="1" lang="pt-BR" altLang="pt-BR" b="1"/>
              <a:t>Revisões freqüentes / diárias</a:t>
            </a:r>
          </a:p>
          <a:p>
            <a:pPr eaLnBrk="0" hangingPunct="0">
              <a:lnSpc>
                <a:spcPct val="50000"/>
              </a:lnSpc>
              <a:buClr>
                <a:schemeClr val="accent1"/>
              </a:buClr>
              <a:buFont typeface="Wingdings" panose="05000000000000000000" pitchFamily="2" charset="2"/>
              <a:buChar char="Ø"/>
            </a:pPr>
            <a:endParaRPr kumimoji="1" lang="pt-BR" altLang="pt-BR" b="1">
              <a:solidFill>
                <a:schemeClr val="accent1"/>
              </a:solidFill>
            </a:endParaRPr>
          </a:p>
          <a:p>
            <a:pPr eaLnBrk="0" hangingPunct="0">
              <a:spcBef>
                <a:spcPct val="20000"/>
              </a:spcBef>
              <a:buClr>
                <a:schemeClr val="accent1"/>
              </a:buClr>
              <a:buFont typeface="Wingdings" panose="05000000000000000000" pitchFamily="2" charset="2"/>
              <a:buChar char="Ø"/>
            </a:pPr>
            <a:r>
              <a:rPr kumimoji="1" lang="pt-BR" altLang="pt-BR" b="1"/>
              <a:t>Definição de padrões</a:t>
            </a:r>
          </a:p>
          <a:p>
            <a:pPr eaLnBrk="0" hangingPunct="0">
              <a:lnSpc>
                <a:spcPct val="50000"/>
              </a:lnSpc>
              <a:buClr>
                <a:schemeClr val="accent1"/>
              </a:buClr>
              <a:buFont typeface="Wingdings" panose="05000000000000000000" pitchFamily="2" charset="2"/>
              <a:buChar char="Ø"/>
            </a:pPr>
            <a:endParaRPr kumimoji="1" lang="pt-BR" altLang="pt-BR" b="1"/>
          </a:p>
          <a:p>
            <a:pPr eaLnBrk="0" hangingPunct="0">
              <a:spcBef>
                <a:spcPct val="20000"/>
              </a:spcBef>
              <a:buClr>
                <a:schemeClr val="accent1"/>
              </a:buClr>
              <a:buFont typeface="Wingdings" panose="05000000000000000000" pitchFamily="2" charset="2"/>
              <a:buChar char="Ø"/>
            </a:pPr>
            <a:r>
              <a:rPr kumimoji="1" lang="pt-BR" altLang="pt-BR" b="1"/>
              <a:t>Realização de testes </a:t>
            </a:r>
          </a:p>
          <a:p>
            <a:pPr eaLnBrk="0" hangingPunct="0">
              <a:lnSpc>
                <a:spcPct val="50000"/>
              </a:lnSpc>
              <a:buClr>
                <a:schemeClr val="accent1"/>
              </a:buClr>
              <a:buFont typeface="Wingdings" panose="05000000000000000000" pitchFamily="2" charset="2"/>
              <a:buChar char="Ø"/>
            </a:pPr>
            <a:endParaRPr kumimoji="1" lang="pt-BR" altLang="pt-BR" b="1"/>
          </a:p>
          <a:p>
            <a:pPr eaLnBrk="0" hangingPunct="0">
              <a:spcBef>
                <a:spcPct val="20000"/>
              </a:spcBef>
              <a:buClr>
                <a:schemeClr val="accent1"/>
              </a:buClr>
              <a:buFont typeface="Wingdings" panose="05000000000000000000" pitchFamily="2" charset="2"/>
              <a:buChar char="Ø"/>
            </a:pPr>
            <a:r>
              <a:rPr kumimoji="1" lang="pt-BR" altLang="pt-BR" b="1"/>
              <a:t>Elaboração de documentação</a:t>
            </a:r>
          </a:p>
          <a:p>
            <a:pPr eaLnBrk="0" hangingPunct="0">
              <a:lnSpc>
                <a:spcPct val="50000"/>
              </a:lnSpc>
              <a:buClr>
                <a:schemeClr val="accent1"/>
              </a:buClr>
              <a:buFont typeface="Wingdings" panose="05000000000000000000" pitchFamily="2" charset="2"/>
              <a:buChar char="Ø"/>
            </a:pPr>
            <a:endParaRPr kumimoji="1" lang="pt-BR" altLang="pt-BR" b="1"/>
          </a:p>
          <a:p>
            <a:pPr eaLnBrk="0" hangingPunct="0">
              <a:spcBef>
                <a:spcPct val="20000"/>
              </a:spcBef>
              <a:buClr>
                <a:schemeClr val="accent1"/>
              </a:buClr>
              <a:buFont typeface="Monotype Sorts" pitchFamily="2" charset="2"/>
              <a:buChar char="Ø"/>
            </a:pPr>
            <a:endParaRPr kumimoji="1" lang="pt-BR" altLang="pt-BR" sz="2800" b="1">
              <a:latin typeface="Tahoma" panose="020B0604030504040204" pitchFamily="34" charset="0"/>
            </a:endParaRPr>
          </a:p>
          <a:p>
            <a:pPr eaLnBrk="0" hangingPunct="0">
              <a:spcBef>
                <a:spcPct val="20000"/>
              </a:spcBef>
              <a:buClr>
                <a:schemeClr val="accent2"/>
              </a:buClr>
              <a:buFont typeface="Wingdings" panose="05000000000000000000" pitchFamily="2" charset="2"/>
              <a:buChar char="Ø"/>
            </a:pPr>
            <a:endParaRPr kumimoji="1" lang="pt-BR" altLang="pt-BR" sz="2800">
              <a:latin typeface="Tahoma" panose="020B0604030504040204" pitchFamily="34" charset="0"/>
            </a:endParaRPr>
          </a:p>
        </p:txBody>
      </p:sp>
      <p:sp>
        <p:nvSpPr>
          <p:cNvPr id="125956" name="AutoShape 4">
            <a:extLst>
              <a:ext uri="{FF2B5EF4-FFF2-40B4-BE49-F238E27FC236}">
                <a16:creationId xmlns:a16="http://schemas.microsoft.com/office/drawing/2014/main" id="{D1A250A5-9C96-48A4-B612-4350F91CAC4E}"/>
              </a:ext>
            </a:extLst>
          </p:cNvPr>
          <p:cNvSpPr>
            <a:spLocks noChangeArrowheads="1"/>
          </p:cNvSpPr>
          <p:nvPr/>
        </p:nvSpPr>
        <p:spPr bwMode="auto">
          <a:xfrm>
            <a:off x="4343400" y="2514600"/>
            <a:ext cx="8382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25957" name="Text Box 5">
            <a:extLst>
              <a:ext uri="{FF2B5EF4-FFF2-40B4-BE49-F238E27FC236}">
                <a16:creationId xmlns:a16="http://schemas.microsoft.com/office/drawing/2014/main" id="{A2610B4F-9E3B-44D4-868D-2A1D08EF32ED}"/>
              </a:ext>
            </a:extLst>
          </p:cNvPr>
          <p:cNvSpPr txBox="1">
            <a:spLocks noChangeArrowheads="1"/>
          </p:cNvSpPr>
          <p:nvPr/>
        </p:nvSpPr>
        <p:spPr bwMode="auto">
          <a:xfrm>
            <a:off x="6107113" y="2276475"/>
            <a:ext cx="16652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pt-BR" altLang="pt-BR" sz="2800" b="1"/>
              <a:t>Controles</a:t>
            </a:r>
            <a:endParaRPr lang="pt-BR" altLang="pt-BR" sz="4400">
              <a:solidFill>
                <a:schemeClr val="accent2"/>
              </a:solidFill>
            </a:endParaRPr>
          </a:p>
        </p:txBody>
      </p:sp>
      <p:sp>
        <p:nvSpPr>
          <p:cNvPr id="125958" name="Rectangle 6">
            <a:extLst>
              <a:ext uri="{FF2B5EF4-FFF2-40B4-BE49-F238E27FC236}">
                <a16:creationId xmlns:a16="http://schemas.microsoft.com/office/drawing/2014/main" id="{D668FC99-EEA8-4491-AABC-77118B1A23BC}"/>
              </a:ext>
            </a:extLst>
          </p:cNvPr>
          <p:cNvSpPr>
            <a:spLocks noChangeArrowheads="1"/>
          </p:cNvSpPr>
          <p:nvPr/>
        </p:nvSpPr>
        <p:spPr bwMode="auto">
          <a:xfrm>
            <a:off x="5562600" y="2819400"/>
            <a:ext cx="2819400" cy="3124200"/>
          </a:xfrm>
          <a:prstGeom prst="rect">
            <a:avLst/>
          </a:prstGeom>
          <a:solidFill>
            <a:srgbClr val="FFCC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buFontTx/>
              <a:buNone/>
            </a:pPr>
            <a:r>
              <a:rPr lang="pt-BR" altLang="pt-BR" sz="2800" b="1" i="1"/>
              <a:t>Backlog</a:t>
            </a:r>
          </a:p>
          <a:p>
            <a:pPr eaLnBrk="0" hangingPunct="0">
              <a:buFontTx/>
              <a:buNone/>
            </a:pPr>
            <a:r>
              <a:rPr lang="pt-BR" altLang="pt-BR" sz="2800" b="1" i="1"/>
              <a:t>Release/</a:t>
            </a:r>
            <a:r>
              <a:rPr lang="pt-BR" altLang="pt-BR" sz="2800" b="1"/>
              <a:t>Melhoria</a:t>
            </a:r>
          </a:p>
          <a:p>
            <a:pPr eaLnBrk="0" hangingPunct="0">
              <a:buFontTx/>
              <a:buNone/>
            </a:pPr>
            <a:r>
              <a:rPr lang="pt-BR" altLang="pt-BR" sz="2800" b="1"/>
              <a:t>Mudanças</a:t>
            </a:r>
          </a:p>
          <a:p>
            <a:pPr eaLnBrk="0" hangingPunct="0">
              <a:buFontTx/>
              <a:buNone/>
            </a:pPr>
            <a:r>
              <a:rPr lang="pt-BR" altLang="pt-BR" sz="2800" b="1"/>
              <a:t>Problemas</a:t>
            </a:r>
          </a:p>
          <a:p>
            <a:pPr eaLnBrk="0" hangingPunct="0">
              <a:buFontTx/>
              <a:buNone/>
            </a:pPr>
            <a:r>
              <a:rPr lang="pt-BR" altLang="pt-BR" sz="2800" b="1"/>
              <a:t>Soluções</a:t>
            </a:r>
            <a:endParaRPr lang="pt-BR" altLang="pt-BR" sz="4400"/>
          </a:p>
        </p:txBody>
      </p:sp>
      <p:sp>
        <p:nvSpPr>
          <p:cNvPr id="125959" name="Line 7">
            <a:extLst>
              <a:ext uri="{FF2B5EF4-FFF2-40B4-BE49-F238E27FC236}">
                <a16:creationId xmlns:a16="http://schemas.microsoft.com/office/drawing/2014/main" id="{E19C3D8E-0E45-493C-A2FB-DF0887D99C36}"/>
              </a:ext>
            </a:extLst>
          </p:cNvPr>
          <p:cNvSpPr>
            <a:spLocks noChangeShapeType="1"/>
          </p:cNvSpPr>
          <p:nvPr/>
        </p:nvSpPr>
        <p:spPr bwMode="auto">
          <a:xfrm>
            <a:off x="685800" y="16764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5960" name="Line 8">
            <a:extLst>
              <a:ext uri="{FF2B5EF4-FFF2-40B4-BE49-F238E27FC236}">
                <a16:creationId xmlns:a16="http://schemas.microsoft.com/office/drawing/2014/main" id="{FCC70577-13B7-400A-9628-7C1F355EC694}"/>
              </a:ext>
            </a:extLst>
          </p:cNvPr>
          <p:cNvSpPr>
            <a:spLocks noChangeShapeType="1"/>
          </p:cNvSpPr>
          <p:nvPr/>
        </p:nvSpPr>
        <p:spPr bwMode="auto">
          <a:xfrm>
            <a:off x="685800" y="17526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5961" name="Line 9">
            <a:extLst>
              <a:ext uri="{FF2B5EF4-FFF2-40B4-BE49-F238E27FC236}">
                <a16:creationId xmlns:a16="http://schemas.microsoft.com/office/drawing/2014/main" id="{3250422B-0229-40FB-90C3-B3C748E6D600}"/>
              </a:ext>
            </a:extLst>
          </p:cNvPr>
          <p:cNvSpPr>
            <a:spLocks noChangeShapeType="1"/>
          </p:cNvSpPr>
          <p:nvPr/>
        </p:nvSpPr>
        <p:spPr bwMode="auto">
          <a:xfrm>
            <a:off x="685800" y="60960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5962" name="Line 10">
            <a:extLst>
              <a:ext uri="{FF2B5EF4-FFF2-40B4-BE49-F238E27FC236}">
                <a16:creationId xmlns:a16="http://schemas.microsoft.com/office/drawing/2014/main" id="{20270881-20B2-47F3-B655-C018647BAA6C}"/>
              </a:ext>
            </a:extLst>
          </p:cNvPr>
          <p:cNvSpPr>
            <a:spLocks noChangeShapeType="1"/>
          </p:cNvSpPr>
          <p:nvPr/>
        </p:nvSpPr>
        <p:spPr bwMode="auto">
          <a:xfrm>
            <a:off x="685800" y="61722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ço Reservado para Número de Slide 3">
            <a:extLst>
              <a:ext uri="{FF2B5EF4-FFF2-40B4-BE49-F238E27FC236}">
                <a16:creationId xmlns:a16="http://schemas.microsoft.com/office/drawing/2014/main" id="{2330A7B6-110A-4146-B196-DA6A7975D60D}"/>
              </a:ext>
            </a:extLst>
          </p:cNvPr>
          <p:cNvSpPr>
            <a:spLocks noGrp="1"/>
          </p:cNvSpPr>
          <p:nvPr>
            <p:ph type="sldNum" sz="quarter" idx="12"/>
          </p:nvPr>
        </p:nvSpPr>
        <p:spPr/>
        <p:txBody>
          <a:bodyPr/>
          <a:lstStyle/>
          <a:p>
            <a:fld id="{6A089A86-6D2B-4C79-9C03-9E1DDE158C4E}" type="slidenum">
              <a:rPr lang="pt-BR" altLang="pt-BR"/>
              <a:pPr/>
              <a:t>43</a:t>
            </a:fld>
            <a:endParaRPr lang="pt-BR" altLang="pt-BR"/>
          </a:p>
        </p:txBody>
      </p:sp>
      <p:sp>
        <p:nvSpPr>
          <p:cNvPr id="126978" name="Rectangle 2">
            <a:extLst>
              <a:ext uri="{FF2B5EF4-FFF2-40B4-BE49-F238E27FC236}">
                <a16:creationId xmlns:a16="http://schemas.microsoft.com/office/drawing/2014/main" id="{52179D04-0D29-420B-9C61-476962DD2748}"/>
              </a:ext>
            </a:extLst>
          </p:cNvPr>
          <p:cNvSpPr>
            <a:spLocks noChangeArrowheads="1"/>
          </p:cNvSpPr>
          <p:nvPr/>
        </p:nvSpPr>
        <p:spPr bwMode="auto">
          <a:xfrm>
            <a:off x="685800" y="2819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buFontTx/>
              <a:buNone/>
            </a:pPr>
            <a:r>
              <a:rPr lang="pt-BR" altLang="pt-BR" sz="4000" b="1">
                <a:effectLst>
                  <a:outerShdw blurRad="38100" dist="38100" dir="2700000" algn="tl">
                    <a:srgbClr val="C0C0C0"/>
                  </a:outerShdw>
                </a:effectLst>
              </a:rPr>
              <a:t>Crystal </a:t>
            </a:r>
            <a:br>
              <a:rPr lang="pt-BR" altLang="pt-BR" sz="4000" b="1">
                <a:effectLst>
                  <a:outerShdw blurRad="38100" dist="38100" dir="2700000" algn="tl">
                    <a:srgbClr val="C0C0C0"/>
                  </a:outerShdw>
                </a:effectLst>
              </a:rPr>
            </a:br>
            <a:r>
              <a:rPr lang="pt-BR" altLang="pt-BR" sz="3200" b="1">
                <a:effectLst>
                  <a:outerShdw blurRad="38100" dist="38100" dir="2700000" algn="tl">
                    <a:srgbClr val="C0C0C0"/>
                  </a:outerShdw>
                </a:effectLst>
              </a:rPr>
              <a:t>Processo de Desenvolvimento de Software</a:t>
            </a:r>
          </a:p>
        </p:txBody>
      </p:sp>
      <p:sp>
        <p:nvSpPr>
          <p:cNvPr id="126979" name="Line 3">
            <a:extLst>
              <a:ext uri="{FF2B5EF4-FFF2-40B4-BE49-F238E27FC236}">
                <a16:creationId xmlns:a16="http://schemas.microsoft.com/office/drawing/2014/main" id="{83FDC7A4-A4DA-4B1B-996B-F6594BFB6790}"/>
              </a:ext>
            </a:extLst>
          </p:cNvPr>
          <p:cNvSpPr>
            <a:spLocks noChangeShapeType="1"/>
          </p:cNvSpPr>
          <p:nvPr/>
        </p:nvSpPr>
        <p:spPr bwMode="auto">
          <a:xfrm>
            <a:off x="381000" y="2438400"/>
            <a:ext cx="8458200" cy="0"/>
          </a:xfrm>
          <a:prstGeom prst="line">
            <a:avLst/>
          </a:prstGeom>
          <a:noFill/>
          <a:ln w="57150" cmpd="thickThin">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6980" name="Line 4">
            <a:extLst>
              <a:ext uri="{FF2B5EF4-FFF2-40B4-BE49-F238E27FC236}">
                <a16:creationId xmlns:a16="http://schemas.microsoft.com/office/drawing/2014/main" id="{0C9836B7-6863-4455-AA95-5C0502C30F5E}"/>
              </a:ext>
            </a:extLst>
          </p:cNvPr>
          <p:cNvSpPr>
            <a:spLocks noChangeShapeType="1"/>
          </p:cNvSpPr>
          <p:nvPr/>
        </p:nvSpPr>
        <p:spPr bwMode="auto">
          <a:xfrm>
            <a:off x="384175" y="4495800"/>
            <a:ext cx="8458200" cy="0"/>
          </a:xfrm>
          <a:prstGeom prst="line">
            <a:avLst/>
          </a:prstGeom>
          <a:noFill/>
          <a:ln w="57150" cmpd="thinThick">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6981" name="Line 5">
            <a:extLst>
              <a:ext uri="{FF2B5EF4-FFF2-40B4-BE49-F238E27FC236}">
                <a16:creationId xmlns:a16="http://schemas.microsoft.com/office/drawing/2014/main" id="{CCDA98B7-6EAC-46B6-8A10-4FD3D90A1E0B}"/>
              </a:ext>
            </a:extLst>
          </p:cNvPr>
          <p:cNvSpPr>
            <a:spLocks noChangeShapeType="1"/>
          </p:cNvSpPr>
          <p:nvPr/>
        </p:nvSpPr>
        <p:spPr bwMode="auto">
          <a:xfrm>
            <a:off x="685800" y="27432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6982" name="Line 6">
            <a:extLst>
              <a:ext uri="{FF2B5EF4-FFF2-40B4-BE49-F238E27FC236}">
                <a16:creationId xmlns:a16="http://schemas.microsoft.com/office/drawing/2014/main" id="{17200DA0-31CC-4C50-8068-A8B064216B9B}"/>
              </a:ext>
            </a:extLst>
          </p:cNvPr>
          <p:cNvSpPr>
            <a:spLocks noChangeShapeType="1"/>
          </p:cNvSpPr>
          <p:nvPr/>
        </p:nvSpPr>
        <p:spPr bwMode="auto">
          <a:xfrm>
            <a:off x="685800" y="28194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6983" name="Line 7">
            <a:extLst>
              <a:ext uri="{FF2B5EF4-FFF2-40B4-BE49-F238E27FC236}">
                <a16:creationId xmlns:a16="http://schemas.microsoft.com/office/drawing/2014/main" id="{9A2965D3-BFAA-468D-8FF8-77AC644839DA}"/>
              </a:ext>
            </a:extLst>
          </p:cNvPr>
          <p:cNvSpPr>
            <a:spLocks noChangeShapeType="1"/>
          </p:cNvSpPr>
          <p:nvPr/>
        </p:nvSpPr>
        <p:spPr bwMode="auto">
          <a:xfrm>
            <a:off x="685800" y="40386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6984" name="Line 8">
            <a:extLst>
              <a:ext uri="{FF2B5EF4-FFF2-40B4-BE49-F238E27FC236}">
                <a16:creationId xmlns:a16="http://schemas.microsoft.com/office/drawing/2014/main" id="{DB2F4918-7284-455E-854E-454072328EE6}"/>
              </a:ext>
            </a:extLst>
          </p:cNvPr>
          <p:cNvSpPr>
            <a:spLocks noChangeShapeType="1"/>
          </p:cNvSpPr>
          <p:nvPr/>
        </p:nvSpPr>
        <p:spPr bwMode="auto">
          <a:xfrm>
            <a:off x="685800" y="41148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a:extLst>
              <a:ext uri="{FF2B5EF4-FFF2-40B4-BE49-F238E27FC236}">
                <a16:creationId xmlns:a16="http://schemas.microsoft.com/office/drawing/2014/main" id="{8A7FB505-6692-4733-88C7-B84762BA6765}"/>
              </a:ext>
            </a:extLst>
          </p:cNvPr>
          <p:cNvSpPr>
            <a:spLocks noGrp="1"/>
          </p:cNvSpPr>
          <p:nvPr>
            <p:ph type="sldNum" sz="quarter" idx="12"/>
          </p:nvPr>
        </p:nvSpPr>
        <p:spPr/>
        <p:txBody>
          <a:bodyPr/>
          <a:lstStyle/>
          <a:p>
            <a:fld id="{7BD8F3CA-CD25-4805-9876-D0BC0DE8F805}" type="slidenum">
              <a:rPr lang="pt-BR" altLang="pt-BR"/>
              <a:pPr/>
              <a:t>44</a:t>
            </a:fld>
            <a:endParaRPr lang="pt-BR" altLang="pt-BR"/>
          </a:p>
        </p:txBody>
      </p:sp>
      <p:sp>
        <p:nvSpPr>
          <p:cNvPr id="128002" name="Rectangle 2">
            <a:extLst>
              <a:ext uri="{FF2B5EF4-FFF2-40B4-BE49-F238E27FC236}">
                <a16:creationId xmlns:a16="http://schemas.microsoft.com/office/drawing/2014/main" id="{AEE6BF43-031A-4389-AAB4-409F311C3B73}"/>
              </a:ext>
            </a:extLst>
          </p:cNvPr>
          <p:cNvSpPr>
            <a:spLocks noGrp="1" noChangeArrowheads="1"/>
          </p:cNvSpPr>
          <p:nvPr>
            <p:ph type="body" idx="1"/>
          </p:nvPr>
        </p:nvSpPr>
        <p:spPr/>
        <p:txBody>
          <a:bodyPr/>
          <a:lstStyle/>
          <a:p>
            <a:r>
              <a:rPr lang="pt-BR" altLang="pt-BR" b="1">
                <a:solidFill>
                  <a:srgbClr val="FF3300"/>
                </a:solidFill>
                <a:latin typeface="Georgia" panose="02040502050405020303" pitchFamily="18" charset="0"/>
              </a:rPr>
              <a:t>Crystal/Clear</a:t>
            </a:r>
            <a:r>
              <a:rPr lang="pt-BR" altLang="pt-BR">
                <a:latin typeface="Georgia" panose="02040502050405020303" pitchFamily="18" charset="0"/>
              </a:rPr>
              <a:t> faz parte, na realidade, de um conjunto de metodologias criado por Cockburn. As premissas apresentadas para a existência deste conjunto são: </a:t>
            </a:r>
          </a:p>
          <a:p>
            <a:endParaRPr lang="pt-BR" altLang="pt-BR"/>
          </a:p>
        </p:txBody>
      </p:sp>
      <p:sp>
        <p:nvSpPr>
          <p:cNvPr id="128003" name="Line 3">
            <a:extLst>
              <a:ext uri="{FF2B5EF4-FFF2-40B4-BE49-F238E27FC236}">
                <a16:creationId xmlns:a16="http://schemas.microsoft.com/office/drawing/2014/main" id="{246A4487-6087-4224-AB81-886F4BBE9103}"/>
              </a:ext>
            </a:extLst>
          </p:cNvPr>
          <p:cNvSpPr>
            <a:spLocks noChangeShapeType="1"/>
          </p:cNvSpPr>
          <p:nvPr/>
        </p:nvSpPr>
        <p:spPr bwMode="auto">
          <a:xfrm>
            <a:off x="685800" y="17526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8004" name="Line 4">
            <a:extLst>
              <a:ext uri="{FF2B5EF4-FFF2-40B4-BE49-F238E27FC236}">
                <a16:creationId xmlns:a16="http://schemas.microsoft.com/office/drawing/2014/main" id="{5187C4ED-5621-4696-A89C-B401ABBD4201}"/>
              </a:ext>
            </a:extLst>
          </p:cNvPr>
          <p:cNvSpPr>
            <a:spLocks noChangeShapeType="1"/>
          </p:cNvSpPr>
          <p:nvPr/>
        </p:nvSpPr>
        <p:spPr bwMode="auto">
          <a:xfrm>
            <a:off x="685800" y="18288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8005" name="Line 5">
            <a:extLst>
              <a:ext uri="{FF2B5EF4-FFF2-40B4-BE49-F238E27FC236}">
                <a16:creationId xmlns:a16="http://schemas.microsoft.com/office/drawing/2014/main" id="{DB7C0DF4-B4EE-4E6B-8010-D2BEE21B8111}"/>
              </a:ext>
            </a:extLst>
          </p:cNvPr>
          <p:cNvSpPr>
            <a:spLocks noChangeShapeType="1"/>
          </p:cNvSpPr>
          <p:nvPr/>
        </p:nvSpPr>
        <p:spPr bwMode="auto">
          <a:xfrm>
            <a:off x="685800" y="48006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8006" name="Line 6">
            <a:extLst>
              <a:ext uri="{FF2B5EF4-FFF2-40B4-BE49-F238E27FC236}">
                <a16:creationId xmlns:a16="http://schemas.microsoft.com/office/drawing/2014/main" id="{207B798B-CF95-4292-ABF6-4C952D6BEE75}"/>
              </a:ext>
            </a:extLst>
          </p:cNvPr>
          <p:cNvSpPr>
            <a:spLocks noChangeShapeType="1"/>
          </p:cNvSpPr>
          <p:nvPr/>
        </p:nvSpPr>
        <p:spPr bwMode="auto">
          <a:xfrm>
            <a:off x="685800" y="48768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Espaço Reservado para Número de Slide 5">
            <a:extLst>
              <a:ext uri="{FF2B5EF4-FFF2-40B4-BE49-F238E27FC236}">
                <a16:creationId xmlns:a16="http://schemas.microsoft.com/office/drawing/2014/main" id="{E8F72908-690B-4C98-A740-1465CCCE01B3}"/>
              </a:ext>
            </a:extLst>
          </p:cNvPr>
          <p:cNvSpPr>
            <a:spLocks noGrp="1"/>
          </p:cNvSpPr>
          <p:nvPr>
            <p:ph type="sldNum" sz="quarter" idx="12"/>
          </p:nvPr>
        </p:nvSpPr>
        <p:spPr/>
        <p:txBody>
          <a:bodyPr/>
          <a:lstStyle/>
          <a:p>
            <a:fld id="{8D7EA484-07E7-473F-B354-47B0F3A3A314}" type="slidenum">
              <a:rPr lang="pt-BR" altLang="pt-BR"/>
              <a:pPr/>
              <a:t>45</a:t>
            </a:fld>
            <a:endParaRPr lang="pt-BR" altLang="pt-BR"/>
          </a:p>
        </p:txBody>
      </p:sp>
      <p:sp>
        <p:nvSpPr>
          <p:cNvPr id="129026" name="Rectangle 2">
            <a:extLst>
              <a:ext uri="{FF2B5EF4-FFF2-40B4-BE49-F238E27FC236}">
                <a16:creationId xmlns:a16="http://schemas.microsoft.com/office/drawing/2014/main" id="{775F03DF-2FA4-45B6-91C9-7999E251F76D}"/>
              </a:ext>
            </a:extLst>
          </p:cNvPr>
          <p:cNvSpPr>
            <a:spLocks noGrp="1" noChangeArrowheads="1"/>
          </p:cNvSpPr>
          <p:nvPr>
            <p:ph type="body" idx="1"/>
          </p:nvPr>
        </p:nvSpPr>
        <p:spPr>
          <a:xfrm>
            <a:off x="685800" y="838200"/>
            <a:ext cx="7772400" cy="5181600"/>
          </a:xfrm>
        </p:spPr>
        <p:txBody>
          <a:bodyPr/>
          <a:lstStyle/>
          <a:p>
            <a:pPr>
              <a:lnSpc>
                <a:spcPct val="90000"/>
              </a:lnSpc>
            </a:pPr>
            <a:r>
              <a:rPr lang="pt-BR" altLang="pt-BR">
                <a:latin typeface="Georgia" panose="02040502050405020303" pitchFamily="18" charset="0"/>
              </a:rPr>
              <a:t>Todo projeto tem necessidades, convenções e uma metodologia diferentes. </a:t>
            </a:r>
          </a:p>
          <a:p>
            <a:pPr>
              <a:lnSpc>
                <a:spcPct val="90000"/>
              </a:lnSpc>
            </a:pPr>
            <a:r>
              <a:rPr lang="pt-BR" altLang="pt-BR">
                <a:latin typeface="Georgia" panose="02040502050405020303" pitchFamily="18" charset="0"/>
              </a:rPr>
              <a:t>O funcionamento do projeto é influenciado por fatores humanos, e há melhora neste quando os indivíduos produzem melhor. </a:t>
            </a:r>
          </a:p>
          <a:p>
            <a:pPr>
              <a:lnSpc>
                <a:spcPct val="90000"/>
              </a:lnSpc>
            </a:pPr>
            <a:r>
              <a:rPr lang="pt-BR" altLang="pt-BR">
                <a:latin typeface="Georgia" panose="02040502050405020303" pitchFamily="18" charset="0"/>
              </a:rPr>
              <a:t>Comunicação melhor e lançamentos freqüentes reduzem a necessidade de construir produtos intermediários do processo</a:t>
            </a:r>
          </a:p>
          <a:p>
            <a:pPr>
              <a:lnSpc>
                <a:spcPct val="90000"/>
              </a:lnSpc>
            </a:pPr>
            <a:endParaRPr lang="pt-BR" altLang="pt-BR"/>
          </a:p>
        </p:txBody>
      </p:sp>
      <p:sp>
        <p:nvSpPr>
          <p:cNvPr id="129027" name="Line 3">
            <a:extLst>
              <a:ext uri="{FF2B5EF4-FFF2-40B4-BE49-F238E27FC236}">
                <a16:creationId xmlns:a16="http://schemas.microsoft.com/office/drawing/2014/main" id="{40297406-65A6-4765-B4E8-21860B49354B}"/>
              </a:ext>
            </a:extLst>
          </p:cNvPr>
          <p:cNvSpPr>
            <a:spLocks noChangeShapeType="1"/>
          </p:cNvSpPr>
          <p:nvPr/>
        </p:nvSpPr>
        <p:spPr bwMode="auto">
          <a:xfrm>
            <a:off x="685800" y="6096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9028" name="Line 4">
            <a:extLst>
              <a:ext uri="{FF2B5EF4-FFF2-40B4-BE49-F238E27FC236}">
                <a16:creationId xmlns:a16="http://schemas.microsoft.com/office/drawing/2014/main" id="{DA501452-C9D8-44FB-ABCF-3AEDA540F281}"/>
              </a:ext>
            </a:extLst>
          </p:cNvPr>
          <p:cNvSpPr>
            <a:spLocks noChangeShapeType="1"/>
          </p:cNvSpPr>
          <p:nvPr/>
        </p:nvSpPr>
        <p:spPr bwMode="auto">
          <a:xfrm>
            <a:off x="685800" y="6858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9029" name="Line 5">
            <a:extLst>
              <a:ext uri="{FF2B5EF4-FFF2-40B4-BE49-F238E27FC236}">
                <a16:creationId xmlns:a16="http://schemas.microsoft.com/office/drawing/2014/main" id="{C559E321-C283-42E3-86B5-95315F79F51F}"/>
              </a:ext>
            </a:extLst>
          </p:cNvPr>
          <p:cNvSpPr>
            <a:spLocks noChangeShapeType="1"/>
          </p:cNvSpPr>
          <p:nvPr/>
        </p:nvSpPr>
        <p:spPr bwMode="auto">
          <a:xfrm>
            <a:off x="685800" y="61722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9030" name="Line 6">
            <a:extLst>
              <a:ext uri="{FF2B5EF4-FFF2-40B4-BE49-F238E27FC236}">
                <a16:creationId xmlns:a16="http://schemas.microsoft.com/office/drawing/2014/main" id="{23465478-62CF-42A5-ACE6-0D2B68C4ADE9}"/>
              </a:ext>
            </a:extLst>
          </p:cNvPr>
          <p:cNvSpPr>
            <a:spLocks noChangeShapeType="1"/>
          </p:cNvSpPr>
          <p:nvPr/>
        </p:nvSpPr>
        <p:spPr bwMode="auto">
          <a:xfrm>
            <a:off x="685800" y="62484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6">
                                            <p:txEl>
                                              <p:pRg st="0" end="0"/>
                                            </p:txEl>
                                          </p:spTgt>
                                        </p:tgtEl>
                                        <p:attrNameLst>
                                          <p:attrName>style.visibility</p:attrName>
                                        </p:attrNameLst>
                                      </p:cBhvr>
                                      <p:to>
                                        <p:strVal val="visible"/>
                                      </p:to>
                                    </p:set>
                                    <p:anim calcmode="lin" valueType="num">
                                      <p:cBhvr additive="base">
                                        <p:cTn id="7" dur="500" fill="hold"/>
                                        <p:tgtEl>
                                          <p:spTgt spid="1290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6">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9026">
                                            <p:txEl>
                                              <p:pRg st="0" end="0"/>
                                            </p:txEl>
                                          </p:spTgt>
                                        </p:tgtEl>
                                        <p:attrNameLst>
                                          <p:attrName>ppt_c</p:attrName>
                                        </p:attrNameLst>
                                      </p:cBhvr>
                                      <p:to>
                                        <a:schemeClr val="accent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6">
                                            <p:txEl>
                                              <p:pRg st="1" end="1"/>
                                            </p:txEl>
                                          </p:spTgt>
                                        </p:tgtEl>
                                        <p:attrNameLst>
                                          <p:attrName>style.visibility</p:attrName>
                                        </p:attrNameLst>
                                      </p:cBhvr>
                                      <p:to>
                                        <p:strVal val="visible"/>
                                      </p:to>
                                    </p:set>
                                    <p:anim calcmode="lin" valueType="num">
                                      <p:cBhvr additive="base">
                                        <p:cTn id="13" dur="500" fill="hold"/>
                                        <p:tgtEl>
                                          <p:spTgt spid="12902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6">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9026">
                                            <p:txEl>
                                              <p:pRg st="1" end="1"/>
                                            </p:txEl>
                                          </p:spTgt>
                                        </p:tgtEl>
                                        <p:attrNameLst>
                                          <p:attrName>ppt_c</p:attrName>
                                        </p:attrNameLst>
                                      </p:cBhvr>
                                      <p:to>
                                        <a:schemeClr val="accent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6">
                                            <p:txEl>
                                              <p:pRg st="2" end="2"/>
                                            </p:txEl>
                                          </p:spTgt>
                                        </p:tgtEl>
                                        <p:attrNameLst>
                                          <p:attrName>style.visibility</p:attrName>
                                        </p:attrNameLst>
                                      </p:cBhvr>
                                      <p:to>
                                        <p:strVal val="visible"/>
                                      </p:to>
                                    </p:set>
                                    <p:anim calcmode="lin" valueType="num">
                                      <p:cBhvr additive="base">
                                        <p:cTn id="19" dur="500" fill="hold"/>
                                        <p:tgtEl>
                                          <p:spTgt spid="12902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6">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9026">
                                            <p:txEl>
                                              <p:pRg st="2" end="2"/>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a:extLst>
              <a:ext uri="{FF2B5EF4-FFF2-40B4-BE49-F238E27FC236}">
                <a16:creationId xmlns:a16="http://schemas.microsoft.com/office/drawing/2014/main" id="{C5E435A0-A5F1-4AF2-95DA-AFB154C86029}"/>
              </a:ext>
            </a:extLst>
          </p:cNvPr>
          <p:cNvSpPr>
            <a:spLocks noGrp="1"/>
          </p:cNvSpPr>
          <p:nvPr>
            <p:ph type="sldNum" sz="quarter" idx="12"/>
          </p:nvPr>
        </p:nvSpPr>
        <p:spPr/>
        <p:txBody>
          <a:bodyPr/>
          <a:lstStyle/>
          <a:p>
            <a:fld id="{E6C963A5-CC39-4421-B557-F43EF73AC2DC}" type="slidenum">
              <a:rPr lang="pt-BR" altLang="pt-BR"/>
              <a:pPr/>
              <a:t>46</a:t>
            </a:fld>
            <a:endParaRPr lang="pt-BR" altLang="pt-BR"/>
          </a:p>
        </p:txBody>
      </p:sp>
      <p:sp>
        <p:nvSpPr>
          <p:cNvPr id="130050" name="Rectangle 2">
            <a:extLst>
              <a:ext uri="{FF2B5EF4-FFF2-40B4-BE49-F238E27FC236}">
                <a16:creationId xmlns:a16="http://schemas.microsoft.com/office/drawing/2014/main" id="{091B9F99-23C1-41AD-A868-9DFD9BA82FA3}"/>
              </a:ext>
            </a:extLst>
          </p:cNvPr>
          <p:cNvSpPr>
            <a:spLocks noGrp="1" noChangeArrowheads="1"/>
          </p:cNvSpPr>
          <p:nvPr>
            <p:ph type="body" idx="1"/>
          </p:nvPr>
        </p:nvSpPr>
        <p:spPr>
          <a:xfrm>
            <a:off x="685800" y="1003300"/>
            <a:ext cx="7772400" cy="4729163"/>
          </a:xfrm>
        </p:spPr>
        <p:txBody>
          <a:bodyPr/>
          <a:lstStyle/>
          <a:p>
            <a:pPr>
              <a:lnSpc>
                <a:spcPct val="90000"/>
              </a:lnSpc>
            </a:pPr>
            <a:r>
              <a:rPr lang="pt-BR" altLang="pt-BR" sz="3600" b="1">
                <a:solidFill>
                  <a:srgbClr val="FF3300"/>
                </a:solidFill>
                <a:latin typeface="Georgia" panose="02040502050405020303" pitchFamily="18" charset="0"/>
              </a:rPr>
              <a:t>Crystal/Clear</a:t>
            </a:r>
            <a:r>
              <a:rPr lang="pt-BR" altLang="pt-BR" sz="3600">
                <a:latin typeface="Georgia" panose="02040502050405020303" pitchFamily="18" charset="0"/>
              </a:rPr>
              <a:t> é uma metodologia direcionada a projetos pequenos, com equipes de até 6 desenvolvedores.  Assim como com SCRUM, os membros da equipe tem especialidades distintas. Existe uma forte ênfase na comunicação entre os membros do grupo.</a:t>
            </a:r>
          </a:p>
          <a:p>
            <a:pPr>
              <a:lnSpc>
                <a:spcPct val="90000"/>
              </a:lnSpc>
              <a:buFontTx/>
              <a:buNone/>
            </a:pPr>
            <a:r>
              <a:rPr lang="pt-BR" altLang="pt-BR" sz="3600">
                <a:latin typeface="Georgia" panose="02040502050405020303" pitchFamily="18" charset="0"/>
              </a:rPr>
              <a:t>	Existem outras metodologias Crystal para grupos maiores. </a:t>
            </a:r>
            <a:br>
              <a:rPr lang="pt-BR" altLang="pt-BR" sz="3600">
                <a:latin typeface="Georgia" panose="02040502050405020303" pitchFamily="18" charset="0"/>
              </a:rPr>
            </a:br>
            <a:endParaRPr lang="pt-BR" altLang="pt-BR" sz="3600">
              <a:latin typeface="Georgia" panose="02040502050405020303" pitchFamily="18" charset="0"/>
            </a:endParaRPr>
          </a:p>
          <a:p>
            <a:pPr>
              <a:lnSpc>
                <a:spcPct val="90000"/>
              </a:lnSpc>
            </a:pPr>
            <a:endParaRPr lang="pt-BR" altLang="pt-BR" sz="3600"/>
          </a:p>
        </p:txBody>
      </p:sp>
      <p:sp>
        <p:nvSpPr>
          <p:cNvPr id="130051" name="Line 3">
            <a:extLst>
              <a:ext uri="{FF2B5EF4-FFF2-40B4-BE49-F238E27FC236}">
                <a16:creationId xmlns:a16="http://schemas.microsoft.com/office/drawing/2014/main" id="{97D95564-19D4-4849-8ACC-1BD3E44FB66E}"/>
              </a:ext>
            </a:extLst>
          </p:cNvPr>
          <p:cNvSpPr>
            <a:spLocks noChangeShapeType="1"/>
          </p:cNvSpPr>
          <p:nvPr/>
        </p:nvSpPr>
        <p:spPr bwMode="auto">
          <a:xfrm>
            <a:off x="685800" y="828675"/>
            <a:ext cx="7924800" cy="1588"/>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30052" name="Line 4">
            <a:extLst>
              <a:ext uri="{FF2B5EF4-FFF2-40B4-BE49-F238E27FC236}">
                <a16:creationId xmlns:a16="http://schemas.microsoft.com/office/drawing/2014/main" id="{C65CF42E-90BB-4206-B275-7159DF3563B2}"/>
              </a:ext>
            </a:extLst>
          </p:cNvPr>
          <p:cNvSpPr>
            <a:spLocks noChangeShapeType="1"/>
          </p:cNvSpPr>
          <p:nvPr/>
        </p:nvSpPr>
        <p:spPr bwMode="auto">
          <a:xfrm>
            <a:off x="685800" y="904875"/>
            <a:ext cx="7924800" cy="1588"/>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30053" name="Line 5">
            <a:extLst>
              <a:ext uri="{FF2B5EF4-FFF2-40B4-BE49-F238E27FC236}">
                <a16:creationId xmlns:a16="http://schemas.microsoft.com/office/drawing/2014/main" id="{4B84FECF-DDA6-4601-AF7A-A6A7399D2F58}"/>
              </a:ext>
            </a:extLst>
          </p:cNvPr>
          <p:cNvSpPr>
            <a:spLocks noChangeShapeType="1"/>
          </p:cNvSpPr>
          <p:nvPr/>
        </p:nvSpPr>
        <p:spPr bwMode="auto">
          <a:xfrm>
            <a:off x="685800" y="6230938"/>
            <a:ext cx="7924800" cy="1587"/>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30054" name="Line 6">
            <a:extLst>
              <a:ext uri="{FF2B5EF4-FFF2-40B4-BE49-F238E27FC236}">
                <a16:creationId xmlns:a16="http://schemas.microsoft.com/office/drawing/2014/main" id="{D250B830-5FE7-41A9-9420-F17A4BFBDFC4}"/>
              </a:ext>
            </a:extLst>
          </p:cNvPr>
          <p:cNvSpPr>
            <a:spLocks noChangeShapeType="1"/>
          </p:cNvSpPr>
          <p:nvPr/>
        </p:nvSpPr>
        <p:spPr bwMode="auto">
          <a:xfrm>
            <a:off x="685800" y="6307138"/>
            <a:ext cx="7924800" cy="1587"/>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a:extLst>
              <a:ext uri="{FF2B5EF4-FFF2-40B4-BE49-F238E27FC236}">
                <a16:creationId xmlns:a16="http://schemas.microsoft.com/office/drawing/2014/main" id="{3D1B3E67-6E62-4AFF-AA5B-B6AD6D4772C8}"/>
              </a:ext>
            </a:extLst>
          </p:cNvPr>
          <p:cNvSpPr>
            <a:spLocks noGrp="1"/>
          </p:cNvSpPr>
          <p:nvPr>
            <p:ph type="sldNum" sz="quarter" idx="12"/>
          </p:nvPr>
        </p:nvSpPr>
        <p:spPr/>
        <p:txBody>
          <a:bodyPr/>
          <a:lstStyle/>
          <a:p>
            <a:fld id="{A26815ED-FEBB-4D6E-B12D-17A2D85FBD82}" type="slidenum">
              <a:rPr lang="pt-BR" altLang="pt-BR"/>
              <a:pPr/>
              <a:t>47</a:t>
            </a:fld>
            <a:endParaRPr lang="pt-BR" altLang="pt-BR"/>
          </a:p>
        </p:txBody>
      </p:sp>
      <p:sp>
        <p:nvSpPr>
          <p:cNvPr id="131074" name="Rectangle 2">
            <a:extLst>
              <a:ext uri="{FF2B5EF4-FFF2-40B4-BE49-F238E27FC236}">
                <a16:creationId xmlns:a16="http://schemas.microsoft.com/office/drawing/2014/main" id="{F43779EA-079B-4F2C-9162-AC07F0402DD5}"/>
              </a:ext>
            </a:extLst>
          </p:cNvPr>
          <p:cNvSpPr>
            <a:spLocks noGrp="1" noChangeArrowheads="1"/>
          </p:cNvSpPr>
          <p:nvPr>
            <p:ph type="body" idx="1"/>
          </p:nvPr>
        </p:nvSpPr>
        <p:spPr>
          <a:xfrm>
            <a:off x="685800" y="990600"/>
            <a:ext cx="7772400" cy="5181600"/>
          </a:xfrm>
        </p:spPr>
        <p:txBody>
          <a:bodyPr/>
          <a:lstStyle/>
          <a:p>
            <a:r>
              <a:rPr lang="pt-BR" altLang="pt-BR" sz="3600">
                <a:latin typeface="Georgia" panose="02040502050405020303" pitchFamily="18" charset="0"/>
              </a:rPr>
              <a:t>Toda a especificação e projeto são feitos informalmente, utilizando quadros publicamente visíveis. Os requisitos são elaborados utilizando casos de uso, um conceito similar às estórias de usuário em XP, onde são enunciados os requisitos como tarefas e um processo para sua execução. </a:t>
            </a:r>
          </a:p>
          <a:p>
            <a:endParaRPr lang="pt-BR" altLang="pt-BR" sz="3600"/>
          </a:p>
        </p:txBody>
      </p:sp>
      <p:sp>
        <p:nvSpPr>
          <p:cNvPr id="131075" name="Line 3">
            <a:extLst>
              <a:ext uri="{FF2B5EF4-FFF2-40B4-BE49-F238E27FC236}">
                <a16:creationId xmlns:a16="http://schemas.microsoft.com/office/drawing/2014/main" id="{D5E3C554-D470-48F4-8FDA-0AF60ADAEF29}"/>
              </a:ext>
            </a:extLst>
          </p:cNvPr>
          <p:cNvSpPr>
            <a:spLocks noChangeShapeType="1"/>
          </p:cNvSpPr>
          <p:nvPr/>
        </p:nvSpPr>
        <p:spPr bwMode="auto">
          <a:xfrm>
            <a:off x="685800" y="9144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31076" name="Line 4">
            <a:extLst>
              <a:ext uri="{FF2B5EF4-FFF2-40B4-BE49-F238E27FC236}">
                <a16:creationId xmlns:a16="http://schemas.microsoft.com/office/drawing/2014/main" id="{ACB0242C-CF1B-47D0-B711-2F343F33BFEA}"/>
              </a:ext>
            </a:extLst>
          </p:cNvPr>
          <p:cNvSpPr>
            <a:spLocks noChangeShapeType="1"/>
          </p:cNvSpPr>
          <p:nvPr/>
        </p:nvSpPr>
        <p:spPr bwMode="auto">
          <a:xfrm>
            <a:off x="685800" y="9906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31077" name="Line 5">
            <a:extLst>
              <a:ext uri="{FF2B5EF4-FFF2-40B4-BE49-F238E27FC236}">
                <a16:creationId xmlns:a16="http://schemas.microsoft.com/office/drawing/2014/main" id="{4496463A-9131-4770-87CE-A4CC90D5D24C}"/>
              </a:ext>
            </a:extLst>
          </p:cNvPr>
          <p:cNvSpPr>
            <a:spLocks noChangeShapeType="1"/>
          </p:cNvSpPr>
          <p:nvPr/>
        </p:nvSpPr>
        <p:spPr bwMode="auto">
          <a:xfrm>
            <a:off x="685800" y="61722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31078" name="Line 6">
            <a:extLst>
              <a:ext uri="{FF2B5EF4-FFF2-40B4-BE49-F238E27FC236}">
                <a16:creationId xmlns:a16="http://schemas.microsoft.com/office/drawing/2014/main" id="{4589B478-78A6-479F-AB56-8174D23E8998}"/>
              </a:ext>
            </a:extLst>
          </p:cNvPr>
          <p:cNvSpPr>
            <a:spLocks noChangeShapeType="1"/>
          </p:cNvSpPr>
          <p:nvPr/>
        </p:nvSpPr>
        <p:spPr bwMode="auto">
          <a:xfrm>
            <a:off x="685800" y="62484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a:extLst>
              <a:ext uri="{FF2B5EF4-FFF2-40B4-BE49-F238E27FC236}">
                <a16:creationId xmlns:a16="http://schemas.microsoft.com/office/drawing/2014/main" id="{A4920C64-FD70-478C-B48C-AFAAF56F4317}"/>
              </a:ext>
            </a:extLst>
          </p:cNvPr>
          <p:cNvSpPr>
            <a:spLocks noGrp="1"/>
          </p:cNvSpPr>
          <p:nvPr>
            <p:ph type="sldNum" sz="quarter" idx="12"/>
          </p:nvPr>
        </p:nvSpPr>
        <p:spPr/>
        <p:txBody>
          <a:bodyPr/>
          <a:lstStyle/>
          <a:p>
            <a:fld id="{6912317B-1473-4CD0-8DAE-73FD2C1A3D77}" type="slidenum">
              <a:rPr lang="pt-BR" altLang="pt-BR"/>
              <a:pPr/>
              <a:t>48</a:t>
            </a:fld>
            <a:endParaRPr lang="pt-BR" altLang="pt-BR"/>
          </a:p>
        </p:txBody>
      </p:sp>
      <p:sp>
        <p:nvSpPr>
          <p:cNvPr id="132098" name="Rectangle 2">
            <a:extLst>
              <a:ext uri="{FF2B5EF4-FFF2-40B4-BE49-F238E27FC236}">
                <a16:creationId xmlns:a16="http://schemas.microsoft.com/office/drawing/2014/main" id="{5373A9BD-F2B5-419A-B8F1-01A795C6C45C}"/>
              </a:ext>
            </a:extLst>
          </p:cNvPr>
          <p:cNvSpPr>
            <a:spLocks noGrp="1" noChangeArrowheads="1"/>
          </p:cNvSpPr>
          <p:nvPr>
            <p:ph type="body" idx="1"/>
          </p:nvPr>
        </p:nvSpPr>
        <p:spPr>
          <a:xfrm>
            <a:off x="685800" y="1600200"/>
            <a:ext cx="7772400" cy="3581400"/>
          </a:xfrm>
        </p:spPr>
        <p:txBody>
          <a:bodyPr/>
          <a:lstStyle/>
          <a:p>
            <a:r>
              <a:rPr lang="pt-BR" altLang="pt-BR" sz="3600">
                <a:latin typeface="Georgia" panose="02040502050405020303" pitchFamily="18" charset="0"/>
              </a:rPr>
              <a:t>As entregas das novas versões de software são feitos em incrementos regulares de um mês, e existem alguns subprodutos do processo que são responsabilidade de membros específicos do projeto.</a:t>
            </a:r>
          </a:p>
          <a:p>
            <a:endParaRPr lang="pt-BR" altLang="pt-BR"/>
          </a:p>
        </p:txBody>
      </p:sp>
      <p:sp>
        <p:nvSpPr>
          <p:cNvPr id="132099" name="Line 3">
            <a:extLst>
              <a:ext uri="{FF2B5EF4-FFF2-40B4-BE49-F238E27FC236}">
                <a16:creationId xmlns:a16="http://schemas.microsoft.com/office/drawing/2014/main" id="{79E1FAB3-5049-4BAD-BB18-55768B422989}"/>
              </a:ext>
            </a:extLst>
          </p:cNvPr>
          <p:cNvSpPr>
            <a:spLocks noChangeShapeType="1"/>
          </p:cNvSpPr>
          <p:nvPr/>
        </p:nvSpPr>
        <p:spPr bwMode="auto">
          <a:xfrm>
            <a:off x="685800" y="13716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32100" name="Line 4">
            <a:extLst>
              <a:ext uri="{FF2B5EF4-FFF2-40B4-BE49-F238E27FC236}">
                <a16:creationId xmlns:a16="http://schemas.microsoft.com/office/drawing/2014/main" id="{6E4ECC7F-245E-4DA2-AB17-B4A73C93B30E}"/>
              </a:ext>
            </a:extLst>
          </p:cNvPr>
          <p:cNvSpPr>
            <a:spLocks noChangeShapeType="1"/>
          </p:cNvSpPr>
          <p:nvPr/>
        </p:nvSpPr>
        <p:spPr bwMode="auto">
          <a:xfrm>
            <a:off x="685800" y="14478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32101" name="Line 5">
            <a:extLst>
              <a:ext uri="{FF2B5EF4-FFF2-40B4-BE49-F238E27FC236}">
                <a16:creationId xmlns:a16="http://schemas.microsoft.com/office/drawing/2014/main" id="{69D4DD3C-6A4B-46E2-A7AB-813CF9D7F731}"/>
              </a:ext>
            </a:extLst>
          </p:cNvPr>
          <p:cNvSpPr>
            <a:spLocks noChangeShapeType="1"/>
          </p:cNvSpPr>
          <p:nvPr/>
        </p:nvSpPr>
        <p:spPr bwMode="auto">
          <a:xfrm>
            <a:off x="685800" y="52578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32102" name="Line 6">
            <a:extLst>
              <a:ext uri="{FF2B5EF4-FFF2-40B4-BE49-F238E27FC236}">
                <a16:creationId xmlns:a16="http://schemas.microsoft.com/office/drawing/2014/main" id="{D056C861-D09A-4346-BEE4-288A295858D7}"/>
              </a:ext>
            </a:extLst>
          </p:cNvPr>
          <p:cNvSpPr>
            <a:spLocks noChangeShapeType="1"/>
          </p:cNvSpPr>
          <p:nvPr/>
        </p:nvSpPr>
        <p:spPr bwMode="auto">
          <a:xfrm>
            <a:off x="685800" y="53340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ço Reservado para Número de Slide 4">
            <a:extLst>
              <a:ext uri="{FF2B5EF4-FFF2-40B4-BE49-F238E27FC236}">
                <a16:creationId xmlns:a16="http://schemas.microsoft.com/office/drawing/2014/main" id="{61427D1A-4806-4089-B5C4-B4EBFEA74F7C}"/>
              </a:ext>
            </a:extLst>
          </p:cNvPr>
          <p:cNvSpPr>
            <a:spLocks noGrp="1"/>
          </p:cNvSpPr>
          <p:nvPr>
            <p:ph type="sldNum" sz="quarter" idx="12"/>
          </p:nvPr>
        </p:nvSpPr>
        <p:spPr/>
        <p:txBody>
          <a:bodyPr/>
          <a:lstStyle/>
          <a:p>
            <a:fld id="{3321BDFA-B125-4323-98E7-5261FD8FD4DC}" type="slidenum">
              <a:rPr lang="pt-BR" altLang="pt-BR"/>
              <a:pPr/>
              <a:t>49</a:t>
            </a:fld>
            <a:endParaRPr lang="pt-BR" altLang="pt-BR"/>
          </a:p>
        </p:txBody>
      </p:sp>
      <p:sp>
        <p:nvSpPr>
          <p:cNvPr id="92162" name="Rectangle 2">
            <a:extLst>
              <a:ext uri="{FF2B5EF4-FFF2-40B4-BE49-F238E27FC236}">
                <a16:creationId xmlns:a16="http://schemas.microsoft.com/office/drawing/2014/main" id="{E958F018-68B0-4B8C-B2CC-BA94CA63ADF5}"/>
              </a:ext>
            </a:extLst>
          </p:cNvPr>
          <p:cNvSpPr>
            <a:spLocks noChangeArrowheads="1"/>
          </p:cNvSpPr>
          <p:nvPr/>
        </p:nvSpPr>
        <p:spPr bwMode="auto">
          <a:xfrm>
            <a:off x="152400" y="457200"/>
            <a:ext cx="8915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buFontTx/>
              <a:buNone/>
            </a:pPr>
            <a:r>
              <a:rPr lang="en-US" altLang="pt-BR" sz="4000" b="1">
                <a:effectLst>
                  <a:outerShdw blurRad="38100" dist="38100" dir="2700000" algn="tl">
                    <a:srgbClr val="C0C0C0"/>
                  </a:outerShdw>
                </a:effectLst>
              </a:rPr>
              <a:t>DSDM - Fases</a:t>
            </a:r>
            <a:endParaRPr lang="pt-BR" altLang="pt-BR" sz="4000" b="1">
              <a:effectLst>
                <a:outerShdw blurRad="38100" dist="38100" dir="2700000" algn="tl">
                  <a:srgbClr val="C0C0C0"/>
                </a:outerShdw>
              </a:effectLst>
            </a:endParaRPr>
          </a:p>
        </p:txBody>
      </p:sp>
      <p:sp>
        <p:nvSpPr>
          <p:cNvPr id="92163" name="Rectangle 3">
            <a:extLst>
              <a:ext uri="{FF2B5EF4-FFF2-40B4-BE49-F238E27FC236}">
                <a16:creationId xmlns:a16="http://schemas.microsoft.com/office/drawing/2014/main" id="{5B722D6C-1323-4F4F-A4BC-E978A9A737E9}"/>
              </a:ext>
            </a:extLst>
          </p:cNvPr>
          <p:cNvSpPr>
            <a:spLocks noChangeArrowheads="1"/>
          </p:cNvSpPr>
          <p:nvPr/>
        </p:nvSpPr>
        <p:spPr bwMode="auto">
          <a:xfrm>
            <a:off x="217488" y="1484313"/>
            <a:ext cx="84582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Char char="Ø"/>
            </a:pPr>
            <a:r>
              <a:rPr lang="pt-BR" altLang="pt-BR" sz="2800"/>
              <a:t>O DSDM consiste de 5 fases:</a:t>
            </a:r>
            <a:br>
              <a:rPr lang="pt-BR" altLang="pt-BR" sz="2800"/>
            </a:br>
            <a:endParaRPr lang="pt-BR" altLang="pt-BR" sz="2800"/>
          </a:p>
          <a:p>
            <a:pPr>
              <a:spcBef>
                <a:spcPct val="20000"/>
              </a:spcBef>
              <a:buFontTx/>
              <a:buNone/>
            </a:pPr>
            <a:endParaRPr lang="pt-BR" altLang="pt-BR" sz="2800"/>
          </a:p>
        </p:txBody>
      </p:sp>
      <p:sp>
        <p:nvSpPr>
          <p:cNvPr id="92164" name="Line 4">
            <a:extLst>
              <a:ext uri="{FF2B5EF4-FFF2-40B4-BE49-F238E27FC236}">
                <a16:creationId xmlns:a16="http://schemas.microsoft.com/office/drawing/2014/main" id="{A4DC4D1F-24B6-4691-A887-00F87E4E91E4}"/>
              </a:ext>
            </a:extLst>
          </p:cNvPr>
          <p:cNvSpPr>
            <a:spLocks noChangeShapeType="1"/>
          </p:cNvSpPr>
          <p:nvPr/>
        </p:nvSpPr>
        <p:spPr bwMode="auto">
          <a:xfrm>
            <a:off x="685800" y="1412875"/>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2165" name="Line 5">
            <a:extLst>
              <a:ext uri="{FF2B5EF4-FFF2-40B4-BE49-F238E27FC236}">
                <a16:creationId xmlns:a16="http://schemas.microsoft.com/office/drawing/2014/main" id="{8E47AFD3-3BBF-4AFE-A95E-2F7DE00F9FC5}"/>
              </a:ext>
            </a:extLst>
          </p:cNvPr>
          <p:cNvSpPr>
            <a:spLocks noChangeShapeType="1"/>
          </p:cNvSpPr>
          <p:nvPr/>
        </p:nvSpPr>
        <p:spPr bwMode="auto">
          <a:xfrm>
            <a:off x="685800" y="1489075"/>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2166" name="Line 6">
            <a:extLst>
              <a:ext uri="{FF2B5EF4-FFF2-40B4-BE49-F238E27FC236}">
                <a16:creationId xmlns:a16="http://schemas.microsoft.com/office/drawing/2014/main" id="{72CDC0B7-94CF-49F5-B32A-C7EBDCE7A7F7}"/>
              </a:ext>
            </a:extLst>
          </p:cNvPr>
          <p:cNvSpPr>
            <a:spLocks noChangeShapeType="1"/>
          </p:cNvSpPr>
          <p:nvPr/>
        </p:nvSpPr>
        <p:spPr bwMode="auto">
          <a:xfrm>
            <a:off x="685800" y="6161088"/>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2167" name="Line 7">
            <a:extLst>
              <a:ext uri="{FF2B5EF4-FFF2-40B4-BE49-F238E27FC236}">
                <a16:creationId xmlns:a16="http://schemas.microsoft.com/office/drawing/2014/main" id="{DF7ABAF5-9DAA-45D3-9AEF-439F250F3FF4}"/>
              </a:ext>
            </a:extLst>
          </p:cNvPr>
          <p:cNvSpPr>
            <a:spLocks noChangeShapeType="1"/>
          </p:cNvSpPr>
          <p:nvPr/>
        </p:nvSpPr>
        <p:spPr bwMode="auto">
          <a:xfrm>
            <a:off x="685800" y="6237288"/>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2197" name="AutoShape 37">
            <a:extLst>
              <a:ext uri="{FF2B5EF4-FFF2-40B4-BE49-F238E27FC236}">
                <a16:creationId xmlns:a16="http://schemas.microsoft.com/office/drawing/2014/main" id="{8173A63D-2D40-496C-8E71-3134F3B036A4}"/>
              </a:ext>
            </a:extLst>
          </p:cNvPr>
          <p:cNvSpPr>
            <a:spLocks noChangeArrowheads="1"/>
          </p:cNvSpPr>
          <p:nvPr/>
        </p:nvSpPr>
        <p:spPr bwMode="auto">
          <a:xfrm flipH="1">
            <a:off x="827088" y="3933825"/>
            <a:ext cx="2376487" cy="1223963"/>
          </a:xfrm>
          <a:custGeom>
            <a:avLst/>
            <a:gdLst>
              <a:gd name="G0" fmla="+- -9767526 0 0"/>
              <a:gd name="G1" fmla="+- -8240761 0 0"/>
              <a:gd name="G2" fmla="+- -9767526 0 -8240761"/>
              <a:gd name="G3" fmla="+- 10800 0 0"/>
              <a:gd name="G4" fmla="+- 0 0 -9767526"/>
              <a:gd name="T0" fmla="*/ 360 256 1"/>
              <a:gd name="T1" fmla="*/ 0 256 1"/>
              <a:gd name="G5" fmla="+- G2 T0 T1"/>
              <a:gd name="G6" fmla="?: G2 G2 G5"/>
              <a:gd name="G7" fmla="+- 0 0 G6"/>
              <a:gd name="G8" fmla="+- 10800 0 0"/>
              <a:gd name="G9" fmla="+- 0 0 -8240761"/>
              <a:gd name="G10" fmla="+- 10800 0 2700"/>
              <a:gd name="G11" fmla="cos G10 -9767526"/>
              <a:gd name="G12" fmla="sin G10 -9767526"/>
              <a:gd name="G13" fmla="cos 13500 -9767526"/>
              <a:gd name="G14" fmla="sin 13500 -9767526"/>
              <a:gd name="G15" fmla="+- G11 10800 0"/>
              <a:gd name="G16" fmla="+- G12 10800 0"/>
              <a:gd name="G17" fmla="+- G13 10800 0"/>
              <a:gd name="G18" fmla="+- G14 10800 0"/>
              <a:gd name="G19" fmla="*/ 10800 1 2"/>
              <a:gd name="G20" fmla="+- G19 5400 0"/>
              <a:gd name="G21" fmla="cos G20 -9767526"/>
              <a:gd name="G22" fmla="sin G20 -9767526"/>
              <a:gd name="G23" fmla="+- G21 10800 0"/>
              <a:gd name="G24" fmla="+- G12 G23 G22"/>
              <a:gd name="G25" fmla="+- G22 G23 G11"/>
              <a:gd name="G26" fmla="cos 10800 -9767526"/>
              <a:gd name="G27" fmla="sin 10800 -9767526"/>
              <a:gd name="G28" fmla="cos 10800 -9767526"/>
              <a:gd name="G29" fmla="sin 10800 -9767526"/>
              <a:gd name="G30" fmla="+- G26 10800 0"/>
              <a:gd name="G31" fmla="+- G27 10800 0"/>
              <a:gd name="G32" fmla="+- G28 10800 0"/>
              <a:gd name="G33" fmla="+- G29 10800 0"/>
              <a:gd name="G34" fmla="+- G19 5400 0"/>
              <a:gd name="G35" fmla="cos G34 -8240761"/>
              <a:gd name="G36" fmla="sin G34 -8240761"/>
              <a:gd name="G37" fmla="+/ -8240761 -9767526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8748 w 21600"/>
              <a:gd name="T5" fmla="*/ 18111 h 21600"/>
              <a:gd name="T6" fmla="*/ 4491 w 21600"/>
              <a:gd name="T7" fmla="*/ 2034 h 21600"/>
              <a:gd name="T8" fmla="*/ 18748 w 21600"/>
              <a:gd name="T9" fmla="*/ 18111 h 21600"/>
              <a:gd name="T10" fmla="*/ -777 w 21600"/>
              <a:gd name="T11" fmla="*/ 3855 h 21600"/>
              <a:gd name="T12" fmla="*/ 2927 w 21600"/>
              <a:gd name="T13" fmla="*/ 2929 h 21600"/>
              <a:gd name="T14" fmla="*/ 3853 w 21600"/>
              <a:gd name="T15" fmla="*/ 663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38" y="5244"/>
                </a:moveTo>
                <a:cubicBezTo>
                  <a:pt x="531" y="6922"/>
                  <a:pt x="0" y="8842"/>
                  <a:pt x="0" y="10799"/>
                </a:cubicBezTo>
                <a:cubicBezTo>
                  <a:pt x="0" y="16764"/>
                  <a:pt x="4835" y="21600"/>
                  <a:pt x="10800" y="21600"/>
                </a:cubicBezTo>
                <a:cubicBezTo>
                  <a:pt x="16764" y="21600"/>
                  <a:pt x="21600" y="16764"/>
                  <a:pt x="21600" y="10800"/>
                </a:cubicBezTo>
                <a:cubicBezTo>
                  <a:pt x="21600" y="4835"/>
                  <a:pt x="16764" y="0"/>
                  <a:pt x="10800" y="0"/>
                </a:cubicBezTo>
                <a:cubicBezTo>
                  <a:pt x="8535" y="0"/>
                  <a:pt x="6328" y="711"/>
                  <a:pt x="4491" y="2034"/>
                </a:cubicBezTo>
                <a:cubicBezTo>
                  <a:pt x="6328" y="711"/>
                  <a:pt x="8535" y="0"/>
                  <a:pt x="10800" y="0"/>
                </a:cubicBezTo>
                <a:cubicBezTo>
                  <a:pt x="16764" y="0"/>
                  <a:pt x="21600" y="4835"/>
                  <a:pt x="21600" y="10800"/>
                </a:cubicBezTo>
                <a:cubicBezTo>
                  <a:pt x="21600" y="16764"/>
                  <a:pt x="16764" y="21600"/>
                  <a:pt x="10800" y="21600"/>
                </a:cubicBezTo>
                <a:cubicBezTo>
                  <a:pt x="4835" y="21600"/>
                  <a:pt x="0" y="16764"/>
                  <a:pt x="0" y="10800"/>
                </a:cubicBezTo>
                <a:cubicBezTo>
                  <a:pt x="0" y="8842"/>
                  <a:pt x="531" y="6922"/>
                  <a:pt x="1538" y="5244"/>
                </a:cubicBezTo>
                <a:lnTo>
                  <a:pt x="-777" y="3855"/>
                </a:lnTo>
                <a:lnTo>
                  <a:pt x="2927" y="2929"/>
                </a:lnTo>
                <a:lnTo>
                  <a:pt x="3853" y="6633"/>
                </a:lnTo>
                <a:lnTo>
                  <a:pt x="1538" y="5244"/>
                </a:lnTo>
                <a:close/>
              </a:path>
            </a:pathLst>
          </a:cu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buFontTx/>
              <a:buNone/>
            </a:pPr>
            <a:r>
              <a:rPr lang="pt-BR" altLang="pt-BR"/>
              <a:t>Funcional </a:t>
            </a:r>
          </a:p>
          <a:p>
            <a:pPr algn="ctr">
              <a:buFontTx/>
              <a:buNone/>
            </a:pPr>
            <a:r>
              <a:rPr lang="pt-BR" altLang="pt-BR"/>
              <a:t>Model </a:t>
            </a:r>
          </a:p>
          <a:p>
            <a:pPr algn="ctr">
              <a:buFontTx/>
              <a:buNone/>
            </a:pPr>
            <a:r>
              <a:rPr lang="pt-BR" altLang="pt-BR"/>
              <a:t>Iteration</a:t>
            </a:r>
          </a:p>
        </p:txBody>
      </p:sp>
      <p:sp>
        <p:nvSpPr>
          <p:cNvPr id="92200" name="AutoShape 40">
            <a:extLst>
              <a:ext uri="{FF2B5EF4-FFF2-40B4-BE49-F238E27FC236}">
                <a16:creationId xmlns:a16="http://schemas.microsoft.com/office/drawing/2014/main" id="{46F895FE-1A66-4840-ABEB-901892E9B228}"/>
              </a:ext>
            </a:extLst>
          </p:cNvPr>
          <p:cNvSpPr>
            <a:spLocks noChangeArrowheads="1"/>
          </p:cNvSpPr>
          <p:nvPr/>
        </p:nvSpPr>
        <p:spPr bwMode="auto">
          <a:xfrm>
            <a:off x="2916238" y="1989138"/>
            <a:ext cx="3240087" cy="1368425"/>
          </a:xfrm>
          <a:prstGeom prst="triangle">
            <a:avLst>
              <a:gd name="adj" fmla="val 50000"/>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92204" name="Line 44">
            <a:extLst>
              <a:ext uri="{FF2B5EF4-FFF2-40B4-BE49-F238E27FC236}">
                <a16:creationId xmlns:a16="http://schemas.microsoft.com/office/drawing/2014/main" id="{01C48768-4BEE-4164-8098-1AD4374AC6C1}"/>
              </a:ext>
            </a:extLst>
          </p:cNvPr>
          <p:cNvSpPr>
            <a:spLocks noChangeShapeType="1"/>
          </p:cNvSpPr>
          <p:nvPr/>
        </p:nvSpPr>
        <p:spPr bwMode="auto">
          <a:xfrm>
            <a:off x="3635375" y="2781300"/>
            <a:ext cx="1873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92205" name="Text Box 45">
            <a:extLst>
              <a:ext uri="{FF2B5EF4-FFF2-40B4-BE49-F238E27FC236}">
                <a16:creationId xmlns:a16="http://schemas.microsoft.com/office/drawing/2014/main" id="{4FE92C2C-9CC4-4B52-A578-B0AD8CC10D26}"/>
              </a:ext>
            </a:extLst>
          </p:cNvPr>
          <p:cNvSpPr txBox="1">
            <a:spLocks noChangeArrowheads="1"/>
          </p:cNvSpPr>
          <p:nvPr/>
        </p:nvSpPr>
        <p:spPr bwMode="auto">
          <a:xfrm>
            <a:off x="3370263" y="2349500"/>
            <a:ext cx="1925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indent="4572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buFontTx/>
              <a:buNone/>
            </a:pPr>
            <a:r>
              <a:rPr lang="pt-BR" altLang="pt-BR"/>
              <a:t>Feasibility</a:t>
            </a:r>
          </a:p>
        </p:txBody>
      </p:sp>
      <p:sp>
        <p:nvSpPr>
          <p:cNvPr id="92206" name="Text Box 46">
            <a:extLst>
              <a:ext uri="{FF2B5EF4-FFF2-40B4-BE49-F238E27FC236}">
                <a16:creationId xmlns:a16="http://schemas.microsoft.com/office/drawing/2014/main" id="{1CC5246B-76E0-42D9-8E10-D35E48B1C4A4}"/>
              </a:ext>
            </a:extLst>
          </p:cNvPr>
          <p:cNvSpPr txBox="1">
            <a:spLocks noChangeArrowheads="1"/>
          </p:cNvSpPr>
          <p:nvPr/>
        </p:nvSpPr>
        <p:spPr bwMode="auto">
          <a:xfrm>
            <a:off x="3203575" y="2900363"/>
            <a:ext cx="2359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indent="4572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buFontTx/>
              <a:buNone/>
            </a:pPr>
            <a:r>
              <a:rPr lang="pt-BR" altLang="pt-BR"/>
              <a:t>Review Study</a:t>
            </a:r>
          </a:p>
        </p:txBody>
      </p:sp>
      <p:sp>
        <p:nvSpPr>
          <p:cNvPr id="92207" name="AutoShape 47">
            <a:extLst>
              <a:ext uri="{FF2B5EF4-FFF2-40B4-BE49-F238E27FC236}">
                <a16:creationId xmlns:a16="http://schemas.microsoft.com/office/drawing/2014/main" id="{BDA49D08-7E76-4372-B6AC-77AFF0320B5B}"/>
              </a:ext>
            </a:extLst>
          </p:cNvPr>
          <p:cNvSpPr>
            <a:spLocks noChangeArrowheads="1"/>
          </p:cNvSpPr>
          <p:nvPr/>
        </p:nvSpPr>
        <p:spPr bwMode="auto">
          <a:xfrm flipH="1">
            <a:off x="3419475" y="4868863"/>
            <a:ext cx="2376488" cy="1223962"/>
          </a:xfrm>
          <a:custGeom>
            <a:avLst/>
            <a:gdLst>
              <a:gd name="G0" fmla="+- -9767526 0 0"/>
              <a:gd name="G1" fmla="+- -8240761 0 0"/>
              <a:gd name="G2" fmla="+- -9767526 0 -8240761"/>
              <a:gd name="G3" fmla="+- 10800 0 0"/>
              <a:gd name="G4" fmla="+- 0 0 -9767526"/>
              <a:gd name="T0" fmla="*/ 360 256 1"/>
              <a:gd name="T1" fmla="*/ 0 256 1"/>
              <a:gd name="G5" fmla="+- G2 T0 T1"/>
              <a:gd name="G6" fmla="?: G2 G2 G5"/>
              <a:gd name="G7" fmla="+- 0 0 G6"/>
              <a:gd name="G8" fmla="+- 10800 0 0"/>
              <a:gd name="G9" fmla="+- 0 0 -8240761"/>
              <a:gd name="G10" fmla="+- 10800 0 2700"/>
              <a:gd name="G11" fmla="cos G10 -9767526"/>
              <a:gd name="G12" fmla="sin G10 -9767526"/>
              <a:gd name="G13" fmla="cos 13500 -9767526"/>
              <a:gd name="G14" fmla="sin 13500 -9767526"/>
              <a:gd name="G15" fmla="+- G11 10800 0"/>
              <a:gd name="G16" fmla="+- G12 10800 0"/>
              <a:gd name="G17" fmla="+- G13 10800 0"/>
              <a:gd name="G18" fmla="+- G14 10800 0"/>
              <a:gd name="G19" fmla="*/ 10800 1 2"/>
              <a:gd name="G20" fmla="+- G19 5400 0"/>
              <a:gd name="G21" fmla="cos G20 -9767526"/>
              <a:gd name="G22" fmla="sin G20 -9767526"/>
              <a:gd name="G23" fmla="+- G21 10800 0"/>
              <a:gd name="G24" fmla="+- G12 G23 G22"/>
              <a:gd name="G25" fmla="+- G22 G23 G11"/>
              <a:gd name="G26" fmla="cos 10800 -9767526"/>
              <a:gd name="G27" fmla="sin 10800 -9767526"/>
              <a:gd name="G28" fmla="cos 10800 -9767526"/>
              <a:gd name="G29" fmla="sin 10800 -9767526"/>
              <a:gd name="G30" fmla="+- G26 10800 0"/>
              <a:gd name="G31" fmla="+- G27 10800 0"/>
              <a:gd name="G32" fmla="+- G28 10800 0"/>
              <a:gd name="G33" fmla="+- G29 10800 0"/>
              <a:gd name="G34" fmla="+- G19 5400 0"/>
              <a:gd name="G35" fmla="cos G34 -8240761"/>
              <a:gd name="G36" fmla="sin G34 -8240761"/>
              <a:gd name="G37" fmla="+/ -8240761 -9767526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8748 w 21600"/>
              <a:gd name="T5" fmla="*/ 18111 h 21600"/>
              <a:gd name="T6" fmla="*/ 4491 w 21600"/>
              <a:gd name="T7" fmla="*/ 2034 h 21600"/>
              <a:gd name="T8" fmla="*/ 18748 w 21600"/>
              <a:gd name="T9" fmla="*/ 18111 h 21600"/>
              <a:gd name="T10" fmla="*/ -777 w 21600"/>
              <a:gd name="T11" fmla="*/ 3855 h 21600"/>
              <a:gd name="T12" fmla="*/ 2927 w 21600"/>
              <a:gd name="T13" fmla="*/ 2929 h 21600"/>
              <a:gd name="T14" fmla="*/ 3853 w 21600"/>
              <a:gd name="T15" fmla="*/ 663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38" y="5244"/>
                </a:moveTo>
                <a:cubicBezTo>
                  <a:pt x="531" y="6922"/>
                  <a:pt x="0" y="8842"/>
                  <a:pt x="0" y="10799"/>
                </a:cubicBezTo>
                <a:cubicBezTo>
                  <a:pt x="0" y="16764"/>
                  <a:pt x="4835" y="21600"/>
                  <a:pt x="10800" y="21600"/>
                </a:cubicBezTo>
                <a:cubicBezTo>
                  <a:pt x="16764" y="21600"/>
                  <a:pt x="21600" y="16764"/>
                  <a:pt x="21600" y="10800"/>
                </a:cubicBezTo>
                <a:cubicBezTo>
                  <a:pt x="21600" y="4835"/>
                  <a:pt x="16764" y="0"/>
                  <a:pt x="10800" y="0"/>
                </a:cubicBezTo>
                <a:cubicBezTo>
                  <a:pt x="8535" y="0"/>
                  <a:pt x="6328" y="711"/>
                  <a:pt x="4491" y="2034"/>
                </a:cubicBezTo>
                <a:cubicBezTo>
                  <a:pt x="6328" y="711"/>
                  <a:pt x="8535" y="0"/>
                  <a:pt x="10800" y="0"/>
                </a:cubicBezTo>
                <a:cubicBezTo>
                  <a:pt x="16764" y="0"/>
                  <a:pt x="21600" y="4835"/>
                  <a:pt x="21600" y="10800"/>
                </a:cubicBezTo>
                <a:cubicBezTo>
                  <a:pt x="21600" y="16764"/>
                  <a:pt x="16764" y="21600"/>
                  <a:pt x="10800" y="21600"/>
                </a:cubicBezTo>
                <a:cubicBezTo>
                  <a:pt x="4835" y="21600"/>
                  <a:pt x="0" y="16764"/>
                  <a:pt x="0" y="10800"/>
                </a:cubicBezTo>
                <a:cubicBezTo>
                  <a:pt x="0" y="8842"/>
                  <a:pt x="531" y="6922"/>
                  <a:pt x="1538" y="5244"/>
                </a:cubicBezTo>
                <a:lnTo>
                  <a:pt x="-777" y="3855"/>
                </a:lnTo>
                <a:lnTo>
                  <a:pt x="2927" y="2929"/>
                </a:lnTo>
                <a:lnTo>
                  <a:pt x="3853" y="6633"/>
                </a:lnTo>
                <a:lnTo>
                  <a:pt x="1538" y="5244"/>
                </a:lnTo>
                <a:close/>
              </a:path>
            </a:pathLst>
          </a:cu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buFontTx/>
              <a:buNone/>
            </a:pPr>
            <a:r>
              <a:rPr lang="pt-BR" altLang="pt-BR"/>
              <a:t>Design</a:t>
            </a:r>
          </a:p>
          <a:p>
            <a:pPr algn="ctr">
              <a:buFontTx/>
              <a:buNone/>
            </a:pPr>
            <a:r>
              <a:rPr lang="pt-BR" altLang="pt-BR"/>
              <a:t>And Build</a:t>
            </a:r>
          </a:p>
          <a:p>
            <a:pPr algn="ctr">
              <a:buFontTx/>
              <a:buNone/>
            </a:pPr>
            <a:r>
              <a:rPr lang="pt-BR" altLang="pt-BR"/>
              <a:t>Iteration</a:t>
            </a:r>
          </a:p>
        </p:txBody>
      </p:sp>
      <p:sp>
        <p:nvSpPr>
          <p:cNvPr id="92208" name="AutoShape 48">
            <a:extLst>
              <a:ext uri="{FF2B5EF4-FFF2-40B4-BE49-F238E27FC236}">
                <a16:creationId xmlns:a16="http://schemas.microsoft.com/office/drawing/2014/main" id="{5C8C4154-45DB-4566-A7E6-C3DEA0FCF6E3}"/>
              </a:ext>
            </a:extLst>
          </p:cNvPr>
          <p:cNvSpPr>
            <a:spLocks noChangeArrowheads="1"/>
          </p:cNvSpPr>
          <p:nvPr/>
        </p:nvSpPr>
        <p:spPr bwMode="auto">
          <a:xfrm flipH="1">
            <a:off x="6011863" y="3933825"/>
            <a:ext cx="2376487" cy="1223963"/>
          </a:xfrm>
          <a:custGeom>
            <a:avLst/>
            <a:gdLst>
              <a:gd name="G0" fmla="+- -9767526 0 0"/>
              <a:gd name="G1" fmla="+- -8240761 0 0"/>
              <a:gd name="G2" fmla="+- -9767526 0 -8240761"/>
              <a:gd name="G3" fmla="+- 10800 0 0"/>
              <a:gd name="G4" fmla="+- 0 0 -9767526"/>
              <a:gd name="T0" fmla="*/ 360 256 1"/>
              <a:gd name="T1" fmla="*/ 0 256 1"/>
              <a:gd name="G5" fmla="+- G2 T0 T1"/>
              <a:gd name="G6" fmla="?: G2 G2 G5"/>
              <a:gd name="G7" fmla="+- 0 0 G6"/>
              <a:gd name="G8" fmla="+- 10800 0 0"/>
              <a:gd name="G9" fmla="+- 0 0 -8240761"/>
              <a:gd name="G10" fmla="+- 10800 0 2700"/>
              <a:gd name="G11" fmla="cos G10 -9767526"/>
              <a:gd name="G12" fmla="sin G10 -9767526"/>
              <a:gd name="G13" fmla="cos 13500 -9767526"/>
              <a:gd name="G14" fmla="sin 13500 -9767526"/>
              <a:gd name="G15" fmla="+- G11 10800 0"/>
              <a:gd name="G16" fmla="+- G12 10800 0"/>
              <a:gd name="G17" fmla="+- G13 10800 0"/>
              <a:gd name="G18" fmla="+- G14 10800 0"/>
              <a:gd name="G19" fmla="*/ 10800 1 2"/>
              <a:gd name="G20" fmla="+- G19 5400 0"/>
              <a:gd name="G21" fmla="cos G20 -9767526"/>
              <a:gd name="G22" fmla="sin G20 -9767526"/>
              <a:gd name="G23" fmla="+- G21 10800 0"/>
              <a:gd name="G24" fmla="+- G12 G23 G22"/>
              <a:gd name="G25" fmla="+- G22 G23 G11"/>
              <a:gd name="G26" fmla="cos 10800 -9767526"/>
              <a:gd name="G27" fmla="sin 10800 -9767526"/>
              <a:gd name="G28" fmla="cos 10800 -9767526"/>
              <a:gd name="G29" fmla="sin 10800 -9767526"/>
              <a:gd name="G30" fmla="+- G26 10800 0"/>
              <a:gd name="G31" fmla="+- G27 10800 0"/>
              <a:gd name="G32" fmla="+- G28 10800 0"/>
              <a:gd name="G33" fmla="+- G29 10800 0"/>
              <a:gd name="G34" fmla="+- G19 5400 0"/>
              <a:gd name="G35" fmla="cos G34 -8240761"/>
              <a:gd name="G36" fmla="sin G34 -8240761"/>
              <a:gd name="G37" fmla="+/ -8240761 -9767526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8748 w 21600"/>
              <a:gd name="T5" fmla="*/ 18111 h 21600"/>
              <a:gd name="T6" fmla="*/ 4491 w 21600"/>
              <a:gd name="T7" fmla="*/ 2034 h 21600"/>
              <a:gd name="T8" fmla="*/ 18748 w 21600"/>
              <a:gd name="T9" fmla="*/ 18111 h 21600"/>
              <a:gd name="T10" fmla="*/ -777 w 21600"/>
              <a:gd name="T11" fmla="*/ 3855 h 21600"/>
              <a:gd name="T12" fmla="*/ 2927 w 21600"/>
              <a:gd name="T13" fmla="*/ 2929 h 21600"/>
              <a:gd name="T14" fmla="*/ 3853 w 21600"/>
              <a:gd name="T15" fmla="*/ 663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38" y="5244"/>
                </a:moveTo>
                <a:cubicBezTo>
                  <a:pt x="531" y="6922"/>
                  <a:pt x="0" y="8842"/>
                  <a:pt x="0" y="10799"/>
                </a:cubicBezTo>
                <a:cubicBezTo>
                  <a:pt x="0" y="16764"/>
                  <a:pt x="4835" y="21600"/>
                  <a:pt x="10800" y="21600"/>
                </a:cubicBezTo>
                <a:cubicBezTo>
                  <a:pt x="16764" y="21600"/>
                  <a:pt x="21600" y="16764"/>
                  <a:pt x="21600" y="10800"/>
                </a:cubicBezTo>
                <a:cubicBezTo>
                  <a:pt x="21600" y="4835"/>
                  <a:pt x="16764" y="0"/>
                  <a:pt x="10800" y="0"/>
                </a:cubicBezTo>
                <a:cubicBezTo>
                  <a:pt x="8535" y="0"/>
                  <a:pt x="6328" y="711"/>
                  <a:pt x="4491" y="2034"/>
                </a:cubicBezTo>
                <a:cubicBezTo>
                  <a:pt x="6328" y="711"/>
                  <a:pt x="8535" y="0"/>
                  <a:pt x="10800" y="0"/>
                </a:cubicBezTo>
                <a:cubicBezTo>
                  <a:pt x="16764" y="0"/>
                  <a:pt x="21600" y="4835"/>
                  <a:pt x="21600" y="10800"/>
                </a:cubicBezTo>
                <a:cubicBezTo>
                  <a:pt x="21600" y="16764"/>
                  <a:pt x="16764" y="21600"/>
                  <a:pt x="10800" y="21600"/>
                </a:cubicBezTo>
                <a:cubicBezTo>
                  <a:pt x="4835" y="21600"/>
                  <a:pt x="0" y="16764"/>
                  <a:pt x="0" y="10800"/>
                </a:cubicBezTo>
                <a:cubicBezTo>
                  <a:pt x="0" y="8842"/>
                  <a:pt x="531" y="6922"/>
                  <a:pt x="1538" y="5244"/>
                </a:cubicBezTo>
                <a:lnTo>
                  <a:pt x="-777" y="3855"/>
                </a:lnTo>
                <a:lnTo>
                  <a:pt x="2927" y="2929"/>
                </a:lnTo>
                <a:lnTo>
                  <a:pt x="3853" y="6633"/>
                </a:lnTo>
                <a:lnTo>
                  <a:pt x="1538" y="5244"/>
                </a:lnTo>
                <a:close/>
              </a:path>
            </a:pathLst>
          </a:cu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buFontTx/>
              <a:buNone/>
            </a:pPr>
            <a:r>
              <a:rPr lang="pt-BR" altLang="pt-BR"/>
              <a:t>Implementation</a:t>
            </a:r>
          </a:p>
        </p:txBody>
      </p:sp>
      <p:sp>
        <p:nvSpPr>
          <p:cNvPr id="92209" name="Line 49">
            <a:extLst>
              <a:ext uri="{FF2B5EF4-FFF2-40B4-BE49-F238E27FC236}">
                <a16:creationId xmlns:a16="http://schemas.microsoft.com/office/drawing/2014/main" id="{9F562C03-6FFB-44FD-82CC-EBB5E77DDB14}"/>
              </a:ext>
            </a:extLst>
          </p:cNvPr>
          <p:cNvSpPr>
            <a:spLocks noChangeShapeType="1"/>
          </p:cNvSpPr>
          <p:nvPr/>
        </p:nvSpPr>
        <p:spPr bwMode="auto">
          <a:xfrm flipH="1">
            <a:off x="2627313" y="3357563"/>
            <a:ext cx="1081087" cy="576262"/>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92210" name="Line 50">
            <a:extLst>
              <a:ext uri="{FF2B5EF4-FFF2-40B4-BE49-F238E27FC236}">
                <a16:creationId xmlns:a16="http://schemas.microsoft.com/office/drawing/2014/main" id="{5D476538-B19A-4F40-8C28-D91D24C26640}"/>
              </a:ext>
            </a:extLst>
          </p:cNvPr>
          <p:cNvSpPr>
            <a:spLocks noChangeShapeType="1"/>
          </p:cNvSpPr>
          <p:nvPr/>
        </p:nvSpPr>
        <p:spPr bwMode="auto">
          <a:xfrm flipH="1" flipV="1">
            <a:off x="5119688" y="3470275"/>
            <a:ext cx="1335087" cy="531813"/>
          </a:xfrm>
          <a:prstGeom prst="line">
            <a:avLst/>
          </a:prstGeom>
          <a:noFill/>
          <a:ln w="12700">
            <a:solidFill>
              <a:schemeClr val="folHlink"/>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92211" name="Line 51">
            <a:extLst>
              <a:ext uri="{FF2B5EF4-FFF2-40B4-BE49-F238E27FC236}">
                <a16:creationId xmlns:a16="http://schemas.microsoft.com/office/drawing/2014/main" id="{A4B5D966-FA0B-4BC8-8BF4-B9C4F73490FC}"/>
              </a:ext>
            </a:extLst>
          </p:cNvPr>
          <p:cNvSpPr>
            <a:spLocks noChangeShapeType="1"/>
          </p:cNvSpPr>
          <p:nvPr/>
        </p:nvSpPr>
        <p:spPr bwMode="auto">
          <a:xfrm flipH="1" flipV="1">
            <a:off x="3373438" y="4332288"/>
            <a:ext cx="2444750" cy="6350"/>
          </a:xfrm>
          <a:prstGeom prst="line">
            <a:avLst/>
          </a:prstGeom>
          <a:noFill/>
          <a:ln w="12700">
            <a:solidFill>
              <a:schemeClr val="folHlink"/>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92215" name="Line 55">
            <a:extLst>
              <a:ext uri="{FF2B5EF4-FFF2-40B4-BE49-F238E27FC236}">
                <a16:creationId xmlns:a16="http://schemas.microsoft.com/office/drawing/2014/main" id="{AA0563D9-2E2B-455A-B3EC-11BFF94106DD}"/>
              </a:ext>
            </a:extLst>
          </p:cNvPr>
          <p:cNvSpPr>
            <a:spLocks noChangeShapeType="1"/>
          </p:cNvSpPr>
          <p:nvPr/>
        </p:nvSpPr>
        <p:spPr bwMode="auto">
          <a:xfrm flipH="1">
            <a:off x="5003800" y="4722813"/>
            <a:ext cx="1063625" cy="130175"/>
          </a:xfrm>
          <a:prstGeom prst="line">
            <a:avLst/>
          </a:prstGeom>
          <a:noFill/>
          <a:ln w="12700">
            <a:solidFill>
              <a:schemeClr val="folHlink"/>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92217" name="Arc 57">
            <a:extLst>
              <a:ext uri="{FF2B5EF4-FFF2-40B4-BE49-F238E27FC236}">
                <a16:creationId xmlns:a16="http://schemas.microsoft.com/office/drawing/2014/main" id="{F661574F-8358-41A9-BD90-3CC0E4AF22A0}"/>
              </a:ext>
            </a:extLst>
          </p:cNvPr>
          <p:cNvSpPr>
            <a:spLocks/>
          </p:cNvSpPr>
          <p:nvPr/>
        </p:nvSpPr>
        <p:spPr bwMode="auto">
          <a:xfrm>
            <a:off x="1984375" y="5156200"/>
            <a:ext cx="1441450" cy="622300"/>
          </a:xfrm>
          <a:custGeom>
            <a:avLst/>
            <a:gdLst>
              <a:gd name="G0" fmla="+- 0 0 0"/>
              <a:gd name="G1" fmla="+- 21600 0 0"/>
              <a:gd name="G2" fmla="+- 21600 0 0"/>
              <a:gd name="T0" fmla="*/ 0 w 21053"/>
              <a:gd name="T1" fmla="*/ 0 h 21600"/>
              <a:gd name="T2" fmla="*/ 21053 w 21053"/>
              <a:gd name="T3" fmla="*/ 16772 h 21600"/>
              <a:gd name="T4" fmla="*/ 0 w 21053"/>
              <a:gd name="T5" fmla="*/ 21600 h 21600"/>
            </a:gdLst>
            <a:ahLst/>
            <a:cxnLst>
              <a:cxn ang="0">
                <a:pos x="T0" y="T1"/>
              </a:cxn>
              <a:cxn ang="0">
                <a:pos x="T2" y="T3"/>
              </a:cxn>
              <a:cxn ang="0">
                <a:pos x="T4" y="T5"/>
              </a:cxn>
            </a:cxnLst>
            <a:rect l="0" t="0" r="r" b="b"/>
            <a:pathLst>
              <a:path w="21053" h="21600" fill="none" extrusionOk="0">
                <a:moveTo>
                  <a:pt x="-1" y="0"/>
                </a:moveTo>
                <a:cubicBezTo>
                  <a:pt x="10069" y="0"/>
                  <a:pt x="18802" y="6957"/>
                  <a:pt x="21053" y="16771"/>
                </a:cubicBezTo>
              </a:path>
              <a:path w="21053" h="21600" stroke="0" extrusionOk="0">
                <a:moveTo>
                  <a:pt x="-1" y="0"/>
                </a:moveTo>
                <a:cubicBezTo>
                  <a:pt x="10069" y="0"/>
                  <a:pt x="18802" y="6957"/>
                  <a:pt x="21053" y="16771"/>
                </a:cubicBezTo>
                <a:lnTo>
                  <a:pt x="0" y="21600"/>
                </a:lnTo>
                <a:close/>
              </a:path>
            </a:pathLst>
          </a:custGeom>
          <a:noFill/>
          <a:ln w="9525">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92219" name="Arc 59">
            <a:extLst>
              <a:ext uri="{FF2B5EF4-FFF2-40B4-BE49-F238E27FC236}">
                <a16:creationId xmlns:a16="http://schemas.microsoft.com/office/drawing/2014/main" id="{13967597-F011-4F77-92CC-45E48999AE5D}"/>
              </a:ext>
            </a:extLst>
          </p:cNvPr>
          <p:cNvSpPr>
            <a:spLocks/>
          </p:cNvSpPr>
          <p:nvPr/>
        </p:nvSpPr>
        <p:spPr bwMode="auto">
          <a:xfrm rot="-13610839" flipH="1" flipV="1">
            <a:off x="5387182" y="5312569"/>
            <a:ext cx="1700212" cy="673100"/>
          </a:xfrm>
          <a:custGeom>
            <a:avLst/>
            <a:gdLst>
              <a:gd name="G0" fmla="+- 0 0 0"/>
              <a:gd name="G1" fmla="+- 20973 0 0"/>
              <a:gd name="G2" fmla="+- 21600 0 0"/>
              <a:gd name="T0" fmla="*/ 5165 w 21053"/>
              <a:gd name="T1" fmla="*/ 0 h 20973"/>
              <a:gd name="T2" fmla="*/ 21053 w 21053"/>
              <a:gd name="T3" fmla="*/ 16145 h 20973"/>
              <a:gd name="T4" fmla="*/ 0 w 21053"/>
              <a:gd name="T5" fmla="*/ 20973 h 20973"/>
            </a:gdLst>
            <a:ahLst/>
            <a:cxnLst>
              <a:cxn ang="0">
                <a:pos x="T0" y="T1"/>
              </a:cxn>
              <a:cxn ang="0">
                <a:pos x="T2" y="T3"/>
              </a:cxn>
              <a:cxn ang="0">
                <a:pos x="T4" y="T5"/>
              </a:cxn>
            </a:cxnLst>
            <a:rect l="0" t="0" r="r" b="b"/>
            <a:pathLst>
              <a:path w="21053" h="20973" fill="none" extrusionOk="0">
                <a:moveTo>
                  <a:pt x="5165" y="-1"/>
                </a:moveTo>
                <a:cubicBezTo>
                  <a:pt x="13084" y="1949"/>
                  <a:pt x="19230" y="8195"/>
                  <a:pt x="21053" y="16144"/>
                </a:cubicBezTo>
              </a:path>
              <a:path w="21053" h="20973" stroke="0" extrusionOk="0">
                <a:moveTo>
                  <a:pt x="5165" y="-1"/>
                </a:moveTo>
                <a:cubicBezTo>
                  <a:pt x="13084" y="1949"/>
                  <a:pt x="19230" y="8195"/>
                  <a:pt x="21053" y="16144"/>
                </a:cubicBezTo>
                <a:lnTo>
                  <a:pt x="0" y="20973"/>
                </a:lnTo>
                <a:close/>
              </a:path>
            </a:pathLst>
          </a:custGeom>
          <a:noFill/>
          <a:ln w="9525">
            <a:solidFill>
              <a:schemeClr val="tx1"/>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92220" name="Arc 60">
            <a:extLst>
              <a:ext uri="{FF2B5EF4-FFF2-40B4-BE49-F238E27FC236}">
                <a16:creationId xmlns:a16="http://schemas.microsoft.com/office/drawing/2014/main" id="{A1453ABC-34BB-49F7-92CF-A971F7CA1ABD}"/>
              </a:ext>
            </a:extLst>
          </p:cNvPr>
          <p:cNvSpPr>
            <a:spLocks/>
          </p:cNvSpPr>
          <p:nvPr/>
        </p:nvSpPr>
        <p:spPr bwMode="auto">
          <a:xfrm rot="10800000" flipH="1" flipV="1">
            <a:off x="3360738" y="4576763"/>
            <a:ext cx="2303462" cy="442912"/>
          </a:xfrm>
          <a:custGeom>
            <a:avLst/>
            <a:gdLst>
              <a:gd name="G0" fmla="+- 3931 0 0"/>
              <a:gd name="G1" fmla="+- 21600 0 0"/>
              <a:gd name="G2" fmla="+- 21600 0 0"/>
              <a:gd name="T0" fmla="*/ 0 w 25411"/>
              <a:gd name="T1" fmla="*/ 361 h 21600"/>
              <a:gd name="T2" fmla="*/ 25411 w 25411"/>
              <a:gd name="T3" fmla="*/ 19322 h 21600"/>
              <a:gd name="T4" fmla="*/ 3931 w 25411"/>
              <a:gd name="T5" fmla="*/ 21600 h 21600"/>
            </a:gdLst>
            <a:ahLst/>
            <a:cxnLst>
              <a:cxn ang="0">
                <a:pos x="T0" y="T1"/>
              </a:cxn>
              <a:cxn ang="0">
                <a:pos x="T2" y="T3"/>
              </a:cxn>
              <a:cxn ang="0">
                <a:pos x="T4" y="T5"/>
              </a:cxn>
            </a:cxnLst>
            <a:rect l="0" t="0" r="r" b="b"/>
            <a:pathLst>
              <a:path w="25411" h="21600" fill="none" extrusionOk="0">
                <a:moveTo>
                  <a:pt x="-1" y="360"/>
                </a:moveTo>
                <a:cubicBezTo>
                  <a:pt x="1296" y="120"/>
                  <a:pt x="2612" y="0"/>
                  <a:pt x="3931" y="0"/>
                </a:cubicBezTo>
                <a:cubicBezTo>
                  <a:pt x="14978" y="0"/>
                  <a:pt x="24245" y="8336"/>
                  <a:pt x="25410" y="19322"/>
                </a:cubicBezTo>
              </a:path>
              <a:path w="25411" h="21600" stroke="0" extrusionOk="0">
                <a:moveTo>
                  <a:pt x="-1" y="360"/>
                </a:moveTo>
                <a:cubicBezTo>
                  <a:pt x="1296" y="120"/>
                  <a:pt x="2612" y="0"/>
                  <a:pt x="3931" y="0"/>
                </a:cubicBezTo>
                <a:cubicBezTo>
                  <a:pt x="14978" y="0"/>
                  <a:pt x="24245" y="8336"/>
                  <a:pt x="25410" y="19322"/>
                </a:cubicBezTo>
                <a:lnTo>
                  <a:pt x="3931" y="21600"/>
                </a:lnTo>
                <a:close/>
              </a:path>
            </a:pathLst>
          </a:custGeom>
          <a:noFill/>
          <a:ln w="9525">
            <a:solidFill>
              <a:schemeClr val="folHlink"/>
            </a:solidFill>
            <a:round/>
            <a:headEnd type="triangl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DD3CF0F8-9BC4-4226-9E71-5A9FCE5EB2AF}"/>
              </a:ext>
            </a:extLst>
          </p:cNvPr>
          <p:cNvSpPr>
            <a:spLocks noGrp="1" noChangeArrowheads="1"/>
          </p:cNvSpPr>
          <p:nvPr>
            <p:ph type="title"/>
          </p:nvPr>
        </p:nvSpPr>
        <p:spPr>
          <a:xfrm>
            <a:off x="0" y="44624"/>
            <a:ext cx="9144000" cy="720080"/>
          </a:xfrm>
        </p:spPr>
        <p:txBody>
          <a:bodyPr>
            <a:normAutofit fontScale="90000"/>
          </a:bodyPr>
          <a:lstStyle/>
          <a:p>
            <a:r>
              <a:rPr lang="pt-BR" altLang="pt-BR" dirty="0"/>
              <a:t>Fases do Processo Ágil</a:t>
            </a:r>
          </a:p>
        </p:txBody>
      </p:sp>
      <p:pic>
        <p:nvPicPr>
          <p:cNvPr id="141319" name="Picture 7">
            <a:extLst>
              <a:ext uri="{FF2B5EF4-FFF2-40B4-BE49-F238E27FC236}">
                <a16:creationId xmlns:a16="http://schemas.microsoft.com/office/drawing/2014/main" id="{3453D9A3-8695-4C3C-A292-4ACF8C166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5241"/>
          <a:stretch>
            <a:fillRect/>
          </a:stretch>
        </p:blipFill>
        <p:spPr bwMode="auto">
          <a:xfrm>
            <a:off x="3203848" y="1556792"/>
            <a:ext cx="5868144" cy="3699482"/>
          </a:xfrm>
          <a:prstGeom prst="rect">
            <a:avLst/>
          </a:prstGeom>
          <a:noFill/>
          <a:extLst>
            <a:ext uri="{909E8E84-426E-40DD-AFC4-6F175D3DCCD1}">
              <a14:hiddenFill xmlns:a14="http://schemas.microsoft.com/office/drawing/2010/main">
                <a:solidFill>
                  <a:srgbClr val="FFFFFF"/>
                </a:solidFill>
              </a14:hiddenFill>
            </a:ext>
          </a:extLst>
        </p:spPr>
      </p:pic>
      <p:sp>
        <p:nvSpPr>
          <p:cNvPr id="141321" name="Rectangle 9">
            <a:extLst>
              <a:ext uri="{FF2B5EF4-FFF2-40B4-BE49-F238E27FC236}">
                <a16:creationId xmlns:a16="http://schemas.microsoft.com/office/drawing/2014/main" id="{1AE6ACA1-E20E-4F8A-B9AD-CBD8C9F6453E}"/>
              </a:ext>
            </a:extLst>
          </p:cNvPr>
          <p:cNvSpPr>
            <a:spLocks noGrp="1" noChangeArrowheads="1"/>
          </p:cNvSpPr>
          <p:nvPr>
            <p:ph type="body" idx="1"/>
          </p:nvPr>
        </p:nvSpPr>
        <p:spPr>
          <a:xfrm>
            <a:off x="0" y="1484784"/>
            <a:ext cx="3059832" cy="4525963"/>
          </a:xfrm>
          <a:noFill/>
          <a:ln/>
        </p:spPr>
        <p:txBody>
          <a:bodyPr/>
          <a:lstStyle/>
          <a:p>
            <a:r>
              <a:rPr lang="pt-BR" altLang="pt-BR" dirty="0"/>
              <a:t>Planejamento</a:t>
            </a:r>
          </a:p>
          <a:p>
            <a:r>
              <a:rPr lang="pt-BR" altLang="pt-BR" dirty="0"/>
              <a:t>Sprints</a:t>
            </a:r>
          </a:p>
          <a:p>
            <a:pPr lvl="1"/>
            <a:r>
              <a:rPr lang="pt-BR" altLang="pt-BR" dirty="0"/>
              <a:t>Reuniões Diárias</a:t>
            </a:r>
          </a:p>
          <a:p>
            <a:pPr lvl="1"/>
            <a:r>
              <a:rPr lang="pt-BR" altLang="pt-BR" dirty="0"/>
              <a:t>Revisão</a:t>
            </a:r>
          </a:p>
          <a:p>
            <a:pPr lvl="1"/>
            <a:r>
              <a:rPr lang="pt-BR" altLang="pt-BR" dirty="0"/>
              <a:t>Retrospectivas</a:t>
            </a:r>
          </a:p>
          <a:p>
            <a:r>
              <a:rPr lang="pt-BR" altLang="pt-BR" dirty="0"/>
              <a:t>Encerramento</a:t>
            </a:r>
          </a:p>
        </p:txBody>
      </p:sp>
      <p:sp>
        <p:nvSpPr>
          <p:cNvPr id="7" name="Espaço Reservado para Rodapé 3">
            <a:extLst>
              <a:ext uri="{FF2B5EF4-FFF2-40B4-BE49-F238E27FC236}">
                <a16:creationId xmlns:a16="http://schemas.microsoft.com/office/drawing/2014/main" id="{D8F78B55-B638-49DD-BC5E-BD5957179ABB}"/>
              </a:ext>
            </a:extLst>
          </p:cNvPr>
          <p:cNvSpPr>
            <a:spLocks noGrp="1"/>
          </p:cNvSpPr>
          <p:nvPr>
            <p:ph type="ftr" sz="quarter" idx="10"/>
          </p:nvPr>
        </p:nvSpPr>
        <p:spPr>
          <a:xfrm>
            <a:off x="539552" y="6588208"/>
            <a:ext cx="7848872" cy="260648"/>
          </a:xfrm>
          <a:prstGeom prst="rect">
            <a:avLst/>
          </a:prstGeom>
        </p:spPr>
        <p:txBody>
          <a:bodyPr/>
          <a:lstStyle>
            <a:lvl1pPr algn="ctr">
              <a:defRPr sz="1100" b="1" cap="small" baseline="0">
                <a:solidFill>
                  <a:srgbClr val="002060"/>
                </a:solidFill>
                <a:latin typeface="Trebuchet MS" panose="020B0603020202020204" pitchFamily="34" charset="0"/>
              </a:defRPr>
            </a:lvl1pPr>
          </a:lstStyle>
          <a:p>
            <a:r>
              <a:rPr lang="pt-BR" altLang="pt-BR"/>
              <a:t>Projeto de Software - Sildenir A. Ribeiro, DSc</a:t>
            </a:r>
            <a:endParaRPr lang="pt-BR" altLang="pt-B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a:extLst>
              <a:ext uri="{FF2B5EF4-FFF2-40B4-BE49-F238E27FC236}">
                <a16:creationId xmlns:a16="http://schemas.microsoft.com/office/drawing/2014/main" id="{712F52A2-F5D6-4132-B5BC-0A01FB65CA56}"/>
              </a:ext>
            </a:extLst>
          </p:cNvPr>
          <p:cNvSpPr>
            <a:spLocks noGrp="1"/>
          </p:cNvSpPr>
          <p:nvPr>
            <p:ph type="sldNum" sz="quarter" idx="12"/>
          </p:nvPr>
        </p:nvSpPr>
        <p:spPr/>
        <p:txBody>
          <a:bodyPr/>
          <a:lstStyle/>
          <a:p>
            <a:fld id="{E6273568-916D-42AD-92D9-1CC70A006EAC}" type="slidenum">
              <a:rPr lang="pt-BR" altLang="pt-BR"/>
              <a:pPr/>
              <a:t>50</a:t>
            </a:fld>
            <a:endParaRPr lang="pt-BR" altLang="pt-BR"/>
          </a:p>
        </p:txBody>
      </p:sp>
      <p:sp>
        <p:nvSpPr>
          <p:cNvPr id="133122" name="Rectangle 2">
            <a:extLst>
              <a:ext uri="{FF2B5EF4-FFF2-40B4-BE49-F238E27FC236}">
                <a16:creationId xmlns:a16="http://schemas.microsoft.com/office/drawing/2014/main" id="{F2F82614-34A6-4C8F-9CA4-869BA8E50297}"/>
              </a:ext>
            </a:extLst>
          </p:cNvPr>
          <p:cNvSpPr>
            <a:spLocks noGrp="1" noChangeArrowheads="1"/>
          </p:cNvSpPr>
          <p:nvPr>
            <p:ph type="body" idx="1"/>
          </p:nvPr>
        </p:nvSpPr>
        <p:spPr>
          <a:xfrm>
            <a:off x="685800" y="920750"/>
            <a:ext cx="7772400" cy="4114800"/>
          </a:xfrm>
        </p:spPr>
        <p:txBody>
          <a:bodyPr/>
          <a:lstStyle/>
          <a:p>
            <a:r>
              <a:rPr lang="pt-BR" altLang="pt-BR" sz="3600">
                <a:latin typeface="Georgia" panose="02040502050405020303" pitchFamily="18" charset="0"/>
              </a:rPr>
              <a:t>Grande parte da metodologia é pouco definida, e segundo o autor, isto é proposital; a idéia de </a:t>
            </a:r>
            <a:r>
              <a:rPr lang="pt-BR" altLang="pt-BR" sz="3600" b="1">
                <a:solidFill>
                  <a:srgbClr val="FF3300"/>
                </a:solidFill>
                <a:latin typeface="Georgia" panose="02040502050405020303" pitchFamily="18" charset="0"/>
              </a:rPr>
              <a:t>Crystal/Clear</a:t>
            </a:r>
            <a:r>
              <a:rPr lang="pt-BR" altLang="pt-BR" sz="3600">
                <a:latin typeface="Georgia" panose="02040502050405020303" pitchFamily="18" charset="0"/>
              </a:rPr>
              <a:t> é permitir que cada organização implemente as atividades que lhe parecem adequadas, fornecendo um mínimo de suporte útil do ponto de vista de comunicação e documentos</a:t>
            </a:r>
          </a:p>
          <a:p>
            <a:endParaRPr lang="pt-BR" altLang="pt-BR" sz="3600"/>
          </a:p>
        </p:txBody>
      </p:sp>
      <p:sp>
        <p:nvSpPr>
          <p:cNvPr id="133123" name="Line 3">
            <a:extLst>
              <a:ext uri="{FF2B5EF4-FFF2-40B4-BE49-F238E27FC236}">
                <a16:creationId xmlns:a16="http://schemas.microsoft.com/office/drawing/2014/main" id="{8D7BDB07-3C16-479C-B390-7183B0F4E957}"/>
              </a:ext>
            </a:extLst>
          </p:cNvPr>
          <p:cNvSpPr>
            <a:spLocks noChangeShapeType="1"/>
          </p:cNvSpPr>
          <p:nvPr/>
        </p:nvSpPr>
        <p:spPr bwMode="auto">
          <a:xfrm>
            <a:off x="685800" y="69215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33124" name="Line 4">
            <a:extLst>
              <a:ext uri="{FF2B5EF4-FFF2-40B4-BE49-F238E27FC236}">
                <a16:creationId xmlns:a16="http://schemas.microsoft.com/office/drawing/2014/main" id="{773435F7-8C2F-449F-AFD2-0A9F5F001192}"/>
              </a:ext>
            </a:extLst>
          </p:cNvPr>
          <p:cNvSpPr>
            <a:spLocks noChangeShapeType="1"/>
          </p:cNvSpPr>
          <p:nvPr/>
        </p:nvSpPr>
        <p:spPr bwMode="auto">
          <a:xfrm>
            <a:off x="685800" y="76835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33125" name="Line 5">
            <a:extLst>
              <a:ext uri="{FF2B5EF4-FFF2-40B4-BE49-F238E27FC236}">
                <a16:creationId xmlns:a16="http://schemas.microsoft.com/office/drawing/2014/main" id="{A5E7C3CC-0794-4D47-901B-861B596D0FEF}"/>
              </a:ext>
            </a:extLst>
          </p:cNvPr>
          <p:cNvSpPr>
            <a:spLocks noChangeShapeType="1"/>
          </p:cNvSpPr>
          <p:nvPr/>
        </p:nvSpPr>
        <p:spPr bwMode="auto">
          <a:xfrm>
            <a:off x="685800" y="5997575"/>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33126" name="Line 6">
            <a:extLst>
              <a:ext uri="{FF2B5EF4-FFF2-40B4-BE49-F238E27FC236}">
                <a16:creationId xmlns:a16="http://schemas.microsoft.com/office/drawing/2014/main" id="{BD10D3F8-AC73-4230-B26B-7AA913C955F3}"/>
              </a:ext>
            </a:extLst>
          </p:cNvPr>
          <p:cNvSpPr>
            <a:spLocks noChangeShapeType="1"/>
          </p:cNvSpPr>
          <p:nvPr/>
        </p:nvSpPr>
        <p:spPr bwMode="auto">
          <a:xfrm>
            <a:off x="685800" y="6073775"/>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5">
            <a:extLst>
              <a:ext uri="{FF2B5EF4-FFF2-40B4-BE49-F238E27FC236}">
                <a16:creationId xmlns:a16="http://schemas.microsoft.com/office/drawing/2014/main" id="{75FB5D5F-462A-4D0B-A398-A0A48D5A3C3F}"/>
              </a:ext>
            </a:extLst>
          </p:cNvPr>
          <p:cNvSpPr>
            <a:spLocks noGrp="1"/>
          </p:cNvSpPr>
          <p:nvPr>
            <p:ph type="sldNum" sz="quarter" idx="12"/>
          </p:nvPr>
        </p:nvSpPr>
        <p:spPr/>
        <p:txBody>
          <a:bodyPr/>
          <a:lstStyle/>
          <a:p>
            <a:fld id="{69ECE334-53A2-4DA8-8899-2275536BDC44}" type="slidenum">
              <a:rPr lang="pt-BR" altLang="pt-BR"/>
              <a:pPr/>
              <a:t>51</a:t>
            </a:fld>
            <a:endParaRPr lang="pt-BR" altLang="pt-BR"/>
          </a:p>
        </p:txBody>
      </p:sp>
      <p:sp>
        <p:nvSpPr>
          <p:cNvPr id="134146" name="Rectangle 2">
            <a:extLst>
              <a:ext uri="{FF2B5EF4-FFF2-40B4-BE49-F238E27FC236}">
                <a16:creationId xmlns:a16="http://schemas.microsoft.com/office/drawing/2014/main" id="{BC41BFEB-BEAD-4FFA-8F81-0D5C14318835}"/>
              </a:ext>
            </a:extLst>
          </p:cNvPr>
          <p:cNvSpPr>
            <a:spLocks noGrp="1" noChangeArrowheads="1"/>
          </p:cNvSpPr>
          <p:nvPr>
            <p:ph type="title"/>
          </p:nvPr>
        </p:nvSpPr>
        <p:spPr>
          <a:xfrm>
            <a:off x="685800" y="685800"/>
            <a:ext cx="7772400" cy="838200"/>
          </a:xfrm>
        </p:spPr>
        <p:txBody>
          <a:bodyPr/>
          <a:lstStyle/>
          <a:p>
            <a:r>
              <a:rPr lang="pt-BR" altLang="pt-BR" sz="3600" b="1">
                <a:effectLst>
                  <a:outerShdw blurRad="38100" dist="38100" dir="2700000" algn="tl">
                    <a:srgbClr val="C0C0C0"/>
                  </a:outerShdw>
                </a:effectLst>
              </a:rPr>
              <a:t>A família </a:t>
            </a:r>
            <a:r>
              <a:rPr lang="pt-BR" altLang="pt-BR" sz="3600" b="1" i="1">
                <a:effectLst>
                  <a:outerShdw blurRad="38100" dist="38100" dir="2700000" algn="tl">
                    <a:srgbClr val="C0C0C0"/>
                  </a:outerShdw>
                </a:effectLst>
              </a:rPr>
              <a:t>Crystal</a:t>
            </a:r>
            <a:r>
              <a:rPr lang="pt-BR" altLang="pt-BR" sz="3600" b="1">
                <a:effectLst>
                  <a:outerShdw blurRad="38100" dist="38100" dir="2700000" algn="tl">
                    <a:srgbClr val="C0C0C0"/>
                  </a:outerShdw>
                </a:effectLst>
              </a:rPr>
              <a:t> de Métodos</a:t>
            </a:r>
            <a:endParaRPr lang="en-US" altLang="pt-BR" sz="3600" b="1">
              <a:effectLst>
                <a:outerShdw blurRad="38100" dist="38100" dir="2700000" algn="tl">
                  <a:srgbClr val="C0C0C0"/>
                </a:outerShdw>
              </a:effectLst>
            </a:endParaRPr>
          </a:p>
        </p:txBody>
      </p:sp>
      <p:sp>
        <p:nvSpPr>
          <p:cNvPr id="134147" name="Rectangle 3">
            <a:extLst>
              <a:ext uri="{FF2B5EF4-FFF2-40B4-BE49-F238E27FC236}">
                <a16:creationId xmlns:a16="http://schemas.microsoft.com/office/drawing/2014/main" id="{CB9EDB16-3F56-4BE6-B0D8-C13AA99AC12A}"/>
              </a:ext>
            </a:extLst>
          </p:cNvPr>
          <p:cNvSpPr>
            <a:spLocks noGrp="1" noChangeArrowheads="1"/>
          </p:cNvSpPr>
          <p:nvPr>
            <p:ph type="body" idx="1"/>
          </p:nvPr>
        </p:nvSpPr>
        <p:spPr>
          <a:xfrm>
            <a:off x="152400" y="1885950"/>
            <a:ext cx="8483600" cy="2381250"/>
          </a:xfrm>
        </p:spPr>
        <p:txBody>
          <a:bodyPr/>
          <a:lstStyle/>
          <a:p>
            <a:r>
              <a:rPr lang="pt-BR" altLang="pt-BR"/>
              <a:t>Criada por Alistair Cockburn</a:t>
            </a:r>
          </a:p>
          <a:p>
            <a:r>
              <a:rPr lang="pt-BR" altLang="pt-BR" u="sng">
                <a:solidFill>
                  <a:schemeClr val="accent2"/>
                </a:solidFill>
              </a:rPr>
              <a:t>http://alistair.cockburn.us/crystal</a:t>
            </a:r>
          </a:p>
          <a:p>
            <a:r>
              <a:rPr lang="pt-BR" altLang="pt-BR"/>
              <a:t>Editor da série </a:t>
            </a:r>
            <a:r>
              <a:rPr lang="pt-BR" altLang="pt-BR" i="1"/>
              <a:t>Agile Software Development</a:t>
            </a:r>
            <a:r>
              <a:rPr lang="pt-BR" altLang="pt-BR"/>
              <a:t> da Addison-Wesley.</a:t>
            </a:r>
            <a:endParaRPr lang="en-US" altLang="pt-BR"/>
          </a:p>
        </p:txBody>
      </p:sp>
      <p:pic>
        <p:nvPicPr>
          <p:cNvPr id="134148" name="Picture 4">
            <a:extLst>
              <a:ext uri="{FF2B5EF4-FFF2-40B4-BE49-F238E27FC236}">
                <a16:creationId xmlns:a16="http://schemas.microsoft.com/office/drawing/2014/main" id="{E3253C40-7681-4EDA-97A3-52535ECA4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343400"/>
            <a:ext cx="1490663"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49" name="Picture 5">
            <a:extLst>
              <a:ext uri="{FF2B5EF4-FFF2-40B4-BE49-F238E27FC236}">
                <a16:creationId xmlns:a16="http://schemas.microsoft.com/office/drawing/2014/main" id="{B867E751-751C-41D8-AE1A-6C825F4672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267200"/>
            <a:ext cx="147002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4150" name="Picture 6">
            <a:extLst>
              <a:ext uri="{FF2B5EF4-FFF2-40B4-BE49-F238E27FC236}">
                <a16:creationId xmlns:a16="http://schemas.microsoft.com/office/drawing/2014/main" id="{12AB8BDC-464B-4284-8621-F0A8EC26AC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4343400"/>
            <a:ext cx="1471613"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Número de Slide 5">
            <a:extLst>
              <a:ext uri="{FF2B5EF4-FFF2-40B4-BE49-F238E27FC236}">
                <a16:creationId xmlns:a16="http://schemas.microsoft.com/office/drawing/2014/main" id="{09FEB267-0214-46D9-88DD-EA421221CE7A}"/>
              </a:ext>
            </a:extLst>
          </p:cNvPr>
          <p:cNvSpPr>
            <a:spLocks noGrp="1"/>
          </p:cNvSpPr>
          <p:nvPr>
            <p:ph type="sldNum" sz="quarter" idx="12"/>
          </p:nvPr>
        </p:nvSpPr>
        <p:spPr/>
        <p:txBody>
          <a:bodyPr/>
          <a:lstStyle/>
          <a:p>
            <a:fld id="{3687E313-6512-42A3-BC0A-7D63402595D0}" type="slidenum">
              <a:rPr lang="pt-BR" altLang="pt-BR"/>
              <a:pPr/>
              <a:t>52</a:t>
            </a:fld>
            <a:endParaRPr lang="pt-BR" altLang="pt-BR"/>
          </a:p>
        </p:txBody>
      </p:sp>
      <p:sp>
        <p:nvSpPr>
          <p:cNvPr id="59396" name="Rectangle 4">
            <a:extLst>
              <a:ext uri="{FF2B5EF4-FFF2-40B4-BE49-F238E27FC236}">
                <a16:creationId xmlns:a16="http://schemas.microsoft.com/office/drawing/2014/main" id="{5E1A44C0-AA88-4114-8500-84DB8843BC09}"/>
              </a:ext>
            </a:extLst>
          </p:cNvPr>
          <p:cNvSpPr>
            <a:spLocks noChangeArrowheads="1"/>
          </p:cNvSpPr>
          <p:nvPr/>
        </p:nvSpPr>
        <p:spPr bwMode="auto">
          <a:xfrm>
            <a:off x="685800" y="2819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buFontTx/>
              <a:buNone/>
            </a:pPr>
            <a:r>
              <a:rPr lang="pt-BR" altLang="pt-BR" sz="4000" b="1">
                <a:solidFill>
                  <a:schemeClr val="tx1"/>
                </a:solidFill>
                <a:effectLst>
                  <a:outerShdw blurRad="38100" dist="38100" dir="2700000" algn="tl">
                    <a:srgbClr val="C0C0C0"/>
                  </a:outerShdw>
                </a:effectLst>
              </a:rPr>
              <a:t>Feature Driven Development </a:t>
            </a:r>
            <a:br>
              <a:rPr lang="pt-BR" altLang="pt-BR" sz="4000" b="1">
                <a:solidFill>
                  <a:schemeClr val="tx1"/>
                </a:solidFill>
                <a:effectLst>
                  <a:outerShdw blurRad="38100" dist="38100" dir="2700000" algn="tl">
                    <a:srgbClr val="C0C0C0"/>
                  </a:outerShdw>
                </a:effectLst>
              </a:rPr>
            </a:br>
            <a:r>
              <a:rPr lang="pt-BR" altLang="pt-BR" sz="3200" b="1">
                <a:solidFill>
                  <a:schemeClr val="tx1"/>
                </a:solidFill>
                <a:effectLst>
                  <a:outerShdw blurRad="38100" dist="38100" dir="2700000" algn="tl">
                    <a:srgbClr val="C0C0C0"/>
                  </a:outerShdw>
                </a:effectLst>
              </a:rPr>
              <a:t>Desenvolvimento orientado a funcionalidades</a:t>
            </a:r>
          </a:p>
        </p:txBody>
      </p:sp>
      <p:sp>
        <p:nvSpPr>
          <p:cNvPr id="59397" name="Line 5">
            <a:extLst>
              <a:ext uri="{FF2B5EF4-FFF2-40B4-BE49-F238E27FC236}">
                <a16:creationId xmlns:a16="http://schemas.microsoft.com/office/drawing/2014/main" id="{08E2704C-D6B2-4ECC-B96D-96B2AFFBC05C}"/>
              </a:ext>
            </a:extLst>
          </p:cNvPr>
          <p:cNvSpPr>
            <a:spLocks noChangeShapeType="1"/>
          </p:cNvSpPr>
          <p:nvPr/>
        </p:nvSpPr>
        <p:spPr bwMode="auto">
          <a:xfrm>
            <a:off x="381000" y="2128838"/>
            <a:ext cx="8458200" cy="0"/>
          </a:xfrm>
          <a:prstGeom prst="line">
            <a:avLst/>
          </a:prstGeom>
          <a:noFill/>
          <a:ln w="57150" cmpd="thickThin">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59398" name="Line 6">
            <a:extLst>
              <a:ext uri="{FF2B5EF4-FFF2-40B4-BE49-F238E27FC236}">
                <a16:creationId xmlns:a16="http://schemas.microsoft.com/office/drawing/2014/main" id="{591EA4A9-042C-437E-85EA-E320B986EBDF}"/>
              </a:ext>
            </a:extLst>
          </p:cNvPr>
          <p:cNvSpPr>
            <a:spLocks noChangeShapeType="1"/>
          </p:cNvSpPr>
          <p:nvPr/>
        </p:nvSpPr>
        <p:spPr bwMode="auto">
          <a:xfrm>
            <a:off x="384175" y="4805363"/>
            <a:ext cx="8458200" cy="0"/>
          </a:xfrm>
          <a:prstGeom prst="line">
            <a:avLst/>
          </a:prstGeom>
          <a:noFill/>
          <a:ln w="57150" cmpd="thinThick">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59399" name="Line 7">
            <a:extLst>
              <a:ext uri="{FF2B5EF4-FFF2-40B4-BE49-F238E27FC236}">
                <a16:creationId xmlns:a16="http://schemas.microsoft.com/office/drawing/2014/main" id="{B8006C3E-6933-4CA6-ADC3-ADA9A755148E}"/>
              </a:ext>
            </a:extLst>
          </p:cNvPr>
          <p:cNvSpPr>
            <a:spLocks noChangeShapeType="1"/>
          </p:cNvSpPr>
          <p:nvPr/>
        </p:nvSpPr>
        <p:spPr bwMode="auto">
          <a:xfrm>
            <a:off x="685800" y="2433638"/>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59400" name="Line 8">
            <a:extLst>
              <a:ext uri="{FF2B5EF4-FFF2-40B4-BE49-F238E27FC236}">
                <a16:creationId xmlns:a16="http://schemas.microsoft.com/office/drawing/2014/main" id="{FD3E9774-F4C1-4C35-AAF5-D2DA70B82E00}"/>
              </a:ext>
            </a:extLst>
          </p:cNvPr>
          <p:cNvSpPr>
            <a:spLocks noChangeShapeType="1"/>
          </p:cNvSpPr>
          <p:nvPr/>
        </p:nvSpPr>
        <p:spPr bwMode="auto">
          <a:xfrm>
            <a:off x="685800" y="2509838"/>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59401" name="Line 9">
            <a:extLst>
              <a:ext uri="{FF2B5EF4-FFF2-40B4-BE49-F238E27FC236}">
                <a16:creationId xmlns:a16="http://schemas.microsoft.com/office/drawing/2014/main" id="{1E35F93D-099C-4176-A9C8-BE42F3AD7259}"/>
              </a:ext>
            </a:extLst>
          </p:cNvPr>
          <p:cNvSpPr>
            <a:spLocks noChangeShapeType="1"/>
          </p:cNvSpPr>
          <p:nvPr/>
        </p:nvSpPr>
        <p:spPr bwMode="auto">
          <a:xfrm>
            <a:off x="685800" y="4348163"/>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59402" name="Line 10">
            <a:extLst>
              <a:ext uri="{FF2B5EF4-FFF2-40B4-BE49-F238E27FC236}">
                <a16:creationId xmlns:a16="http://schemas.microsoft.com/office/drawing/2014/main" id="{5787347A-AC2D-42BA-8700-990957C2E1D8}"/>
              </a:ext>
            </a:extLst>
          </p:cNvPr>
          <p:cNvSpPr>
            <a:spLocks noChangeShapeType="1"/>
          </p:cNvSpPr>
          <p:nvPr/>
        </p:nvSpPr>
        <p:spPr bwMode="auto">
          <a:xfrm>
            <a:off x="685800" y="4424363"/>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59403" name="Rectangle 11">
            <a:extLst>
              <a:ext uri="{FF2B5EF4-FFF2-40B4-BE49-F238E27FC236}">
                <a16:creationId xmlns:a16="http://schemas.microsoft.com/office/drawing/2014/main" id="{EE0B820C-12F5-4740-A972-2C1BA922EF1A}"/>
              </a:ext>
            </a:extLst>
          </p:cNvPr>
          <p:cNvSpPr>
            <a:spLocks noChangeArrowheads="1"/>
          </p:cNvSpPr>
          <p:nvPr/>
        </p:nvSpPr>
        <p:spPr bwMode="auto">
          <a:xfrm>
            <a:off x="1692275" y="4941888"/>
            <a:ext cx="72009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r">
              <a:buFontTx/>
              <a:buNone/>
            </a:pPr>
            <a:r>
              <a:rPr lang="pt-BR" altLang="pt-BR" sz="2800" b="1">
                <a:solidFill>
                  <a:schemeClr val="tx1"/>
                </a:solidFill>
              </a:rPr>
              <a:t>Stephen Palmer &amp; John Felsing	2002</a:t>
            </a:r>
            <a:endParaRPr lang="pt-BR" altLang="pt-BR" sz="2800" b="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Espaço Reservado para Número de Slide 5">
            <a:extLst>
              <a:ext uri="{FF2B5EF4-FFF2-40B4-BE49-F238E27FC236}">
                <a16:creationId xmlns:a16="http://schemas.microsoft.com/office/drawing/2014/main" id="{3B08D4D3-E802-4D1B-BAFD-2A73CAB0383D}"/>
              </a:ext>
            </a:extLst>
          </p:cNvPr>
          <p:cNvSpPr>
            <a:spLocks noGrp="1"/>
          </p:cNvSpPr>
          <p:nvPr>
            <p:ph type="sldNum" sz="quarter" idx="12"/>
          </p:nvPr>
        </p:nvSpPr>
        <p:spPr/>
        <p:txBody>
          <a:bodyPr/>
          <a:lstStyle/>
          <a:p>
            <a:fld id="{DF2B4A7C-0B51-4D2D-B6B1-522603CC7C0D}" type="slidenum">
              <a:rPr lang="pt-BR" altLang="pt-BR"/>
              <a:pPr/>
              <a:t>53</a:t>
            </a:fld>
            <a:endParaRPr lang="pt-BR" altLang="pt-BR"/>
          </a:p>
        </p:txBody>
      </p:sp>
      <p:sp>
        <p:nvSpPr>
          <p:cNvPr id="60424" name="Rectangle 8">
            <a:extLst>
              <a:ext uri="{FF2B5EF4-FFF2-40B4-BE49-F238E27FC236}">
                <a16:creationId xmlns:a16="http://schemas.microsoft.com/office/drawing/2014/main" id="{B8947029-BDE6-4758-BABD-0CCAE4FDFCA6}"/>
              </a:ext>
            </a:extLst>
          </p:cNvPr>
          <p:cNvSpPr>
            <a:spLocks noChangeArrowheads="1"/>
          </p:cNvSpPr>
          <p:nvPr/>
        </p:nvSpPr>
        <p:spPr bwMode="auto">
          <a:xfrm>
            <a:off x="152400" y="457200"/>
            <a:ext cx="8915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buFontTx/>
              <a:buNone/>
            </a:pPr>
            <a:r>
              <a:rPr lang="en-US" altLang="pt-BR" sz="4000" b="1">
                <a:effectLst>
                  <a:outerShdw blurRad="38100" dist="38100" dir="2700000" algn="tl">
                    <a:srgbClr val="C0C0C0"/>
                  </a:outerShdw>
                </a:effectLst>
              </a:rPr>
              <a:t>FDD - Características</a:t>
            </a:r>
            <a:endParaRPr lang="pt-BR" altLang="pt-BR" sz="4000" b="1">
              <a:effectLst>
                <a:outerShdw blurRad="38100" dist="38100" dir="2700000" algn="tl">
                  <a:srgbClr val="C0C0C0"/>
                </a:outerShdw>
              </a:effectLst>
            </a:endParaRPr>
          </a:p>
        </p:txBody>
      </p:sp>
      <p:sp>
        <p:nvSpPr>
          <p:cNvPr id="60425" name="Rectangle 9">
            <a:extLst>
              <a:ext uri="{FF2B5EF4-FFF2-40B4-BE49-F238E27FC236}">
                <a16:creationId xmlns:a16="http://schemas.microsoft.com/office/drawing/2014/main" id="{8F76FB01-130B-4D7C-9143-BD812A96DF8C}"/>
              </a:ext>
            </a:extLst>
          </p:cNvPr>
          <p:cNvSpPr>
            <a:spLocks noChangeArrowheads="1"/>
          </p:cNvSpPr>
          <p:nvPr/>
        </p:nvSpPr>
        <p:spPr bwMode="auto">
          <a:xfrm>
            <a:off x="250825" y="1993900"/>
            <a:ext cx="84582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buFont typeface="Wingdings" panose="05000000000000000000" pitchFamily="2" charset="2"/>
              <a:buChar char="Ø"/>
            </a:pPr>
            <a:r>
              <a:rPr lang="en-US" altLang="pt-BR" sz="2800"/>
              <a:t>Método ágil e adaptativo;</a:t>
            </a:r>
            <a:endParaRPr lang="pt-BR" altLang="pt-BR" sz="2800"/>
          </a:p>
          <a:p>
            <a:pPr>
              <a:buFont typeface="Wingdings" panose="05000000000000000000" pitchFamily="2" charset="2"/>
              <a:buChar char="Ø"/>
            </a:pPr>
            <a:r>
              <a:rPr lang="pt-BR" altLang="pt-BR" sz="2800"/>
              <a:t>Foco nas fases de desenho e construção</a:t>
            </a:r>
          </a:p>
          <a:p>
            <a:pPr>
              <a:buFont typeface="Wingdings" panose="05000000000000000000" pitchFamily="2" charset="2"/>
              <a:buChar char="Ø"/>
            </a:pPr>
            <a:r>
              <a:rPr lang="pt-BR" altLang="pt-BR" sz="2800"/>
              <a:t>Interage com outras metodologias</a:t>
            </a:r>
          </a:p>
          <a:p>
            <a:pPr>
              <a:buFont typeface="Wingdings" panose="05000000000000000000" pitchFamily="2" charset="2"/>
              <a:buChar char="Ø"/>
            </a:pPr>
            <a:r>
              <a:rPr lang="pt-BR" altLang="pt-BR" sz="2800"/>
              <a:t>Não exige nenhum processo específico de modelagem</a:t>
            </a:r>
          </a:p>
          <a:p>
            <a:pPr>
              <a:buFont typeface="Wingdings" panose="05000000000000000000" pitchFamily="2" charset="2"/>
              <a:buChar char="Ø"/>
            </a:pPr>
            <a:r>
              <a:rPr lang="pt-BR" altLang="pt-BR" sz="2800"/>
              <a:t>Possui desenvolvimento iterativo</a:t>
            </a:r>
          </a:p>
          <a:p>
            <a:pPr>
              <a:buFont typeface="Wingdings" panose="05000000000000000000" pitchFamily="2" charset="2"/>
              <a:buChar char="Ø"/>
            </a:pPr>
            <a:r>
              <a:rPr lang="pt-BR" altLang="pt-BR" sz="2800"/>
              <a:t>Enfatiza aspectos de qualidade durante o processo e inclui entregas freqüentes e tangíveis</a:t>
            </a:r>
          </a:p>
          <a:p>
            <a:pPr>
              <a:buFont typeface="Wingdings" panose="05000000000000000000" pitchFamily="2" charset="2"/>
              <a:buChar char="Ø"/>
            </a:pPr>
            <a:r>
              <a:rPr lang="pt-BR" altLang="pt-BR" sz="2800"/>
              <a:t>Suporta desenvolvimento ágil com rápidas adaptações às mudanças de requisitos e necessidades do mercado</a:t>
            </a:r>
          </a:p>
        </p:txBody>
      </p:sp>
      <p:sp>
        <p:nvSpPr>
          <p:cNvPr id="60426" name="Line 10">
            <a:extLst>
              <a:ext uri="{FF2B5EF4-FFF2-40B4-BE49-F238E27FC236}">
                <a16:creationId xmlns:a16="http://schemas.microsoft.com/office/drawing/2014/main" id="{FD61254B-FF39-4736-94F5-249907AAB4C0}"/>
              </a:ext>
            </a:extLst>
          </p:cNvPr>
          <p:cNvSpPr>
            <a:spLocks noChangeShapeType="1"/>
          </p:cNvSpPr>
          <p:nvPr/>
        </p:nvSpPr>
        <p:spPr bwMode="auto">
          <a:xfrm>
            <a:off x="685800" y="17526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60427" name="Line 11">
            <a:extLst>
              <a:ext uri="{FF2B5EF4-FFF2-40B4-BE49-F238E27FC236}">
                <a16:creationId xmlns:a16="http://schemas.microsoft.com/office/drawing/2014/main" id="{254FD4B6-9FEE-473D-9889-6DC7736444B8}"/>
              </a:ext>
            </a:extLst>
          </p:cNvPr>
          <p:cNvSpPr>
            <a:spLocks noChangeShapeType="1"/>
          </p:cNvSpPr>
          <p:nvPr/>
        </p:nvSpPr>
        <p:spPr bwMode="auto">
          <a:xfrm>
            <a:off x="685800" y="18288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60428" name="Line 12">
            <a:extLst>
              <a:ext uri="{FF2B5EF4-FFF2-40B4-BE49-F238E27FC236}">
                <a16:creationId xmlns:a16="http://schemas.microsoft.com/office/drawing/2014/main" id="{3A2CC5F8-85BD-42C9-95C4-1767AC53C0B7}"/>
              </a:ext>
            </a:extLst>
          </p:cNvPr>
          <p:cNvSpPr>
            <a:spLocks noChangeShapeType="1"/>
          </p:cNvSpPr>
          <p:nvPr/>
        </p:nvSpPr>
        <p:spPr bwMode="auto">
          <a:xfrm>
            <a:off x="685800" y="594995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60429" name="Line 13">
            <a:extLst>
              <a:ext uri="{FF2B5EF4-FFF2-40B4-BE49-F238E27FC236}">
                <a16:creationId xmlns:a16="http://schemas.microsoft.com/office/drawing/2014/main" id="{6E0361E6-7A82-4C3E-B2CD-D27D11084079}"/>
              </a:ext>
            </a:extLst>
          </p:cNvPr>
          <p:cNvSpPr>
            <a:spLocks noChangeShapeType="1"/>
          </p:cNvSpPr>
          <p:nvPr/>
        </p:nvSpPr>
        <p:spPr bwMode="auto">
          <a:xfrm>
            <a:off x="685800" y="602615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25">
                                            <p:txEl>
                                              <p:pRg st="0" end="0"/>
                                            </p:txEl>
                                          </p:spTgt>
                                        </p:tgtEl>
                                        <p:attrNameLst>
                                          <p:attrName>style.visibility</p:attrName>
                                        </p:attrNameLst>
                                      </p:cBhvr>
                                      <p:to>
                                        <p:strVal val="visible"/>
                                      </p:to>
                                    </p:set>
                                    <p:anim calcmode="lin" valueType="num">
                                      <p:cBhvr additive="base">
                                        <p:cTn id="7" dur="500" fill="hold"/>
                                        <p:tgtEl>
                                          <p:spTgt spid="6042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2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0425">
                                            <p:txEl>
                                              <p:pRg st="0" end="0"/>
                                            </p:txEl>
                                          </p:spTgt>
                                        </p:tgtEl>
                                        <p:attrNameLst>
                                          <p:attrName>ppt_c</p:attrName>
                                        </p:attrNameLst>
                                      </p:cBhvr>
                                      <p:to>
                                        <a:schemeClr val="accent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425">
                                            <p:txEl>
                                              <p:pRg st="1" end="1"/>
                                            </p:txEl>
                                          </p:spTgt>
                                        </p:tgtEl>
                                        <p:attrNameLst>
                                          <p:attrName>style.visibility</p:attrName>
                                        </p:attrNameLst>
                                      </p:cBhvr>
                                      <p:to>
                                        <p:strVal val="visible"/>
                                      </p:to>
                                    </p:set>
                                    <p:anim calcmode="lin" valueType="num">
                                      <p:cBhvr additive="base">
                                        <p:cTn id="13" dur="500" fill="hold"/>
                                        <p:tgtEl>
                                          <p:spTgt spid="6042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42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0425">
                                            <p:txEl>
                                              <p:pRg st="1" end="1"/>
                                            </p:txEl>
                                          </p:spTgt>
                                        </p:tgtEl>
                                        <p:attrNameLst>
                                          <p:attrName>ppt_c</p:attrName>
                                        </p:attrNameLst>
                                      </p:cBhvr>
                                      <p:to>
                                        <a:schemeClr val="accent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425">
                                            <p:txEl>
                                              <p:pRg st="2" end="2"/>
                                            </p:txEl>
                                          </p:spTgt>
                                        </p:tgtEl>
                                        <p:attrNameLst>
                                          <p:attrName>style.visibility</p:attrName>
                                        </p:attrNameLst>
                                      </p:cBhvr>
                                      <p:to>
                                        <p:strVal val="visible"/>
                                      </p:to>
                                    </p:set>
                                    <p:anim calcmode="lin" valueType="num">
                                      <p:cBhvr additive="base">
                                        <p:cTn id="19" dur="500" fill="hold"/>
                                        <p:tgtEl>
                                          <p:spTgt spid="6042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42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0425">
                                            <p:txEl>
                                              <p:pRg st="2" end="2"/>
                                            </p:txEl>
                                          </p:spTgt>
                                        </p:tgtEl>
                                        <p:attrNameLst>
                                          <p:attrName>ppt_c</p:attrName>
                                        </p:attrNameLst>
                                      </p:cBhvr>
                                      <p:to>
                                        <a:schemeClr val="accent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0425">
                                            <p:txEl>
                                              <p:pRg st="3" end="3"/>
                                            </p:txEl>
                                          </p:spTgt>
                                        </p:tgtEl>
                                        <p:attrNameLst>
                                          <p:attrName>style.visibility</p:attrName>
                                        </p:attrNameLst>
                                      </p:cBhvr>
                                      <p:to>
                                        <p:strVal val="visible"/>
                                      </p:to>
                                    </p:set>
                                    <p:anim calcmode="lin" valueType="num">
                                      <p:cBhvr additive="base">
                                        <p:cTn id="25" dur="500" fill="hold"/>
                                        <p:tgtEl>
                                          <p:spTgt spid="6042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0425">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0425">
                                            <p:txEl>
                                              <p:pRg st="3" end="3"/>
                                            </p:txEl>
                                          </p:spTgt>
                                        </p:tgtEl>
                                        <p:attrNameLst>
                                          <p:attrName>ppt_c</p:attrName>
                                        </p:attrNameLst>
                                      </p:cBhvr>
                                      <p:to>
                                        <a:schemeClr val="accent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0425">
                                            <p:txEl>
                                              <p:pRg st="4" end="4"/>
                                            </p:txEl>
                                          </p:spTgt>
                                        </p:tgtEl>
                                        <p:attrNameLst>
                                          <p:attrName>style.visibility</p:attrName>
                                        </p:attrNameLst>
                                      </p:cBhvr>
                                      <p:to>
                                        <p:strVal val="visible"/>
                                      </p:to>
                                    </p:set>
                                    <p:anim calcmode="lin" valueType="num">
                                      <p:cBhvr additive="base">
                                        <p:cTn id="31" dur="500" fill="hold"/>
                                        <p:tgtEl>
                                          <p:spTgt spid="6042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0425">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0425">
                                            <p:txEl>
                                              <p:pRg st="4" end="4"/>
                                            </p:txEl>
                                          </p:spTgt>
                                        </p:tgtEl>
                                        <p:attrNameLst>
                                          <p:attrName>ppt_c</p:attrName>
                                        </p:attrNameLst>
                                      </p:cBhvr>
                                      <p:to>
                                        <a:schemeClr val="accent2"/>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0425">
                                            <p:txEl>
                                              <p:pRg st="5" end="5"/>
                                            </p:txEl>
                                          </p:spTgt>
                                        </p:tgtEl>
                                        <p:attrNameLst>
                                          <p:attrName>style.visibility</p:attrName>
                                        </p:attrNameLst>
                                      </p:cBhvr>
                                      <p:to>
                                        <p:strVal val="visible"/>
                                      </p:to>
                                    </p:set>
                                    <p:anim calcmode="lin" valueType="num">
                                      <p:cBhvr additive="base">
                                        <p:cTn id="37" dur="500" fill="hold"/>
                                        <p:tgtEl>
                                          <p:spTgt spid="6042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0425">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0425">
                                            <p:txEl>
                                              <p:pRg st="5" end="5"/>
                                            </p:txEl>
                                          </p:spTgt>
                                        </p:tgtEl>
                                        <p:attrNameLst>
                                          <p:attrName>ppt_c</p:attrName>
                                        </p:attrNameLst>
                                      </p:cBhvr>
                                      <p:to>
                                        <a:schemeClr val="accent2"/>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0425">
                                            <p:txEl>
                                              <p:pRg st="6" end="6"/>
                                            </p:txEl>
                                          </p:spTgt>
                                        </p:tgtEl>
                                        <p:attrNameLst>
                                          <p:attrName>style.visibility</p:attrName>
                                        </p:attrNameLst>
                                      </p:cBhvr>
                                      <p:to>
                                        <p:strVal val="visible"/>
                                      </p:to>
                                    </p:set>
                                    <p:anim calcmode="lin" valueType="num">
                                      <p:cBhvr additive="base">
                                        <p:cTn id="43" dur="500" fill="hold"/>
                                        <p:tgtEl>
                                          <p:spTgt spid="6042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0425">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0425">
                                            <p:txEl>
                                              <p:pRg st="6" end="6"/>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ço Reservado para Número de Slide 4">
            <a:extLst>
              <a:ext uri="{FF2B5EF4-FFF2-40B4-BE49-F238E27FC236}">
                <a16:creationId xmlns:a16="http://schemas.microsoft.com/office/drawing/2014/main" id="{5B17E4C8-501C-4BF2-97D3-541E774B3139}"/>
              </a:ext>
            </a:extLst>
          </p:cNvPr>
          <p:cNvSpPr>
            <a:spLocks noGrp="1"/>
          </p:cNvSpPr>
          <p:nvPr>
            <p:ph type="sldNum" sz="quarter" idx="12"/>
          </p:nvPr>
        </p:nvSpPr>
        <p:spPr/>
        <p:txBody>
          <a:bodyPr/>
          <a:lstStyle/>
          <a:p>
            <a:fld id="{8A999B9A-D22B-4667-879C-F04F3AAD87D6}" type="slidenum">
              <a:rPr lang="pt-BR" altLang="pt-BR"/>
              <a:pPr/>
              <a:t>54</a:t>
            </a:fld>
            <a:endParaRPr lang="pt-BR" altLang="pt-BR"/>
          </a:p>
        </p:txBody>
      </p:sp>
      <p:sp>
        <p:nvSpPr>
          <p:cNvPr id="69634" name="Rectangle 2">
            <a:extLst>
              <a:ext uri="{FF2B5EF4-FFF2-40B4-BE49-F238E27FC236}">
                <a16:creationId xmlns:a16="http://schemas.microsoft.com/office/drawing/2014/main" id="{D8567A98-C8ED-49F9-A51A-F300D60903A9}"/>
              </a:ext>
            </a:extLst>
          </p:cNvPr>
          <p:cNvSpPr>
            <a:spLocks noChangeArrowheads="1"/>
          </p:cNvSpPr>
          <p:nvPr/>
        </p:nvSpPr>
        <p:spPr bwMode="auto">
          <a:xfrm>
            <a:off x="152400" y="457200"/>
            <a:ext cx="8915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buFontTx/>
              <a:buNone/>
            </a:pPr>
            <a:r>
              <a:rPr lang="en-US" altLang="pt-BR" sz="4000" b="1">
                <a:effectLst>
                  <a:outerShdw blurRad="38100" dist="38100" dir="2700000" algn="tl">
                    <a:srgbClr val="C0C0C0"/>
                  </a:outerShdw>
                </a:effectLst>
              </a:rPr>
              <a:t>FDD - Processos</a:t>
            </a:r>
            <a:endParaRPr lang="pt-BR" altLang="pt-BR" sz="4000" b="1">
              <a:effectLst>
                <a:outerShdw blurRad="38100" dist="38100" dir="2700000" algn="tl">
                  <a:srgbClr val="C0C0C0"/>
                </a:outerShdw>
              </a:effectLst>
            </a:endParaRPr>
          </a:p>
        </p:txBody>
      </p:sp>
      <p:sp>
        <p:nvSpPr>
          <p:cNvPr id="69635" name="Rectangle 3">
            <a:extLst>
              <a:ext uri="{FF2B5EF4-FFF2-40B4-BE49-F238E27FC236}">
                <a16:creationId xmlns:a16="http://schemas.microsoft.com/office/drawing/2014/main" id="{0165F454-0077-4F00-87E9-AC32EFE1A04C}"/>
              </a:ext>
            </a:extLst>
          </p:cNvPr>
          <p:cNvSpPr>
            <a:spLocks noChangeArrowheads="1"/>
          </p:cNvSpPr>
          <p:nvPr/>
        </p:nvSpPr>
        <p:spPr bwMode="auto">
          <a:xfrm>
            <a:off x="217488" y="1885950"/>
            <a:ext cx="84582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Char char="Ø"/>
            </a:pPr>
            <a:r>
              <a:rPr lang="pt-BR" altLang="pt-BR" sz="2800"/>
              <a:t>O FDD consiste de 5 processos principais:</a:t>
            </a:r>
            <a:br>
              <a:rPr lang="pt-BR" altLang="pt-BR" sz="2800"/>
            </a:br>
            <a:endParaRPr lang="pt-BR" altLang="pt-BR" sz="2800"/>
          </a:p>
          <a:p>
            <a:pPr>
              <a:spcBef>
                <a:spcPct val="20000"/>
              </a:spcBef>
              <a:buFontTx/>
              <a:buNone/>
            </a:pPr>
            <a:endParaRPr lang="pt-BR" altLang="pt-BR" sz="2800"/>
          </a:p>
        </p:txBody>
      </p:sp>
      <p:sp>
        <p:nvSpPr>
          <p:cNvPr id="69636" name="Line 4">
            <a:extLst>
              <a:ext uri="{FF2B5EF4-FFF2-40B4-BE49-F238E27FC236}">
                <a16:creationId xmlns:a16="http://schemas.microsoft.com/office/drawing/2014/main" id="{4E8F7CAF-76C4-47C9-8D06-B1DA61C00F17}"/>
              </a:ext>
            </a:extLst>
          </p:cNvPr>
          <p:cNvSpPr>
            <a:spLocks noChangeShapeType="1"/>
          </p:cNvSpPr>
          <p:nvPr/>
        </p:nvSpPr>
        <p:spPr bwMode="auto">
          <a:xfrm>
            <a:off x="685800" y="17526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69637" name="Line 5">
            <a:extLst>
              <a:ext uri="{FF2B5EF4-FFF2-40B4-BE49-F238E27FC236}">
                <a16:creationId xmlns:a16="http://schemas.microsoft.com/office/drawing/2014/main" id="{733F4B6E-584B-492F-8BAC-78EBA5BAE91B}"/>
              </a:ext>
            </a:extLst>
          </p:cNvPr>
          <p:cNvSpPr>
            <a:spLocks noChangeShapeType="1"/>
          </p:cNvSpPr>
          <p:nvPr/>
        </p:nvSpPr>
        <p:spPr bwMode="auto">
          <a:xfrm>
            <a:off x="685800" y="18288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69638" name="Line 6">
            <a:extLst>
              <a:ext uri="{FF2B5EF4-FFF2-40B4-BE49-F238E27FC236}">
                <a16:creationId xmlns:a16="http://schemas.microsoft.com/office/drawing/2014/main" id="{D7320A70-4680-414F-BCE1-F069E040FE47}"/>
              </a:ext>
            </a:extLst>
          </p:cNvPr>
          <p:cNvSpPr>
            <a:spLocks noChangeShapeType="1"/>
          </p:cNvSpPr>
          <p:nvPr/>
        </p:nvSpPr>
        <p:spPr bwMode="auto">
          <a:xfrm>
            <a:off x="685800" y="594995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69639" name="Line 7">
            <a:extLst>
              <a:ext uri="{FF2B5EF4-FFF2-40B4-BE49-F238E27FC236}">
                <a16:creationId xmlns:a16="http://schemas.microsoft.com/office/drawing/2014/main" id="{1D837E6B-4C1B-44FF-8682-4DF8D97E7F1D}"/>
              </a:ext>
            </a:extLst>
          </p:cNvPr>
          <p:cNvSpPr>
            <a:spLocks noChangeShapeType="1"/>
          </p:cNvSpPr>
          <p:nvPr/>
        </p:nvSpPr>
        <p:spPr bwMode="auto">
          <a:xfrm>
            <a:off x="685800" y="602615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pic>
        <p:nvPicPr>
          <p:cNvPr id="69640" name="Picture 8">
            <a:extLst>
              <a:ext uri="{FF2B5EF4-FFF2-40B4-BE49-F238E27FC236}">
                <a16:creationId xmlns:a16="http://schemas.microsoft.com/office/drawing/2014/main" id="{719725E8-3518-4A66-962E-5E8F4208239A}"/>
              </a:ext>
            </a:extLst>
          </p:cNvPr>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611188" y="2349500"/>
            <a:ext cx="7993062" cy="330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5">
            <a:extLst>
              <a:ext uri="{FF2B5EF4-FFF2-40B4-BE49-F238E27FC236}">
                <a16:creationId xmlns:a16="http://schemas.microsoft.com/office/drawing/2014/main" id="{1FC564CB-094B-4C8D-8419-FC2BF59C7082}"/>
              </a:ext>
            </a:extLst>
          </p:cNvPr>
          <p:cNvSpPr>
            <a:spLocks noGrp="1"/>
          </p:cNvSpPr>
          <p:nvPr>
            <p:ph type="sldNum" sz="quarter" idx="12"/>
          </p:nvPr>
        </p:nvSpPr>
        <p:spPr/>
        <p:txBody>
          <a:bodyPr/>
          <a:lstStyle/>
          <a:p>
            <a:fld id="{B2F32C48-2AD9-47EF-8286-3AF3491493E3}" type="slidenum">
              <a:rPr lang="pt-BR" altLang="pt-BR"/>
              <a:pPr/>
              <a:t>55</a:t>
            </a:fld>
            <a:endParaRPr lang="pt-BR" altLang="pt-BR"/>
          </a:p>
        </p:txBody>
      </p:sp>
      <p:sp>
        <p:nvSpPr>
          <p:cNvPr id="71682" name="Rectangle 2">
            <a:extLst>
              <a:ext uri="{FF2B5EF4-FFF2-40B4-BE49-F238E27FC236}">
                <a16:creationId xmlns:a16="http://schemas.microsoft.com/office/drawing/2014/main" id="{1D6342F9-87D5-4E65-B7DD-269953D5589B}"/>
              </a:ext>
            </a:extLst>
          </p:cNvPr>
          <p:cNvSpPr>
            <a:spLocks noChangeArrowheads="1"/>
          </p:cNvSpPr>
          <p:nvPr/>
        </p:nvSpPr>
        <p:spPr bwMode="auto">
          <a:xfrm>
            <a:off x="152400" y="230188"/>
            <a:ext cx="8915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buFontTx/>
              <a:buNone/>
            </a:pPr>
            <a:r>
              <a:rPr lang="en-US" altLang="pt-BR" sz="4000" b="1">
                <a:effectLst>
                  <a:outerShdw blurRad="38100" dist="38100" dir="2700000" algn="tl">
                    <a:srgbClr val="C0C0C0"/>
                  </a:outerShdw>
                </a:effectLst>
              </a:rPr>
              <a:t>FDD – Processos (Cont.)</a:t>
            </a:r>
            <a:endParaRPr lang="pt-BR" altLang="pt-BR" sz="4000" b="1">
              <a:effectLst>
                <a:outerShdw blurRad="38100" dist="38100" dir="2700000" algn="tl">
                  <a:srgbClr val="C0C0C0"/>
                </a:outerShdw>
              </a:effectLst>
            </a:endParaRPr>
          </a:p>
        </p:txBody>
      </p:sp>
      <p:sp>
        <p:nvSpPr>
          <p:cNvPr id="71683" name="Rectangle 3">
            <a:extLst>
              <a:ext uri="{FF2B5EF4-FFF2-40B4-BE49-F238E27FC236}">
                <a16:creationId xmlns:a16="http://schemas.microsoft.com/office/drawing/2014/main" id="{AEA8CCB3-5710-4431-AAB0-F97E74B2C097}"/>
              </a:ext>
            </a:extLst>
          </p:cNvPr>
          <p:cNvSpPr>
            <a:spLocks noChangeArrowheads="1"/>
          </p:cNvSpPr>
          <p:nvPr/>
        </p:nvSpPr>
        <p:spPr bwMode="auto">
          <a:xfrm>
            <a:off x="252413" y="1703388"/>
            <a:ext cx="8496300" cy="314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buFont typeface="Wingdings" panose="05000000000000000000" pitchFamily="2" charset="2"/>
              <a:buChar char="Ø"/>
            </a:pPr>
            <a:r>
              <a:rPr lang="pt-BR" altLang="pt-BR" sz="2800" b="1"/>
              <a:t>Desenvolver um modelo compreensível </a:t>
            </a:r>
            <a:r>
              <a:rPr lang="pt-BR" altLang="pt-BR" b="1"/>
              <a:t>(Develop an overall model)</a:t>
            </a:r>
            <a:endParaRPr lang="pt-BR" altLang="pt-BR" sz="1200"/>
          </a:p>
          <a:p>
            <a:pPr>
              <a:buFont typeface="Wingdings" panose="05000000000000000000" pitchFamily="2" charset="2"/>
              <a:buChar char="Ø"/>
            </a:pPr>
            <a:r>
              <a:rPr lang="pt-BR" altLang="pt-BR" sz="2800" b="1"/>
              <a:t>Construir uma lista de funcionalidades </a:t>
            </a:r>
            <a:r>
              <a:rPr lang="pt-BR" altLang="pt-BR" b="1"/>
              <a:t>(Build a features list)</a:t>
            </a:r>
          </a:p>
          <a:p>
            <a:pPr>
              <a:buFont typeface="Wingdings" panose="05000000000000000000" pitchFamily="2" charset="2"/>
              <a:buChar char="Ø"/>
            </a:pPr>
            <a:r>
              <a:rPr lang="pt-BR" altLang="pt-BR" sz="2800" b="1"/>
              <a:t>Planejar por funcionalidade (Plan By Feature)</a:t>
            </a:r>
          </a:p>
          <a:p>
            <a:pPr>
              <a:buFont typeface="Wingdings" panose="05000000000000000000" pitchFamily="2" charset="2"/>
              <a:buChar char="Ø"/>
            </a:pPr>
            <a:r>
              <a:rPr lang="pt-BR" altLang="pt-BR" sz="2800" b="1"/>
              <a:t>Projetar por funcionalidade (Design by feature)</a:t>
            </a:r>
          </a:p>
          <a:p>
            <a:pPr>
              <a:buFont typeface="Wingdings" panose="05000000000000000000" pitchFamily="2" charset="2"/>
              <a:buChar char="Ø"/>
            </a:pPr>
            <a:r>
              <a:rPr lang="pt-BR" altLang="pt-BR" sz="2800" b="1"/>
              <a:t>Construir por funcionalidade (Build by feature)</a:t>
            </a:r>
            <a:endParaRPr lang="pt-BR" altLang="pt-BR"/>
          </a:p>
          <a:p>
            <a:pPr>
              <a:buFont typeface="Wingdings" panose="05000000000000000000" pitchFamily="2" charset="2"/>
              <a:buChar char="Ø"/>
            </a:pPr>
            <a:endParaRPr lang="pt-BR" altLang="pt-BR" b="1"/>
          </a:p>
        </p:txBody>
      </p:sp>
      <p:sp>
        <p:nvSpPr>
          <p:cNvPr id="71684" name="Line 4">
            <a:extLst>
              <a:ext uri="{FF2B5EF4-FFF2-40B4-BE49-F238E27FC236}">
                <a16:creationId xmlns:a16="http://schemas.microsoft.com/office/drawing/2014/main" id="{BBD23ADA-643C-4160-B68E-865905957C1A}"/>
              </a:ext>
            </a:extLst>
          </p:cNvPr>
          <p:cNvSpPr>
            <a:spLocks noChangeShapeType="1"/>
          </p:cNvSpPr>
          <p:nvPr/>
        </p:nvSpPr>
        <p:spPr bwMode="auto">
          <a:xfrm>
            <a:off x="685800" y="1484313"/>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71685" name="Line 5">
            <a:extLst>
              <a:ext uri="{FF2B5EF4-FFF2-40B4-BE49-F238E27FC236}">
                <a16:creationId xmlns:a16="http://schemas.microsoft.com/office/drawing/2014/main" id="{23AF322D-AA3E-434F-B225-4E336F69E973}"/>
              </a:ext>
            </a:extLst>
          </p:cNvPr>
          <p:cNvSpPr>
            <a:spLocks noChangeShapeType="1"/>
          </p:cNvSpPr>
          <p:nvPr/>
        </p:nvSpPr>
        <p:spPr bwMode="auto">
          <a:xfrm>
            <a:off x="685800" y="1560513"/>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71686" name="Line 6">
            <a:extLst>
              <a:ext uri="{FF2B5EF4-FFF2-40B4-BE49-F238E27FC236}">
                <a16:creationId xmlns:a16="http://schemas.microsoft.com/office/drawing/2014/main" id="{2C03C69D-99D2-480B-B19E-C945E6CB6858}"/>
              </a:ext>
            </a:extLst>
          </p:cNvPr>
          <p:cNvSpPr>
            <a:spLocks noChangeShapeType="1"/>
          </p:cNvSpPr>
          <p:nvPr/>
        </p:nvSpPr>
        <p:spPr bwMode="auto">
          <a:xfrm>
            <a:off x="685800" y="506095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71687" name="Line 7">
            <a:extLst>
              <a:ext uri="{FF2B5EF4-FFF2-40B4-BE49-F238E27FC236}">
                <a16:creationId xmlns:a16="http://schemas.microsoft.com/office/drawing/2014/main" id="{F6804165-EC0B-46D8-9BB2-99FF2BFDB99A}"/>
              </a:ext>
            </a:extLst>
          </p:cNvPr>
          <p:cNvSpPr>
            <a:spLocks noChangeShapeType="1"/>
          </p:cNvSpPr>
          <p:nvPr/>
        </p:nvSpPr>
        <p:spPr bwMode="auto">
          <a:xfrm>
            <a:off x="685800" y="513715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1683">
                                            <p:txEl>
                                              <p:pRg st="0" end="0"/>
                                            </p:txEl>
                                          </p:spTgt>
                                        </p:tgtEl>
                                        <p:attrNameLst>
                                          <p:attrName>ppt_c</p:attrName>
                                        </p:attrNameLst>
                                      </p:cBhvr>
                                      <p:to>
                                        <a:schemeClr val="accent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xEl>
                                              <p:pRg st="1" end="1"/>
                                            </p:txEl>
                                          </p:spTgt>
                                        </p:tgtEl>
                                        <p:attrNameLst>
                                          <p:attrName>style.visibility</p:attrName>
                                        </p:attrNameLst>
                                      </p:cBhvr>
                                      <p:to>
                                        <p:strVal val="visible"/>
                                      </p:to>
                                    </p:set>
                                    <p:anim calcmode="lin" valueType="num">
                                      <p:cBhvr additive="base">
                                        <p:cTn id="13"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68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1683">
                                            <p:txEl>
                                              <p:pRg st="1" end="1"/>
                                            </p:txEl>
                                          </p:spTgt>
                                        </p:tgtEl>
                                        <p:attrNameLst>
                                          <p:attrName>ppt_c</p:attrName>
                                        </p:attrNameLst>
                                      </p:cBhvr>
                                      <p:to>
                                        <a:schemeClr val="accent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683">
                                            <p:txEl>
                                              <p:pRg st="2" end="2"/>
                                            </p:txEl>
                                          </p:spTgt>
                                        </p:tgtEl>
                                        <p:attrNameLst>
                                          <p:attrName>style.visibility</p:attrName>
                                        </p:attrNameLst>
                                      </p:cBhvr>
                                      <p:to>
                                        <p:strVal val="visible"/>
                                      </p:to>
                                    </p:set>
                                    <p:anim calcmode="lin" valueType="num">
                                      <p:cBhvr additive="base">
                                        <p:cTn id="19" dur="500" fill="hold"/>
                                        <p:tgtEl>
                                          <p:spTgt spid="716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68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1683">
                                            <p:txEl>
                                              <p:pRg st="2" end="2"/>
                                            </p:txEl>
                                          </p:spTgt>
                                        </p:tgtEl>
                                        <p:attrNameLst>
                                          <p:attrName>ppt_c</p:attrName>
                                        </p:attrNameLst>
                                      </p:cBhvr>
                                      <p:to>
                                        <a:schemeClr val="accent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683">
                                            <p:txEl>
                                              <p:pRg st="3" end="3"/>
                                            </p:txEl>
                                          </p:spTgt>
                                        </p:tgtEl>
                                        <p:attrNameLst>
                                          <p:attrName>style.visibility</p:attrName>
                                        </p:attrNameLst>
                                      </p:cBhvr>
                                      <p:to>
                                        <p:strVal val="visible"/>
                                      </p:to>
                                    </p:set>
                                    <p:anim calcmode="lin" valueType="num">
                                      <p:cBhvr additive="base">
                                        <p:cTn id="25" dur="500" fill="hold"/>
                                        <p:tgtEl>
                                          <p:spTgt spid="716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68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1683">
                                            <p:txEl>
                                              <p:pRg st="3" end="3"/>
                                            </p:txEl>
                                          </p:spTgt>
                                        </p:tgtEl>
                                        <p:attrNameLst>
                                          <p:attrName>ppt_c</p:attrName>
                                        </p:attrNameLst>
                                      </p:cBhvr>
                                      <p:to>
                                        <a:schemeClr val="accent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1683">
                                            <p:txEl>
                                              <p:pRg st="4" end="4"/>
                                            </p:txEl>
                                          </p:spTgt>
                                        </p:tgtEl>
                                        <p:attrNameLst>
                                          <p:attrName>style.visibility</p:attrName>
                                        </p:attrNameLst>
                                      </p:cBhvr>
                                      <p:to>
                                        <p:strVal val="visible"/>
                                      </p:to>
                                    </p:set>
                                    <p:anim calcmode="lin" valueType="num">
                                      <p:cBhvr additive="base">
                                        <p:cTn id="31" dur="500" fill="hold"/>
                                        <p:tgtEl>
                                          <p:spTgt spid="716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683">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1683">
                                            <p:txEl>
                                              <p:pRg st="4" end="4"/>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4">
            <a:extLst>
              <a:ext uri="{FF2B5EF4-FFF2-40B4-BE49-F238E27FC236}">
                <a16:creationId xmlns:a16="http://schemas.microsoft.com/office/drawing/2014/main" id="{E88FA401-6ECB-467C-9343-946794CCA06C}"/>
              </a:ext>
            </a:extLst>
          </p:cNvPr>
          <p:cNvSpPr>
            <a:spLocks noGrp="1"/>
          </p:cNvSpPr>
          <p:nvPr>
            <p:ph type="sldNum" sz="quarter" idx="12"/>
          </p:nvPr>
        </p:nvSpPr>
        <p:spPr/>
        <p:txBody>
          <a:bodyPr/>
          <a:lstStyle/>
          <a:p>
            <a:fld id="{A6FCA931-AE10-447F-AFE6-77212B5767BE}" type="slidenum">
              <a:rPr lang="pt-BR" altLang="pt-BR"/>
              <a:pPr/>
              <a:t>56</a:t>
            </a:fld>
            <a:endParaRPr lang="pt-BR" altLang="pt-BR"/>
          </a:p>
        </p:txBody>
      </p:sp>
      <p:sp>
        <p:nvSpPr>
          <p:cNvPr id="82946" name="Rectangle 2">
            <a:extLst>
              <a:ext uri="{FF2B5EF4-FFF2-40B4-BE49-F238E27FC236}">
                <a16:creationId xmlns:a16="http://schemas.microsoft.com/office/drawing/2014/main" id="{BF8D274E-C135-46CB-9A7B-780D1F9E1D99}"/>
              </a:ext>
            </a:extLst>
          </p:cNvPr>
          <p:cNvSpPr>
            <a:spLocks noChangeArrowheads="1"/>
          </p:cNvSpPr>
          <p:nvPr/>
        </p:nvSpPr>
        <p:spPr bwMode="auto">
          <a:xfrm>
            <a:off x="228600" y="304800"/>
            <a:ext cx="8915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buFontTx/>
              <a:buNone/>
            </a:pPr>
            <a:r>
              <a:rPr lang="en-US" altLang="pt-BR" sz="4000" b="1">
                <a:effectLst>
                  <a:outerShdw blurRad="38100" dist="38100" dir="2700000" algn="tl">
                    <a:srgbClr val="C0C0C0"/>
                  </a:outerShdw>
                </a:effectLst>
              </a:rPr>
              <a:t>FDD - Cargos e Responsabilidades</a:t>
            </a:r>
            <a:endParaRPr lang="pt-BR" altLang="pt-BR" sz="4000" b="1">
              <a:effectLst>
                <a:outerShdw blurRad="38100" dist="38100" dir="2700000" algn="tl">
                  <a:srgbClr val="C0C0C0"/>
                </a:outerShdw>
              </a:effectLst>
            </a:endParaRPr>
          </a:p>
        </p:txBody>
      </p:sp>
      <p:sp>
        <p:nvSpPr>
          <p:cNvPr id="82948" name="Line 4">
            <a:extLst>
              <a:ext uri="{FF2B5EF4-FFF2-40B4-BE49-F238E27FC236}">
                <a16:creationId xmlns:a16="http://schemas.microsoft.com/office/drawing/2014/main" id="{369A3CE0-BFE5-4D26-B0D1-ECBECF3B4932}"/>
              </a:ext>
            </a:extLst>
          </p:cNvPr>
          <p:cNvSpPr>
            <a:spLocks noChangeShapeType="1"/>
          </p:cNvSpPr>
          <p:nvPr/>
        </p:nvSpPr>
        <p:spPr bwMode="auto">
          <a:xfrm>
            <a:off x="685800" y="16764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82949" name="Line 5">
            <a:extLst>
              <a:ext uri="{FF2B5EF4-FFF2-40B4-BE49-F238E27FC236}">
                <a16:creationId xmlns:a16="http://schemas.microsoft.com/office/drawing/2014/main" id="{7A541F21-6604-4C64-8341-413E1A5B2FA8}"/>
              </a:ext>
            </a:extLst>
          </p:cNvPr>
          <p:cNvSpPr>
            <a:spLocks noChangeShapeType="1"/>
          </p:cNvSpPr>
          <p:nvPr/>
        </p:nvSpPr>
        <p:spPr bwMode="auto">
          <a:xfrm>
            <a:off x="685800" y="17526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82950" name="Line 6">
            <a:extLst>
              <a:ext uri="{FF2B5EF4-FFF2-40B4-BE49-F238E27FC236}">
                <a16:creationId xmlns:a16="http://schemas.microsoft.com/office/drawing/2014/main" id="{209514A6-9B8E-4582-A429-26B00E1C3E21}"/>
              </a:ext>
            </a:extLst>
          </p:cNvPr>
          <p:cNvSpPr>
            <a:spLocks noChangeShapeType="1"/>
          </p:cNvSpPr>
          <p:nvPr/>
        </p:nvSpPr>
        <p:spPr bwMode="auto">
          <a:xfrm>
            <a:off x="685800" y="51054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82951" name="Line 7">
            <a:extLst>
              <a:ext uri="{FF2B5EF4-FFF2-40B4-BE49-F238E27FC236}">
                <a16:creationId xmlns:a16="http://schemas.microsoft.com/office/drawing/2014/main" id="{1B1559E7-C08D-4782-AD42-D9591C7E0D52}"/>
              </a:ext>
            </a:extLst>
          </p:cNvPr>
          <p:cNvSpPr>
            <a:spLocks noChangeShapeType="1"/>
          </p:cNvSpPr>
          <p:nvPr/>
        </p:nvSpPr>
        <p:spPr bwMode="auto">
          <a:xfrm>
            <a:off x="685800" y="51816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82964" name="Rectangle 20">
            <a:extLst>
              <a:ext uri="{FF2B5EF4-FFF2-40B4-BE49-F238E27FC236}">
                <a16:creationId xmlns:a16="http://schemas.microsoft.com/office/drawing/2014/main" id="{94BF5FA5-7155-468E-9B6E-7BD0BCE6F33A}"/>
              </a:ext>
            </a:extLst>
          </p:cNvPr>
          <p:cNvSpPr>
            <a:spLocks noChangeArrowheads="1"/>
          </p:cNvSpPr>
          <p:nvPr/>
        </p:nvSpPr>
        <p:spPr bwMode="auto">
          <a:xfrm>
            <a:off x="457200" y="1882775"/>
            <a:ext cx="8304213" cy="307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buFont typeface="Wingdings" panose="05000000000000000000" pitchFamily="2" charset="2"/>
              <a:buChar char="Ø"/>
            </a:pPr>
            <a:r>
              <a:rPr lang="pt-BR" altLang="pt-BR" sz="2800"/>
              <a:t> </a:t>
            </a:r>
            <a:r>
              <a:rPr lang="pt-BR" altLang="pt-BR" sz="2800" b="1"/>
              <a:t>Principais</a:t>
            </a:r>
            <a:endParaRPr lang="pt-BR" altLang="pt-BR" sz="2800"/>
          </a:p>
          <a:p>
            <a:pPr lvl="1">
              <a:buFont typeface="Wingdings" panose="05000000000000000000" pitchFamily="2" charset="2"/>
              <a:buChar char="ü"/>
            </a:pPr>
            <a:r>
              <a:rPr lang="pt-BR" altLang="pt-BR"/>
              <a:t>Gerente de projeto (Project Manager)</a:t>
            </a:r>
          </a:p>
          <a:p>
            <a:pPr lvl="1">
              <a:buFont typeface="Wingdings" panose="05000000000000000000" pitchFamily="2" charset="2"/>
              <a:buChar char="ü"/>
            </a:pPr>
            <a:r>
              <a:rPr lang="pt-BR" altLang="pt-BR"/>
              <a:t>Arquiteto líder (Chief architect)</a:t>
            </a:r>
          </a:p>
          <a:p>
            <a:pPr lvl="1">
              <a:buFont typeface="Wingdings" panose="05000000000000000000" pitchFamily="2" charset="2"/>
              <a:buChar char="ü"/>
            </a:pPr>
            <a:r>
              <a:rPr lang="pt-BR" altLang="pt-BR"/>
              <a:t>Gerente de desenvolvimento (Development Manager)</a:t>
            </a:r>
          </a:p>
          <a:p>
            <a:pPr lvl="1">
              <a:buFont typeface="Wingdings" panose="05000000000000000000" pitchFamily="2" charset="2"/>
              <a:buChar char="ü"/>
            </a:pPr>
            <a:r>
              <a:rPr lang="pt-BR" altLang="pt-BR"/>
              <a:t>Programador líder (Chief programmer)</a:t>
            </a:r>
          </a:p>
          <a:p>
            <a:pPr lvl="1">
              <a:buFont typeface="Wingdings" panose="05000000000000000000" pitchFamily="2" charset="2"/>
              <a:buChar char="ü"/>
            </a:pPr>
            <a:r>
              <a:rPr lang="pt-BR" altLang="pt-BR"/>
              <a:t>Proprietário de classe (Class owner)</a:t>
            </a:r>
          </a:p>
          <a:p>
            <a:pPr lvl="1">
              <a:buFont typeface="Wingdings" panose="05000000000000000000" pitchFamily="2" charset="2"/>
              <a:buChar char="ü"/>
            </a:pPr>
            <a:r>
              <a:rPr lang="pt-BR" altLang="pt-BR"/>
              <a:t>Especialísta do domínio (Domain experts)</a:t>
            </a:r>
          </a:p>
          <a:p>
            <a:pPr lvl="1">
              <a:buFont typeface="Wingdings" panose="05000000000000000000" pitchFamily="2" charset="2"/>
              <a:buChar char="ü"/>
            </a:pPr>
            <a:r>
              <a:rPr lang="pt-BR" altLang="pt-BR"/>
              <a:t>Gerente do domínio (Domain manager)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64">
                                            <p:txEl>
                                              <p:pRg st="0" end="0"/>
                                            </p:txEl>
                                          </p:spTgt>
                                        </p:tgtEl>
                                        <p:attrNameLst>
                                          <p:attrName>style.visibility</p:attrName>
                                        </p:attrNameLst>
                                      </p:cBhvr>
                                      <p:to>
                                        <p:strVal val="visible"/>
                                      </p:to>
                                    </p:set>
                                    <p:anim calcmode="lin" valueType="num">
                                      <p:cBhvr additive="base">
                                        <p:cTn id="7" dur="500" fill="hold"/>
                                        <p:tgtEl>
                                          <p:spTgt spid="8296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964">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2964">
                                            <p:txEl>
                                              <p:pRg st="0" end="0"/>
                                            </p:txEl>
                                          </p:spTgt>
                                        </p:tgtEl>
                                        <p:attrNameLst>
                                          <p:attrName>ppt_c</p:attrName>
                                        </p:attrNameLst>
                                      </p:cBhvr>
                                      <p:to>
                                        <a:schemeClr val="accent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64">
                                            <p:txEl>
                                              <p:pRg st="1" end="1"/>
                                            </p:txEl>
                                          </p:spTgt>
                                        </p:tgtEl>
                                        <p:attrNameLst>
                                          <p:attrName>style.visibility</p:attrName>
                                        </p:attrNameLst>
                                      </p:cBhvr>
                                      <p:to>
                                        <p:strVal val="visible"/>
                                      </p:to>
                                    </p:set>
                                    <p:anim calcmode="lin" valueType="num">
                                      <p:cBhvr additive="base">
                                        <p:cTn id="13" dur="500" fill="hold"/>
                                        <p:tgtEl>
                                          <p:spTgt spid="8296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964">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2964">
                                            <p:txEl>
                                              <p:pRg st="1" end="1"/>
                                            </p:txEl>
                                          </p:spTgt>
                                        </p:tgtEl>
                                        <p:attrNameLst>
                                          <p:attrName>ppt_c</p:attrName>
                                        </p:attrNameLst>
                                      </p:cBhvr>
                                      <p:to>
                                        <a:schemeClr val="accent2"/>
                                      </p:to>
                                    </p:animClr>
                                  </p:subTnLst>
                                </p:cTn>
                              </p:par>
                              <p:par>
                                <p:cTn id="15" presetID="2" presetClass="entr" presetSubtype="8" fill="hold" grpId="0" nodeType="withEffect">
                                  <p:stCondLst>
                                    <p:cond delay="0"/>
                                  </p:stCondLst>
                                  <p:childTnLst>
                                    <p:set>
                                      <p:cBhvr>
                                        <p:cTn id="16" dur="1" fill="hold">
                                          <p:stCondLst>
                                            <p:cond delay="0"/>
                                          </p:stCondLst>
                                        </p:cTn>
                                        <p:tgtEl>
                                          <p:spTgt spid="82964">
                                            <p:txEl>
                                              <p:pRg st="2" end="2"/>
                                            </p:txEl>
                                          </p:spTgt>
                                        </p:tgtEl>
                                        <p:attrNameLst>
                                          <p:attrName>style.visibility</p:attrName>
                                        </p:attrNameLst>
                                      </p:cBhvr>
                                      <p:to>
                                        <p:strVal val="visible"/>
                                      </p:to>
                                    </p:set>
                                    <p:anim calcmode="lin" valueType="num">
                                      <p:cBhvr additive="base">
                                        <p:cTn id="17" dur="500" fill="hold"/>
                                        <p:tgtEl>
                                          <p:spTgt spid="8296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2964">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2964">
                                            <p:txEl>
                                              <p:pRg st="2" end="2"/>
                                            </p:txEl>
                                          </p:spTgt>
                                        </p:tgtEl>
                                        <p:attrNameLst>
                                          <p:attrName>ppt_c</p:attrName>
                                        </p:attrNameLst>
                                      </p:cBhvr>
                                      <p:to>
                                        <a:schemeClr val="accent2"/>
                                      </p:to>
                                    </p:animClr>
                                  </p:subTnLst>
                                </p:cTn>
                              </p:par>
                              <p:par>
                                <p:cTn id="19" presetID="2" presetClass="entr" presetSubtype="8" fill="hold" grpId="0" nodeType="withEffect">
                                  <p:stCondLst>
                                    <p:cond delay="0"/>
                                  </p:stCondLst>
                                  <p:childTnLst>
                                    <p:set>
                                      <p:cBhvr>
                                        <p:cTn id="20" dur="1" fill="hold">
                                          <p:stCondLst>
                                            <p:cond delay="0"/>
                                          </p:stCondLst>
                                        </p:cTn>
                                        <p:tgtEl>
                                          <p:spTgt spid="82964">
                                            <p:txEl>
                                              <p:pRg st="3" end="3"/>
                                            </p:txEl>
                                          </p:spTgt>
                                        </p:tgtEl>
                                        <p:attrNameLst>
                                          <p:attrName>style.visibility</p:attrName>
                                        </p:attrNameLst>
                                      </p:cBhvr>
                                      <p:to>
                                        <p:strVal val="visible"/>
                                      </p:to>
                                    </p:set>
                                    <p:anim calcmode="lin" valueType="num">
                                      <p:cBhvr additive="base">
                                        <p:cTn id="21" dur="500" fill="hold"/>
                                        <p:tgtEl>
                                          <p:spTgt spid="82964">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82964">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2964">
                                            <p:txEl>
                                              <p:pRg st="3" end="3"/>
                                            </p:txEl>
                                          </p:spTgt>
                                        </p:tgtEl>
                                        <p:attrNameLst>
                                          <p:attrName>ppt_c</p:attrName>
                                        </p:attrNameLst>
                                      </p:cBhvr>
                                      <p:to>
                                        <a:schemeClr val="accent2"/>
                                      </p:to>
                                    </p:animClr>
                                  </p:subTnLst>
                                </p:cTn>
                              </p:par>
                              <p:par>
                                <p:cTn id="23" presetID="2" presetClass="entr" presetSubtype="8" fill="hold" grpId="0" nodeType="withEffect">
                                  <p:stCondLst>
                                    <p:cond delay="0"/>
                                  </p:stCondLst>
                                  <p:childTnLst>
                                    <p:set>
                                      <p:cBhvr>
                                        <p:cTn id="24" dur="1" fill="hold">
                                          <p:stCondLst>
                                            <p:cond delay="0"/>
                                          </p:stCondLst>
                                        </p:cTn>
                                        <p:tgtEl>
                                          <p:spTgt spid="82964">
                                            <p:txEl>
                                              <p:pRg st="4" end="4"/>
                                            </p:txEl>
                                          </p:spTgt>
                                        </p:tgtEl>
                                        <p:attrNameLst>
                                          <p:attrName>style.visibility</p:attrName>
                                        </p:attrNameLst>
                                      </p:cBhvr>
                                      <p:to>
                                        <p:strVal val="visible"/>
                                      </p:to>
                                    </p:set>
                                    <p:anim calcmode="lin" valueType="num">
                                      <p:cBhvr additive="base">
                                        <p:cTn id="25" dur="500" fill="hold"/>
                                        <p:tgtEl>
                                          <p:spTgt spid="8296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2964">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2964">
                                            <p:txEl>
                                              <p:pRg st="4" end="4"/>
                                            </p:txEl>
                                          </p:spTgt>
                                        </p:tgtEl>
                                        <p:attrNameLst>
                                          <p:attrName>ppt_c</p:attrName>
                                        </p:attrNameLst>
                                      </p:cBhvr>
                                      <p:to>
                                        <a:schemeClr val="accent2"/>
                                      </p:to>
                                    </p:animClr>
                                  </p:subTnLst>
                                </p:cTn>
                              </p:par>
                              <p:par>
                                <p:cTn id="27" presetID="2" presetClass="entr" presetSubtype="8" fill="hold" grpId="0" nodeType="withEffect">
                                  <p:stCondLst>
                                    <p:cond delay="0"/>
                                  </p:stCondLst>
                                  <p:childTnLst>
                                    <p:set>
                                      <p:cBhvr>
                                        <p:cTn id="28" dur="1" fill="hold">
                                          <p:stCondLst>
                                            <p:cond delay="0"/>
                                          </p:stCondLst>
                                        </p:cTn>
                                        <p:tgtEl>
                                          <p:spTgt spid="82964">
                                            <p:txEl>
                                              <p:pRg st="5" end="5"/>
                                            </p:txEl>
                                          </p:spTgt>
                                        </p:tgtEl>
                                        <p:attrNameLst>
                                          <p:attrName>style.visibility</p:attrName>
                                        </p:attrNameLst>
                                      </p:cBhvr>
                                      <p:to>
                                        <p:strVal val="visible"/>
                                      </p:to>
                                    </p:set>
                                    <p:anim calcmode="lin" valueType="num">
                                      <p:cBhvr additive="base">
                                        <p:cTn id="29" dur="500" fill="hold"/>
                                        <p:tgtEl>
                                          <p:spTgt spid="82964">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2964">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2964">
                                            <p:txEl>
                                              <p:pRg st="5" end="5"/>
                                            </p:txEl>
                                          </p:spTgt>
                                        </p:tgtEl>
                                        <p:attrNameLst>
                                          <p:attrName>ppt_c</p:attrName>
                                        </p:attrNameLst>
                                      </p:cBhvr>
                                      <p:to>
                                        <a:schemeClr val="accent2"/>
                                      </p:to>
                                    </p:animClr>
                                  </p:subTnLst>
                                </p:cTn>
                              </p:par>
                              <p:par>
                                <p:cTn id="31" presetID="2" presetClass="entr" presetSubtype="8" fill="hold" grpId="0" nodeType="withEffect">
                                  <p:stCondLst>
                                    <p:cond delay="0"/>
                                  </p:stCondLst>
                                  <p:childTnLst>
                                    <p:set>
                                      <p:cBhvr>
                                        <p:cTn id="32" dur="1" fill="hold">
                                          <p:stCondLst>
                                            <p:cond delay="0"/>
                                          </p:stCondLst>
                                        </p:cTn>
                                        <p:tgtEl>
                                          <p:spTgt spid="82964">
                                            <p:txEl>
                                              <p:pRg st="6" end="6"/>
                                            </p:txEl>
                                          </p:spTgt>
                                        </p:tgtEl>
                                        <p:attrNameLst>
                                          <p:attrName>style.visibility</p:attrName>
                                        </p:attrNameLst>
                                      </p:cBhvr>
                                      <p:to>
                                        <p:strVal val="visible"/>
                                      </p:to>
                                    </p:set>
                                    <p:anim calcmode="lin" valueType="num">
                                      <p:cBhvr additive="base">
                                        <p:cTn id="33" dur="500" fill="hold"/>
                                        <p:tgtEl>
                                          <p:spTgt spid="82964">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82964">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2964">
                                            <p:txEl>
                                              <p:pRg st="6" end="6"/>
                                            </p:txEl>
                                          </p:spTgt>
                                        </p:tgtEl>
                                        <p:attrNameLst>
                                          <p:attrName>ppt_c</p:attrName>
                                        </p:attrNameLst>
                                      </p:cBhvr>
                                      <p:to>
                                        <a:schemeClr val="accent2"/>
                                      </p:to>
                                    </p:animClr>
                                  </p:subTnLst>
                                </p:cTn>
                              </p:par>
                              <p:par>
                                <p:cTn id="35" presetID="2" presetClass="entr" presetSubtype="8" fill="hold" grpId="0" nodeType="withEffect">
                                  <p:stCondLst>
                                    <p:cond delay="0"/>
                                  </p:stCondLst>
                                  <p:childTnLst>
                                    <p:set>
                                      <p:cBhvr>
                                        <p:cTn id="36" dur="1" fill="hold">
                                          <p:stCondLst>
                                            <p:cond delay="0"/>
                                          </p:stCondLst>
                                        </p:cTn>
                                        <p:tgtEl>
                                          <p:spTgt spid="82964">
                                            <p:txEl>
                                              <p:pRg st="7" end="7"/>
                                            </p:txEl>
                                          </p:spTgt>
                                        </p:tgtEl>
                                        <p:attrNameLst>
                                          <p:attrName>style.visibility</p:attrName>
                                        </p:attrNameLst>
                                      </p:cBhvr>
                                      <p:to>
                                        <p:strVal val="visible"/>
                                      </p:to>
                                    </p:set>
                                    <p:anim calcmode="lin" valueType="num">
                                      <p:cBhvr additive="base">
                                        <p:cTn id="37" dur="500" fill="hold"/>
                                        <p:tgtEl>
                                          <p:spTgt spid="82964">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2964">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2964">
                                            <p:txEl>
                                              <p:pRg st="7" end="7"/>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4"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4">
            <a:extLst>
              <a:ext uri="{FF2B5EF4-FFF2-40B4-BE49-F238E27FC236}">
                <a16:creationId xmlns:a16="http://schemas.microsoft.com/office/drawing/2014/main" id="{4EA59004-0920-4568-BC2E-45B6870865DB}"/>
              </a:ext>
            </a:extLst>
          </p:cNvPr>
          <p:cNvSpPr>
            <a:spLocks noGrp="1"/>
          </p:cNvSpPr>
          <p:nvPr>
            <p:ph type="sldNum" sz="quarter" idx="12"/>
          </p:nvPr>
        </p:nvSpPr>
        <p:spPr/>
        <p:txBody>
          <a:bodyPr/>
          <a:lstStyle/>
          <a:p>
            <a:fld id="{483E4D7F-4507-4B15-82E9-A23AD1AC4615}" type="slidenum">
              <a:rPr lang="pt-BR" altLang="pt-BR"/>
              <a:pPr/>
              <a:t>57</a:t>
            </a:fld>
            <a:endParaRPr lang="pt-BR" altLang="pt-BR"/>
          </a:p>
        </p:txBody>
      </p:sp>
      <p:sp>
        <p:nvSpPr>
          <p:cNvPr id="86018" name="Rectangle 2">
            <a:extLst>
              <a:ext uri="{FF2B5EF4-FFF2-40B4-BE49-F238E27FC236}">
                <a16:creationId xmlns:a16="http://schemas.microsoft.com/office/drawing/2014/main" id="{89E1D2C5-5A27-4654-9781-0ABE86CCF570}"/>
              </a:ext>
            </a:extLst>
          </p:cNvPr>
          <p:cNvSpPr>
            <a:spLocks noChangeArrowheads="1"/>
          </p:cNvSpPr>
          <p:nvPr/>
        </p:nvSpPr>
        <p:spPr bwMode="auto">
          <a:xfrm>
            <a:off x="152400" y="230188"/>
            <a:ext cx="8915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buFontTx/>
              <a:buNone/>
            </a:pPr>
            <a:r>
              <a:rPr lang="en-US" altLang="pt-BR" sz="3600" b="1">
                <a:effectLst>
                  <a:outerShdw blurRad="38100" dist="38100" dir="2700000" algn="tl">
                    <a:srgbClr val="C0C0C0"/>
                  </a:outerShdw>
                </a:effectLst>
              </a:rPr>
              <a:t>FDD - Cargos e Responsabilidades (Cont.)</a:t>
            </a:r>
            <a:endParaRPr lang="pt-BR" altLang="pt-BR" sz="3600" b="1">
              <a:effectLst>
                <a:outerShdw blurRad="38100" dist="38100" dir="2700000" algn="tl">
                  <a:srgbClr val="C0C0C0"/>
                </a:outerShdw>
              </a:effectLst>
            </a:endParaRPr>
          </a:p>
        </p:txBody>
      </p:sp>
      <p:sp>
        <p:nvSpPr>
          <p:cNvPr id="86019" name="Line 3">
            <a:extLst>
              <a:ext uri="{FF2B5EF4-FFF2-40B4-BE49-F238E27FC236}">
                <a16:creationId xmlns:a16="http://schemas.microsoft.com/office/drawing/2014/main" id="{2A2D261E-C57B-42D8-8FC3-AA8B99A183E3}"/>
              </a:ext>
            </a:extLst>
          </p:cNvPr>
          <p:cNvSpPr>
            <a:spLocks noChangeShapeType="1"/>
          </p:cNvSpPr>
          <p:nvPr/>
        </p:nvSpPr>
        <p:spPr bwMode="auto">
          <a:xfrm>
            <a:off x="914400" y="1597025"/>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86020" name="Line 4">
            <a:extLst>
              <a:ext uri="{FF2B5EF4-FFF2-40B4-BE49-F238E27FC236}">
                <a16:creationId xmlns:a16="http://schemas.microsoft.com/office/drawing/2014/main" id="{FE02A70C-34D6-43F6-B270-4E789B1C1607}"/>
              </a:ext>
            </a:extLst>
          </p:cNvPr>
          <p:cNvSpPr>
            <a:spLocks noChangeShapeType="1"/>
          </p:cNvSpPr>
          <p:nvPr/>
        </p:nvSpPr>
        <p:spPr bwMode="auto">
          <a:xfrm>
            <a:off x="914400" y="1673225"/>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86021" name="Line 5">
            <a:extLst>
              <a:ext uri="{FF2B5EF4-FFF2-40B4-BE49-F238E27FC236}">
                <a16:creationId xmlns:a16="http://schemas.microsoft.com/office/drawing/2014/main" id="{A39987E7-5A13-4208-A91E-E217623B6A10}"/>
              </a:ext>
            </a:extLst>
          </p:cNvPr>
          <p:cNvSpPr>
            <a:spLocks noChangeShapeType="1"/>
          </p:cNvSpPr>
          <p:nvPr/>
        </p:nvSpPr>
        <p:spPr bwMode="auto">
          <a:xfrm>
            <a:off x="914400" y="60960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86022" name="Line 6">
            <a:extLst>
              <a:ext uri="{FF2B5EF4-FFF2-40B4-BE49-F238E27FC236}">
                <a16:creationId xmlns:a16="http://schemas.microsoft.com/office/drawing/2014/main" id="{CE5EDB21-61F4-45A7-9E33-6480F334FEF0}"/>
              </a:ext>
            </a:extLst>
          </p:cNvPr>
          <p:cNvSpPr>
            <a:spLocks noChangeShapeType="1"/>
          </p:cNvSpPr>
          <p:nvPr/>
        </p:nvSpPr>
        <p:spPr bwMode="auto">
          <a:xfrm>
            <a:off x="914400" y="61722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86023" name="Rectangle 7">
            <a:extLst>
              <a:ext uri="{FF2B5EF4-FFF2-40B4-BE49-F238E27FC236}">
                <a16:creationId xmlns:a16="http://schemas.microsoft.com/office/drawing/2014/main" id="{4891E17A-5E9A-47EB-BF2E-B45A9020FC02}"/>
              </a:ext>
            </a:extLst>
          </p:cNvPr>
          <p:cNvSpPr>
            <a:spLocks noChangeArrowheads="1"/>
          </p:cNvSpPr>
          <p:nvPr/>
        </p:nvSpPr>
        <p:spPr bwMode="auto">
          <a:xfrm>
            <a:off x="407988" y="1730375"/>
            <a:ext cx="8304212"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buFont typeface="Wingdings" panose="05000000000000000000" pitchFamily="2" charset="2"/>
              <a:buChar char="Ø"/>
            </a:pPr>
            <a:r>
              <a:rPr lang="pt-BR" altLang="pt-BR" sz="2800" b="1"/>
              <a:t>De apoio</a:t>
            </a:r>
            <a:endParaRPr lang="pt-BR" altLang="pt-BR" sz="2800"/>
          </a:p>
          <a:p>
            <a:pPr lvl="1">
              <a:buFont typeface="Wingdings" panose="05000000000000000000" pitchFamily="2" charset="2"/>
              <a:buChar char="ü"/>
            </a:pPr>
            <a:r>
              <a:rPr lang="pt-BR" altLang="pt-BR"/>
              <a:t>Gerente de versão (Release manager)</a:t>
            </a:r>
          </a:p>
          <a:p>
            <a:pPr lvl="1">
              <a:buFont typeface="Wingdings" panose="05000000000000000000" pitchFamily="2" charset="2"/>
              <a:buChar char="ü"/>
            </a:pPr>
            <a:r>
              <a:rPr lang="pt-BR" altLang="pt-BR"/>
              <a:t>Guru de linguagem (Language lawyer/language guru)</a:t>
            </a:r>
          </a:p>
          <a:p>
            <a:pPr lvl="1">
              <a:buFont typeface="Wingdings" panose="05000000000000000000" pitchFamily="2" charset="2"/>
              <a:buChar char="ü"/>
            </a:pPr>
            <a:r>
              <a:rPr lang="pt-BR" altLang="pt-BR"/>
              <a:t>Engenheiro de construção (Build engineer)</a:t>
            </a:r>
          </a:p>
          <a:p>
            <a:pPr lvl="1">
              <a:buFont typeface="Wingdings" panose="05000000000000000000" pitchFamily="2" charset="2"/>
              <a:buChar char="ü"/>
            </a:pPr>
            <a:r>
              <a:rPr lang="en-US" altLang="pt-BR"/>
              <a:t>“Ferramenteiro” (Toolsmith)</a:t>
            </a:r>
          </a:p>
          <a:p>
            <a:pPr lvl="1">
              <a:buFont typeface="Wingdings" panose="05000000000000000000" pitchFamily="2" charset="2"/>
              <a:buChar char="ü"/>
            </a:pPr>
            <a:r>
              <a:rPr lang="pt-BR" altLang="pt-BR"/>
              <a:t>Administrador de sistemas (System Administrator)</a:t>
            </a:r>
          </a:p>
          <a:p>
            <a:pPr lvl="1"/>
            <a:endParaRPr lang="pt-BR" altLang="pt-BR"/>
          </a:p>
          <a:p>
            <a:pPr>
              <a:buFont typeface="Wingdings" panose="05000000000000000000" pitchFamily="2" charset="2"/>
              <a:buChar char="Ø"/>
            </a:pPr>
            <a:r>
              <a:rPr lang="pt-BR" altLang="pt-BR" sz="2800" b="1"/>
              <a:t>Adicionais</a:t>
            </a:r>
          </a:p>
          <a:p>
            <a:pPr lvl="1">
              <a:buFont typeface="Wingdings" panose="05000000000000000000" pitchFamily="2" charset="2"/>
              <a:buChar char="ü"/>
            </a:pPr>
            <a:r>
              <a:rPr lang="pt-BR" altLang="pt-BR"/>
              <a:t>Testadores (Testers)</a:t>
            </a:r>
          </a:p>
          <a:p>
            <a:pPr lvl="1">
              <a:buFont typeface="Wingdings" panose="05000000000000000000" pitchFamily="2" charset="2"/>
              <a:buChar char="ü"/>
            </a:pPr>
            <a:r>
              <a:rPr lang="pt-BR" altLang="pt-BR"/>
              <a:t>Instaladores (Deployers)</a:t>
            </a:r>
          </a:p>
          <a:p>
            <a:pPr lvl="1">
              <a:buFont typeface="Wingdings" panose="05000000000000000000" pitchFamily="2" charset="2"/>
              <a:buChar char="ü"/>
            </a:pPr>
            <a:r>
              <a:rPr lang="pt-BR" altLang="pt-BR"/>
              <a:t>Escritores técnicos (Technical writes)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23">
                                            <p:txEl>
                                              <p:pRg st="0" end="0"/>
                                            </p:txEl>
                                          </p:spTgt>
                                        </p:tgtEl>
                                        <p:attrNameLst>
                                          <p:attrName>style.visibility</p:attrName>
                                        </p:attrNameLst>
                                      </p:cBhvr>
                                      <p:to>
                                        <p:strVal val="visible"/>
                                      </p:to>
                                    </p:set>
                                    <p:anim calcmode="lin" valueType="num">
                                      <p:cBhvr additive="base">
                                        <p:cTn id="7" dur="500" fill="hold"/>
                                        <p:tgtEl>
                                          <p:spTgt spid="860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602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6023">
                                            <p:txEl>
                                              <p:pRg st="0" end="0"/>
                                            </p:txEl>
                                          </p:spTgt>
                                        </p:tgtEl>
                                        <p:attrNameLst>
                                          <p:attrName>ppt_c</p:attrName>
                                        </p:attrNameLst>
                                      </p:cBhvr>
                                      <p:to>
                                        <a:schemeClr val="accent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023">
                                            <p:txEl>
                                              <p:pRg st="1" end="1"/>
                                            </p:txEl>
                                          </p:spTgt>
                                        </p:tgtEl>
                                        <p:attrNameLst>
                                          <p:attrName>style.visibility</p:attrName>
                                        </p:attrNameLst>
                                      </p:cBhvr>
                                      <p:to>
                                        <p:strVal val="visible"/>
                                      </p:to>
                                    </p:set>
                                    <p:anim calcmode="lin" valueType="num">
                                      <p:cBhvr additive="base">
                                        <p:cTn id="13" dur="500" fill="hold"/>
                                        <p:tgtEl>
                                          <p:spTgt spid="860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602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6023">
                                            <p:txEl>
                                              <p:pRg st="1" end="1"/>
                                            </p:txEl>
                                          </p:spTgt>
                                        </p:tgtEl>
                                        <p:attrNameLst>
                                          <p:attrName>ppt_c</p:attrName>
                                        </p:attrNameLst>
                                      </p:cBhvr>
                                      <p:to>
                                        <a:schemeClr val="accent2"/>
                                      </p:to>
                                    </p:animClr>
                                  </p:subTnLst>
                                </p:cTn>
                              </p:par>
                              <p:par>
                                <p:cTn id="15" presetID="2" presetClass="entr" presetSubtype="8" fill="hold" grpId="0" nodeType="withEffect">
                                  <p:stCondLst>
                                    <p:cond delay="0"/>
                                  </p:stCondLst>
                                  <p:childTnLst>
                                    <p:set>
                                      <p:cBhvr>
                                        <p:cTn id="16" dur="1" fill="hold">
                                          <p:stCondLst>
                                            <p:cond delay="0"/>
                                          </p:stCondLst>
                                        </p:cTn>
                                        <p:tgtEl>
                                          <p:spTgt spid="86023">
                                            <p:txEl>
                                              <p:pRg st="2" end="2"/>
                                            </p:txEl>
                                          </p:spTgt>
                                        </p:tgtEl>
                                        <p:attrNameLst>
                                          <p:attrName>style.visibility</p:attrName>
                                        </p:attrNameLst>
                                      </p:cBhvr>
                                      <p:to>
                                        <p:strVal val="visible"/>
                                      </p:to>
                                    </p:set>
                                    <p:anim calcmode="lin" valueType="num">
                                      <p:cBhvr additive="base">
                                        <p:cTn id="17" dur="500" fill="hold"/>
                                        <p:tgtEl>
                                          <p:spTgt spid="8602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602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6023">
                                            <p:txEl>
                                              <p:pRg st="2" end="2"/>
                                            </p:txEl>
                                          </p:spTgt>
                                        </p:tgtEl>
                                        <p:attrNameLst>
                                          <p:attrName>ppt_c</p:attrName>
                                        </p:attrNameLst>
                                      </p:cBhvr>
                                      <p:to>
                                        <a:schemeClr val="accent2"/>
                                      </p:to>
                                    </p:animClr>
                                  </p:subTnLst>
                                </p:cTn>
                              </p:par>
                              <p:par>
                                <p:cTn id="19" presetID="2" presetClass="entr" presetSubtype="8" fill="hold" grpId="0" nodeType="withEffect">
                                  <p:stCondLst>
                                    <p:cond delay="0"/>
                                  </p:stCondLst>
                                  <p:childTnLst>
                                    <p:set>
                                      <p:cBhvr>
                                        <p:cTn id="20" dur="1" fill="hold">
                                          <p:stCondLst>
                                            <p:cond delay="0"/>
                                          </p:stCondLst>
                                        </p:cTn>
                                        <p:tgtEl>
                                          <p:spTgt spid="86023">
                                            <p:txEl>
                                              <p:pRg st="3" end="3"/>
                                            </p:txEl>
                                          </p:spTgt>
                                        </p:tgtEl>
                                        <p:attrNameLst>
                                          <p:attrName>style.visibility</p:attrName>
                                        </p:attrNameLst>
                                      </p:cBhvr>
                                      <p:to>
                                        <p:strVal val="visible"/>
                                      </p:to>
                                    </p:set>
                                    <p:anim calcmode="lin" valueType="num">
                                      <p:cBhvr additive="base">
                                        <p:cTn id="21" dur="500" fill="hold"/>
                                        <p:tgtEl>
                                          <p:spTgt spid="8602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8602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6023">
                                            <p:txEl>
                                              <p:pRg st="3" end="3"/>
                                            </p:txEl>
                                          </p:spTgt>
                                        </p:tgtEl>
                                        <p:attrNameLst>
                                          <p:attrName>ppt_c</p:attrName>
                                        </p:attrNameLst>
                                      </p:cBhvr>
                                      <p:to>
                                        <a:schemeClr val="accent2"/>
                                      </p:to>
                                    </p:animClr>
                                  </p:subTnLst>
                                </p:cTn>
                              </p:par>
                              <p:par>
                                <p:cTn id="23" presetID="2" presetClass="entr" presetSubtype="8" fill="hold" grpId="0" nodeType="withEffect">
                                  <p:stCondLst>
                                    <p:cond delay="0"/>
                                  </p:stCondLst>
                                  <p:childTnLst>
                                    <p:set>
                                      <p:cBhvr>
                                        <p:cTn id="24" dur="1" fill="hold">
                                          <p:stCondLst>
                                            <p:cond delay="0"/>
                                          </p:stCondLst>
                                        </p:cTn>
                                        <p:tgtEl>
                                          <p:spTgt spid="86023">
                                            <p:txEl>
                                              <p:pRg st="4" end="4"/>
                                            </p:txEl>
                                          </p:spTgt>
                                        </p:tgtEl>
                                        <p:attrNameLst>
                                          <p:attrName>style.visibility</p:attrName>
                                        </p:attrNameLst>
                                      </p:cBhvr>
                                      <p:to>
                                        <p:strVal val="visible"/>
                                      </p:to>
                                    </p:set>
                                    <p:anim calcmode="lin" valueType="num">
                                      <p:cBhvr additive="base">
                                        <p:cTn id="25" dur="500" fill="hold"/>
                                        <p:tgtEl>
                                          <p:spTgt spid="8602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6023">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6023">
                                            <p:txEl>
                                              <p:pRg st="4" end="4"/>
                                            </p:txEl>
                                          </p:spTgt>
                                        </p:tgtEl>
                                        <p:attrNameLst>
                                          <p:attrName>ppt_c</p:attrName>
                                        </p:attrNameLst>
                                      </p:cBhvr>
                                      <p:to>
                                        <a:schemeClr val="accent2"/>
                                      </p:to>
                                    </p:animClr>
                                  </p:subTnLst>
                                </p:cTn>
                              </p:par>
                              <p:par>
                                <p:cTn id="27" presetID="2" presetClass="entr" presetSubtype="8" fill="hold" grpId="0" nodeType="withEffect">
                                  <p:stCondLst>
                                    <p:cond delay="0"/>
                                  </p:stCondLst>
                                  <p:childTnLst>
                                    <p:set>
                                      <p:cBhvr>
                                        <p:cTn id="28" dur="1" fill="hold">
                                          <p:stCondLst>
                                            <p:cond delay="0"/>
                                          </p:stCondLst>
                                        </p:cTn>
                                        <p:tgtEl>
                                          <p:spTgt spid="86023">
                                            <p:txEl>
                                              <p:pRg st="5" end="5"/>
                                            </p:txEl>
                                          </p:spTgt>
                                        </p:tgtEl>
                                        <p:attrNameLst>
                                          <p:attrName>style.visibility</p:attrName>
                                        </p:attrNameLst>
                                      </p:cBhvr>
                                      <p:to>
                                        <p:strVal val="visible"/>
                                      </p:to>
                                    </p:set>
                                    <p:anim calcmode="lin" valueType="num">
                                      <p:cBhvr additive="base">
                                        <p:cTn id="29" dur="500" fill="hold"/>
                                        <p:tgtEl>
                                          <p:spTgt spid="8602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6023">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6023">
                                            <p:txEl>
                                              <p:pRg st="5" end="5"/>
                                            </p:txEl>
                                          </p:spTgt>
                                        </p:tgtEl>
                                        <p:attrNameLst>
                                          <p:attrName>ppt_c</p:attrName>
                                        </p:attrNameLst>
                                      </p:cBhvr>
                                      <p:to>
                                        <a:schemeClr val="accent2"/>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86023">
                                            <p:txEl>
                                              <p:pRg st="7" end="7"/>
                                            </p:txEl>
                                          </p:spTgt>
                                        </p:tgtEl>
                                        <p:attrNameLst>
                                          <p:attrName>style.visibility</p:attrName>
                                        </p:attrNameLst>
                                      </p:cBhvr>
                                      <p:to>
                                        <p:strVal val="visible"/>
                                      </p:to>
                                    </p:set>
                                    <p:anim calcmode="lin" valueType="num">
                                      <p:cBhvr additive="base">
                                        <p:cTn id="35" dur="500" fill="hold"/>
                                        <p:tgtEl>
                                          <p:spTgt spid="86023">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86023">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6023">
                                            <p:txEl>
                                              <p:pRg st="7" end="7"/>
                                            </p:txEl>
                                          </p:spTgt>
                                        </p:tgtEl>
                                        <p:attrNameLst>
                                          <p:attrName>ppt_c</p:attrName>
                                        </p:attrNameLst>
                                      </p:cBhvr>
                                      <p:to>
                                        <a:schemeClr val="accent2"/>
                                      </p:to>
                                    </p:animClr>
                                  </p:sub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86023">
                                            <p:txEl>
                                              <p:pRg st="8" end="8"/>
                                            </p:txEl>
                                          </p:spTgt>
                                        </p:tgtEl>
                                        <p:attrNameLst>
                                          <p:attrName>style.visibility</p:attrName>
                                        </p:attrNameLst>
                                      </p:cBhvr>
                                      <p:to>
                                        <p:strVal val="visible"/>
                                      </p:to>
                                    </p:set>
                                    <p:anim calcmode="lin" valueType="num">
                                      <p:cBhvr additive="base">
                                        <p:cTn id="41" dur="500" fill="hold"/>
                                        <p:tgtEl>
                                          <p:spTgt spid="86023">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86023">
                                            <p:txEl>
                                              <p:pRg st="8" end="8"/>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6023">
                                            <p:txEl>
                                              <p:pRg st="8" end="8"/>
                                            </p:txEl>
                                          </p:spTgt>
                                        </p:tgtEl>
                                        <p:attrNameLst>
                                          <p:attrName>ppt_c</p:attrName>
                                        </p:attrNameLst>
                                      </p:cBhvr>
                                      <p:to>
                                        <a:schemeClr val="accent2"/>
                                      </p:to>
                                    </p:animClr>
                                  </p:subTnLst>
                                </p:cTn>
                              </p:par>
                              <p:par>
                                <p:cTn id="43" presetID="2" presetClass="entr" presetSubtype="8" fill="hold" grpId="0" nodeType="withEffect">
                                  <p:stCondLst>
                                    <p:cond delay="0"/>
                                  </p:stCondLst>
                                  <p:childTnLst>
                                    <p:set>
                                      <p:cBhvr>
                                        <p:cTn id="44" dur="1" fill="hold">
                                          <p:stCondLst>
                                            <p:cond delay="0"/>
                                          </p:stCondLst>
                                        </p:cTn>
                                        <p:tgtEl>
                                          <p:spTgt spid="86023">
                                            <p:txEl>
                                              <p:pRg st="9" end="9"/>
                                            </p:txEl>
                                          </p:spTgt>
                                        </p:tgtEl>
                                        <p:attrNameLst>
                                          <p:attrName>style.visibility</p:attrName>
                                        </p:attrNameLst>
                                      </p:cBhvr>
                                      <p:to>
                                        <p:strVal val="visible"/>
                                      </p:to>
                                    </p:set>
                                    <p:anim calcmode="lin" valueType="num">
                                      <p:cBhvr additive="base">
                                        <p:cTn id="45" dur="500" fill="hold"/>
                                        <p:tgtEl>
                                          <p:spTgt spid="86023">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86023">
                                            <p:txEl>
                                              <p:pRg st="9" end="9"/>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6023">
                                            <p:txEl>
                                              <p:pRg st="9" end="9"/>
                                            </p:txEl>
                                          </p:spTgt>
                                        </p:tgtEl>
                                        <p:attrNameLst>
                                          <p:attrName>ppt_c</p:attrName>
                                        </p:attrNameLst>
                                      </p:cBhvr>
                                      <p:to>
                                        <a:schemeClr val="accent2"/>
                                      </p:to>
                                    </p:animClr>
                                  </p:subTnLst>
                                </p:cTn>
                              </p:par>
                              <p:par>
                                <p:cTn id="47" presetID="2" presetClass="entr" presetSubtype="8" fill="hold" grpId="0" nodeType="withEffect">
                                  <p:stCondLst>
                                    <p:cond delay="0"/>
                                  </p:stCondLst>
                                  <p:childTnLst>
                                    <p:set>
                                      <p:cBhvr>
                                        <p:cTn id="48" dur="1" fill="hold">
                                          <p:stCondLst>
                                            <p:cond delay="0"/>
                                          </p:stCondLst>
                                        </p:cTn>
                                        <p:tgtEl>
                                          <p:spTgt spid="86023">
                                            <p:txEl>
                                              <p:pRg st="10" end="10"/>
                                            </p:txEl>
                                          </p:spTgt>
                                        </p:tgtEl>
                                        <p:attrNameLst>
                                          <p:attrName>style.visibility</p:attrName>
                                        </p:attrNameLst>
                                      </p:cBhvr>
                                      <p:to>
                                        <p:strVal val="visible"/>
                                      </p:to>
                                    </p:set>
                                    <p:anim calcmode="lin" valueType="num">
                                      <p:cBhvr additive="base">
                                        <p:cTn id="49" dur="500" fill="hold"/>
                                        <p:tgtEl>
                                          <p:spTgt spid="86023">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6023">
                                            <p:txEl>
                                              <p:pRg st="10" end="1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6023">
                                            <p:txEl>
                                              <p:pRg st="10" end="10"/>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4">
            <a:extLst>
              <a:ext uri="{FF2B5EF4-FFF2-40B4-BE49-F238E27FC236}">
                <a16:creationId xmlns:a16="http://schemas.microsoft.com/office/drawing/2014/main" id="{C24E91FA-3311-40A2-8195-8BB3D8987C67}"/>
              </a:ext>
            </a:extLst>
          </p:cNvPr>
          <p:cNvSpPr>
            <a:spLocks noGrp="1"/>
          </p:cNvSpPr>
          <p:nvPr>
            <p:ph type="sldNum" sz="quarter" idx="12"/>
          </p:nvPr>
        </p:nvSpPr>
        <p:spPr/>
        <p:txBody>
          <a:bodyPr/>
          <a:lstStyle/>
          <a:p>
            <a:fld id="{C6F7F3F4-6215-4DEA-A201-1C768FA6BBAF}" type="slidenum">
              <a:rPr lang="pt-BR" altLang="pt-BR"/>
              <a:pPr/>
              <a:t>58</a:t>
            </a:fld>
            <a:endParaRPr lang="pt-BR" altLang="pt-BR"/>
          </a:p>
        </p:txBody>
      </p:sp>
      <p:sp>
        <p:nvSpPr>
          <p:cNvPr id="87042" name="Rectangle 2">
            <a:extLst>
              <a:ext uri="{FF2B5EF4-FFF2-40B4-BE49-F238E27FC236}">
                <a16:creationId xmlns:a16="http://schemas.microsoft.com/office/drawing/2014/main" id="{AFBF0E20-D97E-44F9-9ACA-67DEE0267BCC}"/>
              </a:ext>
            </a:extLst>
          </p:cNvPr>
          <p:cNvSpPr>
            <a:spLocks noChangeArrowheads="1"/>
          </p:cNvSpPr>
          <p:nvPr/>
        </p:nvSpPr>
        <p:spPr bwMode="auto">
          <a:xfrm>
            <a:off x="152400" y="230188"/>
            <a:ext cx="8915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buFontTx/>
              <a:buNone/>
            </a:pPr>
            <a:r>
              <a:rPr lang="en-US" altLang="pt-BR" sz="4000" b="1">
                <a:effectLst>
                  <a:outerShdw blurRad="38100" dist="38100" dir="2700000" algn="tl">
                    <a:srgbClr val="C0C0C0"/>
                  </a:outerShdw>
                </a:effectLst>
              </a:rPr>
              <a:t>FDD - Boas Práticas</a:t>
            </a:r>
            <a:endParaRPr lang="pt-BR" altLang="pt-BR" sz="4000" b="1">
              <a:effectLst>
                <a:outerShdw blurRad="38100" dist="38100" dir="2700000" algn="tl">
                  <a:srgbClr val="C0C0C0"/>
                </a:outerShdw>
              </a:effectLst>
            </a:endParaRPr>
          </a:p>
        </p:txBody>
      </p:sp>
      <p:sp>
        <p:nvSpPr>
          <p:cNvPr id="87043" name="Line 3">
            <a:extLst>
              <a:ext uri="{FF2B5EF4-FFF2-40B4-BE49-F238E27FC236}">
                <a16:creationId xmlns:a16="http://schemas.microsoft.com/office/drawing/2014/main" id="{6F2C9DE8-D7FB-4B51-BDCE-9E38FA2F5EC2}"/>
              </a:ext>
            </a:extLst>
          </p:cNvPr>
          <p:cNvSpPr>
            <a:spLocks noChangeShapeType="1"/>
          </p:cNvSpPr>
          <p:nvPr/>
        </p:nvSpPr>
        <p:spPr bwMode="auto">
          <a:xfrm>
            <a:off x="685800" y="1931988"/>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87044" name="Line 4">
            <a:extLst>
              <a:ext uri="{FF2B5EF4-FFF2-40B4-BE49-F238E27FC236}">
                <a16:creationId xmlns:a16="http://schemas.microsoft.com/office/drawing/2014/main" id="{B6FC449D-59A4-4B3B-A152-9492A13F1FA7}"/>
              </a:ext>
            </a:extLst>
          </p:cNvPr>
          <p:cNvSpPr>
            <a:spLocks noChangeShapeType="1"/>
          </p:cNvSpPr>
          <p:nvPr/>
        </p:nvSpPr>
        <p:spPr bwMode="auto">
          <a:xfrm>
            <a:off x="685800" y="2008188"/>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87045" name="Line 5">
            <a:extLst>
              <a:ext uri="{FF2B5EF4-FFF2-40B4-BE49-F238E27FC236}">
                <a16:creationId xmlns:a16="http://schemas.microsoft.com/office/drawing/2014/main" id="{74D10FAD-2BFB-426F-9F9B-A8BB9D770A76}"/>
              </a:ext>
            </a:extLst>
          </p:cNvPr>
          <p:cNvSpPr>
            <a:spLocks noChangeShapeType="1"/>
          </p:cNvSpPr>
          <p:nvPr/>
        </p:nvSpPr>
        <p:spPr bwMode="auto">
          <a:xfrm>
            <a:off x="685800" y="5445125"/>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87046" name="Line 6">
            <a:extLst>
              <a:ext uri="{FF2B5EF4-FFF2-40B4-BE49-F238E27FC236}">
                <a16:creationId xmlns:a16="http://schemas.microsoft.com/office/drawing/2014/main" id="{D5EBB131-6957-4699-A369-C329E10B5709}"/>
              </a:ext>
            </a:extLst>
          </p:cNvPr>
          <p:cNvSpPr>
            <a:spLocks noChangeShapeType="1"/>
          </p:cNvSpPr>
          <p:nvPr/>
        </p:nvSpPr>
        <p:spPr bwMode="auto">
          <a:xfrm>
            <a:off x="685800" y="536575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87047" name="Rectangle 7">
            <a:extLst>
              <a:ext uri="{FF2B5EF4-FFF2-40B4-BE49-F238E27FC236}">
                <a16:creationId xmlns:a16="http://schemas.microsoft.com/office/drawing/2014/main" id="{292FB41D-9B39-43F9-BA5C-CE53A9BEC15C}"/>
              </a:ext>
            </a:extLst>
          </p:cNvPr>
          <p:cNvSpPr>
            <a:spLocks noChangeArrowheads="1"/>
          </p:cNvSpPr>
          <p:nvPr/>
        </p:nvSpPr>
        <p:spPr bwMode="auto">
          <a:xfrm>
            <a:off x="250825" y="2052638"/>
            <a:ext cx="8604250" cy="266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261938" indent="-261938">
              <a:defRPr sz="2400">
                <a:solidFill>
                  <a:schemeClr val="tx1"/>
                </a:solidFill>
                <a:latin typeface="Times New Roman" panose="02020603050405020304" pitchFamily="18" charset="0"/>
              </a:defRPr>
            </a:lvl1pPr>
            <a:lvl2pPr marL="441325" indent="279400">
              <a:defRPr sz="2400">
                <a:solidFill>
                  <a:schemeClr val="tx1"/>
                </a:solidFill>
                <a:latin typeface="Times New Roman" panose="02020603050405020304" pitchFamily="18" charset="0"/>
              </a:defRPr>
            </a:lvl2pPr>
            <a:lvl3pPr marL="900113">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buFont typeface="Wingdings" panose="05000000000000000000" pitchFamily="2" charset="2"/>
              <a:buChar char="Ø"/>
            </a:pPr>
            <a:r>
              <a:rPr lang="pt-BR" altLang="pt-BR" b="1"/>
              <a:t>Modelagem de objetos de domínio (</a:t>
            </a:r>
            <a:r>
              <a:rPr lang="pt-BR" altLang="pt-BR"/>
              <a:t>Domain Object Modeling)</a:t>
            </a:r>
          </a:p>
          <a:p>
            <a:pPr lvl="1">
              <a:buFont typeface="Wingdings" panose="05000000000000000000" pitchFamily="2" charset="2"/>
              <a:buChar char="ü"/>
            </a:pPr>
            <a:r>
              <a:rPr lang="pt-BR" altLang="pt-BR"/>
              <a:t>Exploração e explicação do problema do domínio</a:t>
            </a:r>
          </a:p>
          <a:p>
            <a:pPr lvl="1">
              <a:buFont typeface="Wingdings" panose="05000000000000000000" pitchFamily="2" charset="2"/>
              <a:buChar char="ü"/>
            </a:pPr>
            <a:r>
              <a:rPr lang="pt-BR" altLang="pt-BR"/>
              <a:t>Resulta em um arcabouço</a:t>
            </a:r>
          </a:p>
          <a:p>
            <a:pPr lvl="2">
              <a:buFont typeface="Wingdings" panose="05000000000000000000" pitchFamily="2" charset="2"/>
              <a:buChar char="ü"/>
            </a:pPr>
            <a:endParaRPr lang="pt-BR" altLang="pt-BR" sz="1000"/>
          </a:p>
          <a:p>
            <a:pPr>
              <a:buFont typeface="Wingdings" panose="05000000000000000000" pitchFamily="2" charset="2"/>
              <a:buChar char="Ø"/>
            </a:pPr>
            <a:r>
              <a:rPr lang="pt-BR" altLang="pt-BR" b="1"/>
              <a:t>Desenvolver por funcionalidade </a:t>
            </a:r>
            <a:r>
              <a:rPr lang="pt-BR" altLang="pt-BR"/>
              <a:t>(Developing by feature)</a:t>
            </a:r>
          </a:p>
          <a:p>
            <a:pPr lvl="1">
              <a:buFont typeface="Wingdings" panose="05000000000000000000" pitchFamily="2" charset="2"/>
              <a:buChar char="ü"/>
            </a:pPr>
            <a:r>
              <a:rPr lang="pt-BR" altLang="pt-BR"/>
              <a:t>Desenvolvimento e acompanhamento do progresso através de da lista de funcionalidades.</a:t>
            </a:r>
          </a:p>
          <a:p>
            <a:pPr>
              <a:buFont typeface="Wingdings" panose="05000000000000000000" pitchFamily="2" charset="2"/>
              <a:buChar char="Ø"/>
            </a:pPr>
            <a:r>
              <a:rPr lang="en-US" altLang="pt-BR" b="1"/>
              <a:t>Proprietários de classes individuais </a:t>
            </a:r>
            <a:r>
              <a:rPr lang="en-US" altLang="pt-BR"/>
              <a:t>(Individual class ownership)</a:t>
            </a:r>
          </a:p>
          <a:p>
            <a:pPr lvl="1">
              <a:buFont typeface="Wingdings" panose="05000000000000000000" pitchFamily="2" charset="2"/>
              <a:buChar char="ü"/>
            </a:pPr>
            <a:r>
              <a:rPr lang="pt-BR" altLang="pt-BR"/>
              <a:t>Cada classe possui um único desenvolvedor responsável</a:t>
            </a:r>
            <a:endParaRPr lang="en-US" alt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047">
                                            <p:txEl>
                                              <p:pRg st="0" end="0"/>
                                            </p:txEl>
                                          </p:spTgt>
                                        </p:tgtEl>
                                        <p:attrNameLst>
                                          <p:attrName>style.visibility</p:attrName>
                                        </p:attrNameLst>
                                      </p:cBhvr>
                                      <p:to>
                                        <p:strVal val="visible"/>
                                      </p:to>
                                    </p:set>
                                    <p:anim calcmode="lin" valueType="num">
                                      <p:cBhvr additive="base">
                                        <p:cTn id="7" dur="500" fill="hold"/>
                                        <p:tgtEl>
                                          <p:spTgt spid="870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704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047">
                                            <p:txEl>
                                              <p:pRg st="0" end="0"/>
                                            </p:txEl>
                                          </p:spTgt>
                                        </p:tgtEl>
                                        <p:attrNameLst>
                                          <p:attrName>ppt_c</p:attrName>
                                        </p:attrNameLst>
                                      </p:cBhvr>
                                      <p:to>
                                        <a:schemeClr val="accent2"/>
                                      </p:to>
                                    </p:animClr>
                                  </p:subTnLst>
                                </p:cTn>
                              </p:par>
                              <p:par>
                                <p:cTn id="9" presetID="2" presetClass="entr" presetSubtype="8" fill="hold" grpId="0" nodeType="withEffect">
                                  <p:stCondLst>
                                    <p:cond delay="0"/>
                                  </p:stCondLst>
                                  <p:childTnLst>
                                    <p:set>
                                      <p:cBhvr>
                                        <p:cTn id="10" dur="1" fill="hold">
                                          <p:stCondLst>
                                            <p:cond delay="0"/>
                                          </p:stCondLst>
                                        </p:cTn>
                                        <p:tgtEl>
                                          <p:spTgt spid="87047">
                                            <p:txEl>
                                              <p:pRg st="1" end="1"/>
                                            </p:txEl>
                                          </p:spTgt>
                                        </p:tgtEl>
                                        <p:attrNameLst>
                                          <p:attrName>style.visibility</p:attrName>
                                        </p:attrNameLst>
                                      </p:cBhvr>
                                      <p:to>
                                        <p:strVal val="visible"/>
                                      </p:to>
                                    </p:set>
                                    <p:anim calcmode="lin" valueType="num">
                                      <p:cBhvr additive="base">
                                        <p:cTn id="11" dur="500" fill="hold"/>
                                        <p:tgtEl>
                                          <p:spTgt spid="8704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704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047">
                                            <p:txEl>
                                              <p:pRg st="1" end="1"/>
                                            </p:txEl>
                                          </p:spTgt>
                                        </p:tgtEl>
                                        <p:attrNameLst>
                                          <p:attrName>ppt_c</p:attrName>
                                        </p:attrNameLst>
                                      </p:cBhvr>
                                      <p:to>
                                        <a:schemeClr val="accent2"/>
                                      </p:to>
                                    </p:animClr>
                                  </p:subTnLst>
                                </p:cTn>
                              </p:par>
                              <p:par>
                                <p:cTn id="13" presetID="2" presetClass="entr" presetSubtype="8" fill="hold" grpId="0" nodeType="withEffect">
                                  <p:stCondLst>
                                    <p:cond delay="0"/>
                                  </p:stCondLst>
                                  <p:childTnLst>
                                    <p:set>
                                      <p:cBhvr>
                                        <p:cTn id="14" dur="1" fill="hold">
                                          <p:stCondLst>
                                            <p:cond delay="0"/>
                                          </p:stCondLst>
                                        </p:cTn>
                                        <p:tgtEl>
                                          <p:spTgt spid="87047">
                                            <p:txEl>
                                              <p:pRg st="2" end="2"/>
                                            </p:txEl>
                                          </p:spTgt>
                                        </p:tgtEl>
                                        <p:attrNameLst>
                                          <p:attrName>style.visibility</p:attrName>
                                        </p:attrNameLst>
                                      </p:cBhvr>
                                      <p:to>
                                        <p:strVal val="visible"/>
                                      </p:to>
                                    </p:set>
                                    <p:anim calcmode="lin" valueType="num">
                                      <p:cBhvr additive="base">
                                        <p:cTn id="15" dur="500" fill="hold"/>
                                        <p:tgtEl>
                                          <p:spTgt spid="8704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704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047">
                                            <p:txEl>
                                              <p:pRg st="2" end="2"/>
                                            </p:txEl>
                                          </p:spTgt>
                                        </p:tgtEl>
                                        <p:attrNameLst>
                                          <p:attrName>ppt_c</p:attrName>
                                        </p:attrNameLst>
                                      </p:cBhvr>
                                      <p:to>
                                        <a:schemeClr val="accent2"/>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7047">
                                            <p:txEl>
                                              <p:pRg st="4" end="4"/>
                                            </p:txEl>
                                          </p:spTgt>
                                        </p:tgtEl>
                                        <p:attrNameLst>
                                          <p:attrName>style.visibility</p:attrName>
                                        </p:attrNameLst>
                                      </p:cBhvr>
                                      <p:to>
                                        <p:strVal val="visible"/>
                                      </p:to>
                                    </p:set>
                                    <p:anim calcmode="lin" valueType="num">
                                      <p:cBhvr additive="base">
                                        <p:cTn id="21" dur="500" fill="hold"/>
                                        <p:tgtEl>
                                          <p:spTgt spid="87047">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87047">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047">
                                            <p:txEl>
                                              <p:pRg st="4" end="4"/>
                                            </p:txEl>
                                          </p:spTgt>
                                        </p:tgtEl>
                                        <p:attrNameLst>
                                          <p:attrName>ppt_c</p:attrName>
                                        </p:attrNameLst>
                                      </p:cBhvr>
                                      <p:to>
                                        <a:schemeClr val="accent2"/>
                                      </p:to>
                                    </p:animClr>
                                  </p:subTnLst>
                                </p:cTn>
                              </p:par>
                              <p:par>
                                <p:cTn id="23" presetID="2" presetClass="entr" presetSubtype="8" fill="hold" grpId="0" nodeType="withEffect">
                                  <p:stCondLst>
                                    <p:cond delay="0"/>
                                  </p:stCondLst>
                                  <p:childTnLst>
                                    <p:set>
                                      <p:cBhvr>
                                        <p:cTn id="24" dur="1" fill="hold">
                                          <p:stCondLst>
                                            <p:cond delay="0"/>
                                          </p:stCondLst>
                                        </p:cTn>
                                        <p:tgtEl>
                                          <p:spTgt spid="87047">
                                            <p:txEl>
                                              <p:pRg st="5" end="5"/>
                                            </p:txEl>
                                          </p:spTgt>
                                        </p:tgtEl>
                                        <p:attrNameLst>
                                          <p:attrName>style.visibility</p:attrName>
                                        </p:attrNameLst>
                                      </p:cBhvr>
                                      <p:to>
                                        <p:strVal val="visible"/>
                                      </p:to>
                                    </p:set>
                                    <p:anim calcmode="lin" valueType="num">
                                      <p:cBhvr additive="base">
                                        <p:cTn id="25" dur="500" fill="hold"/>
                                        <p:tgtEl>
                                          <p:spTgt spid="87047">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7047">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047">
                                            <p:txEl>
                                              <p:pRg st="5" end="5"/>
                                            </p:txEl>
                                          </p:spTgt>
                                        </p:tgtEl>
                                        <p:attrNameLst>
                                          <p:attrName>ppt_c</p:attrName>
                                        </p:attrNameLst>
                                      </p:cBhvr>
                                      <p:to>
                                        <a:schemeClr val="accent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7047">
                                            <p:txEl>
                                              <p:pRg st="6" end="6"/>
                                            </p:txEl>
                                          </p:spTgt>
                                        </p:tgtEl>
                                        <p:attrNameLst>
                                          <p:attrName>style.visibility</p:attrName>
                                        </p:attrNameLst>
                                      </p:cBhvr>
                                      <p:to>
                                        <p:strVal val="visible"/>
                                      </p:to>
                                    </p:set>
                                    <p:anim calcmode="lin" valueType="num">
                                      <p:cBhvr additive="base">
                                        <p:cTn id="31" dur="500" fill="hold"/>
                                        <p:tgtEl>
                                          <p:spTgt spid="8704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7047">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047">
                                            <p:txEl>
                                              <p:pRg st="6" end="6"/>
                                            </p:txEl>
                                          </p:spTgt>
                                        </p:tgtEl>
                                        <p:attrNameLst>
                                          <p:attrName>ppt_c</p:attrName>
                                        </p:attrNameLst>
                                      </p:cBhvr>
                                      <p:to>
                                        <a:schemeClr val="accent2"/>
                                      </p:to>
                                    </p:animClr>
                                  </p:subTnLst>
                                </p:cTn>
                              </p:par>
                              <p:par>
                                <p:cTn id="33" presetID="2" presetClass="entr" presetSubtype="8" fill="hold" grpId="0" nodeType="withEffect">
                                  <p:stCondLst>
                                    <p:cond delay="0"/>
                                  </p:stCondLst>
                                  <p:childTnLst>
                                    <p:set>
                                      <p:cBhvr>
                                        <p:cTn id="34" dur="1" fill="hold">
                                          <p:stCondLst>
                                            <p:cond delay="0"/>
                                          </p:stCondLst>
                                        </p:cTn>
                                        <p:tgtEl>
                                          <p:spTgt spid="87047">
                                            <p:txEl>
                                              <p:pRg st="7" end="7"/>
                                            </p:txEl>
                                          </p:spTgt>
                                        </p:tgtEl>
                                        <p:attrNameLst>
                                          <p:attrName>style.visibility</p:attrName>
                                        </p:attrNameLst>
                                      </p:cBhvr>
                                      <p:to>
                                        <p:strVal val="visible"/>
                                      </p:to>
                                    </p:set>
                                    <p:anim calcmode="lin" valueType="num">
                                      <p:cBhvr additive="base">
                                        <p:cTn id="35" dur="500" fill="hold"/>
                                        <p:tgtEl>
                                          <p:spTgt spid="87047">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87047">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047">
                                            <p:txEl>
                                              <p:pRg st="7" end="7"/>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4">
            <a:extLst>
              <a:ext uri="{FF2B5EF4-FFF2-40B4-BE49-F238E27FC236}">
                <a16:creationId xmlns:a16="http://schemas.microsoft.com/office/drawing/2014/main" id="{1A9532C8-95AD-4A5A-87BC-3D48BE7AFFFD}"/>
              </a:ext>
            </a:extLst>
          </p:cNvPr>
          <p:cNvSpPr>
            <a:spLocks noGrp="1"/>
          </p:cNvSpPr>
          <p:nvPr>
            <p:ph type="sldNum" sz="quarter" idx="12"/>
          </p:nvPr>
        </p:nvSpPr>
        <p:spPr/>
        <p:txBody>
          <a:bodyPr/>
          <a:lstStyle/>
          <a:p>
            <a:fld id="{4A8F509E-332A-422C-B2EE-D5D756B475AB}" type="slidenum">
              <a:rPr lang="pt-BR" altLang="pt-BR"/>
              <a:pPr/>
              <a:t>59</a:t>
            </a:fld>
            <a:endParaRPr lang="pt-BR" altLang="pt-BR"/>
          </a:p>
        </p:txBody>
      </p:sp>
      <p:sp>
        <p:nvSpPr>
          <p:cNvPr id="88066" name="Rectangle 2">
            <a:extLst>
              <a:ext uri="{FF2B5EF4-FFF2-40B4-BE49-F238E27FC236}">
                <a16:creationId xmlns:a16="http://schemas.microsoft.com/office/drawing/2014/main" id="{4F5849A0-8E76-4CC6-8BA6-A62CC17CE9B2}"/>
              </a:ext>
            </a:extLst>
          </p:cNvPr>
          <p:cNvSpPr>
            <a:spLocks noChangeArrowheads="1"/>
          </p:cNvSpPr>
          <p:nvPr/>
        </p:nvSpPr>
        <p:spPr bwMode="auto">
          <a:xfrm>
            <a:off x="152400" y="230188"/>
            <a:ext cx="8915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buFontTx/>
              <a:buNone/>
            </a:pPr>
            <a:r>
              <a:rPr lang="en-US" altLang="pt-BR" sz="4000" b="1">
                <a:effectLst>
                  <a:outerShdw blurRad="38100" dist="38100" dir="2700000" algn="tl">
                    <a:srgbClr val="C0C0C0"/>
                  </a:outerShdw>
                </a:effectLst>
              </a:rPr>
              <a:t>FDD - Boas Práticas</a:t>
            </a:r>
            <a:r>
              <a:rPr lang="en-US" altLang="pt-BR" sz="4000"/>
              <a:t> </a:t>
            </a:r>
            <a:r>
              <a:rPr lang="en-US" altLang="pt-BR" sz="4000" b="1">
                <a:effectLst>
                  <a:outerShdw blurRad="38100" dist="38100" dir="2700000" algn="tl">
                    <a:srgbClr val="C0C0C0"/>
                  </a:outerShdw>
                </a:effectLst>
              </a:rPr>
              <a:t>(Cont.)</a:t>
            </a:r>
            <a:endParaRPr lang="pt-BR" altLang="pt-BR" sz="4000" b="1">
              <a:effectLst>
                <a:outerShdw blurRad="38100" dist="38100" dir="2700000" algn="tl">
                  <a:srgbClr val="C0C0C0"/>
                </a:outerShdw>
              </a:effectLst>
            </a:endParaRPr>
          </a:p>
        </p:txBody>
      </p:sp>
      <p:sp>
        <p:nvSpPr>
          <p:cNvPr id="88067" name="Line 3">
            <a:extLst>
              <a:ext uri="{FF2B5EF4-FFF2-40B4-BE49-F238E27FC236}">
                <a16:creationId xmlns:a16="http://schemas.microsoft.com/office/drawing/2014/main" id="{C097B83D-77E9-4C16-BD17-3D74C083DE58}"/>
              </a:ext>
            </a:extLst>
          </p:cNvPr>
          <p:cNvSpPr>
            <a:spLocks noChangeShapeType="1"/>
          </p:cNvSpPr>
          <p:nvPr/>
        </p:nvSpPr>
        <p:spPr bwMode="auto">
          <a:xfrm>
            <a:off x="685800" y="1500188"/>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88068" name="Line 4">
            <a:extLst>
              <a:ext uri="{FF2B5EF4-FFF2-40B4-BE49-F238E27FC236}">
                <a16:creationId xmlns:a16="http://schemas.microsoft.com/office/drawing/2014/main" id="{2D5575EC-7E58-4E7A-B7C4-C1BD4E3B3BDB}"/>
              </a:ext>
            </a:extLst>
          </p:cNvPr>
          <p:cNvSpPr>
            <a:spLocks noChangeShapeType="1"/>
          </p:cNvSpPr>
          <p:nvPr/>
        </p:nvSpPr>
        <p:spPr bwMode="auto">
          <a:xfrm>
            <a:off x="685800" y="1576388"/>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88069" name="Line 5">
            <a:extLst>
              <a:ext uri="{FF2B5EF4-FFF2-40B4-BE49-F238E27FC236}">
                <a16:creationId xmlns:a16="http://schemas.microsoft.com/office/drawing/2014/main" id="{FDA2C896-DA71-4BDB-B1A9-F6DF7CFC8798}"/>
              </a:ext>
            </a:extLst>
          </p:cNvPr>
          <p:cNvSpPr>
            <a:spLocks noChangeShapeType="1"/>
          </p:cNvSpPr>
          <p:nvPr/>
        </p:nvSpPr>
        <p:spPr bwMode="auto">
          <a:xfrm>
            <a:off x="685800" y="5373688"/>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88070" name="Line 6">
            <a:extLst>
              <a:ext uri="{FF2B5EF4-FFF2-40B4-BE49-F238E27FC236}">
                <a16:creationId xmlns:a16="http://schemas.microsoft.com/office/drawing/2014/main" id="{78AA9C6B-8EF9-40E4-ABAE-F5E5A3FC37F9}"/>
              </a:ext>
            </a:extLst>
          </p:cNvPr>
          <p:cNvSpPr>
            <a:spLocks noChangeShapeType="1"/>
          </p:cNvSpPr>
          <p:nvPr/>
        </p:nvSpPr>
        <p:spPr bwMode="auto">
          <a:xfrm>
            <a:off x="685800" y="5449888"/>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88071" name="Rectangle 7">
            <a:extLst>
              <a:ext uri="{FF2B5EF4-FFF2-40B4-BE49-F238E27FC236}">
                <a16:creationId xmlns:a16="http://schemas.microsoft.com/office/drawing/2014/main" id="{E6FD4599-B414-49EC-BDF8-DB501B630F31}"/>
              </a:ext>
            </a:extLst>
          </p:cNvPr>
          <p:cNvSpPr>
            <a:spLocks noChangeArrowheads="1"/>
          </p:cNvSpPr>
          <p:nvPr/>
        </p:nvSpPr>
        <p:spPr bwMode="auto">
          <a:xfrm>
            <a:off x="250825" y="1773238"/>
            <a:ext cx="8520113" cy="3951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buFont typeface="Wingdings" panose="05000000000000000000" pitchFamily="2" charset="2"/>
              <a:buChar char="Ø"/>
            </a:pPr>
            <a:r>
              <a:rPr lang="en-US" altLang="pt-BR" b="1"/>
              <a:t>Equipe de funcionalidades (Feature teams)</a:t>
            </a:r>
          </a:p>
          <a:p>
            <a:pPr lvl="1">
              <a:buFont typeface="Wingdings" panose="05000000000000000000" pitchFamily="2" charset="2"/>
              <a:buChar char="ü"/>
            </a:pPr>
            <a:r>
              <a:rPr lang="pt-BR" altLang="pt-BR"/>
              <a:t>Formação de equipes pequenas e dinâmicas.</a:t>
            </a:r>
          </a:p>
          <a:p>
            <a:pPr lvl="1">
              <a:buFont typeface="Wingdings" panose="05000000000000000000" pitchFamily="2" charset="2"/>
              <a:buChar char="ü"/>
            </a:pPr>
            <a:r>
              <a:rPr lang="pt-BR" altLang="pt-BR"/>
              <a:t>Inspeção (Inspection)</a:t>
            </a:r>
          </a:p>
          <a:p>
            <a:pPr lvl="1">
              <a:buFont typeface="Wingdings" panose="05000000000000000000" pitchFamily="2" charset="2"/>
              <a:buChar char="ü"/>
            </a:pPr>
            <a:r>
              <a:rPr lang="pt-BR" altLang="pt-BR"/>
              <a:t>Uso dos melhores métodos conhecidos de detecção de erros.</a:t>
            </a:r>
          </a:p>
          <a:p>
            <a:pPr>
              <a:buFont typeface="Wingdings" panose="05000000000000000000" pitchFamily="2" charset="2"/>
              <a:buChar char="Ø"/>
            </a:pPr>
            <a:r>
              <a:rPr lang="en-US" altLang="pt-BR" b="1"/>
              <a:t>Construções freqüentes (Regular Builds)</a:t>
            </a:r>
          </a:p>
          <a:p>
            <a:pPr lvl="1">
              <a:buFont typeface="Wingdings" panose="05000000000000000000" pitchFamily="2" charset="2"/>
              <a:buChar char="ü"/>
            </a:pPr>
            <a:r>
              <a:rPr lang="pt-BR" altLang="pt-BR"/>
              <a:t>Garantir que existe um sistema sempre disponível e de-monstrável.</a:t>
            </a:r>
          </a:p>
          <a:p>
            <a:pPr>
              <a:buFont typeface="Wingdings" panose="05000000000000000000" pitchFamily="2" charset="2"/>
              <a:buChar char="Ø"/>
            </a:pPr>
            <a:r>
              <a:rPr lang="pt-BR" altLang="pt-BR" b="1"/>
              <a:t>Administração de Configuração (Configuration Manager)</a:t>
            </a:r>
          </a:p>
          <a:p>
            <a:pPr lvl="1">
              <a:buFont typeface="Wingdings" panose="05000000000000000000" pitchFamily="2" charset="2"/>
              <a:buChar char="ü"/>
            </a:pPr>
            <a:r>
              <a:rPr lang="pt-BR" altLang="pt-BR"/>
              <a:t>Habilita acompanhamento do histórico do código-fonte..</a:t>
            </a:r>
          </a:p>
          <a:p>
            <a:pPr lvl="1">
              <a:buFont typeface="Wingdings" panose="05000000000000000000" pitchFamily="2" charset="2"/>
              <a:buChar char="ü"/>
            </a:pPr>
            <a:endParaRPr lang="pt-BR" alt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071">
                                            <p:txEl>
                                              <p:pRg st="0" end="0"/>
                                            </p:txEl>
                                          </p:spTgt>
                                        </p:tgtEl>
                                        <p:attrNameLst>
                                          <p:attrName>style.visibility</p:attrName>
                                        </p:attrNameLst>
                                      </p:cBhvr>
                                      <p:to>
                                        <p:strVal val="visible"/>
                                      </p:to>
                                    </p:set>
                                    <p:anim calcmode="lin" valueType="num">
                                      <p:cBhvr additive="base">
                                        <p:cTn id="7" dur="500" fill="hold"/>
                                        <p:tgtEl>
                                          <p:spTgt spid="880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807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071">
                                            <p:txEl>
                                              <p:pRg st="0" end="0"/>
                                            </p:txEl>
                                          </p:spTgt>
                                        </p:tgtEl>
                                        <p:attrNameLst>
                                          <p:attrName>ppt_c</p:attrName>
                                        </p:attrNameLst>
                                      </p:cBhvr>
                                      <p:to>
                                        <a:schemeClr val="accent2"/>
                                      </p:to>
                                    </p:animClr>
                                  </p:subTnLst>
                                </p:cTn>
                              </p:par>
                              <p:par>
                                <p:cTn id="9" presetID="2" presetClass="entr" presetSubtype="8" fill="hold" grpId="0" nodeType="withEffect">
                                  <p:stCondLst>
                                    <p:cond delay="0"/>
                                  </p:stCondLst>
                                  <p:childTnLst>
                                    <p:set>
                                      <p:cBhvr>
                                        <p:cTn id="10" dur="1" fill="hold">
                                          <p:stCondLst>
                                            <p:cond delay="0"/>
                                          </p:stCondLst>
                                        </p:cTn>
                                        <p:tgtEl>
                                          <p:spTgt spid="88071">
                                            <p:txEl>
                                              <p:pRg st="1" end="1"/>
                                            </p:txEl>
                                          </p:spTgt>
                                        </p:tgtEl>
                                        <p:attrNameLst>
                                          <p:attrName>style.visibility</p:attrName>
                                        </p:attrNameLst>
                                      </p:cBhvr>
                                      <p:to>
                                        <p:strVal val="visible"/>
                                      </p:to>
                                    </p:set>
                                    <p:anim calcmode="lin" valueType="num">
                                      <p:cBhvr additive="base">
                                        <p:cTn id="11" dur="500" fill="hold"/>
                                        <p:tgtEl>
                                          <p:spTgt spid="880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807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071">
                                            <p:txEl>
                                              <p:pRg st="1" end="1"/>
                                            </p:txEl>
                                          </p:spTgt>
                                        </p:tgtEl>
                                        <p:attrNameLst>
                                          <p:attrName>ppt_c</p:attrName>
                                        </p:attrNameLst>
                                      </p:cBhvr>
                                      <p:to>
                                        <a:schemeClr val="accent2"/>
                                      </p:to>
                                    </p:animClr>
                                  </p:subTnLst>
                                </p:cTn>
                              </p:par>
                              <p:par>
                                <p:cTn id="13" presetID="2" presetClass="entr" presetSubtype="8" fill="hold" grpId="0" nodeType="withEffect">
                                  <p:stCondLst>
                                    <p:cond delay="0"/>
                                  </p:stCondLst>
                                  <p:childTnLst>
                                    <p:set>
                                      <p:cBhvr>
                                        <p:cTn id="14" dur="1" fill="hold">
                                          <p:stCondLst>
                                            <p:cond delay="0"/>
                                          </p:stCondLst>
                                        </p:cTn>
                                        <p:tgtEl>
                                          <p:spTgt spid="88071">
                                            <p:txEl>
                                              <p:pRg st="2" end="2"/>
                                            </p:txEl>
                                          </p:spTgt>
                                        </p:tgtEl>
                                        <p:attrNameLst>
                                          <p:attrName>style.visibility</p:attrName>
                                        </p:attrNameLst>
                                      </p:cBhvr>
                                      <p:to>
                                        <p:strVal val="visible"/>
                                      </p:to>
                                    </p:set>
                                    <p:anim calcmode="lin" valueType="num">
                                      <p:cBhvr additive="base">
                                        <p:cTn id="15" dur="500" fill="hold"/>
                                        <p:tgtEl>
                                          <p:spTgt spid="8807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807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071">
                                            <p:txEl>
                                              <p:pRg st="2" end="2"/>
                                            </p:txEl>
                                          </p:spTgt>
                                        </p:tgtEl>
                                        <p:attrNameLst>
                                          <p:attrName>ppt_c</p:attrName>
                                        </p:attrNameLst>
                                      </p:cBhvr>
                                      <p:to>
                                        <a:schemeClr val="accent2"/>
                                      </p:to>
                                    </p:animClr>
                                  </p:subTnLst>
                                </p:cTn>
                              </p:par>
                              <p:par>
                                <p:cTn id="17" presetID="2" presetClass="entr" presetSubtype="8" fill="hold" grpId="0" nodeType="withEffect">
                                  <p:stCondLst>
                                    <p:cond delay="0"/>
                                  </p:stCondLst>
                                  <p:childTnLst>
                                    <p:set>
                                      <p:cBhvr>
                                        <p:cTn id="18" dur="1" fill="hold">
                                          <p:stCondLst>
                                            <p:cond delay="0"/>
                                          </p:stCondLst>
                                        </p:cTn>
                                        <p:tgtEl>
                                          <p:spTgt spid="88071">
                                            <p:txEl>
                                              <p:pRg st="3" end="3"/>
                                            </p:txEl>
                                          </p:spTgt>
                                        </p:tgtEl>
                                        <p:attrNameLst>
                                          <p:attrName>style.visibility</p:attrName>
                                        </p:attrNameLst>
                                      </p:cBhvr>
                                      <p:to>
                                        <p:strVal val="visible"/>
                                      </p:to>
                                    </p:set>
                                    <p:anim calcmode="lin" valueType="num">
                                      <p:cBhvr additive="base">
                                        <p:cTn id="19" dur="500" fill="hold"/>
                                        <p:tgtEl>
                                          <p:spTgt spid="8807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8071">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071">
                                            <p:txEl>
                                              <p:pRg st="3" end="3"/>
                                            </p:txEl>
                                          </p:spTgt>
                                        </p:tgtEl>
                                        <p:attrNameLst>
                                          <p:attrName>ppt_c</p:attrName>
                                        </p:attrNameLst>
                                      </p:cBhvr>
                                      <p:to>
                                        <a:schemeClr val="accent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8071">
                                            <p:txEl>
                                              <p:pRg st="4" end="4"/>
                                            </p:txEl>
                                          </p:spTgt>
                                        </p:tgtEl>
                                        <p:attrNameLst>
                                          <p:attrName>style.visibility</p:attrName>
                                        </p:attrNameLst>
                                      </p:cBhvr>
                                      <p:to>
                                        <p:strVal val="visible"/>
                                      </p:to>
                                    </p:set>
                                    <p:anim calcmode="lin" valueType="num">
                                      <p:cBhvr additive="base">
                                        <p:cTn id="25" dur="500" fill="hold"/>
                                        <p:tgtEl>
                                          <p:spTgt spid="8807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8071">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071">
                                            <p:txEl>
                                              <p:pRg st="4" end="4"/>
                                            </p:txEl>
                                          </p:spTgt>
                                        </p:tgtEl>
                                        <p:attrNameLst>
                                          <p:attrName>ppt_c</p:attrName>
                                        </p:attrNameLst>
                                      </p:cBhvr>
                                      <p:to>
                                        <a:schemeClr val="accent2"/>
                                      </p:to>
                                    </p:animClr>
                                  </p:subTnLst>
                                </p:cTn>
                              </p:par>
                              <p:par>
                                <p:cTn id="27" presetID="2" presetClass="entr" presetSubtype="8" fill="hold" grpId="0" nodeType="withEffect">
                                  <p:stCondLst>
                                    <p:cond delay="0"/>
                                  </p:stCondLst>
                                  <p:childTnLst>
                                    <p:set>
                                      <p:cBhvr>
                                        <p:cTn id="28" dur="1" fill="hold">
                                          <p:stCondLst>
                                            <p:cond delay="0"/>
                                          </p:stCondLst>
                                        </p:cTn>
                                        <p:tgtEl>
                                          <p:spTgt spid="88071">
                                            <p:txEl>
                                              <p:pRg st="5" end="5"/>
                                            </p:txEl>
                                          </p:spTgt>
                                        </p:tgtEl>
                                        <p:attrNameLst>
                                          <p:attrName>style.visibility</p:attrName>
                                        </p:attrNameLst>
                                      </p:cBhvr>
                                      <p:to>
                                        <p:strVal val="visible"/>
                                      </p:to>
                                    </p:set>
                                    <p:anim calcmode="lin" valueType="num">
                                      <p:cBhvr additive="base">
                                        <p:cTn id="29" dur="500" fill="hold"/>
                                        <p:tgtEl>
                                          <p:spTgt spid="8807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8071">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071">
                                            <p:txEl>
                                              <p:pRg st="5" end="5"/>
                                            </p:txEl>
                                          </p:spTgt>
                                        </p:tgtEl>
                                        <p:attrNameLst>
                                          <p:attrName>ppt_c</p:attrName>
                                        </p:attrNameLst>
                                      </p:cBhvr>
                                      <p:to>
                                        <a:schemeClr val="accent2"/>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88071">
                                            <p:txEl>
                                              <p:pRg st="6" end="6"/>
                                            </p:txEl>
                                          </p:spTgt>
                                        </p:tgtEl>
                                        <p:attrNameLst>
                                          <p:attrName>style.visibility</p:attrName>
                                        </p:attrNameLst>
                                      </p:cBhvr>
                                      <p:to>
                                        <p:strVal val="visible"/>
                                      </p:to>
                                    </p:set>
                                    <p:anim calcmode="lin" valueType="num">
                                      <p:cBhvr additive="base">
                                        <p:cTn id="35" dur="500" fill="hold"/>
                                        <p:tgtEl>
                                          <p:spTgt spid="88071">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88071">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071">
                                            <p:txEl>
                                              <p:pRg st="6" end="6"/>
                                            </p:txEl>
                                          </p:spTgt>
                                        </p:tgtEl>
                                        <p:attrNameLst>
                                          <p:attrName>ppt_c</p:attrName>
                                        </p:attrNameLst>
                                      </p:cBhvr>
                                      <p:to>
                                        <a:schemeClr val="accent2"/>
                                      </p:to>
                                    </p:animClr>
                                  </p:subTnLst>
                                </p:cTn>
                              </p:par>
                              <p:par>
                                <p:cTn id="37" presetID="2" presetClass="entr" presetSubtype="8" fill="hold" grpId="0" nodeType="withEffect">
                                  <p:stCondLst>
                                    <p:cond delay="0"/>
                                  </p:stCondLst>
                                  <p:childTnLst>
                                    <p:set>
                                      <p:cBhvr>
                                        <p:cTn id="38" dur="1" fill="hold">
                                          <p:stCondLst>
                                            <p:cond delay="0"/>
                                          </p:stCondLst>
                                        </p:cTn>
                                        <p:tgtEl>
                                          <p:spTgt spid="88071">
                                            <p:txEl>
                                              <p:pRg st="7" end="7"/>
                                            </p:txEl>
                                          </p:spTgt>
                                        </p:tgtEl>
                                        <p:attrNameLst>
                                          <p:attrName>style.visibility</p:attrName>
                                        </p:attrNameLst>
                                      </p:cBhvr>
                                      <p:to>
                                        <p:strVal val="visible"/>
                                      </p:to>
                                    </p:set>
                                    <p:anim calcmode="lin" valueType="num">
                                      <p:cBhvr additive="base">
                                        <p:cTn id="39" dur="500" fill="hold"/>
                                        <p:tgtEl>
                                          <p:spTgt spid="88071">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88071">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8071">
                                            <p:txEl>
                                              <p:pRg st="7" end="7"/>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a:extLst>
              <a:ext uri="{FF2B5EF4-FFF2-40B4-BE49-F238E27FC236}">
                <a16:creationId xmlns:a16="http://schemas.microsoft.com/office/drawing/2014/main" id="{530CEF17-3236-40FA-9B9A-8ED11F748ED5}"/>
              </a:ext>
            </a:extLst>
          </p:cNvPr>
          <p:cNvSpPr>
            <a:spLocks noGrp="1" noChangeArrowheads="1"/>
          </p:cNvSpPr>
          <p:nvPr>
            <p:ph type="body" idx="1"/>
          </p:nvPr>
        </p:nvSpPr>
        <p:spPr/>
        <p:txBody>
          <a:bodyPr>
            <a:normAutofit fontScale="92500" lnSpcReduction="10000"/>
          </a:bodyPr>
          <a:lstStyle/>
          <a:p>
            <a:r>
              <a:rPr lang="pt-BR" altLang="pt-BR"/>
              <a:t>Relativamente curto</a:t>
            </a:r>
          </a:p>
          <a:p>
            <a:r>
              <a:rPr lang="pt-BR" altLang="pt-BR"/>
              <a:t>Projeto da arquitetura do sistema</a:t>
            </a:r>
          </a:p>
          <a:p>
            <a:r>
              <a:rPr lang="pt-BR" altLang="pt-BR"/>
              <a:t>Estimativas de datas e custos</a:t>
            </a:r>
          </a:p>
          <a:p>
            <a:r>
              <a:rPr lang="pt-BR" altLang="pt-BR"/>
              <a:t>Criação do </a:t>
            </a:r>
            <a:r>
              <a:rPr lang="pt-BR" altLang="pt-BR" i="1"/>
              <a:t>backlog</a:t>
            </a:r>
          </a:p>
          <a:p>
            <a:pPr lvl="1"/>
            <a:r>
              <a:rPr lang="pt-BR" altLang="pt-BR"/>
              <a:t>Participação de clientes e outros departamentos</a:t>
            </a:r>
          </a:p>
          <a:p>
            <a:pPr lvl="2"/>
            <a:r>
              <a:rPr lang="pt-BR" altLang="pt-BR"/>
              <a:t>Levantamento dos requisitos e atribuição de prioridades</a:t>
            </a:r>
          </a:p>
          <a:p>
            <a:r>
              <a:rPr lang="pt-BR" altLang="pt-BR"/>
              <a:t>Definição de equipes e seus líderes</a:t>
            </a:r>
          </a:p>
          <a:p>
            <a:r>
              <a:rPr lang="pt-BR" altLang="pt-BR"/>
              <a:t>Definição de pacotes a serem desenvolvidos</a:t>
            </a:r>
          </a:p>
        </p:txBody>
      </p:sp>
      <p:sp>
        <p:nvSpPr>
          <p:cNvPr id="142338" name="Rectangle 2">
            <a:extLst>
              <a:ext uri="{FF2B5EF4-FFF2-40B4-BE49-F238E27FC236}">
                <a16:creationId xmlns:a16="http://schemas.microsoft.com/office/drawing/2014/main" id="{204680DE-A8DE-4EC1-955E-CA702D4F1A99}"/>
              </a:ext>
            </a:extLst>
          </p:cNvPr>
          <p:cNvSpPr>
            <a:spLocks noGrp="1" noChangeArrowheads="1"/>
          </p:cNvSpPr>
          <p:nvPr>
            <p:ph type="title"/>
          </p:nvPr>
        </p:nvSpPr>
        <p:spPr/>
        <p:txBody>
          <a:bodyPr/>
          <a:lstStyle/>
          <a:p>
            <a:r>
              <a:rPr lang="pt-BR" altLang="pt-BR"/>
              <a:t>Planejamento</a:t>
            </a:r>
          </a:p>
        </p:txBody>
      </p:sp>
      <p:sp>
        <p:nvSpPr>
          <p:cNvPr id="142341" name="Text Box 5">
            <a:extLst>
              <a:ext uri="{FF2B5EF4-FFF2-40B4-BE49-F238E27FC236}">
                <a16:creationId xmlns:a16="http://schemas.microsoft.com/office/drawing/2014/main" id="{63078049-9F49-4C31-9596-873D4187A6F0}"/>
              </a:ext>
            </a:extLst>
          </p:cNvPr>
          <p:cNvSpPr txBox="1">
            <a:spLocks noChangeArrowheads="1"/>
          </p:cNvSpPr>
          <p:nvPr/>
        </p:nvSpPr>
        <p:spPr bwMode="auto">
          <a:xfrm>
            <a:off x="7086600" y="3529013"/>
            <a:ext cx="8747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pt-BR" altLang="pt-BR" sz="1600">
                <a:latin typeface="Tahoma" panose="020B0604030504040204" pitchFamily="34" charset="0"/>
              </a:rPr>
              <a:t>Backlog</a:t>
            </a:r>
          </a:p>
        </p:txBody>
      </p:sp>
      <p:sp>
        <p:nvSpPr>
          <p:cNvPr id="8" name="Espaço Reservado para Rodapé 3">
            <a:extLst>
              <a:ext uri="{FF2B5EF4-FFF2-40B4-BE49-F238E27FC236}">
                <a16:creationId xmlns:a16="http://schemas.microsoft.com/office/drawing/2014/main" id="{7F893F20-9A6F-41E6-B79D-BD74E827F624}"/>
              </a:ext>
            </a:extLst>
          </p:cNvPr>
          <p:cNvSpPr>
            <a:spLocks noGrp="1"/>
          </p:cNvSpPr>
          <p:nvPr>
            <p:ph type="ftr" sz="quarter" idx="10"/>
          </p:nvPr>
        </p:nvSpPr>
        <p:spPr>
          <a:xfrm>
            <a:off x="539552" y="6588208"/>
            <a:ext cx="7848872" cy="260648"/>
          </a:xfrm>
          <a:prstGeom prst="rect">
            <a:avLst/>
          </a:prstGeom>
        </p:spPr>
        <p:txBody>
          <a:bodyPr/>
          <a:lstStyle>
            <a:lvl1pPr algn="ctr">
              <a:defRPr sz="1100" b="1" cap="small" baseline="0">
                <a:solidFill>
                  <a:srgbClr val="002060"/>
                </a:solidFill>
                <a:latin typeface="Trebuchet MS" panose="020B0603020202020204" pitchFamily="34" charset="0"/>
              </a:defRPr>
            </a:lvl1pPr>
          </a:lstStyle>
          <a:p>
            <a:r>
              <a:rPr lang="pt-BR" altLang="pt-BR"/>
              <a:t>Projeto de Software - Sildenir A. Ribeiro, DSc</a:t>
            </a:r>
            <a:endParaRPr lang="pt-BR" altLang="pt-B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Número de Slide 5">
            <a:extLst>
              <a:ext uri="{FF2B5EF4-FFF2-40B4-BE49-F238E27FC236}">
                <a16:creationId xmlns:a16="http://schemas.microsoft.com/office/drawing/2014/main" id="{069028A1-5528-4252-B13E-7B7383693D33}"/>
              </a:ext>
            </a:extLst>
          </p:cNvPr>
          <p:cNvSpPr>
            <a:spLocks noGrp="1"/>
          </p:cNvSpPr>
          <p:nvPr>
            <p:ph type="sldNum" sz="quarter" idx="12"/>
          </p:nvPr>
        </p:nvSpPr>
        <p:spPr/>
        <p:txBody>
          <a:bodyPr/>
          <a:lstStyle/>
          <a:p>
            <a:fld id="{93A115D0-42C8-497E-AFD6-1970DB791015}" type="slidenum">
              <a:rPr lang="pt-BR" altLang="pt-BR"/>
              <a:pPr/>
              <a:t>60</a:t>
            </a:fld>
            <a:endParaRPr lang="pt-BR" altLang="pt-BR"/>
          </a:p>
        </p:txBody>
      </p:sp>
      <p:sp>
        <p:nvSpPr>
          <p:cNvPr id="90114" name="Rectangle 2">
            <a:extLst>
              <a:ext uri="{FF2B5EF4-FFF2-40B4-BE49-F238E27FC236}">
                <a16:creationId xmlns:a16="http://schemas.microsoft.com/office/drawing/2014/main" id="{096F9637-0BD7-4518-BAFD-341ADC0B0E7C}"/>
              </a:ext>
            </a:extLst>
          </p:cNvPr>
          <p:cNvSpPr>
            <a:spLocks noChangeArrowheads="1"/>
          </p:cNvSpPr>
          <p:nvPr/>
        </p:nvSpPr>
        <p:spPr bwMode="auto">
          <a:xfrm>
            <a:off x="685800" y="2819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buFontTx/>
              <a:buNone/>
            </a:pPr>
            <a:r>
              <a:rPr lang="pt-BR" altLang="pt-BR" sz="4000" b="1">
                <a:solidFill>
                  <a:schemeClr val="tx1"/>
                </a:solidFill>
                <a:effectLst>
                  <a:outerShdw blurRad="38100" dist="38100" dir="2700000" algn="tl">
                    <a:srgbClr val="C0C0C0"/>
                  </a:outerShdw>
                </a:effectLst>
              </a:rPr>
              <a:t>Dynamic Systems </a:t>
            </a:r>
            <a:br>
              <a:rPr lang="pt-BR" altLang="pt-BR" sz="4000" b="1">
                <a:solidFill>
                  <a:schemeClr val="tx1"/>
                </a:solidFill>
                <a:effectLst>
                  <a:outerShdw blurRad="38100" dist="38100" dir="2700000" algn="tl">
                    <a:srgbClr val="C0C0C0"/>
                  </a:outerShdw>
                </a:effectLst>
              </a:rPr>
            </a:br>
            <a:r>
              <a:rPr lang="pt-BR" altLang="pt-BR" sz="4000" b="1">
                <a:solidFill>
                  <a:schemeClr val="tx1"/>
                </a:solidFill>
                <a:effectLst>
                  <a:outerShdw blurRad="38100" dist="38100" dir="2700000" algn="tl">
                    <a:srgbClr val="C0C0C0"/>
                  </a:outerShdw>
                </a:effectLst>
              </a:rPr>
              <a:t>Development Method (DSDM) </a:t>
            </a:r>
            <a:br>
              <a:rPr lang="pt-BR" altLang="pt-BR" sz="4000" b="1">
                <a:solidFill>
                  <a:schemeClr val="tx1"/>
                </a:solidFill>
                <a:effectLst>
                  <a:outerShdw blurRad="38100" dist="38100" dir="2700000" algn="tl">
                    <a:srgbClr val="C0C0C0"/>
                  </a:outerShdw>
                </a:effectLst>
              </a:rPr>
            </a:br>
            <a:r>
              <a:rPr lang="pt-BR" altLang="pt-BR" sz="3200" b="1">
                <a:solidFill>
                  <a:schemeClr val="tx1"/>
                </a:solidFill>
                <a:effectLst>
                  <a:outerShdw blurRad="38100" dist="38100" dir="2700000" algn="tl">
                    <a:srgbClr val="C0C0C0"/>
                  </a:outerShdw>
                </a:effectLst>
              </a:rPr>
              <a:t>Método dinâmico de </a:t>
            </a:r>
            <a:br>
              <a:rPr lang="pt-BR" altLang="pt-BR" sz="3200" b="1">
                <a:solidFill>
                  <a:schemeClr val="tx1"/>
                </a:solidFill>
                <a:effectLst>
                  <a:outerShdw blurRad="38100" dist="38100" dir="2700000" algn="tl">
                    <a:srgbClr val="C0C0C0"/>
                  </a:outerShdw>
                </a:effectLst>
              </a:rPr>
            </a:br>
            <a:r>
              <a:rPr lang="pt-BR" altLang="pt-BR" sz="3200" b="1">
                <a:solidFill>
                  <a:schemeClr val="tx1"/>
                </a:solidFill>
                <a:effectLst>
                  <a:outerShdw blurRad="38100" dist="38100" dir="2700000" algn="tl">
                    <a:srgbClr val="C0C0C0"/>
                  </a:outerShdw>
                </a:effectLst>
              </a:rPr>
              <a:t>desenvolvimento de sistemas </a:t>
            </a:r>
          </a:p>
        </p:txBody>
      </p:sp>
      <p:sp>
        <p:nvSpPr>
          <p:cNvPr id="90115" name="Line 3">
            <a:extLst>
              <a:ext uri="{FF2B5EF4-FFF2-40B4-BE49-F238E27FC236}">
                <a16:creationId xmlns:a16="http://schemas.microsoft.com/office/drawing/2014/main" id="{A585C7AF-6735-4ED3-AB4A-3C29D8607A23}"/>
              </a:ext>
            </a:extLst>
          </p:cNvPr>
          <p:cNvSpPr>
            <a:spLocks noChangeShapeType="1"/>
          </p:cNvSpPr>
          <p:nvPr/>
        </p:nvSpPr>
        <p:spPr bwMode="auto">
          <a:xfrm>
            <a:off x="381000" y="1989138"/>
            <a:ext cx="8458200" cy="0"/>
          </a:xfrm>
          <a:prstGeom prst="line">
            <a:avLst/>
          </a:prstGeom>
          <a:noFill/>
          <a:ln w="57150" cmpd="thickThin">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0116" name="Line 4">
            <a:extLst>
              <a:ext uri="{FF2B5EF4-FFF2-40B4-BE49-F238E27FC236}">
                <a16:creationId xmlns:a16="http://schemas.microsoft.com/office/drawing/2014/main" id="{1F396FC5-612F-4B26-B62A-2ED0BBAE8EE6}"/>
              </a:ext>
            </a:extLst>
          </p:cNvPr>
          <p:cNvSpPr>
            <a:spLocks noChangeShapeType="1"/>
          </p:cNvSpPr>
          <p:nvPr/>
        </p:nvSpPr>
        <p:spPr bwMode="auto">
          <a:xfrm>
            <a:off x="384175" y="4941888"/>
            <a:ext cx="8458200" cy="0"/>
          </a:xfrm>
          <a:prstGeom prst="line">
            <a:avLst/>
          </a:prstGeom>
          <a:noFill/>
          <a:ln w="57150" cmpd="thinThick">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0117" name="Line 5">
            <a:extLst>
              <a:ext uri="{FF2B5EF4-FFF2-40B4-BE49-F238E27FC236}">
                <a16:creationId xmlns:a16="http://schemas.microsoft.com/office/drawing/2014/main" id="{16050AEC-A6E9-4449-9488-3FDEF619B75E}"/>
              </a:ext>
            </a:extLst>
          </p:cNvPr>
          <p:cNvSpPr>
            <a:spLocks noChangeShapeType="1"/>
          </p:cNvSpPr>
          <p:nvPr/>
        </p:nvSpPr>
        <p:spPr bwMode="auto">
          <a:xfrm>
            <a:off x="685800" y="2293938"/>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0118" name="Line 6">
            <a:extLst>
              <a:ext uri="{FF2B5EF4-FFF2-40B4-BE49-F238E27FC236}">
                <a16:creationId xmlns:a16="http://schemas.microsoft.com/office/drawing/2014/main" id="{BC340295-6A6F-43FB-AF1C-C4619D84DDD9}"/>
              </a:ext>
            </a:extLst>
          </p:cNvPr>
          <p:cNvSpPr>
            <a:spLocks noChangeShapeType="1"/>
          </p:cNvSpPr>
          <p:nvPr/>
        </p:nvSpPr>
        <p:spPr bwMode="auto">
          <a:xfrm>
            <a:off x="685800" y="2370138"/>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0119" name="Line 7">
            <a:extLst>
              <a:ext uri="{FF2B5EF4-FFF2-40B4-BE49-F238E27FC236}">
                <a16:creationId xmlns:a16="http://schemas.microsoft.com/office/drawing/2014/main" id="{240B80A6-C8BC-4FA8-BDA6-DE40BBA050ED}"/>
              </a:ext>
            </a:extLst>
          </p:cNvPr>
          <p:cNvSpPr>
            <a:spLocks noChangeShapeType="1"/>
          </p:cNvSpPr>
          <p:nvPr/>
        </p:nvSpPr>
        <p:spPr bwMode="auto">
          <a:xfrm>
            <a:off x="685800" y="4484688"/>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0120" name="Line 8">
            <a:extLst>
              <a:ext uri="{FF2B5EF4-FFF2-40B4-BE49-F238E27FC236}">
                <a16:creationId xmlns:a16="http://schemas.microsoft.com/office/drawing/2014/main" id="{B493337F-781F-46E0-A853-0422AA2CC1F4}"/>
              </a:ext>
            </a:extLst>
          </p:cNvPr>
          <p:cNvSpPr>
            <a:spLocks noChangeShapeType="1"/>
          </p:cNvSpPr>
          <p:nvPr/>
        </p:nvSpPr>
        <p:spPr bwMode="auto">
          <a:xfrm>
            <a:off x="685800" y="4560888"/>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0123" name="Rectangle 11">
            <a:extLst>
              <a:ext uri="{FF2B5EF4-FFF2-40B4-BE49-F238E27FC236}">
                <a16:creationId xmlns:a16="http://schemas.microsoft.com/office/drawing/2014/main" id="{D9AA07BB-0ECC-44A4-834F-C6DBB68E17E4}"/>
              </a:ext>
            </a:extLst>
          </p:cNvPr>
          <p:cNvSpPr>
            <a:spLocks noChangeArrowheads="1"/>
          </p:cNvSpPr>
          <p:nvPr/>
        </p:nvSpPr>
        <p:spPr bwMode="auto">
          <a:xfrm>
            <a:off x="3563938" y="5022850"/>
            <a:ext cx="53292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r">
              <a:buFontTx/>
              <a:buNone/>
            </a:pPr>
            <a:r>
              <a:rPr lang="pt-BR" altLang="pt-BR" sz="2800" b="1"/>
              <a:t>DSDM Consortium  - 1994</a:t>
            </a:r>
            <a:br>
              <a:rPr lang="pt-BR" altLang="pt-BR" sz="2800" b="1">
                <a:solidFill>
                  <a:schemeClr val="tx1"/>
                </a:solidFill>
              </a:rPr>
            </a:br>
            <a:r>
              <a:rPr lang="pt-BR" altLang="pt-BR" sz="2800" b="1">
                <a:solidFill>
                  <a:schemeClr val="tx1"/>
                </a:solidFill>
              </a:rPr>
              <a:t>Jennifer Stapleton - 1997</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5">
            <a:extLst>
              <a:ext uri="{FF2B5EF4-FFF2-40B4-BE49-F238E27FC236}">
                <a16:creationId xmlns:a16="http://schemas.microsoft.com/office/drawing/2014/main" id="{F185310C-5949-4246-9B20-017D856A838C}"/>
              </a:ext>
            </a:extLst>
          </p:cNvPr>
          <p:cNvSpPr>
            <a:spLocks noGrp="1"/>
          </p:cNvSpPr>
          <p:nvPr>
            <p:ph type="sldNum" sz="quarter" idx="12"/>
          </p:nvPr>
        </p:nvSpPr>
        <p:spPr/>
        <p:txBody>
          <a:bodyPr/>
          <a:lstStyle/>
          <a:p>
            <a:fld id="{AE360B05-E54C-4303-9B96-F0C53A25D270}" type="slidenum">
              <a:rPr lang="pt-BR" altLang="pt-BR"/>
              <a:pPr/>
              <a:t>61</a:t>
            </a:fld>
            <a:endParaRPr lang="pt-BR" altLang="pt-BR"/>
          </a:p>
        </p:txBody>
      </p:sp>
      <p:sp>
        <p:nvSpPr>
          <p:cNvPr id="91138" name="Rectangle 2">
            <a:extLst>
              <a:ext uri="{FF2B5EF4-FFF2-40B4-BE49-F238E27FC236}">
                <a16:creationId xmlns:a16="http://schemas.microsoft.com/office/drawing/2014/main" id="{093C4125-B62A-44C8-8B4D-E7FA4501CB9B}"/>
              </a:ext>
            </a:extLst>
          </p:cNvPr>
          <p:cNvSpPr>
            <a:spLocks noChangeArrowheads="1"/>
          </p:cNvSpPr>
          <p:nvPr/>
        </p:nvSpPr>
        <p:spPr bwMode="auto">
          <a:xfrm>
            <a:off x="152400" y="457200"/>
            <a:ext cx="8915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buFontTx/>
              <a:buNone/>
            </a:pPr>
            <a:r>
              <a:rPr lang="en-US" altLang="pt-BR" sz="4000" b="1">
                <a:effectLst>
                  <a:outerShdw blurRad="38100" dist="38100" dir="2700000" algn="tl">
                    <a:srgbClr val="C0C0C0"/>
                  </a:outerShdw>
                </a:effectLst>
              </a:rPr>
              <a:t>DSDM - Características</a:t>
            </a:r>
            <a:endParaRPr lang="pt-BR" altLang="pt-BR" sz="4000" b="1">
              <a:effectLst>
                <a:outerShdw blurRad="38100" dist="38100" dir="2700000" algn="tl">
                  <a:srgbClr val="C0C0C0"/>
                </a:outerShdw>
              </a:effectLst>
            </a:endParaRPr>
          </a:p>
        </p:txBody>
      </p:sp>
      <p:sp>
        <p:nvSpPr>
          <p:cNvPr id="91139" name="Rectangle 3">
            <a:extLst>
              <a:ext uri="{FF2B5EF4-FFF2-40B4-BE49-F238E27FC236}">
                <a16:creationId xmlns:a16="http://schemas.microsoft.com/office/drawing/2014/main" id="{59B7DC89-D94A-42C1-8EB2-6F350C5BE5B6}"/>
              </a:ext>
            </a:extLst>
          </p:cNvPr>
          <p:cNvSpPr>
            <a:spLocks noChangeArrowheads="1"/>
          </p:cNvSpPr>
          <p:nvPr/>
        </p:nvSpPr>
        <p:spPr bwMode="auto">
          <a:xfrm>
            <a:off x="304800" y="2184400"/>
            <a:ext cx="8588375"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buFont typeface="Wingdings" panose="05000000000000000000" pitchFamily="2" charset="2"/>
              <a:buChar char="Ø"/>
            </a:pPr>
            <a:r>
              <a:rPr lang="en-US" altLang="pt-BR" sz="2800"/>
              <a:t>Progenitor do XP</a:t>
            </a:r>
          </a:p>
          <a:p>
            <a:pPr>
              <a:buFont typeface="Wingdings" panose="05000000000000000000" pitchFamily="2" charset="2"/>
              <a:buChar char="Ø"/>
            </a:pPr>
            <a:r>
              <a:rPr lang="en-US" altLang="pt-BR" sz="2800"/>
              <a:t>Arcabouço para desenvolvimento rápido de aplicações (RAD)</a:t>
            </a:r>
            <a:endParaRPr lang="pt-BR" altLang="pt-BR" sz="2800"/>
          </a:p>
          <a:p>
            <a:pPr>
              <a:buFont typeface="Wingdings" panose="05000000000000000000" pitchFamily="2" charset="2"/>
              <a:buChar char="Ø"/>
            </a:pPr>
            <a:r>
              <a:rPr lang="pt-BR" altLang="pt-BR" sz="2800"/>
              <a:t>Fixa tempo e recursos ajustando a quantia de funcio-nalidades</a:t>
            </a:r>
          </a:p>
          <a:p>
            <a:pPr>
              <a:buFont typeface="Wingdings" panose="05000000000000000000" pitchFamily="2" charset="2"/>
              <a:buChar char="Ø"/>
            </a:pPr>
            <a:r>
              <a:rPr lang="pt-BR" altLang="pt-BR" sz="2800"/>
              <a:t>Pequenas equipes</a:t>
            </a:r>
          </a:p>
          <a:p>
            <a:pPr>
              <a:buFont typeface="Wingdings" panose="05000000000000000000" pitchFamily="2" charset="2"/>
              <a:buChar char="Ø"/>
            </a:pPr>
            <a:r>
              <a:rPr lang="pt-BR" altLang="pt-BR" sz="2800"/>
              <a:t>Suporta mudanças nos requisitos durante o ciclo de vida</a:t>
            </a:r>
          </a:p>
        </p:txBody>
      </p:sp>
      <p:sp>
        <p:nvSpPr>
          <p:cNvPr id="91140" name="Line 4">
            <a:extLst>
              <a:ext uri="{FF2B5EF4-FFF2-40B4-BE49-F238E27FC236}">
                <a16:creationId xmlns:a16="http://schemas.microsoft.com/office/drawing/2014/main" id="{64212CE4-38BC-4245-8F6E-FB737B6AC71A}"/>
              </a:ext>
            </a:extLst>
          </p:cNvPr>
          <p:cNvSpPr>
            <a:spLocks noChangeShapeType="1"/>
          </p:cNvSpPr>
          <p:nvPr/>
        </p:nvSpPr>
        <p:spPr bwMode="auto">
          <a:xfrm>
            <a:off x="739775" y="205105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1141" name="Line 5">
            <a:extLst>
              <a:ext uri="{FF2B5EF4-FFF2-40B4-BE49-F238E27FC236}">
                <a16:creationId xmlns:a16="http://schemas.microsoft.com/office/drawing/2014/main" id="{B809B2D5-47E0-4F22-9651-2E676ADD9556}"/>
              </a:ext>
            </a:extLst>
          </p:cNvPr>
          <p:cNvSpPr>
            <a:spLocks noChangeShapeType="1"/>
          </p:cNvSpPr>
          <p:nvPr/>
        </p:nvSpPr>
        <p:spPr bwMode="auto">
          <a:xfrm>
            <a:off x="739775" y="212725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1142" name="Line 6">
            <a:extLst>
              <a:ext uri="{FF2B5EF4-FFF2-40B4-BE49-F238E27FC236}">
                <a16:creationId xmlns:a16="http://schemas.microsoft.com/office/drawing/2014/main" id="{7D981964-60AB-4D9D-A6AF-1544FC8364FE}"/>
              </a:ext>
            </a:extLst>
          </p:cNvPr>
          <p:cNvSpPr>
            <a:spLocks noChangeShapeType="1"/>
          </p:cNvSpPr>
          <p:nvPr/>
        </p:nvSpPr>
        <p:spPr bwMode="auto">
          <a:xfrm>
            <a:off x="739775" y="54102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1143" name="Line 7">
            <a:extLst>
              <a:ext uri="{FF2B5EF4-FFF2-40B4-BE49-F238E27FC236}">
                <a16:creationId xmlns:a16="http://schemas.microsoft.com/office/drawing/2014/main" id="{DA494735-458F-41F0-BF60-EFE5DC03F0A1}"/>
              </a:ext>
            </a:extLst>
          </p:cNvPr>
          <p:cNvSpPr>
            <a:spLocks noChangeShapeType="1"/>
          </p:cNvSpPr>
          <p:nvPr/>
        </p:nvSpPr>
        <p:spPr bwMode="auto">
          <a:xfrm>
            <a:off x="739775" y="54864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 calcmode="lin" valueType="num">
                                      <p:cBhvr additive="base">
                                        <p:cTn id="7" dur="500" fill="hold"/>
                                        <p:tgtEl>
                                          <p:spTgt spid="91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113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139">
                                            <p:txEl>
                                              <p:pRg st="0" end="0"/>
                                            </p:txEl>
                                          </p:spTgt>
                                        </p:tgtEl>
                                        <p:attrNameLst>
                                          <p:attrName>ppt_c</p:attrName>
                                        </p:attrNameLst>
                                      </p:cBhvr>
                                      <p:to>
                                        <a:schemeClr val="accent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1139">
                                            <p:txEl>
                                              <p:pRg st="1" end="1"/>
                                            </p:txEl>
                                          </p:spTgt>
                                        </p:tgtEl>
                                        <p:attrNameLst>
                                          <p:attrName>style.visibility</p:attrName>
                                        </p:attrNameLst>
                                      </p:cBhvr>
                                      <p:to>
                                        <p:strVal val="visible"/>
                                      </p:to>
                                    </p:set>
                                    <p:anim calcmode="lin" valueType="num">
                                      <p:cBhvr additive="base">
                                        <p:cTn id="13" dur="500" fill="hold"/>
                                        <p:tgtEl>
                                          <p:spTgt spid="911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113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139">
                                            <p:txEl>
                                              <p:pRg st="1" end="1"/>
                                            </p:txEl>
                                          </p:spTgt>
                                        </p:tgtEl>
                                        <p:attrNameLst>
                                          <p:attrName>ppt_c</p:attrName>
                                        </p:attrNameLst>
                                      </p:cBhvr>
                                      <p:to>
                                        <a:schemeClr val="accent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1139">
                                            <p:txEl>
                                              <p:pRg st="2" end="2"/>
                                            </p:txEl>
                                          </p:spTgt>
                                        </p:tgtEl>
                                        <p:attrNameLst>
                                          <p:attrName>style.visibility</p:attrName>
                                        </p:attrNameLst>
                                      </p:cBhvr>
                                      <p:to>
                                        <p:strVal val="visible"/>
                                      </p:to>
                                    </p:set>
                                    <p:anim calcmode="lin" valueType="num">
                                      <p:cBhvr additive="base">
                                        <p:cTn id="19" dur="500" fill="hold"/>
                                        <p:tgtEl>
                                          <p:spTgt spid="911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113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139">
                                            <p:txEl>
                                              <p:pRg st="2" end="2"/>
                                            </p:txEl>
                                          </p:spTgt>
                                        </p:tgtEl>
                                        <p:attrNameLst>
                                          <p:attrName>ppt_c</p:attrName>
                                        </p:attrNameLst>
                                      </p:cBhvr>
                                      <p:to>
                                        <a:schemeClr val="accent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1139">
                                            <p:txEl>
                                              <p:pRg st="3" end="3"/>
                                            </p:txEl>
                                          </p:spTgt>
                                        </p:tgtEl>
                                        <p:attrNameLst>
                                          <p:attrName>style.visibility</p:attrName>
                                        </p:attrNameLst>
                                      </p:cBhvr>
                                      <p:to>
                                        <p:strVal val="visible"/>
                                      </p:to>
                                    </p:set>
                                    <p:anim calcmode="lin" valueType="num">
                                      <p:cBhvr additive="base">
                                        <p:cTn id="25" dur="500" fill="hold"/>
                                        <p:tgtEl>
                                          <p:spTgt spid="911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1139">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139">
                                            <p:txEl>
                                              <p:pRg st="3" end="3"/>
                                            </p:txEl>
                                          </p:spTgt>
                                        </p:tgtEl>
                                        <p:attrNameLst>
                                          <p:attrName>ppt_c</p:attrName>
                                        </p:attrNameLst>
                                      </p:cBhvr>
                                      <p:to>
                                        <a:schemeClr val="accent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1139">
                                            <p:txEl>
                                              <p:pRg st="4" end="4"/>
                                            </p:txEl>
                                          </p:spTgt>
                                        </p:tgtEl>
                                        <p:attrNameLst>
                                          <p:attrName>style.visibility</p:attrName>
                                        </p:attrNameLst>
                                      </p:cBhvr>
                                      <p:to>
                                        <p:strVal val="visible"/>
                                      </p:to>
                                    </p:set>
                                    <p:anim calcmode="lin" valueType="num">
                                      <p:cBhvr additive="base">
                                        <p:cTn id="31" dur="500" fill="hold"/>
                                        <p:tgtEl>
                                          <p:spTgt spid="911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1139">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1139">
                                            <p:txEl>
                                              <p:pRg st="4" end="4"/>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5">
            <a:extLst>
              <a:ext uri="{FF2B5EF4-FFF2-40B4-BE49-F238E27FC236}">
                <a16:creationId xmlns:a16="http://schemas.microsoft.com/office/drawing/2014/main" id="{8D1C916C-926F-4BD4-BC40-8944BBC19098}"/>
              </a:ext>
            </a:extLst>
          </p:cNvPr>
          <p:cNvSpPr>
            <a:spLocks noGrp="1"/>
          </p:cNvSpPr>
          <p:nvPr>
            <p:ph type="sldNum" sz="quarter" idx="12"/>
          </p:nvPr>
        </p:nvSpPr>
        <p:spPr/>
        <p:txBody>
          <a:bodyPr/>
          <a:lstStyle/>
          <a:p>
            <a:fld id="{61BC55D9-101B-4790-BA24-6FD6F40CFA7A}" type="slidenum">
              <a:rPr lang="pt-BR" altLang="pt-BR"/>
              <a:pPr/>
              <a:t>62</a:t>
            </a:fld>
            <a:endParaRPr lang="pt-BR" altLang="pt-BR"/>
          </a:p>
        </p:txBody>
      </p:sp>
      <p:sp>
        <p:nvSpPr>
          <p:cNvPr id="93186" name="Rectangle 2">
            <a:extLst>
              <a:ext uri="{FF2B5EF4-FFF2-40B4-BE49-F238E27FC236}">
                <a16:creationId xmlns:a16="http://schemas.microsoft.com/office/drawing/2014/main" id="{DF1E27F0-4C3D-44C6-87CD-D67B1DC16882}"/>
              </a:ext>
            </a:extLst>
          </p:cNvPr>
          <p:cNvSpPr>
            <a:spLocks noChangeArrowheads="1"/>
          </p:cNvSpPr>
          <p:nvPr/>
        </p:nvSpPr>
        <p:spPr bwMode="auto">
          <a:xfrm>
            <a:off x="152400" y="230188"/>
            <a:ext cx="8915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buFontTx/>
              <a:buNone/>
            </a:pPr>
            <a:r>
              <a:rPr lang="en-US" altLang="pt-BR" sz="4000" b="1">
                <a:effectLst>
                  <a:outerShdw blurRad="38100" dist="38100" dir="2700000" algn="tl">
                    <a:srgbClr val="C0C0C0"/>
                  </a:outerShdw>
                </a:effectLst>
              </a:rPr>
              <a:t>DSDM – Fases (Cont.)</a:t>
            </a:r>
            <a:endParaRPr lang="pt-BR" altLang="pt-BR" sz="4000" b="1">
              <a:effectLst>
                <a:outerShdw blurRad="38100" dist="38100" dir="2700000" algn="tl">
                  <a:srgbClr val="C0C0C0"/>
                </a:outerShdw>
              </a:effectLst>
            </a:endParaRPr>
          </a:p>
        </p:txBody>
      </p:sp>
      <p:sp>
        <p:nvSpPr>
          <p:cNvPr id="93187" name="Rectangle 3">
            <a:extLst>
              <a:ext uri="{FF2B5EF4-FFF2-40B4-BE49-F238E27FC236}">
                <a16:creationId xmlns:a16="http://schemas.microsoft.com/office/drawing/2014/main" id="{E8B040BE-A100-44EC-9FDE-FAA80C1AF411}"/>
              </a:ext>
            </a:extLst>
          </p:cNvPr>
          <p:cNvSpPr>
            <a:spLocks noChangeArrowheads="1"/>
          </p:cNvSpPr>
          <p:nvPr/>
        </p:nvSpPr>
        <p:spPr bwMode="auto">
          <a:xfrm>
            <a:off x="252413" y="1841500"/>
            <a:ext cx="8712200" cy="3529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522288">
              <a:defRPr sz="2400">
                <a:solidFill>
                  <a:schemeClr val="tx1"/>
                </a:solidFill>
                <a:latin typeface="Times New Roman" panose="02020603050405020304" pitchFamily="18" charset="0"/>
              </a:defRPr>
            </a:lvl2pPr>
            <a:lvl3pPr marL="2292350" indent="-228600">
              <a:defRPr sz="2400">
                <a:solidFill>
                  <a:schemeClr val="tx1"/>
                </a:solidFill>
                <a:latin typeface="Times New Roman" panose="02020603050405020304" pitchFamily="18" charset="0"/>
              </a:defRPr>
            </a:lvl3pPr>
            <a:lvl4pPr marL="2700338" indent="-228600">
              <a:defRPr sz="2400">
                <a:solidFill>
                  <a:schemeClr val="tx1"/>
                </a:solidFill>
                <a:latin typeface="Times New Roman" panose="02020603050405020304" pitchFamily="18" charset="0"/>
              </a:defRPr>
            </a:lvl4pPr>
            <a:lvl5pPr marL="3108325" indent="-228600">
              <a:defRPr sz="2400">
                <a:solidFill>
                  <a:schemeClr val="tx1"/>
                </a:solidFill>
                <a:latin typeface="Times New Roman" panose="02020603050405020304" pitchFamily="18" charset="0"/>
              </a:defRPr>
            </a:lvl5pPr>
            <a:lvl6pPr marL="3565525" indent="-228600" fontAlgn="base">
              <a:spcBef>
                <a:spcPct val="0"/>
              </a:spcBef>
              <a:spcAft>
                <a:spcPct val="0"/>
              </a:spcAft>
              <a:defRPr sz="2400">
                <a:solidFill>
                  <a:schemeClr val="tx1"/>
                </a:solidFill>
                <a:latin typeface="Times New Roman" panose="02020603050405020304" pitchFamily="18" charset="0"/>
              </a:defRPr>
            </a:lvl6pPr>
            <a:lvl7pPr marL="4022725" indent="-228600" fontAlgn="base">
              <a:spcBef>
                <a:spcPct val="0"/>
              </a:spcBef>
              <a:spcAft>
                <a:spcPct val="0"/>
              </a:spcAft>
              <a:defRPr sz="2400">
                <a:solidFill>
                  <a:schemeClr val="tx1"/>
                </a:solidFill>
                <a:latin typeface="Times New Roman" panose="02020603050405020304" pitchFamily="18" charset="0"/>
              </a:defRPr>
            </a:lvl7pPr>
            <a:lvl8pPr marL="4479925" indent="-228600" fontAlgn="base">
              <a:spcBef>
                <a:spcPct val="0"/>
              </a:spcBef>
              <a:spcAft>
                <a:spcPct val="0"/>
              </a:spcAft>
              <a:defRPr sz="2400">
                <a:solidFill>
                  <a:schemeClr val="tx1"/>
                </a:solidFill>
                <a:latin typeface="Times New Roman" panose="02020603050405020304" pitchFamily="18" charset="0"/>
              </a:defRPr>
            </a:lvl8pPr>
            <a:lvl9pPr marL="4937125" indent="-228600" fontAlgn="base">
              <a:spcBef>
                <a:spcPct val="0"/>
              </a:spcBef>
              <a:spcAft>
                <a:spcPct val="0"/>
              </a:spcAft>
              <a:defRPr sz="2400">
                <a:solidFill>
                  <a:schemeClr val="tx1"/>
                </a:solidFill>
                <a:latin typeface="Times New Roman" panose="02020603050405020304" pitchFamily="18" charset="0"/>
              </a:defRPr>
            </a:lvl9pPr>
          </a:lstStyle>
          <a:p>
            <a:pPr>
              <a:buFont typeface="Wingdings" panose="05000000000000000000" pitchFamily="2" charset="2"/>
              <a:buChar char="Ø"/>
            </a:pPr>
            <a:r>
              <a:rPr lang="pt-BR" altLang="pt-BR" sz="3200" b="1"/>
              <a:t>Estudo das possibilidades </a:t>
            </a:r>
            <a:r>
              <a:rPr lang="pt-BR" altLang="pt-BR" sz="3200"/>
              <a:t>(Feasibility study)</a:t>
            </a:r>
          </a:p>
          <a:p>
            <a:pPr>
              <a:buFont typeface="Wingdings" panose="05000000000000000000" pitchFamily="2" charset="2"/>
              <a:buChar char="Ø"/>
            </a:pPr>
            <a:r>
              <a:rPr lang="pt-BR" altLang="pt-BR" sz="3200" b="1"/>
              <a:t>Estudo dos negócios </a:t>
            </a:r>
            <a:r>
              <a:rPr lang="pt-BR" altLang="pt-BR" sz="3200"/>
              <a:t>(Business study)</a:t>
            </a:r>
          </a:p>
          <a:p>
            <a:pPr>
              <a:buFont typeface="Wingdings" panose="05000000000000000000" pitchFamily="2" charset="2"/>
              <a:buChar char="Ø"/>
            </a:pPr>
            <a:r>
              <a:rPr lang="pt-BR" altLang="pt-BR" sz="3200" b="1"/>
              <a:t>Iteração do modelo funcional </a:t>
            </a:r>
            <a:r>
              <a:rPr lang="pt-BR" altLang="pt-BR" sz="3200"/>
              <a:t>(Functional model iteration)</a:t>
            </a:r>
          </a:p>
          <a:p>
            <a:pPr>
              <a:buFont typeface="Wingdings" panose="05000000000000000000" pitchFamily="2" charset="2"/>
              <a:buChar char="Ø"/>
            </a:pPr>
            <a:r>
              <a:rPr lang="pt-BR" altLang="pt-BR" sz="3200" b="1"/>
              <a:t>Iteração de projeto e construção </a:t>
            </a:r>
            <a:r>
              <a:rPr lang="pt-BR" altLang="pt-BR" sz="3200"/>
              <a:t>(Design and build iteration)</a:t>
            </a:r>
          </a:p>
          <a:p>
            <a:pPr>
              <a:buFont typeface="Wingdings" panose="05000000000000000000" pitchFamily="2" charset="2"/>
              <a:buChar char="Ø"/>
            </a:pPr>
            <a:r>
              <a:rPr lang="pt-BR" altLang="pt-BR" sz="3200" b="1"/>
              <a:t>Implementação final </a:t>
            </a:r>
            <a:r>
              <a:rPr lang="pt-BR" altLang="pt-BR" sz="3200"/>
              <a:t>(Final implementation)</a:t>
            </a:r>
          </a:p>
          <a:p>
            <a:pPr>
              <a:buFont typeface="Wingdings" panose="05000000000000000000" pitchFamily="2" charset="2"/>
              <a:buChar char="Ø"/>
            </a:pPr>
            <a:endParaRPr lang="pt-BR" altLang="pt-BR" sz="3200" b="1"/>
          </a:p>
          <a:p>
            <a:pPr>
              <a:buFont typeface="Wingdings" panose="05000000000000000000" pitchFamily="2" charset="2"/>
              <a:buChar char="Ø"/>
            </a:pPr>
            <a:endParaRPr lang="pt-BR" altLang="pt-BR" b="1"/>
          </a:p>
          <a:p>
            <a:pPr lvl="1">
              <a:buFont typeface="Wingdings" panose="05000000000000000000" pitchFamily="2" charset="2"/>
              <a:buChar char="ü"/>
            </a:pPr>
            <a:endParaRPr lang="pt-BR" altLang="pt-BR"/>
          </a:p>
        </p:txBody>
      </p:sp>
      <p:sp>
        <p:nvSpPr>
          <p:cNvPr id="93188" name="Line 4">
            <a:extLst>
              <a:ext uri="{FF2B5EF4-FFF2-40B4-BE49-F238E27FC236}">
                <a16:creationId xmlns:a16="http://schemas.microsoft.com/office/drawing/2014/main" id="{737BB689-DA40-498A-9DDA-E691F1190467}"/>
              </a:ext>
            </a:extLst>
          </p:cNvPr>
          <p:cNvSpPr>
            <a:spLocks noChangeShapeType="1"/>
          </p:cNvSpPr>
          <p:nvPr/>
        </p:nvSpPr>
        <p:spPr bwMode="auto">
          <a:xfrm>
            <a:off x="685800" y="164465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3189" name="Line 5">
            <a:extLst>
              <a:ext uri="{FF2B5EF4-FFF2-40B4-BE49-F238E27FC236}">
                <a16:creationId xmlns:a16="http://schemas.microsoft.com/office/drawing/2014/main" id="{2AF4AF8B-A807-4FB1-8CF6-190F628393B5}"/>
              </a:ext>
            </a:extLst>
          </p:cNvPr>
          <p:cNvSpPr>
            <a:spLocks noChangeShapeType="1"/>
          </p:cNvSpPr>
          <p:nvPr/>
        </p:nvSpPr>
        <p:spPr bwMode="auto">
          <a:xfrm>
            <a:off x="685800" y="172085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3190" name="Line 6">
            <a:extLst>
              <a:ext uri="{FF2B5EF4-FFF2-40B4-BE49-F238E27FC236}">
                <a16:creationId xmlns:a16="http://schemas.microsoft.com/office/drawing/2014/main" id="{3B2BCD34-80E5-4231-90AB-3B334EE2F531}"/>
              </a:ext>
            </a:extLst>
          </p:cNvPr>
          <p:cNvSpPr>
            <a:spLocks noChangeShapeType="1"/>
          </p:cNvSpPr>
          <p:nvPr/>
        </p:nvSpPr>
        <p:spPr bwMode="auto">
          <a:xfrm>
            <a:off x="685800" y="565785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3191" name="Line 7">
            <a:extLst>
              <a:ext uri="{FF2B5EF4-FFF2-40B4-BE49-F238E27FC236}">
                <a16:creationId xmlns:a16="http://schemas.microsoft.com/office/drawing/2014/main" id="{0D5ED45E-1965-4039-AF89-30497D73660D}"/>
              </a:ext>
            </a:extLst>
          </p:cNvPr>
          <p:cNvSpPr>
            <a:spLocks noChangeShapeType="1"/>
          </p:cNvSpPr>
          <p:nvPr/>
        </p:nvSpPr>
        <p:spPr bwMode="auto">
          <a:xfrm>
            <a:off x="685800" y="573405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 calcmode="lin" valueType="num">
                                      <p:cBhvr additive="base">
                                        <p:cTn id="7" dur="500" fill="hold"/>
                                        <p:tgtEl>
                                          <p:spTgt spid="93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318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187">
                                            <p:txEl>
                                              <p:pRg st="0" end="0"/>
                                            </p:txEl>
                                          </p:spTgt>
                                        </p:tgtEl>
                                        <p:attrNameLst>
                                          <p:attrName>ppt_c</p:attrName>
                                        </p:attrNameLst>
                                      </p:cBhvr>
                                      <p:to>
                                        <a:schemeClr val="accent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3187">
                                            <p:txEl>
                                              <p:pRg st="1" end="1"/>
                                            </p:txEl>
                                          </p:spTgt>
                                        </p:tgtEl>
                                        <p:attrNameLst>
                                          <p:attrName>style.visibility</p:attrName>
                                        </p:attrNameLst>
                                      </p:cBhvr>
                                      <p:to>
                                        <p:strVal val="visible"/>
                                      </p:to>
                                    </p:set>
                                    <p:anim calcmode="lin" valueType="num">
                                      <p:cBhvr additive="base">
                                        <p:cTn id="13" dur="500" fill="hold"/>
                                        <p:tgtEl>
                                          <p:spTgt spid="931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318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187">
                                            <p:txEl>
                                              <p:pRg st="1" end="1"/>
                                            </p:txEl>
                                          </p:spTgt>
                                        </p:tgtEl>
                                        <p:attrNameLst>
                                          <p:attrName>ppt_c</p:attrName>
                                        </p:attrNameLst>
                                      </p:cBhvr>
                                      <p:to>
                                        <a:schemeClr val="accent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3187">
                                            <p:txEl>
                                              <p:pRg st="2" end="2"/>
                                            </p:txEl>
                                          </p:spTgt>
                                        </p:tgtEl>
                                        <p:attrNameLst>
                                          <p:attrName>style.visibility</p:attrName>
                                        </p:attrNameLst>
                                      </p:cBhvr>
                                      <p:to>
                                        <p:strVal val="visible"/>
                                      </p:to>
                                    </p:set>
                                    <p:anim calcmode="lin" valueType="num">
                                      <p:cBhvr additive="base">
                                        <p:cTn id="19" dur="500" fill="hold"/>
                                        <p:tgtEl>
                                          <p:spTgt spid="931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318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187">
                                            <p:txEl>
                                              <p:pRg st="2" end="2"/>
                                            </p:txEl>
                                          </p:spTgt>
                                        </p:tgtEl>
                                        <p:attrNameLst>
                                          <p:attrName>ppt_c</p:attrName>
                                        </p:attrNameLst>
                                      </p:cBhvr>
                                      <p:to>
                                        <a:schemeClr val="accent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3187">
                                            <p:txEl>
                                              <p:pRg st="3" end="3"/>
                                            </p:txEl>
                                          </p:spTgt>
                                        </p:tgtEl>
                                        <p:attrNameLst>
                                          <p:attrName>style.visibility</p:attrName>
                                        </p:attrNameLst>
                                      </p:cBhvr>
                                      <p:to>
                                        <p:strVal val="visible"/>
                                      </p:to>
                                    </p:set>
                                    <p:anim calcmode="lin" valueType="num">
                                      <p:cBhvr additive="base">
                                        <p:cTn id="25" dur="500" fill="hold"/>
                                        <p:tgtEl>
                                          <p:spTgt spid="931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3187">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187">
                                            <p:txEl>
                                              <p:pRg st="3" end="3"/>
                                            </p:txEl>
                                          </p:spTgt>
                                        </p:tgtEl>
                                        <p:attrNameLst>
                                          <p:attrName>ppt_c</p:attrName>
                                        </p:attrNameLst>
                                      </p:cBhvr>
                                      <p:to>
                                        <a:schemeClr val="accent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3187">
                                            <p:txEl>
                                              <p:pRg st="4" end="4"/>
                                            </p:txEl>
                                          </p:spTgt>
                                        </p:tgtEl>
                                        <p:attrNameLst>
                                          <p:attrName>style.visibility</p:attrName>
                                        </p:attrNameLst>
                                      </p:cBhvr>
                                      <p:to>
                                        <p:strVal val="visible"/>
                                      </p:to>
                                    </p:set>
                                    <p:anim calcmode="lin" valueType="num">
                                      <p:cBhvr additive="base">
                                        <p:cTn id="31" dur="500" fill="hold"/>
                                        <p:tgtEl>
                                          <p:spTgt spid="931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3187">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3187">
                                            <p:txEl>
                                              <p:pRg st="4" end="4"/>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4">
            <a:extLst>
              <a:ext uri="{FF2B5EF4-FFF2-40B4-BE49-F238E27FC236}">
                <a16:creationId xmlns:a16="http://schemas.microsoft.com/office/drawing/2014/main" id="{1D96A7A8-9F92-48CA-9BAF-AD9A725B159F}"/>
              </a:ext>
            </a:extLst>
          </p:cNvPr>
          <p:cNvSpPr>
            <a:spLocks noGrp="1"/>
          </p:cNvSpPr>
          <p:nvPr>
            <p:ph type="sldNum" sz="quarter" idx="12"/>
          </p:nvPr>
        </p:nvSpPr>
        <p:spPr/>
        <p:txBody>
          <a:bodyPr/>
          <a:lstStyle/>
          <a:p>
            <a:fld id="{69925641-DD36-415B-BBF1-29276D8AB12F}" type="slidenum">
              <a:rPr lang="pt-BR" altLang="pt-BR"/>
              <a:pPr/>
              <a:t>63</a:t>
            </a:fld>
            <a:endParaRPr lang="pt-BR" altLang="pt-BR"/>
          </a:p>
        </p:txBody>
      </p:sp>
      <p:sp>
        <p:nvSpPr>
          <p:cNvPr id="96258" name="Rectangle 2">
            <a:extLst>
              <a:ext uri="{FF2B5EF4-FFF2-40B4-BE49-F238E27FC236}">
                <a16:creationId xmlns:a16="http://schemas.microsoft.com/office/drawing/2014/main" id="{DE12E410-F218-402E-B5D3-08BF24801107}"/>
              </a:ext>
            </a:extLst>
          </p:cNvPr>
          <p:cNvSpPr>
            <a:spLocks noChangeArrowheads="1"/>
          </p:cNvSpPr>
          <p:nvPr/>
        </p:nvSpPr>
        <p:spPr bwMode="auto">
          <a:xfrm>
            <a:off x="152400" y="230188"/>
            <a:ext cx="8915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buFontTx/>
              <a:buNone/>
            </a:pPr>
            <a:r>
              <a:rPr lang="en-US" altLang="pt-BR" sz="4000" b="1">
                <a:effectLst>
                  <a:outerShdw blurRad="38100" dist="38100" dir="2700000" algn="tl">
                    <a:srgbClr val="C0C0C0"/>
                  </a:outerShdw>
                </a:effectLst>
              </a:rPr>
              <a:t>DSDM - Cargos e Responsabilidades</a:t>
            </a:r>
            <a:endParaRPr lang="pt-BR" altLang="pt-BR" sz="4000" b="1">
              <a:effectLst>
                <a:outerShdw blurRad="38100" dist="38100" dir="2700000" algn="tl">
                  <a:srgbClr val="C0C0C0"/>
                </a:outerShdw>
              </a:effectLst>
            </a:endParaRPr>
          </a:p>
        </p:txBody>
      </p:sp>
      <p:sp>
        <p:nvSpPr>
          <p:cNvPr id="96259" name="Line 3">
            <a:extLst>
              <a:ext uri="{FF2B5EF4-FFF2-40B4-BE49-F238E27FC236}">
                <a16:creationId xmlns:a16="http://schemas.microsoft.com/office/drawing/2014/main" id="{0E8C94D8-1C09-4C36-9A91-E1D5A24D6FC0}"/>
              </a:ext>
            </a:extLst>
          </p:cNvPr>
          <p:cNvSpPr>
            <a:spLocks noChangeShapeType="1"/>
          </p:cNvSpPr>
          <p:nvPr/>
        </p:nvSpPr>
        <p:spPr bwMode="auto">
          <a:xfrm>
            <a:off x="838200" y="192405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6260" name="Line 4">
            <a:extLst>
              <a:ext uri="{FF2B5EF4-FFF2-40B4-BE49-F238E27FC236}">
                <a16:creationId xmlns:a16="http://schemas.microsoft.com/office/drawing/2014/main" id="{8D2ABA7C-D1F4-408F-BF1F-7BB8FD232193}"/>
              </a:ext>
            </a:extLst>
          </p:cNvPr>
          <p:cNvSpPr>
            <a:spLocks noChangeShapeType="1"/>
          </p:cNvSpPr>
          <p:nvPr/>
        </p:nvSpPr>
        <p:spPr bwMode="auto">
          <a:xfrm>
            <a:off x="838200" y="200025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6261" name="Line 5">
            <a:extLst>
              <a:ext uri="{FF2B5EF4-FFF2-40B4-BE49-F238E27FC236}">
                <a16:creationId xmlns:a16="http://schemas.microsoft.com/office/drawing/2014/main" id="{8F77621C-D267-49E4-8E0C-660ED3328D34}"/>
              </a:ext>
            </a:extLst>
          </p:cNvPr>
          <p:cNvSpPr>
            <a:spLocks noChangeShapeType="1"/>
          </p:cNvSpPr>
          <p:nvPr/>
        </p:nvSpPr>
        <p:spPr bwMode="auto">
          <a:xfrm>
            <a:off x="838200" y="5584825"/>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6262" name="Line 6">
            <a:extLst>
              <a:ext uri="{FF2B5EF4-FFF2-40B4-BE49-F238E27FC236}">
                <a16:creationId xmlns:a16="http://schemas.microsoft.com/office/drawing/2014/main" id="{636BD002-7658-4A38-A1C6-1AD498737631}"/>
              </a:ext>
            </a:extLst>
          </p:cNvPr>
          <p:cNvSpPr>
            <a:spLocks noChangeShapeType="1"/>
          </p:cNvSpPr>
          <p:nvPr/>
        </p:nvSpPr>
        <p:spPr bwMode="auto">
          <a:xfrm>
            <a:off x="838200" y="5661025"/>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6263" name="Rectangle 7">
            <a:extLst>
              <a:ext uri="{FF2B5EF4-FFF2-40B4-BE49-F238E27FC236}">
                <a16:creationId xmlns:a16="http://schemas.microsoft.com/office/drawing/2014/main" id="{89DB1640-369A-40AC-B8AE-87CF48088A32}"/>
              </a:ext>
            </a:extLst>
          </p:cNvPr>
          <p:cNvSpPr>
            <a:spLocks noChangeArrowheads="1"/>
          </p:cNvSpPr>
          <p:nvPr/>
        </p:nvSpPr>
        <p:spPr bwMode="auto">
          <a:xfrm>
            <a:off x="381000" y="2057400"/>
            <a:ext cx="8304213" cy="345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buFont typeface="Wingdings" panose="05000000000000000000" pitchFamily="2" charset="2"/>
              <a:buChar char="Ø"/>
            </a:pPr>
            <a:r>
              <a:rPr lang="pt-BR" altLang="pt-BR" b="1"/>
              <a:t>Desenvolvedores</a:t>
            </a:r>
            <a:r>
              <a:rPr lang="pt-BR" altLang="pt-BR"/>
              <a:t>  (Developers)</a:t>
            </a:r>
          </a:p>
          <a:p>
            <a:pPr>
              <a:buFont typeface="Wingdings" panose="05000000000000000000" pitchFamily="2" charset="2"/>
              <a:buChar char="Ø"/>
            </a:pPr>
            <a:r>
              <a:rPr lang="pt-BR" altLang="pt-BR" b="1"/>
              <a:t>Desenvolvedores  Sêniores</a:t>
            </a:r>
            <a:r>
              <a:rPr lang="pt-BR" altLang="pt-BR"/>
              <a:t> (Senior Developers)</a:t>
            </a:r>
          </a:p>
          <a:p>
            <a:pPr>
              <a:buFont typeface="Wingdings" panose="05000000000000000000" pitchFamily="2" charset="2"/>
              <a:buChar char="Ø"/>
            </a:pPr>
            <a:r>
              <a:rPr lang="pt-BR" altLang="pt-BR" b="1"/>
              <a:t>Coordenador Técnico</a:t>
            </a:r>
            <a:r>
              <a:rPr lang="pt-BR" altLang="pt-BR"/>
              <a:t> (Technical Coordinator</a:t>
            </a:r>
          </a:p>
          <a:p>
            <a:pPr>
              <a:buFont typeface="Wingdings" panose="05000000000000000000" pitchFamily="2" charset="2"/>
              <a:buChar char="Ø"/>
            </a:pPr>
            <a:r>
              <a:rPr lang="pt-BR" altLang="pt-BR" b="1"/>
              <a:t>Usuário Embaixador</a:t>
            </a:r>
            <a:r>
              <a:rPr lang="pt-BR" altLang="pt-BR"/>
              <a:t> (Ambassador User)</a:t>
            </a:r>
          </a:p>
          <a:p>
            <a:pPr>
              <a:buFont typeface="Wingdings" panose="05000000000000000000" pitchFamily="2" charset="2"/>
              <a:buChar char="Ø"/>
            </a:pPr>
            <a:r>
              <a:rPr lang="pt-BR" altLang="pt-BR" b="1"/>
              <a:t>Usuário Consultor</a:t>
            </a:r>
            <a:r>
              <a:rPr lang="pt-BR" altLang="pt-BR"/>
              <a:t> (Adviser User)</a:t>
            </a:r>
          </a:p>
          <a:p>
            <a:pPr>
              <a:buFont typeface="Wingdings" panose="05000000000000000000" pitchFamily="2" charset="2"/>
              <a:buChar char="Ø"/>
            </a:pPr>
            <a:r>
              <a:rPr lang="pt-BR" altLang="pt-BR" b="1"/>
              <a:t>Visionário</a:t>
            </a:r>
            <a:r>
              <a:rPr lang="pt-BR" altLang="pt-BR"/>
              <a:t> (Visionary)</a:t>
            </a:r>
          </a:p>
          <a:p>
            <a:pPr>
              <a:buFont typeface="Wingdings" panose="05000000000000000000" pitchFamily="2" charset="2"/>
              <a:buChar char="Ø"/>
            </a:pPr>
            <a:r>
              <a:rPr lang="pt-BR" altLang="pt-BR" b="1"/>
              <a:t>Executivo responsável</a:t>
            </a:r>
            <a:r>
              <a:rPr lang="pt-BR" altLang="pt-BR"/>
              <a:t> (Executive Sponsor)</a:t>
            </a:r>
          </a:p>
          <a:p>
            <a:pPr>
              <a:buFont typeface="Wingdings" panose="05000000000000000000" pitchFamily="2" charset="2"/>
              <a:buChar char="Ø"/>
            </a:pPr>
            <a:r>
              <a:rPr lang="pt-BR" altLang="pt-BR" b="1"/>
              <a:t>Especialísta do domínio</a:t>
            </a:r>
            <a:r>
              <a:rPr lang="pt-BR" altLang="pt-BR"/>
              <a:t> (Domain experts)</a:t>
            </a:r>
          </a:p>
          <a:p>
            <a:pPr>
              <a:buFont typeface="Wingdings" panose="05000000000000000000" pitchFamily="2" charset="2"/>
              <a:buChar char="Ø"/>
            </a:pPr>
            <a:r>
              <a:rPr lang="pt-BR" altLang="pt-BR" b="1"/>
              <a:t>Gerente do domínio</a:t>
            </a:r>
            <a:r>
              <a:rPr lang="pt-BR" altLang="pt-BR"/>
              <a:t> (Domain manager)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63"/>
                                        </p:tgtEl>
                                        <p:attrNameLst>
                                          <p:attrName>style.visibility</p:attrName>
                                        </p:attrNameLst>
                                      </p:cBhvr>
                                      <p:to>
                                        <p:strVal val="visible"/>
                                      </p:to>
                                    </p:set>
                                    <p:anim calcmode="lin" valueType="num">
                                      <p:cBhvr additive="base">
                                        <p:cTn id="7" dur="500" fill="hold"/>
                                        <p:tgtEl>
                                          <p:spTgt spid="96263"/>
                                        </p:tgtEl>
                                        <p:attrNameLst>
                                          <p:attrName>ppt_x</p:attrName>
                                        </p:attrNameLst>
                                      </p:cBhvr>
                                      <p:tavLst>
                                        <p:tav tm="0">
                                          <p:val>
                                            <p:strVal val="0-#ppt_w/2"/>
                                          </p:val>
                                        </p:tav>
                                        <p:tav tm="100000">
                                          <p:val>
                                            <p:strVal val="#ppt_x"/>
                                          </p:val>
                                        </p:tav>
                                      </p:tavLst>
                                    </p:anim>
                                    <p:anim calcmode="lin" valueType="num">
                                      <p:cBhvr additive="base">
                                        <p:cTn id="8" dur="500" fill="hold"/>
                                        <p:tgtEl>
                                          <p:spTgt spid="96263"/>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6263"/>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4">
            <a:extLst>
              <a:ext uri="{FF2B5EF4-FFF2-40B4-BE49-F238E27FC236}">
                <a16:creationId xmlns:a16="http://schemas.microsoft.com/office/drawing/2014/main" id="{9EF505A8-750F-47A5-A86C-FB93C3AAC69D}"/>
              </a:ext>
            </a:extLst>
          </p:cNvPr>
          <p:cNvSpPr>
            <a:spLocks noGrp="1"/>
          </p:cNvSpPr>
          <p:nvPr>
            <p:ph type="sldNum" sz="quarter" idx="12"/>
          </p:nvPr>
        </p:nvSpPr>
        <p:spPr/>
        <p:txBody>
          <a:bodyPr/>
          <a:lstStyle/>
          <a:p>
            <a:fld id="{897D8B66-D347-498E-AAC1-306B2FFD834D}" type="slidenum">
              <a:rPr lang="pt-BR" altLang="pt-BR"/>
              <a:pPr/>
              <a:t>64</a:t>
            </a:fld>
            <a:endParaRPr lang="pt-BR" altLang="pt-BR"/>
          </a:p>
        </p:txBody>
      </p:sp>
      <p:sp>
        <p:nvSpPr>
          <p:cNvPr id="98306" name="Rectangle 2">
            <a:extLst>
              <a:ext uri="{FF2B5EF4-FFF2-40B4-BE49-F238E27FC236}">
                <a16:creationId xmlns:a16="http://schemas.microsoft.com/office/drawing/2014/main" id="{1DCCB651-667B-4375-829B-3E6662B5461E}"/>
              </a:ext>
            </a:extLst>
          </p:cNvPr>
          <p:cNvSpPr>
            <a:spLocks noChangeArrowheads="1"/>
          </p:cNvSpPr>
          <p:nvPr/>
        </p:nvSpPr>
        <p:spPr bwMode="auto">
          <a:xfrm>
            <a:off x="152400" y="230188"/>
            <a:ext cx="8915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buFontTx/>
              <a:buNone/>
            </a:pPr>
            <a:r>
              <a:rPr lang="en-US" altLang="pt-BR" sz="4000" b="1">
                <a:effectLst>
                  <a:outerShdw blurRad="38100" dist="38100" dir="2700000" algn="tl">
                    <a:srgbClr val="C0C0C0"/>
                  </a:outerShdw>
                </a:effectLst>
              </a:rPr>
              <a:t>DSDM - Práticas</a:t>
            </a:r>
            <a:endParaRPr lang="pt-BR" altLang="pt-BR" sz="4000" b="1">
              <a:effectLst>
                <a:outerShdw blurRad="38100" dist="38100" dir="2700000" algn="tl">
                  <a:srgbClr val="C0C0C0"/>
                </a:outerShdw>
              </a:effectLst>
            </a:endParaRPr>
          </a:p>
        </p:txBody>
      </p:sp>
      <p:sp>
        <p:nvSpPr>
          <p:cNvPr id="98307" name="Line 3">
            <a:extLst>
              <a:ext uri="{FF2B5EF4-FFF2-40B4-BE49-F238E27FC236}">
                <a16:creationId xmlns:a16="http://schemas.microsoft.com/office/drawing/2014/main" id="{154DD032-9970-4321-8D66-4DC22A2C2B78}"/>
              </a:ext>
            </a:extLst>
          </p:cNvPr>
          <p:cNvSpPr>
            <a:spLocks noChangeShapeType="1"/>
          </p:cNvSpPr>
          <p:nvPr/>
        </p:nvSpPr>
        <p:spPr bwMode="auto">
          <a:xfrm>
            <a:off x="838200" y="1787525"/>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8308" name="Line 4">
            <a:extLst>
              <a:ext uri="{FF2B5EF4-FFF2-40B4-BE49-F238E27FC236}">
                <a16:creationId xmlns:a16="http://schemas.microsoft.com/office/drawing/2014/main" id="{8C9D1B11-5181-4D78-80B1-55DF9160FB38}"/>
              </a:ext>
            </a:extLst>
          </p:cNvPr>
          <p:cNvSpPr>
            <a:spLocks noChangeShapeType="1"/>
          </p:cNvSpPr>
          <p:nvPr/>
        </p:nvSpPr>
        <p:spPr bwMode="auto">
          <a:xfrm>
            <a:off x="838200" y="1863725"/>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8309" name="Line 5">
            <a:extLst>
              <a:ext uri="{FF2B5EF4-FFF2-40B4-BE49-F238E27FC236}">
                <a16:creationId xmlns:a16="http://schemas.microsoft.com/office/drawing/2014/main" id="{73B1FA32-6E1E-4C97-AE3C-2A45ACFCA156}"/>
              </a:ext>
            </a:extLst>
          </p:cNvPr>
          <p:cNvSpPr>
            <a:spLocks noChangeShapeType="1"/>
          </p:cNvSpPr>
          <p:nvPr/>
        </p:nvSpPr>
        <p:spPr bwMode="auto">
          <a:xfrm>
            <a:off x="838200" y="5788025"/>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8310" name="Line 6">
            <a:extLst>
              <a:ext uri="{FF2B5EF4-FFF2-40B4-BE49-F238E27FC236}">
                <a16:creationId xmlns:a16="http://schemas.microsoft.com/office/drawing/2014/main" id="{AB4E6C8A-F5BD-472E-B519-EE8E6DF76766}"/>
              </a:ext>
            </a:extLst>
          </p:cNvPr>
          <p:cNvSpPr>
            <a:spLocks noChangeShapeType="1"/>
          </p:cNvSpPr>
          <p:nvPr/>
        </p:nvSpPr>
        <p:spPr bwMode="auto">
          <a:xfrm>
            <a:off x="838200" y="5864225"/>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8311" name="Rectangle 7">
            <a:extLst>
              <a:ext uri="{FF2B5EF4-FFF2-40B4-BE49-F238E27FC236}">
                <a16:creationId xmlns:a16="http://schemas.microsoft.com/office/drawing/2014/main" id="{3B85A277-D022-4433-A1D3-00C99DA7A7BA}"/>
              </a:ext>
            </a:extLst>
          </p:cNvPr>
          <p:cNvSpPr>
            <a:spLocks noChangeArrowheads="1"/>
          </p:cNvSpPr>
          <p:nvPr/>
        </p:nvSpPr>
        <p:spPr bwMode="auto">
          <a:xfrm>
            <a:off x="381000" y="1920875"/>
            <a:ext cx="8304213"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buFont typeface="Wingdings" panose="05000000000000000000" pitchFamily="2" charset="2"/>
              <a:buChar char="Ø"/>
            </a:pPr>
            <a:r>
              <a:rPr lang="pt-BR" altLang="pt-BR"/>
              <a:t>Usuário sempre envolvido</a:t>
            </a:r>
          </a:p>
          <a:p>
            <a:pPr>
              <a:buFont typeface="Wingdings" panose="05000000000000000000" pitchFamily="2" charset="2"/>
              <a:buChar char="Ø"/>
            </a:pPr>
            <a:r>
              <a:rPr lang="pt-BR" altLang="pt-BR"/>
              <a:t>Equipe do DSDM autorizada a tomar decisões</a:t>
            </a:r>
          </a:p>
          <a:p>
            <a:pPr>
              <a:buFont typeface="Wingdings" panose="05000000000000000000" pitchFamily="2" charset="2"/>
              <a:buChar char="Ø"/>
            </a:pPr>
            <a:r>
              <a:rPr lang="pt-BR" altLang="pt-BR"/>
              <a:t>Foco na frequente entrega de produtos</a:t>
            </a:r>
          </a:p>
          <a:p>
            <a:pPr>
              <a:buFont typeface="Wingdings" panose="05000000000000000000" pitchFamily="2" charset="2"/>
              <a:buChar char="Ø"/>
            </a:pPr>
            <a:r>
              <a:rPr lang="pt-BR" altLang="pt-BR"/>
              <a:t>Adaptação ao negócio é o critério para entregas</a:t>
            </a:r>
          </a:p>
          <a:p>
            <a:pPr>
              <a:buFont typeface="Wingdings" panose="05000000000000000000" pitchFamily="2" charset="2"/>
              <a:buNone/>
            </a:pPr>
            <a:r>
              <a:rPr lang="pt-BR" altLang="pt-BR"/>
              <a:t>	“Construa o produto certo antes de você construí-lo corretamente”</a:t>
            </a:r>
          </a:p>
          <a:p>
            <a:pPr>
              <a:buFont typeface="Wingdings" panose="05000000000000000000" pitchFamily="2" charset="2"/>
              <a:buChar char="Ø"/>
            </a:pPr>
            <a:r>
              <a:rPr lang="pt-BR" altLang="pt-BR"/>
              <a:t>Desenvolvimento iterativo e incremental</a:t>
            </a:r>
          </a:p>
          <a:p>
            <a:pPr>
              <a:buFont typeface="Wingdings" panose="05000000000000000000" pitchFamily="2" charset="2"/>
              <a:buChar char="Ø"/>
            </a:pPr>
            <a:r>
              <a:rPr lang="pt-BR" altLang="pt-BR"/>
              <a:t>Mudanças são reversíveis utilizando pequenas iterações</a:t>
            </a:r>
          </a:p>
          <a:p>
            <a:pPr>
              <a:buFont typeface="Wingdings" panose="05000000000000000000" pitchFamily="2" charset="2"/>
              <a:buChar char="Ø"/>
            </a:pPr>
            <a:r>
              <a:rPr lang="pt-BR" altLang="pt-BR"/>
              <a:t>Requisitos são acompanhados em alto nível</a:t>
            </a:r>
          </a:p>
          <a:p>
            <a:pPr>
              <a:buFont typeface="Wingdings" panose="05000000000000000000" pitchFamily="2" charset="2"/>
              <a:buChar char="Ø"/>
            </a:pPr>
            <a:r>
              <a:rPr lang="pt-BR" altLang="pt-BR"/>
              <a:t>Testes integrados ao ciclo de vida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11">
                                            <p:txEl>
                                              <p:pRg st="0" end="0"/>
                                            </p:txEl>
                                          </p:spTgt>
                                        </p:tgtEl>
                                        <p:attrNameLst>
                                          <p:attrName>style.visibility</p:attrName>
                                        </p:attrNameLst>
                                      </p:cBhvr>
                                      <p:to>
                                        <p:strVal val="visible"/>
                                      </p:to>
                                    </p:set>
                                    <p:anim calcmode="lin" valueType="num">
                                      <p:cBhvr additive="base">
                                        <p:cTn id="7" dur="500" fill="hold"/>
                                        <p:tgtEl>
                                          <p:spTgt spid="983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31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8311">
                                            <p:txEl>
                                              <p:pRg st="0" end="0"/>
                                            </p:txEl>
                                          </p:spTgt>
                                        </p:tgtEl>
                                        <p:attrNameLst>
                                          <p:attrName>ppt_c</p:attrName>
                                        </p:attrNameLst>
                                      </p:cBhvr>
                                      <p:to>
                                        <a:schemeClr val="accent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311">
                                            <p:txEl>
                                              <p:pRg st="1" end="1"/>
                                            </p:txEl>
                                          </p:spTgt>
                                        </p:tgtEl>
                                        <p:attrNameLst>
                                          <p:attrName>style.visibility</p:attrName>
                                        </p:attrNameLst>
                                      </p:cBhvr>
                                      <p:to>
                                        <p:strVal val="visible"/>
                                      </p:to>
                                    </p:set>
                                    <p:anim calcmode="lin" valueType="num">
                                      <p:cBhvr additive="base">
                                        <p:cTn id="13" dur="500" fill="hold"/>
                                        <p:tgtEl>
                                          <p:spTgt spid="983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831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8311">
                                            <p:txEl>
                                              <p:pRg st="1" end="1"/>
                                            </p:txEl>
                                          </p:spTgt>
                                        </p:tgtEl>
                                        <p:attrNameLst>
                                          <p:attrName>ppt_c</p:attrName>
                                        </p:attrNameLst>
                                      </p:cBhvr>
                                      <p:to>
                                        <a:schemeClr val="accent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8311">
                                            <p:txEl>
                                              <p:pRg st="2" end="2"/>
                                            </p:txEl>
                                          </p:spTgt>
                                        </p:tgtEl>
                                        <p:attrNameLst>
                                          <p:attrName>style.visibility</p:attrName>
                                        </p:attrNameLst>
                                      </p:cBhvr>
                                      <p:to>
                                        <p:strVal val="visible"/>
                                      </p:to>
                                    </p:set>
                                    <p:anim calcmode="lin" valueType="num">
                                      <p:cBhvr additive="base">
                                        <p:cTn id="19" dur="500" fill="hold"/>
                                        <p:tgtEl>
                                          <p:spTgt spid="983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831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8311">
                                            <p:txEl>
                                              <p:pRg st="2" end="2"/>
                                            </p:txEl>
                                          </p:spTgt>
                                        </p:tgtEl>
                                        <p:attrNameLst>
                                          <p:attrName>ppt_c</p:attrName>
                                        </p:attrNameLst>
                                      </p:cBhvr>
                                      <p:to>
                                        <a:schemeClr val="accent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8311">
                                            <p:txEl>
                                              <p:pRg st="3" end="3"/>
                                            </p:txEl>
                                          </p:spTgt>
                                        </p:tgtEl>
                                        <p:attrNameLst>
                                          <p:attrName>style.visibility</p:attrName>
                                        </p:attrNameLst>
                                      </p:cBhvr>
                                      <p:to>
                                        <p:strVal val="visible"/>
                                      </p:to>
                                    </p:set>
                                    <p:anim calcmode="lin" valueType="num">
                                      <p:cBhvr additive="base">
                                        <p:cTn id="25" dur="500" fill="hold"/>
                                        <p:tgtEl>
                                          <p:spTgt spid="983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8311">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8311">
                                            <p:txEl>
                                              <p:pRg st="3" end="3"/>
                                            </p:txEl>
                                          </p:spTgt>
                                        </p:tgtEl>
                                        <p:attrNameLst>
                                          <p:attrName>ppt_c</p:attrName>
                                        </p:attrNameLst>
                                      </p:cBhvr>
                                      <p:to>
                                        <a:schemeClr val="accent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8311">
                                            <p:txEl>
                                              <p:pRg st="4" end="4"/>
                                            </p:txEl>
                                          </p:spTgt>
                                        </p:tgtEl>
                                        <p:attrNameLst>
                                          <p:attrName>style.visibility</p:attrName>
                                        </p:attrNameLst>
                                      </p:cBhvr>
                                      <p:to>
                                        <p:strVal val="visible"/>
                                      </p:to>
                                    </p:set>
                                    <p:anim calcmode="lin" valueType="num">
                                      <p:cBhvr additive="base">
                                        <p:cTn id="31" dur="500" fill="hold"/>
                                        <p:tgtEl>
                                          <p:spTgt spid="983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8311">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8311">
                                            <p:txEl>
                                              <p:pRg st="4" end="4"/>
                                            </p:txEl>
                                          </p:spTgt>
                                        </p:tgtEl>
                                        <p:attrNameLst>
                                          <p:attrName>ppt_c</p:attrName>
                                        </p:attrNameLst>
                                      </p:cBhvr>
                                      <p:to>
                                        <a:schemeClr val="accent2"/>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8311">
                                            <p:txEl>
                                              <p:pRg st="5" end="5"/>
                                            </p:txEl>
                                          </p:spTgt>
                                        </p:tgtEl>
                                        <p:attrNameLst>
                                          <p:attrName>style.visibility</p:attrName>
                                        </p:attrNameLst>
                                      </p:cBhvr>
                                      <p:to>
                                        <p:strVal val="visible"/>
                                      </p:to>
                                    </p:set>
                                    <p:anim calcmode="lin" valueType="num">
                                      <p:cBhvr additive="base">
                                        <p:cTn id="37" dur="500" fill="hold"/>
                                        <p:tgtEl>
                                          <p:spTgt spid="983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8311">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8311">
                                            <p:txEl>
                                              <p:pRg st="5" end="5"/>
                                            </p:txEl>
                                          </p:spTgt>
                                        </p:tgtEl>
                                        <p:attrNameLst>
                                          <p:attrName>ppt_c</p:attrName>
                                        </p:attrNameLst>
                                      </p:cBhvr>
                                      <p:to>
                                        <a:schemeClr val="accent2"/>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8311">
                                            <p:txEl>
                                              <p:pRg st="6" end="6"/>
                                            </p:txEl>
                                          </p:spTgt>
                                        </p:tgtEl>
                                        <p:attrNameLst>
                                          <p:attrName>style.visibility</p:attrName>
                                        </p:attrNameLst>
                                      </p:cBhvr>
                                      <p:to>
                                        <p:strVal val="visible"/>
                                      </p:to>
                                    </p:set>
                                    <p:anim calcmode="lin" valueType="num">
                                      <p:cBhvr additive="base">
                                        <p:cTn id="43" dur="500" fill="hold"/>
                                        <p:tgtEl>
                                          <p:spTgt spid="983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8311">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8311">
                                            <p:txEl>
                                              <p:pRg st="6" end="6"/>
                                            </p:txEl>
                                          </p:spTgt>
                                        </p:tgtEl>
                                        <p:attrNameLst>
                                          <p:attrName>ppt_c</p:attrName>
                                        </p:attrNameLst>
                                      </p:cBhvr>
                                      <p:to>
                                        <a:schemeClr val="accent2"/>
                                      </p:to>
                                    </p:animClr>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98311">
                                            <p:txEl>
                                              <p:pRg st="7" end="7"/>
                                            </p:txEl>
                                          </p:spTgt>
                                        </p:tgtEl>
                                        <p:attrNameLst>
                                          <p:attrName>style.visibility</p:attrName>
                                        </p:attrNameLst>
                                      </p:cBhvr>
                                      <p:to>
                                        <p:strVal val="visible"/>
                                      </p:to>
                                    </p:set>
                                    <p:anim calcmode="lin" valueType="num">
                                      <p:cBhvr additive="base">
                                        <p:cTn id="49" dur="500" fill="hold"/>
                                        <p:tgtEl>
                                          <p:spTgt spid="9831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8311">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8311">
                                            <p:txEl>
                                              <p:pRg st="7" end="7"/>
                                            </p:txEl>
                                          </p:spTgt>
                                        </p:tgtEl>
                                        <p:attrNameLst>
                                          <p:attrName>ppt_c</p:attrName>
                                        </p:attrNameLst>
                                      </p:cBhvr>
                                      <p:to>
                                        <a:schemeClr val="accent2"/>
                                      </p:to>
                                    </p:animClr>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98311">
                                            <p:txEl>
                                              <p:pRg st="8" end="8"/>
                                            </p:txEl>
                                          </p:spTgt>
                                        </p:tgtEl>
                                        <p:attrNameLst>
                                          <p:attrName>style.visibility</p:attrName>
                                        </p:attrNameLst>
                                      </p:cBhvr>
                                      <p:to>
                                        <p:strVal val="visible"/>
                                      </p:to>
                                    </p:set>
                                    <p:anim calcmode="lin" valueType="num">
                                      <p:cBhvr additive="base">
                                        <p:cTn id="55" dur="500" fill="hold"/>
                                        <p:tgtEl>
                                          <p:spTgt spid="9831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98311">
                                            <p:txEl>
                                              <p:pRg st="8" end="8"/>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8311">
                                            <p:txEl>
                                              <p:pRg st="8" end="8"/>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1"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Número de Slide 5">
            <a:extLst>
              <a:ext uri="{FF2B5EF4-FFF2-40B4-BE49-F238E27FC236}">
                <a16:creationId xmlns:a16="http://schemas.microsoft.com/office/drawing/2014/main" id="{98F4409D-1CDE-435A-946B-2D9CE21DBAC2}"/>
              </a:ext>
            </a:extLst>
          </p:cNvPr>
          <p:cNvSpPr>
            <a:spLocks noGrp="1"/>
          </p:cNvSpPr>
          <p:nvPr>
            <p:ph type="sldNum" sz="quarter" idx="12"/>
          </p:nvPr>
        </p:nvSpPr>
        <p:spPr/>
        <p:txBody>
          <a:bodyPr/>
          <a:lstStyle/>
          <a:p>
            <a:fld id="{B37E36A8-C3AB-459C-8780-E72AE762A0BB}" type="slidenum">
              <a:rPr lang="pt-BR" altLang="pt-BR"/>
              <a:pPr/>
              <a:t>65</a:t>
            </a:fld>
            <a:endParaRPr lang="pt-BR" altLang="pt-BR"/>
          </a:p>
        </p:txBody>
      </p:sp>
      <p:sp>
        <p:nvSpPr>
          <p:cNvPr id="99330" name="Rectangle 2">
            <a:extLst>
              <a:ext uri="{FF2B5EF4-FFF2-40B4-BE49-F238E27FC236}">
                <a16:creationId xmlns:a16="http://schemas.microsoft.com/office/drawing/2014/main" id="{3BD1647C-14C4-41AF-B5F7-2B2E13AF1EC0}"/>
              </a:ext>
            </a:extLst>
          </p:cNvPr>
          <p:cNvSpPr>
            <a:spLocks noChangeArrowheads="1"/>
          </p:cNvSpPr>
          <p:nvPr/>
        </p:nvSpPr>
        <p:spPr bwMode="auto">
          <a:xfrm>
            <a:off x="685800" y="2819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buFontTx/>
              <a:buNone/>
            </a:pPr>
            <a:r>
              <a:rPr lang="pt-BR" altLang="pt-BR" sz="4000" b="1">
                <a:solidFill>
                  <a:schemeClr val="tx1"/>
                </a:solidFill>
                <a:effectLst>
                  <a:outerShdw blurRad="38100" dist="38100" dir="2700000" algn="tl">
                    <a:srgbClr val="C0C0C0"/>
                  </a:outerShdw>
                </a:effectLst>
              </a:rPr>
              <a:t>Adaptive Software Development </a:t>
            </a:r>
            <a:br>
              <a:rPr lang="pt-BR" altLang="pt-BR" sz="4000" b="1">
                <a:solidFill>
                  <a:schemeClr val="tx1"/>
                </a:solidFill>
                <a:effectLst>
                  <a:outerShdw blurRad="38100" dist="38100" dir="2700000" algn="tl">
                    <a:srgbClr val="C0C0C0"/>
                  </a:outerShdw>
                </a:effectLst>
              </a:rPr>
            </a:br>
            <a:r>
              <a:rPr lang="pt-BR" altLang="pt-BR" sz="4000" b="1">
                <a:solidFill>
                  <a:schemeClr val="tx1"/>
                </a:solidFill>
                <a:effectLst>
                  <a:outerShdw blurRad="38100" dist="38100" dir="2700000" algn="tl">
                    <a:srgbClr val="C0C0C0"/>
                  </a:outerShdw>
                </a:effectLst>
              </a:rPr>
              <a:t>Desenvolvimento</a:t>
            </a:r>
            <a:br>
              <a:rPr lang="pt-BR" altLang="pt-BR" sz="4000" b="1">
                <a:solidFill>
                  <a:schemeClr val="tx1"/>
                </a:solidFill>
                <a:effectLst>
                  <a:outerShdw blurRad="38100" dist="38100" dir="2700000" algn="tl">
                    <a:srgbClr val="C0C0C0"/>
                  </a:outerShdw>
                </a:effectLst>
              </a:rPr>
            </a:br>
            <a:r>
              <a:rPr lang="pt-BR" altLang="pt-BR" sz="4000" b="1">
                <a:solidFill>
                  <a:schemeClr val="tx1"/>
                </a:solidFill>
                <a:effectLst>
                  <a:outerShdw blurRad="38100" dist="38100" dir="2700000" algn="tl">
                    <a:srgbClr val="C0C0C0"/>
                  </a:outerShdw>
                </a:effectLst>
              </a:rPr>
              <a:t>Adaptável de Software</a:t>
            </a:r>
          </a:p>
        </p:txBody>
      </p:sp>
      <p:sp>
        <p:nvSpPr>
          <p:cNvPr id="99331" name="Line 3">
            <a:extLst>
              <a:ext uri="{FF2B5EF4-FFF2-40B4-BE49-F238E27FC236}">
                <a16:creationId xmlns:a16="http://schemas.microsoft.com/office/drawing/2014/main" id="{D6F2542A-2C75-453A-BFD0-398E39E89E8E}"/>
              </a:ext>
            </a:extLst>
          </p:cNvPr>
          <p:cNvSpPr>
            <a:spLocks noChangeShapeType="1"/>
          </p:cNvSpPr>
          <p:nvPr/>
        </p:nvSpPr>
        <p:spPr bwMode="auto">
          <a:xfrm>
            <a:off x="381000" y="2128838"/>
            <a:ext cx="8458200" cy="0"/>
          </a:xfrm>
          <a:prstGeom prst="line">
            <a:avLst/>
          </a:prstGeom>
          <a:noFill/>
          <a:ln w="57150" cmpd="thickThin">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9332" name="Line 4">
            <a:extLst>
              <a:ext uri="{FF2B5EF4-FFF2-40B4-BE49-F238E27FC236}">
                <a16:creationId xmlns:a16="http://schemas.microsoft.com/office/drawing/2014/main" id="{E2265C2F-4069-4BCD-8417-C325F85F7A61}"/>
              </a:ext>
            </a:extLst>
          </p:cNvPr>
          <p:cNvSpPr>
            <a:spLocks noChangeShapeType="1"/>
          </p:cNvSpPr>
          <p:nvPr/>
        </p:nvSpPr>
        <p:spPr bwMode="auto">
          <a:xfrm>
            <a:off x="384175" y="4805363"/>
            <a:ext cx="8458200" cy="0"/>
          </a:xfrm>
          <a:prstGeom prst="line">
            <a:avLst/>
          </a:prstGeom>
          <a:noFill/>
          <a:ln w="57150" cmpd="thinThick">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9333" name="Line 5">
            <a:extLst>
              <a:ext uri="{FF2B5EF4-FFF2-40B4-BE49-F238E27FC236}">
                <a16:creationId xmlns:a16="http://schemas.microsoft.com/office/drawing/2014/main" id="{BE6D9F3C-C991-499B-BA83-2B9405F36DF5}"/>
              </a:ext>
            </a:extLst>
          </p:cNvPr>
          <p:cNvSpPr>
            <a:spLocks noChangeShapeType="1"/>
          </p:cNvSpPr>
          <p:nvPr/>
        </p:nvSpPr>
        <p:spPr bwMode="auto">
          <a:xfrm>
            <a:off x="685800" y="2433638"/>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9334" name="Line 6">
            <a:extLst>
              <a:ext uri="{FF2B5EF4-FFF2-40B4-BE49-F238E27FC236}">
                <a16:creationId xmlns:a16="http://schemas.microsoft.com/office/drawing/2014/main" id="{D64C802D-9D12-4A52-9D4E-80E7EA2C7701}"/>
              </a:ext>
            </a:extLst>
          </p:cNvPr>
          <p:cNvSpPr>
            <a:spLocks noChangeShapeType="1"/>
          </p:cNvSpPr>
          <p:nvPr/>
        </p:nvSpPr>
        <p:spPr bwMode="auto">
          <a:xfrm>
            <a:off x="685800" y="2509838"/>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9335" name="Line 7">
            <a:extLst>
              <a:ext uri="{FF2B5EF4-FFF2-40B4-BE49-F238E27FC236}">
                <a16:creationId xmlns:a16="http://schemas.microsoft.com/office/drawing/2014/main" id="{C4445462-A4E7-45CE-9D89-7788A4F93107}"/>
              </a:ext>
            </a:extLst>
          </p:cNvPr>
          <p:cNvSpPr>
            <a:spLocks noChangeShapeType="1"/>
          </p:cNvSpPr>
          <p:nvPr/>
        </p:nvSpPr>
        <p:spPr bwMode="auto">
          <a:xfrm>
            <a:off x="685800" y="4348163"/>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9336" name="Line 8">
            <a:extLst>
              <a:ext uri="{FF2B5EF4-FFF2-40B4-BE49-F238E27FC236}">
                <a16:creationId xmlns:a16="http://schemas.microsoft.com/office/drawing/2014/main" id="{97ECDB70-7E8A-40EB-B3DF-1BDB6972781A}"/>
              </a:ext>
            </a:extLst>
          </p:cNvPr>
          <p:cNvSpPr>
            <a:spLocks noChangeShapeType="1"/>
          </p:cNvSpPr>
          <p:nvPr/>
        </p:nvSpPr>
        <p:spPr bwMode="auto">
          <a:xfrm>
            <a:off x="685800" y="4424363"/>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9337" name="Rectangle 9">
            <a:extLst>
              <a:ext uri="{FF2B5EF4-FFF2-40B4-BE49-F238E27FC236}">
                <a16:creationId xmlns:a16="http://schemas.microsoft.com/office/drawing/2014/main" id="{DDD767B9-D530-4B37-B10E-9011D7199796}"/>
              </a:ext>
            </a:extLst>
          </p:cNvPr>
          <p:cNvSpPr>
            <a:spLocks noChangeArrowheads="1"/>
          </p:cNvSpPr>
          <p:nvPr/>
        </p:nvSpPr>
        <p:spPr bwMode="auto">
          <a:xfrm>
            <a:off x="3563938" y="4878388"/>
            <a:ext cx="53292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algn="r">
              <a:buFontTx/>
              <a:buNone/>
            </a:pPr>
            <a:r>
              <a:rPr lang="pt-BR" altLang="pt-BR" sz="2800" b="1">
                <a:solidFill>
                  <a:schemeClr val="tx1"/>
                </a:solidFill>
              </a:rPr>
              <a:t>James A. Highsmith III – 2000</a:t>
            </a:r>
            <a:endParaRPr lang="pt-BR" altLang="pt-BR" sz="2800" b="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5">
            <a:extLst>
              <a:ext uri="{FF2B5EF4-FFF2-40B4-BE49-F238E27FC236}">
                <a16:creationId xmlns:a16="http://schemas.microsoft.com/office/drawing/2014/main" id="{0D7EC687-2D93-46C7-AC6B-CF301BB4B0ED}"/>
              </a:ext>
            </a:extLst>
          </p:cNvPr>
          <p:cNvSpPr>
            <a:spLocks noGrp="1"/>
          </p:cNvSpPr>
          <p:nvPr>
            <p:ph type="sldNum" sz="quarter" idx="12"/>
          </p:nvPr>
        </p:nvSpPr>
        <p:spPr/>
        <p:txBody>
          <a:bodyPr/>
          <a:lstStyle/>
          <a:p>
            <a:fld id="{49AA4694-B00D-4A88-AA55-CCA791F1E916}" type="slidenum">
              <a:rPr lang="pt-BR" altLang="pt-BR"/>
              <a:pPr/>
              <a:t>66</a:t>
            </a:fld>
            <a:endParaRPr lang="pt-BR" altLang="pt-BR"/>
          </a:p>
        </p:txBody>
      </p:sp>
      <p:sp>
        <p:nvSpPr>
          <p:cNvPr id="102402" name="Rectangle 2">
            <a:extLst>
              <a:ext uri="{FF2B5EF4-FFF2-40B4-BE49-F238E27FC236}">
                <a16:creationId xmlns:a16="http://schemas.microsoft.com/office/drawing/2014/main" id="{DFED94DA-D573-4591-8843-BE7E0DAA0FCC}"/>
              </a:ext>
            </a:extLst>
          </p:cNvPr>
          <p:cNvSpPr>
            <a:spLocks noChangeArrowheads="1"/>
          </p:cNvSpPr>
          <p:nvPr/>
        </p:nvSpPr>
        <p:spPr bwMode="auto">
          <a:xfrm>
            <a:off x="152400" y="457200"/>
            <a:ext cx="8915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buFontTx/>
              <a:buNone/>
            </a:pPr>
            <a:r>
              <a:rPr lang="en-US" altLang="pt-BR" sz="4000" b="1">
                <a:effectLst>
                  <a:outerShdw blurRad="38100" dist="38100" dir="2700000" algn="tl">
                    <a:srgbClr val="C0C0C0"/>
                  </a:outerShdw>
                </a:effectLst>
              </a:rPr>
              <a:t>ASD - Características</a:t>
            </a:r>
            <a:endParaRPr lang="pt-BR" altLang="pt-BR" sz="4000" b="1">
              <a:effectLst>
                <a:outerShdw blurRad="38100" dist="38100" dir="2700000" algn="tl">
                  <a:srgbClr val="C0C0C0"/>
                </a:outerShdw>
              </a:effectLst>
            </a:endParaRPr>
          </a:p>
        </p:txBody>
      </p:sp>
      <p:sp>
        <p:nvSpPr>
          <p:cNvPr id="102403" name="Rectangle 3">
            <a:extLst>
              <a:ext uri="{FF2B5EF4-FFF2-40B4-BE49-F238E27FC236}">
                <a16:creationId xmlns:a16="http://schemas.microsoft.com/office/drawing/2014/main" id="{79FD9237-E5CC-4FBA-9935-775B8AC29D52}"/>
              </a:ext>
            </a:extLst>
          </p:cNvPr>
          <p:cNvSpPr>
            <a:spLocks noChangeArrowheads="1"/>
          </p:cNvSpPr>
          <p:nvPr/>
        </p:nvSpPr>
        <p:spPr bwMode="auto">
          <a:xfrm>
            <a:off x="250825" y="2170113"/>
            <a:ext cx="8458200" cy="3198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buFont typeface="Wingdings" panose="05000000000000000000" pitchFamily="2" charset="2"/>
              <a:buChar char="Ø"/>
            </a:pPr>
            <a:r>
              <a:rPr lang="en-US" altLang="pt-BR" sz="3200"/>
              <a:t>Iterativo e incremental</a:t>
            </a:r>
            <a:endParaRPr lang="pt-BR" altLang="pt-BR" sz="3200"/>
          </a:p>
          <a:p>
            <a:pPr>
              <a:buFont typeface="Wingdings" panose="05000000000000000000" pitchFamily="2" charset="2"/>
              <a:buChar char="Ø"/>
            </a:pPr>
            <a:r>
              <a:rPr lang="pt-BR" altLang="pt-BR" sz="3200"/>
              <a:t>Sistemas grandes e complexos</a:t>
            </a:r>
          </a:p>
          <a:p>
            <a:pPr>
              <a:buFont typeface="Wingdings" panose="05000000000000000000" pitchFamily="2" charset="2"/>
              <a:buChar char="Ø"/>
            </a:pPr>
            <a:r>
              <a:rPr lang="pt-BR" altLang="pt-BR" sz="3200"/>
              <a:t>Arcabouço para evitar o caos</a:t>
            </a:r>
          </a:p>
          <a:p>
            <a:pPr>
              <a:buFont typeface="Wingdings" panose="05000000000000000000" pitchFamily="2" charset="2"/>
              <a:buChar char="Ø"/>
            </a:pPr>
            <a:r>
              <a:rPr lang="pt-BR" altLang="pt-BR" sz="3200"/>
              <a:t>Cliente sempre presente</a:t>
            </a:r>
          </a:p>
          <a:p>
            <a:pPr>
              <a:buFont typeface="Wingdings" panose="05000000000000000000" pitchFamily="2" charset="2"/>
              <a:buChar char="Ø"/>
            </a:pPr>
            <a:r>
              <a:rPr lang="pt-BR" altLang="pt-BR" sz="3200"/>
              <a:t>Desenvolvimento de aplicações em conjunto (Joint Application development – JAD)</a:t>
            </a:r>
          </a:p>
        </p:txBody>
      </p:sp>
      <p:sp>
        <p:nvSpPr>
          <p:cNvPr id="102404" name="Line 4">
            <a:extLst>
              <a:ext uri="{FF2B5EF4-FFF2-40B4-BE49-F238E27FC236}">
                <a16:creationId xmlns:a16="http://schemas.microsoft.com/office/drawing/2014/main" id="{9D106148-54AF-41B1-9205-8498B4DC4C9F}"/>
              </a:ext>
            </a:extLst>
          </p:cNvPr>
          <p:cNvSpPr>
            <a:spLocks noChangeShapeType="1"/>
          </p:cNvSpPr>
          <p:nvPr/>
        </p:nvSpPr>
        <p:spPr bwMode="auto">
          <a:xfrm>
            <a:off x="685800" y="2036763"/>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02405" name="Line 5">
            <a:extLst>
              <a:ext uri="{FF2B5EF4-FFF2-40B4-BE49-F238E27FC236}">
                <a16:creationId xmlns:a16="http://schemas.microsoft.com/office/drawing/2014/main" id="{5AED4D14-0BCB-4AFA-ACFE-D056D35936B8}"/>
              </a:ext>
            </a:extLst>
          </p:cNvPr>
          <p:cNvSpPr>
            <a:spLocks noChangeShapeType="1"/>
          </p:cNvSpPr>
          <p:nvPr/>
        </p:nvSpPr>
        <p:spPr bwMode="auto">
          <a:xfrm>
            <a:off x="685800" y="2112963"/>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02406" name="Line 6">
            <a:extLst>
              <a:ext uri="{FF2B5EF4-FFF2-40B4-BE49-F238E27FC236}">
                <a16:creationId xmlns:a16="http://schemas.microsoft.com/office/drawing/2014/main" id="{067FD6FA-EAF9-4836-B95E-219B01234131}"/>
              </a:ext>
            </a:extLst>
          </p:cNvPr>
          <p:cNvSpPr>
            <a:spLocks noChangeShapeType="1"/>
          </p:cNvSpPr>
          <p:nvPr/>
        </p:nvSpPr>
        <p:spPr bwMode="auto">
          <a:xfrm>
            <a:off x="685800" y="5368925"/>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02407" name="Line 7">
            <a:extLst>
              <a:ext uri="{FF2B5EF4-FFF2-40B4-BE49-F238E27FC236}">
                <a16:creationId xmlns:a16="http://schemas.microsoft.com/office/drawing/2014/main" id="{3488E3EB-2202-4E37-BC90-F7A5B5064C6C}"/>
              </a:ext>
            </a:extLst>
          </p:cNvPr>
          <p:cNvSpPr>
            <a:spLocks noChangeShapeType="1"/>
          </p:cNvSpPr>
          <p:nvPr/>
        </p:nvSpPr>
        <p:spPr bwMode="auto">
          <a:xfrm>
            <a:off x="685800" y="5445125"/>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 calcmode="lin" valueType="num">
                                      <p:cBhvr additive="base">
                                        <p:cTn id="7" dur="500" fill="hold"/>
                                        <p:tgtEl>
                                          <p:spTgt spid="1024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0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2403">
                                            <p:txEl>
                                              <p:pRg st="0" end="0"/>
                                            </p:txEl>
                                          </p:spTgt>
                                        </p:tgtEl>
                                        <p:attrNameLst>
                                          <p:attrName>ppt_c</p:attrName>
                                        </p:attrNameLst>
                                      </p:cBhvr>
                                      <p:to>
                                        <a:schemeClr val="accent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03">
                                            <p:txEl>
                                              <p:pRg st="1" end="1"/>
                                            </p:txEl>
                                          </p:spTgt>
                                        </p:tgtEl>
                                        <p:attrNameLst>
                                          <p:attrName>style.visibility</p:attrName>
                                        </p:attrNameLst>
                                      </p:cBhvr>
                                      <p:to>
                                        <p:strVal val="visible"/>
                                      </p:to>
                                    </p:set>
                                    <p:anim calcmode="lin" valueType="num">
                                      <p:cBhvr additive="base">
                                        <p:cTn id="13" dur="500" fill="hold"/>
                                        <p:tgtEl>
                                          <p:spTgt spid="1024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0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2403">
                                            <p:txEl>
                                              <p:pRg st="1" end="1"/>
                                            </p:txEl>
                                          </p:spTgt>
                                        </p:tgtEl>
                                        <p:attrNameLst>
                                          <p:attrName>ppt_c</p:attrName>
                                        </p:attrNameLst>
                                      </p:cBhvr>
                                      <p:to>
                                        <a:schemeClr val="accent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03">
                                            <p:txEl>
                                              <p:pRg st="2" end="2"/>
                                            </p:txEl>
                                          </p:spTgt>
                                        </p:tgtEl>
                                        <p:attrNameLst>
                                          <p:attrName>style.visibility</p:attrName>
                                        </p:attrNameLst>
                                      </p:cBhvr>
                                      <p:to>
                                        <p:strVal val="visible"/>
                                      </p:to>
                                    </p:set>
                                    <p:anim calcmode="lin" valueType="num">
                                      <p:cBhvr additive="base">
                                        <p:cTn id="19" dur="500" fill="hold"/>
                                        <p:tgtEl>
                                          <p:spTgt spid="1024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0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2403">
                                            <p:txEl>
                                              <p:pRg st="2" end="2"/>
                                            </p:txEl>
                                          </p:spTgt>
                                        </p:tgtEl>
                                        <p:attrNameLst>
                                          <p:attrName>ppt_c</p:attrName>
                                        </p:attrNameLst>
                                      </p:cBhvr>
                                      <p:to>
                                        <a:schemeClr val="accent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03">
                                            <p:txEl>
                                              <p:pRg st="3" end="3"/>
                                            </p:txEl>
                                          </p:spTgt>
                                        </p:tgtEl>
                                        <p:attrNameLst>
                                          <p:attrName>style.visibility</p:attrName>
                                        </p:attrNameLst>
                                      </p:cBhvr>
                                      <p:to>
                                        <p:strVal val="visible"/>
                                      </p:to>
                                    </p:set>
                                    <p:anim calcmode="lin" valueType="num">
                                      <p:cBhvr additive="base">
                                        <p:cTn id="25" dur="500" fill="hold"/>
                                        <p:tgtEl>
                                          <p:spTgt spid="1024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0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2403">
                                            <p:txEl>
                                              <p:pRg st="3" end="3"/>
                                            </p:txEl>
                                          </p:spTgt>
                                        </p:tgtEl>
                                        <p:attrNameLst>
                                          <p:attrName>ppt_c</p:attrName>
                                        </p:attrNameLst>
                                      </p:cBhvr>
                                      <p:to>
                                        <a:schemeClr val="accent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03">
                                            <p:txEl>
                                              <p:pRg st="4" end="4"/>
                                            </p:txEl>
                                          </p:spTgt>
                                        </p:tgtEl>
                                        <p:attrNameLst>
                                          <p:attrName>style.visibility</p:attrName>
                                        </p:attrNameLst>
                                      </p:cBhvr>
                                      <p:to>
                                        <p:strVal val="visible"/>
                                      </p:to>
                                    </p:set>
                                    <p:anim calcmode="lin" valueType="num">
                                      <p:cBhvr additive="base">
                                        <p:cTn id="31" dur="500" fill="hold"/>
                                        <p:tgtEl>
                                          <p:spTgt spid="10240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03">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2403">
                                            <p:txEl>
                                              <p:pRg st="4" end="4"/>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ço Reservado para Número de Slide 4">
            <a:extLst>
              <a:ext uri="{FF2B5EF4-FFF2-40B4-BE49-F238E27FC236}">
                <a16:creationId xmlns:a16="http://schemas.microsoft.com/office/drawing/2014/main" id="{EF4C15DC-32FE-430D-A643-3987AC07DAF3}"/>
              </a:ext>
            </a:extLst>
          </p:cNvPr>
          <p:cNvSpPr>
            <a:spLocks noGrp="1"/>
          </p:cNvSpPr>
          <p:nvPr>
            <p:ph type="sldNum" sz="quarter" idx="12"/>
          </p:nvPr>
        </p:nvSpPr>
        <p:spPr/>
        <p:txBody>
          <a:bodyPr/>
          <a:lstStyle/>
          <a:p>
            <a:fld id="{9E93C29E-5E0C-42B4-9F7E-6A6836C4A1F7}" type="slidenum">
              <a:rPr lang="pt-BR" altLang="pt-BR"/>
              <a:pPr/>
              <a:t>67</a:t>
            </a:fld>
            <a:endParaRPr lang="pt-BR" altLang="pt-BR"/>
          </a:p>
        </p:txBody>
      </p:sp>
      <p:sp>
        <p:nvSpPr>
          <p:cNvPr id="103426" name="Rectangle 2">
            <a:extLst>
              <a:ext uri="{FF2B5EF4-FFF2-40B4-BE49-F238E27FC236}">
                <a16:creationId xmlns:a16="http://schemas.microsoft.com/office/drawing/2014/main" id="{BA30C65C-77C0-4005-9E6B-A1CD52DDB750}"/>
              </a:ext>
            </a:extLst>
          </p:cNvPr>
          <p:cNvSpPr>
            <a:spLocks noChangeArrowheads="1"/>
          </p:cNvSpPr>
          <p:nvPr/>
        </p:nvSpPr>
        <p:spPr bwMode="auto">
          <a:xfrm>
            <a:off x="152400" y="457200"/>
            <a:ext cx="8915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buFontTx/>
              <a:buNone/>
            </a:pPr>
            <a:r>
              <a:rPr lang="en-US" altLang="pt-BR" sz="4000" b="1">
                <a:effectLst>
                  <a:outerShdw blurRad="38100" dist="38100" dir="2700000" algn="tl">
                    <a:srgbClr val="C0C0C0"/>
                  </a:outerShdw>
                </a:effectLst>
              </a:rPr>
              <a:t>ASD - Fases</a:t>
            </a:r>
            <a:endParaRPr lang="pt-BR" altLang="pt-BR" sz="4000" b="1">
              <a:effectLst>
                <a:outerShdw blurRad="38100" dist="38100" dir="2700000" algn="tl">
                  <a:srgbClr val="C0C0C0"/>
                </a:outerShdw>
              </a:effectLst>
            </a:endParaRPr>
          </a:p>
        </p:txBody>
      </p:sp>
      <p:sp>
        <p:nvSpPr>
          <p:cNvPr id="103427" name="Rectangle 3">
            <a:extLst>
              <a:ext uri="{FF2B5EF4-FFF2-40B4-BE49-F238E27FC236}">
                <a16:creationId xmlns:a16="http://schemas.microsoft.com/office/drawing/2014/main" id="{90C1351C-AC6B-499D-94F3-89D0C3A193C7}"/>
              </a:ext>
            </a:extLst>
          </p:cNvPr>
          <p:cNvSpPr>
            <a:spLocks noChangeArrowheads="1"/>
          </p:cNvSpPr>
          <p:nvPr/>
        </p:nvSpPr>
        <p:spPr bwMode="auto">
          <a:xfrm>
            <a:off x="217488" y="1885950"/>
            <a:ext cx="84582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Char char="Ø"/>
            </a:pPr>
            <a:r>
              <a:rPr lang="pt-BR" altLang="pt-BR" sz="2800"/>
              <a:t>O ASD possui ciclos de 3 fases:</a:t>
            </a:r>
            <a:br>
              <a:rPr lang="pt-BR" altLang="pt-BR" sz="2800"/>
            </a:br>
            <a:endParaRPr lang="pt-BR" altLang="pt-BR" sz="2800"/>
          </a:p>
          <a:p>
            <a:pPr>
              <a:spcBef>
                <a:spcPct val="20000"/>
              </a:spcBef>
              <a:buFontTx/>
              <a:buNone/>
            </a:pPr>
            <a:endParaRPr lang="pt-BR" altLang="pt-BR" sz="2800"/>
          </a:p>
        </p:txBody>
      </p:sp>
      <p:sp>
        <p:nvSpPr>
          <p:cNvPr id="103428" name="Line 4">
            <a:extLst>
              <a:ext uri="{FF2B5EF4-FFF2-40B4-BE49-F238E27FC236}">
                <a16:creationId xmlns:a16="http://schemas.microsoft.com/office/drawing/2014/main" id="{DC232770-4BD8-4A37-9D48-93EA1F791D36}"/>
              </a:ext>
            </a:extLst>
          </p:cNvPr>
          <p:cNvSpPr>
            <a:spLocks noChangeShapeType="1"/>
          </p:cNvSpPr>
          <p:nvPr/>
        </p:nvSpPr>
        <p:spPr bwMode="auto">
          <a:xfrm>
            <a:off x="685800" y="17526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03429" name="Line 5">
            <a:extLst>
              <a:ext uri="{FF2B5EF4-FFF2-40B4-BE49-F238E27FC236}">
                <a16:creationId xmlns:a16="http://schemas.microsoft.com/office/drawing/2014/main" id="{82ABFC56-631D-4A26-96FD-99001F53F32E}"/>
              </a:ext>
            </a:extLst>
          </p:cNvPr>
          <p:cNvSpPr>
            <a:spLocks noChangeShapeType="1"/>
          </p:cNvSpPr>
          <p:nvPr/>
        </p:nvSpPr>
        <p:spPr bwMode="auto">
          <a:xfrm>
            <a:off x="685800" y="18288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03430" name="Line 6">
            <a:extLst>
              <a:ext uri="{FF2B5EF4-FFF2-40B4-BE49-F238E27FC236}">
                <a16:creationId xmlns:a16="http://schemas.microsoft.com/office/drawing/2014/main" id="{B524A4FA-0179-4F4B-8665-3FE6FE00EF94}"/>
              </a:ext>
            </a:extLst>
          </p:cNvPr>
          <p:cNvSpPr>
            <a:spLocks noChangeShapeType="1"/>
          </p:cNvSpPr>
          <p:nvPr/>
        </p:nvSpPr>
        <p:spPr bwMode="auto">
          <a:xfrm>
            <a:off x="685800" y="594995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03431" name="Line 7">
            <a:extLst>
              <a:ext uri="{FF2B5EF4-FFF2-40B4-BE49-F238E27FC236}">
                <a16:creationId xmlns:a16="http://schemas.microsoft.com/office/drawing/2014/main" id="{BBE3B5AE-12D8-49AF-B76A-F95B6E833689}"/>
              </a:ext>
            </a:extLst>
          </p:cNvPr>
          <p:cNvSpPr>
            <a:spLocks noChangeShapeType="1"/>
          </p:cNvSpPr>
          <p:nvPr/>
        </p:nvSpPr>
        <p:spPr bwMode="auto">
          <a:xfrm>
            <a:off x="685800" y="602615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aphicFrame>
        <p:nvGraphicFramePr>
          <p:cNvPr id="103434" name="Object 10">
            <a:extLst>
              <a:ext uri="{FF2B5EF4-FFF2-40B4-BE49-F238E27FC236}">
                <a16:creationId xmlns:a16="http://schemas.microsoft.com/office/drawing/2014/main" id="{9F7812C0-AA11-4588-BD7D-70E72C563F43}"/>
              </a:ext>
            </a:extLst>
          </p:cNvPr>
          <p:cNvGraphicFramePr>
            <a:graphicFrameLocks noGrp="1" noChangeAspect="1"/>
          </p:cNvGraphicFramePr>
          <p:nvPr>
            <p:ph/>
          </p:nvPr>
        </p:nvGraphicFramePr>
        <p:xfrm>
          <a:off x="2627313" y="2492375"/>
          <a:ext cx="3895725" cy="3171825"/>
        </p:xfrm>
        <a:graphic>
          <a:graphicData uri="http://schemas.openxmlformats.org/presentationml/2006/ole">
            <mc:AlternateContent xmlns:mc="http://schemas.openxmlformats.org/markup-compatibility/2006">
              <mc:Choice xmlns:v="urn:schemas-microsoft-com:vml" Requires="v">
                <p:oleObj spid="_x0000_s103438" name="Bitmap Image" r:id="rId3" imgW="3895238" imgH="3172268" progId="Paint.Picture">
                  <p:embed/>
                </p:oleObj>
              </mc:Choice>
              <mc:Fallback>
                <p:oleObj name="Bitmap Image" r:id="rId3" imgW="3895238" imgH="3172268" progId="Paint.Picture">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492375"/>
                        <a:ext cx="389572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4">
            <a:extLst>
              <a:ext uri="{FF2B5EF4-FFF2-40B4-BE49-F238E27FC236}">
                <a16:creationId xmlns:a16="http://schemas.microsoft.com/office/drawing/2014/main" id="{6ADEC77A-495A-41A7-BE15-E5FCD48540F1}"/>
              </a:ext>
            </a:extLst>
          </p:cNvPr>
          <p:cNvSpPr>
            <a:spLocks noGrp="1"/>
          </p:cNvSpPr>
          <p:nvPr>
            <p:ph type="sldNum" sz="quarter" idx="12"/>
          </p:nvPr>
        </p:nvSpPr>
        <p:spPr/>
        <p:txBody>
          <a:bodyPr/>
          <a:lstStyle/>
          <a:p>
            <a:fld id="{F9584738-0875-476E-B9BF-247E7491D34E}" type="slidenum">
              <a:rPr lang="pt-BR" altLang="pt-BR"/>
              <a:pPr/>
              <a:t>68</a:t>
            </a:fld>
            <a:endParaRPr lang="pt-BR" altLang="pt-BR"/>
          </a:p>
        </p:txBody>
      </p:sp>
      <p:sp>
        <p:nvSpPr>
          <p:cNvPr id="107522" name="Rectangle 2">
            <a:extLst>
              <a:ext uri="{FF2B5EF4-FFF2-40B4-BE49-F238E27FC236}">
                <a16:creationId xmlns:a16="http://schemas.microsoft.com/office/drawing/2014/main" id="{7FD29A85-FDF7-4CE1-8DE4-834A945F50DD}"/>
              </a:ext>
            </a:extLst>
          </p:cNvPr>
          <p:cNvSpPr>
            <a:spLocks noChangeArrowheads="1"/>
          </p:cNvSpPr>
          <p:nvPr/>
        </p:nvSpPr>
        <p:spPr bwMode="auto">
          <a:xfrm>
            <a:off x="152400" y="457200"/>
            <a:ext cx="8915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buFontTx/>
              <a:buNone/>
            </a:pPr>
            <a:r>
              <a:rPr lang="en-US" altLang="pt-BR" sz="4000" b="1">
                <a:effectLst>
                  <a:outerShdw blurRad="38100" dist="38100" dir="2700000" algn="tl">
                    <a:srgbClr val="C0C0C0"/>
                  </a:outerShdw>
                </a:effectLst>
              </a:rPr>
              <a:t>ASD – Fases (Cont.)</a:t>
            </a:r>
            <a:endParaRPr lang="pt-BR" altLang="pt-BR" sz="4000" b="1">
              <a:effectLst>
                <a:outerShdw blurRad="38100" dist="38100" dir="2700000" algn="tl">
                  <a:srgbClr val="C0C0C0"/>
                </a:outerShdw>
              </a:effectLst>
            </a:endParaRPr>
          </a:p>
        </p:txBody>
      </p:sp>
      <p:sp>
        <p:nvSpPr>
          <p:cNvPr id="107523" name="Rectangle 3">
            <a:extLst>
              <a:ext uri="{FF2B5EF4-FFF2-40B4-BE49-F238E27FC236}">
                <a16:creationId xmlns:a16="http://schemas.microsoft.com/office/drawing/2014/main" id="{C3676867-539F-4216-BF4B-5F6B6F095D25}"/>
              </a:ext>
            </a:extLst>
          </p:cNvPr>
          <p:cNvSpPr>
            <a:spLocks noChangeArrowheads="1"/>
          </p:cNvSpPr>
          <p:nvPr/>
        </p:nvSpPr>
        <p:spPr bwMode="auto">
          <a:xfrm>
            <a:off x="217488" y="1885950"/>
            <a:ext cx="84582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Char char="Ø"/>
            </a:pPr>
            <a:r>
              <a:rPr lang="pt-BR" altLang="pt-BR" b="1"/>
              <a:t>Especular (Speculate)</a:t>
            </a:r>
          </a:p>
          <a:p>
            <a:pPr lvl="1">
              <a:spcBef>
                <a:spcPct val="20000"/>
              </a:spcBef>
              <a:buFont typeface="Wingdings" panose="05000000000000000000" pitchFamily="2" charset="2"/>
              <a:buChar char="ü"/>
            </a:pPr>
            <a:r>
              <a:rPr lang="pt-BR" altLang="pt-BR"/>
              <a:t>Fixa prazos e objetivos</a:t>
            </a:r>
          </a:p>
          <a:p>
            <a:pPr lvl="1">
              <a:spcBef>
                <a:spcPct val="20000"/>
              </a:spcBef>
              <a:buFont typeface="Wingdings" panose="05000000000000000000" pitchFamily="2" charset="2"/>
              <a:buChar char="ü"/>
            </a:pPr>
            <a:r>
              <a:rPr lang="pt-BR" altLang="pt-BR"/>
              <a:t>Define um plano baseado em componentes</a:t>
            </a:r>
          </a:p>
          <a:p>
            <a:pPr>
              <a:spcBef>
                <a:spcPct val="20000"/>
              </a:spcBef>
              <a:buFont typeface="Wingdings" panose="05000000000000000000" pitchFamily="2" charset="2"/>
              <a:buChar char="Ø"/>
            </a:pPr>
            <a:r>
              <a:rPr lang="pt-BR" altLang="pt-BR" b="1"/>
              <a:t>Colaborar (Collaborate)</a:t>
            </a:r>
          </a:p>
          <a:p>
            <a:pPr lvl="1">
              <a:spcBef>
                <a:spcPct val="20000"/>
              </a:spcBef>
              <a:buFont typeface="Wingdings" panose="05000000000000000000" pitchFamily="2" charset="2"/>
              <a:buChar char="ü"/>
            </a:pPr>
            <a:r>
              <a:rPr lang="pt-BR" altLang="pt-BR"/>
              <a:t>Construção concorrente de vários componentes</a:t>
            </a:r>
          </a:p>
          <a:p>
            <a:pPr>
              <a:spcBef>
                <a:spcPct val="20000"/>
              </a:spcBef>
              <a:buFont typeface="Wingdings" panose="05000000000000000000" pitchFamily="2" charset="2"/>
              <a:buChar char="Ø"/>
            </a:pPr>
            <a:r>
              <a:rPr lang="pt-BR" altLang="pt-BR" b="1"/>
              <a:t>Aprender (Learn)</a:t>
            </a:r>
          </a:p>
          <a:p>
            <a:pPr lvl="1">
              <a:spcBef>
                <a:spcPct val="20000"/>
              </a:spcBef>
              <a:buFont typeface="Wingdings" panose="05000000000000000000" pitchFamily="2" charset="2"/>
              <a:buChar char="ü"/>
            </a:pPr>
            <a:r>
              <a:rPr lang="pt-BR" altLang="pt-BR"/>
              <a:t>Repetitivas revisões de qualidade e foco na demostranção das funcionalidades desenvolvidas (Learning loop)</a:t>
            </a:r>
          </a:p>
          <a:p>
            <a:pPr lvl="1">
              <a:spcBef>
                <a:spcPct val="20000"/>
              </a:spcBef>
              <a:buFont typeface="Wingdings" panose="05000000000000000000" pitchFamily="2" charset="2"/>
              <a:buChar char="ü"/>
            </a:pPr>
            <a:r>
              <a:rPr lang="pt-BR" altLang="pt-BR"/>
              <a:t>Presença do cliente e especialistas do domínio</a:t>
            </a:r>
          </a:p>
          <a:p>
            <a:pPr>
              <a:spcBef>
                <a:spcPct val="20000"/>
              </a:spcBef>
              <a:buFont typeface="Wingdings" panose="05000000000000000000" pitchFamily="2" charset="2"/>
              <a:buChar char="q"/>
            </a:pPr>
            <a:r>
              <a:rPr lang="pt-BR" altLang="pt-BR"/>
              <a:t>Os ciclos duram de 4 a 8 semanas</a:t>
            </a:r>
          </a:p>
          <a:p>
            <a:pPr>
              <a:spcBef>
                <a:spcPct val="20000"/>
              </a:spcBef>
              <a:buFontTx/>
              <a:buNone/>
            </a:pPr>
            <a:endParaRPr lang="pt-BR" altLang="pt-BR" sz="2800"/>
          </a:p>
        </p:txBody>
      </p:sp>
      <p:sp>
        <p:nvSpPr>
          <p:cNvPr id="107524" name="Line 4">
            <a:extLst>
              <a:ext uri="{FF2B5EF4-FFF2-40B4-BE49-F238E27FC236}">
                <a16:creationId xmlns:a16="http://schemas.microsoft.com/office/drawing/2014/main" id="{E0E08C46-6CC7-45A9-AA8C-FB58559AB48D}"/>
              </a:ext>
            </a:extLst>
          </p:cNvPr>
          <p:cNvSpPr>
            <a:spLocks noChangeShapeType="1"/>
          </p:cNvSpPr>
          <p:nvPr/>
        </p:nvSpPr>
        <p:spPr bwMode="auto">
          <a:xfrm>
            <a:off x="685800" y="17526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07525" name="Line 5">
            <a:extLst>
              <a:ext uri="{FF2B5EF4-FFF2-40B4-BE49-F238E27FC236}">
                <a16:creationId xmlns:a16="http://schemas.microsoft.com/office/drawing/2014/main" id="{3B752499-56AD-4684-81DB-76B5B4BBDF8B}"/>
              </a:ext>
            </a:extLst>
          </p:cNvPr>
          <p:cNvSpPr>
            <a:spLocks noChangeShapeType="1"/>
          </p:cNvSpPr>
          <p:nvPr/>
        </p:nvSpPr>
        <p:spPr bwMode="auto">
          <a:xfrm>
            <a:off x="685800" y="18288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07526" name="Line 6">
            <a:extLst>
              <a:ext uri="{FF2B5EF4-FFF2-40B4-BE49-F238E27FC236}">
                <a16:creationId xmlns:a16="http://schemas.microsoft.com/office/drawing/2014/main" id="{2F8910DC-282B-4465-917D-B563F719D880}"/>
              </a:ext>
            </a:extLst>
          </p:cNvPr>
          <p:cNvSpPr>
            <a:spLocks noChangeShapeType="1"/>
          </p:cNvSpPr>
          <p:nvPr/>
        </p:nvSpPr>
        <p:spPr bwMode="auto">
          <a:xfrm>
            <a:off x="685800" y="61722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07527" name="Line 7">
            <a:extLst>
              <a:ext uri="{FF2B5EF4-FFF2-40B4-BE49-F238E27FC236}">
                <a16:creationId xmlns:a16="http://schemas.microsoft.com/office/drawing/2014/main" id="{1D06B375-4E9D-45F6-B573-7CBE2BE275B0}"/>
              </a:ext>
            </a:extLst>
          </p:cNvPr>
          <p:cNvSpPr>
            <a:spLocks noChangeShapeType="1"/>
          </p:cNvSpPr>
          <p:nvPr/>
        </p:nvSpPr>
        <p:spPr bwMode="auto">
          <a:xfrm>
            <a:off x="685800" y="62484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 calcmode="lin" valueType="num">
                                      <p:cBhvr additive="base">
                                        <p:cTn id="7" dur="500" fill="hold"/>
                                        <p:tgtEl>
                                          <p:spTgt spid="1075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752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7523">
                                            <p:txEl>
                                              <p:pRg st="0" end="0"/>
                                            </p:txEl>
                                          </p:spTgt>
                                        </p:tgtEl>
                                        <p:attrNameLst>
                                          <p:attrName>ppt_c</p:attrName>
                                        </p:attrNameLst>
                                      </p:cBhvr>
                                      <p:to>
                                        <a:schemeClr val="accent2"/>
                                      </p:to>
                                    </p:animClr>
                                  </p:subTnLst>
                                </p:cTn>
                              </p:par>
                              <p:par>
                                <p:cTn id="9" presetID="2" presetClass="entr" presetSubtype="8" fill="hold" grpId="0" nodeType="withEffect">
                                  <p:stCondLst>
                                    <p:cond delay="0"/>
                                  </p:stCondLst>
                                  <p:childTnLst>
                                    <p:set>
                                      <p:cBhvr>
                                        <p:cTn id="10" dur="1" fill="hold">
                                          <p:stCondLst>
                                            <p:cond delay="0"/>
                                          </p:stCondLst>
                                        </p:cTn>
                                        <p:tgtEl>
                                          <p:spTgt spid="107523">
                                            <p:txEl>
                                              <p:pRg st="1" end="1"/>
                                            </p:txEl>
                                          </p:spTgt>
                                        </p:tgtEl>
                                        <p:attrNameLst>
                                          <p:attrName>style.visibility</p:attrName>
                                        </p:attrNameLst>
                                      </p:cBhvr>
                                      <p:to>
                                        <p:strVal val="visible"/>
                                      </p:to>
                                    </p:set>
                                    <p:anim calcmode="lin" valueType="num">
                                      <p:cBhvr additive="base">
                                        <p:cTn id="11" dur="500" fill="hold"/>
                                        <p:tgtEl>
                                          <p:spTgt spid="10752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752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7523">
                                            <p:txEl>
                                              <p:pRg st="1" end="1"/>
                                            </p:txEl>
                                          </p:spTgt>
                                        </p:tgtEl>
                                        <p:attrNameLst>
                                          <p:attrName>ppt_c</p:attrName>
                                        </p:attrNameLst>
                                      </p:cBhvr>
                                      <p:to>
                                        <a:schemeClr val="accent2"/>
                                      </p:to>
                                    </p:animClr>
                                  </p:subTnLst>
                                </p:cTn>
                              </p:par>
                              <p:par>
                                <p:cTn id="13" presetID="2" presetClass="entr" presetSubtype="8" fill="hold" grpId="0" nodeType="withEffect">
                                  <p:stCondLst>
                                    <p:cond delay="0"/>
                                  </p:stCondLst>
                                  <p:childTnLst>
                                    <p:set>
                                      <p:cBhvr>
                                        <p:cTn id="14" dur="1" fill="hold">
                                          <p:stCondLst>
                                            <p:cond delay="0"/>
                                          </p:stCondLst>
                                        </p:cTn>
                                        <p:tgtEl>
                                          <p:spTgt spid="107523">
                                            <p:txEl>
                                              <p:pRg st="2" end="2"/>
                                            </p:txEl>
                                          </p:spTgt>
                                        </p:tgtEl>
                                        <p:attrNameLst>
                                          <p:attrName>style.visibility</p:attrName>
                                        </p:attrNameLst>
                                      </p:cBhvr>
                                      <p:to>
                                        <p:strVal val="visible"/>
                                      </p:to>
                                    </p:set>
                                    <p:anim calcmode="lin" valueType="num">
                                      <p:cBhvr additive="base">
                                        <p:cTn id="15" dur="500" fill="hold"/>
                                        <p:tgtEl>
                                          <p:spTgt spid="10752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752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7523">
                                            <p:txEl>
                                              <p:pRg st="2" end="2"/>
                                            </p:txEl>
                                          </p:spTgt>
                                        </p:tgtEl>
                                        <p:attrNameLst>
                                          <p:attrName>ppt_c</p:attrName>
                                        </p:attrNameLst>
                                      </p:cBhvr>
                                      <p:to>
                                        <a:schemeClr val="accent2"/>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07523">
                                            <p:txEl>
                                              <p:pRg st="3" end="3"/>
                                            </p:txEl>
                                          </p:spTgt>
                                        </p:tgtEl>
                                        <p:attrNameLst>
                                          <p:attrName>style.visibility</p:attrName>
                                        </p:attrNameLst>
                                      </p:cBhvr>
                                      <p:to>
                                        <p:strVal val="visible"/>
                                      </p:to>
                                    </p:set>
                                    <p:anim calcmode="lin" valueType="num">
                                      <p:cBhvr additive="base">
                                        <p:cTn id="21" dur="500" fill="hold"/>
                                        <p:tgtEl>
                                          <p:spTgt spid="10752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0752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7523">
                                            <p:txEl>
                                              <p:pRg st="3" end="3"/>
                                            </p:txEl>
                                          </p:spTgt>
                                        </p:tgtEl>
                                        <p:attrNameLst>
                                          <p:attrName>ppt_c</p:attrName>
                                        </p:attrNameLst>
                                      </p:cBhvr>
                                      <p:to>
                                        <a:schemeClr val="accent2"/>
                                      </p:to>
                                    </p:animClr>
                                  </p:subTnLst>
                                </p:cTn>
                              </p:par>
                              <p:par>
                                <p:cTn id="23" presetID="2" presetClass="entr" presetSubtype="8" fill="hold" grpId="0" nodeType="withEffect">
                                  <p:stCondLst>
                                    <p:cond delay="0"/>
                                  </p:stCondLst>
                                  <p:childTnLst>
                                    <p:set>
                                      <p:cBhvr>
                                        <p:cTn id="24" dur="1" fill="hold">
                                          <p:stCondLst>
                                            <p:cond delay="0"/>
                                          </p:stCondLst>
                                        </p:cTn>
                                        <p:tgtEl>
                                          <p:spTgt spid="107523">
                                            <p:txEl>
                                              <p:pRg st="4" end="4"/>
                                            </p:txEl>
                                          </p:spTgt>
                                        </p:tgtEl>
                                        <p:attrNameLst>
                                          <p:attrName>style.visibility</p:attrName>
                                        </p:attrNameLst>
                                      </p:cBhvr>
                                      <p:to>
                                        <p:strVal val="visible"/>
                                      </p:to>
                                    </p:set>
                                    <p:anim calcmode="lin" valueType="num">
                                      <p:cBhvr additive="base">
                                        <p:cTn id="25" dur="500" fill="hold"/>
                                        <p:tgtEl>
                                          <p:spTgt spid="10752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7523">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7523">
                                            <p:txEl>
                                              <p:pRg st="4" end="4"/>
                                            </p:txEl>
                                          </p:spTgt>
                                        </p:tgtEl>
                                        <p:attrNameLst>
                                          <p:attrName>ppt_c</p:attrName>
                                        </p:attrNameLst>
                                      </p:cBhvr>
                                      <p:to>
                                        <a:schemeClr val="accent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7523">
                                            <p:txEl>
                                              <p:pRg st="5" end="5"/>
                                            </p:txEl>
                                          </p:spTgt>
                                        </p:tgtEl>
                                        <p:attrNameLst>
                                          <p:attrName>style.visibility</p:attrName>
                                        </p:attrNameLst>
                                      </p:cBhvr>
                                      <p:to>
                                        <p:strVal val="visible"/>
                                      </p:to>
                                    </p:set>
                                    <p:anim calcmode="lin" valueType="num">
                                      <p:cBhvr additive="base">
                                        <p:cTn id="31" dur="500" fill="hold"/>
                                        <p:tgtEl>
                                          <p:spTgt spid="10752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7523">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7523">
                                            <p:txEl>
                                              <p:pRg st="5" end="5"/>
                                            </p:txEl>
                                          </p:spTgt>
                                        </p:tgtEl>
                                        <p:attrNameLst>
                                          <p:attrName>ppt_c</p:attrName>
                                        </p:attrNameLst>
                                      </p:cBhvr>
                                      <p:to>
                                        <a:schemeClr val="accent2"/>
                                      </p:to>
                                    </p:animClr>
                                  </p:subTnLst>
                                </p:cTn>
                              </p:par>
                              <p:par>
                                <p:cTn id="33" presetID="2" presetClass="entr" presetSubtype="8" fill="hold" grpId="0" nodeType="withEffect">
                                  <p:stCondLst>
                                    <p:cond delay="0"/>
                                  </p:stCondLst>
                                  <p:childTnLst>
                                    <p:set>
                                      <p:cBhvr>
                                        <p:cTn id="34" dur="1" fill="hold">
                                          <p:stCondLst>
                                            <p:cond delay="0"/>
                                          </p:stCondLst>
                                        </p:cTn>
                                        <p:tgtEl>
                                          <p:spTgt spid="107523">
                                            <p:txEl>
                                              <p:pRg st="6" end="6"/>
                                            </p:txEl>
                                          </p:spTgt>
                                        </p:tgtEl>
                                        <p:attrNameLst>
                                          <p:attrName>style.visibility</p:attrName>
                                        </p:attrNameLst>
                                      </p:cBhvr>
                                      <p:to>
                                        <p:strVal val="visible"/>
                                      </p:to>
                                    </p:set>
                                    <p:anim calcmode="lin" valueType="num">
                                      <p:cBhvr additive="base">
                                        <p:cTn id="35" dur="500" fill="hold"/>
                                        <p:tgtEl>
                                          <p:spTgt spid="107523">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7523">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7523">
                                            <p:txEl>
                                              <p:pRg st="6" end="6"/>
                                            </p:txEl>
                                          </p:spTgt>
                                        </p:tgtEl>
                                        <p:attrNameLst>
                                          <p:attrName>ppt_c</p:attrName>
                                        </p:attrNameLst>
                                      </p:cBhvr>
                                      <p:to>
                                        <a:schemeClr val="accent2"/>
                                      </p:to>
                                    </p:animClr>
                                  </p:subTnLst>
                                </p:cTn>
                              </p:par>
                              <p:par>
                                <p:cTn id="37" presetID="2" presetClass="entr" presetSubtype="8" fill="hold" grpId="0" nodeType="withEffect">
                                  <p:stCondLst>
                                    <p:cond delay="0"/>
                                  </p:stCondLst>
                                  <p:childTnLst>
                                    <p:set>
                                      <p:cBhvr>
                                        <p:cTn id="38" dur="1" fill="hold">
                                          <p:stCondLst>
                                            <p:cond delay="0"/>
                                          </p:stCondLst>
                                        </p:cTn>
                                        <p:tgtEl>
                                          <p:spTgt spid="107523">
                                            <p:txEl>
                                              <p:pRg st="7" end="7"/>
                                            </p:txEl>
                                          </p:spTgt>
                                        </p:tgtEl>
                                        <p:attrNameLst>
                                          <p:attrName>style.visibility</p:attrName>
                                        </p:attrNameLst>
                                      </p:cBhvr>
                                      <p:to>
                                        <p:strVal val="visible"/>
                                      </p:to>
                                    </p:set>
                                    <p:anim calcmode="lin" valueType="num">
                                      <p:cBhvr additive="base">
                                        <p:cTn id="39" dur="500" fill="hold"/>
                                        <p:tgtEl>
                                          <p:spTgt spid="107523">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07523">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7523">
                                            <p:txEl>
                                              <p:pRg st="7" end="7"/>
                                            </p:txEl>
                                          </p:spTgt>
                                        </p:tgtEl>
                                        <p:attrNameLst>
                                          <p:attrName>ppt_c</p:attrName>
                                        </p:attrNameLst>
                                      </p:cBhvr>
                                      <p:to>
                                        <a:schemeClr val="accent2"/>
                                      </p:to>
                                    </p:animClr>
                                  </p:sub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07523">
                                            <p:txEl>
                                              <p:pRg st="8" end="8"/>
                                            </p:txEl>
                                          </p:spTgt>
                                        </p:tgtEl>
                                        <p:attrNameLst>
                                          <p:attrName>style.visibility</p:attrName>
                                        </p:attrNameLst>
                                      </p:cBhvr>
                                      <p:to>
                                        <p:strVal val="visible"/>
                                      </p:to>
                                    </p:set>
                                    <p:anim calcmode="lin" valueType="num">
                                      <p:cBhvr additive="base">
                                        <p:cTn id="45" dur="500" fill="hold"/>
                                        <p:tgtEl>
                                          <p:spTgt spid="107523">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7523">
                                            <p:txEl>
                                              <p:pRg st="8" end="8"/>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7523">
                                            <p:txEl>
                                              <p:pRg st="8" end="8"/>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5">
            <a:extLst>
              <a:ext uri="{FF2B5EF4-FFF2-40B4-BE49-F238E27FC236}">
                <a16:creationId xmlns:a16="http://schemas.microsoft.com/office/drawing/2014/main" id="{D32A85C7-D6A9-454F-8B39-8EA5D7EEA480}"/>
              </a:ext>
            </a:extLst>
          </p:cNvPr>
          <p:cNvSpPr>
            <a:spLocks noGrp="1"/>
          </p:cNvSpPr>
          <p:nvPr>
            <p:ph type="sldNum" sz="quarter" idx="12"/>
          </p:nvPr>
        </p:nvSpPr>
        <p:spPr/>
        <p:txBody>
          <a:bodyPr/>
          <a:lstStyle/>
          <a:p>
            <a:fld id="{AA1EF078-5142-46BE-88BE-2498425676FB}" type="slidenum">
              <a:rPr lang="pt-BR" altLang="pt-BR"/>
              <a:pPr/>
              <a:t>69</a:t>
            </a:fld>
            <a:endParaRPr lang="pt-BR" altLang="pt-BR"/>
          </a:p>
        </p:txBody>
      </p:sp>
      <p:sp>
        <p:nvSpPr>
          <p:cNvPr id="104450" name="Rectangle 2">
            <a:extLst>
              <a:ext uri="{FF2B5EF4-FFF2-40B4-BE49-F238E27FC236}">
                <a16:creationId xmlns:a16="http://schemas.microsoft.com/office/drawing/2014/main" id="{FC82AD8F-0BD9-4675-A2B8-7431069AEE37}"/>
              </a:ext>
            </a:extLst>
          </p:cNvPr>
          <p:cNvSpPr>
            <a:spLocks noChangeArrowheads="1"/>
          </p:cNvSpPr>
          <p:nvPr/>
        </p:nvSpPr>
        <p:spPr bwMode="auto">
          <a:xfrm>
            <a:off x="152400" y="457200"/>
            <a:ext cx="8915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buFontTx/>
              <a:buNone/>
            </a:pPr>
            <a:r>
              <a:rPr lang="en-US" altLang="pt-BR" sz="4000" b="1">
                <a:effectLst>
                  <a:outerShdw blurRad="38100" dist="38100" dir="2700000" algn="tl">
                    <a:srgbClr val="C0C0C0"/>
                  </a:outerShdw>
                </a:effectLst>
              </a:rPr>
              <a:t>ASD - Propriedades</a:t>
            </a:r>
            <a:endParaRPr lang="pt-BR" altLang="pt-BR" sz="4000" b="1">
              <a:effectLst>
                <a:outerShdw blurRad="38100" dist="38100" dir="2700000" algn="tl">
                  <a:srgbClr val="C0C0C0"/>
                </a:outerShdw>
              </a:effectLst>
            </a:endParaRPr>
          </a:p>
        </p:txBody>
      </p:sp>
      <p:sp>
        <p:nvSpPr>
          <p:cNvPr id="104451" name="Rectangle 3">
            <a:extLst>
              <a:ext uri="{FF2B5EF4-FFF2-40B4-BE49-F238E27FC236}">
                <a16:creationId xmlns:a16="http://schemas.microsoft.com/office/drawing/2014/main" id="{BCA257C0-C54E-4714-818A-C9D2FE5E80C3}"/>
              </a:ext>
            </a:extLst>
          </p:cNvPr>
          <p:cNvSpPr>
            <a:spLocks noChangeArrowheads="1"/>
          </p:cNvSpPr>
          <p:nvPr/>
        </p:nvSpPr>
        <p:spPr bwMode="auto">
          <a:xfrm>
            <a:off x="250825" y="2136775"/>
            <a:ext cx="84582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buFont typeface="Wingdings" panose="05000000000000000000" pitchFamily="2" charset="2"/>
              <a:buChar char="Ø"/>
            </a:pPr>
            <a:r>
              <a:rPr lang="en-US" altLang="pt-BR" sz="2800" b="1"/>
              <a:t>Orientado a missões (Misson-driven)</a:t>
            </a:r>
          </a:p>
          <a:p>
            <a:pPr lvl="1">
              <a:buFont typeface="Wingdings" panose="05000000000000000000" pitchFamily="2" charset="2"/>
              <a:buChar char="ü"/>
            </a:pPr>
            <a:r>
              <a:rPr lang="pt-BR" altLang="pt-BR"/>
              <a:t>Atividades são justificadas através de uma missão, que pode mudar ao longo do projeto</a:t>
            </a:r>
            <a:endParaRPr lang="pt-BR" altLang="pt-BR" sz="2800"/>
          </a:p>
          <a:p>
            <a:pPr>
              <a:buFont typeface="Wingdings" panose="05000000000000000000" pitchFamily="2" charset="2"/>
              <a:buChar char="Ø"/>
            </a:pPr>
            <a:r>
              <a:rPr lang="pt-BR" altLang="pt-BR" sz="2800" b="1"/>
              <a:t>Baseado em componentes (Component-based)</a:t>
            </a:r>
          </a:p>
          <a:p>
            <a:pPr lvl="1">
              <a:buFont typeface="Wingdings" panose="05000000000000000000" pitchFamily="2" charset="2"/>
              <a:buChar char="ü"/>
            </a:pPr>
            <a:r>
              <a:rPr lang="pt-BR" altLang="pt-BR"/>
              <a:t>Construir o sistema em pequenos pedaços</a:t>
            </a:r>
            <a:endParaRPr lang="pt-BR" altLang="pt-BR" sz="2800"/>
          </a:p>
          <a:p>
            <a:pPr>
              <a:buFont typeface="Wingdings" panose="05000000000000000000" pitchFamily="2" charset="2"/>
              <a:buChar char="Ø"/>
            </a:pPr>
            <a:r>
              <a:rPr lang="pt-BR" altLang="pt-BR" sz="2800" b="1"/>
              <a:t>Iterativo (Iterative)</a:t>
            </a:r>
          </a:p>
          <a:p>
            <a:pPr lvl="1">
              <a:buFont typeface="Wingdings" panose="05000000000000000000" pitchFamily="2" charset="2"/>
              <a:buChar char="ü"/>
            </a:pPr>
            <a:r>
              <a:rPr lang="pt-BR" altLang="pt-BR"/>
              <a:t>Desenvolvimento em cascata (Waterfall) só funciona em ambientes bem definidos e compreendidos. O ASD possui foco em refazer do que fazer corretamente já na primeira vez</a:t>
            </a:r>
            <a:endParaRPr lang="pt-BR" altLang="pt-BR" sz="2800"/>
          </a:p>
        </p:txBody>
      </p:sp>
      <p:sp>
        <p:nvSpPr>
          <p:cNvPr id="104452" name="Line 4">
            <a:extLst>
              <a:ext uri="{FF2B5EF4-FFF2-40B4-BE49-F238E27FC236}">
                <a16:creationId xmlns:a16="http://schemas.microsoft.com/office/drawing/2014/main" id="{2B859BCA-98E6-4670-B652-9BE470401B6D}"/>
              </a:ext>
            </a:extLst>
          </p:cNvPr>
          <p:cNvSpPr>
            <a:spLocks noChangeShapeType="1"/>
          </p:cNvSpPr>
          <p:nvPr/>
        </p:nvSpPr>
        <p:spPr bwMode="auto">
          <a:xfrm>
            <a:off x="685800" y="2003425"/>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04453" name="Line 5">
            <a:extLst>
              <a:ext uri="{FF2B5EF4-FFF2-40B4-BE49-F238E27FC236}">
                <a16:creationId xmlns:a16="http://schemas.microsoft.com/office/drawing/2014/main" id="{1A0841F3-F486-4D3C-B3C7-25775503EE03}"/>
              </a:ext>
            </a:extLst>
          </p:cNvPr>
          <p:cNvSpPr>
            <a:spLocks noChangeShapeType="1"/>
          </p:cNvSpPr>
          <p:nvPr/>
        </p:nvSpPr>
        <p:spPr bwMode="auto">
          <a:xfrm>
            <a:off x="685800" y="2079625"/>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04454" name="Line 6">
            <a:extLst>
              <a:ext uri="{FF2B5EF4-FFF2-40B4-BE49-F238E27FC236}">
                <a16:creationId xmlns:a16="http://schemas.microsoft.com/office/drawing/2014/main" id="{08B9C188-3725-407E-9AE9-D7014314CF0D}"/>
              </a:ext>
            </a:extLst>
          </p:cNvPr>
          <p:cNvSpPr>
            <a:spLocks noChangeShapeType="1"/>
          </p:cNvSpPr>
          <p:nvPr/>
        </p:nvSpPr>
        <p:spPr bwMode="auto">
          <a:xfrm>
            <a:off x="685800" y="5840413"/>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04455" name="Line 7">
            <a:extLst>
              <a:ext uri="{FF2B5EF4-FFF2-40B4-BE49-F238E27FC236}">
                <a16:creationId xmlns:a16="http://schemas.microsoft.com/office/drawing/2014/main" id="{B9481916-C4D0-43BE-A2C1-973CAA393B61}"/>
              </a:ext>
            </a:extLst>
          </p:cNvPr>
          <p:cNvSpPr>
            <a:spLocks noChangeShapeType="1"/>
          </p:cNvSpPr>
          <p:nvPr/>
        </p:nvSpPr>
        <p:spPr bwMode="auto">
          <a:xfrm>
            <a:off x="685800" y="5916613"/>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 calcmode="lin" valueType="num">
                                      <p:cBhvr additive="base">
                                        <p:cTn id="7" dur="500" fill="hold"/>
                                        <p:tgtEl>
                                          <p:spTgt spid="1044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1">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04451">
                                            <p:txEl>
                                              <p:pRg st="0" end="0"/>
                                            </p:txEl>
                                          </p:spTgt>
                                        </p:tgtEl>
                                        <p:attrNameLst>
                                          <p:attrName>ppt_c</p:attrName>
                                        </p:attrNameLst>
                                      </p:cBhvr>
                                      <p:to>
                                        <a:schemeClr val="accent2"/>
                                      </p:to>
                                    </p:animClr>
                                  </p:subTnLst>
                                </p:cTn>
                              </p:par>
                              <p:par>
                                <p:cTn id="9" presetID="2" presetClass="entr" presetSubtype="4" fill="hold" grpId="0" nodeType="withEffect">
                                  <p:stCondLst>
                                    <p:cond delay="0"/>
                                  </p:stCondLst>
                                  <p:childTnLst>
                                    <p:set>
                                      <p:cBhvr>
                                        <p:cTn id="10" dur="1" fill="hold">
                                          <p:stCondLst>
                                            <p:cond delay="0"/>
                                          </p:stCondLst>
                                        </p:cTn>
                                        <p:tgtEl>
                                          <p:spTgt spid="104451">
                                            <p:txEl>
                                              <p:pRg st="1" end="1"/>
                                            </p:txEl>
                                          </p:spTgt>
                                        </p:tgtEl>
                                        <p:attrNameLst>
                                          <p:attrName>style.visibility</p:attrName>
                                        </p:attrNameLst>
                                      </p:cBhvr>
                                      <p:to>
                                        <p:strVal val="visible"/>
                                      </p:to>
                                    </p:set>
                                    <p:anim calcmode="lin" valueType="num">
                                      <p:cBhvr additive="base">
                                        <p:cTn id="11" dur="500" fill="hold"/>
                                        <p:tgtEl>
                                          <p:spTgt spid="1044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4451">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04451">
                                            <p:txEl>
                                              <p:pRg st="1" end="1"/>
                                            </p:txEl>
                                          </p:spTgt>
                                        </p:tgtEl>
                                        <p:attrNameLst>
                                          <p:attrName>ppt_c</p:attrName>
                                        </p:attrNameLst>
                                      </p:cBhvr>
                                      <p:to>
                                        <a:schemeClr val="accent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4451">
                                            <p:txEl>
                                              <p:pRg st="2" end="2"/>
                                            </p:txEl>
                                          </p:spTgt>
                                        </p:tgtEl>
                                        <p:attrNameLst>
                                          <p:attrName>style.visibility</p:attrName>
                                        </p:attrNameLst>
                                      </p:cBhvr>
                                      <p:to>
                                        <p:strVal val="visible"/>
                                      </p:to>
                                    </p:set>
                                    <p:anim calcmode="lin" valueType="num">
                                      <p:cBhvr additive="base">
                                        <p:cTn id="17" dur="500" fill="hold"/>
                                        <p:tgtEl>
                                          <p:spTgt spid="1044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4451">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04451">
                                            <p:txEl>
                                              <p:pRg st="2" end="2"/>
                                            </p:txEl>
                                          </p:spTgt>
                                        </p:tgtEl>
                                        <p:attrNameLst>
                                          <p:attrName>ppt_c</p:attrName>
                                        </p:attrNameLst>
                                      </p:cBhvr>
                                      <p:to>
                                        <a:schemeClr val="accent2"/>
                                      </p:to>
                                    </p:animClr>
                                  </p:subTnLst>
                                </p:cTn>
                              </p:par>
                              <p:par>
                                <p:cTn id="19" presetID="2" presetClass="entr" presetSubtype="4" fill="hold" grpId="0" nodeType="withEffect">
                                  <p:stCondLst>
                                    <p:cond delay="0"/>
                                  </p:stCondLst>
                                  <p:childTnLst>
                                    <p:set>
                                      <p:cBhvr>
                                        <p:cTn id="20" dur="1" fill="hold">
                                          <p:stCondLst>
                                            <p:cond delay="0"/>
                                          </p:stCondLst>
                                        </p:cTn>
                                        <p:tgtEl>
                                          <p:spTgt spid="104451">
                                            <p:txEl>
                                              <p:pRg st="3" end="3"/>
                                            </p:txEl>
                                          </p:spTgt>
                                        </p:tgtEl>
                                        <p:attrNameLst>
                                          <p:attrName>style.visibility</p:attrName>
                                        </p:attrNameLst>
                                      </p:cBhvr>
                                      <p:to>
                                        <p:strVal val="visible"/>
                                      </p:to>
                                    </p:set>
                                    <p:anim calcmode="lin" valueType="num">
                                      <p:cBhvr additive="base">
                                        <p:cTn id="21" dur="500" fill="hold"/>
                                        <p:tgtEl>
                                          <p:spTgt spid="1044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4451">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04451">
                                            <p:txEl>
                                              <p:pRg st="3" end="3"/>
                                            </p:txEl>
                                          </p:spTgt>
                                        </p:tgtEl>
                                        <p:attrNameLst>
                                          <p:attrName>ppt_c</p:attrName>
                                        </p:attrNameLst>
                                      </p:cBhvr>
                                      <p:to>
                                        <a:schemeClr val="accent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4451">
                                            <p:txEl>
                                              <p:pRg st="4" end="4"/>
                                            </p:txEl>
                                          </p:spTgt>
                                        </p:tgtEl>
                                        <p:attrNameLst>
                                          <p:attrName>style.visibility</p:attrName>
                                        </p:attrNameLst>
                                      </p:cBhvr>
                                      <p:to>
                                        <p:strVal val="visible"/>
                                      </p:to>
                                    </p:set>
                                    <p:anim calcmode="lin" valueType="num">
                                      <p:cBhvr additive="base">
                                        <p:cTn id="27" dur="500" fill="hold"/>
                                        <p:tgtEl>
                                          <p:spTgt spid="10445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4451">
                                            <p:txEl>
                                              <p:pRg st="4" end="4"/>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04451">
                                            <p:txEl>
                                              <p:pRg st="4" end="4"/>
                                            </p:txEl>
                                          </p:spTgt>
                                        </p:tgtEl>
                                        <p:attrNameLst>
                                          <p:attrName>ppt_c</p:attrName>
                                        </p:attrNameLst>
                                      </p:cBhvr>
                                      <p:to>
                                        <a:schemeClr val="accent2"/>
                                      </p:to>
                                    </p:animClr>
                                  </p:subTnLst>
                                </p:cTn>
                              </p:par>
                              <p:par>
                                <p:cTn id="29" presetID="2" presetClass="entr" presetSubtype="4" fill="hold" grpId="0" nodeType="withEffect">
                                  <p:stCondLst>
                                    <p:cond delay="0"/>
                                  </p:stCondLst>
                                  <p:childTnLst>
                                    <p:set>
                                      <p:cBhvr>
                                        <p:cTn id="30" dur="1" fill="hold">
                                          <p:stCondLst>
                                            <p:cond delay="0"/>
                                          </p:stCondLst>
                                        </p:cTn>
                                        <p:tgtEl>
                                          <p:spTgt spid="104451">
                                            <p:txEl>
                                              <p:pRg st="5" end="5"/>
                                            </p:txEl>
                                          </p:spTgt>
                                        </p:tgtEl>
                                        <p:attrNameLst>
                                          <p:attrName>style.visibility</p:attrName>
                                        </p:attrNameLst>
                                      </p:cBhvr>
                                      <p:to>
                                        <p:strVal val="visible"/>
                                      </p:to>
                                    </p:set>
                                    <p:anim calcmode="lin" valueType="num">
                                      <p:cBhvr additive="base">
                                        <p:cTn id="31" dur="500" fill="hold"/>
                                        <p:tgtEl>
                                          <p:spTgt spid="1044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451">
                                            <p:txEl>
                                              <p:pRg st="5" end="5"/>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04451">
                                            <p:txEl>
                                              <p:pRg st="5" end="5"/>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C89D4BB0-B94F-4704-B051-615257020EAE}"/>
              </a:ext>
            </a:extLst>
          </p:cNvPr>
          <p:cNvSpPr>
            <a:spLocks noGrp="1" noChangeArrowheads="1"/>
          </p:cNvSpPr>
          <p:nvPr>
            <p:ph type="title"/>
          </p:nvPr>
        </p:nvSpPr>
        <p:spPr>
          <a:xfrm>
            <a:off x="395536" y="0"/>
            <a:ext cx="8229600" cy="1143000"/>
          </a:xfrm>
        </p:spPr>
        <p:txBody>
          <a:bodyPr/>
          <a:lstStyle/>
          <a:p>
            <a:r>
              <a:rPr lang="pt-BR" altLang="pt-BR" dirty="0"/>
              <a:t>Sprint</a:t>
            </a:r>
          </a:p>
        </p:txBody>
      </p:sp>
      <p:sp>
        <p:nvSpPr>
          <p:cNvPr id="143363" name="Rectangle 3">
            <a:extLst>
              <a:ext uri="{FF2B5EF4-FFF2-40B4-BE49-F238E27FC236}">
                <a16:creationId xmlns:a16="http://schemas.microsoft.com/office/drawing/2014/main" id="{7EA13091-A95B-4AD1-8959-CFD56E157E4C}"/>
              </a:ext>
            </a:extLst>
          </p:cNvPr>
          <p:cNvSpPr>
            <a:spLocks noGrp="1" noChangeArrowheads="1"/>
          </p:cNvSpPr>
          <p:nvPr>
            <p:ph type="body" idx="1"/>
          </p:nvPr>
        </p:nvSpPr>
        <p:spPr>
          <a:xfrm>
            <a:off x="179512" y="1268760"/>
            <a:ext cx="9001000" cy="4525963"/>
          </a:xfrm>
        </p:spPr>
        <p:txBody>
          <a:bodyPr/>
          <a:lstStyle/>
          <a:p>
            <a:r>
              <a:rPr lang="pt-BR" altLang="pt-BR" dirty="0"/>
              <a:t>O time recebe uma parte do </a:t>
            </a:r>
            <a:r>
              <a:rPr lang="pt-BR" altLang="pt-BR" i="1" dirty="0"/>
              <a:t>backlog</a:t>
            </a:r>
            <a:r>
              <a:rPr lang="pt-BR" altLang="pt-BR" dirty="0"/>
              <a:t> para desenvolvimento </a:t>
            </a:r>
          </a:p>
          <a:p>
            <a:pPr lvl="1"/>
            <a:r>
              <a:rPr lang="pt-BR" altLang="pt-BR" dirty="0"/>
              <a:t>O backlog não sofrerá modificações durante o Sprint</a:t>
            </a:r>
          </a:p>
          <a:p>
            <a:r>
              <a:rPr lang="pt-BR" altLang="pt-BR" dirty="0"/>
              <a:t>Duração de 1 a 4 semanas</a:t>
            </a:r>
          </a:p>
          <a:p>
            <a:r>
              <a:rPr lang="pt-BR" altLang="pt-BR" dirty="0"/>
              <a:t>Sempre apresentam um executável ao final</a:t>
            </a:r>
          </a:p>
        </p:txBody>
      </p:sp>
      <p:pic>
        <p:nvPicPr>
          <p:cNvPr id="143364" name="Picture 4">
            <a:extLst>
              <a:ext uri="{FF2B5EF4-FFF2-40B4-BE49-F238E27FC236}">
                <a16:creationId xmlns:a16="http://schemas.microsoft.com/office/drawing/2014/main" id="{95BDCB2F-5B84-4771-BE3A-688B639BB8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3573016"/>
            <a:ext cx="2368550" cy="2819400"/>
          </a:xfrm>
          <a:prstGeom prst="rect">
            <a:avLst/>
          </a:prstGeom>
          <a:noFill/>
          <a:extLst>
            <a:ext uri="{909E8E84-426E-40DD-AFC4-6F175D3DCCD1}">
              <a14:hiddenFill xmlns:a14="http://schemas.microsoft.com/office/drawing/2010/main">
                <a:solidFill>
                  <a:srgbClr val="FFFFFF"/>
                </a:solidFill>
              </a14:hiddenFill>
            </a:ext>
          </a:extLst>
        </p:spPr>
      </p:pic>
      <p:sp>
        <p:nvSpPr>
          <p:cNvPr id="7" name="Espaço Reservado para Rodapé 3">
            <a:extLst>
              <a:ext uri="{FF2B5EF4-FFF2-40B4-BE49-F238E27FC236}">
                <a16:creationId xmlns:a16="http://schemas.microsoft.com/office/drawing/2014/main" id="{DF7A8FA1-E927-4084-A38C-5B76EAD915B0}"/>
              </a:ext>
            </a:extLst>
          </p:cNvPr>
          <p:cNvSpPr>
            <a:spLocks noGrp="1"/>
          </p:cNvSpPr>
          <p:nvPr>
            <p:ph type="ftr" sz="quarter" idx="10"/>
          </p:nvPr>
        </p:nvSpPr>
        <p:spPr>
          <a:xfrm>
            <a:off x="539552" y="6588208"/>
            <a:ext cx="7848872" cy="260648"/>
          </a:xfrm>
          <a:prstGeom prst="rect">
            <a:avLst/>
          </a:prstGeom>
        </p:spPr>
        <p:txBody>
          <a:bodyPr/>
          <a:lstStyle>
            <a:lvl1pPr algn="ctr">
              <a:defRPr sz="1100" b="1" cap="small" baseline="0">
                <a:solidFill>
                  <a:srgbClr val="002060"/>
                </a:solidFill>
                <a:latin typeface="Trebuchet MS" panose="020B0603020202020204" pitchFamily="34" charset="0"/>
              </a:defRPr>
            </a:lvl1pPr>
          </a:lstStyle>
          <a:p>
            <a:r>
              <a:rPr lang="pt-BR" altLang="pt-BR"/>
              <a:t>Projeto de Software - Sildenir A. Ribeiro, DSc</a:t>
            </a:r>
            <a:endParaRPr lang="pt-BR" altLang="pt-B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5">
            <a:extLst>
              <a:ext uri="{FF2B5EF4-FFF2-40B4-BE49-F238E27FC236}">
                <a16:creationId xmlns:a16="http://schemas.microsoft.com/office/drawing/2014/main" id="{0BACD80E-8CDA-45D3-87AF-7A51F935217E}"/>
              </a:ext>
            </a:extLst>
          </p:cNvPr>
          <p:cNvSpPr>
            <a:spLocks noGrp="1"/>
          </p:cNvSpPr>
          <p:nvPr>
            <p:ph type="sldNum" sz="quarter" idx="12"/>
          </p:nvPr>
        </p:nvSpPr>
        <p:spPr/>
        <p:txBody>
          <a:bodyPr/>
          <a:lstStyle/>
          <a:p>
            <a:fld id="{11D4842A-4935-4A12-8A8B-429FDFD43095}" type="slidenum">
              <a:rPr lang="pt-BR" altLang="pt-BR"/>
              <a:pPr/>
              <a:t>70</a:t>
            </a:fld>
            <a:endParaRPr lang="pt-BR" altLang="pt-BR"/>
          </a:p>
        </p:txBody>
      </p:sp>
      <p:sp>
        <p:nvSpPr>
          <p:cNvPr id="105474" name="Rectangle 2">
            <a:extLst>
              <a:ext uri="{FF2B5EF4-FFF2-40B4-BE49-F238E27FC236}">
                <a16:creationId xmlns:a16="http://schemas.microsoft.com/office/drawing/2014/main" id="{242A9976-E099-428A-98A0-829B3906216B}"/>
              </a:ext>
            </a:extLst>
          </p:cNvPr>
          <p:cNvSpPr>
            <a:spLocks noChangeArrowheads="1"/>
          </p:cNvSpPr>
          <p:nvPr/>
        </p:nvSpPr>
        <p:spPr bwMode="auto">
          <a:xfrm>
            <a:off x="152400" y="457200"/>
            <a:ext cx="8915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buFontTx/>
              <a:buNone/>
            </a:pPr>
            <a:r>
              <a:rPr lang="en-US" altLang="pt-BR" sz="4000" b="1">
                <a:effectLst>
                  <a:outerShdw blurRad="38100" dist="38100" dir="2700000" algn="tl">
                    <a:srgbClr val="C0C0C0"/>
                  </a:outerShdw>
                </a:effectLst>
              </a:rPr>
              <a:t>ASD – Propriedades (Cont.)</a:t>
            </a:r>
            <a:endParaRPr lang="pt-BR" altLang="pt-BR" sz="4000" b="1">
              <a:effectLst>
                <a:outerShdw blurRad="38100" dist="38100" dir="2700000" algn="tl">
                  <a:srgbClr val="C0C0C0"/>
                </a:outerShdw>
              </a:effectLst>
            </a:endParaRPr>
          </a:p>
        </p:txBody>
      </p:sp>
      <p:sp>
        <p:nvSpPr>
          <p:cNvPr id="105475" name="Rectangle 3">
            <a:extLst>
              <a:ext uri="{FF2B5EF4-FFF2-40B4-BE49-F238E27FC236}">
                <a16:creationId xmlns:a16="http://schemas.microsoft.com/office/drawing/2014/main" id="{E6C41626-E093-498C-893B-CCD7A434D418}"/>
              </a:ext>
            </a:extLst>
          </p:cNvPr>
          <p:cNvSpPr>
            <a:spLocks noChangeArrowheads="1"/>
          </p:cNvSpPr>
          <p:nvPr/>
        </p:nvSpPr>
        <p:spPr bwMode="auto">
          <a:xfrm>
            <a:off x="250825" y="1885950"/>
            <a:ext cx="864235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buFont typeface="Wingdings" panose="05000000000000000000" pitchFamily="2" charset="2"/>
              <a:buChar char="Ø"/>
            </a:pPr>
            <a:r>
              <a:rPr lang="pt-BR" altLang="pt-BR" sz="2800" b="1"/>
              <a:t>Prazos pré-fixados (Time-boxed)</a:t>
            </a:r>
          </a:p>
          <a:p>
            <a:pPr lvl="1">
              <a:buFont typeface="Wingdings" panose="05000000000000000000" pitchFamily="2" charset="2"/>
              <a:buChar char="ü"/>
            </a:pPr>
            <a:r>
              <a:rPr lang="pt-BR" altLang="pt-BR"/>
              <a:t>Força os participantes do projeto a definir severamente decisões do projeto logo cedo.</a:t>
            </a:r>
          </a:p>
          <a:p>
            <a:pPr lvl="1">
              <a:buFont typeface="Wingdings" panose="05000000000000000000" pitchFamily="2" charset="2"/>
              <a:buChar char="ü"/>
            </a:pPr>
            <a:endParaRPr lang="pt-BR" altLang="pt-BR" sz="1200"/>
          </a:p>
          <a:p>
            <a:pPr>
              <a:buFont typeface="Wingdings" panose="05000000000000000000" pitchFamily="2" charset="2"/>
              <a:buChar char="Ø"/>
            </a:pPr>
            <a:r>
              <a:rPr lang="pt-BR" altLang="pt-BR" sz="2800" b="1"/>
              <a:t>Tolerância a mudanças (Change-tolerant)</a:t>
            </a:r>
          </a:p>
          <a:p>
            <a:pPr lvl="1">
              <a:buFont typeface="Wingdings" panose="05000000000000000000" pitchFamily="2" charset="2"/>
              <a:buChar char="ü"/>
            </a:pPr>
            <a:r>
              <a:rPr lang="pt-BR" altLang="pt-BR"/>
              <a:t>As mudanças são freqüentes</a:t>
            </a:r>
          </a:p>
          <a:p>
            <a:pPr lvl="1">
              <a:buFont typeface="Wingdings" panose="05000000000000000000" pitchFamily="2" charset="2"/>
              <a:buChar char="ü"/>
            </a:pPr>
            <a:r>
              <a:rPr lang="pt-BR" altLang="pt-BR"/>
              <a:t>É sempre melhor estar pronto a adaptá-las do que controlá-las</a:t>
            </a:r>
          </a:p>
          <a:p>
            <a:pPr lvl="1">
              <a:buFont typeface="Wingdings" panose="05000000000000000000" pitchFamily="2" charset="2"/>
              <a:buChar char="ü"/>
            </a:pPr>
            <a:r>
              <a:rPr lang="pt-BR" altLang="pt-BR"/>
              <a:t>Constante avaliação de quais componentes podem mudar</a:t>
            </a:r>
          </a:p>
          <a:p>
            <a:pPr lvl="1">
              <a:buFont typeface="Wingdings" panose="05000000000000000000" pitchFamily="2" charset="2"/>
              <a:buChar char="ü"/>
            </a:pPr>
            <a:endParaRPr lang="pt-BR" altLang="pt-BR" sz="1200"/>
          </a:p>
          <a:p>
            <a:pPr>
              <a:buFont typeface="Wingdings" panose="05000000000000000000" pitchFamily="2" charset="2"/>
              <a:buChar char="Ø"/>
            </a:pPr>
            <a:r>
              <a:rPr lang="pt-BR" altLang="pt-BR" sz="2800" b="1"/>
              <a:t>Orientado a riscos (Risk driver)</a:t>
            </a:r>
          </a:p>
          <a:p>
            <a:pPr lvl="1">
              <a:buFont typeface="Wingdings" panose="05000000000000000000" pitchFamily="2" charset="2"/>
              <a:buChar char="ü"/>
            </a:pPr>
            <a:r>
              <a:rPr lang="pt-BR" altLang="pt-BR"/>
              <a:t>Itens de alto risco são desenvolvidos primeiro</a:t>
            </a:r>
          </a:p>
        </p:txBody>
      </p:sp>
      <p:sp>
        <p:nvSpPr>
          <p:cNvPr id="105492" name="Line 20">
            <a:extLst>
              <a:ext uri="{FF2B5EF4-FFF2-40B4-BE49-F238E27FC236}">
                <a16:creationId xmlns:a16="http://schemas.microsoft.com/office/drawing/2014/main" id="{3803C2EA-7D59-4269-9FEB-0AB609DB0E8F}"/>
              </a:ext>
            </a:extLst>
          </p:cNvPr>
          <p:cNvSpPr>
            <a:spLocks noChangeShapeType="1"/>
          </p:cNvSpPr>
          <p:nvPr/>
        </p:nvSpPr>
        <p:spPr bwMode="auto">
          <a:xfrm>
            <a:off x="685800" y="175260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05493" name="Line 21">
            <a:extLst>
              <a:ext uri="{FF2B5EF4-FFF2-40B4-BE49-F238E27FC236}">
                <a16:creationId xmlns:a16="http://schemas.microsoft.com/office/drawing/2014/main" id="{A1A8121C-05ED-4872-95C4-69171EBA1045}"/>
              </a:ext>
            </a:extLst>
          </p:cNvPr>
          <p:cNvSpPr>
            <a:spLocks noChangeShapeType="1"/>
          </p:cNvSpPr>
          <p:nvPr/>
        </p:nvSpPr>
        <p:spPr bwMode="auto">
          <a:xfrm>
            <a:off x="685800" y="182880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05494" name="Line 22">
            <a:extLst>
              <a:ext uri="{FF2B5EF4-FFF2-40B4-BE49-F238E27FC236}">
                <a16:creationId xmlns:a16="http://schemas.microsoft.com/office/drawing/2014/main" id="{DB60B6CB-E38D-4523-BBC9-CE892C0E8789}"/>
              </a:ext>
            </a:extLst>
          </p:cNvPr>
          <p:cNvSpPr>
            <a:spLocks noChangeShapeType="1"/>
          </p:cNvSpPr>
          <p:nvPr/>
        </p:nvSpPr>
        <p:spPr bwMode="auto">
          <a:xfrm>
            <a:off x="685800" y="594995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05495" name="Line 23">
            <a:extLst>
              <a:ext uri="{FF2B5EF4-FFF2-40B4-BE49-F238E27FC236}">
                <a16:creationId xmlns:a16="http://schemas.microsoft.com/office/drawing/2014/main" id="{20FD24CF-5AF6-45CB-B0F5-134E94D50A86}"/>
              </a:ext>
            </a:extLst>
          </p:cNvPr>
          <p:cNvSpPr>
            <a:spLocks noChangeShapeType="1"/>
          </p:cNvSpPr>
          <p:nvPr/>
        </p:nvSpPr>
        <p:spPr bwMode="auto">
          <a:xfrm>
            <a:off x="685800" y="602615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 calcmode="lin" valueType="num">
                                      <p:cBhvr additive="base">
                                        <p:cTn id="7" dur="500" fill="hold"/>
                                        <p:tgtEl>
                                          <p:spTgt spid="105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547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5475">
                                            <p:txEl>
                                              <p:pRg st="0" end="0"/>
                                            </p:txEl>
                                          </p:spTgt>
                                        </p:tgtEl>
                                        <p:attrNameLst>
                                          <p:attrName>ppt_c</p:attrName>
                                        </p:attrNameLst>
                                      </p:cBhvr>
                                      <p:to>
                                        <a:schemeClr val="accent2"/>
                                      </p:to>
                                    </p:animClr>
                                  </p:subTnLst>
                                </p:cTn>
                              </p:par>
                              <p:par>
                                <p:cTn id="9" presetID="2" presetClass="entr" presetSubtype="8" fill="hold" grpId="0" nodeType="withEffect">
                                  <p:stCondLst>
                                    <p:cond delay="0"/>
                                  </p:stCondLst>
                                  <p:childTnLst>
                                    <p:set>
                                      <p:cBhvr>
                                        <p:cTn id="10" dur="1" fill="hold">
                                          <p:stCondLst>
                                            <p:cond delay="0"/>
                                          </p:stCondLst>
                                        </p:cTn>
                                        <p:tgtEl>
                                          <p:spTgt spid="105475">
                                            <p:txEl>
                                              <p:pRg st="1" end="1"/>
                                            </p:txEl>
                                          </p:spTgt>
                                        </p:tgtEl>
                                        <p:attrNameLst>
                                          <p:attrName>style.visibility</p:attrName>
                                        </p:attrNameLst>
                                      </p:cBhvr>
                                      <p:to>
                                        <p:strVal val="visible"/>
                                      </p:to>
                                    </p:set>
                                    <p:anim calcmode="lin" valueType="num">
                                      <p:cBhvr additive="base">
                                        <p:cTn id="11" dur="500" fill="hold"/>
                                        <p:tgtEl>
                                          <p:spTgt spid="10547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547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5475">
                                            <p:txEl>
                                              <p:pRg st="1" end="1"/>
                                            </p:txEl>
                                          </p:spTgt>
                                        </p:tgtEl>
                                        <p:attrNameLst>
                                          <p:attrName>ppt_c</p:attrName>
                                        </p:attrNameLst>
                                      </p:cBhvr>
                                      <p:to>
                                        <a:schemeClr val="accent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5475">
                                            <p:txEl>
                                              <p:pRg st="3" end="3"/>
                                            </p:txEl>
                                          </p:spTgt>
                                        </p:tgtEl>
                                        <p:attrNameLst>
                                          <p:attrName>style.visibility</p:attrName>
                                        </p:attrNameLst>
                                      </p:cBhvr>
                                      <p:to>
                                        <p:strVal val="visible"/>
                                      </p:to>
                                    </p:set>
                                    <p:anim calcmode="lin" valueType="num">
                                      <p:cBhvr additive="base">
                                        <p:cTn id="17" dur="500" fill="hold"/>
                                        <p:tgtEl>
                                          <p:spTgt spid="105475">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5475">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5475">
                                            <p:txEl>
                                              <p:pRg st="3" end="3"/>
                                            </p:txEl>
                                          </p:spTgt>
                                        </p:tgtEl>
                                        <p:attrNameLst>
                                          <p:attrName>ppt_c</p:attrName>
                                        </p:attrNameLst>
                                      </p:cBhvr>
                                      <p:to>
                                        <a:schemeClr val="accent2"/>
                                      </p:to>
                                    </p:animClr>
                                  </p:subTnLst>
                                </p:cTn>
                              </p:par>
                              <p:par>
                                <p:cTn id="19" presetID="2" presetClass="entr" presetSubtype="8" fill="hold" grpId="0" nodeType="withEffect">
                                  <p:stCondLst>
                                    <p:cond delay="0"/>
                                  </p:stCondLst>
                                  <p:childTnLst>
                                    <p:set>
                                      <p:cBhvr>
                                        <p:cTn id="20" dur="1" fill="hold">
                                          <p:stCondLst>
                                            <p:cond delay="0"/>
                                          </p:stCondLst>
                                        </p:cTn>
                                        <p:tgtEl>
                                          <p:spTgt spid="105475">
                                            <p:txEl>
                                              <p:pRg st="4" end="4"/>
                                            </p:txEl>
                                          </p:spTgt>
                                        </p:tgtEl>
                                        <p:attrNameLst>
                                          <p:attrName>style.visibility</p:attrName>
                                        </p:attrNameLst>
                                      </p:cBhvr>
                                      <p:to>
                                        <p:strVal val="visible"/>
                                      </p:to>
                                    </p:set>
                                    <p:anim calcmode="lin" valueType="num">
                                      <p:cBhvr additive="base">
                                        <p:cTn id="21" dur="500" fill="hold"/>
                                        <p:tgtEl>
                                          <p:spTgt spid="105475">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05475">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5475">
                                            <p:txEl>
                                              <p:pRg st="4" end="4"/>
                                            </p:txEl>
                                          </p:spTgt>
                                        </p:tgtEl>
                                        <p:attrNameLst>
                                          <p:attrName>ppt_c</p:attrName>
                                        </p:attrNameLst>
                                      </p:cBhvr>
                                      <p:to>
                                        <a:schemeClr val="accent2"/>
                                      </p:to>
                                    </p:animClr>
                                  </p:subTnLst>
                                </p:cTn>
                              </p:par>
                              <p:par>
                                <p:cTn id="23" presetID="2" presetClass="entr" presetSubtype="8" fill="hold" grpId="0" nodeType="withEffect">
                                  <p:stCondLst>
                                    <p:cond delay="0"/>
                                  </p:stCondLst>
                                  <p:childTnLst>
                                    <p:set>
                                      <p:cBhvr>
                                        <p:cTn id="24" dur="1" fill="hold">
                                          <p:stCondLst>
                                            <p:cond delay="0"/>
                                          </p:stCondLst>
                                        </p:cTn>
                                        <p:tgtEl>
                                          <p:spTgt spid="105475">
                                            <p:txEl>
                                              <p:pRg st="5" end="5"/>
                                            </p:txEl>
                                          </p:spTgt>
                                        </p:tgtEl>
                                        <p:attrNameLst>
                                          <p:attrName>style.visibility</p:attrName>
                                        </p:attrNameLst>
                                      </p:cBhvr>
                                      <p:to>
                                        <p:strVal val="visible"/>
                                      </p:to>
                                    </p:set>
                                    <p:anim calcmode="lin" valueType="num">
                                      <p:cBhvr additive="base">
                                        <p:cTn id="25" dur="500" fill="hold"/>
                                        <p:tgtEl>
                                          <p:spTgt spid="105475">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5475">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5475">
                                            <p:txEl>
                                              <p:pRg st="5" end="5"/>
                                            </p:txEl>
                                          </p:spTgt>
                                        </p:tgtEl>
                                        <p:attrNameLst>
                                          <p:attrName>ppt_c</p:attrName>
                                        </p:attrNameLst>
                                      </p:cBhvr>
                                      <p:to>
                                        <a:schemeClr val="accent2"/>
                                      </p:to>
                                    </p:animClr>
                                  </p:subTnLst>
                                </p:cTn>
                              </p:par>
                              <p:par>
                                <p:cTn id="27" presetID="2" presetClass="entr" presetSubtype="8" fill="hold" grpId="0" nodeType="withEffect">
                                  <p:stCondLst>
                                    <p:cond delay="0"/>
                                  </p:stCondLst>
                                  <p:childTnLst>
                                    <p:set>
                                      <p:cBhvr>
                                        <p:cTn id="28" dur="1" fill="hold">
                                          <p:stCondLst>
                                            <p:cond delay="0"/>
                                          </p:stCondLst>
                                        </p:cTn>
                                        <p:tgtEl>
                                          <p:spTgt spid="105475">
                                            <p:txEl>
                                              <p:pRg st="6" end="6"/>
                                            </p:txEl>
                                          </p:spTgt>
                                        </p:tgtEl>
                                        <p:attrNameLst>
                                          <p:attrName>style.visibility</p:attrName>
                                        </p:attrNameLst>
                                      </p:cBhvr>
                                      <p:to>
                                        <p:strVal val="visible"/>
                                      </p:to>
                                    </p:set>
                                    <p:anim calcmode="lin" valueType="num">
                                      <p:cBhvr additive="base">
                                        <p:cTn id="29" dur="500" fill="hold"/>
                                        <p:tgtEl>
                                          <p:spTgt spid="105475">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5475">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5475">
                                            <p:txEl>
                                              <p:pRg st="6" end="6"/>
                                            </p:txEl>
                                          </p:spTgt>
                                        </p:tgtEl>
                                        <p:attrNameLst>
                                          <p:attrName>ppt_c</p:attrName>
                                        </p:attrNameLst>
                                      </p:cBhvr>
                                      <p:to>
                                        <a:schemeClr val="accent2"/>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5475">
                                            <p:txEl>
                                              <p:pRg st="8" end="8"/>
                                            </p:txEl>
                                          </p:spTgt>
                                        </p:tgtEl>
                                        <p:attrNameLst>
                                          <p:attrName>style.visibility</p:attrName>
                                        </p:attrNameLst>
                                      </p:cBhvr>
                                      <p:to>
                                        <p:strVal val="visible"/>
                                      </p:to>
                                    </p:set>
                                    <p:anim calcmode="lin" valueType="num">
                                      <p:cBhvr additive="base">
                                        <p:cTn id="35" dur="500" fill="hold"/>
                                        <p:tgtEl>
                                          <p:spTgt spid="105475">
                                            <p:txEl>
                                              <p:pRg st="8" end="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5475">
                                            <p:txEl>
                                              <p:pRg st="8" end="8"/>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5475">
                                            <p:txEl>
                                              <p:pRg st="8" end="8"/>
                                            </p:txEl>
                                          </p:spTgt>
                                        </p:tgtEl>
                                        <p:attrNameLst>
                                          <p:attrName>ppt_c</p:attrName>
                                        </p:attrNameLst>
                                      </p:cBhvr>
                                      <p:to>
                                        <a:schemeClr val="accent2"/>
                                      </p:to>
                                    </p:animClr>
                                  </p:subTnLst>
                                </p:cTn>
                              </p:par>
                              <p:par>
                                <p:cTn id="37" presetID="2" presetClass="entr" presetSubtype="8" fill="hold" grpId="0" nodeType="withEffect">
                                  <p:stCondLst>
                                    <p:cond delay="0"/>
                                  </p:stCondLst>
                                  <p:childTnLst>
                                    <p:set>
                                      <p:cBhvr>
                                        <p:cTn id="38" dur="1" fill="hold">
                                          <p:stCondLst>
                                            <p:cond delay="0"/>
                                          </p:stCondLst>
                                        </p:cTn>
                                        <p:tgtEl>
                                          <p:spTgt spid="105475">
                                            <p:txEl>
                                              <p:pRg st="9" end="9"/>
                                            </p:txEl>
                                          </p:spTgt>
                                        </p:tgtEl>
                                        <p:attrNameLst>
                                          <p:attrName>style.visibility</p:attrName>
                                        </p:attrNameLst>
                                      </p:cBhvr>
                                      <p:to>
                                        <p:strVal val="visible"/>
                                      </p:to>
                                    </p:set>
                                    <p:anim calcmode="lin" valueType="num">
                                      <p:cBhvr additive="base">
                                        <p:cTn id="39" dur="500" fill="hold"/>
                                        <p:tgtEl>
                                          <p:spTgt spid="105475">
                                            <p:txEl>
                                              <p:pRg st="9" end="9"/>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05475">
                                            <p:txEl>
                                              <p:pRg st="9" end="9"/>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5475">
                                            <p:txEl>
                                              <p:pRg st="9" end="9"/>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Número de Slide 4">
            <a:extLst>
              <a:ext uri="{FF2B5EF4-FFF2-40B4-BE49-F238E27FC236}">
                <a16:creationId xmlns:a16="http://schemas.microsoft.com/office/drawing/2014/main" id="{7F4F1483-81B3-41B6-8ECD-367B7826EB3E}"/>
              </a:ext>
            </a:extLst>
          </p:cNvPr>
          <p:cNvSpPr>
            <a:spLocks noGrp="1"/>
          </p:cNvSpPr>
          <p:nvPr>
            <p:ph type="sldNum" sz="quarter" idx="12"/>
          </p:nvPr>
        </p:nvSpPr>
        <p:spPr/>
        <p:txBody>
          <a:bodyPr/>
          <a:lstStyle/>
          <a:p>
            <a:fld id="{A13BBAA2-1777-4179-821A-4B778D00480C}" type="slidenum">
              <a:rPr lang="pt-BR" altLang="pt-BR"/>
              <a:pPr/>
              <a:t>71</a:t>
            </a:fld>
            <a:endParaRPr lang="pt-BR" altLang="pt-BR"/>
          </a:p>
        </p:txBody>
      </p:sp>
      <p:sp>
        <p:nvSpPr>
          <p:cNvPr id="109570" name="Rectangle 2">
            <a:extLst>
              <a:ext uri="{FF2B5EF4-FFF2-40B4-BE49-F238E27FC236}">
                <a16:creationId xmlns:a16="http://schemas.microsoft.com/office/drawing/2014/main" id="{06349373-BAE7-47D1-B737-A66BBCC27991}"/>
              </a:ext>
            </a:extLst>
          </p:cNvPr>
          <p:cNvSpPr>
            <a:spLocks noChangeArrowheads="1"/>
          </p:cNvSpPr>
          <p:nvPr/>
        </p:nvSpPr>
        <p:spPr bwMode="auto">
          <a:xfrm>
            <a:off x="152400" y="230188"/>
            <a:ext cx="8915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buFontTx/>
              <a:buNone/>
            </a:pPr>
            <a:r>
              <a:rPr lang="en-US" altLang="pt-BR" sz="4000" b="1">
                <a:effectLst>
                  <a:outerShdw blurRad="38100" dist="38100" dir="2700000" algn="tl">
                    <a:srgbClr val="C0C0C0"/>
                  </a:outerShdw>
                </a:effectLst>
              </a:rPr>
              <a:t>ASD - Cargos e Responsabilidades</a:t>
            </a:r>
            <a:endParaRPr lang="pt-BR" altLang="pt-BR" sz="4000" b="1">
              <a:effectLst>
                <a:outerShdw blurRad="38100" dist="38100" dir="2700000" algn="tl">
                  <a:srgbClr val="C0C0C0"/>
                </a:outerShdw>
              </a:effectLst>
            </a:endParaRPr>
          </a:p>
        </p:txBody>
      </p:sp>
      <p:sp>
        <p:nvSpPr>
          <p:cNvPr id="109571" name="Line 3">
            <a:extLst>
              <a:ext uri="{FF2B5EF4-FFF2-40B4-BE49-F238E27FC236}">
                <a16:creationId xmlns:a16="http://schemas.microsoft.com/office/drawing/2014/main" id="{3F78993A-A795-4132-82CC-26157F325EB9}"/>
              </a:ext>
            </a:extLst>
          </p:cNvPr>
          <p:cNvSpPr>
            <a:spLocks noChangeShapeType="1"/>
          </p:cNvSpPr>
          <p:nvPr/>
        </p:nvSpPr>
        <p:spPr bwMode="auto">
          <a:xfrm>
            <a:off x="685800" y="1216025"/>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09572" name="Line 4">
            <a:extLst>
              <a:ext uri="{FF2B5EF4-FFF2-40B4-BE49-F238E27FC236}">
                <a16:creationId xmlns:a16="http://schemas.microsoft.com/office/drawing/2014/main" id="{4F49E99B-E993-4036-BE5F-7A8784857E87}"/>
              </a:ext>
            </a:extLst>
          </p:cNvPr>
          <p:cNvSpPr>
            <a:spLocks noChangeShapeType="1"/>
          </p:cNvSpPr>
          <p:nvPr/>
        </p:nvSpPr>
        <p:spPr bwMode="auto">
          <a:xfrm>
            <a:off x="685800" y="1292225"/>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09573" name="Line 5">
            <a:extLst>
              <a:ext uri="{FF2B5EF4-FFF2-40B4-BE49-F238E27FC236}">
                <a16:creationId xmlns:a16="http://schemas.microsoft.com/office/drawing/2014/main" id="{F4D46ABE-8A86-459B-9B00-83A15D0DAF30}"/>
              </a:ext>
            </a:extLst>
          </p:cNvPr>
          <p:cNvSpPr>
            <a:spLocks noChangeShapeType="1"/>
          </p:cNvSpPr>
          <p:nvPr/>
        </p:nvSpPr>
        <p:spPr bwMode="auto">
          <a:xfrm>
            <a:off x="685800" y="5949950"/>
            <a:ext cx="7924800"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09574" name="Line 6">
            <a:extLst>
              <a:ext uri="{FF2B5EF4-FFF2-40B4-BE49-F238E27FC236}">
                <a16:creationId xmlns:a16="http://schemas.microsoft.com/office/drawing/2014/main" id="{62E650E1-F154-4D14-98B4-DF7B0233F9D3}"/>
              </a:ext>
            </a:extLst>
          </p:cNvPr>
          <p:cNvSpPr>
            <a:spLocks noChangeShapeType="1"/>
          </p:cNvSpPr>
          <p:nvPr/>
        </p:nvSpPr>
        <p:spPr bwMode="auto">
          <a:xfrm>
            <a:off x="685800" y="6026150"/>
            <a:ext cx="79248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09575" name="Rectangle 7">
            <a:extLst>
              <a:ext uri="{FF2B5EF4-FFF2-40B4-BE49-F238E27FC236}">
                <a16:creationId xmlns:a16="http://schemas.microsoft.com/office/drawing/2014/main" id="{376469C2-B915-4CE9-80FB-94034EA92F03}"/>
              </a:ext>
            </a:extLst>
          </p:cNvPr>
          <p:cNvSpPr>
            <a:spLocks noChangeArrowheads="1"/>
          </p:cNvSpPr>
          <p:nvPr/>
        </p:nvSpPr>
        <p:spPr bwMode="auto">
          <a:xfrm>
            <a:off x="228600" y="1349375"/>
            <a:ext cx="89154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buFont typeface="Wingdings" panose="05000000000000000000" pitchFamily="2" charset="2"/>
              <a:buChar char="q"/>
            </a:pPr>
            <a:r>
              <a:rPr lang="pt-BR" altLang="pt-BR"/>
              <a:t>Este método não descreve cargos em detalhes</a:t>
            </a:r>
          </a:p>
          <a:p>
            <a:pPr lvl="1">
              <a:buFont typeface="Wingdings" panose="05000000000000000000" pitchFamily="2" charset="2"/>
              <a:buChar char="Ø"/>
            </a:pPr>
            <a:r>
              <a:rPr lang="pt-BR" altLang="pt-BR" b="1"/>
              <a:t>Executivo responsável (Executive Sponsor)</a:t>
            </a:r>
          </a:p>
          <a:p>
            <a:pPr>
              <a:buFont typeface="Wingdings" panose="05000000000000000000" pitchFamily="2" charset="2"/>
              <a:buChar char="q"/>
            </a:pPr>
            <a:r>
              <a:rPr lang="pt-BR" altLang="pt-BR"/>
              <a:t>Participantes de uma sessão (workshop) do desenvolvimento de aplicações em conjunto (JAD)</a:t>
            </a:r>
          </a:p>
          <a:p>
            <a:pPr lvl="1">
              <a:buFont typeface="Wingdings" panose="05000000000000000000" pitchFamily="2" charset="2"/>
              <a:buChar char="Ø"/>
            </a:pPr>
            <a:r>
              <a:rPr lang="pt-BR" altLang="pt-BR" b="1"/>
              <a:t>Facilitador (Facilitator)</a:t>
            </a:r>
          </a:p>
          <a:p>
            <a:pPr lvl="2">
              <a:buFont typeface="Wingdings" panose="05000000000000000000" pitchFamily="2" charset="2"/>
              <a:buChar char="ü"/>
            </a:pPr>
            <a:r>
              <a:rPr lang="pt-BR" altLang="pt-BR"/>
              <a:t>Liderar e planejar as sessões</a:t>
            </a:r>
          </a:p>
          <a:p>
            <a:pPr lvl="1">
              <a:buFont typeface="Wingdings" panose="05000000000000000000" pitchFamily="2" charset="2"/>
              <a:buChar char="Ø"/>
            </a:pPr>
            <a:r>
              <a:rPr lang="pt-BR" altLang="pt-BR" b="1"/>
              <a:t>Escriba (Scribe)</a:t>
            </a:r>
          </a:p>
          <a:p>
            <a:pPr lvl="2">
              <a:buFont typeface="Wingdings" panose="05000000000000000000" pitchFamily="2" charset="2"/>
              <a:buChar char="Ø"/>
            </a:pPr>
            <a:r>
              <a:rPr lang="pt-BR" altLang="pt-BR"/>
              <a:t> Efetuar anotações</a:t>
            </a:r>
          </a:p>
          <a:p>
            <a:pPr lvl="1">
              <a:buFont typeface="Wingdings" panose="05000000000000000000" pitchFamily="2" charset="2"/>
              <a:buChar char="Ø"/>
            </a:pPr>
            <a:r>
              <a:rPr lang="pt-BR" altLang="pt-BR" b="1"/>
              <a:t>Cliente (Customer)</a:t>
            </a:r>
          </a:p>
          <a:p>
            <a:pPr lvl="2">
              <a:buFont typeface="Wingdings" panose="05000000000000000000" pitchFamily="2" charset="2"/>
              <a:buChar char="ü"/>
            </a:pPr>
            <a:r>
              <a:rPr lang="pt-BR" altLang="pt-BR"/>
              <a:t>Sempre presente</a:t>
            </a:r>
          </a:p>
          <a:p>
            <a:pPr lvl="1">
              <a:buFont typeface="Wingdings" panose="05000000000000000000" pitchFamily="2" charset="2"/>
              <a:buChar char="Ø"/>
            </a:pPr>
            <a:r>
              <a:rPr lang="pt-BR" altLang="pt-BR" b="1"/>
              <a:t>Gerente de Projetos (Project Manager)</a:t>
            </a:r>
          </a:p>
          <a:p>
            <a:pPr lvl="1">
              <a:buFont typeface="Wingdings" panose="05000000000000000000" pitchFamily="2" charset="2"/>
              <a:buChar char="Ø"/>
            </a:pPr>
            <a:r>
              <a:rPr lang="pt-BR" altLang="pt-BR" b="1"/>
              <a:t>Desenvolvedores  (Developers)</a:t>
            </a:r>
          </a:p>
          <a:p>
            <a:pPr lvl="1">
              <a:buFont typeface="Wingdings" panose="05000000000000000000" pitchFamily="2" charset="2"/>
              <a:buChar char="Ø"/>
            </a:pPr>
            <a:endParaRPr lang="pt-BR" altLang="pt-BR"/>
          </a:p>
          <a:p>
            <a:pPr>
              <a:buFont typeface="Wingdings" panose="05000000000000000000" pitchFamily="2" charset="2"/>
              <a:buChar char="Ø"/>
            </a:pPr>
            <a:endParaRPr lang="pt-BR" alt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5">
                                            <p:txEl>
                                              <p:pRg st="0" end="0"/>
                                            </p:txEl>
                                          </p:spTgt>
                                        </p:tgtEl>
                                        <p:attrNameLst>
                                          <p:attrName>style.visibility</p:attrName>
                                        </p:attrNameLst>
                                      </p:cBhvr>
                                      <p:to>
                                        <p:strVal val="visible"/>
                                      </p:to>
                                    </p:set>
                                    <p:anim calcmode="lin" valueType="num">
                                      <p:cBhvr additive="base">
                                        <p:cTn id="7" dur="500" fill="hold"/>
                                        <p:tgtEl>
                                          <p:spTgt spid="1095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9575">
                                            <p:txEl>
                                              <p:pRg st="0" end="0"/>
                                            </p:txEl>
                                          </p:spTgt>
                                        </p:tgtEl>
                                        <p:attrNameLst>
                                          <p:attrName>ppt_c</p:attrName>
                                        </p:attrNameLst>
                                      </p:cBhvr>
                                      <p:to>
                                        <a:schemeClr val="accent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575">
                                            <p:txEl>
                                              <p:pRg st="1" end="1"/>
                                            </p:txEl>
                                          </p:spTgt>
                                        </p:tgtEl>
                                        <p:attrNameLst>
                                          <p:attrName>style.visibility</p:attrName>
                                        </p:attrNameLst>
                                      </p:cBhvr>
                                      <p:to>
                                        <p:strVal val="visible"/>
                                      </p:to>
                                    </p:set>
                                    <p:anim calcmode="lin" valueType="num">
                                      <p:cBhvr additive="base">
                                        <p:cTn id="13" dur="500" fill="hold"/>
                                        <p:tgtEl>
                                          <p:spTgt spid="1095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57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9575">
                                            <p:txEl>
                                              <p:pRg st="1" end="1"/>
                                            </p:txEl>
                                          </p:spTgt>
                                        </p:tgtEl>
                                        <p:attrNameLst>
                                          <p:attrName>ppt_c</p:attrName>
                                        </p:attrNameLst>
                                      </p:cBhvr>
                                      <p:to>
                                        <a:schemeClr val="accent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75">
                                            <p:txEl>
                                              <p:pRg st="2" end="2"/>
                                            </p:txEl>
                                          </p:spTgt>
                                        </p:tgtEl>
                                        <p:attrNameLst>
                                          <p:attrName>style.visibility</p:attrName>
                                        </p:attrNameLst>
                                      </p:cBhvr>
                                      <p:to>
                                        <p:strVal val="visible"/>
                                      </p:to>
                                    </p:set>
                                    <p:anim calcmode="lin" valueType="num">
                                      <p:cBhvr additive="base">
                                        <p:cTn id="19" dur="500" fill="hold"/>
                                        <p:tgtEl>
                                          <p:spTgt spid="1095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9575">
                                            <p:txEl>
                                              <p:pRg st="2" end="2"/>
                                            </p:txEl>
                                          </p:spTgt>
                                        </p:tgtEl>
                                        <p:attrNameLst>
                                          <p:attrName>ppt_c</p:attrName>
                                        </p:attrNameLst>
                                      </p:cBhvr>
                                      <p:to>
                                        <a:schemeClr val="accent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9575">
                                            <p:txEl>
                                              <p:pRg st="3" end="3"/>
                                            </p:txEl>
                                          </p:spTgt>
                                        </p:tgtEl>
                                        <p:attrNameLst>
                                          <p:attrName>style.visibility</p:attrName>
                                        </p:attrNameLst>
                                      </p:cBhvr>
                                      <p:to>
                                        <p:strVal val="visible"/>
                                      </p:to>
                                    </p:set>
                                    <p:anim calcmode="lin" valueType="num">
                                      <p:cBhvr additive="base">
                                        <p:cTn id="25" dur="500" fill="hold"/>
                                        <p:tgtEl>
                                          <p:spTgt spid="1095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9575">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9575">
                                            <p:txEl>
                                              <p:pRg st="3" end="3"/>
                                            </p:txEl>
                                          </p:spTgt>
                                        </p:tgtEl>
                                        <p:attrNameLst>
                                          <p:attrName>ppt_c</p:attrName>
                                        </p:attrNameLst>
                                      </p:cBhvr>
                                      <p:to>
                                        <a:schemeClr val="accent2"/>
                                      </p:to>
                                    </p:animClr>
                                  </p:subTnLst>
                                </p:cTn>
                              </p:par>
                              <p:par>
                                <p:cTn id="27" presetID="2" presetClass="entr" presetSubtype="8" fill="hold" grpId="0" nodeType="withEffect">
                                  <p:stCondLst>
                                    <p:cond delay="0"/>
                                  </p:stCondLst>
                                  <p:childTnLst>
                                    <p:set>
                                      <p:cBhvr>
                                        <p:cTn id="28" dur="1" fill="hold">
                                          <p:stCondLst>
                                            <p:cond delay="0"/>
                                          </p:stCondLst>
                                        </p:cTn>
                                        <p:tgtEl>
                                          <p:spTgt spid="109575">
                                            <p:txEl>
                                              <p:pRg st="4" end="4"/>
                                            </p:txEl>
                                          </p:spTgt>
                                        </p:tgtEl>
                                        <p:attrNameLst>
                                          <p:attrName>style.visibility</p:attrName>
                                        </p:attrNameLst>
                                      </p:cBhvr>
                                      <p:to>
                                        <p:strVal val="visible"/>
                                      </p:to>
                                    </p:set>
                                    <p:anim calcmode="lin" valueType="num">
                                      <p:cBhvr additive="base">
                                        <p:cTn id="29" dur="500" fill="hold"/>
                                        <p:tgtEl>
                                          <p:spTgt spid="109575">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9575">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9575">
                                            <p:txEl>
                                              <p:pRg st="4" end="4"/>
                                            </p:txEl>
                                          </p:spTgt>
                                        </p:tgtEl>
                                        <p:attrNameLst>
                                          <p:attrName>ppt_c</p:attrName>
                                        </p:attrNameLst>
                                      </p:cBhvr>
                                      <p:to>
                                        <a:schemeClr val="accent2"/>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9575">
                                            <p:txEl>
                                              <p:pRg st="5" end="5"/>
                                            </p:txEl>
                                          </p:spTgt>
                                        </p:tgtEl>
                                        <p:attrNameLst>
                                          <p:attrName>style.visibility</p:attrName>
                                        </p:attrNameLst>
                                      </p:cBhvr>
                                      <p:to>
                                        <p:strVal val="visible"/>
                                      </p:to>
                                    </p:set>
                                    <p:anim calcmode="lin" valueType="num">
                                      <p:cBhvr additive="base">
                                        <p:cTn id="35" dur="500" fill="hold"/>
                                        <p:tgtEl>
                                          <p:spTgt spid="109575">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9575">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9575">
                                            <p:txEl>
                                              <p:pRg st="5" end="5"/>
                                            </p:txEl>
                                          </p:spTgt>
                                        </p:tgtEl>
                                        <p:attrNameLst>
                                          <p:attrName>ppt_c</p:attrName>
                                        </p:attrNameLst>
                                      </p:cBhvr>
                                      <p:to>
                                        <a:schemeClr val="accent2"/>
                                      </p:to>
                                    </p:animClr>
                                  </p:subTnLst>
                                </p:cTn>
                              </p:par>
                              <p:par>
                                <p:cTn id="37" presetID="2" presetClass="entr" presetSubtype="8" fill="hold" grpId="0" nodeType="withEffect">
                                  <p:stCondLst>
                                    <p:cond delay="0"/>
                                  </p:stCondLst>
                                  <p:childTnLst>
                                    <p:set>
                                      <p:cBhvr>
                                        <p:cTn id="38" dur="1" fill="hold">
                                          <p:stCondLst>
                                            <p:cond delay="0"/>
                                          </p:stCondLst>
                                        </p:cTn>
                                        <p:tgtEl>
                                          <p:spTgt spid="109575">
                                            <p:txEl>
                                              <p:pRg st="6" end="6"/>
                                            </p:txEl>
                                          </p:spTgt>
                                        </p:tgtEl>
                                        <p:attrNameLst>
                                          <p:attrName>style.visibility</p:attrName>
                                        </p:attrNameLst>
                                      </p:cBhvr>
                                      <p:to>
                                        <p:strVal val="visible"/>
                                      </p:to>
                                    </p:set>
                                    <p:anim calcmode="lin" valueType="num">
                                      <p:cBhvr additive="base">
                                        <p:cTn id="39" dur="500" fill="hold"/>
                                        <p:tgtEl>
                                          <p:spTgt spid="109575">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09575">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9575">
                                            <p:txEl>
                                              <p:pRg st="6" end="6"/>
                                            </p:txEl>
                                          </p:spTgt>
                                        </p:tgtEl>
                                        <p:attrNameLst>
                                          <p:attrName>ppt_c</p:attrName>
                                        </p:attrNameLst>
                                      </p:cBhvr>
                                      <p:to>
                                        <a:schemeClr val="accent2"/>
                                      </p:to>
                                    </p:animClr>
                                  </p:sub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09575">
                                            <p:txEl>
                                              <p:pRg st="7" end="7"/>
                                            </p:txEl>
                                          </p:spTgt>
                                        </p:tgtEl>
                                        <p:attrNameLst>
                                          <p:attrName>style.visibility</p:attrName>
                                        </p:attrNameLst>
                                      </p:cBhvr>
                                      <p:to>
                                        <p:strVal val="visible"/>
                                      </p:to>
                                    </p:set>
                                    <p:anim calcmode="lin" valueType="num">
                                      <p:cBhvr additive="base">
                                        <p:cTn id="45" dur="500" fill="hold"/>
                                        <p:tgtEl>
                                          <p:spTgt spid="109575">
                                            <p:txEl>
                                              <p:pRg st="7" end="7"/>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9575">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9575">
                                            <p:txEl>
                                              <p:pRg st="7" end="7"/>
                                            </p:txEl>
                                          </p:spTgt>
                                        </p:tgtEl>
                                        <p:attrNameLst>
                                          <p:attrName>ppt_c</p:attrName>
                                        </p:attrNameLst>
                                      </p:cBhvr>
                                      <p:to>
                                        <a:schemeClr val="accent2"/>
                                      </p:to>
                                    </p:animClr>
                                  </p:subTnLst>
                                </p:cTn>
                              </p:par>
                              <p:par>
                                <p:cTn id="47" presetID="2" presetClass="entr" presetSubtype="8" fill="hold" grpId="0" nodeType="withEffect">
                                  <p:stCondLst>
                                    <p:cond delay="0"/>
                                  </p:stCondLst>
                                  <p:childTnLst>
                                    <p:set>
                                      <p:cBhvr>
                                        <p:cTn id="48" dur="1" fill="hold">
                                          <p:stCondLst>
                                            <p:cond delay="0"/>
                                          </p:stCondLst>
                                        </p:cTn>
                                        <p:tgtEl>
                                          <p:spTgt spid="109575">
                                            <p:txEl>
                                              <p:pRg st="8" end="8"/>
                                            </p:txEl>
                                          </p:spTgt>
                                        </p:tgtEl>
                                        <p:attrNameLst>
                                          <p:attrName>style.visibility</p:attrName>
                                        </p:attrNameLst>
                                      </p:cBhvr>
                                      <p:to>
                                        <p:strVal val="visible"/>
                                      </p:to>
                                    </p:set>
                                    <p:anim calcmode="lin" valueType="num">
                                      <p:cBhvr additive="base">
                                        <p:cTn id="49" dur="500" fill="hold"/>
                                        <p:tgtEl>
                                          <p:spTgt spid="109575">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9575">
                                            <p:txEl>
                                              <p:pRg st="8" end="8"/>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9575">
                                            <p:txEl>
                                              <p:pRg st="8" end="8"/>
                                            </p:txEl>
                                          </p:spTgt>
                                        </p:tgtEl>
                                        <p:attrNameLst>
                                          <p:attrName>ppt_c</p:attrName>
                                        </p:attrNameLst>
                                      </p:cBhvr>
                                      <p:to>
                                        <a:schemeClr val="accent2"/>
                                      </p:to>
                                    </p:animClr>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9575">
                                            <p:txEl>
                                              <p:pRg st="9" end="9"/>
                                            </p:txEl>
                                          </p:spTgt>
                                        </p:tgtEl>
                                        <p:attrNameLst>
                                          <p:attrName>style.visibility</p:attrName>
                                        </p:attrNameLst>
                                      </p:cBhvr>
                                      <p:to>
                                        <p:strVal val="visible"/>
                                      </p:to>
                                    </p:set>
                                    <p:anim calcmode="lin" valueType="num">
                                      <p:cBhvr additive="base">
                                        <p:cTn id="55" dur="500" fill="hold"/>
                                        <p:tgtEl>
                                          <p:spTgt spid="109575">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9575">
                                            <p:txEl>
                                              <p:pRg st="9" end="9"/>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9575">
                                            <p:txEl>
                                              <p:pRg st="9" end="9"/>
                                            </p:txEl>
                                          </p:spTgt>
                                        </p:tgtEl>
                                        <p:attrNameLst>
                                          <p:attrName>ppt_c</p:attrName>
                                        </p:attrNameLst>
                                      </p:cBhvr>
                                      <p:to>
                                        <a:schemeClr val="accent2"/>
                                      </p:to>
                                    </p:animClr>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09575">
                                            <p:txEl>
                                              <p:pRg st="10" end="10"/>
                                            </p:txEl>
                                          </p:spTgt>
                                        </p:tgtEl>
                                        <p:attrNameLst>
                                          <p:attrName>style.visibility</p:attrName>
                                        </p:attrNameLst>
                                      </p:cBhvr>
                                      <p:to>
                                        <p:strVal val="visible"/>
                                      </p:to>
                                    </p:set>
                                    <p:anim calcmode="lin" valueType="num">
                                      <p:cBhvr additive="base">
                                        <p:cTn id="61" dur="500" fill="hold"/>
                                        <p:tgtEl>
                                          <p:spTgt spid="109575">
                                            <p:txEl>
                                              <p:pRg st="10" end="1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09575">
                                            <p:txEl>
                                              <p:pRg st="10" end="1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9575">
                                            <p:txEl>
                                              <p:pRg st="10" end="10"/>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5" grpId="0" build="p" bldLvl="2"/>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9BC4BCBC-46E1-4E51-BAE0-12FA0C3BE768}"/>
              </a:ext>
            </a:extLst>
          </p:cNvPr>
          <p:cNvSpPr>
            <a:spLocks noGrp="1"/>
          </p:cNvSpPr>
          <p:nvPr>
            <p:ph type="sldNum" sz="quarter" idx="12"/>
          </p:nvPr>
        </p:nvSpPr>
        <p:spPr/>
        <p:txBody>
          <a:bodyPr/>
          <a:lstStyle/>
          <a:p>
            <a:fld id="{1A304CC9-2424-4EFD-A099-063EE21F6AA8}" type="slidenum">
              <a:rPr lang="pt-BR" altLang="pt-BR"/>
              <a:pPr/>
              <a:t>72</a:t>
            </a:fld>
            <a:endParaRPr lang="pt-BR" altLang="pt-BR"/>
          </a:p>
        </p:txBody>
      </p:sp>
      <p:sp>
        <p:nvSpPr>
          <p:cNvPr id="108546" name="Rectangle 2">
            <a:extLst>
              <a:ext uri="{FF2B5EF4-FFF2-40B4-BE49-F238E27FC236}">
                <a16:creationId xmlns:a16="http://schemas.microsoft.com/office/drawing/2014/main" id="{617BA651-E225-4A41-9726-307689FF9481}"/>
              </a:ext>
            </a:extLst>
          </p:cNvPr>
          <p:cNvSpPr>
            <a:spLocks noChangeArrowheads="1"/>
          </p:cNvSpPr>
          <p:nvPr/>
        </p:nvSpPr>
        <p:spPr bwMode="auto">
          <a:xfrm>
            <a:off x="152400" y="457200"/>
            <a:ext cx="8915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buFontTx/>
              <a:buNone/>
            </a:pPr>
            <a:r>
              <a:rPr lang="en-US" altLang="pt-BR" sz="4000" b="1">
                <a:effectLst>
                  <a:outerShdw blurRad="38100" dist="38100" dir="2700000" algn="tl">
                    <a:srgbClr val="C0C0C0"/>
                  </a:outerShdw>
                </a:effectLst>
              </a:rPr>
              <a:t>Outras Metodologias Ágeis</a:t>
            </a:r>
            <a:endParaRPr lang="pt-BR" altLang="pt-BR" sz="4000" b="1">
              <a:effectLst>
                <a:outerShdw blurRad="38100" dist="38100" dir="2700000" algn="tl">
                  <a:srgbClr val="C0C0C0"/>
                </a:outerShdw>
              </a:effectLst>
            </a:endParaRPr>
          </a:p>
        </p:txBody>
      </p:sp>
      <p:sp>
        <p:nvSpPr>
          <p:cNvPr id="108547" name="Rectangle 3">
            <a:extLst>
              <a:ext uri="{FF2B5EF4-FFF2-40B4-BE49-F238E27FC236}">
                <a16:creationId xmlns:a16="http://schemas.microsoft.com/office/drawing/2014/main" id="{092C2C77-674F-4C47-A6E2-26C6E1F98B2E}"/>
              </a:ext>
            </a:extLst>
          </p:cNvPr>
          <p:cNvSpPr>
            <a:spLocks noChangeArrowheads="1"/>
          </p:cNvSpPr>
          <p:nvPr/>
        </p:nvSpPr>
        <p:spPr bwMode="auto">
          <a:xfrm>
            <a:off x="250825" y="2341563"/>
            <a:ext cx="864235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buFont typeface="Wingdings" panose="05000000000000000000" pitchFamily="2" charset="2"/>
              <a:buChar char="Ø"/>
            </a:pPr>
            <a:r>
              <a:rPr lang="pt-BR" altLang="pt-BR" sz="2800" b="1"/>
              <a:t>Extreme Programming</a:t>
            </a:r>
          </a:p>
          <a:p>
            <a:pPr>
              <a:buFont typeface="Wingdings" panose="05000000000000000000" pitchFamily="2" charset="2"/>
              <a:buChar char="Ø"/>
            </a:pPr>
            <a:r>
              <a:rPr lang="pt-BR" altLang="pt-BR" sz="2800" b="1"/>
              <a:t>Rational Unified Process (RUP)</a:t>
            </a:r>
          </a:p>
          <a:p>
            <a:pPr lvl="1">
              <a:buFont typeface="Wingdings" panose="05000000000000000000" pitchFamily="2" charset="2"/>
              <a:buChar char="ü"/>
            </a:pPr>
            <a:r>
              <a:rPr lang="pt-BR" altLang="pt-BR"/>
              <a:t>Considerado uma metodologia ágil por alguns autores</a:t>
            </a:r>
          </a:p>
          <a:p>
            <a:pPr lvl="1">
              <a:buFont typeface="Wingdings" panose="05000000000000000000" pitchFamily="2" charset="2"/>
              <a:buChar char="ü"/>
            </a:pPr>
            <a:endParaRPr lang="pt-BR" altLang="pt-BR" sz="1200"/>
          </a:p>
          <a:p>
            <a:pPr>
              <a:buFont typeface="Wingdings" panose="05000000000000000000" pitchFamily="2" charset="2"/>
              <a:buChar char="Ø"/>
            </a:pPr>
            <a:r>
              <a:rPr lang="pt-BR" altLang="pt-BR" sz="2800" b="1"/>
              <a:t>Open Source Software Development</a:t>
            </a:r>
            <a:endParaRPr lang="pt-BR" altLang="pt-BR" sz="1200"/>
          </a:p>
          <a:p>
            <a:pPr>
              <a:buFont typeface="Wingdings" panose="05000000000000000000" pitchFamily="2" charset="2"/>
              <a:buChar char="Ø"/>
            </a:pPr>
            <a:r>
              <a:rPr lang="pt-BR" altLang="pt-BR" sz="2800" b="1"/>
              <a:t>Agile Modeling</a:t>
            </a:r>
          </a:p>
          <a:p>
            <a:pPr>
              <a:buFont typeface="Wingdings" panose="05000000000000000000" pitchFamily="2" charset="2"/>
              <a:buChar char="Ø"/>
            </a:pPr>
            <a:r>
              <a:rPr lang="pt-BR" altLang="pt-BR" sz="2800" b="1"/>
              <a:t>Pragmatic Programming</a:t>
            </a:r>
            <a:endParaRPr lang="pt-BR" altLang="pt-BR"/>
          </a:p>
        </p:txBody>
      </p:sp>
      <p:sp>
        <p:nvSpPr>
          <p:cNvPr id="108552" name="Line 8">
            <a:extLst>
              <a:ext uri="{FF2B5EF4-FFF2-40B4-BE49-F238E27FC236}">
                <a16:creationId xmlns:a16="http://schemas.microsoft.com/office/drawing/2014/main" id="{116F1FFD-7823-4C8B-A575-74185C0681D2}"/>
              </a:ext>
            </a:extLst>
          </p:cNvPr>
          <p:cNvSpPr>
            <a:spLocks noChangeShapeType="1"/>
          </p:cNvSpPr>
          <p:nvPr/>
        </p:nvSpPr>
        <p:spPr bwMode="auto">
          <a:xfrm>
            <a:off x="684213" y="5332413"/>
            <a:ext cx="7920037" cy="1587"/>
          </a:xfrm>
          <a:prstGeom prst="line">
            <a:avLst/>
          </a:prstGeom>
          <a:noFill/>
          <a:ln w="57150" cmpd="thickThin">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08553" name="Line 9">
            <a:extLst>
              <a:ext uri="{FF2B5EF4-FFF2-40B4-BE49-F238E27FC236}">
                <a16:creationId xmlns:a16="http://schemas.microsoft.com/office/drawing/2014/main" id="{34AE1ED2-EEB4-4DE5-9461-5E578327AB7B}"/>
              </a:ext>
            </a:extLst>
          </p:cNvPr>
          <p:cNvSpPr>
            <a:spLocks noChangeShapeType="1"/>
          </p:cNvSpPr>
          <p:nvPr/>
        </p:nvSpPr>
        <p:spPr bwMode="auto">
          <a:xfrm>
            <a:off x="684213" y="2300288"/>
            <a:ext cx="7920037" cy="1587"/>
          </a:xfrm>
          <a:prstGeom prst="line">
            <a:avLst/>
          </a:prstGeom>
          <a:noFill/>
          <a:ln w="57150" cmpd="thickThin">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 calcmode="lin" valueType="num">
                                      <p:cBhvr additive="base">
                                        <p:cTn id="7" dur="500" fill="hold"/>
                                        <p:tgtEl>
                                          <p:spTgt spid="1085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854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8547">
                                            <p:txEl>
                                              <p:pRg st="0" end="0"/>
                                            </p:txEl>
                                          </p:spTgt>
                                        </p:tgtEl>
                                        <p:attrNameLst>
                                          <p:attrName>ppt_c</p:attrName>
                                        </p:attrNameLst>
                                      </p:cBhvr>
                                      <p:to>
                                        <a:schemeClr val="accent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547">
                                            <p:txEl>
                                              <p:pRg st="1" end="1"/>
                                            </p:txEl>
                                          </p:spTgt>
                                        </p:tgtEl>
                                        <p:attrNameLst>
                                          <p:attrName>style.visibility</p:attrName>
                                        </p:attrNameLst>
                                      </p:cBhvr>
                                      <p:to>
                                        <p:strVal val="visible"/>
                                      </p:to>
                                    </p:set>
                                    <p:anim calcmode="lin" valueType="num">
                                      <p:cBhvr additive="base">
                                        <p:cTn id="13" dur="500" fill="hold"/>
                                        <p:tgtEl>
                                          <p:spTgt spid="1085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854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8547">
                                            <p:txEl>
                                              <p:pRg st="1" end="1"/>
                                            </p:txEl>
                                          </p:spTgt>
                                        </p:tgtEl>
                                        <p:attrNameLst>
                                          <p:attrName>ppt_c</p:attrName>
                                        </p:attrNameLst>
                                      </p:cBhvr>
                                      <p:to>
                                        <a:schemeClr val="accent2"/>
                                      </p:to>
                                    </p:animClr>
                                  </p:subTnLst>
                                </p:cTn>
                              </p:par>
                              <p:par>
                                <p:cTn id="15" presetID="2" presetClass="entr" presetSubtype="8" fill="hold" grpId="0" nodeType="withEffect">
                                  <p:stCondLst>
                                    <p:cond delay="0"/>
                                  </p:stCondLst>
                                  <p:childTnLst>
                                    <p:set>
                                      <p:cBhvr>
                                        <p:cTn id="16" dur="1" fill="hold">
                                          <p:stCondLst>
                                            <p:cond delay="0"/>
                                          </p:stCondLst>
                                        </p:cTn>
                                        <p:tgtEl>
                                          <p:spTgt spid="108547">
                                            <p:txEl>
                                              <p:pRg st="2" end="2"/>
                                            </p:txEl>
                                          </p:spTgt>
                                        </p:tgtEl>
                                        <p:attrNameLst>
                                          <p:attrName>style.visibility</p:attrName>
                                        </p:attrNameLst>
                                      </p:cBhvr>
                                      <p:to>
                                        <p:strVal val="visible"/>
                                      </p:to>
                                    </p:set>
                                    <p:anim calcmode="lin" valueType="num">
                                      <p:cBhvr additive="base">
                                        <p:cTn id="17" dur="500" fill="hold"/>
                                        <p:tgtEl>
                                          <p:spTgt spid="10854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854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8547">
                                            <p:txEl>
                                              <p:pRg st="2" end="2"/>
                                            </p:txEl>
                                          </p:spTgt>
                                        </p:tgtEl>
                                        <p:attrNameLst>
                                          <p:attrName>ppt_c</p:attrName>
                                        </p:attrNameLst>
                                      </p:cBhvr>
                                      <p:to>
                                        <a:schemeClr val="accent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8547">
                                            <p:txEl>
                                              <p:pRg st="4" end="4"/>
                                            </p:txEl>
                                          </p:spTgt>
                                        </p:tgtEl>
                                        <p:attrNameLst>
                                          <p:attrName>style.visibility</p:attrName>
                                        </p:attrNameLst>
                                      </p:cBhvr>
                                      <p:to>
                                        <p:strVal val="visible"/>
                                      </p:to>
                                    </p:set>
                                    <p:anim calcmode="lin" valueType="num">
                                      <p:cBhvr additive="base">
                                        <p:cTn id="23" dur="500" fill="hold"/>
                                        <p:tgtEl>
                                          <p:spTgt spid="10854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8547">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8547">
                                            <p:txEl>
                                              <p:pRg st="4" end="4"/>
                                            </p:txEl>
                                          </p:spTgt>
                                        </p:tgtEl>
                                        <p:attrNameLst>
                                          <p:attrName>ppt_c</p:attrName>
                                        </p:attrNameLst>
                                      </p:cBhvr>
                                      <p:to>
                                        <a:schemeClr val="accent2"/>
                                      </p:to>
                                    </p:animClr>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8547">
                                            <p:txEl>
                                              <p:pRg st="5" end="5"/>
                                            </p:txEl>
                                          </p:spTgt>
                                        </p:tgtEl>
                                        <p:attrNameLst>
                                          <p:attrName>style.visibility</p:attrName>
                                        </p:attrNameLst>
                                      </p:cBhvr>
                                      <p:to>
                                        <p:strVal val="visible"/>
                                      </p:to>
                                    </p:set>
                                    <p:anim calcmode="lin" valueType="num">
                                      <p:cBhvr additive="base">
                                        <p:cTn id="29" dur="500" fill="hold"/>
                                        <p:tgtEl>
                                          <p:spTgt spid="108547">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8547">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8547">
                                            <p:txEl>
                                              <p:pRg st="5" end="5"/>
                                            </p:txEl>
                                          </p:spTgt>
                                        </p:tgtEl>
                                        <p:attrNameLst>
                                          <p:attrName>ppt_c</p:attrName>
                                        </p:attrNameLst>
                                      </p:cBhvr>
                                      <p:to>
                                        <a:schemeClr val="accent2"/>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8547">
                                            <p:txEl>
                                              <p:pRg st="6" end="6"/>
                                            </p:txEl>
                                          </p:spTgt>
                                        </p:tgtEl>
                                        <p:attrNameLst>
                                          <p:attrName>style.visibility</p:attrName>
                                        </p:attrNameLst>
                                      </p:cBhvr>
                                      <p:to>
                                        <p:strVal val="visible"/>
                                      </p:to>
                                    </p:set>
                                    <p:anim calcmode="lin" valueType="num">
                                      <p:cBhvr additive="base">
                                        <p:cTn id="35" dur="500" fill="hold"/>
                                        <p:tgtEl>
                                          <p:spTgt spid="108547">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8547">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8547">
                                            <p:txEl>
                                              <p:pRg st="6" end="6"/>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247C55A9-B3D5-4AA0-983C-A3C43E04F5CC}"/>
              </a:ext>
            </a:extLst>
          </p:cNvPr>
          <p:cNvSpPr>
            <a:spLocks noGrp="1"/>
          </p:cNvSpPr>
          <p:nvPr>
            <p:ph type="sldNum" sz="quarter" idx="12"/>
          </p:nvPr>
        </p:nvSpPr>
        <p:spPr/>
        <p:txBody>
          <a:bodyPr/>
          <a:lstStyle/>
          <a:p>
            <a:fld id="{F8C64F98-6D81-4223-BCC5-99E1A33A513D}" type="slidenum">
              <a:rPr lang="pt-BR" altLang="pt-BR"/>
              <a:pPr/>
              <a:t>73</a:t>
            </a:fld>
            <a:endParaRPr lang="pt-BR" altLang="pt-BR"/>
          </a:p>
        </p:txBody>
      </p:sp>
      <p:sp>
        <p:nvSpPr>
          <p:cNvPr id="136194" name="Rectangle 2">
            <a:extLst>
              <a:ext uri="{FF2B5EF4-FFF2-40B4-BE49-F238E27FC236}">
                <a16:creationId xmlns:a16="http://schemas.microsoft.com/office/drawing/2014/main" id="{D3574D49-B560-4A8E-B5A8-70FAF8F7F0DF}"/>
              </a:ext>
            </a:extLst>
          </p:cNvPr>
          <p:cNvSpPr>
            <a:spLocks noGrp="1" noChangeArrowheads="1"/>
          </p:cNvSpPr>
          <p:nvPr>
            <p:ph type="title"/>
          </p:nvPr>
        </p:nvSpPr>
        <p:spPr/>
        <p:txBody>
          <a:bodyPr/>
          <a:lstStyle/>
          <a:p>
            <a:r>
              <a:rPr lang="pt-BR" altLang="pt-BR" b="1"/>
              <a:t>Links Relacionados</a:t>
            </a:r>
          </a:p>
        </p:txBody>
      </p:sp>
      <p:sp>
        <p:nvSpPr>
          <p:cNvPr id="136195" name="Rectangle 3">
            <a:extLst>
              <a:ext uri="{FF2B5EF4-FFF2-40B4-BE49-F238E27FC236}">
                <a16:creationId xmlns:a16="http://schemas.microsoft.com/office/drawing/2014/main" id="{62E6B4AB-0D65-41EA-B6B1-4AAA9C246D61}"/>
              </a:ext>
            </a:extLst>
          </p:cNvPr>
          <p:cNvSpPr>
            <a:spLocks noGrp="1" noChangeArrowheads="1"/>
          </p:cNvSpPr>
          <p:nvPr>
            <p:ph type="body" idx="1"/>
          </p:nvPr>
        </p:nvSpPr>
        <p:spPr>
          <a:xfrm>
            <a:off x="250825" y="1573213"/>
            <a:ext cx="8569325" cy="4687887"/>
          </a:xfrm>
        </p:spPr>
        <p:txBody>
          <a:bodyPr/>
          <a:lstStyle/>
          <a:p>
            <a:r>
              <a:rPr lang="pt-BR" altLang="pt-BR" sz="2400" b="1" u="sng">
                <a:solidFill>
                  <a:schemeClr val="accent2"/>
                </a:solidFill>
              </a:rPr>
              <a:t>http://www.agilemanifesto.org/</a:t>
            </a:r>
          </a:p>
          <a:p>
            <a:r>
              <a:rPr lang="pt-BR" altLang="pt-BR" sz="2400" b="1" u="sng">
                <a:solidFill>
                  <a:schemeClr val="accent2"/>
                </a:solidFill>
              </a:rPr>
              <a:t>http://www.dcc.unicamp.br/~ra022247/Arquivos/scrum.pdf</a:t>
            </a:r>
          </a:p>
          <a:p>
            <a:r>
              <a:rPr lang="pt-BR" altLang="pt-BR" sz="2400" b="1" u="sng">
                <a:solidFill>
                  <a:schemeClr val="accent2"/>
                </a:solidFill>
              </a:rPr>
              <a:t>http://www.poli.usp.br/pro/procsoft/tproepusp04.pdf</a:t>
            </a:r>
          </a:p>
          <a:p>
            <a:r>
              <a:rPr lang="pt-BR" altLang="pt-BR" sz="2400" b="1" u="sng">
                <a:solidFill>
                  <a:schemeClr val="accent2"/>
                </a:solidFill>
              </a:rPr>
              <a:t>http://alistair.cockburn.us/crystal</a:t>
            </a:r>
          </a:p>
          <a:p>
            <a:r>
              <a:rPr lang="pt-BR" altLang="pt-BR" sz="2400" b="1" u="sng">
                <a:solidFill>
                  <a:schemeClr val="accent2"/>
                </a:solidFill>
              </a:rPr>
              <a:t>http://www.featuredrivendevelopment.com/</a:t>
            </a:r>
          </a:p>
          <a:p>
            <a:r>
              <a:rPr lang="pt-BR" altLang="pt-BR" sz="2400" b="1" u="sng">
                <a:solidFill>
                  <a:schemeClr val="accent2"/>
                </a:solidFill>
              </a:rPr>
              <a:t>http://www.dsdm.org/</a:t>
            </a:r>
          </a:p>
          <a:p>
            <a:r>
              <a:rPr lang="pt-BR" altLang="pt-BR" sz="2400" b="1" u="sng">
                <a:solidFill>
                  <a:schemeClr val="accent2"/>
                </a:solidFill>
              </a:rPr>
              <a:t>http://www.adaptivesd.com/</a:t>
            </a:r>
          </a:p>
          <a:p>
            <a:r>
              <a:rPr lang="pt-BR" altLang="pt-BR" sz="2400" b="1" u="sng">
                <a:solidFill>
                  <a:schemeClr val="accent2"/>
                </a:solidFill>
              </a:rPr>
              <a:t>http://www.rspa.com/spi/process-agile.html</a:t>
            </a:r>
          </a:p>
          <a:p>
            <a:r>
              <a:rPr lang="pt-BR" altLang="pt-BR" sz="2400" b="1" u="sng">
                <a:solidFill>
                  <a:schemeClr val="accent2"/>
                </a:solidFill>
              </a:rPr>
              <a:t>http://www.vtt.fi/inf/pdf/publications/2002/P478.pdf</a:t>
            </a:r>
          </a:p>
          <a:p>
            <a:r>
              <a:rPr lang="pt-BR" altLang="pt-BR" b="1" u="sng">
                <a:solidFill>
                  <a:srgbClr val="000099"/>
                </a:solidFill>
              </a:rPr>
              <a:t>www.ime.usp.br/~gdaltonl/ageis.htm</a:t>
            </a:r>
          </a:p>
        </p:txBody>
      </p:sp>
      <p:sp>
        <p:nvSpPr>
          <p:cNvPr id="136196" name="Line 4">
            <a:extLst>
              <a:ext uri="{FF2B5EF4-FFF2-40B4-BE49-F238E27FC236}">
                <a16:creationId xmlns:a16="http://schemas.microsoft.com/office/drawing/2014/main" id="{AB7A3228-97B0-400A-AC7E-9229723CC48B}"/>
              </a:ext>
            </a:extLst>
          </p:cNvPr>
          <p:cNvSpPr>
            <a:spLocks noChangeShapeType="1"/>
          </p:cNvSpPr>
          <p:nvPr/>
        </p:nvSpPr>
        <p:spPr bwMode="auto">
          <a:xfrm>
            <a:off x="684213" y="6243638"/>
            <a:ext cx="7920037" cy="1587"/>
          </a:xfrm>
          <a:prstGeom prst="line">
            <a:avLst/>
          </a:prstGeom>
          <a:noFill/>
          <a:ln w="57150" cmpd="thickThin">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36197" name="Line 5">
            <a:extLst>
              <a:ext uri="{FF2B5EF4-FFF2-40B4-BE49-F238E27FC236}">
                <a16:creationId xmlns:a16="http://schemas.microsoft.com/office/drawing/2014/main" id="{93474EFB-2A2B-44B7-8A65-58970DEB466A}"/>
              </a:ext>
            </a:extLst>
          </p:cNvPr>
          <p:cNvSpPr>
            <a:spLocks noChangeShapeType="1"/>
          </p:cNvSpPr>
          <p:nvPr/>
        </p:nvSpPr>
        <p:spPr bwMode="auto">
          <a:xfrm>
            <a:off x="684213" y="1544638"/>
            <a:ext cx="7920037" cy="1587"/>
          </a:xfrm>
          <a:prstGeom prst="line">
            <a:avLst/>
          </a:prstGeom>
          <a:noFill/>
          <a:ln w="57150" cmpd="thickThin">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diamond(in)">
                                      <p:cBhvr>
                                        <p:cTn id="7" dur="2000"/>
                                        <p:tgtEl>
                                          <p:spTgt spid="136195">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136195">
                                            <p:txEl>
                                              <p:pRg st="1" end="1"/>
                                            </p:txEl>
                                          </p:spTgt>
                                        </p:tgtEl>
                                        <p:attrNameLst>
                                          <p:attrName>style.visibility</p:attrName>
                                        </p:attrNameLst>
                                      </p:cBhvr>
                                      <p:to>
                                        <p:strVal val="visible"/>
                                      </p:to>
                                    </p:set>
                                    <p:animEffect transition="in" filter="diamond(in)">
                                      <p:cBhvr>
                                        <p:cTn id="10" dur="2000"/>
                                        <p:tgtEl>
                                          <p:spTgt spid="136195">
                                            <p:txEl>
                                              <p:pRg st="1" end="1"/>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136195">
                                            <p:txEl>
                                              <p:pRg st="2" end="2"/>
                                            </p:txEl>
                                          </p:spTgt>
                                        </p:tgtEl>
                                        <p:attrNameLst>
                                          <p:attrName>style.visibility</p:attrName>
                                        </p:attrNameLst>
                                      </p:cBhvr>
                                      <p:to>
                                        <p:strVal val="visible"/>
                                      </p:to>
                                    </p:set>
                                    <p:animEffect transition="in" filter="diamond(in)">
                                      <p:cBhvr>
                                        <p:cTn id="13" dur="2000"/>
                                        <p:tgtEl>
                                          <p:spTgt spid="136195">
                                            <p:txEl>
                                              <p:pRg st="2" end="2"/>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136195">
                                            <p:txEl>
                                              <p:pRg st="3" end="3"/>
                                            </p:txEl>
                                          </p:spTgt>
                                        </p:tgtEl>
                                        <p:attrNameLst>
                                          <p:attrName>style.visibility</p:attrName>
                                        </p:attrNameLst>
                                      </p:cBhvr>
                                      <p:to>
                                        <p:strVal val="visible"/>
                                      </p:to>
                                    </p:set>
                                    <p:animEffect transition="in" filter="diamond(in)">
                                      <p:cBhvr>
                                        <p:cTn id="16" dur="2000"/>
                                        <p:tgtEl>
                                          <p:spTgt spid="136195">
                                            <p:txEl>
                                              <p:pRg st="3" end="3"/>
                                            </p:txEl>
                                          </p:spTgt>
                                        </p:tgtEl>
                                      </p:cBhvr>
                                    </p:animEffect>
                                  </p:childTnLst>
                                </p:cTn>
                              </p:par>
                              <p:par>
                                <p:cTn id="17" presetID="8" presetClass="entr" presetSubtype="16" fill="hold" nodeType="withEffect">
                                  <p:stCondLst>
                                    <p:cond delay="0"/>
                                  </p:stCondLst>
                                  <p:childTnLst>
                                    <p:set>
                                      <p:cBhvr>
                                        <p:cTn id="18" dur="1" fill="hold">
                                          <p:stCondLst>
                                            <p:cond delay="0"/>
                                          </p:stCondLst>
                                        </p:cTn>
                                        <p:tgtEl>
                                          <p:spTgt spid="136195">
                                            <p:txEl>
                                              <p:pRg st="4" end="4"/>
                                            </p:txEl>
                                          </p:spTgt>
                                        </p:tgtEl>
                                        <p:attrNameLst>
                                          <p:attrName>style.visibility</p:attrName>
                                        </p:attrNameLst>
                                      </p:cBhvr>
                                      <p:to>
                                        <p:strVal val="visible"/>
                                      </p:to>
                                    </p:set>
                                    <p:animEffect transition="in" filter="diamond(in)">
                                      <p:cBhvr>
                                        <p:cTn id="19" dur="2000"/>
                                        <p:tgtEl>
                                          <p:spTgt spid="136195">
                                            <p:txEl>
                                              <p:pRg st="4" end="4"/>
                                            </p:txEl>
                                          </p:spTgt>
                                        </p:tgtEl>
                                      </p:cBhvr>
                                    </p:animEffect>
                                  </p:childTnLst>
                                </p:cTn>
                              </p:par>
                              <p:par>
                                <p:cTn id="20" presetID="8" presetClass="entr" presetSubtype="16" fill="hold" nodeType="withEffect">
                                  <p:stCondLst>
                                    <p:cond delay="0"/>
                                  </p:stCondLst>
                                  <p:childTnLst>
                                    <p:set>
                                      <p:cBhvr>
                                        <p:cTn id="21" dur="1" fill="hold">
                                          <p:stCondLst>
                                            <p:cond delay="0"/>
                                          </p:stCondLst>
                                        </p:cTn>
                                        <p:tgtEl>
                                          <p:spTgt spid="136195">
                                            <p:txEl>
                                              <p:pRg st="5" end="5"/>
                                            </p:txEl>
                                          </p:spTgt>
                                        </p:tgtEl>
                                        <p:attrNameLst>
                                          <p:attrName>style.visibility</p:attrName>
                                        </p:attrNameLst>
                                      </p:cBhvr>
                                      <p:to>
                                        <p:strVal val="visible"/>
                                      </p:to>
                                    </p:set>
                                    <p:animEffect transition="in" filter="diamond(in)">
                                      <p:cBhvr>
                                        <p:cTn id="22" dur="2000"/>
                                        <p:tgtEl>
                                          <p:spTgt spid="136195">
                                            <p:txEl>
                                              <p:pRg st="5" end="5"/>
                                            </p:txEl>
                                          </p:spTgt>
                                        </p:tgtEl>
                                      </p:cBhvr>
                                    </p:animEffect>
                                  </p:childTnLst>
                                </p:cTn>
                              </p:par>
                              <p:par>
                                <p:cTn id="23" presetID="8" presetClass="entr" presetSubtype="16" fill="hold" nodeType="withEffect">
                                  <p:stCondLst>
                                    <p:cond delay="0"/>
                                  </p:stCondLst>
                                  <p:childTnLst>
                                    <p:set>
                                      <p:cBhvr>
                                        <p:cTn id="24" dur="1" fill="hold">
                                          <p:stCondLst>
                                            <p:cond delay="0"/>
                                          </p:stCondLst>
                                        </p:cTn>
                                        <p:tgtEl>
                                          <p:spTgt spid="136195">
                                            <p:txEl>
                                              <p:pRg st="6" end="6"/>
                                            </p:txEl>
                                          </p:spTgt>
                                        </p:tgtEl>
                                        <p:attrNameLst>
                                          <p:attrName>style.visibility</p:attrName>
                                        </p:attrNameLst>
                                      </p:cBhvr>
                                      <p:to>
                                        <p:strVal val="visible"/>
                                      </p:to>
                                    </p:set>
                                    <p:animEffect transition="in" filter="diamond(in)">
                                      <p:cBhvr>
                                        <p:cTn id="25" dur="2000"/>
                                        <p:tgtEl>
                                          <p:spTgt spid="136195">
                                            <p:txEl>
                                              <p:pRg st="6" end="6"/>
                                            </p:txEl>
                                          </p:spTgt>
                                        </p:tgtEl>
                                      </p:cBhvr>
                                    </p:animEffect>
                                  </p:childTnLst>
                                </p:cTn>
                              </p:par>
                              <p:par>
                                <p:cTn id="26" presetID="8" presetClass="entr" presetSubtype="16" fill="hold" nodeType="withEffect">
                                  <p:stCondLst>
                                    <p:cond delay="0"/>
                                  </p:stCondLst>
                                  <p:childTnLst>
                                    <p:set>
                                      <p:cBhvr>
                                        <p:cTn id="27" dur="1" fill="hold">
                                          <p:stCondLst>
                                            <p:cond delay="0"/>
                                          </p:stCondLst>
                                        </p:cTn>
                                        <p:tgtEl>
                                          <p:spTgt spid="136195">
                                            <p:txEl>
                                              <p:pRg st="7" end="7"/>
                                            </p:txEl>
                                          </p:spTgt>
                                        </p:tgtEl>
                                        <p:attrNameLst>
                                          <p:attrName>style.visibility</p:attrName>
                                        </p:attrNameLst>
                                      </p:cBhvr>
                                      <p:to>
                                        <p:strVal val="visible"/>
                                      </p:to>
                                    </p:set>
                                    <p:animEffect transition="in" filter="diamond(in)">
                                      <p:cBhvr>
                                        <p:cTn id="28" dur="2000"/>
                                        <p:tgtEl>
                                          <p:spTgt spid="136195">
                                            <p:txEl>
                                              <p:pRg st="7" end="7"/>
                                            </p:txEl>
                                          </p:spTgt>
                                        </p:tgtEl>
                                      </p:cBhvr>
                                    </p:animEffect>
                                  </p:childTnLst>
                                </p:cTn>
                              </p:par>
                              <p:par>
                                <p:cTn id="29" presetID="8" presetClass="entr" presetSubtype="16" fill="hold" nodeType="withEffect">
                                  <p:stCondLst>
                                    <p:cond delay="0"/>
                                  </p:stCondLst>
                                  <p:childTnLst>
                                    <p:set>
                                      <p:cBhvr>
                                        <p:cTn id="30" dur="1" fill="hold">
                                          <p:stCondLst>
                                            <p:cond delay="0"/>
                                          </p:stCondLst>
                                        </p:cTn>
                                        <p:tgtEl>
                                          <p:spTgt spid="136195">
                                            <p:txEl>
                                              <p:pRg st="8" end="8"/>
                                            </p:txEl>
                                          </p:spTgt>
                                        </p:tgtEl>
                                        <p:attrNameLst>
                                          <p:attrName>style.visibility</p:attrName>
                                        </p:attrNameLst>
                                      </p:cBhvr>
                                      <p:to>
                                        <p:strVal val="visible"/>
                                      </p:to>
                                    </p:set>
                                    <p:animEffect transition="in" filter="diamond(in)">
                                      <p:cBhvr>
                                        <p:cTn id="31" dur="2000"/>
                                        <p:tgtEl>
                                          <p:spTgt spid="136195">
                                            <p:txEl>
                                              <p:pRg st="8" end="8"/>
                                            </p:txEl>
                                          </p:spTgt>
                                        </p:tgtEl>
                                      </p:cBhvr>
                                    </p:animEffect>
                                  </p:childTnLst>
                                </p:cTn>
                              </p:par>
                              <p:par>
                                <p:cTn id="32" presetID="8" presetClass="entr" presetSubtype="16" fill="hold" nodeType="withEffect">
                                  <p:stCondLst>
                                    <p:cond delay="0"/>
                                  </p:stCondLst>
                                  <p:childTnLst>
                                    <p:set>
                                      <p:cBhvr>
                                        <p:cTn id="33" dur="1" fill="hold">
                                          <p:stCondLst>
                                            <p:cond delay="0"/>
                                          </p:stCondLst>
                                        </p:cTn>
                                        <p:tgtEl>
                                          <p:spTgt spid="136195">
                                            <p:txEl>
                                              <p:pRg st="9" end="9"/>
                                            </p:txEl>
                                          </p:spTgt>
                                        </p:tgtEl>
                                        <p:attrNameLst>
                                          <p:attrName>style.visibility</p:attrName>
                                        </p:attrNameLst>
                                      </p:cBhvr>
                                      <p:to>
                                        <p:strVal val="visible"/>
                                      </p:to>
                                    </p:set>
                                    <p:animEffect transition="in" filter="diamond(in)">
                                      <p:cBhvr>
                                        <p:cTn id="34" dur="2000"/>
                                        <p:tgtEl>
                                          <p:spTgt spid="1361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0E0C54A4-0FB0-4FC2-A2F9-38BD57024F9F}"/>
              </a:ext>
            </a:extLst>
          </p:cNvPr>
          <p:cNvSpPr>
            <a:spLocks noGrp="1" noChangeArrowheads="1"/>
          </p:cNvSpPr>
          <p:nvPr>
            <p:ph type="title"/>
          </p:nvPr>
        </p:nvSpPr>
        <p:spPr/>
        <p:txBody>
          <a:bodyPr/>
          <a:lstStyle/>
          <a:p>
            <a:r>
              <a:rPr lang="pt-BR" altLang="pt-BR"/>
              <a:t>Sprint - Reuniões Diárias</a:t>
            </a:r>
          </a:p>
        </p:txBody>
      </p:sp>
      <p:sp>
        <p:nvSpPr>
          <p:cNvPr id="144387" name="Rectangle 3">
            <a:extLst>
              <a:ext uri="{FF2B5EF4-FFF2-40B4-BE49-F238E27FC236}">
                <a16:creationId xmlns:a16="http://schemas.microsoft.com/office/drawing/2014/main" id="{641EBA1C-7529-401A-91EE-60B21D2B3B68}"/>
              </a:ext>
            </a:extLst>
          </p:cNvPr>
          <p:cNvSpPr>
            <a:spLocks noGrp="1" noChangeArrowheads="1"/>
          </p:cNvSpPr>
          <p:nvPr>
            <p:ph type="body" idx="1"/>
          </p:nvPr>
        </p:nvSpPr>
        <p:spPr/>
        <p:txBody>
          <a:bodyPr>
            <a:normAutofit fontScale="85000" lnSpcReduction="20000"/>
          </a:bodyPr>
          <a:lstStyle/>
          <a:p>
            <a:r>
              <a:rPr lang="pt-BR" altLang="pt-BR"/>
              <a:t>Cerca de 15 minutos de duração</a:t>
            </a:r>
          </a:p>
          <a:p>
            <a:r>
              <a:rPr lang="pt-BR" altLang="pt-BR"/>
              <a:t>Todos respondem às perguntas:</a:t>
            </a:r>
          </a:p>
          <a:p>
            <a:pPr lvl="1"/>
            <a:r>
              <a:rPr lang="pt-BR" altLang="pt-BR"/>
              <a:t>O que você realizou desde a última reunião?</a:t>
            </a:r>
          </a:p>
          <a:p>
            <a:pPr lvl="1"/>
            <a:r>
              <a:rPr lang="pt-BR" altLang="pt-BR"/>
              <a:t>Quais problemas você enfrentou?</a:t>
            </a:r>
          </a:p>
          <a:p>
            <a:pPr lvl="1"/>
            <a:r>
              <a:rPr lang="pt-BR" altLang="pt-BR"/>
              <a:t>Em que você trabalhará até a próxima reunião? </a:t>
            </a:r>
          </a:p>
          <a:p>
            <a:r>
              <a:rPr lang="pt-BR" altLang="pt-BR"/>
              <a:t>Benefícios:</a:t>
            </a:r>
          </a:p>
          <a:p>
            <a:pPr lvl="1"/>
            <a:r>
              <a:rPr lang="pt-BR" altLang="pt-BR"/>
              <a:t>Maior integração entre os membros da equipe</a:t>
            </a:r>
          </a:p>
          <a:p>
            <a:pPr lvl="1"/>
            <a:r>
              <a:rPr lang="pt-BR" altLang="pt-BR"/>
              <a:t>Rápida solução de problemas</a:t>
            </a:r>
            <a:endParaRPr lang="en-US" altLang="pt-BR"/>
          </a:p>
          <a:p>
            <a:pPr lvl="2"/>
            <a:r>
              <a:rPr lang="en-US" altLang="pt-BR"/>
              <a:t>P</a:t>
            </a:r>
            <a:r>
              <a:rPr lang="pt-BR" altLang="pt-BR"/>
              <a:t>romovem o compartilhamento de conhecimento</a:t>
            </a:r>
          </a:p>
          <a:p>
            <a:pPr lvl="1"/>
            <a:r>
              <a:rPr lang="pt-BR" altLang="pt-BR"/>
              <a:t>Progresso medido continuamente</a:t>
            </a:r>
          </a:p>
          <a:p>
            <a:pPr lvl="2"/>
            <a:r>
              <a:rPr lang="pt-BR" altLang="pt-BR"/>
              <a:t>Minimização de riscos</a:t>
            </a:r>
          </a:p>
        </p:txBody>
      </p:sp>
      <p:sp>
        <p:nvSpPr>
          <p:cNvPr id="6" name="Espaço Reservado para Rodapé 3">
            <a:extLst>
              <a:ext uri="{FF2B5EF4-FFF2-40B4-BE49-F238E27FC236}">
                <a16:creationId xmlns:a16="http://schemas.microsoft.com/office/drawing/2014/main" id="{FE3AAABA-DDEC-4608-8997-9FFBF59862B4}"/>
              </a:ext>
            </a:extLst>
          </p:cNvPr>
          <p:cNvSpPr>
            <a:spLocks noGrp="1"/>
          </p:cNvSpPr>
          <p:nvPr>
            <p:ph type="ftr" sz="quarter" idx="10"/>
          </p:nvPr>
        </p:nvSpPr>
        <p:spPr>
          <a:xfrm>
            <a:off x="539552" y="6588208"/>
            <a:ext cx="7848872" cy="260648"/>
          </a:xfrm>
          <a:prstGeom prst="rect">
            <a:avLst/>
          </a:prstGeom>
        </p:spPr>
        <p:txBody>
          <a:bodyPr/>
          <a:lstStyle>
            <a:lvl1pPr algn="ctr">
              <a:defRPr sz="1100" b="1" cap="small" baseline="0">
                <a:solidFill>
                  <a:srgbClr val="002060"/>
                </a:solidFill>
                <a:latin typeface="Trebuchet MS" panose="020B0603020202020204" pitchFamily="34" charset="0"/>
              </a:defRPr>
            </a:lvl1pPr>
          </a:lstStyle>
          <a:p>
            <a:r>
              <a:rPr lang="pt-BR" altLang="pt-BR"/>
              <a:t>Projeto de Software - Sildenir A. Ribeiro, DSc</a:t>
            </a:r>
            <a:endParaRPr lang="pt-BR" alt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5D470E84-51C6-44E5-ADB2-4A68D010DC2A}"/>
              </a:ext>
            </a:extLst>
          </p:cNvPr>
          <p:cNvSpPr>
            <a:spLocks noGrp="1" noChangeArrowheads="1"/>
          </p:cNvSpPr>
          <p:nvPr>
            <p:ph type="title"/>
          </p:nvPr>
        </p:nvSpPr>
        <p:spPr/>
        <p:txBody>
          <a:bodyPr/>
          <a:lstStyle/>
          <a:p>
            <a:r>
              <a:rPr lang="pt-BR" altLang="pt-BR"/>
              <a:t>Sprint - Revisão</a:t>
            </a:r>
          </a:p>
        </p:txBody>
      </p:sp>
      <p:sp>
        <p:nvSpPr>
          <p:cNvPr id="145411" name="Rectangle 3">
            <a:extLst>
              <a:ext uri="{FF2B5EF4-FFF2-40B4-BE49-F238E27FC236}">
                <a16:creationId xmlns:a16="http://schemas.microsoft.com/office/drawing/2014/main" id="{157A05B5-F26F-4C73-8BED-F560D640102A}"/>
              </a:ext>
            </a:extLst>
          </p:cNvPr>
          <p:cNvSpPr>
            <a:spLocks noGrp="1" noChangeArrowheads="1"/>
          </p:cNvSpPr>
          <p:nvPr>
            <p:ph type="body" idx="1"/>
          </p:nvPr>
        </p:nvSpPr>
        <p:spPr/>
        <p:txBody>
          <a:bodyPr>
            <a:normAutofit fontScale="85000" lnSpcReduction="20000"/>
          </a:bodyPr>
          <a:lstStyle/>
          <a:p>
            <a:r>
              <a:rPr lang="pt-BR" altLang="pt-BR"/>
              <a:t>Deve obedecer à data de entrega</a:t>
            </a:r>
          </a:p>
          <a:p>
            <a:pPr lvl="1"/>
            <a:r>
              <a:rPr lang="pt-BR" altLang="pt-BR"/>
              <a:t>Permitida a diminuição de funcionalidades</a:t>
            </a:r>
          </a:p>
          <a:p>
            <a:pPr lvl="1"/>
            <a:endParaRPr lang="pt-BR" altLang="pt-BR"/>
          </a:p>
          <a:p>
            <a:r>
              <a:rPr lang="pt-BR" altLang="pt-BR"/>
              <a:t>Apresentação do produto ao cliente</a:t>
            </a:r>
          </a:p>
          <a:p>
            <a:pPr lvl="1"/>
            <a:r>
              <a:rPr lang="pt-BR" altLang="pt-BR"/>
              <a:t>Sugestões de mudanças são incorporadas ao backlog</a:t>
            </a:r>
          </a:p>
          <a:p>
            <a:pPr lvl="1"/>
            <a:endParaRPr lang="pt-BR" altLang="pt-BR"/>
          </a:p>
          <a:p>
            <a:r>
              <a:rPr lang="pt-BR" altLang="pt-BR"/>
              <a:t>Benefícios:</a:t>
            </a:r>
          </a:p>
          <a:p>
            <a:pPr lvl="1"/>
            <a:r>
              <a:rPr lang="pt-BR" altLang="pt-BR"/>
              <a:t>Apresentar resultados concretos ao cliente </a:t>
            </a:r>
          </a:p>
          <a:p>
            <a:pPr lvl="1"/>
            <a:r>
              <a:rPr lang="pt-BR" altLang="pt-BR"/>
              <a:t>Integrar e testar uma boa parte do software</a:t>
            </a:r>
          </a:p>
          <a:p>
            <a:pPr lvl="1"/>
            <a:r>
              <a:rPr lang="pt-BR" altLang="pt-BR"/>
              <a:t>Motivação da equipe</a:t>
            </a:r>
          </a:p>
          <a:p>
            <a:endParaRPr lang="pt-BR" altLang="pt-BR"/>
          </a:p>
        </p:txBody>
      </p:sp>
      <p:pic>
        <p:nvPicPr>
          <p:cNvPr id="145412" name="Picture 4">
            <a:extLst>
              <a:ext uri="{FF2B5EF4-FFF2-40B4-BE49-F238E27FC236}">
                <a16:creationId xmlns:a16="http://schemas.microsoft.com/office/drawing/2014/main" id="{29EBEA0C-B1C2-41A9-81CA-5A01E0300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4191000"/>
            <a:ext cx="1393825" cy="822325"/>
          </a:xfrm>
          <a:prstGeom prst="rect">
            <a:avLst/>
          </a:prstGeom>
          <a:noFill/>
          <a:extLst>
            <a:ext uri="{909E8E84-426E-40DD-AFC4-6F175D3DCCD1}">
              <a14:hiddenFill xmlns:a14="http://schemas.microsoft.com/office/drawing/2010/main">
                <a:solidFill>
                  <a:srgbClr val="FFFFFF"/>
                </a:solidFill>
              </a14:hiddenFill>
            </a:ext>
          </a:extLst>
        </p:spPr>
      </p:pic>
      <p:sp>
        <p:nvSpPr>
          <p:cNvPr id="145413" name="Text Box 5">
            <a:extLst>
              <a:ext uri="{FF2B5EF4-FFF2-40B4-BE49-F238E27FC236}">
                <a16:creationId xmlns:a16="http://schemas.microsoft.com/office/drawing/2014/main" id="{A15C6C71-4B40-466B-8C0E-FF5D2E5BC223}"/>
              </a:ext>
            </a:extLst>
          </p:cNvPr>
          <p:cNvSpPr txBox="1">
            <a:spLocks noChangeArrowheads="1"/>
          </p:cNvSpPr>
          <p:nvPr/>
        </p:nvSpPr>
        <p:spPr bwMode="auto">
          <a:xfrm>
            <a:off x="7239000" y="4953000"/>
            <a:ext cx="1524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pt-BR" altLang="pt-BR" sz="1600">
                <a:latin typeface="Tahoma" panose="020B0604030504040204" pitchFamily="34" charset="0"/>
              </a:rPr>
              <a:t>Nova funcionalidade</a:t>
            </a:r>
          </a:p>
        </p:txBody>
      </p:sp>
      <p:sp>
        <p:nvSpPr>
          <p:cNvPr id="10" name="Espaço Reservado para Rodapé 3">
            <a:extLst>
              <a:ext uri="{FF2B5EF4-FFF2-40B4-BE49-F238E27FC236}">
                <a16:creationId xmlns:a16="http://schemas.microsoft.com/office/drawing/2014/main" id="{BC20F663-9C75-4760-9433-78A13575C338}"/>
              </a:ext>
            </a:extLst>
          </p:cNvPr>
          <p:cNvSpPr>
            <a:spLocks noGrp="1"/>
          </p:cNvSpPr>
          <p:nvPr>
            <p:ph type="ftr" sz="quarter" idx="10"/>
          </p:nvPr>
        </p:nvSpPr>
        <p:spPr>
          <a:xfrm>
            <a:off x="539552" y="6588208"/>
            <a:ext cx="7848872" cy="260648"/>
          </a:xfrm>
          <a:prstGeom prst="rect">
            <a:avLst/>
          </a:prstGeom>
        </p:spPr>
        <p:txBody>
          <a:bodyPr/>
          <a:lstStyle>
            <a:lvl1pPr algn="ctr">
              <a:defRPr sz="1100" b="1" cap="small" baseline="0">
                <a:solidFill>
                  <a:srgbClr val="002060"/>
                </a:solidFill>
                <a:latin typeface="Trebuchet MS" panose="020B0603020202020204" pitchFamily="34" charset="0"/>
              </a:defRPr>
            </a:lvl1pPr>
          </a:lstStyle>
          <a:p>
            <a:r>
              <a:rPr lang="pt-BR" altLang="pt-BR"/>
              <a:t>Projeto de Software - Sildenir A. Ribeiro, DSc</a:t>
            </a:r>
            <a:endParaRPr lang="pt-BR" altLang="pt-BR" dirty="0"/>
          </a:p>
        </p:txBody>
      </p:sp>
    </p:spTree>
  </p:cSld>
  <p:clrMapOvr>
    <a:masterClrMapping/>
  </p:clrMapOvr>
</p:sld>
</file>

<file path=ppt/theme/theme1.xml><?xml version="1.0" encoding="utf-8"?>
<a:theme xmlns:a="http://schemas.openxmlformats.org/drawingml/2006/main" name="Estrutura padrão">
  <a:themeElements>
    <a:clrScheme name="Estrutura padrã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trutura padrã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457200" algn="l" defTabSz="914400" rtl="0" eaLnBrk="1" fontAlgn="base" latinLnBrk="0" hangingPunct="1">
          <a:lnSpc>
            <a:spcPct val="100000"/>
          </a:lnSpc>
          <a:spcBef>
            <a:spcPct val="0"/>
          </a:spcBef>
          <a:spcAft>
            <a:spcPct val="0"/>
          </a:spcAft>
          <a:buClrTx/>
          <a:buSzTx/>
          <a:buFontTx/>
          <a:buChar char="•"/>
          <a:tabLst/>
          <a:defRPr kumimoji="0" lang="pt-BR" altLang="pt-BR"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457200" algn="l" defTabSz="914400" rtl="0" eaLnBrk="1" fontAlgn="base" latinLnBrk="0" hangingPunct="1">
          <a:lnSpc>
            <a:spcPct val="100000"/>
          </a:lnSpc>
          <a:spcBef>
            <a:spcPct val="0"/>
          </a:spcBef>
          <a:spcAft>
            <a:spcPct val="0"/>
          </a:spcAft>
          <a:buClrTx/>
          <a:buSzTx/>
          <a:buFontTx/>
          <a:buChar char="•"/>
          <a:tabLst/>
          <a:defRPr kumimoji="0" lang="pt-BR" altLang="pt-BR"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Estrutura padrã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strutura padrã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strutura padrã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strutura padrã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strutura padrã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strutura padrã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strutura padrã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52C5CF0618D9F429CEC3EBEA1BACF0E" ma:contentTypeVersion="3" ma:contentTypeDescription="Crie um novo documento." ma:contentTypeScope="" ma:versionID="195be91af29e54736e27585b896d10ce">
  <xsd:schema xmlns:xsd="http://www.w3.org/2001/XMLSchema" xmlns:xs="http://www.w3.org/2001/XMLSchema" xmlns:p="http://schemas.microsoft.com/office/2006/metadata/properties" xmlns:ns2="f0c53ddc-e8c3-4270-b8ea-aa5b2517f24c" targetNamespace="http://schemas.microsoft.com/office/2006/metadata/properties" ma:root="true" ma:fieldsID="2b3eb881f0dfb2a461a1f7ef4503718d" ns2:_="">
    <xsd:import namespace="f0c53ddc-e8c3-4270-b8ea-aa5b2517f24c"/>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c53ddc-e8c3-4270-b8ea-aa5b2517f2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313B3B-0974-4A0E-8AEE-58CF59951905}"/>
</file>

<file path=customXml/itemProps2.xml><?xml version="1.0" encoding="utf-8"?>
<ds:datastoreItem xmlns:ds="http://schemas.openxmlformats.org/officeDocument/2006/customXml" ds:itemID="{0C5E77FE-8918-4809-A7C0-FA119134F710}"/>
</file>

<file path=customXml/itemProps3.xml><?xml version="1.0" encoding="utf-8"?>
<ds:datastoreItem xmlns:ds="http://schemas.openxmlformats.org/officeDocument/2006/customXml" ds:itemID="{8271573B-22D6-4171-8E1A-3CA6B81FA4F6}"/>
</file>

<file path=docProps/app.xml><?xml version="1.0" encoding="utf-8"?>
<Properties xmlns="http://schemas.openxmlformats.org/officeDocument/2006/extended-properties" xmlns:vt="http://schemas.openxmlformats.org/officeDocument/2006/docPropsVTypes">
  <Template>Balance</Template>
  <TotalTime>1054</TotalTime>
  <Words>3927</Words>
  <Application>Microsoft Office PowerPoint</Application>
  <PresentationFormat>Apresentação na tela (4:3)</PresentationFormat>
  <Paragraphs>545</Paragraphs>
  <Slides>73</Slides>
  <Notes>0</Notes>
  <HiddenSlides>0</HiddenSlides>
  <MMClips>0</MMClips>
  <ScaleCrop>false</ScaleCrop>
  <HeadingPairs>
    <vt:vector size="8" baseType="variant">
      <vt:variant>
        <vt:lpstr>Fontes usadas</vt:lpstr>
      </vt:variant>
      <vt:variant>
        <vt:i4>11</vt:i4>
      </vt:variant>
      <vt:variant>
        <vt:lpstr>Tema</vt:lpstr>
      </vt:variant>
      <vt:variant>
        <vt:i4>1</vt:i4>
      </vt:variant>
      <vt:variant>
        <vt:lpstr>Servidores OLE inseridos</vt:lpstr>
      </vt:variant>
      <vt:variant>
        <vt:i4>1</vt:i4>
      </vt:variant>
      <vt:variant>
        <vt:lpstr>Títulos de slides</vt:lpstr>
      </vt:variant>
      <vt:variant>
        <vt:i4>73</vt:i4>
      </vt:variant>
    </vt:vector>
  </HeadingPairs>
  <TitlesOfParts>
    <vt:vector size="86" baseType="lpstr">
      <vt:lpstr>Arial</vt:lpstr>
      <vt:lpstr>Arial Black</vt:lpstr>
      <vt:lpstr>Century Gothic</vt:lpstr>
      <vt:lpstr>Georgia</vt:lpstr>
      <vt:lpstr>Monotype Sorts</vt:lpstr>
      <vt:lpstr>MS Shell Dlg</vt:lpstr>
      <vt:lpstr>Tahoma</vt:lpstr>
      <vt:lpstr>Times New Roman</vt:lpstr>
      <vt:lpstr>Trebuchet MS</vt:lpstr>
      <vt:lpstr>Verdana</vt:lpstr>
      <vt:lpstr>Wingdings</vt:lpstr>
      <vt:lpstr>Estrutura padrão</vt:lpstr>
      <vt:lpstr>Bitmap Image</vt:lpstr>
      <vt:lpstr>Apresentação do PowerPoint</vt:lpstr>
      <vt:lpstr>Scrum</vt:lpstr>
      <vt:lpstr>Scrum</vt:lpstr>
      <vt:lpstr>Scrum</vt:lpstr>
      <vt:lpstr>Fases do Processo Ágil</vt:lpstr>
      <vt:lpstr>Planejamento</vt:lpstr>
      <vt:lpstr>Sprint</vt:lpstr>
      <vt:lpstr>Sprint - Reuniões Diárias</vt:lpstr>
      <vt:lpstr>Sprint - Revisão</vt:lpstr>
      <vt:lpstr>Encerramento</vt:lpstr>
      <vt:lpstr>Papéis no Scrum</vt:lpstr>
      <vt:lpstr>Papéis – Product Owner</vt:lpstr>
      <vt:lpstr>Papéis – Scrum Master</vt:lpstr>
      <vt:lpstr>Papéis – Time</vt:lpstr>
      <vt:lpstr>Regras no Scrum</vt:lpstr>
      <vt:lpstr>Sprint Planning Meeting</vt:lpstr>
      <vt:lpstr>Sprint Planning Meeting</vt:lpstr>
      <vt:lpstr>Scrum Daily Meeting</vt:lpstr>
      <vt:lpstr>Scrum Daily Meeting</vt:lpstr>
      <vt:lpstr>Sprint</vt:lpstr>
      <vt:lpstr>Sprint</vt:lpstr>
      <vt:lpstr>Reunião de Revisão do Sprint</vt:lpstr>
      <vt:lpstr>Reunião de Retrospectiva do Sprint</vt:lpstr>
      <vt:lpstr>Considerações</vt:lpstr>
      <vt:lpstr>Reflexão</vt:lpstr>
      <vt:lpstr>Considerações Finais</vt:lpstr>
      <vt:lpstr>Considerações Finais</vt:lpstr>
      <vt:lpstr>Considerações Finais</vt:lpstr>
      <vt:lpstr>Referências</vt:lpstr>
      <vt:lpstr>Referências</vt:lpstr>
      <vt:lpstr>Gerenciamento Ágil de Projetos de Software</vt:lpstr>
      <vt:lpstr>SCRUM  Processo de Desenvolvimento de Software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 família Crystal de Métodos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Links Relacionados</vt:lpstr>
    </vt:vector>
  </TitlesOfParts>
  <Company>Rogério Guaraci dos Santos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Rogério Guaraci dos Santos</dc:creator>
  <cp:lastModifiedBy>Sildenir Alves Ribeiro</cp:lastModifiedBy>
  <cp:revision>227</cp:revision>
  <dcterms:created xsi:type="dcterms:W3CDTF">2003-11-16T13:50:31Z</dcterms:created>
  <dcterms:modified xsi:type="dcterms:W3CDTF">2022-02-14T18:50:13Z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0x010100F52C5CF0618D9F429CEC3EBEA1BACF0E</vt:lpwstr>
  </property>
</Properties>
</file>