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95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3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2" r:id="rId26"/>
    <p:sldId id="287" r:id="rId27"/>
    <p:sldId id="288" r:id="rId28"/>
    <p:sldId id="289" r:id="rId29"/>
    <p:sldId id="296" r:id="rId30"/>
    <p:sldId id="283" r:id="rId31"/>
    <p:sldId id="290" r:id="rId32"/>
    <p:sldId id="294" r:id="rId33"/>
    <p:sldId id="291" r:id="rId34"/>
    <p:sldId id="285" r:id="rId35"/>
    <p:sldId id="292" r:id="rId36"/>
    <p:sldId id="286" r:id="rId37"/>
    <p:sldId id="278" r:id="rId38"/>
    <p:sldId id="279" r:id="rId39"/>
    <p:sldId id="297" r:id="rId40"/>
  </p:sldIdLst>
  <p:sldSz cx="9105900" cy="6832600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F00"/>
    <a:srgbClr val="FF00FF"/>
    <a:srgbClr val="00FFFF"/>
    <a:srgbClr val="0000FF"/>
    <a:srgbClr val="00FF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660" autoAdjust="0"/>
  </p:normalViewPr>
  <p:slideViewPr>
    <p:cSldViewPr>
      <p:cViewPr varScale="1">
        <p:scale>
          <a:sx n="99" d="100"/>
          <a:sy n="99" d="100"/>
        </p:scale>
        <p:origin x="1176" y="84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E05D819-FF54-4600-AF28-78B06007B5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noProof="0"/>
              <a:t>Click to edit Master notes styles</a:t>
            </a:r>
          </a:p>
          <a:p>
            <a:pPr lvl="1"/>
            <a:r>
              <a:rPr lang="en-GB" altLang="pt-BR" noProof="0"/>
              <a:t>Second Level</a:t>
            </a:r>
          </a:p>
          <a:p>
            <a:pPr lvl="2"/>
            <a:r>
              <a:rPr lang="en-GB" altLang="pt-BR" noProof="0"/>
              <a:t>Third Level</a:t>
            </a:r>
          </a:p>
          <a:p>
            <a:pPr lvl="3"/>
            <a:r>
              <a:rPr lang="en-GB" altLang="pt-BR" noProof="0"/>
              <a:t>Fourth Level</a:t>
            </a:r>
          </a:p>
          <a:p>
            <a:pPr lvl="4"/>
            <a:r>
              <a:rPr lang="en-GB" altLang="pt-BR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FACE820-EFC2-406A-BC35-B77F330A5E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85090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2B32C91-BC8A-4954-9BF7-9F6838FF4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5A4CFB-6267-4EDB-B43B-E8B1CB608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57325" y="830263"/>
            <a:ext cx="3689350" cy="27686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3D23E51-4F1D-4E9D-90D5-3113312B9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0FD4EAB-C7AD-4A22-806E-871B55505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593036D-F915-4B80-840C-24426AA7B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D47A982-C24D-47A9-A200-07F0E50C6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0F0FFA-9652-4441-901B-A249509EA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C54A65B-0018-4D1A-B503-6C916ECCCE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F6C764E-0662-4DB7-AA8D-79EDEC35B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36037E1-8AD7-430F-8506-45A9507E5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AD93036-8491-48D2-A535-F523DC518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0DCBA14-3361-404F-B8ED-3B3168565E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8F1BC5E-8C88-4E60-BD3F-FBE41F132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3D82B79-242E-4FD6-9122-CCA08F687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E6D047F-45B1-4E9D-A947-7C8E8AB5C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F3B96DA-7188-4102-B22D-96E760350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E6D047F-45B1-4E9D-A947-7C8E8AB5C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F3B96DA-7188-4102-B22D-96E760350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8440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4A53CC5-AF4C-4D01-89BA-2E749A7FE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6D8404-D495-4DA3-9B44-EDF159B91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F29DACD-BA6D-441E-A223-FB8BA40A3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2A8C0C3-2DBA-4570-BB21-C043A5577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AEE192A-CC7E-477D-A037-FE88CF9D3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07EEBBC-D5B4-41EC-9CB1-31087E6268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28F1324-C3A5-4D31-8F6C-60B0BB374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4E13C04-3944-4A80-8261-C994D9DEE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A23CA-44A1-43DD-8F0E-9AFBDCAE2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8BF6155-5DF0-48C3-BD59-6EBB7F728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1E99B0-3E55-4D83-B4BE-3B24298E7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BD06252-C722-4D9C-AFFE-D0301E1E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60A8633-B587-4B17-8728-E35A8A464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CDD23EA-3257-4A53-8359-0A98D2229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37C7436-8196-451E-B95A-30A7AF4E2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pt-B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CC9717-12A7-4190-B74C-67768FF83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8238" y="1117600"/>
            <a:ext cx="6829425" cy="2379663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8238" y="3589338"/>
            <a:ext cx="6829425" cy="16494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1019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963" y="3048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861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99275" y="304800"/>
            <a:ext cx="1970088" cy="54800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85838" y="304800"/>
            <a:ext cx="5761037" cy="54800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55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963" y="3048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8402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0713" y="1703388"/>
            <a:ext cx="7854950" cy="2841625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0713" y="4572000"/>
            <a:ext cx="7854950" cy="1495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6257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963" y="3048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777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063" y="363538"/>
            <a:ext cx="7853362" cy="1320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7063" y="1674813"/>
            <a:ext cx="3852862" cy="8207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063" y="2495550"/>
            <a:ext cx="3852862" cy="36718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10100" y="1674813"/>
            <a:ext cx="3870325" cy="8207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10100" y="2495550"/>
            <a:ext cx="3870325" cy="36718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0540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FE86294-E53A-4037-A44C-7BB85A3C26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0"/>
            <a:ext cx="9105900" cy="9087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/>
            <a:r>
              <a:rPr lang="pt-BR" altLang="pt-BR" sz="44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Projeto de Software</a:t>
            </a:r>
          </a:p>
          <a:p>
            <a:pPr algn="ctr" fontAlgn="auto"/>
            <a:r>
              <a:rPr lang="pt-BR" altLang="pt-BR" sz="21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BSI – Bacharelado em Sistemas de Informação</a:t>
            </a:r>
          </a:p>
          <a:p>
            <a:pPr algn="ctr" fontAlgn="auto"/>
            <a:r>
              <a:rPr lang="pt-BR" altLang="pt-BR" sz="21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CEFET/RJ - Campus – maria da Graça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D79C6BF-FB86-4141-8A7C-8378DA75B31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2176686" y="6595828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</a:t>
            </a:r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 de Software – Sildenir Alves Ribeiro, DSc</a:t>
            </a:r>
          </a:p>
        </p:txBody>
      </p:sp>
    </p:spTree>
    <p:extLst>
      <p:ext uri="{BB962C8B-B14F-4D97-AF65-F5344CB8AC3E}">
        <p14:creationId xmlns:p14="http://schemas.microsoft.com/office/powerpoint/2010/main" val="67718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03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063" y="455613"/>
            <a:ext cx="2936875" cy="15938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1913" y="984250"/>
            <a:ext cx="4608512" cy="4854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7063" y="2049463"/>
            <a:ext cx="2936875" cy="3797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1055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063" y="455613"/>
            <a:ext cx="2936875" cy="15938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71913" y="984250"/>
            <a:ext cx="4608512" cy="485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7063" y="2049463"/>
            <a:ext cx="2936875" cy="3797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9210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02AC8781-CEBA-46FB-AAD8-E44D4C8F1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28068"/>
            <a:ext cx="9105900" cy="0"/>
          </a:xfrm>
          <a:prstGeom prst="line">
            <a:avLst/>
          </a:prstGeom>
          <a:noFill/>
          <a:ln w="508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A3A62C0-F3DF-4276-918A-25CDD52E2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670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3" tIns="44443" rIns="90473" bIns="44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Master text styles</a:t>
            </a:r>
          </a:p>
          <a:p>
            <a:pPr lvl="1"/>
            <a:r>
              <a:rPr lang="en-GB" altLang="pt-BR"/>
              <a:t>Second level</a:t>
            </a:r>
          </a:p>
          <a:p>
            <a:pPr lvl="2"/>
            <a:r>
              <a:rPr lang="en-GB" altLang="pt-BR"/>
              <a:t>Third level</a:t>
            </a:r>
          </a:p>
          <a:p>
            <a:pPr lvl="3"/>
            <a:r>
              <a:rPr lang="en-GB" altLang="pt-BR"/>
              <a:t>Fourth level</a:t>
            </a:r>
          </a:p>
          <a:p>
            <a:pPr lvl="4"/>
            <a:r>
              <a:rPr lang="en-GB" altLang="pt-BR"/>
              <a:t>Fifth level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BB0EC14-4672-4908-B510-646796D38C3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1528614" y="6596972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BEE8EC3-A150-438C-8482-3CAE1B49393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0"/>
            <a:ext cx="9105900" cy="9087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/>
            <a:r>
              <a:rPr lang="pt-BR" altLang="pt-BR" sz="44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Engenharia de Software</a:t>
            </a:r>
          </a:p>
          <a:p>
            <a:pPr algn="ctr" fontAlgn="auto"/>
            <a:r>
              <a:rPr lang="pt-BR" altLang="pt-BR" sz="21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BSI – Bacharelado em Sistemas de Informação</a:t>
            </a:r>
          </a:p>
          <a:p>
            <a:pPr algn="ctr" fontAlgn="auto"/>
            <a:r>
              <a:rPr lang="pt-BR" altLang="pt-BR" sz="21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CEFET/RJ - Campus – maria da Graça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7950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4">
            <a:extLst>
              <a:ext uri="{FF2B5EF4-FFF2-40B4-BE49-F238E27FC236}">
                <a16:creationId xmlns:a16="http://schemas.microsoft.com/office/drawing/2014/main" id="{6D54C507-7D6B-47E6-B59C-0D1E0AB8A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04332"/>
            <a:ext cx="9105900" cy="0"/>
          </a:xfrm>
          <a:prstGeom prst="line">
            <a:avLst/>
          </a:prstGeom>
          <a:noFill/>
          <a:ln w="508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4E301AE-D369-46B2-AC39-57C323CA08E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Gestão</a:t>
            </a:r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 de </a:t>
            </a:r>
            <a:r>
              <a:rPr lang="en-US" altLang="pt-BR" sz="900" b="1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</a:t>
            </a:r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 de Software – Sildenir Alves Ribeiro, DSc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B66A185-C938-4188-9AE7-D6401CA62902}"/>
              </a:ext>
            </a:extLst>
          </p:cNvPr>
          <p:cNvGrpSpPr/>
          <p:nvPr/>
        </p:nvGrpSpPr>
        <p:grpSpPr>
          <a:xfrm>
            <a:off x="1" y="0"/>
            <a:ext cx="9105900" cy="908720"/>
            <a:chOff x="0" y="0"/>
            <a:chExt cx="9115551" cy="90872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8AC8BC1-DD14-4370-AF07-91549A9FA6A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0" y="0"/>
              <a:ext cx="7937326" cy="908720"/>
            </a:xfrm>
            <a:prstGeom prst="rect">
              <a:avLst/>
            </a:prstGeom>
            <a:solidFill>
              <a:srgbClr val="0F6FC6">
                <a:lumMod val="50000"/>
              </a:srgbClr>
            </a:solidFill>
          </p:spPr>
          <p:txBody>
            <a:bodyPr vert="horz" lIns="45720" rIns="45720">
              <a:normAutofit fontScale="62500" lnSpcReduction="20000"/>
            </a:bodyPr>
            <a:lstStyle>
              <a:lvl1pPr marL="0" marR="64008" indent="0" algn="r" rtl="0" eaLnBrk="1" latinLnBrk="0" hangingPunct="1"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defRPr kumimoji="0" sz="2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1" latinLnBrk="0" hangingPunct="1">
                <a:spcBef>
                  <a:spcPts val="324"/>
                </a:spcBef>
                <a:buClr>
                  <a:schemeClr val="accent1"/>
                </a:buClr>
                <a:buFont typeface="Verdana"/>
                <a:buNone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1" latinLnBrk="0" hangingPunct="1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None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1" latinLnBrk="0" hangingPunct="1">
                <a:spcBef>
                  <a:spcPts val="350"/>
                </a:spcBef>
                <a:buClr>
                  <a:schemeClr val="accent2"/>
                </a:buClr>
                <a:buFont typeface="Wingdings 2"/>
                <a:buNone/>
                <a:defRPr kumimoji="0"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1" latinLnBrk="0" hangingPunct="1">
                <a:spcBef>
                  <a:spcPts val="350"/>
                </a:spcBef>
                <a:buClr>
                  <a:schemeClr val="accent2"/>
                </a:buClr>
                <a:buFont typeface="Wingdings 2"/>
                <a:buNone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None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None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None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rtl="0" eaLnBrk="1" latinLnBrk="0" hangingPunct="1">
                <a:spcBef>
                  <a:spcPts val="350"/>
                </a:spcBef>
                <a:buClr>
                  <a:schemeClr val="accent3"/>
                </a:buClr>
                <a:buFont typeface="Wingdings 2"/>
                <a:buNone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marR="64008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F6FC6"/>
                </a:buClr>
                <a:buSzPct val="68000"/>
                <a:buFont typeface="Wingdings 3"/>
                <a:buNone/>
                <a:tabLst/>
                <a:defRPr/>
              </a:pPr>
              <a:r>
                <a:rPr kumimoji="0" lang="pt-BR" altLang="pt-BR" sz="4400" b="0" i="0" u="none" strike="noStrike" kern="1200" cap="sm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masis MT Pro Medium" panose="020B0604020202020204" pitchFamily="18" charset="0"/>
                  <a:ea typeface="+mn-ea"/>
                  <a:cs typeface="+mn-cs"/>
                </a:rPr>
                <a:t>Gestão de Projeto de Software</a:t>
              </a:r>
            </a:p>
            <a:p>
              <a:pPr marL="0" marR="64008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F6FC6"/>
                </a:buClr>
                <a:buSzPct val="68000"/>
                <a:buFont typeface="Wingdings 3"/>
                <a:buNone/>
                <a:tabLst/>
                <a:defRPr/>
              </a:pPr>
              <a:r>
                <a:rPr kumimoji="0" lang="pt-BR" altLang="pt-BR" sz="2100" b="0" i="0" u="none" strike="noStrike" kern="1200" cap="sm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masis MT Pro Medium" panose="02040604050005020304" pitchFamily="18" charset="0"/>
                  <a:ea typeface="+mn-ea"/>
                  <a:cs typeface="+mn-cs"/>
                </a:rPr>
                <a:t>BSI – Bacharelado em Sistemas de Informação</a:t>
              </a:r>
            </a:p>
            <a:p>
              <a:pPr marL="0" marR="64008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F6FC6"/>
                </a:buClr>
                <a:buSzPct val="68000"/>
                <a:buFont typeface="Wingdings 3"/>
                <a:buNone/>
                <a:tabLst/>
                <a:defRPr/>
              </a:pPr>
              <a:r>
                <a:rPr kumimoji="0" lang="pt-BR" altLang="pt-BR" sz="2100" b="0" i="0" u="none" strike="noStrike" kern="1200" cap="sm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masis MT Pro Medium" panose="02040604050005020304" pitchFamily="18" charset="0"/>
                  <a:ea typeface="+mn-ea"/>
                  <a:cs typeface="+mn-cs"/>
                </a:rPr>
                <a:t>CEFET/RJ - Campus – maria da Graça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D24222C-9454-4321-81BC-1FA59A74F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6977" y="0"/>
              <a:ext cx="1168574" cy="90581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CAA89C-7E3C-4524-9C34-95ED4F8C08B7}"/>
              </a:ext>
            </a:extLst>
          </p:cNvPr>
          <p:cNvSpPr txBox="1"/>
          <p:nvPr/>
        </p:nvSpPr>
        <p:spPr>
          <a:xfrm>
            <a:off x="0" y="1544092"/>
            <a:ext cx="9105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5400" b="1" i="0" u="none" strike="noStrike" kern="1200" cap="small" spc="0" normalizeH="0" baseline="0" noProof="0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rgbClr val="17406D">
                    <a:lumMod val="60000"/>
                    <a:lumOff val="40000"/>
                  </a:srgbClr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gestão de projetos de software</a:t>
            </a:r>
            <a:endParaRPr lang="pt-BR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E2AEF12-FF6F-4703-B687-E05A54101FCC}"/>
              </a:ext>
            </a:extLst>
          </p:cNvPr>
          <p:cNvSpPr txBox="1">
            <a:spLocks noChangeArrowheads="1"/>
          </p:cNvSpPr>
          <p:nvPr/>
        </p:nvSpPr>
        <p:spPr>
          <a:xfrm>
            <a:off x="-47624" y="3992364"/>
            <a:ext cx="9153524" cy="1296144"/>
          </a:xfrm>
          <a:prstGeom prst="rect">
            <a:avLst/>
          </a:prstGeom>
          <a:solidFill>
            <a:srgbClr val="0F45B1"/>
          </a:solidFill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6FC6"/>
              </a:buClr>
              <a:buSzPct val="68000"/>
              <a:buFont typeface="Wingdings 3"/>
              <a:buNone/>
              <a:tabLst/>
              <a:defRPr/>
            </a:pPr>
            <a:endParaRPr kumimoji="0" lang="pt-BR" altLang="pt-BR" sz="2400" b="0" i="0" u="none" strike="noStrike" kern="1200" cap="small" spc="0" normalizeH="0" baseline="0" noProof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6FC6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altLang="pt-BR" sz="2400" b="0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Sans Unicode"/>
                <a:ea typeface="+mn-ea"/>
                <a:cs typeface="+mn-cs"/>
              </a:rPr>
              <a:t>Prof. Sildenir A. Ribeiro, DSc</a:t>
            </a:r>
            <a:endParaRPr kumimoji="0" lang="pt-BR" altLang="pt-BR" sz="2400" b="0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</p:cSld>
  <p:clrMapOvr>
    <a:masterClrMapping/>
  </p:clrMapOvr>
  <p:transition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3E42985-0DEB-4A04-AA11-B749B352F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752004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Plano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endParaRPr lang="en-GB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5" name="Picture 8">
            <a:extLst>
              <a:ext uri="{FF2B5EF4-FFF2-40B4-BE49-F238E27FC236}">
                <a16:creationId xmlns:a16="http://schemas.microsoft.com/office/drawing/2014/main" id="{417740EF-8D5C-4BE5-A6AB-44CAEF896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58" y="1760116"/>
            <a:ext cx="9004790" cy="3168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51D42249-B41D-40AA-A6BF-7E1F85F3F95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744652-25BD-410D-A6D0-EF530FEF8DF6}"/>
              </a:ext>
            </a:extLst>
          </p:cNvPr>
          <p:cNvSpPr txBox="1"/>
          <p:nvPr/>
        </p:nvSpPr>
        <p:spPr>
          <a:xfrm>
            <a:off x="4552950" y="4856460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Fonte: </a:t>
            </a: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</a:rPr>
              <a:t>Yan </a:t>
            </a:r>
            <a:r>
              <a:rPr lang="pt-BR" sz="1800" dirty="0" err="1">
                <a:solidFill>
                  <a:schemeClr val="accent6">
                    <a:lumMod val="75000"/>
                  </a:schemeClr>
                </a:solidFill>
              </a:rPr>
              <a:t>Sommerville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</a:rPr>
              <a:t>, Engenharia de Software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1875755-F1D5-4BDE-BA1D-FB3128985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679996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3400" dirty="0" err="1"/>
              <a:t>Processo</a:t>
            </a:r>
            <a:r>
              <a:rPr lang="en-GB" altLang="pt-BR" sz="3400" dirty="0"/>
              <a:t> de </a:t>
            </a:r>
            <a:r>
              <a:rPr lang="en-GB" altLang="pt-BR" sz="3400" dirty="0" err="1"/>
              <a:t>Planejamento</a:t>
            </a:r>
            <a:r>
              <a:rPr lang="en-GB" altLang="pt-BR" sz="3400" dirty="0"/>
              <a:t> de </a:t>
            </a:r>
            <a:r>
              <a:rPr lang="en-GB" altLang="pt-BR" sz="3400" dirty="0" err="1"/>
              <a:t>Projeto</a:t>
            </a:r>
            <a:endParaRPr lang="en-GB" altLang="pt-BR" sz="3400" dirty="0"/>
          </a:p>
        </p:txBody>
      </p:sp>
      <p:pic>
        <p:nvPicPr>
          <p:cNvPr id="19459" name="Picture 9">
            <a:extLst>
              <a:ext uri="{FF2B5EF4-FFF2-40B4-BE49-F238E27FC236}">
                <a16:creationId xmlns:a16="http://schemas.microsoft.com/office/drawing/2014/main" id="{3A583F75-B545-43F6-837A-9355DF7012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7" y="1616100"/>
            <a:ext cx="9040030" cy="368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2321072-0ACB-4878-8450-7A0CFF708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0" y="0"/>
            <a:ext cx="9082819" cy="89602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altLang="pt-BR" dirty="0"/>
              <a:t>O Plano de Projeto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53F3E8E-8427-4EEC-8AA7-5DDD61AA1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462" y="1112044"/>
            <a:ext cx="8758238" cy="4816822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pt-BR" sz="2800" dirty="0">
                <a:solidFill>
                  <a:srgbClr val="000000"/>
                </a:solidFill>
              </a:rPr>
              <a:t>O </a:t>
            </a:r>
            <a:r>
              <a:rPr lang="en-US" altLang="pt-BR" sz="2800" dirty="0" err="1">
                <a:solidFill>
                  <a:srgbClr val="000000"/>
                </a:solidFill>
              </a:rPr>
              <a:t>plano</a:t>
            </a:r>
            <a:r>
              <a:rPr lang="en-US" altLang="pt-BR" sz="2800" dirty="0">
                <a:solidFill>
                  <a:srgbClr val="000000"/>
                </a:solidFill>
              </a:rPr>
              <a:t> de </a:t>
            </a:r>
            <a:r>
              <a:rPr lang="en-US" altLang="pt-BR" sz="2800" dirty="0" err="1">
                <a:solidFill>
                  <a:srgbClr val="000000"/>
                </a:solidFill>
              </a:rPr>
              <a:t>projeto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estabelece</a:t>
            </a:r>
            <a:r>
              <a:rPr lang="en-US" altLang="pt-BR" sz="2800" dirty="0">
                <a:solidFill>
                  <a:srgbClr val="000000"/>
                </a:solidFill>
              </a:rPr>
              <a:t>: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altLang="pt-BR" sz="2400" dirty="0" err="1">
                <a:solidFill>
                  <a:srgbClr val="000000"/>
                </a:solidFill>
              </a:rPr>
              <a:t>Os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recursos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disponíveis</a:t>
            </a:r>
            <a:r>
              <a:rPr lang="en-US" altLang="pt-BR" sz="2400" dirty="0">
                <a:solidFill>
                  <a:srgbClr val="000000"/>
                </a:solidFill>
              </a:rPr>
              <a:t> para o </a:t>
            </a:r>
            <a:r>
              <a:rPr lang="en-US" altLang="pt-BR" sz="2400" dirty="0" err="1">
                <a:solidFill>
                  <a:srgbClr val="000000"/>
                </a:solidFill>
              </a:rPr>
              <a:t>projeto</a:t>
            </a:r>
            <a:r>
              <a:rPr lang="en-US" altLang="pt-BR" sz="2400" dirty="0">
                <a:solidFill>
                  <a:srgbClr val="000000"/>
                </a:solidFill>
              </a:rPr>
              <a:t>;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0000"/>
                </a:solidFill>
              </a:rPr>
              <a:t>A </a:t>
            </a:r>
            <a:r>
              <a:rPr lang="en-US" altLang="pt-BR" sz="2400" dirty="0" err="1">
                <a:solidFill>
                  <a:srgbClr val="000000"/>
                </a:solidFill>
              </a:rPr>
              <a:t>estrutura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analítica</a:t>
            </a:r>
            <a:r>
              <a:rPr lang="en-US" altLang="pt-BR" sz="2400" dirty="0">
                <a:solidFill>
                  <a:srgbClr val="000000"/>
                </a:solidFill>
              </a:rPr>
              <a:t> de </a:t>
            </a:r>
            <a:r>
              <a:rPr lang="en-US" altLang="pt-BR" sz="2400" dirty="0" err="1">
                <a:solidFill>
                  <a:srgbClr val="000000"/>
                </a:solidFill>
              </a:rPr>
              <a:t>trabalho</a:t>
            </a:r>
            <a:r>
              <a:rPr lang="en-US" altLang="pt-BR" sz="2400" dirty="0">
                <a:solidFill>
                  <a:srgbClr val="000000"/>
                </a:solidFill>
              </a:rPr>
              <a:t>;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0000"/>
                </a:solidFill>
              </a:rPr>
              <a:t>Um </a:t>
            </a:r>
            <a:r>
              <a:rPr lang="en-US" altLang="pt-BR" sz="2400" dirty="0" err="1">
                <a:solidFill>
                  <a:srgbClr val="000000"/>
                </a:solidFill>
              </a:rPr>
              <a:t>cronograma</a:t>
            </a:r>
            <a:r>
              <a:rPr lang="en-US" altLang="pt-BR" sz="2400" dirty="0">
                <a:solidFill>
                  <a:srgbClr val="000000"/>
                </a:solidFill>
              </a:rPr>
              <a:t> para o </a:t>
            </a:r>
            <a:r>
              <a:rPr lang="en-US" altLang="pt-BR" sz="2400" dirty="0" err="1">
                <a:solidFill>
                  <a:srgbClr val="000000"/>
                </a:solidFill>
              </a:rPr>
              <a:t>trabalho</a:t>
            </a:r>
            <a:r>
              <a:rPr lang="en-US" altLang="pt-BR" sz="2400" dirty="0">
                <a:solidFill>
                  <a:srgbClr val="000000"/>
                </a:solidFill>
              </a:rPr>
              <a:t>.</a:t>
            </a:r>
          </a:p>
          <a:p>
            <a:endParaRPr lang="en-US" altLang="pt-BR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0FF91F8-D029-45CB-B561-5A5AFA0E5E6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39C4922-0EB0-487C-A8BB-EDEF5D1BD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9144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Plano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endParaRPr lang="en-GB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3D61FEB-BDE3-48CD-A6D8-70C3F9394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462" y="1184052"/>
            <a:ext cx="8784976" cy="4600798"/>
          </a:xfrm>
          <a:noFill/>
        </p:spPr>
        <p:txBody>
          <a:bodyPr lIns="90487" tIns="44450" rIns="90487" bIns="44450"/>
          <a:lstStyle/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Introdução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Organização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Análise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Requisitos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recursos</a:t>
            </a:r>
            <a:r>
              <a:rPr lang="en-GB" altLang="pt-BR" sz="2400" dirty="0">
                <a:solidFill>
                  <a:srgbClr val="000000"/>
                </a:solidFill>
              </a:rPr>
              <a:t> de hardware e de software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Estrutura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analítica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Mecanismos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monitoração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elaboração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relatórios</a:t>
            </a:r>
            <a:endParaRPr lang="en-GB" altLang="pt-BR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A7BF100-CFE8-4F95-B3C9-EC3894F27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752004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 err="1"/>
              <a:t>Organização</a:t>
            </a:r>
            <a:r>
              <a:rPr lang="en-GB" altLang="pt-BR" dirty="0"/>
              <a:t> de </a:t>
            </a:r>
            <a:r>
              <a:rPr lang="en-GB" altLang="pt-BR" dirty="0" err="1"/>
              <a:t>Atividades</a:t>
            </a:r>
            <a:endParaRPr lang="en-GB" altLang="pt-BR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52E7903-AFB1-43B8-906F-050D43FCF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84052"/>
            <a:ext cx="8758238" cy="4600798"/>
          </a:xfrm>
          <a:noFill/>
        </p:spPr>
        <p:txBody>
          <a:bodyPr lIns="90487" tIns="44450" rIns="90487" bIns="44450"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um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, as </a:t>
            </a:r>
            <a:r>
              <a:rPr lang="en-GB" altLang="pt-BR" sz="2400" dirty="0" err="1">
                <a:solidFill>
                  <a:srgbClr val="000000"/>
                </a:solidFill>
              </a:rPr>
              <a:t>atividades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devem</a:t>
            </a:r>
            <a:r>
              <a:rPr lang="en-GB" altLang="pt-BR" sz="2400" dirty="0">
                <a:solidFill>
                  <a:srgbClr val="000000"/>
                </a:solidFill>
              </a:rPr>
              <a:t> ser </a:t>
            </a:r>
            <a:r>
              <a:rPr lang="en-GB" altLang="pt-BR" sz="2400" dirty="0" err="1">
                <a:solidFill>
                  <a:srgbClr val="000000"/>
                </a:solidFill>
              </a:rPr>
              <a:t>organizadas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produzirem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saídas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tangíveis</a:t>
            </a:r>
            <a:r>
              <a:rPr lang="en-GB" altLang="pt-BR" sz="2400" dirty="0">
                <a:solidFill>
                  <a:srgbClr val="000000"/>
                </a:solidFill>
              </a:rPr>
              <a:t> para que o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julgue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progresso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i="1" dirty="0">
                <a:solidFill>
                  <a:srgbClr val="000000"/>
                </a:solidFill>
              </a:rPr>
              <a:t>Marcos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são</a:t>
            </a:r>
            <a:r>
              <a:rPr lang="en-GB" altLang="pt-BR" sz="2400" dirty="0">
                <a:solidFill>
                  <a:srgbClr val="000000"/>
                </a:solidFill>
              </a:rPr>
              <a:t> o “</a:t>
            </a:r>
            <a:r>
              <a:rPr lang="en-GB" altLang="pt-BR" sz="2400" dirty="0" err="1">
                <a:solidFill>
                  <a:srgbClr val="000000"/>
                </a:solidFill>
              </a:rPr>
              <a:t>ponto</a:t>
            </a:r>
            <a:r>
              <a:rPr lang="en-GB" altLang="pt-BR" sz="2400" dirty="0">
                <a:solidFill>
                  <a:srgbClr val="000000"/>
                </a:solidFill>
              </a:rPr>
              <a:t> final” de </a:t>
            </a:r>
            <a:r>
              <a:rPr lang="en-GB" altLang="pt-BR" sz="2400" dirty="0" err="1">
                <a:solidFill>
                  <a:srgbClr val="000000"/>
                </a:solidFill>
              </a:rPr>
              <a:t>uma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atividade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processo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i="1" dirty="0" err="1">
                <a:solidFill>
                  <a:srgbClr val="000000"/>
                </a:solidFill>
              </a:rPr>
              <a:t>Produtos</a:t>
            </a:r>
            <a:r>
              <a:rPr lang="en-GB" altLang="pt-BR" sz="2400" i="1" dirty="0">
                <a:solidFill>
                  <a:srgbClr val="000000"/>
                </a:solidFill>
              </a:rPr>
              <a:t> a </a:t>
            </a:r>
            <a:r>
              <a:rPr lang="en-GB" altLang="pt-BR" sz="2400" i="1" dirty="0" err="1">
                <a:solidFill>
                  <a:srgbClr val="000000"/>
                </a:solidFill>
              </a:rPr>
              <a:t>serem</a:t>
            </a:r>
            <a:r>
              <a:rPr lang="en-GB" altLang="pt-BR" sz="2400" i="1" dirty="0">
                <a:solidFill>
                  <a:srgbClr val="000000"/>
                </a:solidFill>
              </a:rPr>
              <a:t> </a:t>
            </a:r>
            <a:r>
              <a:rPr lang="en-GB" altLang="pt-BR" sz="2400" i="1" dirty="0" err="1">
                <a:solidFill>
                  <a:srgbClr val="000000"/>
                </a:solidFill>
              </a:rPr>
              <a:t>entregues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resultados</a:t>
            </a:r>
            <a:r>
              <a:rPr lang="en-GB" altLang="pt-BR" sz="2400" dirty="0">
                <a:solidFill>
                  <a:srgbClr val="000000"/>
                </a:solidFill>
              </a:rPr>
              <a:t> do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disponibilizados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clientes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O </a:t>
            </a:r>
            <a:r>
              <a:rPr lang="en-GB" altLang="pt-BR" sz="2400" dirty="0" err="1">
                <a:solidFill>
                  <a:srgbClr val="000000"/>
                </a:solidFill>
              </a:rPr>
              <a:t>processo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cascata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permite</a:t>
            </a:r>
            <a:r>
              <a:rPr lang="en-GB" altLang="pt-BR" sz="2400" dirty="0">
                <a:solidFill>
                  <a:srgbClr val="000000"/>
                </a:solidFill>
              </a:rPr>
              <a:t> a </a:t>
            </a:r>
            <a:r>
              <a:rPr lang="en-GB" altLang="pt-BR" sz="2400" dirty="0" err="1">
                <a:solidFill>
                  <a:srgbClr val="000000"/>
                </a:solidFill>
              </a:rPr>
              <a:t>definição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direta</a:t>
            </a:r>
            <a:r>
              <a:rPr lang="en-GB" altLang="pt-BR" sz="2400" dirty="0">
                <a:solidFill>
                  <a:srgbClr val="000000"/>
                </a:solidFill>
              </a:rPr>
              <a:t> dos </a:t>
            </a:r>
            <a:r>
              <a:rPr lang="en-GB" altLang="pt-BR" sz="2400" dirty="0" err="1">
                <a:solidFill>
                  <a:srgbClr val="000000"/>
                </a:solidFill>
              </a:rPr>
              <a:t>marcos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progresso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52B1430-B8F2-4E52-ACEA-CE9B112FEF4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80752AC-41D0-4B19-BBBC-07C8797F1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968028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Marcos no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endParaRPr lang="en-GB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79" name="Picture 41">
            <a:extLst>
              <a:ext uri="{FF2B5EF4-FFF2-40B4-BE49-F238E27FC236}">
                <a16:creationId xmlns:a16="http://schemas.microsoft.com/office/drawing/2014/main" id="{FF32D4B1-D3A1-4425-A422-B806BA934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70" y="2192164"/>
            <a:ext cx="8691649" cy="24771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2F60308A-DFAC-4A6F-BEBE-A6DA86A0D20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8077FC6-025D-4F57-BB8A-979D8A35B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752004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3400" dirty="0" err="1"/>
              <a:t>Desenvolvimento</a:t>
            </a:r>
            <a:r>
              <a:rPr lang="en-GB" altLang="pt-BR" sz="3400" dirty="0"/>
              <a:t> do </a:t>
            </a:r>
            <a:r>
              <a:rPr lang="en-GB" altLang="pt-BR" sz="3400" dirty="0" err="1"/>
              <a:t>Cronograma</a:t>
            </a:r>
            <a:r>
              <a:rPr lang="en-GB" altLang="pt-BR" sz="3400" dirty="0"/>
              <a:t> de </a:t>
            </a:r>
            <a:r>
              <a:rPr lang="en-GB" altLang="pt-BR" sz="3400" dirty="0" err="1"/>
              <a:t>Projeto</a:t>
            </a:r>
            <a:endParaRPr lang="en-GB" altLang="pt-BR" sz="3400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97CEA38-CAAF-4A7C-9FFA-AA2D7DD4B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462" y="1112044"/>
            <a:ext cx="8856984" cy="4896544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Dividir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tarefas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estimar</a:t>
            </a:r>
            <a:r>
              <a:rPr lang="en-GB" altLang="pt-BR" sz="2400" dirty="0">
                <a:solidFill>
                  <a:srgbClr val="000000"/>
                </a:solidFill>
              </a:rPr>
              <a:t> tempo e </a:t>
            </a:r>
            <a:r>
              <a:rPr lang="en-GB" altLang="pt-BR" sz="2400" dirty="0" err="1">
                <a:solidFill>
                  <a:srgbClr val="000000"/>
                </a:solidFill>
              </a:rPr>
              <a:t>recursos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necessários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completar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cada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tarefa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Organizar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tarefas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simultâneas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fazer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uso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otimizado</a:t>
            </a:r>
            <a:r>
              <a:rPr lang="en-GB" altLang="pt-BR" sz="2400" dirty="0">
                <a:solidFill>
                  <a:srgbClr val="000000"/>
                </a:solidFill>
              </a:rPr>
              <a:t> da </a:t>
            </a:r>
            <a:r>
              <a:rPr lang="en-GB" altLang="pt-BR" sz="2400" dirty="0" err="1">
                <a:solidFill>
                  <a:srgbClr val="000000"/>
                </a:solidFill>
              </a:rPr>
              <a:t>força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trabalho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Minimizar</a:t>
            </a:r>
            <a:r>
              <a:rPr lang="en-GB" altLang="pt-BR" sz="2400" dirty="0">
                <a:solidFill>
                  <a:srgbClr val="000000"/>
                </a:solidFill>
              </a:rPr>
              <a:t> as </a:t>
            </a:r>
            <a:r>
              <a:rPr lang="en-GB" altLang="pt-BR" sz="2400" dirty="0" err="1">
                <a:solidFill>
                  <a:srgbClr val="000000"/>
                </a:solidFill>
              </a:rPr>
              <a:t>dependências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tarefas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evitar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atrasos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causados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pelo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fato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uma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tarefa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ter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aguardar</a:t>
            </a:r>
            <a:r>
              <a:rPr lang="en-GB" altLang="pt-BR" sz="2400" dirty="0">
                <a:solidFill>
                  <a:srgbClr val="000000"/>
                </a:solidFill>
              </a:rPr>
              <a:t> a </a:t>
            </a:r>
            <a:r>
              <a:rPr lang="en-GB" altLang="pt-BR" sz="2400" dirty="0" err="1">
                <a:solidFill>
                  <a:srgbClr val="000000"/>
                </a:solidFill>
              </a:rPr>
              <a:t>finalização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outra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É </a:t>
            </a:r>
            <a:r>
              <a:rPr lang="en-GB" altLang="pt-BR" sz="2400" dirty="0" err="1">
                <a:solidFill>
                  <a:srgbClr val="000000"/>
                </a:solidFill>
              </a:rPr>
              <a:t>dependente</a:t>
            </a:r>
            <a:r>
              <a:rPr lang="en-GB" altLang="pt-BR" sz="2400" dirty="0">
                <a:solidFill>
                  <a:srgbClr val="000000"/>
                </a:solidFill>
              </a:rPr>
              <a:t> da </a:t>
            </a:r>
            <a:r>
              <a:rPr lang="en-GB" altLang="pt-BR" sz="2400" dirty="0" err="1">
                <a:solidFill>
                  <a:srgbClr val="000000"/>
                </a:solidFill>
              </a:rPr>
              <a:t>intuição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experiência</a:t>
            </a:r>
            <a:r>
              <a:rPr lang="en-GB" altLang="pt-BR" sz="2400" dirty="0">
                <a:solidFill>
                  <a:srgbClr val="000000"/>
                </a:solidFill>
              </a:rPr>
              <a:t> dos </a:t>
            </a:r>
            <a:r>
              <a:rPr lang="en-GB" altLang="pt-BR" sz="2400" dirty="0" err="1">
                <a:solidFill>
                  <a:srgbClr val="000000"/>
                </a:solidFill>
              </a:rPr>
              <a:t>gerentes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E8F08F37-A8AB-4349-A677-FA523009487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8ACF366-17C3-4D95-81E3-3F57D7358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121920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sz="3400" dirty="0" err="1"/>
              <a:t>Processo</a:t>
            </a:r>
            <a:r>
              <a:rPr lang="en-GB" altLang="pt-BR" sz="3400" dirty="0"/>
              <a:t> de </a:t>
            </a:r>
            <a:r>
              <a:rPr lang="en-GB" altLang="pt-BR" sz="3400" dirty="0" err="1"/>
              <a:t>Desenvolvimento</a:t>
            </a:r>
            <a:r>
              <a:rPr lang="en-GB" altLang="pt-BR" sz="3400" dirty="0"/>
              <a:t> de </a:t>
            </a:r>
            <a:r>
              <a:rPr lang="en-GB" altLang="pt-BR" sz="3400" dirty="0" err="1"/>
              <a:t>Cronograma</a:t>
            </a:r>
            <a:r>
              <a:rPr lang="en-GB" altLang="pt-BR" sz="3400" dirty="0"/>
              <a:t> de </a:t>
            </a:r>
            <a:r>
              <a:rPr lang="en-GB" altLang="pt-BR" sz="3400" dirty="0" err="1"/>
              <a:t>Projeto</a:t>
            </a:r>
            <a:endParaRPr lang="en-GB" altLang="pt-BR" sz="3400" dirty="0"/>
          </a:p>
        </p:txBody>
      </p:sp>
      <p:pic>
        <p:nvPicPr>
          <p:cNvPr id="28675" name="Picture 8">
            <a:extLst>
              <a:ext uri="{FF2B5EF4-FFF2-40B4-BE49-F238E27FC236}">
                <a16:creationId xmlns:a16="http://schemas.microsoft.com/office/drawing/2014/main" id="{E9A5BBC4-0631-4E5D-A6D7-6C753DF571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54" y="2264172"/>
            <a:ext cx="8785801" cy="22235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2F849469-1825-47F7-81D2-01CFB41D251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180B21E-0F99-4E71-9577-E0EA7418B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072" y="2322"/>
            <a:ext cx="9111971" cy="1037714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</a:t>
            </a:r>
            <a:endParaRPr lang="en-GB" altLang="pt-BR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2641829-55D8-4B51-AB05-5B52ADFD8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462" y="1328068"/>
            <a:ext cx="8597776" cy="4600798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Fazer </a:t>
            </a:r>
            <a:r>
              <a:rPr lang="en-GB" altLang="pt-BR" sz="2400" dirty="0" err="1">
                <a:solidFill>
                  <a:srgbClr val="000000"/>
                </a:solidFill>
              </a:rPr>
              <a:t>uma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estimativa</a:t>
            </a:r>
            <a:r>
              <a:rPr lang="en-GB" altLang="pt-BR" sz="2400" dirty="0">
                <a:solidFill>
                  <a:srgbClr val="000000"/>
                </a:solidFill>
              </a:rPr>
              <a:t> das </a:t>
            </a:r>
            <a:r>
              <a:rPr lang="en-GB" altLang="pt-BR" sz="2400" dirty="0" err="1">
                <a:solidFill>
                  <a:srgbClr val="000000"/>
                </a:solidFill>
              </a:rPr>
              <a:t>dificuldades</a:t>
            </a:r>
            <a:r>
              <a:rPr lang="en-GB" altLang="pt-BR" sz="2400" dirty="0">
                <a:solidFill>
                  <a:srgbClr val="000000"/>
                </a:solidFill>
              </a:rPr>
              <a:t> e dos </a:t>
            </a:r>
            <a:r>
              <a:rPr lang="en-GB" altLang="pt-BR" sz="2400" dirty="0" err="1">
                <a:solidFill>
                  <a:srgbClr val="000000"/>
                </a:solidFill>
              </a:rPr>
              <a:t>problemas</a:t>
            </a:r>
            <a:r>
              <a:rPr lang="en-GB" altLang="pt-BR" sz="2400" dirty="0">
                <a:solidFill>
                  <a:srgbClr val="000000"/>
                </a:solidFill>
              </a:rPr>
              <a:t>; por </a:t>
            </a:r>
            <a:r>
              <a:rPr lang="en-GB" altLang="pt-BR" sz="2400" dirty="0" err="1">
                <a:solidFill>
                  <a:srgbClr val="000000"/>
                </a:solidFill>
              </a:rPr>
              <a:t>essa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razão</a:t>
            </a:r>
            <a:r>
              <a:rPr lang="en-GB" altLang="pt-BR" sz="2400" dirty="0">
                <a:solidFill>
                  <a:srgbClr val="000000"/>
                </a:solidFill>
              </a:rPr>
              <a:t>, é </a:t>
            </a:r>
            <a:r>
              <a:rPr lang="en-GB" altLang="pt-BR" sz="2400" dirty="0" err="1">
                <a:solidFill>
                  <a:srgbClr val="000000"/>
                </a:solidFill>
              </a:rPr>
              <a:t>difícil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estabelecer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custo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uma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solução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A </a:t>
            </a:r>
            <a:r>
              <a:rPr lang="en-GB" altLang="pt-BR" sz="2400" dirty="0" err="1">
                <a:solidFill>
                  <a:srgbClr val="000000"/>
                </a:solidFill>
              </a:rPr>
              <a:t>produtividade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não</a:t>
            </a:r>
            <a:r>
              <a:rPr lang="en-GB" altLang="pt-BR" sz="2400" dirty="0">
                <a:solidFill>
                  <a:srgbClr val="000000"/>
                </a:solidFill>
              </a:rPr>
              <a:t> é </a:t>
            </a:r>
            <a:r>
              <a:rPr lang="en-GB" altLang="pt-BR" sz="2400" dirty="0" err="1">
                <a:solidFill>
                  <a:srgbClr val="000000"/>
                </a:solidFill>
              </a:rPr>
              <a:t>proporcional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número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pessoas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trabalham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uma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tarefa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A </a:t>
            </a:r>
            <a:r>
              <a:rPr lang="en-GB" altLang="pt-BR" sz="2400" dirty="0" err="1">
                <a:solidFill>
                  <a:srgbClr val="000000"/>
                </a:solidFill>
              </a:rPr>
              <a:t>inclusão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pessoas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um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atrasado</a:t>
            </a:r>
            <a:r>
              <a:rPr lang="en-GB" altLang="pt-BR" sz="2400" dirty="0">
                <a:solidFill>
                  <a:srgbClr val="000000"/>
                </a:solidFill>
              </a:rPr>
              <a:t>, o </a:t>
            </a:r>
            <a:r>
              <a:rPr lang="en-GB" altLang="pt-BR" sz="2400" dirty="0" err="1">
                <a:solidFill>
                  <a:srgbClr val="000000"/>
                </a:solidFill>
              </a:rPr>
              <a:t>atrasa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ainda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mais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devido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i="1" dirty="0">
                <a:solidFill>
                  <a:srgbClr val="000000"/>
                </a:solidFill>
              </a:rPr>
              <a:t>overheads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comunicação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O </a:t>
            </a:r>
            <a:r>
              <a:rPr lang="en-GB" altLang="pt-BR" sz="2400" dirty="0" err="1">
                <a:solidFill>
                  <a:srgbClr val="000000"/>
                </a:solidFill>
              </a:rPr>
              <a:t>inesperado</a:t>
            </a:r>
            <a:r>
              <a:rPr lang="en-GB" altLang="pt-BR" sz="2400" dirty="0">
                <a:solidFill>
                  <a:srgbClr val="000000"/>
                </a:solidFill>
              </a:rPr>
              <a:t> sempre </a:t>
            </a:r>
            <a:r>
              <a:rPr lang="en-GB" altLang="pt-BR" sz="2400" dirty="0" err="1">
                <a:solidFill>
                  <a:srgbClr val="000000"/>
                </a:solidFill>
              </a:rPr>
              <a:t>ocorre</a:t>
            </a:r>
            <a:r>
              <a:rPr lang="en-GB" altLang="pt-BR" sz="2400" dirty="0">
                <a:solidFill>
                  <a:srgbClr val="000000"/>
                </a:solidFill>
              </a:rPr>
              <a:t>. </a:t>
            </a:r>
            <a:r>
              <a:rPr lang="en-GB" altLang="pt-BR" sz="2400" dirty="0" err="1">
                <a:solidFill>
                  <a:srgbClr val="000000"/>
                </a:solidFill>
              </a:rPr>
              <a:t>Deve</a:t>
            </a:r>
            <a:r>
              <a:rPr lang="en-GB" altLang="pt-BR" sz="2400" dirty="0">
                <a:solidFill>
                  <a:srgbClr val="000000"/>
                </a:solidFill>
              </a:rPr>
              <a:t>-se sempre </a:t>
            </a:r>
            <a:r>
              <a:rPr lang="en-GB" altLang="pt-BR" sz="2400" dirty="0" err="1">
                <a:solidFill>
                  <a:srgbClr val="000000"/>
                </a:solidFill>
              </a:rPr>
              <a:t>considerar</a:t>
            </a:r>
            <a:r>
              <a:rPr lang="en-GB" altLang="pt-BR" sz="2400" dirty="0">
                <a:solidFill>
                  <a:srgbClr val="000000"/>
                </a:solidFill>
              </a:rPr>
              <a:t> a </a:t>
            </a:r>
            <a:r>
              <a:rPr lang="en-GB" altLang="pt-BR" sz="2400" dirty="0" err="1">
                <a:solidFill>
                  <a:srgbClr val="000000"/>
                </a:solidFill>
              </a:rPr>
              <a:t>contingência</a:t>
            </a:r>
            <a:r>
              <a:rPr lang="en-GB" altLang="pt-BR" sz="2400" dirty="0">
                <a:solidFill>
                  <a:srgbClr val="000000"/>
                </a:solidFill>
              </a:rPr>
              <a:t> no </a:t>
            </a:r>
            <a:r>
              <a:rPr lang="en-GB" altLang="pt-BR" sz="2400" dirty="0" err="1">
                <a:solidFill>
                  <a:srgbClr val="000000"/>
                </a:solidFill>
              </a:rPr>
              <a:t>planejamento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052F37A-7E08-4AAB-80BD-A9CD3C02BFE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287340E-AB9F-4433-B6D9-CBDB43306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9144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Diagramas</a:t>
            </a:r>
            <a:r>
              <a:rPr lang="en-GB" altLang="pt-BR" sz="3400" dirty="0"/>
              <a:t> de Barras e Redes de </a:t>
            </a:r>
            <a:r>
              <a:rPr lang="en-GB" altLang="pt-BR" sz="3400" dirty="0" err="1"/>
              <a:t>Atividades</a:t>
            </a:r>
            <a:endParaRPr lang="en-GB" altLang="pt-BR" sz="3400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BFD0EB4-D231-48F2-AE8E-6BF98F6FA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54" y="1040036"/>
            <a:ext cx="8597776" cy="4600798"/>
          </a:xfrm>
          <a:noFill/>
        </p:spPr>
        <p:txBody>
          <a:bodyPr lIns="90487" tIns="44450" rIns="90487" bIns="44450"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São </a:t>
            </a:r>
            <a:r>
              <a:rPr lang="en-GB" altLang="pt-BR" sz="2400" dirty="0" err="1">
                <a:solidFill>
                  <a:srgbClr val="000000"/>
                </a:solidFill>
              </a:rPr>
              <a:t>notações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gráficas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usadas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ilustrar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Mostram</a:t>
            </a:r>
            <a:r>
              <a:rPr lang="en-GB" altLang="pt-BR" sz="2400" dirty="0">
                <a:solidFill>
                  <a:srgbClr val="000000"/>
                </a:solidFill>
              </a:rPr>
              <a:t> a </a:t>
            </a:r>
            <a:r>
              <a:rPr lang="en-GB" altLang="pt-BR" sz="2400" dirty="0" err="1">
                <a:solidFill>
                  <a:srgbClr val="000000"/>
                </a:solidFill>
              </a:rPr>
              <a:t>quebra</a:t>
            </a:r>
            <a:r>
              <a:rPr lang="en-GB" altLang="pt-BR" sz="2400" dirty="0">
                <a:solidFill>
                  <a:srgbClr val="000000"/>
                </a:solidFill>
              </a:rPr>
              <a:t> do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tarefas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não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devem</a:t>
            </a:r>
            <a:r>
              <a:rPr lang="en-GB" altLang="pt-BR" sz="2400" dirty="0">
                <a:solidFill>
                  <a:srgbClr val="000000"/>
                </a:solidFill>
              </a:rPr>
              <a:t> ser </a:t>
            </a:r>
            <a:r>
              <a:rPr lang="en-GB" altLang="pt-BR" sz="2400" dirty="0" err="1">
                <a:solidFill>
                  <a:srgbClr val="000000"/>
                </a:solidFill>
              </a:rPr>
              <a:t>muito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pequenas</a:t>
            </a:r>
            <a:r>
              <a:rPr lang="en-GB" altLang="pt-BR" sz="2400" dirty="0">
                <a:solidFill>
                  <a:srgbClr val="000000"/>
                </a:solidFill>
              </a:rPr>
              <a:t>. </a:t>
            </a:r>
            <a:r>
              <a:rPr lang="en-GB" altLang="pt-BR" sz="2400" dirty="0" err="1">
                <a:solidFill>
                  <a:srgbClr val="000000"/>
                </a:solidFill>
              </a:rPr>
              <a:t>Elas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devem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levar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aproximadamente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uma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ou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duas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semanas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Redes de </a:t>
            </a:r>
            <a:r>
              <a:rPr lang="en-GB" altLang="pt-BR" sz="2400" dirty="0" err="1">
                <a:solidFill>
                  <a:srgbClr val="000000"/>
                </a:solidFill>
              </a:rPr>
              <a:t>atividades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mostram</a:t>
            </a:r>
            <a:r>
              <a:rPr lang="en-GB" altLang="pt-BR" sz="2400" dirty="0">
                <a:solidFill>
                  <a:srgbClr val="000000"/>
                </a:solidFill>
              </a:rPr>
              <a:t> as </a:t>
            </a:r>
            <a:r>
              <a:rPr lang="en-GB" altLang="pt-BR" sz="2400" dirty="0" err="1">
                <a:solidFill>
                  <a:srgbClr val="000000"/>
                </a:solidFill>
              </a:rPr>
              <a:t>dependências</a:t>
            </a:r>
            <a:r>
              <a:rPr lang="en-GB" altLang="pt-BR" sz="2400" dirty="0">
                <a:solidFill>
                  <a:srgbClr val="000000"/>
                </a:solidFill>
              </a:rPr>
              <a:t> entre as </a:t>
            </a:r>
            <a:r>
              <a:rPr lang="en-GB" altLang="pt-BR" sz="2400" dirty="0" err="1">
                <a:solidFill>
                  <a:srgbClr val="000000"/>
                </a:solidFill>
              </a:rPr>
              <a:t>tarefas</a:t>
            </a:r>
            <a:r>
              <a:rPr lang="en-GB" altLang="pt-BR" sz="2400" dirty="0">
                <a:solidFill>
                  <a:srgbClr val="000000"/>
                </a:solidFill>
              </a:rPr>
              <a:t> e o </a:t>
            </a:r>
            <a:r>
              <a:rPr lang="en-GB" altLang="pt-BR" sz="2400" dirty="0" err="1">
                <a:solidFill>
                  <a:srgbClr val="000000"/>
                </a:solidFill>
              </a:rPr>
              <a:t>caminho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crítico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diagramas</a:t>
            </a:r>
            <a:r>
              <a:rPr lang="en-GB" altLang="pt-BR" sz="2400" dirty="0">
                <a:solidFill>
                  <a:srgbClr val="000000"/>
                </a:solidFill>
              </a:rPr>
              <a:t> de barras </a:t>
            </a:r>
            <a:r>
              <a:rPr lang="en-GB" altLang="pt-BR" sz="2400" dirty="0" err="1">
                <a:solidFill>
                  <a:srgbClr val="000000"/>
                </a:solidFill>
              </a:rPr>
              <a:t>mostram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contraste</a:t>
            </a:r>
            <a:r>
              <a:rPr lang="en-GB" altLang="pt-BR" sz="2400" dirty="0">
                <a:solidFill>
                  <a:srgbClr val="000000"/>
                </a:solidFill>
              </a:rPr>
              <a:t> com tempo do </a:t>
            </a:r>
            <a:r>
              <a:rPr lang="en-GB" altLang="pt-BR" sz="2400" dirty="0" err="1">
                <a:solidFill>
                  <a:srgbClr val="000000"/>
                </a:solidFill>
              </a:rPr>
              <a:t>calendário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27E2B1F-1E54-4FF4-9AB6-405F5D45435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9EFFCB-430E-4DF9-8097-E2867AAB8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796" y="0"/>
            <a:ext cx="9111695" cy="9144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Projetos de Software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2AB6584-B798-4C81-BD8B-FAFDACE8B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68028"/>
            <a:ext cx="9105900" cy="5328592"/>
          </a:xfrm>
          <a:noFill/>
        </p:spPr>
        <p:txBody>
          <a:bodyPr lIns="90487" tIns="44450" rIns="90487" bIns="44450"/>
          <a:lstStyle/>
          <a:p>
            <a:pPr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3200" dirty="0">
                <a:solidFill>
                  <a:schemeClr val="accent6">
                    <a:lumMod val="75000"/>
                  </a:schemeClr>
                </a:solidFill>
              </a:rPr>
              <a:t>Agenda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400" dirty="0" err="1">
                <a:solidFill>
                  <a:srgbClr val="000000"/>
                </a:solidFill>
              </a:rPr>
              <a:t>Atividades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400" dirty="0" err="1">
                <a:solidFill>
                  <a:srgbClr val="000000"/>
                </a:solidFill>
              </a:rPr>
              <a:t>Planejamento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endParaRPr lang="en-GB" altLang="pt-BR" sz="2400" dirty="0">
              <a:solidFill>
                <a:srgbClr val="000000"/>
              </a:solidFill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3578168-09D9-4145-8589-147B70E688B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4A8105E-AF30-48CC-8CB7-11668DEB5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782" y="-18380"/>
            <a:ext cx="9105900" cy="9144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Durações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Dependências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Tarefas</a:t>
            </a:r>
            <a:endParaRPr lang="en-GB" altLang="pt-BR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5" name="Picture 8">
            <a:extLst>
              <a:ext uri="{FF2B5EF4-FFF2-40B4-BE49-F238E27FC236}">
                <a16:creationId xmlns:a16="http://schemas.microsoft.com/office/drawing/2014/main" id="{BF2C8DD0-9EBA-4956-BA1A-E8DF15C68A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8654" y="968028"/>
            <a:ext cx="5688632" cy="55473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D9E5F0C1-24B1-43CB-9F3E-BDA5CBD08AF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72076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FD23DF7-BA3D-43AB-9AF5-E1B7AABB5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824012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/>
              <a:t>Rede de </a:t>
            </a:r>
            <a:r>
              <a:rPr lang="en-GB" altLang="pt-BR" dirty="0" err="1"/>
              <a:t>Atividades</a:t>
            </a:r>
            <a:endParaRPr lang="en-GB" altLang="pt-BR" dirty="0"/>
          </a:p>
        </p:txBody>
      </p:sp>
      <p:pic>
        <p:nvPicPr>
          <p:cNvPr id="34819" name="Picture 9">
            <a:extLst>
              <a:ext uri="{FF2B5EF4-FFF2-40B4-BE49-F238E27FC236}">
                <a16:creationId xmlns:a16="http://schemas.microsoft.com/office/drawing/2014/main" id="{51321B84-DC7C-42EC-9673-02DB628AA2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54" y="1184052"/>
            <a:ext cx="8945438" cy="463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D1DFFC2B-4BF1-4F6F-8A04-407C41F4CF7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6A235DD-CD34-4596-BC51-5D8837F68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041"/>
            <a:ext cx="9105900" cy="815971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Gantt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  <a:endParaRPr lang="en-GB" altLang="pt-BR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67" name="Picture 7">
            <a:extLst>
              <a:ext uri="{FF2B5EF4-FFF2-40B4-BE49-F238E27FC236}">
                <a16:creationId xmlns:a16="http://schemas.microsoft.com/office/drawing/2014/main" id="{DA90CE51-5DE0-47C9-A75D-4150FF1A74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478" y="968028"/>
            <a:ext cx="8352928" cy="55175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981183D8-223F-4479-A200-6E7FEF3BC78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604000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B52FA2F-F620-4109-B9A1-9FB02229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824012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Pessoas</a:t>
            </a:r>
            <a:endParaRPr lang="en-GB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5" name="Picture 6">
            <a:extLst>
              <a:ext uri="{FF2B5EF4-FFF2-40B4-BE49-F238E27FC236}">
                <a16:creationId xmlns:a16="http://schemas.microsoft.com/office/drawing/2014/main" id="{BE3D0787-F456-4839-8142-2FEBDD924B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54" y="1472084"/>
            <a:ext cx="8586954" cy="3816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B5724FF3-BEB1-4BDD-9E0F-3401BBE5D9E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FEC7E02-4E28-493F-9F2B-713973474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22"/>
            <a:ext cx="9105900" cy="893698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dirty="0" err="1"/>
              <a:t>Gerenciamento</a:t>
            </a:r>
            <a:r>
              <a:rPr lang="en-GB" altLang="pt-BR" dirty="0"/>
              <a:t> de </a:t>
            </a:r>
            <a:r>
              <a:rPr lang="en-GB" altLang="pt-BR" dirty="0" err="1"/>
              <a:t>Riscos</a:t>
            </a:r>
            <a:endParaRPr lang="en-GB" altLang="pt-BR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9B9D366-A366-41A5-8093-8BDBE7702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462" y="1112044"/>
            <a:ext cx="8784976" cy="5112568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3200" dirty="0">
                <a:solidFill>
                  <a:srgbClr val="000000"/>
                </a:solidFill>
              </a:rPr>
              <a:t>Introdução </a:t>
            </a:r>
            <a:r>
              <a:rPr lang="en-GB" altLang="pt-BR" sz="3200" dirty="0" err="1">
                <a:solidFill>
                  <a:srgbClr val="000000"/>
                </a:solidFill>
              </a:rPr>
              <a:t>ao</a:t>
            </a:r>
            <a:r>
              <a:rPr lang="en-GB" altLang="pt-BR" sz="3200" dirty="0">
                <a:solidFill>
                  <a:srgbClr val="000000"/>
                </a:solidFill>
              </a:rPr>
              <a:t> </a:t>
            </a:r>
            <a:r>
              <a:rPr lang="en-GB" altLang="pt-BR" sz="32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3200" dirty="0">
                <a:solidFill>
                  <a:srgbClr val="000000"/>
                </a:solidFill>
              </a:rPr>
              <a:t> de </a:t>
            </a:r>
            <a:r>
              <a:rPr lang="en-GB" altLang="pt-BR" sz="3200" dirty="0" err="1">
                <a:solidFill>
                  <a:srgbClr val="000000"/>
                </a:solidFill>
              </a:rPr>
              <a:t>Riscos</a:t>
            </a:r>
            <a:r>
              <a:rPr lang="en-GB" altLang="pt-BR" sz="3200" dirty="0">
                <a:solidFill>
                  <a:srgbClr val="000000"/>
                </a:solidFill>
              </a:rPr>
              <a:t> </a:t>
            </a:r>
            <a:r>
              <a:rPr lang="en-GB" altLang="pt-BR" sz="3200" dirty="0" err="1">
                <a:solidFill>
                  <a:srgbClr val="000000"/>
                </a:solidFill>
              </a:rPr>
              <a:t>em</a:t>
            </a:r>
            <a:r>
              <a:rPr lang="en-GB" altLang="pt-BR" sz="3200" dirty="0">
                <a:solidFill>
                  <a:srgbClr val="000000"/>
                </a:solidFill>
              </a:rPr>
              <a:t> </a:t>
            </a:r>
            <a:r>
              <a:rPr lang="en-GB" altLang="pt-BR" sz="3200" dirty="0" err="1">
                <a:solidFill>
                  <a:srgbClr val="000000"/>
                </a:solidFill>
              </a:rPr>
              <a:t>projetos</a:t>
            </a:r>
            <a:r>
              <a:rPr lang="en-GB" altLang="pt-BR" sz="3200" dirty="0">
                <a:solidFill>
                  <a:srgbClr val="000000"/>
                </a:solidFill>
              </a:rPr>
              <a:t> de Software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GB" altLang="pt-BR" sz="2400" dirty="0">
                <a:solidFill>
                  <a:srgbClr val="000000"/>
                </a:solidFill>
              </a:rPr>
              <a:t>O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está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relacionado</a:t>
            </a:r>
            <a:r>
              <a:rPr lang="en-GB" altLang="pt-BR" sz="2400" dirty="0">
                <a:solidFill>
                  <a:srgbClr val="000000"/>
                </a:solidFill>
              </a:rPr>
              <a:t> à </a:t>
            </a:r>
            <a:r>
              <a:rPr lang="en-GB" altLang="pt-BR" sz="2400" dirty="0" err="1">
                <a:solidFill>
                  <a:srgbClr val="000000"/>
                </a:solidFill>
              </a:rPr>
              <a:t>identificação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r>
              <a:rPr lang="en-GB" altLang="pt-BR" sz="2400" dirty="0">
                <a:solidFill>
                  <a:srgbClr val="000000"/>
                </a:solidFill>
              </a:rPr>
              <a:t> e à </a:t>
            </a:r>
            <a:r>
              <a:rPr lang="en-GB" altLang="pt-BR" sz="2400" dirty="0" err="1">
                <a:solidFill>
                  <a:srgbClr val="000000"/>
                </a:solidFill>
              </a:rPr>
              <a:t>elaboração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planos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minimizar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esses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efeitos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um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GB" altLang="pt-BR" sz="2400" dirty="0" err="1">
                <a:solidFill>
                  <a:srgbClr val="000000"/>
                </a:solidFill>
              </a:rPr>
              <a:t>Risco</a:t>
            </a:r>
            <a:r>
              <a:rPr lang="en-GB" altLang="pt-BR" sz="2400" dirty="0">
                <a:solidFill>
                  <a:srgbClr val="000000"/>
                </a:solidFill>
              </a:rPr>
              <a:t> é a </a:t>
            </a:r>
            <a:r>
              <a:rPr lang="en-GB" altLang="pt-BR" sz="2400" dirty="0" err="1">
                <a:solidFill>
                  <a:srgbClr val="000000"/>
                </a:solidFill>
              </a:rPr>
              <a:t>probabilidade</a:t>
            </a:r>
            <a:r>
              <a:rPr lang="en-GB" altLang="pt-BR" sz="2400" dirty="0">
                <a:solidFill>
                  <a:srgbClr val="000000"/>
                </a:solidFill>
              </a:rPr>
              <a:t> de que </a:t>
            </a:r>
            <a:r>
              <a:rPr lang="en-GB" altLang="pt-BR" sz="2400" dirty="0" err="1">
                <a:solidFill>
                  <a:srgbClr val="000000"/>
                </a:solidFill>
              </a:rPr>
              <a:t>alguma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evento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adverso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acontecer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GB" altLang="pt-BR" sz="2000" dirty="0" err="1">
                <a:solidFill>
                  <a:srgbClr val="000000"/>
                </a:solidFill>
              </a:rPr>
              <a:t>Os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riscos</a:t>
            </a:r>
            <a:r>
              <a:rPr lang="en-GB" altLang="pt-BR" sz="2000" dirty="0">
                <a:solidFill>
                  <a:srgbClr val="000000"/>
                </a:solidFill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</a:rPr>
              <a:t>projeto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afetam</a:t>
            </a:r>
            <a:r>
              <a:rPr lang="en-GB" altLang="pt-BR" sz="2000" dirty="0">
                <a:solidFill>
                  <a:srgbClr val="000000"/>
                </a:solidFill>
              </a:rPr>
              <a:t> o </a:t>
            </a:r>
            <a:r>
              <a:rPr lang="en-GB" altLang="pt-BR" sz="2000" dirty="0" err="1">
                <a:solidFill>
                  <a:srgbClr val="000000"/>
                </a:solidFill>
              </a:rPr>
              <a:t>cronograma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ou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os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recursos</a:t>
            </a:r>
            <a:r>
              <a:rPr lang="en-GB" altLang="pt-BR" sz="2000" dirty="0">
                <a:solidFill>
                  <a:srgbClr val="000000"/>
                </a:solidFill>
              </a:rPr>
              <a:t>;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GB" altLang="pt-BR" sz="2000" dirty="0" err="1">
                <a:solidFill>
                  <a:srgbClr val="000000"/>
                </a:solidFill>
              </a:rPr>
              <a:t>Os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riscos</a:t>
            </a:r>
            <a:r>
              <a:rPr lang="en-GB" altLang="pt-BR" sz="2000" dirty="0">
                <a:solidFill>
                  <a:srgbClr val="000000"/>
                </a:solidFill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</a:rPr>
              <a:t>produto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afetam</a:t>
            </a:r>
            <a:r>
              <a:rPr lang="en-GB" altLang="pt-BR" sz="2000" dirty="0">
                <a:solidFill>
                  <a:srgbClr val="000000"/>
                </a:solidFill>
              </a:rPr>
              <a:t> a </a:t>
            </a:r>
            <a:r>
              <a:rPr lang="en-GB" altLang="pt-BR" sz="2000" dirty="0" err="1">
                <a:solidFill>
                  <a:srgbClr val="000000"/>
                </a:solidFill>
              </a:rPr>
              <a:t>qualidade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ou</a:t>
            </a:r>
            <a:r>
              <a:rPr lang="en-GB" altLang="pt-BR" sz="2000" dirty="0">
                <a:solidFill>
                  <a:srgbClr val="000000"/>
                </a:solidFill>
              </a:rPr>
              <a:t> o </a:t>
            </a:r>
            <a:r>
              <a:rPr lang="en-GB" altLang="pt-BR" sz="2000" dirty="0" err="1">
                <a:solidFill>
                  <a:srgbClr val="000000"/>
                </a:solidFill>
              </a:rPr>
              <a:t>desempenho</a:t>
            </a:r>
            <a:r>
              <a:rPr lang="en-GB" altLang="pt-BR" sz="2000" dirty="0">
                <a:solidFill>
                  <a:srgbClr val="000000"/>
                </a:solidFill>
              </a:rPr>
              <a:t> do software que </a:t>
            </a:r>
            <a:r>
              <a:rPr lang="en-GB" altLang="pt-BR" sz="2000" dirty="0" err="1">
                <a:solidFill>
                  <a:srgbClr val="000000"/>
                </a:solidFill>
              </a:rPr>
              <a:t>está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sendo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desenvolvido</a:t>
            </a:r>
            <a:r>
              <a:rPr lang="en-GB" altLang="pt-BR" sz="2000" dirty="0">
                <a:solidFill>
                  <a:srgbClr val="000000"/>
                </a:solidFill>
              </a:rPr>
              <a:t>;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GB" altLang="pt-BR" sz="2000" dirty="0" err="1">
                <a:solidFill>
                  <a:srgbClr val="000000"/>
                </a:solidFill>
              </a:rPr>
              <a:t>Riscos</a:t>
            </a:r>
            <a:r>
              <a:rPr lang="en-GB" altLang="pt-BR" sz="2000" dirty="0">
                <a:solidFill>
                  <a:srgbClr val="000000"/>
                </a:solidFill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</a:rPr>
              <a:t>negócio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afetam</a:t>
            </a:r>
            <a:r>
              <a:rPr lang="en-GB" altLang="pt-BR" sz="2000" dirty="0">
                <a:solidFill>
                  <a:srgbClr val="000000"/>
                </a:solidFill>
              </a:rPr>
              <a:t> a </a:t>
            </a:r>
            <a:r>
              <a:rPr lang="en-GB" altLang="pt-BR" sz="2000" dirty="0" err="1">
                <a:solidFill>
                  <a:srgbClr val="000000"/>
                </a:solidFill>
              </a:rPr>
              <a:t>organização</a:t>
            </a:r>
            <a:r>
              <a:rPr lang="en-GB" altLang="pt-BR" sz="2000" dirty="0">
                <a:solidFill>
                  <a:srgbClr val="000000"/>
                </a:solidFill>
              </a:rPr>
              <a:t> que </a:t>
            </a:r>
            <a:r>
              <a:rPr lang="en-GB" altLang="pt-BR" sz="2000" dirty="0" err="1">
                <a:solidFill>
                  <a:srgbClr val="000000"/>
                </a:solidFill>
              </a:rPr>
              <a:t>desenvolve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ou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adquire</a:t>
            </a:r>
            <a:r>
              <a:rPr lang="en-GB" altLang="pt-BR" sz="2000" dirty="0">
                <a:solidFill>
                  <a:srgbClr val="000000"/>
                </a:solidFill>
              </a:rPr>
              <a:t> o software.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A57C12D-AF7C-4D33-A0F3-912817176CE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C9C5A31-8A2B-46F3-A5B5-B141B0245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1184052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dirty="0" err="1"/>
              <a:t>Exemplos</a:t>
            </a:r>
            <a:r>
              <a:rPr lang="en-GB" altLang="pt-BR" dirty="0"/>
              <a:t> de </a:t>
            </a:r>
            <a:r>
              <a:rPr lang="en-GB" altLang="pt-BR" dirty="0" err="1"/>
              <a:t>Riscos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Projeto</a:t>
            </a:r>
            <a:r>
              <a:rPr lang="en-GB" altLang="pt-BR" dirty="0"/>
              <a:t> de  Software</a:t>
            </a:r>
          </a:p>
        </p:txBody>
      </p:sp>
      <p:pic>
        <p:nvPicPr>
          <p:cNvPr id="41987" name="Picture 8">
            <a:extLst>
              <a:ext uri="{FF2B5EF4-FFF2-40B4-BE49-F238E27FC236}">
                <a16:creationId xmlns:a16="http://schemas.microsoft.com/office/drawing/2014/main" id="{E8A98351-E40F-48D1-98D4-AC1CD06D86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6486" y="1472084"/>
            <a:ext cx="8529280" cy="48965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E6EB6EF-7F96-4EEF-8562-98C7E96A8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824012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Riscos</a:t>
            </a:r>
            <a:endParaRPr lang="en-GB" altLang="pt-BR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3EDDF2F-FDCB-4C2F-A5AF-245154021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462" y="1184052"/>
            <a:ext cx="8800696" cy="452879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Identificação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GB" altLang="pt-BR" dirty="0" err="1">
                <a:solidFill>
                  <a:srgbClr val="000000"/>
                </a:solidFill>
              </a:rPr>
              <a:t>Identifica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os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riscos</a:t>
            </a:r>
            <a:r>
              <a:rPr lang="en-GB" altLang="pt-BR" dirty="0">
                <a:solidFill>
                  <a:srgbClr val="000000"/>
                </a:solidFill>
              </a:rPr>
              <a:t> de </a:t>
            </a:r>
            <a:r>
              <a:rPr lang="en-GB" altLang="pt-BR" dirty="0" err="1">
                <a:solidFill>
                  <a:srgbClr val="000000"/>
                </a:solidFill>
              </a:rPr>
              <a:t>projeto</a:t>
            </a:r>
            <a:r>
              <a:rPr lang="en-GB" altLang="pt-BR" dirty="0">
                <a:solidFill>
                  <a:srgbClr val="000000"/>
                </a:solidFill>
              </a:rPr>
              <a:t>, de </a:t>
            </a:r>
            <a:r>
              <a:rPr lang="en-GB" altLang="pt-BR" dirty="0" err="1">
                <a:solidFill>
                  <a:srgbClr val="000000"/>
                </a:solidFill>
              </a:rPr>
              <a:t>produto</a:t>
            </a:r>
            <a:r>
              <a:rPr lang="en-GB" altLang="pt-BR" dirty="0">
                <a:solidFill>
                  <a:srgbClr val="000000"/>
                </a:solidFill>
              </a:rPr>
              <a:t> e de </a:t>
            </a:r>
            <a:r>
              <a:rPr lang="en-GB" altLang="pt-BR" dirty="0" err="1">
                <a:solidFill>
                  <a:srgbClr val="000000"/>
                </a:solidFill>
              </a:rPr>
              <a:t>negócio</a:t>
            </a:r>
            <a:r>
              <a:rPr lang="en-GB" altLang="pt-BR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Análise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GB" altLang="pt-BR" dirty="0" err="1">
                <a:solidFill>
                  <a:srgbClr val="000000"/>
                </a:solidFill>
              </a:rPr>
              <a:t>Avalia</a:t>
            </a:r>
            <a:r>
              <a:rPr lang="en-GB" altLang="pt-BR" dirty="0">
                <a:solidFill>
                  <a:srgbClr val="000000"/>
                </a:solidFill>
              </a:rPr>
              <a:t> a </a:t>
            </a:r>
            <a:r>
              <a:rPr lang="en-GB" altLang="pt-BR" dirty="0" err="1">
                <a:solidFill>
                  <a:srgbClr val="000000"/>
                </a:solidFill>
              </a:rPr>
              <a:t>probabilidade</a:t>
            </a:r>
            <a:r>
              <a:rPr lang="en-GB" altLang="pt-BR" dirty="0">
                <a:solidFill>
                  <a:srgbClr val="000000"/>
                </a:solidFill>
              </a:rPr>
              <a:t> e as </a:t>
            </a:r>
            <a:r>
              <a:rPr lang="en-GB" altLang="pt-BR" dirty="0" err="1">
                <a:solidFill>
                  <a:srgbClr val="000000"/>
                </a:solidFill>
              </a:rPr>
              <a:t>conseqüências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desses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riscos</a:t>
            </a:r>
            <a:r>
              <a:rPr lang="en-GB" altLang="pt-BR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Planejamento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GB" altLang="pt-BR" dirty="0" err="1">
                <a:solidFill>
                  <a:srgbClr val="000000"/>
                </a:solidFill>
              </a:rPr>
              <a:t>Elabora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planos</a:t>
            </a:r>
            <a:r>
              <a:rPr lang="en-GB" altLang="pt-BR" dirty="0">
                <a:solidFill>
                  <a:srgbClr val="000000"/>
                </a:solidFill>
              </a:rPr>
              <a:t> para </a:t>
            </a:r>
            <a:r>
              <a:rPr lang="en-GB" altLang="pt-BR" dirty="0" err="1">
                <a:solidFill>
                  <a:srgbClr val="000000"/>
                </a:solidFill>
              </a:rPr>
              <a:t>evitar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ou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minimizar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os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efeitos</a:t>
            </a:r>
            <a:r>
              <a:rPr lang="en-GB" altLang="pt-BR" dirty="0">
                <a:solidFill>
                  <a:srgbClr val="000000"/>
                </a:solidFill>
              </a:rPr>
              <a:t> do </a:t>
            </a:r>
            <a:r>
              <a:rPr lang="en-GB" altLang="pt-BR" dirty="0" err="1">
                <a:solidFill>
                  <a:srgbClr val="000000"/>
                </a:solidFill>
              </a:rPr>
              <a:t>riscos</a:t>
            </a:r>
            <a:r>
              <a:rPr lang="en-GB" altLang="pt-BR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Monitoramento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GB" altLang="pt-BR" dirty="0" err="1">
                <a:solidFill>
                  <a:srgbClr val="000000"/>
                </a:solidFill>
              </a:rPr>
              <a:t>Monitora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os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riscos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ao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longo</a:t>
            </a:r>
            <a:r>
              <a:rPr lang="en-GB" altLang="pt-BR" dirty="0">
                <a:solidFill>
                  <a:srgbClr val="000000"/>
                </a:solidFill>
              </a:rPr>
              <a:t> do </a:t>
            </a:r>
            <a:r>
              <a:rPr lang="en-GB" altLang="pt-BR" dirty="0" err="1">
                <a:solidFill>
                  <a:srgbClr val="000000"/>
                </a:solidFill>
              </a:rPr>
              <a:t>projeto</a:t>
            </a:r>
            <a:r>
              <a:rPr lang="en-GB" altLang="pt-BR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471A2C4-50F7-4482-BE7C-351EEAE30AA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CB62D15-EC41-4BA0-AC94-59443FAD6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824012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Riscos</a:t>
            </a:r>
            <a:endParaRPr lang="en-GB" altLang="pt-BR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035" name="Picture 8">
            <a:extLst>
              <a:ext uri="{FF2B5EF4-FFF2-40B4-BE49-F238E27FC236}">
                <a16:creationId xmlns:a16="http://schemas.microsoft.com/office/drawing/2014/main" id="{CE98B7D4-23F9-4C01-91A5-A4B90701E9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454" y="1976140"/>
            <a:ext cx="8887844" cy="23042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B8E1DC76-049F-4AFA-BBD5-21020EA1914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0FC9884-C18A-4EB3-BEB3-13201C920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91440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Identificação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Riscos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SW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92EE535-8499-4012-A9C4-7F2F9DA7D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478" y="1184052"/>
            <a:ext cx="8453760" cy="4600798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  <a:r>
              <a:rPr lang="en-GB" altLang="pt-BR" sz="2800" dirty="0" err="1">
                <a:solidFill>
                  <a:srgbClr val="000000"/>
                </a:solidFill>
              </a:rPr>
              <a:t>tecnologia</a:t>
            </a:r>
            <a:r>
              <a:rPr lang="en-GB" altLang="pt-BR" sz="2800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  <a:r>
              <a:rPr lang="en-GB" altLang="pt-BR" sz="2800" dirty="0" err="1">
                <a:solidFill>
                  <a:srgbClr val="000000"/>
                </a:solidFill>
              </a:rPr>
              <a:t>pessoal</a:t>
            </a:r>
            <a:r>
              <a:rPr lang="en-GB" altLang="pt-BR" sz="2800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organizacionais</a:t>
            </a:r>
            <a:r>
              <a:rPr lang="en-GB" altLang="pt-BR" sz="2800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 de ferramentas;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 de requisites;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  <a:r>
              <a:rPr lang="en-GB" altLang="pt-BR" sz="2800" dirty="0" err="1">
                <a:solidFill>
                  <a:srgbClr val="000000"/>
                </a:solidFill>
              </a:rPr>
              <a:t>estimativas</a:t>
            </a:r>
            <a:r>
              <a:rPr lang="en-GB" altLang="pt-BR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29A0A2E3-C3DA-41F0-A03B-5D4BE021FA1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0FC9884-C18A-4EB3-BEB3-13201C920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91440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Riscos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Fatores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</a:t>
            </a:r>
            <a:endParaRPr lang="en-GB" alt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92EE535-8499-4012-A9C4-7F2F9DA7D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54" y="1184052"/>
            <a:ext cx="8856984" cy="4752528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800" dirty="0" err="1">
                <a:solidFill>
                  <a:srgbClr val="000000"/>
                </a:solidFill>
              </a:rPr>
              <a:t>Risco</a:t>
            </a:r>
            <a:r>
              <a:rPr lang="en-GB" altLang="pt-BR" sz="2800" dirty="0">
                <a:solidFill>
                  <a:srgbClr val="000000"/>
                </a:solidFill>
              </a:rPr>
              <a:t>: </a:t>
            </a:r>
            <a:r>
              <a:rPr lang="en-GB" altLang="pt-BR" sz="2800" dirty="0" err="1">
                <a:solidFill>
                  <a:srgbClr val="000000"/>
                </a:solidFill>
              </a:rPr>
              <a:t>está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associado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ao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problema</a:t>
            </a:r>
            <a:r>
              <a:rPr lang="en-GB" altLang="pt-BR" sz="2800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800" dirty="0" err="1">
                <a:solidFill>
                  <a:srgbClr val="000000"/>
                </a:solidFill>
              </a:rPr>
              <a:t>Fator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  <a:r>
              <a:rPr lang="en-GB" altLang="pt-BR" sz="2800" dirty="0" err="1">
                <a:solidFill>
                  <a:srgbClr val="000000"/>
                </a:solidFill>
              </a:rPr>
              <a:t>Risco</a:t>
            </a:r>
            <a:r>
              <a:rPr lang="en-GB" altLang="pt-BR" sz="2800" dirty="0">
                <a:solidFill>
                  <a:srgbClr val="000000"/>
                </a:solidFill>
              </a:rPr>
              <a:t>: </a:t>
            </a:r>
            <a:r>
              <a:rPr lang="en-GB" altLang="pt-BR" sz="2800" dirty="0" err="1">
                <a:solidFill>
                  <a:srgbClr val="000000"/>
                </a:solidFill>
              </a:rPr>
              <a:t>está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associado</a:t>
            </a:r>
            <a:r>
              <a:rPr lang="en-GB" altLang="pt-BR" sz="2800" dirty="0">
                <a:solidFill>
                  <a:srgbClr val="000000"/>
                </a:solidFill>
              </a:rPr>
              <a:t> a causa.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 != de </a:t>
            </a:r>
            <a:r>
              <a:rPr lang="en-GB" altLang="pt-BR" sz="2800" dirty="0" err="1">
                <a:solidFill>
                  <a:srgbClr val="000000"/>
                </a:solidFill>
              </a:rPr>
              <a:t>Fatores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endParaRPr lang="en-GB" altLang="pt-BR" sz="2800" dirty="0">
              <a:solidFill>
                <a:srgbClr val="000000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devem</a:t>
            </a:r>
            <a:r>
              <a:rPr lang="en-GB" altLang="pt-BR" sz="2800" dirty="0">
                <a:solidFill>
                  <a:srgbClr val="000000"/>
                </a:solidFill>
              </a:rPr>
              <a:t> ser </a:t>
            </a:r>
            <a:r>
              <a:rPr lang="en-GB" altLang="pt-BR" sz="2800" dirty="0" err="1">
                <a:solidFill>
                  <a:srgbClr val="000000"/>
                </a:solidFill>
              </a:rPr>
              <a:t>respondidos</a:t>
            </a:r>
            <a:endParaRPr lang="en-GB" altLang="pt-BR" sz="2800" dirty="0">
              <a:solidFill>
                <a:srgbClr val="000000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GB" altLang="pt-BR" sz="2800" dirty="0" err="1">
                <a:solidFill>
                  <a:srgbClr val="000000"/>
                </a:solidFill>
              </a:rPr>
              <a:t>Fatores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  <a:r>
              <a:rPr lang="en-GB" altLang="pt-BR" sz="2800" dirty="0" err="1">
                <a:solidFill>
                  <a:srgbClr val="000000"/>
                </a:solidFill>
              </a:rPr>
              <a:t>Risco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devem</a:t>
            </a:r>
            <a:r>
              <a:rPr lang="en-GB" altLang="pt-BR" sz="2800" dirty="0">
                <a:solidFill>
                  <a:srgbClr val="000000"/>
                </a:solidFill>
              </a:rPr>
              <a:t> ser </a:t>
            </a:r>
            <a:r>
              <a:rPr lang="en-GB" altLang="pt-BR" sz="2800" dirty="0" err="1">
                <a:solidFill>
                  <a:srgbClr val="000000"/>
                </a:solidFill>
              </a:rPr>
              <a:t>elaborado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estratégias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  <a:r>
              <a:rPr lang="en-GB" altLang="pt-BR" sz="2800" dirty="0" err="1">
                <a:solidFill>
                  <a:srgbClr val="000000"/>
                </a:solidFill>
              </a:rPr>
              <a:t>contenção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aos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fatores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.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GB" altLang="pt-BR" sz="2800" dirty="0" err="1">
                <a:solidFill>
                  <a:srgbClr val="000000"/>
                </a:solidFill>
              </a:rPr>
              <a:t>Respostas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aos</a:t>
            </a:r>
            <a:r>
              <a:rPr lang="en-GB" altLang="pt-BR" sz="2800" dirty="0">
                <a:solidFill>
                  <a:srgbClr val="000000"/>
                </a:solidFill>
              </a:rPr>
              <a:t> </a:t>
            </a:r>
            <a:r>
              <a:rPr lang="en-GB" altLang="pt-BR" sz="2800" dirty="0" err="1">
                <a:solidFill>
                  <a:srgbClr val="000000"/>
                </a:solidFill>
              </a:rPr>
              <a:t>Riscos</a:t>
            </a:r>
            <a:r>
              <a:rPr lang="en-GB" altLang="pt-BR" sz="2800" dirty="0">
                <a:solidFill>
                  <a:srgbClr val="000000"/>
                </a:solidFill>
              </a:rPr>
              <a:t> != </a:t>
            </a:r>
            <a:r>
              <a:rPr lang="en-GB" altLang="pt-BR" sz="2800" dirty="0" err="1">
                <a:solidFill>
                  <a:srgbClr val="000000"/>
                </a:solidFill>
              </a:rPr>
              <a:t>Estarégias</a:t>
            </a:r>
            <a:r>
              <a:rPr lang="en-GB" altLang="pt-BR" sz="2800" dirty="0">
                <a:solidFill>
                  <a:srgbClr val="000000"/>
                </a:solidFill>
              </a:rPr>
              <a:t> de </a:t>
            </a:r>
            <a:r>
              <a:rPr lang="en-GB" altLang="pt-BR" sz="2800" dirty="0" err="1">
                <a:solidFill>
                  <a:srgbClr val="000000"/>
                </a:solidFill>
              </a:rPr>
              <a:t>Contenção</a:t>
            </a:r>
            <a:endParaRPr lang="en-GB" altLang="pt-BR" sz="2800" dirty="0">
              <a:solidFill>
                <a:srgbClr val="000000"/>
              </a:solidFill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11CF967-6B3B-4ABA-A82E-71A350ABA72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  <p:extLst>
      <p:ext uri="{BB962C8B-B14F-4D97-AF65-F5344CB8AC3E}">
        <p14:creationId xmlns:p14="http://schemas.microsoft.com/office/powerpoint/2010/main" val="111540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9EFFCB-430E-4DF9-8097-E2867AAB8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796" y="0"/>
            <a:ext cx="9111695" cy="9144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Projetos de Software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2AB6584-B798-4C81-BD8B-FAFDACE8B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68028"/>
            <a:ext cx="9105900" cy="3816424"/>
          </a:xfrm>
          <a:noFill/>
        </p:spPr>
        <p:txBody>
          <a:bodyPr lIns="90487" tIns="44450" rIns="90487" bIns="44450"/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3200" dirty="0" err="1">
                <a:solidFill>
                  <a:schemeClr val="accent6">
                    <a:lumMod val="75000"/>
                  </a:schemeClr>
                </a:solidFill>
              </a:rPr>
              <a:t>Tópicos</a:t>
            </a:r>
            <a:r>
              <a:rPr lang="en-GB" altLang="pt-BR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pt-BR" sz="3200" dirty="0" err="1">
                <a:solidFill>
                  <a:schemeClr val="accent6">
                    <a:lumMod val="75000"/>
                  </a:schemeClr>
                </a:solidFill>
              </a:rPr>
              <a:t>Abordados</a:t>
            </a:r>
            <a:endParaRPr lang="pt-BR" sz="32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  <a:buClrTx/>
            </a:pPr>
            <a:r>
              <a:rPr lang="en-GB" altLang="pt-BR" sz="2400" dirty="0">
                <a:solidFill>
                  <a:srgbClr val="000000"/>
                </a:solidFill>
              </a:rPr>
              <a:t>As </a:t>
            </a:r>
            <a:r>
              <a:rPr lang="en-GB" altLang="pt-BR" sz="2400" dirty="0" err="1">
                <a:solidFill>
                  <a:srgbClr val="000000"/>
                </a:solidFill>
              </a:rPr>
              <a:t>principais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tarefas</a:t>
            </a:r>
            <a:r>
              <a:rPr lang="en-GB" altLang="pt-BR" sz="2400" dirty="0">
                <a:solidFill>
                  <a:srgbClr val="000000"/>
                </a:solidFill>
              </a:rPr>
              <a:t> a </a:t>
            </a:r>
            <a:r>
              <a:rPr lang="en-GB" altLang="pt-BR" sz="2400" dirty="0" err="1">
                <a:solidFill>
                  <a:srgbClr val="000000"/>
                </a:solidFill>
              </a:rPr>
              <a:t>serem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conduzidas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pelos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gerentes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80000"/>
              </a:lnSpc>
              <a:buClrTx/>
            </a:pPr>
            <a:r>
              <a:rPr lang="en-GB" altLang="pt-BR" sz="2400" dirty="0">
                <a:solidFill>
                  <a:srgbClr val="000000"/>
                </a:solidFill>
              </a:rPr>
              <a:t>O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de software </a:t>
            </a:r>
            <a:r>
              <a:rPr lang="en-GB" altLang="pt-BR" sz="2400" dirty="0" err="1">
                <a:solidFill>
                  <a:srgbClr val="000000"/>
                </a:solidFill>
              </a:rPr>
              <a:t>suas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características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80000"/>
              </a:lnSpc>
              <a:buClrTx/>
            </a:pPr>
            <a:r>
              <a:rPr lang="en-GB" altLang="pt-BR" sz="2400" dirty="0">
                <a:solidFill>
                  <a:srgbClr val="000000"/>
                </a:solidFill>
              </a:rPr>
              <a:t>O </a:t>
            </a:r>
            <a:r>
              <a:rPr lang="en-GB" altLang="pt-BR" sz="2400" dirty="0" err="1">
                <a:solidFill>
                  <a:srgbClr val="000000"/>
                </a:solidFill>
              </a:rPr>
              <a:t>planejamento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e o </a:t>
            </a:r>
            <a:r>
              <a:rPr lang="en-GB" altLang="pt-BR" sz="2400" dirty="0" err="1">
                <a:solidFill>
                  <a:srgbClr val="000000"/>
                </a:solidFill>
              </a:rPr>
              <a:t>processo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planejamento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lrTx/>
            </a:pPr>
            <a:r>
              <a:rPr lang="en-GB" altLang="pt-BR" sz="2400" dirty="0">
                <a:solidFill>
                  <a:srgbClr val="000000"/>
                </a:solidFill>
              </a:rPr>
              <a:t>As </a:t>
            </a:r>
            <a:r>
              <a:rPr lang="en-GB" altLang="pt-BR" sz="2400" dirty="0" err="1">
                <a:solidFill>
                  <a:srgbClr val="000000"/>
                </a:solidFill>
              </a:rPr>
              <a:t>representações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gráficas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usadas</a:t>
            </a:r>
            <a:r>
              <a:rPr lang="en-GB" altLang="pt-BR" sz="2400" dirty="0">
                <a:solidFill>
                  <a:srgbClr val="000000"/>
                </a:solidFill>
              </a:rPr>
              <a:t> no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80000"/>
              </a:lnSpc>
              <a:buClrTx/>
            </a:pPr>
            <a:r>
              <a:rPr lang="en-GB" altLang="pt-BR" sz="2400" dirty="0">
                <a:solidFill>
                  <a:srgbClr val="000000"/>
                </a:solidFill>
              </a:rPr>
              <a:t>A </a:t>
            </a:r>
            <a:r>
              <a:rPr lang="en-GB" altLang="pt-BR" sz="2400" dirty="0" err="1">
                <a:solidFill>
                  <a:srgbClr val="000000"/>
                </a:solidFill>
              </a:rPr>
              <a:t>Identificação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r>
              <a:rPr lang="en-GB" altLang="pt-BR" sz="2400" dirty="0">
                <a:solidFill>
                  <a:srgbClr val="000000"/>
                </a:solidFill>
              </a:rPr>
              <a:t> e o </a:t>
            </a:r>
            <a:r>
              <a:rPr lang="en-GB" altLang="pt-BR" sz="2400" dirty="0" err="1">
                <a:solidFill>
                  <a:srgbClr val="000000"/>
                </a:solidFill>
              </a:rPr>
              <a:t>processo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43C76D-62B4-448C-8FC6-8CAC1D84759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  <p:extLst>
      <p:ext uri="{BB962C8B-B14F-4D97-AF65-F5344CB8AC3E}">
        <p14:creationId xmlns:p14="http://schemas.microsoft.com/office/powerpoint/2010/main" val="35811288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461DF42-1089-4E26-B019-567D17C11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42" y="0"/>
            <a:ext cx="9082457" cy="89602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Riscos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Riscos</a:t>
            </a:r>
            <a:endParaRPr lang="en-GB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3" name="Picture 9">
            <a:extLst>
              <a:ext uri="{FF2B5EF4-FFF2-40B4-BE49-F238E27FC236}">
                <a16:creationId xmlns:a16="http://schemas.microsoft.com/office/drawing/2014/main" id="{7D2C4D57-9BB7-4353-8130-AAEF720AE6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462" y="1472084"/>
            <a:ext cx="8865625" cy="41044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93A92C52-B9EF-440D-A148-BB62B36E9AD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3004F8E-D071-4516-B171-C1A979A9E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54" y="0"/>
            <a:ext cx="9092445" cy="91440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sz="3600" dirty="0" err="1"/>
              <a:t>Análise</a:t>
            </a:r>
            <a:r>
              <a:rPr lang="en-GB" altLang="pt-BR" sz="3600" dirty="0"/>
              <a:t> de </a:t>
            </a:r>
            <a:r>
              <a:rPr lang="en-GB" altLang="pt-BR" sz="3600" dirty="0" err="1"/>
              <a:t>Riscos</a:t>
            </a:r>
            <a:r>
              <a:rPr lang="en-GB" altLang="pt-BR" sz="3600" dirty="0"/>
              <a:t> </a:t>
            </a:r>
            <a:r>
              <a:rPr lang="en-GB" altLang="pt-BR" sz="3600" dirty="0" err="1"/>
              <a:t>em</a:t>
            </a:r>
            <a:r>
              <a:rPr lang="en-GB" altLang="pt-BR" sz="3600" dirty="0"/>
              <a:t> Projetos de Software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F2AC0E8-4B26-4F0D-9880-915571A02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12044"/>
            <a:ext cx="9105900" cy="2016224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Avaliar</a:t>
            </a:r>
            <a:r>
              <a:rPr lang="en-GB" altLang="pt-BR" sz="2400" dirty="0">
                <a:solidFill>
                  <a:srgbClr val="000000"/>
                </a:solidFill>
              </a:rPr>
              <a:t> a </a:t>
            </a:r>
            <a:r>
              <a:rPr lang="en-GB" altLang="pt-BR" sz="2400" dirty="0" err="1">
                <a:solidFill>
                  <a:srgbClr val="000000"/>
                </a:solidFill>
              </a:rPr>
              <a:t>probabilidade</a:t>
            </a:r>
            <a:r>
              <a:rPr lang="en-GB" altLang="pt-BR" sz="2400" dirty="0">
                <a:solidFill>
                  <a:srgbClr val="000000"/>
                </a:solidFill>
              </a:rPr>
              <a:t> e a </a:t>
            </a:r>
            <a:r>
              <a:rPr lang="en-GB" altLang="pt-BR" sz="2400" dirty="0" err="1">
                <a:solidFill>
                  <a:srgbClr val="000000"/>
                </a:solidFill>
              </a:rPr>
              <a:t>seriedade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cada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risco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A </a:t>
            </a:r>
            <a:r>
              <a:rPr lang="en-GB" altLang="pt-BR" sz="2400" dirty="0" err="1">
                <a:solidFill>
                  <a:srgbClr val="000000"/>
                </a:solidFill>
              </a:rPr>
              <a:t>probabilidade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pode</a:t>
            </a:r>
            <a:r>
              <a:rPr lang="en-GB" altLang="pt-BR" sz="2400" dirty="0">
                <a:solidFill>
                  <a:srgbClr val="000000"/>
                </a:solidFill>
              </a:rPr>
              <a:t> ser </a:t>
            </a:r>
            <a:r>
              <a:rPr lang="en-GB" altLang="pt-BR" sz="2400" dirty="0" err="1">
                <a:solidFill>
                  <a:srgbClr val="000000"/>
                </a:solidFill>
              </a:rPr>
              <a:t>muito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baixa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baixa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média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alta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muito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alta.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efeitos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poderiam</a:t>
            </a:r>
            <a:r>
              <a:rPr lang="en-GB" altLang="pt-BR" sz="2400" dirty="0">
                <a:solidFill>
                  <a:srgbClr val="000000"/>
                </a:solidFill>
              </a:rPr>
              <a:t> ser </a:t>
            </a:r>
            <a:r>
              <a:rPr lang="en-GB" altLang="pt-BR" sz="2400" dirty="0" err="1">
                <a:solidFill>
                  <a:srgbClr val="000000"/>
                </a:solidFill>
              </a:rPr>
              <a:t>catastróficos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sérios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toleráveis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ou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insignificantes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75A0416-BF06-4757-B149-889F185A0F0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6008C8EC-7345-484F-A8EB-1E518694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2" y="1184052"/>
            <a:ext cx="8208912" cy="516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9B4C014-67FE-4D43-BA87-741A399E781F}"/>
              </a:ext>
            </a:extLst>
          </p:cNvPr>
          <p:cNvSpPr txBox="1">
            <a:spLocks noChangeArrowheads="1"/>
          </p:cNvSpPr>
          <p:nvPr/>
        </p:nvSpPr>
        <p:spPr>
          <a:xfrm>
            <a:off x="13454" y="0"/>
            <a:ext cx="9092445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pt-BR" sz="3600"/>
              <a:t>Análise de Riscos em Projetos de Software</a:t>
            </a:r>
            <a:endParaRPr lang="en-GB" altLang="pt-BR" sz="360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A5375E7-8DA4-4C9A-960A-A825A3678F5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E9A3ACD-DFA1-4182-A0C5-3AAD15CCD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1571"/>
            <a:ext cx="9105900" cy="763575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dirty="0" err="1"/>
              <a:t>Planejamento</a:t>
            </a:r>
            <a:r>
              <a:rPr lang="en-GB" altLang="pt-BR" dirty="0"/>
              <a:t> de </a:t>
            </a:r>
            <a:r>
              <a:rPr lang="en-GB" altLang="pt-BR" dirty="0" err="1"/>
              <a:t>Riscos</a:t>
            </a:r>
            <a:endParaRPr lang="en-GB" altLang="pt-BR" dirty="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C50817A-9E66-4F41-9CF9-5670E1A33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26" y="968028"/>
            <a:ext cx="9085273" cy="5112568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Considerar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cada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risco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desenvolver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uma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estratégia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gerenciar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esse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risco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Estratégias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prevenção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Tx/>
              <a:buFont typeface="Wingdings" panose="05000000000000000000" pitchFamily="2" charset="2"/>
              <a:buChar char="ü"/>
            </a:pPr>
            <a:r>
              <a:rPr lang="en-GB" altLang="pt-BR" dirty="0">
                <a:solidFill>
                  <a:srgbClr val="000000"/>
                </a:solidFill>
              </a:rPr>
              <a:t>A </a:t>
            </a:r>
            <a:r>
              <a:rPr lang="en-GB" altLang="pt-BR" dirty="0" err="1">
                <a:solidFill>
                  <a:srgbClr val="000000"/>
                </a:solidFill>
              </a:rPr>
              <a:t>probabilidade</a:t>
            </a:r>
            <a:r>
              <a:rPr lang="en-GB" altLang="pt-BR" dirty="0">
                <a:solidFill>
                  <a:srgbClr val="000000"/>
                </a:solidFill>
              </a:rPr>
              <a:t> de o </a:t>
            </a:r>
            <a:r>
              <a:rPr lang="en-GB" altLang="pt-BR" dirty="0" err="1">
                <a:solidFill>
                  <a:srgbClr val="000000"/>
                </a:solidFill>
              </a:rPr>
              <a:t>risco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ocorrer</a:t>
            </a:r>
            <a:r>
              <a:rPr lang="en-GB" altLang="pt-BR" dirty="0">
                <a:solidFill>
                  <a:srgbClr val="000000"/>
                </a:solidFill>
              </a:rPr>
              <a:t> é </a:t>
            </a:r>
            <a:r>
              <a:rPr lang="en-GB" altLang="pt-BR" dirty="0" err="1">
                <a:solidFill>
                  <a:srgbClr val="000000"/>
                </a:solidFill>
              </a:rPr>
              <a:t>reduzida</a:t>
            </a:r>
            <a:r>
              <a:rPr lang="en-GB" altLang="pt-BR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Estratégias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minimização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Tx/>
              <a:buFont typeface="Wingdings" panose="05000000000000000000" pitchFamily="2" charset="2"/>
              <a:buChar char="ü"/>
            </a:pPr>
            <a:r>
              <a:rPr lang="en-GB" altLang="pt-BR" dirty="0">
                <a:solidFill>
                  <a:srgbClr val="000000"/>
                </a:solidFill>
              </a:rPr>
              <a:t>O </a:t>
            </a:r>
            <a:r>
              <a:rPr lang="en-GB" altLang="pt-BR" dirty="0" err="1">
                <a:solidFill>
                  <a:srgbClr val="000000"/>
                </a:solidFill>
              </a:rPr>
              <a:t>impacto</a:t>
            </a:r>
            <a:r>
              <a:rPr lang="en-GB" altLang="pt-BR" dirty="0">
                <a:solidFill>
                  <a:srgbClr val="000000"/>
                </a:solidFill>
              </a:rPr>
              <a:t> do </a:t>
            </a:r>
            <a:r>
              <a:rPr lang="en-GB" altLang="pt-BR" dirty="0" err="1">
                <a:solidFill>
                  <a:srgbClr val="000000"/>
                </a:solidFill>
              </a:rPr>
              <a:t>risco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sobre</a:t>
            </a:r>
            <a:r>
              <a:rPr lang="en-GB" altLang="pt-BR" dirty="0">
                <a:solidFill>
                  <a:srgbClr val="000000"/>
                </a:solidFill>
              </a:rPr>
              <a:t> o </a:t>
            </a:r>
            <a:r>
              <a:rPr lang="en-GB" altLang="pt-BR" dirty="0" err="1">
                <a:solidFill>
                  <a:srgbClr val="000000"/>
                </a:solidFill>
              </a:rPr>
              <a:t>projeto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ou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produto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será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reduzido</a:t>
            </a:r>
            <a:r>
              <a:rPr lang="en-GB" altLang="pt-BR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Planos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contingência</a:t>
            </a:r>
            <a:endParaRPr lang="en-GB" altLang="pt-BR" sz="2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ClrTx/>
              <a:buFont typeface="Wingdings" panose="05000000000000000000" pitchFamily="2" charset="2"/>
              <a:buChar char="ü"/>
            </a:pPr>
            <a:r>
              <a:rPr lang="en-GB" altLang="pt-BR" dirty="0">
                <a:solidFill>
                  <a:srgbClr val="000000"/>
                </a:solidFill>
              </a:rPr>
              <a:t>São </a:t>
            </a:r>
            <a:r>
              <a:rPr lang="en-GB" altLang="pt-BR" dirty="0" err="1">
                <a:solidFill>
                  <a:srgbClr val="000000"/>
                </a:solidFill>
              </a:rPr>
              <a:t>planos</a:t>
            </a:r>
            <a:r>
              <a:rPr lang="en-GB" altLang="pt-BR" dirty="0">
                <a:solidFill>
                  <a:srgbClr val="000000"/>
                </a:solidFill>
              </a:rPr>
              <a:t> para lidar com </a:t>
            </a:r>
            <a:r>
              <a:rPr lang="en-GB" altLang="pt-BR" dirty="0" err="1">
                <a:solidFill>
                  <a:srgbClr val="000000"/>
                </a:solidFill>
              </a:rPr>
              <a:t>os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riscos</a:t>
            </a:r>
            <a:r>
              <a:rPr lang="en-GB" altLang="pt-BR" dirty="0">
                <a:solidFill>
                  <a:srgbClr val="000000"/>
                </a:solidFill>
              </a:rPr>
              <a:t>, </a:t>
            </a:r>
            <a:r>
              <a:rPr lang="en-GB" altLang="pt-BR" dirty="0" err="1">
                <a:solidFill>
                  <a:srgbClr val="000000"/>
                </a:solidFill>
              </a:rPr>
              <a:t>caso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eles</a:t>
            </a:r>
            <a:r>
              <a:rPr lang="en-GB" altLang="pt-BR" dirty="0">
                <a:solidFill>
                  <a:srgbClr val="000000"/>
                </a:solidFill>
              </a:rPr>
              <a:t> </a:t>
            </a:r>
            <a:r>
              <a:rPr lang="en-GB" altLang="pt-BR" dirty="0" err="1">
                <a:solidFill>
                  <a:srgbClr val="000000"/>
                </a:solidFill>
              </a:rPr>
              <a:t>ocorram</a:t>
            </a:r>
            <a:r>
              <a:rPr lang="en-GB" altLang="pt-BR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29C85E7-47AD-4DD3-8BA9-A0CC2B68B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222"/>
            <a:ext cx="9105900" cy="81279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sz="3400" dirty="0" err="1"/>
              <a:t>Estratégias</a:t>
            </a:r>
            <a:r>
              <a:rPr lang="en-GB" altLang="pt-BR" sz="3400" dirty="0"/>
              <a:t> de </a:t>
            </a:r>
            <a:r>
              <a:rPr lang="en-GB" altLang="pt-BR" sz="3400" dirty="0" err="1"/>
              <a:t>Gerenciamento</a:t>
            </a:r>
            <a:r>
              <a:rPr lang="en-GB" altLang="pt-BR" sz="3400" dirty="0"/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Riscos</a:t>
            </a:r>
            <a:endParaRPr lang="en-GB" altLang="pt-BR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179" name="Picture 9">
            <a:extLst>
              <a:ext uri="{FF2B5EF4-FFF2-40B4-BE49-F238E27FC236}">
                <a16:creationId xmlns:a16="http://schemas.microsoft.com/office/drawing/2014/main" id="{C414B964-D193-4653-90B5-0EF48C7F20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462" y="1184052"/>
            <a:ext cx="8762750" cy="4543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8E16EE2A-9641-45BE-BB56-C5229AD4AF3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C09659F-B09D-4E99-BD89-DC00366AE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48"/>
            <a:ext cx="9105900" cy="864822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dirty="0" err="1"/>
              <a:t>Monitoramento</a:t>
            </a:r>
            <a:r>
              <a:rPr lang="en-GB" altLang="pt-BR" dirty="0"/>
              <a:t>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Riscos</a:t>
            </a:r>
            <a:endParaRPr lang="en-GB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1A1F9CA-E44C-4B09-9B73-EC916F295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470" y="1256060"/>
            <a:ext cx="8712968" cy="41148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Avaliar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regularmente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cada</a:t>
            </a:r>
            <a:r>
              <a:rPr lang="en-GB" altLang="pt-BR" sz="2400" dirty="0">
                <a:solidFill>
                  <a:srgbClr val="000000"/>
                </a:solidFill>
              </a:rPr>
              <a:t> um dos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identificados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decidir</a:t>
            </a:r>
            <a:r>
              <a:rPr lang="en-GB" altLang="pt-BR" sz="2400" dirty="0">
                <a:solidFill>
                  <a:srgbClr val="000000"/>
                </a:solidFill>
              </a:rPr>
              <a:t> se </a:t>
            </a:r>
            <a:r>
              <a:rPr lang="en-GB" altLang="pt-BR" sz="2400" dirty="0" err="1">
                <a:solidFill>
                  <a:srgbClr val="000000"/>
                </a:solidFill>
              </a:rPr>
              <a:t>está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ou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não</a:t>
            </a:r>
            <a:r>
              <a:rPr lang="en-GB" altLang="pt-BR" sz="2400" dirty="0">
                <a:solidFill>
                  <a:srgbClr val="000000"/>
                </a:solidFill>
              </a:rPr>
              <a:t> se </a:t>
            </a:r>
            <a:r>
              <a:rPr lang="en-GB" altLang="pt-BR" sz="2400" dirty="0" err="1">
                <a:solidFill>
                  <a:srgbClr val="000000"/>
                </a:solidFill>
              </a:rPr>
              <a:t>tornando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menos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ou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mais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provável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Avaliar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também</a:t>
            </a:r>
            <a:r>
              <a:rPr lang="en-GB" altLang="pt-BR" sz="2400" dirty="0">
                <a:solidFill>
                  <a:srgbClr val="000000"/>
                </a:solidFill>
              </a:rPr>
              <a:t> se </a:t>
            </a:r>
            <a:r>
              <a:rPr lang="en-GB" altLang="pt-BR" sz="2400" dirty="0" err="1">
                <a:solidFill>
                  <a:srgbClr val="000000"/>
                </a:solidFill>
              </a:rPr>
              <a:t>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efeitos</a:t>
            </a:r>
            <a:r>
              <a:rPr lang="en-GB" altLang="pt-BR" sz="2400" dirty="0">
                <a:solidFill>
                  <a:srgbClr val="000000"/>
                </a:solidFill>
              </a:rPr>
              <a:t> do </a:t>
            </a:r>
            <a:r>
              <a:rPr lang="en-GB" altLang="pt-BR" sz="2400" dirty="0" err="1">
                <a:solidFill>
                  <a:srgbClr val="000000"/>
                </a:solidFill>
              </a:rPr>
              <a:t>risco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mudaram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Cada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risco-chave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deve</a:t>
            </a:r>
            <a:r>
              <a:rPr lang="en-GB" altLang="pt-BR" sz="2400" dirty="0">
                <a:solidFill>
                  <a:srgbClr val="000000"/>
                </a:solidFill>
              </a:rPr>
              <a:t> ser </a:t>
            </a:r>
            <a:r>
              <a:rPr lang="en-GB" altLang="pt-BR" sz="2400" dirty="0" err="1">
                <a:solidFill>
                  <a:srgbClr val="000000"/>
                </a:solidFill>
              </a:rPr>
              <a:t>discutido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nas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reuniões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progresso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67D89F1-E0AC-4852-BF44-B91299251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84" y="0"/>
            <a:ext cx="9088815" cy="824012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SW</a:t>
            </a:r>
          </a:p>
        </p:txBody>
      </p:sp>
      <p:pic>
        <p:nvPicPr>
          <p:cNvPr id="52227" name="Picture 9">
            <a:extLst>
              <a:ext uri="{FF2B5EF4-FFF2-40B4-BE49-F238E27FC236}">
                <a16:creationId xmlns:a16="http://schemas.microsoft.com/office/drawing/2014/main" id="{4BA50821-603C-4856-A4D6-12FBD205D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70" y="2048148"/>
            <a:ext cx="8715606" cy="30128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04D17838-D037-4044-97CD-C08EC5D9A6B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87CE58F-1358-4B7B-BA38-2244FDF21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12192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 err="1"/>
              <a:t>Pontos-chave</a:t>
            </a:r>
            <a:r>
              <a:rPr lang="en-GB" altLang="pt-BR" dirty="0"/>
              <a:t> do </a:t>
            </a:r>
            <a:r>
              <a:rPr lang="en-GB" altLang="pt-BR" dirty="0" err="1"/>
              <a:t>Gerenciamento</a:t>
            </a:r>
            <a:r>
              <a:rPr lang="en-GB" altLang="pt-BR" dirty="0"/>
              <a:t> de </a:t>
            </a:r>
            <a:r>
              <a:rPr lang="en-GB" altLang="pt-BR" dirty="0" err="1"/>
              <a:t>Riscos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</a:t>
            </a:r>
            <a:r>
              <a:rPr lang="en-GB" altLang="pt-BR" dirty="0"/>
              <a:t> de Software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2253E6F-6C39-4054-AC8F-2C1D6DFF8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462" y="1472084"/>
            <a:ext cx="8784976" cy="4536504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Um </a:t>
            </a:r>
            <a:r>
              <a:rPr lang="en-GB" altLang="pt-BR" sz="2400" dirty="0" err="1">
                <a:solidFill>
                  <a:srgbClr val="000000"/>
                </a:solidFill>
              </a:rPr>
              <a:t>bom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é </a:t>
            </a:r>
            <a:r>
              <a:rPr lang="en-GB" altLang="pt-BR" sz="2400" dirty="0" err="1">
                <a:solidFill>
                  <a:srgbClr val="000000"/>
                </a:solidFill>
              </a:rPr>
              <a:t>essencial</a:t>
            </a:r>
            <a:r>
              <a:rPr lang="en-GB" altLang="pt-BR" sz="2400" dirty="0">
                <a:solidFill>
                  <a:srgbClr val="000000"/>
                </a:solidFill>
              </a:rPr>
              <a:t> para  </a:t>
            </a:r>
            <a:r>
              <a:rPr lang="en-GB" altLang="pt-BR" sz="2400" dirty="0" err="1">
                <a:solidFill>
                  <a:srgbClr val="000000"/>
                </a:solidFill>
              </a:rPr>
              <a:t>sucesso</a:t>
            </a:r>
            <a:r>
              <a:rPr lang="en-GB" altLang="pt-BR" sz="2400" dirty="0">
                <a:solidFill>
                  <a:srgbClr val="000000"/>
                </a:solidFill>
              </a:rPr>
              <a:t> do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A </a:t>
            </a:r>
            <a:r>
              <a:rPr lang="en-GB" altLang="pt-BR" sz="2400" dirty="0" err="1">
                <a:solidFill>
                  <a:srgbClr val="000000"/>
                </a:solidFill>
              </a:rPr>
              <a:t>natureza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intangível</a:t>
            </a:r>
            <a:r>
              <a:rPr lang="en-GB" altLang="pt-BR" sz="2400" dirty="0">
                <a:solidFill>
                  <a:srgbClr val="000000"/>
                </a:solidFill>
              </a:rPr>
              <a:t> do software causa </a:t>
            </a:r>
            <a:r>
              <a:rPr lang="en-GB" altLang="pt-BR" sz="2400" dirty="0" err="1">
                <a:solidFill>
                  <a:srgbClr val="000000"/>
                </a:solidFill>
              </a:rPr>
              <a:t>problemas</a:t>
            </a:r>
            <a:r>
              <a:rPr lang="en-GB" altLang="pt-BR" sz="2400" dirty="0">
                <a:solidFill>
                  <a:srgbClr val="000000"/>
                </a:solidFill>
              </a:rPr>
              <a:t> para o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Gerentes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têm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papéis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diversos</a:t>
            </a:r>
            <a:r>
              <a:rPr lang="en-GB" altLang="pt-BR" sz="2400" dirty="0">
                <a:solidFill>
                  <a:srgbClr val="000000"/>
                </a:solidFill>
              </a:rPr>
              <a:t>, mas </a:t>
            </a:r>
            <a:r>
              <a:rPr lang="en-GB" altLang="pt-BR" sz="2400" dirty="0" err="1">
                <a:solidFill>
                  <a:srgbClr val="000000"/>
                </a:solidFill>
              </a:rPr>
              <a:t>suas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atividades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mais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significantes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planejamento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elaboração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estimativas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desenvolvimento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Planejamento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elaboração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estimativas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processos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iterativos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continuam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longo</a:t>
            </a:r>
            <a:r>
              <a:rPr lang="en-GB" altLang="pt-BR" sz="2400" dirty="0">
                <a:solidFill>
                  <a:srgbClr val="000000"/>
                </a:solidFill>
              </a:rPr>
              <a:t> do </a:t>
            </a:r>
            <a:r>
              <a:rPr lang="en-GB" altLang="pt-BR" sz="2400" dirty="0" err="1">
                <a:solidFill>
                  <a:srgbClr val="000000"/>
                </a:solidFill>
              </a:rPr>
              <a:t>curso</a:t>
            </a:r>
            <a:r>
              <a:rPr lang="en-GB" altLang="pt-BR" sz="2400" dirty="0">
                <a:solidFill>
                  <a:srgbClr val="000000"/>
                </a:solidFill>
              </a:rPr>
              <a:t> de um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61887F4-5D40-4AF9-8A26-1D4F85702F7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9ECB2E2-A4EE-4288-AE69-1AEF90583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470" y="1472084"/>
            <a:ext cx="8712968" cy="4392488"/>
          </a:xfrm>
          <a:noFill/>
        </p:spPr>
        <p:txBody>
          <a:bodyPr lIns="90487" tIns="44450" rIns="90487" bIns="44450"/>
          <a:lstStyle/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Um </a:t>
            </a:r>
            <a:r>
              <a:rPr lang="en-GB" altLang="pt-BR" sz="2400" dirty="0" err="1">
                <a:solidFill>
                  <a:srgbClr val="000000"/>
                </a:solidFill>
              </a:rPr>
              <a:t>marco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é um </a:t>
            </a:r>
            <a:r>
              <a:rPr lang="en-GB" altLang="pt-BR" sz="2400" dirty="0" err="1">
                <a:solidFill>
                  <a:srgbClr val="000000"/>
                </a:solidFill>
              </a:rPr>
              <a:t>estado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previsível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onde</a:t>
            </a:r>
            <a:r>
              <a:rPr lang="en-GB" altLang="pt-BR" sz="2400" dirty="0">
                <a:solidFill>
                  <a:srgbClr val="000000"/>
                </a:solidFill>
              </a:rPr>
              <a:t> um </a:t>
            </a:r>
            <a:r>
              <a:rPr lang="en-GB" altLang="pt-BR" sz="2400" dirty="0" err="1">
                <a:solidFill>
                  <a:srgbClr val="000000"/>
                </a:solidFill>
              </a:rPr>
              <a:t>relatório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progresso</a:t>
            </a:r>
            <a:r>
              <a:rPr lang="en-GB" altLang="pt-BR" sz="2400" dirty="0">
                <a:solidFill>
                  <a:srgbClr val="000000"/>
                </a:solidFill>
              </a:rPr>
              <a:t> formal é </a:t>
            </a:r>
            <a:r>
              <a:rPr lang="en-GB" altLang="pt-BR" sz="2400" dirty="0" err="1">
                <a:solidFill>
                  <a:srgbClr val="000000"/>
                </a:solidFill>
              </a:rPr>
              <a:t>apresentado</a:t>
            </a:r>
            <a:r>
              <a:rPr lang="en-GB" altLang="pt-BR" sz="2400" dirty="0">
                <a:solidFill>
                  <a:srgbClr val="000000"/>
                </a:solidFill>
              </a:rPr>
              <a:t> à </a:t>
            </a:r>
            <a:r>
              <a:rPr lang="en-GB" altLang="pt-BR" sz="2400" dirty="0" err="1">
                <a:solidFill>
                  <a:srgbClr val="000000"/>
                </a:solidFill>
              </a:rPr>
              <a:t>gerência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Desenvolvimento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envolve</a:t>
            </a:r>
            <a:r>
              <a:rPr lang="en-GB" altLang="pt-BR" sz="2400" dirty="0">
                <a:solidFill>
                  <a:srgbClr val="000000"/>
                </a:solidFill>
              </a:rPr>
              <a:t> a </a:t>
            </a:r>
            <a:r>
              <a:rPr lang="en-GB" altLang="pt-BR" sz="2400" dirty="0" err="1">
                <a:solidFill>
                  <a:srgbClr val="000000"/>
                </a:solidFill>
              </a:rPr>
              <a:t>preparação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várias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representações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gráficas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mostrando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atividades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suas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durações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também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pessoal</a:t>
            </a:r>
            <a:r>
              <a:rPr lang="en-GB" altLang="pt-BR" sz="2400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O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está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relacionado</a:t>
            </a:r>
            <a:r>
              <a:rPr lang="en-GB" altLang="pt-BR" sz="2400" dirty="0">
                <a:solidFill>
                  <a:srgbClr val="000000"/>
                </a:solidFill>
              </a:rPr>
              <a:t> à </a:t>
            </a:r>
            <a:r>
              <a:rPr lang="en-GB" altLang="pt-BR" sz="2400" dirty="0" err="1">
                <a:solidFill>
                  <a:srgbClr val="000000"/>
                </a:solidFill>
              </a:rPr>
              <a:t>identificação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podem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afetar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ao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planejamento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assegurar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esses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riscos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não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resultarão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maiores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ameaças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72E351-9E73-42CA-B480-207B9A9C4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12192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 err="1"/>
              <a:t>Pontos-chave</a:t>
            </a:r>
            <a:r>
              <a:rPr lang="en-GB" altLang="pt-BR" dirty="0"/>
              <a:t> do </a:t>
            </a:r>
            <a:r>
              <a:rPr lang="en-GB" altLang="pt-BR" dirty="0" err="1"/>
              <a:t>Gerenciamento</a:t>
            </a:r>
            <a:r>
              <a:rPr lang="en-GB" altLang="pt-BR" dirty="0"/>
              <a:t> de </a:t>
            </a:r>
            <a:r>
              <a:rPr lang="en-GB" altLang="pt-BR" dirty="0" err="1"/>
              <a:t>Riscos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</a:t>
            </a:r>
            <a:r>
              <a:rPr lang="en-GB" altLang="pt-BR" dirty="0"/>
              <a:t> de Software (</a:t>
            </a:r>
            <a:r>
              <a:rPr lang="en-GB" altLang="pt-BR" dirty="0" err="1"/>
              <a:t>Cont</a:t>
            </a:r>
            <a:r>
              <a:rPr lang="en-GB" altLang="pt-BR" dirty="0"/>
              <a:t>…)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E71EF51-1637-43C9-BB62-0E172F0E64A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9ECB2E2-A4EE-4288-AE69-1AEF90583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89" y="2048148"/>
            <a:ext cx="9105900" cy="2448272"/>
          </a:xfrm>
          <a:noFill/>
          <a:ln w="57150">
            <a:solidFill>
              <a:schemeClr val="accent2">
                <a:lumMod val="50000"/>
              </a:schemeClr>
            </a:solidFill>
          </a:ln>
        </p:spPr>
        <p:txBody>
          <a:bodyPr lIns="90487" tIns="44450" rIns="90487" bIns="44450"/>
          <a:lstStyle/>
          <a:p>
            <a:pPr marL="0" indent="0" algn="ctr">
              <a:buClrTx/>
              <a:buSzPct val="100000"/>
              <a:buNone/>
            </a:pPr>
            <a:endParaRPr lang="en-GB" altLang="pt-BR" sz="4800" dirty="0">
              <a:solidFill>
                <a:srgbClr val="000000"/>
              </a:solidFill>
            </a:endParaRPr>
          </a:p>
          <a:p>
            <a:pPr marL="0" indent="0" algn="ctr">
              <a:buClrTx/>
              <a:buSzPct val="100000"/>
              <a:buNone/>
            </a:pPr>
            <a:r>
              <a:rPr lang="en-GB" altLang="pt-BR" sz="6000" dirty="0" err="1">
                <a:solidFill>
                  <a:schemeClr val="bg1">
                    <a:lumMod val="50000"/>
                  </a:schemeClr>
                </a:solidFill>
              </a:rPr>
              <a:t>Obrigado</a:t>
            </a:r>
            <a:r>
              <a:rPr lang="en-GB" altLang="pt-BR" sz="6000" dirty="0">
                <a:solidFill>
                  <a:schemeClr val="bg1">
                    <a:lumMod val="50000"/>
                  </a:schemeClr>
                </a:solidFill>
              </a:rPr>
              <a:t>!!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72E351-9E73-42CA-B480-207B9A9C4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1184052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5400" dirty="0" err="1"/>
              <a:t>Fim</a:t>
            </a:r>
            <a:r>
              <a:rPr lang="en-GB" altLang="pt-BR" sz="5400" dirty="0"/>
              <a:t> da Aula 8!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A79F3E4-BFA7-4C6B-9FBA-7500C440EBC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  <p:extLst>
      <p:ext uri="{BB962C8B-B14F-4D97-AF65-F5344CB8AC3E}">
        <p14:creationId xmlns:p14="http://schemas.microsoft.com/office/powerpoint/2010/main" val="14457654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2FD359-6A05-49FF-946C-D2874A03E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40036"/>
            <a:ext cx="9105900" cy="4896544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3200" dirty="0" err="1">
                <a:solidFill>
                  <a:schemeClr val="accent6">
                    <a:lumMod val="75000"/>
                  </a:schemeClr>
                </a:solidFill>
              </a:rPr>
              <a:t>Aspectos</a:t>
            </a:r>
            <a:r>
              <a:rPr lang="en-GB" altLang="pt-BR" sz="3200" dirty="0">
                <a:solidFill>
                  <a:schemeClr val="accent6">
                    <a:lumMod val="75000"/>
                  </a:schemeClr>
                </a:solidFill>
              </a:rPr>
              <a:t> Gerais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400" dirty="0" err="1">
                <a:solidFill>
                  <a:srgbClr val="000000"/>
                </a:solidFill>
              </a:rPr>
              <a:t>Está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relacionado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às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atividades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envolvidas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assegurar</a:t>
            </a:r>
            <a:r>
              <a:rPr lang="en-GB" altLang="pt-BR" sz="2400" dirty="0">
                <a:solidFill>
                  <a:srgbClr val="000000"/>
                </a:solidFill>
              </a:rPr>
              <a:t> que o software </a:t>
            </a:r>
            <a:r>
              <a:rPr lang="en-GB" altLang="pt-BR" sz="2400" dirty="0" err="1">
                <a:solidFill>
                  <a:srgbClr val="000000"/>
                </a:solidFill>
              </a:rPr>
              <a:t>será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entregue</a:t>
            </a:r>
            <a:r>
              <a:rPr lang="en-GB" altLang="pt-BR" sz="2400" dirty="0">
                <a:solidFill>
                  <a:srgbClr val="000000"/>
                </a:solidFill>
              </a:rPr>
              <a:t> dentro do </a:t>
            </a:r>
            <a:r>
              <a:rPr lang="en-GB" altLang="pt-BR" sz="2400" dirty="0" err="1">
                <a:solidFill>
                  <a:srgbClr val="000000"/>
                </a:solidFill>
              </a:rPr>
              <a:t>prazo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definido</a:t>
            </a:r>
            <a:r>
              <a:rPr lang="en-GB" altLang="pt-BR" sz="2400" dirty="0">
                <a:solidFill>
                  <a:srgbClr val="000000"/>
                </a:solidFill>
              </a:rPr>
              <a:t> no </a:t>
            </a:r>
            <a:r>
              <a:rPr lang="en-GB" altLang="pt-BR" sz="2400" dirty="0" err="1">
                <a:solidFill>
                  <a:srgbClr val="000000"/>
                </a:solidFill>
              </a:rPr>
              <a:t>crongrama</a:t>
            </a:r>
            <a:r>
              <a:rPr lang="en-GB" altLang="pt-BR" sz="2400" dirty="0">
                <a:solidFill>
                  <a:srgbClr val="000000"/>
                </a:solidFill>
              </a:rPr>
              <a:t> e de </a:t>
            </a:r>
            <a:r>
              <a:rPr lang="en-GB" altLang="pt-BR" sz="2400" dirty="0" err="1">
                <a:solidFill>
                  <a:srgbClr val="000000"/>
                </a:solidFill>
              </a:rPr>
              <a:t>acordo</a:t>
            </a:r>
            <a:r>
              <a:rPr lang="en-GB" altLang="pt-BR" sz="2400" dirty="0">
                <a:solidFill>
                  <a:srgbClr val="000000"/>
                </a:solidFill>
              </a:rPr>
              <a:t> com </a:t>
            </a:r>
            <a:r>
              <a:rPr lang="en-GB" altLang="pt-BR" sz="2400" dirty="0" err="1">
                <a:solidFill>
                  <a:srgbClr val="000000"/>
                </a:solidFill>
              </a:rPr>
              <a:t>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requisitos</a:t>
            </a:r>
            <a:r>
              <a:rPr lang="en-GB" altLang="pt-BR" sz="2400" dirty="0">
                <a:solidFill>
                  <a:srgbClr val="000000"/>
                </a:solidFill>
              </a:rPr>
              <a:t> das </a:t>
            </a:r>
            <a:r>
              <a:rPr lang="en-GB" altLang="pt-BR" sz="2400" dirty="0" err="1">
                <a:solidFill>
                  <a:srgbClr val="000000"/>
                </a:solidFill>
              </a:rPr>
              <a:t>organizações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desenvolvem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adquirem</a:t>
            </a:r>
            <a:r>
              <a:rPr lang="en-GB" altLang="pt-BR" sz="2400" dirty="0">
                <a:solidFill>
                  <a:srgbClr val="000000"/>
                </a:solidFill>
              </a:rPr>
              <a:t> o software.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é </a:t>
            </a:r>
            <a:r>
              <a:rPr lang="en-GB" altLang="pt-BR" sz="2400" dirty="0" err="1">
                <a:solidFill>
                  <a:srgbClr val="000000"/>
                </a:solidFill>
              </a:rPr>
              <a:t>necessário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porque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desenvolvimento</a:t>
            </a:r>
            <a:r>
              <a:rPr lang="en-GB" altLang="pt-BR" sz="2400" dirty="0">
                <a:solidFill>
                  <a:srgbClr val="000000"/>
                </a:solidFill>
              </a:rPr>
              <a:t> de software </a:t>
            </a:r>
            <a:r>
              <a:rPr lang="en-GB" altLang="pt-BR" sz="2400" dirty="0" err="1">
                <a:solidFill>
                  <a:srgbClr val="000000"/>
                </a:solidFill>
              </a:rPr>
              <a:t>está</a:t>
            </a:r>
            <a:r>
              <a:rPr lang="en-GB" altLang="pt-BR" sz="2400" dirty="0">
                <a:solidFill>
                  <a:srgbClr val="000000"/>
                </a:solidFill>
              </a:rPr>
              <a:t> sempre </a:t>
            </a:r>
            <a:r>
              <a:rPr lang="en-GB" altLang="pt-BR" sz="2400" dirty="0" err="1">
                <a:solidFill>
                  <a:srgbClr val="000000"/>
                </a:solidFill>
              </a:rPr>
              <a:t>sujeito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às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restrições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orçamento</a:t>
            </a:r>
            <a:r>
              <a:rPr lang="en-GB" altLang="pt-BR" sz="2400" dirty="0">
                <a:solidFill>
                  <a:srgbClr val="000000"/>
                </a:solidFill>
              </a:rPr>
              <a:t> e de </a:t>
            </a: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são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estabelecidas</a:t>
            </a:r>
            <a:r>
              <a:rPr lang="en-GB" altLang="pt-BR" sz="2400" dirty="0">
                <a:solidFill>
                  <a:srgbClr val="000000"/>
                </a:solidFill>
              </a:rPr>
              <a:t> pela </a:t>
            </a:r>
            <a:r>
              <a:rPr lang="en-GB" altLang="pt-BR" sz="2400" dirty="0" err="1">
                <a:solidFill>
                  <a:srgbClr val="000000"/>
                </a:solidFill>
              </a:rPr>
              <a:t>organização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desenvolvem</a:t>
            </a:r>
            <a:r>
              <a:rPr lang="en-GB" altLang="pt-BR" sz="2400" dirty="0">
                <a:solidFill>
                  <a:srgbClr val="000000"/>
                </a:solidFill>
              </a:rPr>
              <a:t> o software.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8074C4-E284-4630-BD62-1A834C4CC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0" y="0"/>
            <a:ext cx="9155091" cy="9144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r>
              <a:rPr lang="en-GB" altLang="pt-BR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software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AF545DAA-9B39-4601-86BC-F29F44E211D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80DFF6D-4AE3-410F-8525-8E75A287E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462" y="1184052"/>
            <a:ext cx="8945438" cy="5040560"/>
          </a:xfrm>
          <a:noFill/>
        </p:spPr>
        <p:txBody>
          <a:bodyPr lIns="90487" tIns="44450" rIns="90487" bIns="44450"/>
          <a:lstStyle/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O </a:t>
            </a:r>
            <a:r>
              <a:rPr lang="en-GB" altLang="pt-BR" sz="2400" dirty="0" err="1">
                <a:solidFill>
                  <a:srgbClr val="000000"/>
                </a:solidFill>
              </a:rPr>
              <a:t>produto</a:t>
            </a:r>
            <a:r>
              <a:rPr lang="en-GB" altLang="pt-BR" sz="2400" dirty="0">
                <a:solidFill>
                  <a:srgbClr val="000000"/>
                </a:solidFill>
              </a:rPr>
              <a:t> é </a:t>
            </a:r>
            <a:r>
              <a:rPr lang="en-GB" altLang="pt-BR" sz="2400" dirty="0" err="1">
                <a:solidFill>
                  <a:srgbClr val="000000"/>
                </a:solidFill>
              </a:rPr>
              <a:t>intangível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O </a:t>
            </a:r>
            <a:r>
              <a:rPr lang="en-GB" altLang="pt-BR" sz="2400" dirty="0" err="1">
                <a:solidFill>
                  <a:srgbClr val="000000"/>
                </a:solidFill>
              </a:rPr>
              <a:t>produto</a:t>
            </a:r>
            <a:r>
              <a:rPr lang="en-GB" altLang="pt-BR" sz="2400" dirty="0">
                <a:solidFill>
                  <a:srgbClr val="000000"/>
                </a:solidFill>
              </a:rPr>
              <a:t> é </a:t>
            </a:r>
            <a:r>
              <a:rPr lang="en-GB" altLang="pt-BR" sz="2400" dirty="0" err="1">
                <a:solidFill>
                  <a:srgbClr val="000000"/>
                </a:solidFill>
              </a:rPr>
              <a:t>unicamente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flexível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Apesar</a:t>
            </a:r>
            <a:r>
              <a:rPr lang="en-GB" altLang="pt-BR" sz="2400" dirty="0">
                <a:solidFill>
                  <a:srgbClr val="000000"/>
                </a:solidFill>
              </a:rPr>
              <a:t> da </a:t>
            </a:r>
            <a:r>
              <a:rPr lang="en-GB" altLang="pt-BR" sz="2400" dirty="0" err="1">
                <a:solidFill>
                  <a:srgbClr val="000000"/>
                </a:solidFill>
              </a:rPr>
              <a:t>engenharia</a:t>
            </a:r>
            <a:r>
              <a:rPr lang="en-GB" altLang="pt-BR" sz="2400" dirty="0">
                <a:solidFill>
                  <a:srgbClr val="000000"/>
                </a:solidFill>
              </a:rPr>
              <a:t> de software ser </a:t>
            </a:r>
            <a:r>
              <a:rPr lang="en-GB" altLang="pt-BR" sz="2400" dirty="0" err="1">
                <a:solidFill>
                  <a:srgbClr val="000000"/>
                </a:solidFill>
              </a:rPr>
              <a:t>reconhecida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como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engenharia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não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possui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mesmo</a:t>
            </a:r>
            <a:r>
              <a:rPr lang="en-GB" altLang="pt-BR" sz="2400" dirty="0">
                <a:solidFill>
                  <a:srgbClr val="000000"/>
                </a:solidFill>
              </a:rPr>
              <a:t> status das </a:t>
            </a:r>
            <a:r>
              <a:rPr lang="en-GB" altLang="pt-BR" sz="2400" dirty="0" err="1">
                <a:solidFill>
                  <a:srgbClr val="000000"/>
                </a:solidFill>
              </a:rPr>
              <a:t>engenharias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convencionais</a:t>
            </a:r>
            <a:r>
              <a:rPr lang="en-GB" altLang="pt-BR" sz="2400" dirty="0">
                <a:solidFill>
                  <a:srgbClr val="000000"/>
                </a:solidFill>
              </a:rPr>
              <a:t> (</a:t>
            </a:r>
            <a:r>
              <a:rPr lang="en-GB" altLang="pt-BR" sz="2400" dirty="0" err="1">
                <a:solidFill>
                  <a:srgbClr val="000000"/>
                </a:solidFill>
              </a:rPr>
              <a:t>mecânica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elétrica</a:t>
            </a:r>
            <a:r>
              <a:rPr lang="en-GB" altLang="pt-BR" sz="2400" dirty="0">
                <a:solidFill>
                  <a:srgbClr val="000000"/>
                </a:solidFill>
              </a:rPr>
              <a:t>, etc.)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O </a:t>
            </a:r>
            <a:r>
              <a:rPr lang="en-GB" altLang="pt-BR" sz="2400" dirty="0" err="1">
                <a:solidFill>
                  <a:srgbClr val="000000"/>
                </a:solidFill>
              </a:rPr>
              <a:t>processo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desenvolvimento</a:t>
            </a:r>
            <a:r>
              <a:rPr lang="en-GB" altLang="pt-BR" sz="2400" dirty="0">
                <a:solidFill>
                  <a:srgbClr val="000000"/>
                </a:solidFill>
              </a:rPr>
              <a:t> de software </a:t>
            </a:r>
            <a:r>
              <a:rPr lang="en-GB" altLang="pt-BR" sz="2400" dirty="0" err="1">
                <a:solidFill>
                  <a:srgbClr val="000000"/>
                </a:solidFill>
              </a:rPr>
              <a:t>não</a:t>
            </a:r>
            <a:r>
              <a:rPr lang="en-GB" altLang="pt-BR" sz="2400" dirty="0">
                <a:solidFill>
                  <a:srgbClr val="000000"/>
                </a:solidFill>
              </a:rPr>
              <a:t> é </a:t>
            </a:r>
            <a:r>
              <a:rPr lang="en-GB" altLang="pt-BR" sz="2400" dirty="0" err="1">
                <a:solidFill>
                  <a:srgbClr val="000000"/>
                </a:solidFill>
              </a:rPr>
              <a:t>padronizado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000" dirty="0">
                <a:solidFill>
                  <a:srgbClr val="000000"/>
                </a:solidFill>
              </a:rPr>
              <a:t>Muda entre </a:t>
            </a:r>
            <a:r>
              <a:rPr lang="en-GB" altLang="pt-BR" sz="2000" dirty="0" err="1">
                <a:solidFill>
                  <a:srgbClr val="000000"/>
                </a:solidFill>
              </a:rPr>
              <a:t>diferentes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tipos</a:t>
            </a:r>
            <a:r>
              <a:rPr lang="en-GB" altLang="pt-BR" sz="2000" dirty="0">
                <a:solidFill>
                  <a:srgbClr val="000000"/>
                </a:solidFill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</a:rPr>
              <a:t>projetos</a:t>
            </a:r>
            <a:r>
              <a:rPr lang="en-GB" altLang="pt-BR" sz="2000" dirty="0">
                <a:solidFill>
                  <a:srgbClr val="000000"/>
                </a:solidFill>
              </a:rPr>
              <a:t> e </a:t>
            </a:r>
            <a:r>
              <a:rPr lang="en-GB" altLang="pt-BR" sz="2000" dirty="0" err="1">
                <a:solidFill>
                  <a:srgbClr val="000000"/>
                </a:solidFill>
              </a:rPr>
              <a:t>empresas</a:t>
            </a:r>
            <a:r>
              <a:rPr lang="en-GB" altLang="pt-BR" sz="2000" dirty="0">
                <a:solidFill>
                  <a:srgbClr val="000000"/>
                </a:solidFill>
              </a:rPr>
              <a:t>/times de </a:t>
            </a:r>
            <a:r>
              <a:rPr lang="en-GB" altLang="pt-BR" sz="2000" dirty="0" err="1">
                <a:solidFill>
                  <a:srgbClr val="000000"/>
                </a:solidFill>
              </a:rPr>
              <a:t>desenvolvimento</a:t>
            </a:r>
            <a:r>
              <a:rPr lang="en-GB" altLang="pt-BR" sz="2000" dirty="0">
                <a:solidFill>
                  <a:srgbClr val="000000"/>
                </a:solidFill>
              </a:rPr>
              <a:t>;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000" dirty="0" err="1">
                <a:solidFill>
                  <a:srgbClr val="000000"/>
                </a:solidFill>
              </a:rPr>
              <a:t>Geralmente</a:t>
            </a:r>
            <a:r>
              <a:rPr lang="en-GB" altLang="pt-BR" sz="2000" dirty="0">
                <a:solidFill>
                  <a:srgbClr val="000000"/>
                </a:solidFill>
              </a:rPr>
              <a:t> a </a:t>
            </a:r>
            <a:r>
              <a:rPr lang="en-GB" altLang="pt-BR" sz="2000" dirty="0" err="1">
                <a:solidFill>
                  <a:srgbClr val="000000"/>
                </a:solidFill>
              </a:rPr>
              <a:t>padronização</a:t>
            </a:r>
            <a:r>
              <a:rPr lang="en-GB" altLang="pt-BR" sz="2000" dirty="0">
                <a:solidFill>
                  <a:srgbClr val="000000"/>
                </a:solidFill>
              </a:rPr>
              <a:t> é </a:t>
            </a:r>
            <a:r>
              <a:rPr lang="en-GB" altLang="pt-BR" sz="2000" dirty="0" err="1">
                <a:solidFill>
                  <a:srgbClr val="000000"/>
                </a:solidFill>
              </a:rPr>
              <a:t>adotada</a:t>
            </a:r>
            <a:r>
              <a:rPr lang="en-GB" altLang="pt-BR" sz="2000" dirty="0">
                <a:solidFill>
                  <a:srgbClr val="000000"/>
                </a:solidFill>
              </a:rPr>
              <a:t> e </a:t>
            </a:r>
            <a:r>
              <a:rPr lang="en-GB" altLang="pt-BR" sz="2000" dirty="0" err="1">
                <a:solidFill>
                  <a:srgbClr val="000000"/>
                </a:solidFill>
              </a:rPr>
              <a:t>praticada</a:t>
            </a:r>
            <a:r>
              <a:rPr lang="en-GB" altLang="pt-BR" sz="2000" dirty="0">
                <a:solidFill>
                  <a:srgbClr val="000000"/>
                </a:solidFill>
              </a:rPr>
              <a:t> por </a:t>
            </a:r>
            <a:r>
              <a:rPr lang="en-GB" altLang="pt-BR" sz="2000" dirty="0" err="1">
                <a:solidFill>
                  <a:srgbClr val="000000"/>
                </a:solidFill>
              </a:rPr>
              <a:t>cada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entidade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desenvolvedora</a:t>
            </a:r>
            <a:r>
              <a:rPr lang="en-GB" altLang="pt-BR" sz="20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projetos</a:t>
            </a:r>
            <a:r>
              <a:rPr lang="en-GB" altLang="pt-BR" sz="2400" dirty="0">
                <a:solidFill>
                  <a:srgbClr val="000000"/>
                </a:solidFill>
              </a:rPr>
              <a:t> de software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geral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são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projetos</a:t>
            </a:r>
            <a:r>
              <a:rPr lang="en-GB" altLang="pt-BR" sz="2400" dirty="0">
                <a:solidFill>
                  <a:srgbClr val="000000"/>
                </a:solidFill>
              </a:rPr>
              <a:t> ‘</a:t>
            </a:r>
            <a:r>
              <a:rPr lang="en-GB" altLang="pt-BR" sz="2400" dirty="0" err="1">
                <a:solidFill>
                  <a:srgbClr val="000000"/>
                </a:solidFill>
              </a:rPr>
              <a:t>únicos</a:t>
            </a:r>
            <a:r>
              <a:rPr lang="en-GB" altLang="pt-BR" sz="2400" dirty="0">
                <a:solidFill>
                  <a:srgbClr val="000000"/>
                </a:solidFill>
              </a:rPr>
              <a:t>’.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22AB373-DFDE-411D-85D1-37CCDFBB3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11049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Caracteristiscas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Distinções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</a:t>
            </a:r>
            <a:r>
              <a:rPr lang="en-GB" alt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Software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9D973D1-900F-4FD3-A355-535A41DC379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C18D56-D739-45C2-8135-EC2A3CAB0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486" y="1040036"/>
            <a:ext cx="8729414" cy="4744814"/>
          </a:xfrm>
          <a:noFill/>
        </p:spPr>
        <p:txBody>
          <a:bodyPr lIns="90487" tIns="44450" rIns="90487" bIns="44450"/>
          <a:lstStyle/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Elaboração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proposta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Planejamento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desenvolvimento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 do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Custo</a:t>
            </a:r>
            <a:r>
              <a:rPr lang="en-GB" altLang="pt-BR" sz="2400" dirty="0">
                <a:solidFill>
                  <a:srgbClr val="000000"/>
                </a:solidFill>
              </a:rPr>
              <a:t> do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Monitoração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revisões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Seleção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avaliação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pessoal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Elaboração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relatórios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apresentações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E1C1AB7-389B-414B-910D-24A0BE5BA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316"/>
            <a:ext cx="9105900" cy="9144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</a:t>
            </a:r>
            <a:endParaRPr lang="en-GB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9845388-64AA-4D0A-80CF-77542B6C7C4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C335FED-9A14-43C7-BB74-A5FCB143C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54" y="1040036"/>
            <a:ext cx="9017446" cy="4824536"/>
          </a:xfrm>
          <a:noFill/>
        </p:spPr>
        <p:txBody>
          <a:bodyPr lIns="90487" tIns="44450" rIns="90487" bIns="44450"/>
          <a:lstStyle/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geral</a:t>
            </a:r>
            <a:r>
              <a:rPr lang="en-GB" altLang="pt-BR" sz="2400" dirty="0">
                <a:solidFill>
                  <a:srgbClr val="000000"/>
                </a:solidFill>
              </a:rPr>
              <a:t>, as </a:t>
            </a:r>
            <a:r>
              <a:rPr lang="en-GB" altLang="pt-BR" sz="2400" dirty="0" err="1">
                <a:solidFill>
                  <a:srgbClr val="000000"/>
                </a:solidFill>
              </a:rPr>
              <a:t>atividades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Gestão</a:t>
            </a:r>
            <a:r>
              <a:rPr lang="en-GB" altLang="pt-BR" sz="2400" dirty="0">
                <a:solidFill>
                  <a:srgbClr val="000000"/>
                </a:solidFill>
              </a:rPr>
              <a:t> de Projetos </a:t>
            </a:r>
            <a:r>
              <a:rPr lang="en-GB" altLang="pt-BR" sz="2400" dirty="0" err="1">
                <a:solidFill>
                  <a:srgbClr val="000000"/>
                </a:solidFill>
              </a:rPr>
              <a:t>não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peculiares</a:t>
            </a:r>
            <a:r>
              <a:rPr lang="en-GB" altLang="pt-BR" sz="2400" dirty="0">
                <a:solidFill>
                  <a:srgbClr val="000000"/>
                </a:solidFill>
              </a:rPr>
              <a:t> para o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software.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Muitas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técnicas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engenharia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são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igualmente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aplicáveis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de software.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Tecnicamente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projetos</a:t>
            </a:r>
            <a:r>
              <a:rPr lang="en-GB" altLang="pt-BR" sz="2400" dirty="0">
                <a:solidFill>
                  <a:srgbClr val="000000"/>
                </a:solidFill>
              </a:rPr>
              <a:t> de software </a:t>
            </a:r>
            <a:r>
              <a:rPr lang="en-GB" altLang="pt-BR" sz="2400" dirty="0" err="1">
                <a:solidFill>
                  <a:srgbClr val="000000"/>
                </a:solidFill>
              </a:rPr>
              <a:t>tendem</a:t>
            </a:r>
            <a:r>
              <a:rPr lang="en-GB" altLang="pt-BR" sz="2400" dirty="0">
                <a:solidFill>
                  <a:srgbClr val="000000"/>
                </a:solidFill>
              </a:rPr>
              <a:t> a </a:t>
            </a:r>
            <a:r>
              <a:rPr lang="en-GB" altLang="pt-BR" sz="2400" dirty="0" err="1">
                <a:solidFill>
                  <a:srgbClr val="000000"/>
                </a:solidFill>
              </a:rPr>
              <a:t>sofrer</a:t>
            </a:r>
            <a:r>
              <a:rPr lang="en-GB" altLang="pt-BR" sz="2400" dirty="0">
                <a:solidFill>
                  <a:srgbClr val="000000"/>
                </a:solidFill>
              </a:rPr>
              <a:t> dos </a:t>
            </a:r>
            <a:r>
              <a:rPr lang="en-GB" altLang="pt-BR" sz="2400" dirty="0" err="1">
                <a:solidFill>
                  <a:srgbClr val="000000"/>
                </a:solidFill>
              </a:rPr>
              <a:t>mesmos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problemas</a:t>
            </a:r>
            <a:r>
              <a:rPr lang="en-GB" altLang="pt-BR" sz="2400" dirty="0">
                <a:solidFill>
                  <a:srgbClr val="000000"/>
                </a:solidFill>
              </a:rPr>
              <a:t> dos </a:t>
            </a:r>
            <a:r>
              <a:rPr lang="en-GB" altLang="pt-BR" sz="2400" dirty="0" err="1">
                <a:solidFill>
                  <a:srgbClr val="000000"/>
                </a:solidFill>
              </a:rPr>
              <a:t>projetos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engenharia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complexos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C26A7AF-8A01-4DBC-8607-376E4C874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3" y="0"/>
            <a:ext cx="9105900" cy="9144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sz="3400" dirty="0" err="1"/>
              <a:t>Características</a:t>
            </a:r>
            <a:r>
              <a:rPr lang="en-GB" altLang="pt-BR" sz="3400" dirty="0"/>
              <a:t> </a:t>
            </a:r>
            <a:r>
              <a:rPr lang="en-GB" altLang="pt-BR" sz="3400" dirty="0" err="1"/>
              <a:t>comuns</a:t>
            </a:r>
            <a:r>
              <a:rPr lang="en-GB" altLang="pt-BR" sz="3400" dirty="0"/>
              <a:t> </a:t>
            </a:r>
            <a:r>
              <a:rPr lang="en-GB" altLang="pt-BR" sz="3400" dirty="0" err="1"/>
              <a:t>ao</a:t>
            </a:r>
            <a:r>
              <a:rPr lang="en-GB" altLang="pt-BR" sz="3400" dirty="0"/>
              <a:t> </a:t>
            </a:r>
            <a:r>
              <a:rPr lang="en-GB" altLang="pt-BR" sz="3400" dirty="0" err="1"/>
              <a:t>Gerenciamento</a:t>
            </a:r>
            <a:endParaRPr lang="en-GB" altLang="pt-BR" sz="3400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D5B3DDA-BA11-4DFD-B499-52A612CD90D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3FDA510-B807-41D4-838A-69AF0FB2D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674"/>
            <a:ext cx="9094446" cy="72008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endParaRPr lang="en-GB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CE50D-49E6-4740-9033-2751A0AE5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54" y="896020"/>
            <a:ext cx="8928992" cy="5112568"/>
          </a:xfrm>
          <a:noFill/>
        </p:spPr>
        <p:txBody>
          <a:bodyPr lIns="90487" tIns="44450" rIns="90487" bIns="44450"/>
          <a:lstStyle/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Pode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não</a:t>
            </a:r>
            <a:r>
              <a:rPr lang="en-GB" altLang="pt-BR" sz="2400" dirty="0">
                <a:solidFill>
                  <a:srgbClr val="000000"/>
                </a:solidFill>
              </a:rPr>
              <a:t> ser </a:t>
            </a:r>
            <a:r>
              <a:rPr lang="en-GB" altLang="pt-BR" sz="2400" dirty="0" err="1">
                <a:solidFill>
                  <a:srgbClr val="000000"/>
                </a:solidFill>
              </a:rPr>
              <a:t>possível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indicar</a:t>
            </a:r>
            <a:r>
              <a:rPr lang="en-GB" altLang="pt-BR" sz="2400" dirty="0">
                <a:solidFill>
                  <a:srgbClr val="000000"/>
                </a:solidFill>
              </a:rPr>
              <a:t> as </a:t>
            </a:r>
            <a:r>
              <a:rPr lang="en-GB" altLang="pt-BR" sz="2400" dirty="0" err="1">
                <a:solidFill>
                  <a:srgbClr val="000000"/>
                </a:solidFill>
              </a:rPr>
              <a:t>pessoas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ideais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trabalhar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em</a:t>
            </a:r>
            <a:r>
              <a:rPr lang="en-GB" altLang="pt-BR" sz="2400" dirty="0">
                <a:solidFill>
                  <a:srgbClr val="000000"/>
                </a:solidFill>
              </a:rPr>
              <a:t> um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000" dirty="0">
                <a:solidFill>
                  <a:srgbClr val="000000"/>
                </a:solidFill>
              </a:rPr>
              <a:t>O </a:t>
            </a:r>
            <a:r>
              <a:rPr lang="en-GB" altLang="pt-BR" sz="2000" dirty="0" err="1">
                <a:solidFill>
                  <a:srgbClr val="000000"/>
                </a:solidFill>
              </a:rPr>
              <a:t>orçamento</a:t>
            </a:r>
            <a:r>
              <a:rPr lang="en-GB" altLang="pt-BR" sz="2000" dirty="0">
                <a:solidFill>
                  <a:srgbClr val="000000"/>
                </a:solidFill>
              </a:rPr>
              <a:t> do </a:t>
            </a:r>
            <a:r>
              <a:rPr lang="en-GB" altLang="pt-BR" sz="2000" dirty="0" err="1">
                <a:solidFill>
                  <a:srgbClr val="000000"/>
                </a:solidFill>
              </a:rPr>
              <a:t>projeto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pode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não</a:t>
            </a:r>
            <a:r>
              <a:rPr lang="en-GB" altLang="pt-BR" sz="2000" dirty="0">
                <a:solidFill>
                  <a:srgbClr val="000000"/>
                </a:solidFill>
              </a:rPr>
              <a:t> ser </a:t>
            </a:r>
            <a:r>
              <a:rPr lang="en-GB" altLang="pt-BR" sz="2000" dirty="0" err="1">
                <a:solidFill>
                  <a:srgbClr val="000000"/>
                </a:solidFill>
              </a:rPr>
              <a:t>suficiente</a:t>
            </a:r>
            <a:r>
              <a:rPr lang="en-GB" altLang="pt-BR" sz="2000" dirty="0">
                <a:solidFill>
                  <a:srgbClr val="000000"/>
                </a:solidFill>
              </a:rPr>
              <a:t> para </a:t>
            </a:r>
            <a:r>
              <a:rPr lang="en-GB" altLang="pt-BR" sz="2000" dirty="0" err="1">
                <a:solidFill>
                  <a:srgbClr val="000000"/>
                </a:solidFill>
              </a:rPr>
              <a:t>contratar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uma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equipe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muito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bem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remunerada</a:t>
            </a:r>
            <a:r>
              <a:rPr lang="en-GB" altLang="pt-BR" sz="2000" dirty="0">
                <a:solidFill>
                  <a:srgbClr val="000000"/>
                </a:solidFill>
              </a:rPr>
              <a:t>;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000" dirty="0">
                <a:solidFill>
                  <a:srgbClr val="000000"/>
                </a:solidFill>
              </a:rPr>
              <a:t>Uma </a:t>
            </a:r>
            <a:r>
              <a:rPr lang="en-GB" altLang="pt-BR" sz="2000" dirty="0" err="1">
                <a:solidFill>
                  <a:srgbClr val="000000"/>
                </a:solidFill>
              </a:rPr>
              <a:t>equipe</a:t>
            </a:r>
            <a:r>
              <a:rPr lang="en-GB" altLang="pt-BR" sz="2000" dirty="0">
                <a:solidFill>
                  <a:srgbClr val="000000"/>
                </a:solidFill>
              </a:rPr>
              <a:t> com </a:t>
            </a:r>
            <a:r>
              <a:rPr lang="en-GB" altLang="pt-BR" sz="2000" dirty="0" err="1">
                <a:solidFill>
                  <a:srgbClr val="000000"/>
                </a:solidFill>
              </a:rPr>
              <a:t>experiência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adequada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pode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não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estar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disponível</a:t>
            </a:r>
            <a:r>
              <a:rPr lang="en-GB" altLang="pt-BR" sz="2000" dirty="0">
                <a:solidFill>
                  <a:srgbClr val="000000"/>
                </a:solidFill>
              </a:rPr>
              <a:t>;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GB" altLang="pt-BR" sz="2000" dirty="0">
                <a:solidFill>
                  <a:srgbClr val="000000"/>
                </a:solidFill>
              </a:rPr>
              <a:t>Uma </a:t>
            </a:r>
            <a:r>
              <a:rPr lang="en-GB" altLang="pt-BR" sz="2000" dirty="0" err="1">
                <a:solidFill>
                  <a:srgbClr val="000000"/>
                </a:solidFill>
              </a:rPr>
              <a:t>organização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pode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querer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desenvolver</a:t>
            </a:r>
            <a:r>
              <a:rPr lang="en-GB" altLang="pt-BR" sz="2000" dirty="0">
                <a:solidFill>
                  <a:srgbClr val="000000"/>
                </a:solidFill>
              </a:rPr>
              <a:t> as </a:t>
            </a:r>
            <a:r>
              <a:rPr lang="en-GB" altLang="pt-BR" sz="2000" dirty="0" err="1">
                <a:solidFill>
                  <a:srgbClr val="000000"/>
                </a:solidFill>
              </a:rPr>
              <a:t>habilidades</a:t>
            </a:r>
            <a:r>
              <a:rPr lang="en-GB" altLang="pt-BR" sz="2000" dirty="0">
                <a:solidFill>
                  <a:srgbClr val="000000"/>
                </a:solidFill>
              </a:rPr>
              <a:t> de </a:t>
            </a:r>
            <a:r>
              <a:rPr lang="en-GB" altLang="pt-BR" sz="2000" dirty="0" err="1">
                <a:solidFill>
                  <a:srgbClr val="000000"/>
                </a:solidFill>
              </a:rPr>
              <a:t>seus</a:t>
            </a:r>
            <a:r>
              <a:rPr lang="en-GB" altLang="pt-BR" sz="2000" dirty="0">
                <a:solidFill>
                  <a:srgbClr val="000000"/>
                </a:solidFill>
              </a:rPr>
              <a:t> </a:t>
            </a:r>
            <a:r>
              <a:rPr lang="en-GB" altLang="pt-BR" sz="2000" dirty="0" err="1">
                <a:solidFill>
                  <a:srgbClr val="000000"/>
                </a:solidFill>
              </a:rPr>
              <a:t>funcionários</a:t>
            </a:r>
            <a:r>
              <a:rPr lang="en-GB" altLang="pt-BR" sz="2000" dirty="0">
                <a:solidFill>
                  <a:srgbClr val="000000"/>
                </a:solidFill>
              </a:rPr>
              <a:t> por </a:t>
            </a:r>
            <a:r>
              <a:rPr lang="en-GB" altLang="pt-BR" sz="2000" dirty="0" err="1">
                <a:solidFill>
                  <a:srgbClr val="000000"/>
                </a:solidFill>
              </a:rPr>
              <a:t>meio</a:t>
            </a:r>
            <a:r>
              <a:rPr lang="en-GB" altLang="pt-BR" sz="2000" dirty="0">
                <a:solidFill>
                  <a:srgbClr val="000000"/>
                </a:solidFill>
              </a:rPr>
              <a:t> de um </a:t>
            </a:r>
            <a:r>
              <a:rPr lang="en-GB" altLang="pt-BR" sz="2000" dirty="0" err="1">
                <a:solidFill>
                  <a:srgbClr val="000000"/>
                </a:solidFill>
              </a:rPr>
              <a:t>projeto</a:t>
            </a:r>
            <a:r>
              <a:rPr lang="en-GB" altLang="pt-BR" sz="2000" dirty="0">
                <a:solidFill>
                  <a:srgbClr val="000000"/>
                </a:solidFill>
              </a:rPr>
              <a:t> de software.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Gerentes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têm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trabalhar</a:t>
            </a:r>
            <a:r>
              <a:rPr lang="en-GB" altLang="pt-BR" sz="2400" dirty="0">
                <a:solidFill>
                  <a:srgbClr val="000000"/>
                </a:solidFill>
              </a:rPr>
              <a:t> dentro dessas </a:t>
            </a:r>
            <a:r>
              <a:rPr lang="en-GB" altLang="pt-BR" sz="2400" dirty="0" err="1">
                <a:solidFill>
                  <a:srgbClr val="000000"/>
                </a:solidFill>
              </a:rPr>
              <a:t>restrições</a:t>
            </a:r>
            <a:r>
              <a:rPr lang="en-GB" altLang="pt-BR" sz="2400" dirty="0">
                <a:solidFill>
                  <a:srgbClr val="000000"/>
                </a:solidFill>
              </a:rPr>
              <a:t>, </a:t>
            </a:r>
            <a:r>
              <a:rPr lang="en-GB" altLang="pt-BR" sz="2400" dirty="0" err="1">
                <a:solidFill>
                  <a:srgbClr val="000000"/>
                </a:solidFill>
              </a:rPr>
              <a:t>especialmente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quando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existe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carência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pessoal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treinado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  <a:endParaRPr lang="en-GB" altLang="pt-BR" sz="2400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A427E373-F966-4330-BD93-A6939F3F333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4CCCEE0-F6ED-44F8-B79B-A4C34173A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05900" cy="914400"/>
          </a:xfrm>
          <a:solidFill>
            <a:schemeClr val="accent6">
              <a:lumMod val="50000"/>
            </a:schemeClr>
          </a:solidFill>
        </p:spPr>
        <p:txBody>
          <a:bodyPr lIns="90487" tIns="44450" rIns="90487" bIns="44450"/>
          <a:lstStyle/>
          <a:p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Planejamento</a:t>
            </a:r>
            <a:r>
              <a:rPr lang="en-GB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GB" alt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</a:t>
            </a:r>
            <a:endParaRPr lang="en-GB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F42CA65-712D-46B0-AFEA-9F1D48E7C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54" y="1040036"/>
            <a:ext cx="8669784" cy="4744814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É, </a:t>
            </a:r>
            <a:r>
              <a:rPr lang="en-GB" altLang="pt-BR" sz="2400" dirty="0" err="1">
                <a:solidFill>
                  <a:srgbClr val="000000"/>
                </a:solidFill>
              </a:rPr>
              <a:t>provavelmente</a:t>
            </a:r>
            <a:r>
              <a:rPr lang="en-GB" altLang="pt-BR" sz="2400" dirty="0">
                <a:solidFill>
                  <a:srgbClr val="000000"/>
                </a:solidFill>
              </a:rPr>
              <a:t>, a </a:t>
            </a:r>
            <a:r>
              <a:rPr lang="en-GB" altLang="pt-BR" sz="2400" dirty="0" err="1">
                <a:solidFill>
                  <a:srgbClr val="000000"/>
                </a:solidFill>
              </a:rPr>
              <a:t>atividade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gerenciamento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toma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mais</a:t>
            </a:r>
            <a:r>
              <a:rPr lang="en-GB" altLang="pt-BR" sz="2400" dirty="0">
                <a:solidFill>
                  <a:srgbClr val="000000"/>
                </a:solidFill>
              </a:rPr>
              <a:t> tempo.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>
                <a:solidFill>
                  <a:srgbClr val="000000"/>
                </a:solidFill>
              </a:rPr>
              <a:t>É </a:t>
            </a:r>
            <a:r>
              <a:rPr lang="en-GB" altLang="pt-BR" sz="2400" dirty="0" err="1">
                <a:solidFill>
                  <a:srgbClr val="000000"/>
                </a:solidFill>
              </a:rPr>
              <a:t>uma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atividade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contínua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vai</a:t>
            </a:r>
            <a:r>
              <a:rPr lang="en-GB" altLang="pt-BR" sz="2400" dirty="0">
                <a:solidFill>
                  <a:srgbClr val="000000"/>
                </a:solidFill>
              </a:rPr>
              <a:t> do </a:t>
            </a:r>
            <a:r>
              <a:rPr lang="en-GB" altLang="pt-BR" sz="2400" dirty="0" err="1">
                <a:solidFill>
                  <a:srgbClr val="000000"/>
                </a:solidFill>
              </a:rPr>
              <a:t>conceito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inicial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até</a:t>
            </a:r>
            <a:r>
              <a:rPr lang="en-GB" altLang="pt-BR" sz="2400" dirty="0">
                <a:solidFill>
                  <a:srgbClr val="000000"/>
                </a:solidFill>
              </a:rPr>
              <a:t> a </a:t>
            </a:r>
            <a:r>
              <a:rPr lang="en-GB" altLang="pt-BR" sz="2400" dirty="0" err="1">
                <a:solidFill>
                  <a:srgbClr val="000000"/>
                </a:solidFill>
              </a:rPr>
              <a:t>entrega</a:t>
            </a:r>
            <a:r>
              <a:rPr lang="en-GB" altLang="pt-BR" sz="2400" dirty="0">
                <a:solidFill>
                  <a:srgbClr val="000000"/>
                </a:solidFill>
              </a:rPr>
              <a:t> do </a:t>
            </a:r>
            <a:r>
              <a:rPr lang="en-GB" altLang="pt-BR" sz="2400" dirty="0" err="1">
                <a:solidFill>
                  <a:srgbClr val="000000"/>
                </a:solidFill>
              </a:rPr>
              <a:t>sistema</a:t>
            </a:r>
            <a:r>
              <a:rPr lang="en-GB" altLang="pt-BR" sz="2400" dirty="0">
                <a:solidFill>
                  <a:srgbClr val="000000"/>
                </a:solidFill>
              </a:rPr>
              <a:t>. </a:t>
            </a:r>
            <a:r>
              <a:rPr lang="en-GB" altLang="pt-BR" sz="2400" dirty="0" err="1">
                <a:solidFill>
                  <a:srgbClr val="000000"/>
                </a:solidFill>
              </a:rPr>
              <a:t>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planos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devem</a:t>
            </a:r>
            <a:r>
              <a:rPr lang="en-GB" altLang="pt-BR" sz="2400" dirty="0">
                <a:solidFill>
                  <a:srgbClr val="000000"/>
                </a:solidFill>
              </a:rPr>
              <a:t> ser </a:t>
            </a:r>
            <a:r>
              <a:rPr lang="en-GB" altLang="pt-BR" sz="2400" dirty="0" err="1">
                <a:solidFill>
                  <a:srgbClr val="000000"/>
                </a:solidFill>
              </a:rPr>
              <a:t>regularmente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revisados</a:t>
            </a:r>
            <a:r>
              <a:rPr lang="en-GB" altLang="pt-BR" sz="2400" dirty="0">
                <a:solidFill>
                  <a:srgbClr val="000000"/>
                </a:solidFill>
              </a:rPr>
              <a:t>, à </a:t>
            </a:r>
            <a:r>
              <a:rPr lang="en-GB" altLang="pt-BR" sz="2400" dirty="0" err="1">
                <a:solidFill>
                  <a:srgbClr val="000000"/>
                </a:solidFill>
              </a:rPr>
              <a:t>medida</a:t>
            </a:r>
            <a:r>
              <a:rPr lang="en-GB" altLang="pt-BR" sz="2400" dirty="0">
                <a:solidFill>
                  <a:srgbClr val="000000"/>
                </a:solidFill>
              </a:rPr>
              <a:t> que </a:t>
            </a:r>
            <a:r>
              <a:rPr lang="en-GB" altLang="pt-BR" sz="2400" dirty="0" err="1">
                <a:solidFill>
                  <a:srgbClr val="000000"/>
                </a:solidFill>
              </a:rPr>
              <a:t>informações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novas</a:t>
            </a:r>
            <a:r>
              <a:rPr lang="en-GB" altLang="pt-BR" sz="2400" dirty="0">
                <a:solidFill>
                  <a:srgbClr val="000000"/>
                </a:solidFill>
              </a:rPr>
              <a:t> se </a:t>
            </a:r>
            <a:r>
              <a:rPr lang="en-GB" altLang="pt-BR" sz="2400" dirty="0" err="1">
                <a:solidFill>
                  <a:srgbClr val="000000"/>
                </a:solidFill>
              </a:rPr>
              <a:t>tornem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disponíveis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altLang="pt-BR" sz="2400" dirty="0" err="1">
                <a:solidFill>
                  <a:srgbClr val="000000"/>
                </a:solidFill>
              </a:rPr>
              <a:t>Vários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tipos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diferentes</a:t>
            </a:r>
            <a:r>
              <a:rPr lang="en-GB" altLang="pt-BR" sz="2400" dirty="0">
                <a:solidFill>
                  <a:srgbClr val="000000"/>
                </a:solidFill>
              </a:rPr>
              <a:t> de </a:t>
            </a:r>
            <a:r>
              <a:rPr lang="en-GB" altLang="pt-BR" sz="2400" dirty="0" err="1">
                <a:solidFill>
                  <a:srgbClr val="000000"/>
                </a:solidFill>
              </a:rPr>
              <a:t>plano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podem</a:t>
            </a:r>
            <a:r>
              <a:rPr lang="en-GB" altLang="pt-BR" sz="2400" dirty="0">
                <a:solidFill>
                  <a:srgbClr val="000000"/>
                </a:solidFill>
              </a:rPr>
              <a:t> ser </a:t>
            </a:r>
            <a:r>
              <a:rPr lang="en-GB" altLang="pt-BR" sz="2400" dirty="0" err="1">
                <a:solidFill>
                  <a:srgbClr val="000000"/>
                </a:solidFill>
              </a:rPr>
              <a:t>desenvolvidos</a:t>
            </a:r>
            <a:r>
              <a:rPr lang="en-GB" altLang="pt-BR" sz="2400" dirty="0">
                <a:solidFill>
                  <a:srgbClr val="000000"/>
                </a:solidFill>
              </a:rPr>
              <a:t> para </a:t>
            </a:r>
            <a:r>
              <a:rPr lang="en-GB" altLang="pt-BR" sz="2400" dirty="0" err="1">
                <a:solidFill>
                  <a:srgbClr val="000000"/>
                </a:solidFill>
              </a:rPr>
              <a:t>apoiar</a:t>
            </a:r>
            <a:r>
              <a:rPr lang="en-GB" altLang="pt-BR" sz="2400" dirty="0">
                <a:solidFill>
                  <a:srgbClr val="000000"/>
                </a:solidFill>
              </a:rPr>
              <a:t> o </a:t>
            </a:r>
            <a:r>
              <a:rPr lang="en-GB" altLang="pt-BR" sz="2400" dirty="0" err="1">
                <a:solidFill>
                  <a:srgbClr val="000000"/>
                </a:solidFill>
              </a:rPr>
              <a:t>plano</a:t>
            </a:r>
            <a:r>
              <a:rPr lang="en-GB" altLang="pt-BR" sz="2400" dirty="0">
                <a:solidFill>
                  <a:srgbClr val="000000"/>
                </a:solidFill>
              </a:rPr>
              <a:t> principal de </a:t>
            </a:r>
            <a:r>
              <a:rPr lang="en-GB" altLang="pt-BR" sz="2400" dirty="0" err="1">
                <a:solidFill>
                  <a:srgbClr val="000000"/>
                </a:solidFill>
              </a:rPr>
              <a:t>projeto</a:t>
            </a:r>
            <a:r>
              <a:rPr lang="en-GB" altLang="pt-BR" sz="2400" dirty="0">
                <a:solidFill>
                  <a:srgbClr val="000000"/>
                </a:solidFill>
              </a:rPr>
              <a:t> de software que </a:t>
            </a:r>
            <a:r>
              <a:rPr lang="en-GB" altLang="pt-BR" sz="2400" dirty="0" err="1">
                <a:solidFill>
                  <a:srgbClr val="000000"/>
                </a:solidFill>
              </a:rPr>
              <a:t>está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relacionado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ao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cronograma</a:t>
            </a:r>
            <a:r>
              <a:rPr lang="en-GB" altLang="pt-BR" sz="2400" dirty="0">
                <a:solidFill>
                  <a:srgbClr val="000000"/>
                </a:solidFill>
              </a:rPr>
              <a:t> e </a:t>
            </a:r>
            <a:r>
              <a:rPr lang="en-GB" altLang="pt-BR" sz="2400" dirty="0" err="1">
                <a:solidFill>
                  <a:srgbClr val="000000"/>
                </a:solidFill>
              </a:rPr>
              <a:t>ao</a:t>
            </a:r>
            <a:r>
              <a:rPr lang="en-GB" altLang="pt-BR" sz="2400" dirty="0">
                <a:solidFill>
                  <a:srgbClr val="000000"/>
                </a:solidFill>
              </a:rPr>
              <a:t> </a:t>
            </a:r>
            <a:r>
              <a:rPr lang="en-GB" altLang="pt-BR" sz="2400" dirty="0" err="1">
                <a:solidFill>
                  <a:srgbClr val="000000"/>
                </a:solidFill>
              </a:rPr>
              <a:t>orçamento</a:t>
            </a:r>
            <a:r>
              <a:rPr lang="en-GB" altLang="pt-BR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ED16AF6-65C9-47E7-B227-A82090891E7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92710" y="6512644"/>
            <a:ext cx="4797574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pt-BR" sz="9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Projeto de Software – Sildenir Alves Ribeiro, DSc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arkA4">
  <a:themeElements>
    <a:clrScheme name="">
      <a:dk1>
        <a:srgbClr val="919191"/>
      </a:dk1>
      <a:lt1>
        <a:srgbClr val="FFFFFF"/>
      </a:lt1>
      <a:dk2>
        <a:srgbClr val="000080"/>
      </a:dk2>
      <a:lt2>
        <a:srgbClr val="FFFFFF"/>
      </a:lt2>
      <a:accent1>
        <a:srgbClr val="FC0128"/>
      </a:accent1>
      <a:accent2>
        <a:srgbClr val="063DE8"/>
      </a:accent2>
      <a:accent3>
        <a:srgbClr val="AAAAC0"/>
      </a:accent3>
      <a:accent4>
        <a:srgbClr val="DADADA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ark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ark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A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2C5CF0618D9F429CEC3EBEA1BACF0E" ma:contentTypeVersion="3" ma:contentTypeDescription="Crie um novo documento." ma:contentTypeScope="" ma:versionID="195be91af29e54736e27585b896d10ce">
  <xsd:schema xmlns:xsd="http://www.w3.org/2001/XMLSchema" xmlns:xs="http://www.w3.org/2001/XMLSchema" xmlns:p="http://schemas.microsoft.com/office/2006/metadata/properties" xmlns:ns2="f0c53ddc-e8c3-4270-b8ea-aa5b2517f24c" targetNamespace="http://schemas.microsoft.com/office/2006/metadata/properties" ma:root="true" ma:fieldsID="2b3eb881f0dfb2a461a1f7ef4503718d" ns2:_="">
    <xsd:import namespace="f0c53ddc-e8c3-4270-b8ea-aa5b2517f2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53ddc-e8c3-4270-b8ea-aa5b2517f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FA5473-5CB0-4FBE-B60B-0D155C67E55E}"/>
</file>

<file path=customXml/itemProps2.xml><?xml version="1.0" encoding="utf-8"?>
<ds:datastoreItem xmlns:ds="http://schemas.openxmlformats.org/officeDocument/2006/customXml" ds:itemID="{F65B1BD8-B982-425C-82C9-7FE5C6D7836C}"/>
</file>

<file path=customXml/itemProps3.xml><?xml version="1.0" encoding="utf-8"?>
<ds:datastoreItem xmlns:ds="http://schemas.openxmlformats.org/officeDocument/2006/customXml" ds:itemID="{E0A3EE03-E52D-4E5A-A4F7-585C6DE24F87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HD:Users:sommervi:WebSites:Presentations:DarkA4.pot</Template>
  <TotalTime>3617</TotalTime>
  <Pages>24</Pages>
  <Words>1784</Words>
  <Application>Microsoft Office PowerPoint</Application>
  <PresentationFormat>Personalizar</PresentationFormat>
  <Paragraphs>193</Paragraphs>
  <Slides>39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0" baseType="lpstr">
      <vt:lpstr>Amasis MT Pro Medium</vt:lpstr>
      <vt:lpstr>Arial</vt:lpstr>
      <vt:lpstr>Lucida Sans Unicode</vt:lpstr>
      <vt:lpstr>Monotype Sorts</vt:lpstr>
      <vt:lpstr>Times</vt:lpstr>
      <vt:lpstr>Times New Roman</vt:lpstr>
      <vt:lpstr>Verdana</vt:lpstr>
      <vt:lpstr>Wingdings</vt:lpstr>
      <vt:lpstr>Wingdings 3</vt:lpstr>
      <vt:lpstr>Zapf Dingbats</vt:lpstr>
      <vt:lpstr>DarkA4</vt:lpstr>
      <vt:lpstr>Apresentação do PowerPoint</vt:lpstr>
      <vt:lpstr>Introdução a Projetos de Software</vt:lpstr>
      <vt:lpstr>Introdução a Projetos de Software</vt:lpstr>
      <vt:lpstr>Gerenciamento de projeto de software</vt:lpstr>
      <vt:lpstr>Caracteristiscas e Distinções do Processo de Gerenciamento de Software</vt:lpstr>
      <vt:lpstr>Atividades de Gerenciamento</vt:lpstr>
      <vt:lpstr>Características comuns ao Gerenciamento</vt:lpstr>
      <vt:lpstr>Seleção de Equipe de Projeto</vt:lpstr>
      <vt:lpstr>Planejamento de Projeto</vt:lpstr>
      <vt:lpstr>Tipos de Plano de Projeto</vt:lpstr>
      <vt:lpstr>Processo de Planejamento de Projeto</vt:lpstr>
      <vt:lpstr>O Plano de Projeto</vt:lpstr>
      <vt:lpstr>Estrutura de Plano de Projeto</vt:lpstr>
      <vt:lpstr>Organização de Atividades</vt:lpstr>
      <vt:lpstr>Marcos no Processo do Projeto</vt:lpstr>
      <vt:lpstr>Desenvolvimento do Cronograma de Projeto</vt:lpstr>
      <vt:lpstr>Processo de Desenvolvimento de Cronograma de Projeto</vt:lpstr>
      <vt:lpstr>Problemas de Desenvolvimento de Cronograma</vt:lpstr>
      <vt:lpstr>Diagramas de Barras e Redes de Atividades</vt:lpstr>
      <vt:lpstr>Durações e Dependências de Tarefas</vt:lpstr>
      <vt:lpstr>Rede de Atividades</vt:lpstr>
      <vt:lpstr>Diagrama de Controle – Gantt de Atividades</vt:lpstr>
      <vt:lpstr>Gestão de Equipe - Alocação de Pessoas</vt:lpstr>
      <vt:lpstr>Gerenciamento de Riscos</vt:lpstr>
      <vt:lpstr>Exemplos de Riscos em Projeto de  Software</vt:lpstr>
      <vt:lpstr>O Processo de Gerenciamento de Riscos</vt:lpstr>
      <vt:lpstr>O Processo de Gerenciamento de Riscos</vt:lpstr>
      <vt:lpstr>Identificação de Riscos em projetos de SW</vt:lpstr>
      <vt:lpstr>Riscos vs Fatores de Risco</vt:lpstr>
      <vt:lpstr>Riscos e Tipos de Riscos</vt:lpstr>
      <vt:lpstr>Análise de Riscos em Projetos de Software</vt:lpstr>
      <vt:lpstr>Apresentação do PowerPoint</vt:lpstr>
      <vt:lpstr>Planejamento de Riscos</vt:lpstr>
      <vt:lpstr>Estratégias de Gerenciamento de Riscos</vt:lpstr>
      <vt:lpstr>Monitoramento de Riscos</vt:lpstr>
      <vt:lpstr>Indicadores de Risco em Projeto de SW</vt:lpstr>
      <vt:lpstr>Pontos-chave do Gerenciamento de Riscos em Projetos de Software</vt:lpstr>
      <vt:lpstr>Pontos-chave do Gerenciamento de Riscos em Projetos de Software (Cont…)</vt:lpstr>
      <vt:lpstr>Fim da Aula 8!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subject/>
  <dc:creator>Sildenir Alves Ribeiro</dc:creator>
  <cp:keywords/>
  <dc:description/>
  <cp:lastModifiedBy>Sildenir Alves Ribeiro</cp:lastModifiedBy>
  <cp:revision>71</cp:revision>
  <cp:lastPrinted>2000-03-27T07:45:53Z</cp:lastPrinted>
  <dcterms:created xsi:type="dcterms:W3CDTF">1995-12-08T17:21:36Z</dcterms:created>
  <dcterms:modified xsi:type="dcterms:W3CDTF">2022-02-14T14:44:29Z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0x010100F52C5CF0618D9F429CEC3EBEA1BACF0E</vt:lpwstr>
  </property>
</Properties>
</file>