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entation.xml" ContentType="application/vnd.openxmlformats-officedocument.presentationml.presentation.main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Slides/notesSlide42.xml" ContentType="application/vnd.openxmlformats-officedocument.presentationml.notesSlid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  <p:sldMasterId id="2147483709" r:id="rId2"/>
  </p:sldMasterIdLst>
  <p:notesMasterIdLst>
    <p:notesMasterId r:id="rId51"/>
  </p:notesMasterIdLst>
  <p:handoutMasterIdLst>
    <p:handoutMasterId r:id="rId52"/>
  </p:handoutMasterIdLst>
  <p:sldIdLst>
    <p:sldId id="256" r:id="rId3"/>
    <p:sldId id="409" r:id="rId4"/>
    <p:sldId id="411" r:id="rId5"/>
    <p:sldId id="488" r:id="rId6"/>
    <p:sldId id="344" r:id="rId7"/>
    <p:sldId id="354" r:id="rId8"/>
    <p:sldId id="355" r:id="rId9"/>
    <p:sldId id="357" r:id="rId10"/>
    <p:sldId id="358" r:id="rId11"/>
    <p:sldId id="360" r:id="rId12"/>
    <p:sldId id="361" r:id="rId13"/>
    <p:sldId id="362" r:id="rId14"/>
    <p:sldId id="363" r:id="rId15"/>
    <p:sldId id="364" r:id="rId16"/>
    <p:sldId id="365" r:id="rId17"/>
    <p:sldId id="459" r:id="rId18"/>
    <p:sldId id="366" r:id="rId19"/>
    <p:sldId id="460" r:id="rId20"/>
    <p:sldId id="367" r:id="rId21"/>
    <p:sldId id="461" r:id="rId22"/>
    <p:sldId id="369" r:id="rId23"/>
    <p:sldId id="380" r:id="rId24"/>
    <p:sldId id="462" r:id="rId25"/>
    <p:sldId id="463" r:id="rId26"/>
    <p:sldId id="464" r:id="rId27"/>
    <p:sldId id="465" r:id="rId28"/>
    <p:sldId id="466" r:id="rId29"/>
    <p:sldId id="467" r:id="rId30"/>
    <p:sldId id="469" r:id="rId31"/>
    <p:sldId id="470" r:id="rId32"/>
    <p:sldId id="471" r:id="rId33"/>
    <p:sldId id="472" r:id="rId34"/>
    <p:sldId id="474" r:id="rId35"/>
    <p:sldId id="475" r:id="rId36"/>
    <p:sldId id="476" r:id="rId37"/>
    <p:sldId id="473" r:id="rId38"/>
    <p:sldId id="477" r:id="rId39"/>
    <p:sldId id="478" r:id="rId40"/>
    <p:sldId id="479" r:id="rId41"/>
    <p:sldId id="480" r:id="rId42"/>
    <p:sldId id="481" r:id="rId43"/>
    <p:sldId id="482" r:id="rId44"/>
    <p:sldId id="483" r:id="rId45"/>
    <p:sldId id="484" r:id="rId46"/>
    <p:sldId id="485" r:id="rId47"/>
    <p:sldId id="486" r:id="rId48"/>
    <p:sldId id="487" r:id="rId49"/>
    <p:sldId id="406" r:id="rId50"/>
  </p:sldIdLst>
  <p:sldSz cx="9144000" cy="6858000" type="screen4x3"/>
  <p:notesSz cx="6854825" cy="9750425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71">
          <p15:clr>
            <a:srgbClr val="A4A3A4"/>
          </p15:clr>
        </p15:guide>
        <p15:guide id="2" pos="215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9C9"/>
    <a:srgbClr val="FFFF99"/>
    <a:srgbClr val="CCCCFF"/>
    <a:srgbClr val="FFCC99"/>
    <a:srgbClr val="FF66FF"/>
    <a:srgbClr val="9900CC"/>
    <a:srgbClr val="333399"/>
    <a:srgbClr val="0033CC"/>
    <a:srgbClr val="FFFFCC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2787"/>
    <p:restoredTop sz="96975" autoAdjust="0"/>
  </p:normalViewPr>
  <p:slideViewPr>
    <p:cSldViewPr>
      <p:cViewPr varScale="1">
        <p:scale>
          <a:sx n="100" d="100"/>
          <a:sy n="100" d="100"/>
        </p:scale>
        <p:origin x="714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5" d="100"/>
        <a:sy n="85" d="100"/>
      </p:scale>
      <p:origin x="0" y="10254"/>
    </p:cViewPr>
  </p:sorterViewPr>
  <p:notesViewPr>
    <p:cSldViewPr>
      <p:cViewPr varScale="1">
        <p:scale>
          <a:sx n="58" d="100"/>
          <a:sy n="58" d="100"/>
        </p:scale>
        <p:origin x="-1764" y="-72"/>
      </p:cViewPr>
      <p:guideLst>
        <p:guide orient="horz" pos="3071"/>
        <p:guide pos="215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presProps" Target="presProps.xml"/><Relationship Id="rId58" Type="http://schemas.openxmlformats.org/officeDocument/2006/relationships/customXml" Target="../customXml/item2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customXml" Target="../customXml/item3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customXml" Target="../customXml/item1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050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0213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pt-BR" altLang="pt-BR"/>
          </a:p>
        </p:txBody>
      </p:sp>
      <p:sp>
        <p:nvSpPr>
          <p:cNvPr id="82947" name="Rectangle 2051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0212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pt-BR" altLang="pt-BR"/>
          </a:p>
        </p:txBody>
      </p:sp>
      <p:sp>
        <p:nvSpPr>
          <p:cNvPr id="82948" name="Rectangle 2052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63063"/>
            <a:ext cx="2970213" cy="487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pt-BR" altLang="pt-BR"/>
          </a:p>
        </p:txBody>
      </p:sp>
      <p:sp>
        <p:nvSpPr>
          <p:cNvPr id="82949" name="Rectangle 2053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9263063"/>
            <a:ext cx="2970212" cy="487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FD67FBA-55B5-41E6-AFE0-E19AEB1D0829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9456134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0213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pt-BR" altLang="pt-B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0212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pt-BR" altLang="pt-BR"/>
          </a:p>
        </p:txBody>
      </p:sp>
      <p:sp>
        <p:nvSpPr>
          <p:cNvPr id="307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31838"/>
            <a:ext cx="4873625" cy="36560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630738"/>
            <a:ext cx="5026025" cy="438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os estilos do texto mestre</a:t>
            </a:r>
          </a:p>
          <a:p>
            <a:pPr lvl="1"/>
            <a:r>
              <a:rPr lang="pt-BR" altLang="pt-BR"/>
              <a:t>Segundo nível</a:t>
            </a:r>
          </a:p>
          <a:p>
            <a:pPr lvl="2"/>
            <a:r>
              <a:rPr lang="pt-BR" altLang="pt-BR"/>
              <a:t>Terceiro nível</a:t>
            </a:r>
          </a:p>
          <a:p>
            <a:pPr lvl="3"/>
            <a:r>
              <a:rPr lang="pt-BR" altLang="pt-BR"/>
              <a:t>Quarto nível</a:t>
            </a:r>
          </a:p>
          <a:p>
            <a:pPr lvl="4"/>
            <a:r>
              <a:rPr lang="pt-BR" altLang="pt-BR"/>
              <a:t>Quinto nível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63063"/>
            <a:ext cx="2970213" cy="487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pt-BR" altLang="pt-B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9263063"/>
            <a:ext cx="2970212" cy="487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64A0C6B-87B8-4209-A0E4-54B1CE30D4CB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2398616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>
            <a:extLst>
              <a:ext uri="{FF2B5EF4-FFF2-40B4-BE49-F238E27FC236}">
                <a16:creationId xmlns:a16="http://schemas.microsoft.com/office/drawing/2014/main" id="{A4D78A41-C00E-4E95-8880-597B284F091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5" name="Rectangle 3">
            <a:extLst>
              <a:ext uri="{FF2B5EF4-FFF2-40B4-BE49-F238E27FC236}">
                <a16:creationId xmlns:a16="http://schemas.microsoft.com/office/drawing/2014/main" id="{836CC4F1-7145-4404-A160-CDD23FE8D2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9095545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>
            <a:extLst>
              <a:ext uri="{FF2B5EF4-FFF2-40B4-BE49-F238E27FC236}">
                <a16:creationId xmlns:a16="http://schemas.microsoft.com/office/drawing/2014/main" id="{AFBA891F-BE89-48BE-83BC-3E9716515F0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7" name="Rectangle 3">
            <a:extLst>
              <a:ext uri="{FF2B5EF4-FFF2-40B4-BE49-F238E27FC236}">
                <a16:creationId xmlns:a16="http://schemas.microsoft.com/office/drawing/2014/main" id="{D7B6858B-3623-4E85-89E5-830F00B5E0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>
            <a:extLst>
              <a:ext uri="{FF2B5EF4-FFF2-40B4-BE49-F238E27FC236}">
                <a16:creationId xmlns:a16="http://schemas.microsoft.com/office/drawing/2014/main" id="{90E6F61C-30F8-4E40-88A7-671C2CD4CA7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1" name="Rectangle 3">
            <a:extLst>
              <a:ext uri="{FF2B5EF4-FFF2-40B4-BE49-F238E27FC236}">
                <a16:creationId xmlns:a16="http://schemas.microsoft.com/office/drawing/2014/main" id="{FA53D66A-53CD-4CAD-AB60-5B7D8ACC83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>
            <a:extLst>
              <a:ext uri="{FF2B5EF4-FFF2-40B4-BE49-F238E27FC236}">
                <a16:creationId xmlns:a16="http://schemas.microsoft.com/office/drawing/2014/main" id="{8F615F59-9DBA-4384-AC62-0D87BAEB389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5" name="Rectangle 3">
            <a:extLst>
              <a:ext uri="{FF2B5EF4-FFF2-40B4-BE49-F238E27FC236}">
                <a16:creationId xmlns:a16="http://schemas.microsoft.com/office/drawing/2014/main" id="{3494A5BD-9203-4666-9D9F-88E304F39B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>
            <a:extLst>
              <a:ext uri="{FF2B5EF4-FFF2-40B4-BE49-F238E27FC236}">
                <a16:creationId xmlns:a16="http://schemas.microsoft.com/office/drawing/2014/main" id="{8F615F59-9DBA-4384-AC62-0D87BAEB389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5" name="Rectangle 3">
            <a:extLst>
              <a:ext uri="{FF2B5EF4-FFF2-40B4-BE49-F238E27FC236}">
                <a16:creationId xmlns:a16="http://schemas.microsoft.com/office/drawing/2014/main" id="{3494A5BD-9203-4666-9D9F-88E304F39B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6227562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>
            <a:extLst>
              <a:ext uri="{FF2B5EF4-FFF2-40B4-BE49-F238E27FC236}">
                <a16:creationId xmlns:a16="http://schemas.microsoft.com/office/drawing/2014/main" id="{0418842A-8B40-49F3-A9DC-84111B9AA46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59" name="Rectangle 3">
            <a:extLst>
              <a:ext uri="{FF2B5EF4-FFF2-40B4-BE49-F238E27FC236}">
                <a16:creationId xmlns:a16="http://schemas.microsoft.com/office/drawing/2014/main" id="{5AAFB6E0-774B-4131-A611-F04F9CF8A0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>
            <a:extLst>
              <a:ext uri="{FF2B5EF4-FFF2-40B4-BE49-F238E27FC236}">
                <a16:creationId xmlns:a16="http://schemas.microsoft.com/office/drawing/2014/main" id="{0418842A-8B40-49F3-A9DC-84111B9AA46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59" name="Rectangle 3">
            <a:extLst>
              <a:ext uri="{FF2B5EF4-FFF2-40B4-BE49-F238E27FC236}">
                <a16:creationId xmlns:a16="http://schemas.microsoft.com/office/drawing/2014/main" id="{5AAFB6E0-774B-4131-A611-F04F9CF8A0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2542624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>
            <a:extLst>
              <a:ext uri="{FF2B5EF4-FFF2-40B4-BE49-F238E27FC236}">
                <a16:creationId xmlns:a16="http://schemas.microsoft.com/office/drawing/2014/main" id="{C458EB3E-B41E-4569-A49F-568859955BE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3" name="Rectangle 3">
            <a:extLst>
              <a:ext uri="{FF2B5EF4-FFF2-40B4-BE49-F238E27FC236}">
                <a16:creationId xmlns:a16="http://schemas.microsoft.com/office/drawing/2014/main" id="{31CC624D-3CE2-4524-ABF3-1CBB10F01E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>
            <a:extLst>
              <a:ext uri="{FF2B5EF4-FFF2-40B4-BE49-F238E27FC236}">
                <a16:creationId xmlns:a16="http://schemas.microsoft.com/office/drawing/2014/main" id="{C458EB3E-B41E-4569-A49F-568859955BE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3" name="Rectangle 3">
            <a:extLst>
              <a:ext uri="{FF2B5EF4-FFF2-40B4-BE49-F238E27FC236}">
                <a16:creationId xmlns:a16="http://schemas.microsoft.com/office/drawing/2014/main" id="{31CC624D-3CE2-4524-ABF3-1CBB10F01E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6637066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>
            <a:extLst>
              <a:ext uri="{FF2B5EF4-FFF2-40B4-BE49-F238E27FC236}">
                <a16:creationId xmlns:a16="http://schemas.microsoft.com/office/drawing/2014/main" id="{B498FFF6-8E36-4E90-B03B-603802A003C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5" name="Rectangle 3">
            <a:extLst>
              <a:ext uri="{FF2B5EF4-FFF2-40B4-BE49-F238E27FC236}">
                <a16:creationId xmlns:a16="http://schemas.microsoft.com/office/drawing/2014/main" id="{AD8E6B89-BA2A-48E6-ACFB-AC6EA6FAEB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>
            <a:extLst>
              <a:ext uri="{FF2B5EF4-FFF2-40B4-BE49-F238E27FC236}">
                <a16:creationId xmlns:a16="http://schemas.microsoft.com/office/drawing/2014/main" id="{6B2AB2E1-5A0D-424B-9DF8-76D8BA31777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1" name="Rectangle 3">
            <a:extLst>
              <a:ext uri="{FF2B5EF4-FFF2-40B4-BE49-F238E27FC236}">
                <a16:creationId xmlns:a16="http://schemas.microsoft.com/office/drawing/2014/main" id="{BCEA9F27-4D1F-4FF8-AA18-B245422F05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>
            <a:extLst>
              <a:ext uri="{FF2B5EF4-FFF2-40B4-BE49-F238E27FC236}">
                <a16:creationId xmlns:a16="http://schemas.microsoft.com/office/drawing/2014/main" id="{EC639ADA-4814-47AB-984B-191A8CAF1D7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7" name="Rectangle 3">
            <a:extLst>
              <a:ext uri="{FF2B5EF4-FFF2-40B4-BE49-F238E27FC236}">
                <a16:creationId xmlns:a16="http://schemas.microsoft.com/office/drawing/2014/main" id="{73EEA459-AB2D-4F81-BC94-B1973541CE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>
            <a:extLst>
              <a:ext uri="{FF2B5EF4-FFF2-40B4-BE49-F238E27FC236}">
                <a16:creationId xmlns:a16="http://schemas.microsoft.com/office/drawing/2014/main" id="{6B2AB2E1-5A0D-424B-9DF8-76D8BA31777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1" name="Rectangle 3">
            <a:extLst>
              <a:ext uri="{FF2B5EF4-FFF2-40B4-BE49-F238E27FC236}">
                <a16:creationId xmlns:a16="http://schemas.microsoft.com/office/drawing/2014/main" id="{BCEA9F27-4D1F-4FF8-AA18-B245422F05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1612086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>
            <a:extLst>
              <a:ext uri="{FF2B5EF4-FFF2-40B4-BE49-F238E27FC236}">
                <a16:creationId xmlns:a16="http://schemas.microsoft.com/office/drawing/2014/main" id="{6B2AB2E1-5A0D-424B-9DF8-76D8BA31777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1" name="Rectangle 3">
            <a:extLst>
              <a:ext uri="{FF2B5EF4-FFF2-40B4-BE49-F238E27FC236}">
                <a16:creationId xmlns:a16="http://schemas.microsoft.com/office/drawing/2014/main" id="{BCEA9F27-4D1F-4FF8-AA18-B245422F05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88858843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>
            <a:extLst>
              <a:ext uri="{FF2B5EF4-FFF2-40B4-BE49-F238E27FC236}">
                <a16:creationId xmlns:a16="http://schemas.microsoft.com/office/drawing/2014/main" id="{6B2AB2E1-5A0D-424B-9DF8-76D8BA31777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1" name="Rectangle 3">
            <a:extLst>
              <a:ext uri="{FF2B5EF4-FFF2-40B4-BE49-F238E27FC236}">
                <a16:creationId xmlns:a16="http://schemas.microsoft.com/office/drawing/2014/main" id="{BCEA9F27-4D1F-4FF8-AA18-B245422F05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8124887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>
            <a:extLst>
              <a:ext uri="{FF2B5EF4-FFF2-40B4-BE49-F238E27FC236}">
                <a16:creationId xmlns:a16="http://schemas.microsoft.com/office/drawing/2014/main" id="{B498FFF6-8E36-4E90-B03B-603802A003C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5" name="Rectangle 3">
            <a:extLst>
              <a:ext uri="{FF2B5EF4-FFF2-40B4-BE49-F238E27FC236}">
                <a16:creationId xmlns:a16="http://schemas.microsoft.com/office/drawing/2014/main" id="{AD8E6B89-BA2A-48E6-ACFB-AC6EA6FAEB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91258569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>
            <a:extLst>
              <a:ext uri="{FF2B5EF4-FFF2-40B4-BE49-F238E27FC236}">
                <a16:creationId xmlns:a16="http://schemas.microsoft.com/office/drawing/2014/main" id="{6B2AB2E1-5A0D-424B-9DF8-76D8BA31777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1" name="Rectangle 3">
            <a:extLst>
              <a:ext uri="{FF2B5EF4-FFF2-40B4-BE49-F238E27FC236}">
                <a16:creationId xmlns:a16="http://schemas.microsoft.com/office/drawing/2014/main" id="{BCEA9F27-4D1F-4FF8-AA18-B245422F05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50303875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>
            <a:extLst>
              <a:ext uri="{FF2B5EF4-FFF2-40B4-BE49-F238E27FC236}">
                <a16:creationId xmlns:a16="http://schemas.microsoft.com/office/drawing/2014/main" id="{6B2AB2E1-5A0D-424B-9DF8-76D8BA31777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1" name="Rectangle 3">
            <a:extLst>
              <a:ext uri="{FF2B5EF4-FFF2-40B4-BE49-F238E27FC236}">
                <a16:creationId xmlns:a16="http://schemas.microsoft.com/office/drawing/2014/main" id="{BCEA9F27-4D1F-4FF8-AA18-B245422F05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22921214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>
            <a:extLst>
              <a:ext uri="{FF2B5EF4-FFF2-40B4-BE49-F238E27FC236}">
                <a16:creationId xmlns:a16="http://schemas.microsoft.com/office/drawing/2014/main" id="{B498FFF6-8E36-4E90-B03B-603802A003C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5" name="Rectangle 3">
            <a:extLst>
              <a:ext uri="{FF2B5EF4-FFF2-40B4-BE49-F238E27FC236}">
                <a16:creationId xmlns:a16="http://schemas.microsoft.com/office/drawing/2014/main" id="{AD8E6B89-BA2A-48E6-ACFB-AC6EA6FAEB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6206145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>
            <a:extLst>
              <a:ext uri="{FF2B5EF4-FFF2-40B4-BE49-F238E27FC236}">
                <a16:creationId xmlns:a16="http://schemas.microsoft.com/office/drawing/2014/main" id="{6B2AB2E1-5A0D-424B-9DF8-76D8BA31777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1" name="Rectangle 3">
            <a:extLst>
              <a:ext uri="{FF2B5EF4-FFF2-40B4-BE49-F238E27FC236}">
                <a16:creationId xmlns:a16="http://schemas.microsoft.com/office/drawing/2014/main" id="{BCEA9F27-4D1F-4FF8-AA18-B245422F05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77917720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>
            <a:extLst>
              <a:ext uri="{FF2B5EF4-FFF2-40B4-BE49-F238E27FC236}">
                <a16:creationId xmlns:a16="http://schemas.microsoft.com/office/drawing/2014/main" id="{6B2AB2E1-5A0D-424B-9DF8-76D8BA31777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1" name="Rectangle 3">
            <a:extLst>
              <a:ext uri="{FF2B5EF4-FFF2-40B4-BE49-F238E27FC236}">
                <a16:creationId xmlns:a16="http://schemas.microsoft.com/office/drawing/2014/main" id="{BCEA9F27-4D1F-4FF8-AA18-B245422F05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82814591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>
            <a:extLst>
              <a:ext uri="{FF2B5EF4-FFF2-40B4-BE49-F238E27FC236}">
                <a16:creationId xmlns:a16="http://schemas.microsoft.com/office/drawing/2014/main" id="{B498FFF6-8E36-4E90-B03B-603802A003C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5" name="Rectangle 3">
            <a:extLst>
              <a:ext uri="{FF2B5EF4-FFF2-40B4-BE49-F238E27FC236}">
                <a16:creationId xmlns:a16="http://schemas.microsoft.com/office/drawing/2014/main" id="{AD8E6B89-BA2A-48E6-ACFB-AC6EA6FAEB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9674637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>
            <a:extLst>
              <a:ext uri="{FF2B5EF4-FFF2-40B4-BE49-F238E27FC236}">
                <a16:creationId xmlns:a16="http://schemas.microsoft.com/office/drawing/2014/main" id="{A4D78A41-C00E-4E95-8880-597B284F091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5" name="Rectangle 3">
            <a:extLst>
              <a:ext uri="{FF2B5EF4-FFF2-40B4-BE49-F238E27FC236}">
                <a16:creationId xmlns:a16="http://schemas.microsoft.com/office/drawing/2014/main" id="{836CC4F1-7145-4404-A160-CDD23FE8D2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>
            <a:extLst>
              <a:ext uri="{FF2B5EF4-FFF2-40B4-BE49-F238E27FC236}">
                <a16:creationId xmlns:a16="http://schemas.microsoft.com/office/drawing/2014/main" id="{6B2AB2E1-5A0D-424B-9DF8-76D8BA31777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1" name="Rectangle 3">
            <a:extLst>
              <a:ext uri="{FF2B5EF4-FFF2-40B4-BE49-F238E27FC236}">
                <a16:creationId xmlns:a16="http://schemas.microsoft.com/office/drawing/2014/main" id="{BCEA9F27-4D1F-4FF8-AA18-B245422F05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28897149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>
            <a:extLst>
              <a:ext uri="{FF2B5EF4-FFF2-40B4-BE49-F238E27FC236}">
                <a16:creationId xmlns:a16="http://schemas.microsoft.com/office/drawing/2014/main" id="{6B2AB2E1-5A0D-424B-9DF8-76D8BA31777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1" name="Rectangle 3">
            <a:extLst>
              <a:ext uri="{FF2B5EF4-FFF2-40B4-BE49-F238E27FC236}">
                <a16:creationId xmlns:a16="http://schemas.microsoft.com/office/drawing/2014/main" id="{BCEA9F27-4D1F-4FF8-AA18-B245422F05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0473884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>
            <a:extLst>
              <a:ext uri="{FF2B5EF4-FFF2-40B4-BE49-F238E27FC236}">
                <a16:creationId xmlns:a16="http://schemas.microsoft.com/office/drawing/2014/main" id="{6B2AB2E1-5A0D-424B-9DF8-76D8BA31777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1" name="Rectangle 3">
            <a:extLst>
              <a:ext uri="{FF2B5EF4-FFF2-40B4-BE49-F238E27FC236}">
                <a16:creationId xmlns:a16="http://schemas.microsoft.com/office/drawing/2014/main" id="{BCEA9F27-4D1F-4FF8-AA18-B245422F05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5384407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>
            <a:extLst>
              <a:ext uri="{FF2B5EF4-FFF2-40B4-BE49-F238E27FC236}">
                <a16:creationId xmlns:a16="http://schemas.microsoft.com/office/drawing/2014/main" id="{6B2AB2E1-5A0D-424B-9DF8-76D8BA31777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1" name="Rectangle 3">
            <a:extLst>
              <a:ext uri="{FF2B5EF4-FFF2-40B4-BE49-F238E27FC236}">
                <a16:creationId xmlns:a16="http://schemas.microsoft.com/office/drawing/2014/main" id="{BCEA9F27-4D1F-4FF8-AA18-B245422F05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40033752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>
            <a:extLst>
              <a:ext uri="{FF2B5EF4-FFF2-40B4-BE49-F238E27FC236}">
                <a16:creationId xmlns:a16="http://schemas.microsoft.com/office/drawing/2014/main" id="{6B2AB2E1-5A0D-424B-9DF8-76D8BA31777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1" name="Rectangle 3">
            <a:extLst>
              <a:ext uri="{FF2B5EF4-FFF2-40B4-BE49-F238E27FC236}">
                <a16:creationId xmlns:a16="http://schemas.microsoft.com/office/drawing/2014/main" id="{BCEA9F27-4D1F-4FF8-AA18-B245422F05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95411288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>
            <a:extLst>
              <a:ext uri="{FF2B5EF4-FFF2-40B4-BE49-F238E27FC236}">
                <a16:creationId xmlns:a16="http://schemas.microsoft.com/office/drawing/2014/main" id="{6B2AB2E1-5A0D-424B-9DF8-76D8BA31777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1" name="Rectangle 3">
            <a:extLst>
              <a:ext uri="{FF2B5EF4-FFF2-40B4-BE49-F238E27FC236}">
                <a16:creationId xmlns:a16="http://schemas.microsoft.com/office/drawing/2014/main" id="{BCEA9F27-4D1F-4FF8-AA18-B245422F05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42129236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>
            <a:extLst>
              <a:ext uri="{FF2B5EF4-FFF2-40B4-BE49-F238E27FC236}">
                <a16:creationId xmlns:a16="http://schemas.microsoft.com/office/drawing/2014/main" id="{6B2AB2E1-5A0D-424B-9DF8-76D8BA31777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1" name="Rectangle 3">
            <a:extLst>
              <a:ext uri="{FF2B5EF4-FFF2-40B4-BE49-F238E27FC236}">
                <a16:creationId xmlns:a16="http://schemas.microsoft.com/office/drawing/2014/main" id="{BCEA9F27-4D1F-4FF8-AA18-B245422F05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04047751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>
            <a:extLst>
              <a:ext uri="{FF2B5EF4-FFF2-40B4-BE49-F238E27FC236}">
                <a16:creationId xmlns:a16="http://schemas.microsoft.com/office/drawing/2014/main" id="{6B2AB2E1-5A0D-424B-9DF8-76D8BA31777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1" name="Rectangle 3">
            <a:extLst>
              <a:ext uri="{FF2B5EF4-FFF2-40B4-BE49-F238E27FC236}">
                <a16:creationId xmlns:a16="http://schemas.microsoft.com/office/drawing/2014/main" id="{BCEA9F27-4D1F-4FF8-AA18-B245422F05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76065953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>
            <a:extLst>
              <a:ext uri="{FF2B5EF4-FFF2-40B4-BE49-F238E27FC236}">
                <a16:creationId xmlns:a16="http://schemas.microsoft.com/office/drawing/2014/main" id="{6B2AB2E1-5A0D-424B-9DF8-76D8BA31777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1" name="Rectangle 3">
            <a:extLst>
              <a:ext uri="{FF2B5EF4-FFF2-40B4-BE49-F238E27FC236}">
                <a16:creationId xmlns:a16="http://schemas.microsoft.com/office/drawing/2014/main" id="{BCEA9F27-4D1F-4FF8-AA18-B245422F05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65828600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>
            <a:extLst>
              <a:ext uri="{FF2B5EF4-FFF2-40B4-BE49-F238E27FC236}">
                <a16:creationId xmlns:a16="http://schemas.microsoft.com/office/drawing/2014/main" id="{6B2AB2E1-5A0D-424B-9DF8-76D8BA31777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1" name="Rectangle 3">
            <a:extLst>
              <a:ext uri="{FF2B5EF4-FFF2-40B4-BE49-F238E27FC236}">
                <a16:creationId xmlns:a16="http://schemas.microsoft.com/office/drawing/2014/main" id="{BCEA9F27-4D1F-4FF8-AA18-B245422F05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442608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>
            <a:extLst>
              <a:ext uri="{FF2B5EF4-FFF2-40B4-BE49-F238E27FC236}">
                <a16:creationId xmlns:a16="http://schemas.microsoft.com/office/drawing/2014/main" id="{91122D97-0189-4678-9A42-32C392CFDBA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19" name="Rectangle 3">
            <a:extLst>
              <a:ext uri="{FF2B5EF4-FFF2-40B4-BE49-F238E27FC236}">
                <a16:creationId xmlns:a16="http://schemas.microsoft.com/office/drawing/2014/main" id="{B517A92F-00EF-49FD-A88F-F166B6871B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>
            <a:extLst>
              <a:ext uri="{FF2B5EF4-FFF2-40B4-BE49-F238E27FC236}">
                <a16:creationId xmlns:a16="http://schemas.microsoft.com/office/drawing/2014/main" id="{6B2AB2E1-5A0D-424B-9DF8-76D8BA31777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1" name="Rectangle 3">
            <a:extLst>
              <a:ext uri="{FF2B5EF4-FFF2-40B4-BE49-F238E27FC236}">
                <a16:creationId xmlns:a16="http://schemas.microsoft.com/office/drawing/2014/main" id="{BCEA9F27-4D1F-4FF8-AA18-B245422F05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01102009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>
            <a:extLst>
              <a:ext uri="{FF2B5EF4-FFF2-40B4-BE49-F238E27FC236}">
                <a16:creationId xmlns:a16="http://schemas.microsoft.com/office/drawing/2014/main" id="{6B2AB2E1-5A0D-424B-9DF8-76D8BA31777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1" name="Rectangle 3">
            <a:extLst>
              <a:ext uri="{FF2B5EF4-FFF2-40B4-BE49-F238E27FC236}">
                <a16:creationId xmlns:a16="http://schemas.microsoft.com/office/drawing/2014/main" id="{BCEA9F27-4D1F-4FF8-AA18-B245422F05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61884109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>
            <a:extLst>
              <a:ext uri="{FF2B5EF4-FFF2-40B4-BE49-F238E27FC236}">
                <a16:creationId xmlns:a16="http://schemas.microsoft.com/office/drawing/2014/main" id="{B498FFF6-8E36-4E90-B03B-603802A003C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5" name="Rectangle 3">
            <a:extLst>
              <a:ext uri="{FF2B5EF4-FFF2-40B4-BE49-F238E27FC236}">
                <a16:creationId xmlns:a16="http://schemas.microsoft.com/office/drawing/2014/main" id="{AD8E6B89-BA2A-48E6-ACFB-AC6EA6FAEB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1262192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>
            <a:extLst>
              <a:ext uri="{FF2B5EF4-FFF2-40B4-BE49-F238E27FC236}">
                <a16:creationId xmlns:a16="http://schemas.microsoft.com/office/drawing/2014/main" id="{6B2AB2E1-5A0D-424B-9DF8-76D8BA31777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1" name="Rectangle 3">
            <a:extLst>
              <a:ext uri="{FF2B5EF4-FFF2-40B4-BE49-F238E27FC236}">
                <a16:creationId xmlns:a16="http://schemas.microsoft.com/office/drawing/2014/main" id="{BCEA9F27-4D1F-4FF8-AA18-B245422F05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15824262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>
            <a:extLst>
              <a:ext uri="{FF2B5EF4-FFF2-40B4-BE49-F238E27FC236}">
                <a16:creationId xmlns:a16="http://schemas.microsoft.com/office/drawing/2014/main" id="{6B2AB2E1-5A0D-424B-9DF8-76D8BA31777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1" name="Rectangle 3">
            <a:extLst>
              <a:ext uri="{FF2B5EF4-FFF2-40B4-BE49-F238E27FC236}">
                <a16:creationId xmlns:a16="http://schemas.microsoft.com/office/drawing/2014/main" id="{BCEA9F27-4D1F-4FF8-AA18-B245422F05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9902598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>
            <a:extLst>
              <a:ext uri="{FF2B5EF4-FFF2-40B4-BE49-F238E27FC236}">
                <a16:creationId xmlns:a16="http://schemas.microsoft.com/office/drawing/2014/main" id="{ED2C538D-248C-4A1F-AD3F-BEE4540ABF3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3" name="Rectangle 3">
            <a:extLst>
              <a:ext uri="{FF2B5EF4-FFF2-40B4-BE49-F238E27FC236}">
                <a16:creationId xmlns:a16="http://schemas.microsoft.com/office/drawing/2014/main" id="{5A4539F6-ADB0-4052-9C4F-4E1F4BC0B7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>
            <a:extLst>
              <a:ext uri="{FF2B5EF4-FFF2-40B4-BE49-F238E27FC236}">
                <a16:creationId xmlns:a16="http://schemas.microsoft.com/office/drawing/2014/main" id="{78D6637B-F98A-4143-92F5-5FAA7F60BC8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7" name="Rectangle 3">
            <a:extLst>
              <a:ext uri="{FF2B5EF4-FFF2-40B4-BE49-F238E27FC236}">
                <a16:creationId xmlns:a16="http://schemas.microsoft.com/office/drawing/2014/main" id="{B8B1DCBB-369C-46CF-AA5E-41D02FB08D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>
            <a:extLst>
              <a:ext uri="{FF2B5EF4-FFF2-40B4-BE49-F238E27FC236}">
                <a16:creationId xmlns:a16="http://schemas.microsoft.com/office/drawing/2014/main" id="{D366086D-9639-4C1F-BACC-FA94C3B1745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5" name="Rectangle 3">
            <a:extLst>
              <a:ext uri="{FF2B5EF4-FFF2-40B4-BE49-F238E27FC236}">
                <a16:creationId xmlns:a16="http://schemas.microsoft.com/office/drawing/2014/main" id="{6965370B-6F1C-4B95-8C9D-A1DFC7925D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>
            <a:extLst>
              <a:ext uri="{FF2B5EF4-FFF2-40B4-BE49-F238E27FC236}">
                <a16:creationId xmlns:a16="http://schemas.microsoft.com/office/drawing/2014/main" id="{89DC3286-D8C5-4D0B-ADAC-6DB1CEFA63C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39" name="Rectangle 3">
            <a:extLst>
              <a:ext uri="{FF2B5EF4-FFF2-40B4-BE49-F238E27FC236}">
                <a16:creationId xmlns:a16="http://schemas.microsoft.com/office/drawing/2014/main" id="{EB3DCDFD-D302-4021-8F8D-B8A60988B1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>
            <a:extLst>
              <a:ext uri="{FF2B5EF4-FFF2-40B4-BE49-F238E27FC236}">
                <a16:creationId xmlns:a16="http://schemas.microsoft.com/office/drawing/2014/main" id="{6253802A-0712-4A6B-A337-817132D843D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3" name="Rectangle 3">
            <a:extLst>
              <a:ext uri="{FF2B5EF4-FFF2-40B4-BE49-F238E27FC236}">
                <a16:creationId xmlns:a16="http://schemas.microsoft.com/office/drawing/2014/main" id="{DFD415F4-A98E-4F10-99E0-4C1D7D7E31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alt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2BAC0-E50D-4212-B80D-823E33AFF91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alt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2BAC0-E50D-4212-B80D-823E33AFF91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alt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2BAC0-E50D-4212-B80D-823E33AFF91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1828800"/>
            <a:ext cx="7754938" cy="17192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Rectangle 21"/>
          <p:cNvSpPr>
            <a:spLocks noGrp="1" noChangeArrowheads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4" name="Rectangle 22"/>
          <p:cNvSpPr>
            <a:spLocks noGrp="1" noChangeArrowheads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Rectangle 23"/>
          <p:cNvSpPr>
            <a:spLocks noGrp="1" noChangeArrowheads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8132BAC0-E50D-4212-B80D-823E33AFF9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22285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iângulo retângulo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/>
              <a:t>Clique para editar o estilo do subtítulo mestre</a:t>
            </a:r>
            <a:endParaRPr kumimoji="0" lang="en-US"/>
          </a:p>
        </p:txBody>
      </p:sp>
      <p:sp>
        <p:nvSpPr>
          <p:cNvPr id="30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endParaRPr lang="pt-BR" alt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pt-BR" alt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18F2EA1-AD69-4C47-A098-54AA6332AA71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 alt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alt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498A9-4107-4ACB-8E5E-4BEF455CE75A}" type="slidenum">
              <a:rPr lang="pt-BR" altLang="pt-BR" smtClean="0"/>
              <a:pPr/>
              <a:t>‹nº›</a:t>
            </a:fld>
            <a:endParaRPr lang="pt-BR" altLang="pt-BR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 alt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alt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9748C-7861-49BA-B918-59FF3DA14637}" type="slidenum">
              <a:rPr lang="pt-BR" altLang="pt-BR" smtClean="0"/>
              <a:pPr/>
              <a:t>‹nº›</a:t>
            </a:fld>
            <a:endParaRPr lang="pt-BR" altLang="pt-BR"/>
          </a:p>
        </p:txBody>
      </p:sp>
      <p:sp>
        <p:nvSpPr>
          <p:cNvPr id="7" name="Divisa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Divisa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 alt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alt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8C3BD-FDB2-4C02-B403-DFF7FF713EDE}" type="slidenum">
              <a:rPr lang="pt-BR" altLang="pt-BR" smtClean="0"/>
              <a:pPr/>
              <a:t>‹nº›</a:t>
            </a:fld>
            <a:endParaRPr lang="pt-BR" altLang="pt-BR"/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 alt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alt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FE4A2-43E5-438B-8415-B6593A35A262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 alt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alt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19166-6EB7-4FFC-83F8-D039E9D4DAB2}" type="slidenum">
              <a:rPr lang="pt-BR" altLang="pt-BR" smtClean="0"/>
              <a:pPr/>
              <a:t>‹nº›</a:t>
            </a:fld>
            <a:endParaRPr lang="pt-BR" altLang="pt-BR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 alt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alt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F9EC1-1343-4C2B-A9D1-C89E85976890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alt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2BAC0-E50D-4212-B80D-823E33AFF91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endParaRPr lang="pt-BR" alt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alt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6AB83-4A7F-4F65-95D6-EA73CA15AF85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t-BR"/>
              <a:t>Clique no ícone para adicionar uma imagem</a:t>
            </a:r>
            <a:endParaRPr kumimoji="0"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pt-BR" alt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pt-BR" alt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C2ADD04-0438-40F9-9F42-9CBC1394CDF8}" type="slidenum">
              <a:rPr lang="pt-BR" altLang="pt-BR" smtClean="0"/>
              <a:pPr/>
              <a:t>‹nº›</a:t>
            </a:fld>
            <a:endParaRPr lang="pt-BR" alt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12" name="Divisa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Divisa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 alt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alt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634E0-494A-4F05-A4F1-F41DC90806BB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 alt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alt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88BF2-35AE-4A0C-8B4D-1B33B962AAE1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alt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2BAC0-E50D-4212-B80D-823E33AFF91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alt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2BAC0-E50D-4212-B80D-823E33AFF914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alt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2BAC0-E50D-4212-B80D-823E33AFF91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alt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2BAC0-E50D-4212-B80D-823E33AFF91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alt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2BAC0-E50D-4212-B80D-823E33AFF91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pt-BR" alt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132BAC0-E50D-4212-B80D-823E33AFF91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alt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2BAC0-E50D-4212-B80D-823E33AFF91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pt-BR" alt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8132BAC0-E50D-4212-B80D-823E33AFF914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pt-BR" alt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pt-BR" alt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2644E1D9-A5D9-42C1-8946-3B1C55D029F9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9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9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9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9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9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9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9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9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9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988840"/>
            <a:ext cx="9144000" cy="1512168"/>
          </a:xfrm>
        </p:spPr>
        <p:txBody>
          <a:bodyPr>
            <a:noAutofit/>
          </a:bodyPr>
          <a:lstStyle/>
          <a:p>
            <a:pPr algn="ctr"/>
            <a:r>
              <a:rPr lang="pt-BR" altLang="pt-BR" sz="5400" cap="small" dirty="0">
                <a:ln w="9000" cmpd="sng">
                  <a:solidFill>
                    <a:srgbClr val="0033CC"/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gestão de projetos de software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5550396"/>
            <a:ext cx="9144000" cy="1296144"/>
          </a:xfrm>
          <a:solidFill>
            <a:srgbClr val="0F45B1"/>
          </a:solidFill>
        </p:spPr>
        <p:txBody>
          <a:bodyPr>
            <a:normAutofit/>
          </a:bodyPr>
          <a:lstStyle/>
          <a:p>
            <a:pPr algn="ctr"/>
            <a:endParaRPr lang="pt-BR" altLang="pt-BR" sz="2400" cap="small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pt-BR" altLang="pt-BR" sz="2400" cap="small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Prof. Sildenir A. Ribeiro, </a:t>
            </a:r>
            <a:r>
              <a:rPr lang="pt-BR" altLang="pt-BR" sz="2400" cap="small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DSc</a:t>
            </a:r>
            <a:endParaRPr lang="pt-BR" altLang="pt-BR" sz="2400" cap="small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4257675" y="30956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pt-BR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DE7C814-F48C-49DA-B4A8-86C93C1F2897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8100392" cy="9087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45720" rIns="45720">
            <a:normAutofit fontScale="62500" lnSpcReduction="20000"/>
          </a:bodyPr>
          <a:lstStyle>
            <a:lvl1pPr marL="0" marR="64008" indent="0" algn="r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defRPr kumimoji="0" sz="2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None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None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ctr" fontAlgn="auto"/>
            <a:r>
              <a:rPr lang="pt-BR" altLang="pt-BR" sz="4400" cap="small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Medium" panose="020B0604020202020204" pitchFamily="18" charset="0"/>
              </a:rPr>
              <a:t>Engenharia de Software</a:t>
            </a:r>
          </a:p>
          <a:p>
            <a:pPr algn="ctr" fontAlgn="auto"/>
            <a:r>
              <a:rPr lang="pt-BR" altLang="pt-BR" sz="2100" cap="small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Medium" panose="02040604050005020304" pitchFamily="18" charset="0"/>
              </a:rPr>
              <a:t>BSI – Bacharelado em Sistemas de Informação</a:t>
            </a:r>
          </a:p>
          <a:p>
            <a:pPr algn="ctr" fontAlgn="auto"/>
            <a:r>
              <a:rPr lang="pt-BR" altLang="pt-BR" sz="2100" cap="small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Medium" panose="02040604050005020304" pitchFamily="18" charset="0"/>
              </a:rPr>
              <a:t>CEFET/RJ - Campus – maria da Graça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8C8291C4-F539-46F4-B1EF-5E72B0B4E6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6376" y="0"/>
            <a:ext cx="1187624" cy="92057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DDDA9DE7-8C1D-460F-A9D8-AAE34D6D9D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8720"/>
            <a:ext cx="9036496" cy="3816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marL="571500" indent="-571500" eaLnBrk="1" hangingPunct="1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pt-BR" altLang="pt-BR" sz="3600" b="1" dirty="0">
                <a:solidFill>
                  <a:srgbClr val="002060"/>
                </a:solidFill>
                <a:latin typeface="+mn-lt"/>
              </a:rPr>
              <a:t>Estimativa de duração de atividades</a:t>
            </a:r>
          </a:p>
          <a:p>
            <a:pPr marL="811213" lvl="1" indent="-365125" eaLnBrk="1" hangingPunct="1">
              <a:spcBef>
                <a:spcPct val="50000"/>
              </a:spcBef>
              <a:buFont typeface="Wingdings" panose="05000000000000000000" pitchFamily="2" charset="2"/>
              <a:buChar char="v"/>
            </a:pPr>
            <a:r>
              <a:rPr lang="pt-BR" altLang="pt-BR" sz="2800" dirty="0">
                <a:latin typeface="+mn-lt"/>
              </a:rPr>
              <a:t>Como Calcular sem chute?</a:t>
            </a:r>
          </a:p>
          <a:p>
            <a:pPr marL="1314450" lvl="1" indent="-571500" eaLnBrk="1" hangingPunct="1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pt-BR" altLang="pt-BR" sz="1800" b="1" dirty="0">
                <a:latin typeface="+mn-lt"/>
              </a:rPr>
              <a:t>PERT - (</a:t>
            </a:r>
            <a:r>
              <a:rPr lang="pt-BR" altLang="pt-BR" sz="1800" b="1" i="1" dirty="0" err="1">
                <a:latin typeface="+mn-lt"/>
              </a:rPr>
              <a:t>Program</a:t>
            </a:r>
            <a:r>
              <a:rPr lang="pt-BR" altLang="pt-BR" sz="1800" b="1" i="1" dirty="0">
                <a:latin typeface="+mn-lt"/>
              </a:rPr>
              <a:t> </a:t>
            </a:r>
            <a:r>
              <a:rPr lang="pt-BR" altLang="pt-BR" sz="1800" b="1" i="1" dirty="0" err="1">
                <a:latin typeface="+mn-lt"/>
              </a:rPr>
              <a:t>Evaluation</a:t>
            </a:r>
            <a:r>
              <a:rPr lang="pt-BR" altLang="pt-BR" sz="1800" b="1" i="1" dirty="0">
                <a:latin typeface="+mn-lt"/>
              </a:rPr>
              <a:t> </a:t>
            </a:r>
            <a:r>
              <a:rPr lang="pt-BR" altLang="pt-BR" sz="1800" b="1" i="1" dirty="0" err="1">
                <a:latin typeface="+mn-lt"/>
              </a:rPr>
              <a:t>and</a:t>
            </a:r>
            <a:r>
              <a:rPr lang="pt-BR" altLang="pt-BR" sz="1800" b="1" i="1" dirty="0">
                <a:latin typeface="+mn-lt"/>
              </a:rPr>
              <a:t> Review </a:t>
            </a:r>
            <a:r>
              <a:rPr lang="pt-BR" altLang="pt-BR" sz="1800" b="1" i="1" dirty="0" err="1">
                <a:latin typeface="+mn-lt"/>
              </a:rPr>
              <a:t>Technique</a:t>
            </a:r>
            <a:r>
              <a:rPr lang="pt-BR" altLang="pt-BR" sz="1800" b="1" dirty="0">
                <a:latin typeface="+mn-lt"/>
              </a:rPr>
              <a:t>)</a:t>
            </a:r>
          </a:p>
          <a:p>
            <a:pPr marL="1433513" lvl="2" indent="-290513" eaLnBrk="1" hangingPunct="1">
              <a:spcBef>
                <a:spcPct val="50000"/>
              </a:spcBef>
              <a:buFont typeface="Wingdings" panose="05000000000000000000" pitchFamily="2" charset="2"/>
              <a:buChar char="§"/>
            </a:pPr>
            <a:r>
              <a:rPr lang="pt-BR" altLang="pt-BR" sz="1600" b="1" dirty="0">
                <a:latin typeface="+mn-lt"/>
              </a:rPr>
              <a:t>T</a:t>
            </a:r>
            <a:r>
              <a:rPr lang="pt-BR" altLang="pt-BR" sz="1600" dirty="0">
                <a:latin typeface="+mn-lt"/>
              </a:rPr>
              <a:t>écnica específica de desenho de redes e cálculo probabilístico da duração de atividades, usada na administração de projetos. Cálculo probabilístico de duração de atividade a partir da média ponderada das três estimativas (duração otimista, pessimista e mais provável). O peso de cada tipo de duração pode variar de acordo com o projeto, mas a relação mais comum é de 1, 4 e 1, respectivamente, para as previsões otimista, mais provável e pessimista, a saber:</a:t>
            </a:r>
          </a:p>
          <a:p>
            <a:pPr marL="1033463" lvl="1" indent="-290513" eaLnBrk="1" hangingPunct="1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pt-BR" altLang="pt-BR" sz="1600" dirty="0">
                <a:latin typeface="+mn-lt"/>
              </a:rPr>
              <a:t>Exemplo:</a:t>
            </a:r>
            <a:br>
              <a:rPr lang="pt-BR" altLang="pt-BR" sz="1600" dirty="0">
                <a:latin typeface="+mn-lt"/>
              </a:rPr>
            </a:br>
            <a:br>
              <a:rPr lang="pt-BR" altLang="pt-BR" sz="1600" dirty="0">
                <a:solidFill>
                  <a:srgbClr val="000000"/>
                </a:solidFill>
                <a:latin typeface="+mn-lt"/>
              </a:rPr>
            </a:br>
            <a:endParaRPr lang="pt-BR" altLang="pt-BR" sz="2200" dirty="0">
              <a:solidFill>
                <a:srgbClr val="000000"/>
              </a:solidFill>
              <a:latin typeface="+mn-lt"/>
            </a:endParaRP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BE156370-10A4-48F9-9919-AA826BAC45A5}"/>
              </a:ext>
            </a:extLst>
          </p:cNvPr>
          <p:cNvGrpSpPr/>
          <p:nvPr/>
        </p:nvGrpSpPr>
        <p:grpSpPr>
          <a:xfrm>
            <a:off x="1331640" y="4802981"/>
            <a:ext cx="6096000" cy="930275"/>
            <a:chOff x="539552" y="3717032"/>
            <a:chExt cx="6096000" cy="930275"/>
          </a:xfrm>
        </p:grpSpPr>
        <p:sp>
          <p:nvSpPr>
            <p:cNvPr id="50179" name="Text Box 3">
              <a:extLst>
                <a:ext uri="{FF2B5EF4-FFF2-40B4-BE49-F238E27FC236}">
                  <a16:creationId xmlns:a16="http://schemas.microsoft.com/office/drawing/2014/main" id="{3EBF1AC6-D9C2-4720-BBB8-FF424651B4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9552" y="3717032"/>
              <a:ext cx="6096000" cy="930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pt-BR" altLang="pt-BR" sz="2200" b="1" dirty="0">
                  <a:solidFill>
                    <a:srgbClr val="002060"/>
                  </a:solidFill>
                </a:rPr>
                <a:t>Otimista + 4x Mais provável + Pessimista</a:t>
              </a:r>
            </a:p>
            <a:p>
              <a:pPr algn="ctr" eaLnBrk="1" hangingPunct="1">
                <a:spcBef>
                  <a:spcPct val="50000"/>
                </a:spcBef>
              </a:pPr>
              <a:r>
                <a:rPr lang="pt-BR" altLang="pt-BR" sz="2200" b="1" dirty="0">
                  <a:solidFill>
                    <a:srgbClr val="002060"/>
                  </a:solidFill>
                </a:rPr>
                <a:t>6</a:t>
              </a:r>
            </a:p>
          </p:txBody>
        </p:sp>
        <p:sp>
          <p:nvSpPr>
            <p:cNvPr id="50180" name="Line 4">
              <a:extLst>
                <a:ext uri="{FF2B5EF4-FFF2-40B4-BE49-F238E27FC236}">
                  <a16:creationId xmlns:a16="http://schemas.microsoft.com/office/drawing/2014/main" id="{33A4D741-48E0-4AA7-A9C2-99C9680D08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8200" y="4191000"/>
              <a:ext cx="5562600" cy="0"/>
            </a:xfrm>
            <a:prstGeom prst="line">
              <a:avLst/>
            </a:prstGeom>
            <a:noFill/>
            <a:ln w="9525">
              <a:solidFill>
                <a:srgbClr val="00206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pt-BR"/>
            </a:p>
          </p:txBody>
        </p:sp>
      </p:grpSp>
      <p:grpSp>
        <p:nvGrpSpPr>
          <p:cNvPr id="3" name="Agrupar 2">
            <a:extLst>
              <a:ext uri="{FF2B5EF4-FFF2-40B4-BE49-F238E27FC236}">
                <a16:creationId xmlns:a16="http://schemas.microsoft.com/office/drawing/2014/main" id="{CC3A1E5B-ABE8-43A1-82D2-2C3DB85C32CC}"/>
              </a:ext>
            </a:extLst>
          </p:cNvPr>
          <p:cNvGrpSpPr/>
          <p:nvPr/>
        </p:nvGrpSpPr>
        <p:grpSpPr>
          <a:xfrm>
            <a:off x="899592" y="5811093"/>
            <a:ext cx="7881664" cy="930275"/>
            <a:chOff x="899592" y="5589240"/>
            <a:chExt cx="7881664" cy="930275"/>
          </a:xfrm>
        </p:grpSpPr>
        <p:sp>
          <p:nvSpPr>
            <p:cNvPr id="50181" name="Text Box 5">
              <a:extLst>
                <a:ext uri="{FF2B5EF4-FFF2-40B4-BE49-F238E27FC236}">
                  <a16:creationId xmlns:a16="http://schemas.microsoft.com/office/drawing/2014/main" id="{C5B6B2EA-E5AA-44C5-8F01-D923CEC26F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9592" y="5589240"/>
              <a:ext cx="6096000" cy="930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pt-BR" altLang="pt-BR" sz="2200" b="1" dirty="0">
                  <a:solidFill>
                    <a:srgbClr val="002060"/>
                  </a:solidFill>
                </a:rPr>
                <a:t>7 dias + 4 x 10 dias + 14 dias</a:t>
              </a:r>
            </a:p>
            <a:p>
              <a:pPr algn="ctr" eaLnBrk="1" hangingPunct="1">
                <a:spcBef>
                  <a:spcPct val="50000"/>
                </a:spcBef>
              </a:pPr>
              <a:r>
                <a:rPr lang="pt-BR" altLang="pt-BR" sz="2200" b="1" dirty="0">
                  <a:solidFill>
                    <a:srgbClr val="002060"/>
                  </a:solidFill>
                </a:rPr>
                <a:t>6</a:t>
              </a:r>
            </a:p>
          </p:txBody>
        </p:sp>
        <p:sp>
          <p:nvSpPr>
            <p:cNvPr id="50182" name="Line 6">
              <a:extLst>
                <a:ext uri="{FF2B5EF4-FFF2-40B4-BE49-F238E27FC236}">
                  <a16:creationId xmlns:a16="http://schemas.microsoft.com/office/drawing/2014/main" id="{9653C66B-E3B5-48BB-A219-A473BD6813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7624" y="6093296"/>
              <a:ext cx="5562600" cy="0"/>
            </a:xfrm>
            <a:prstGeom prst="line">
              <a:avLst/>
            </a:prstGeom>
            <a:noFill/>
            <a:ln w="9525">
              <a:solidFill>
                <a:srgbClr val="00206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pt-BR">
                <a:solidFill>
                  <a:srgbClr val="002060"/>
                </a:solidFill>
              </a:endParaRPr>
            </a:p>
          </p:txBody>
        </p:sp>
        <p:sp>
          <p:nvSpPr>
            <p:cNvPr id="50183" name="Text Box 7">
              <a:extLst>
                <a:ext uri="{FF2B5EF4-FFF2-40B4-BE49-F238E27FC236}">
                  <a16:creationId xmlns:a16="http://schemas.microsoft.com/office/drawing/2014/main" id="{E2318230-7768-4820-97F0-87C66EF727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76256" y="5804445"/>
              <a:ext cx="1905000" cy="427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rebuchet MS" panose="020B0603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pt-BR" altLang="pt-BR" sz="2200" b="1" dirty="0">
                  <a:solidFill>
                    <a:srgbClr val="0070C0"/>
                  </a:solidFill>
                </a:rPr>
                <a:t>=10,2 dias</a:t>
              </a:r>
            </a:p>
          </p:txBody>
        </p:sp>
      </p:grpSp>
      <p:sp>
        <p:nvSpPr>
          <p:cNvPr id="9" name="Rectangle 2">
            <a:extLst>
              <a:ext uri="{FF2B5EF4-FFF2-40B4-BE49-F238E27FC236}">
                <a16:creationId xmlns:a16="http://schemas.microsoft.com/office/drawing/2014/main" id="{5D139E14-348C-45DE-8241-EDAE5FE869A7}"/>
              </a:ext>
            </a:extLst>
          </p:cNvPr>
          <p:cNvSpPr txBox="1">
            <a:spLocks noChangeArrowheads="1"/>
          </p:cNvSpPr>
          <p:nvPr/>
        </p:nvSpPr>
        <p:spPr>
          <a:xfrm>
            <a:off x="-6846" y="0"/>
            <a:ext cx="9144000" cy="792088"/>
          </a:xfrm>
          <a:prstGeom prst="rect">
            <a:avLst/>
          </a:prstGeom>
          <a:solidFill>
            <a:srgbClr val="333399"/>
          </a:solidFill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 fontAlgn="auto">
              <a:spcAft>
                <a:spcPts val="0"/>
              </a:spcAft>
            </a:pPr>
            <a:r>
              <a:rPr lang="pt-BR" altLang="pt-BR" sz="4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GPS – Gestão de Projetos de SW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D5762AD8-731F-4C7D-82B7-FAE08C7BF6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504" y="980728"/>
            <a:ext cx="8928992" cy="5123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marL="571500" indent="-571500" eaLnBrk="1" hangingPunct="1">
              <a:buFont typeface="Wingdings" panose="05000000000000000000" pitchFamily="2" charset="2"/>
              <a:buChar char="Ø"/>
            </a:pPr>
            <a:r>
              <a:rPr lang="pt-BR" altLang="pt-BR" sz="3600" b="1" dirty="0">
                <a:solidFill>
                  <a:srgbClr val="002060"/>
                </a:solidFill>
              </a:rPr>
              <a:t>Sequenciamento de Atividade</a:t>
            </a:r>
          </a:p>
          <a:p>
            <a:pPr marL="1314450" lvl="1" indent="-571500" eaLnBrk="1" hangingPunct="1">
              <a:buFont typeface="Wingdings" panose="05000000000000000000" pitchFamily="2" charset="2"/>
              <a:buChar char="ü"/>
            </a:pPr>
            <a:r>
              <a:rPr lang="pt-BR" altLang="pt-BR" sz="2800" dirty="0">
                <a:solidFill>
                  <a:srgbClr val="000000"/>
                </a:solidFill>
              </a:rPr>
              <a:t>Sem determinar datas de início e término realistas, é improvável que o projeto seja concluído conforme planejado.</a:t>
            </a:r>
          </a:p>
          <a:p>
            <a:pPr marL="1314450" lvl="1" indent="-571500" eaLnBrk="1" hangingPunct="1">
              <a:buFont typeface="Wingdings" panose="05000000000000000000" pitchFamily="2" charset="2"/>
              <a:buChar char="ü"/>
            </a:pPr>
            <a:r>
              <a:rPr lang="pt-BR" altLang="pt-BR" sz="2800" dirty="0">
                <a:solidFill>
                  <a:srgbClr val="000000"/>
                </a:solidFill>
              </a:rPr>
              <a:t>Este processo deve ser interativo (estimativas de duração e custos) e anterior a determinação do cronograma do projeto.</a:t>
            </a:r>
            <a:br>
              <a:rPr lang="pt-BR" altLang="pt-BR" sz="2800" dirty="0">
                <a:solidFill>
                  <a:srgbClr val="000000"/>
                </a:solidFill>
              </a:rPr>
            </a:br>
            <a:br>
              <a:rPr lang="pt-BR" altLang="pt-BR" sz="2200" dirty="0">
                <a:solidFill>
                  <a:srgbClr val="000000"/>
                </a:solidFill>
              </a:rPr>
            </a:br>
            <a:endParaRPr lang="pt-BR" altLang="pt-BR" sz="2200" dirty="0">
              <a:solidFill>
                <a:srgbClr val="00000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2886AC9-91B3-40B9-825C-60C89F94DA51}"/>
              </a:ext>
            </a:extLst>
          </p:cNvPr>
          <p:cNvSpPr txBox="1">
            <a:spLocks noChangeArrowheads="1"/>
          </p:cNvSpPr>
          <p:nvPr/>
        </p:nvSpPr>
        <p:spPr>
          <a:xfrm>
            <a:off x="-6846" y="0"/>
            <a:ext cx="9144000" cy="792088"/>
          </a:xfrm>
          <a:prstGeom prst="rect">
            <a:avLst/>
          </a:prstGeom>
          <a:solidFill>
            <a:srgbClr val="333399"/>
          </a:solidFill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 fontAlgn="auto">
              <a:spcAft>
                <a:spcPts val="0"/>
              </a:spcAft>
            </a:pPr>
            <a:r>
              <a:rPr lang="pt-BR" altLang="pt-BR" sz="4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GPS – Gestão de Projetos de SW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9C3349EF-C645-48BC-8E88-010323CA0B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12" y="798240"/>
            <a:ext cx="9036496" cy="605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marL="571500" indent="-571500" eaLnBrk="1" hangingPunct="1">
              <a:buFont typeface="Wingdings" panose="05000000000000000000" pitchFamily="2" charset="2"/>
              <a:buChar char="Ø"/>
            </a:pPr>
            <a:r>
              <a:rPr lang="pt-BR" altLang="pt-BR" sz="3600" b="1" dirty="0">
                <a:solidFill>
                  <a:srgbClr val="002060"/>
                </a:solidFill>
              </a:rPr>
              <a:t>Controle de Cronograma</a:t>
            </a:r>
            <a:r>
              <a:rPr lang="pt-BR" altLang="pt-BR" b="1" dirty="0">
                <a:solidFill>
                  <a:srgbClr val="002060"/>
                </a:solidFill>
              </a:rPr>
              <a:t>	</a:t>
            </a:r>
          </a:p>
          <a:p>
            <a:pPr lvl="1" eaLnBrk="1" hangingPunct="1">
              <a:buFontTx/>
              <a:buChar char="•"/>
            </a:pPr>
            <a:r>
              <a:rPr lang="pt-BR" altLang="pt-BR" sz="2800" dirty="0">
                <a:solidFill>
                  <a:srgbClr val="000000"/>
                </a:solidFill>
              </a:rPr>
              <a:t>Relatório de Progresso;</a:t>
            </a:r>
          </a:p>
          <a:p>
            <a:pPr lvl="1" eaLnBrk="1" hangingPunct="1">
              <a:buFontTx/>
              <a:buChar char="•"/>
            </a:pPr>
            <a:r>
              <a:rPr lang="pt-BR" altLang="pt-BR" sz="2800" dirty="0">
                <a:solidFill>
                  <a:srgbClr val="000000"/>
                </a:solidFill>
              </a:rPr>
              <a:t>Sistema integrado de controle de mudanças no cronograma;</a:t>
            </a:r>
          </a:p>
          <a:p>
            <a:pPr lvl="1" eaLnBrk="1" hangingPunct="1">
              <a:buFontTx/>
              <a:buChar char="•"/>
            </a:pPr>
            <a:r>
              <a:rPr lang="pt-BR" altLang="pt-BR" sz="2800" dirty="0">
                <a:solidFill>
                  <a:srgbClr val="000000"/>
                </a:solidFill>
              </a:rPr>
              <a:t>Medição de desempenho;</a:t>
            </a:r>
          </a:p>
          <a:p>
            <a:pPr lvl="1" eaLnBrk="1" hangingPunct="1">
              <a:buFontTx/>
              <a:buChar char="•"/>
            </a:pPr>
            <a:r>
              <a:rPr lang="pt-BR" altLang="pt-BR" sz="2800" dirty="0">
                <a:solidFill>
                  <a:srgbClr val="000000"/>
                </a:solidFill>
              </a:rPr>
              <a:t>Análise da variação;</a:t>
            </a:r>
          </a:p>
          <a:p>
            <a:pPr lvl="1" eaLnBrk="1" hangingPunct="1">
              <a:buFontTx/>
              <a:buChar char="•"/>
            </a:pPr>
            <a:r>
              <a:rPr lang="pt-BR" altLang="pt-BR" sz="2800" dirty="0">
                <a:solidFill>
                  <a:srgbClr val="000000"/>
                </a:solidFill>
              </a:rPr>
              <a:t>Gráficos de barras de comparação do cronograma.</a:t>
            </a:r>
            <a:br>
              <a:rPr lang="pt-BR" altLang="pt-BR" sz="2800" dirty="0">
                <a:solidFill>
                  <a:srgbClr val="000000"/>
                </a:solidFill>
              </a:rPr>
            </a:br>
            <a:br>
              <a:rPr lang="pt-BR" altLang="pt-BR" sz="2200" dirty="0">
                <a:solidFill>
                  <a:srgbClr val="000000"/>
                </a:solidFill>
              </a:rPr>
            </a:br>
            <a:endParaRPr lang="pt-BR" altLang="pt-BR" sz="2200" dirty="0">
              <a:solidFill>
                <a:srgbClr val="00000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1B43640-AEA4-4F73-95CF-3CE1BC9C3C08}"/>
              </a:ext>
            </a:extLst>
          </p:cNvPr>
          <p:cNvSpPr txBox="1">
            <a:spLocks noChangeArrowheads="1"/>
          </p:cNvSpPr>
          <p:nvPr/>
        </p:nvSpPr>
        <p:spPr>
          <a:xfrm>
            <a:off x="-6846" y="0"/>
            <a:ext cx="9144000" cy="792088"/>
          </a:xfrm>
          <a:prstGeom prst="rect">
            <a:avLst/>
          </a:prstGeom>
          <a:solidFill>
            <a:srgbClr val="333399"/>
          </a:solidFill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 fontAlgn="auto">
              <a:spcAft>
                <a:spcPts val="0"/>
              </a:spcAft>
            </a:pPr>
            <a:r>
              <a:rPr lang="pt-BR" altLang="pt-BR" sz="4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GPS – Gestão de Projetos de SW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50" name="Picture 2">
            <a:extLst>
              <a:ext uri="{FF2B5EF4-FFF2-40B4-BE49-F238E27FC236}">
                <a16:creationId xmlns:a16="http://schemas.microsoft.com/office/drawing/2014/main" id="{27200A16-A612-4D78-8846-B7EE44147C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9" t="7311" r="962" b="4271"/>
          <a:stretch/>
        </p:blipFill>
        <p:spPr bwMode="auto">
          <a:xfrm>
            <a:off x="683568" y="1628800"/>
            <a:ext cx="7839076" cy="5095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50373FF-71D7-43A9-959F-DE1CCA3B5CCF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9144000" cy="792088"/>
          </a:xfrm>
          <a:prstGeom prst="rect">
            <a:avLst/>
          </a:prstGeom>
          <a:solidFill>
            <a:srgbClr val="333399"/>
          </a:solidFill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 fontAlgn="auto">
              <a:spcAft>
                <a:spcPts val="0"/>
              </a:spcAft>
            </a:pPr>
            <a:r>
              <a:rPr lang="pt-BR" altLang="pt-BR" sz="4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GPS – Gestão de Projetos de SW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C802C9E-FF60-4CCF-BAAF-22920BE6A5BA}"/>
              </a:ext>
            </a:extLst>
          </p:cNvPr>
          <p:cNvSpPr txBox="1"/>
          <p:nvPr/>
        </p:nvSpPr>
        <p:spPr>
          <a:xfrm>
            <a:off x="107504" y="764704"/>
            <a:ext cx="8784976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pt-BR" altLang="pt-BR" sz="2800" b="1" dirty="0">
                <a:solidFill>
                  <a:srgbClr val="002060"/>
                </a:solidFill>
              </a:rPr>
              <a:t>Controle de projeto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pt-BR" altLang="pt-BR" sz="2000" b="1" dirty="0"/>
              <a:t>Gráfico de </a:t>
            </a:r>
            <a:r>
              <a:rPr lang="pt-BR" altLang="pt-BR" sz="2000" b="1" dirty="0" err="1"/>
              <a:t>Gant</a:t>
            </a:r>
            <a:r>
              <a:rPr lang="pt-BR" altLang="pt-BR" sz="2000" b="1" dirty="0"/>
              <a:t> / Controle</a:t>
            </a:r>
            <a:br>
              <a:rPr lang="pt-BR" altLang="pt-BR" sz="2000" b="1" dirty="0"/>
            </a:br>
            <a:br>
              <a:rPr lang="pt-BR" altLang="pt-BR" sz="1600" b="1" dirty="0">
                <a:solidFill>
                  <a:srgbClr val="810081"/>
                </a:solidFill>
              </a:rPr>
            </a:br>
            <a:endParaRPr lang="pt-BR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11">
            <a:extLst>
              <a:ext uri="{FF2B5EF4-FFF2-40B4-BE49-F238E27FC236}">
                <a16:creationId xmlns:a16="http://schemas.microsoft.com/office/drawing/2014/main" id="{FC541AED-BA6F-4AE4-B772-75C88696D2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7235825"/>
            <a:ext cx="9144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/>
            <a:endParaRPr lang="pt-BR" altLang="pt-BR" sz="1400" b="1"/>
          </a:p>
        </p:txBody>
      </p:sp>
      <p:sp>
        <p:nvSpPr>
          <p:cNvPr id="54276" name="Rectangle 12">
            <a:extLst>
              <a:ext uri="{FF2B5EF4-FFF2-40B4-BE49-F238E27FC236}">
                <a16:creationId xmlns:a16="http://schemas.microsoft.com/office/drawing/2014/main" id="{0CAFA710-EB54-4A6B-AD2E-6444AE42A9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-1219200"/>
            <a:ext cx="7315200" cy="21239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endParaRPr lang="pt-BR" altLang="pt-BR" sz="1200"/>
          </a:p>
        </p:txBody>
      </p:sp>
      <p:sp>
        <p:nvSpPr>
          <p:cNvPr id="54277" name="Text Box 13">
            <a:extLst>
              <a:ext uri="{FF2B5EF4-FFF2-40B4-BE49-F238E27FC236}">
                <a16:creationId xmlns:a16="http://schemas.microsoft.com/office/drawing/2014/main" id="{2F31B60B-7C91-4C2D-BA0E-56C81B3359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96" y="548680"/>
            <a:ext cx="9001000" cy="55399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altLang="pt-BR" sz="2800" b="1" dirty="0" err="1">
                <a:solidFill>
                  <a:srgbClr val="002060"/>
                </a:solidFill>
              </a:rPr>
              <a:t>Administração</a:t>
            </a:r>
            <a:r>
              <a:rPr lang="en-US" altLang="pt-BR" sz="2800" b="1" dirty="0">
                <a:solidFill>
                  <a:srgbClr val="002060"/>
                </a:solidFill>
              </a:rPr>
              <a:t> de Tempo</a:t>
            </a:r>
            <a:endParaRPr lang="pt-BR" altLang="pt-BR" sz="2800" dirty="0">
              <a:solidFill>
                <a:srgbClr val="002060"/>
              </a:solidFill>
            </a:endParaRPr>
          </a:p>
          <a:p>
            <a:pPr lvl="1" eaLnBrk="1" hangingPunct="1">
              <a:buFontTx/>
              <a:buAutoNum type="arabicPeriod"/>
            </a:pPr>
            <a:r>
              <a:rPr lang="pt-BR" altLang="pt-BR" dirty="0">
                <a:solidFill>
                  <a:srgbClr val="0080FF"/>
                </a:solidFill>
              </a:rPr>
              <a:t>Estabeleça prioridades</a:t>
            </a:r>
          </a:p>
          <a:p>
            <a:pPr marL="1257300" lvl="2" indent="-342900" eaLnBrk="1" hangingPunct="1">
              <a:buFont typeface="Arial" panose="020B0604020202020204" pitchFamily="34" charset="0"/>
              <a:buChar char="•"/>
            </a:pPr>
            <a:r>
              <a:rPr lang="pt-BR" altLang="pt-BR" sz="2000" dirty="0"/>
              <a:t>Determine o que é realmente importante e veja o que pode ser delegado ou simplesmente riscado de sua lista de compromissos.</a:t>
            </a:r>
          </a:p>
          <a:p>
            <a:pPr lvl="1"/>
            <a:r>
              <a:rPr lang="pt-BR" altLang="pt-BR" dirty="0">
                <a:solidFill>
                  <a:srgbClr val="0080FF"/>
                </a:solidFill>
              </a:rPr>
              <a:t>2. Antecipe datas</a:t>
            </a:r>
          </a:p>
          <a:p>
            <a:pPr marL="1257300" lvl="1" indent="-361950">
              <a:buFont typeface="Arial" panose="020B0604020202020204" pitchFamily="34" charset="0"/>
              <a:buChar char="•"/>
            </a:pPr>
            <a:r>
              <a:rPr lang="pt-BR" altLang="pt-BR" dirty="0"/>
              <a:t>Fuja da “data fatal”;</a:t>
            </a:r>
          </a:p>
          <a:p>
            <a:pPr marL="1657350" lvl="2" indent="-361950">
              <a:buFont typeface="Wingdings" panose="05000000000000000000" pitchFamily="2" charset="2"/>
              <a:buChar char="§"/>
            </a:pPr>
            <a:r>
              <a:rPr lang="pt-BR" altLang="pt-BR" sz="2000" dirty="0"/>
              <a:t>Sempre que tiver que realizar uma tarefa com uma data fixa, antecipe essa data em alguns dias. </a:t>
            </a:r>
          </a:p>
          <a:p>
            <a:pPr marL="2114550" lvl="3" indent="-361950">
              <a:buFont typeface="Courier New" panose="02070309020205020404" pitchFamily="49" charset="0"/>
              <a:buChar char="o"/>
            </a:pPr>
            <a:r>
              <a:rPr lang="pt-BR" altLang="pt-BR" sz="1800" dirty="0"/>
              <a:t>Isso fará com que, em primeiro lugar, haja uma sensação de maior urgência. </a:t>
            </a:r>
          </a:p>
          <a:p>
            <a:pPr marL="2114550" lvl="3" indent="-361950">
              <a:buFont typeface="Courier New" panose="02070309020205020404" pitchFamily="49" charset="0"/>
              <a:buChar char="o"/>
            </a:pPr>
            <a:r>
              <a:rPr lang="pt-BR" altLang="pt-BR" sz="1800" dirty="0"/>
              <a:t>E segundo, lhe dará um prazo de alguns dias para lidar com situações imprevistas, ou para refazer algo que não tenha ficado a contento.</a:t>
            </a:r>
          </a:p>
          <a:p>
            <a:pPr lvl="1">
              <a:buFontTx/>
              <a:buAutoNum type="arabicPeriod" startAt="3"/>
            </a:pPr>
            <a:r>
              <a:rPr lang="pt-BR" altLang="pt-BR" dirty="0">
                <a:solidFill>
                  <a:srgbClr val="0080FF"/>
                </a:solidFill>
              </a:rPr>
              <a:t>Aprenda a dizer não!</a:t>
            </a:r>
          </a:p>
          <a:p>
            <a:pPr marL="1200150" lvl="2" indent="-342900">
              <a:buFont typeface="Arial" panose="020B0604020202020204" pitchFamily="34" charset="0"/>
              <a:buChar char="•"/>
            </a:pPr>
            <a:r>
              <a:rPr lang="pt-BR" altLang="pt-BR" sz="2000" dirty="0"/>
              <a:t>Admita que você não pode cuidar de tudo;</a:t>
            </a:r>
          </a:p>
          <a:p>
            <a:pPr marL="1200150" lvl="2" indent="-342900">
              <a:buFont typeface="Arial" panose="020B0604020202020204" pitchFamily="34" charset="0"/>
              <a:buChar char="•"/>
            </a:pPr>
            <a:r>
              <a:rPr lang="pt-BR" altLang="pt-BR" sz="2000" dirty="0"/>
              <a:t>Evite concordar em fazer coisas que você não terá tempo para fazer!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EF95776-E365-46DB-ABB5-7A9C45E3296E}"/>
              </a:ext>
            </a:extLst>
          </p:cNvPr>
          <p:cNvSpPr txBox="1">
            <a:spLocks noChangeArrowheads="1"/>
          </p:cNvSpPr>
          <p:nvPr/>
        </p:nvSpPr>
        <p:spPr>
          <a:xfrm>
            <a:off x="-15949" y="-315416"/>
            <a:ext cx="9144000" cy="792088"/>
          </a:xfrm>
          <a:prstGeom prst="rect">
            <a:avLst/>
          </a:prstGeom>
          <a:solidFill>
            <a:srgbClr val="333399"/>
          </a:solidFill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 fontAlgn="auto">
              <a:spcAft>
                <a:spcPts val="0"/>
              </a:spcAft>
            </a:pPr>
            <a:r>
              <a:rPr lang="pt-BR" altLang="pt-BR" sz="4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GPS – Gestão de Projetos de SW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DE486E20-52EC-4489-8FD7-D406D9C4B3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95" y="908720"/>
            <a:ext cx="9036496" cy="8032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marL="342900" indent="-342900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altLang="pt-BR" sz="2800" b="1" dirty="0" err="1">
                <a:solidFill>
                  <a:srgbClr val="002060"/>
                </a:solidFill>
              </a:rPr>
              <a:t>Administração</a:t>
            </a:r>
            <a:r>
              <a:rPr lang="en-US" altLang="pt-BR" sz="2800" b="1" dirty="0">
                <a:solidFill>
                  <a:srgbClr val="002060"/>
                </a:solidFill>
              </a:rPr>
              <a:t> de Tempo (</a:t>
            </a:r>
            <a:r>
              <a:rPr lang="en-US" altLang="pt-BR" sz="2800" b="1" dirty="0" err="1">
                <a:solidFill>
                  <a:srgbClr val="002060"/>
                </a:solidFill>
              </a:rPr>
              <a:t>Cont</a:t>
            </a:r>
            <a:r>
              <a:rPr lang="en-US" altLang="pt-BR" sz="2800" b="1" dirty="0">
                <a:solidFill>
                  <a:srgbClr val="002060"/>
                </a:solidFill>
              </a:rPr>
              <a:t>…)</a:t>
            </a:r>
            <a:endParaRPr lang="pt-BR" altLang="pt-BR" sz="2800" dirty="0">
              <a:solidFill>
                <a:srgbClr val="002060"/>
              </a:solidFill>
            </a:endParaRPr>
          </a:p>
          <a:p>
            <a:pPr lvl="1">
              <a:spcBef>
                <a:spcPct val="50000"/>
              </a:spcBef>
            </a:pPr>
            <a:r>
              <a:rPr lang="pt-BR" altLang="pt-BR" dirty="0">
                <a:solidFill>
                  <a:srgbClr val="0080FF"/>
                </a:solidFill>
              </a:rPr>
              <a:t>4. ORGANIZE - Use calendário e agenda</a:t>
            </a:r>
          </a:p>
          <a:p>
            <a:pPr marL="1200150" lvl="2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altLang="pt-BR" sz="2000" dirty="0"/>
              <a:t>Use uma agenda, programa de software para acompanhar e manter o controle de tarefas e compromissos. </a:t>
            </a:r>
          </a:p>
          <a:p>
            <a:pPr marL="1200150" lvl="2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altLang="pt-BR" sz="2000" dirty="0"/>
              <a:t>Use, se preciso, códigos de cores para determinar o grau de importância e urgência de cada tarefa ou compromisso. Por exemplo: anote em verde pequenas tarefas. </a:t>
            </a:r>
          </a:p>
          <a:p>
            <a:pPr marL="1200150" lvl="2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altLang="pt-BR" sz="2000" dirty="0"/>
              <a:t>Use o azul compromissos periódicos que se repetem, como aniversários. E reserve o vermelho para datas de grande importância.</a:t>
            </a:r>
          </a:p>
          <a:p>
            <a:pPr lvl="1">
              <a:spcBef>
                <a:spcPct val="50000"/>
              </a:spcBef>
            </a:pPr>
            <a:r>
              <a:rPr lang="pt-BR" altLang="pt-BR" dirty="0">
                <a:solidFill>
                  <a:srgbClr val="0080FF"/>
                </a:solidFill>
              </a:rPr>
              <a:t>5. Habitue-se a fazer anotações em locais pré-determinados, colocando a data</a:t>
            </a:r>
            <a:br>
              <a:rPr lang="pt-BR" altLang="pt-BR" dirty="0"/>
            </a:br>
            <a:r>
              <a:rPr lang="pt-BR" altLang="pt-BR" sz="2000" dirty="0"/>
              <a:t>Habitue-se a manter seus papéis em ordem. Não anote um número de telefone na primeira folha de papel que encontrar, mas sim na sua agenda. Se tem uma </a:t>
            </a:r>
            <a:r>
              <a:rPr lang="pt-BR" altLang="pt-BR" sz="2000" dirty="0" err="1"/>
              <a:t>idéia</a:t>
            </a:r>
            <a:r>
              <a:rPr lang="pt-BR" altLang="pt-BR" sz="2000" dirty="0"/>
              <a:t> relativa a um projeto, anote em um arquivo de texto no computador com um nome pertinente (como "Projeto Tempo - </a:t>
            </a:r>
            <a:r>
              <a:rPr lang="pt-BR" altLang="pt-BR" sz="2000" dirty="0" err="1"/>
              <a:t>idéias</a:t>
            </a:r>
            <a:r>
              <a:rPr lang="pt-BR" altLang="pt-BR" sz="2000" dirty="0"/>
              <a:t>", ou junte todo o material daquele projeto em uma mesma pasta. Organização é uma chave essencial para ganhar tempo. Se você contar o tempo que um desorganizado leva tentando achar coisas, vai ter uma </a:t>
            </a:r>
            <a:r>
              <a:rPr lang="pt-BR" altLang="pt-BR" sz="2000" dirty="0" err="1"/>
              <a:t>idéia</a:t>
            </a:r>
            <a:r>
              <a:rPr lang="pt-BR" altLang="pt-BR" sz="2000" dirty="0"/>
              <a:t> da importância de ter tudo no lugar.</a:t>
            </a:r>
          </a:p>
          <a:p>
            <a:pPr>
              <a:spcBef>
                <a:spcPct val="50000"/>
              </a:spcBef>
            </a:pPr>
            <a:endParaRPr lang="pt-BR" altLang="pt-BR" dirty="0"/>
          </a:p>
          <a:p>
            <a:pPr eaLnBrk="1" hangingPunct="1">
              <a:spcBef>
                <a:spcPct val="50000"/>
              </a:spcBef>
            </a:pPr>
            <a:endParaRPr lang="pt-BR" altLang="pt-BR" sz="1400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377E21F-BAC8-4375-9104-5FF00705272F}"/>
              </a:ext>
            </a:extLst>
          </p:cNvPr>
          <p:cNvSpPr txBox="1">
            <a:spLocks noChangeArrowheads="1"/>
          </p:cNvSpPr>
          <p:nvPr/>
        </p:nvSpPr>
        <p:spPr>
          <a:xfrm>
            <a:off x="-6846" y="0"/>
            <a:ext cx="9144000" cy="792088"/>
          </a:xfrm>
          <a:prstGeom prst="rect">
            <a:avLst/>
          </a:prstGeom>
          <a:solidFill>
            <a:srgbClr val="333399"/>
          </a:solidFill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 fontAlgn="auto">
              <a:spcAft>
                <a:spcPts val="0"/>
              </a:spcAft>
            </a:pPr>
            <a:r>
              <a:rPr lang="pt-BR" altLang="pt-BR" sz="4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GPS – Gestão de Projetos de SW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DE486E20-52EC-4489-8FD7-D406D9C4B3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95" y="908720"/>
            <a:ext cx="9036496" cy="4832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marL="342900" indent="-342900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altLang="pt-BR" sz="2800" b="1" dirty="0" err="1">
                <a:solidFill>
                  <a:srgbClr val="002060"/>
                </a:solidFill>
              </a:rPr>
              <a:t>Administração</a:t>
            </a:r>
            <a:r>
              <a:rPr lang="en-US" altLang="pt-BR" sz="2800" b="1" dirty="0">
                <a:solidFill>
                  <a:srgbClr val="002060"/>
                </a:solidFill>
              </a:rPr>
              <a:t> de Tempo (</a:t>
            </a:r>
            <a:r>
              <a:rPr lang="en-US" altLang="pt-BR" sz="2800" b="1" dirty="0" err="1">
                <a:solidFill>
                  <a:srgbClr val="002060"/>
                </a:solidFill>
              </a:rPr>
              <a:t>Cont</a:t>
            </a:r>
            <a:r>
              <a:rPr lang="en-US" altLang="pt-BR" sz="2800" b="1" dirty="0">
                <a:solidFill>
                  <a:srgbClr val="002060"/>
                </a:solidFill>
              </a:rPr>
              <a:t>…)</a:t>
            </a:r>
            <a:endParaRPr lang="pt-BR" altLang="pt-BR" sz="2800" dirty="0">
              <a:solidFill>
                <a:srgbClr val="002060"/>
              </a:solidFill>
            </a:endParaRPr>
          </a:p>
          <a:p>
            <a:pPr lvl="1">
              <a:spcBef>
                <a:spcPct val="50000"/>
              </a:spcBef>
            </a:pPr>
            <a:r>
              <a:rPr lang="pt-BR" altLang="pt-BR" dirty="0">
                <a:solidFill>
                  <a:srgbClr val="0080FF"/>
                </a:solidFill>
              </a:rPr>
              <a:t>5. Habitue-se a fazer anotações em locais pré-determinados, colocando a data</a:t>
            </a:r>
          </a:p>
          <a:p>
            <a:pPr marL="990600" lvl="1" indent="-3619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altLang="pt-BR" sz="2000" dirty="0"/>
              <a:t>Habitue-se a manter seus papéis em ordem. </a:t>
            </a:r>
          </a:p>
          <a:p>
            <a:pPr marL="990600" lvl="1" indent="-3619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altLang="pt-BR" sz="2000" dirty="0"/>
              <a:t>Não anote um número de telefone na primeira folha de papel que encontrar, mas sim na sua agenda. </a:t>
            </a:r>
          </a:p>
          <a:p>
            <a:pPr marL="990600" lvl="1" indent="-3619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altLang="pt-BR" sz="2000" dirty="0"/>
              <a:t>Se tem uma ideia relativa a um projeto, anote em um arquivo de texto no computador com um nome pertinente (como "Projeto Tempo - </a:t>
            </a:r>
            <a:r>
              <a:rPr lang="pt-BR" altLang="pt-BR" sz="2000" dirty="0" err="1"/>
              <a:t>idéias</a:t>
            </a:r>
            <a:r>
              <a:rPr lang="pt-BR" altLang="pt-BR" sz="2000" dirty="0"/>
              <a:t>", ou junte todo o material daquele projeto em uma mesma pasta. </a:t>
            </a:r>
          </a:p>
          <a:p>
            <a:pPr marL="990600" lvl="1" indent="-3619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altLang="pt-BR" sz="2000" dirty="0"/>
              <a:t>Organização é uma chave essencial para ganhar tempo. Se você contar o tempo que um desorganizado leva tentando achar coisas, vai ter uma ideia da importância de ter tudo no lugar.</a:t>
            </a:r>
            <a:endParaRPr lang="pt-BR" altLang="pt-BR" sz="1400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377E21F-BAC8-4375-9104-5FF00705272F}"/>
              </a:ext>
            </a:extLst>
          </p:cNvPr>
          <p:cNvSpPr txBox="1">
            <a:spLocks noChangeArrowheads="1"/>
          </p:cNvSpPr>
          <p:nvPr/>
        </p:nvSpPr>
        <p:spPr>
          <a:xfrm>
            <a:off x="-6846" y="0"/>
            <a:ext cx="9144000" cy="792088"/>
          </a:xfrm>
          <a:prstGeom prst="rect">
            <a:avLst/>
          </a:prstGeom>
          <a:solidFill>
            <a:srgbClr val="333399"/>
          </a:solidFill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 fontAlgn="auto">
              <a:spcAft>
                <a:spcPts val="0"/>
              </a:spcAft>
            </a:pPr>
            <a:r>
              <a:rPr lang="pt-BR" altLang="pt-BR" sz="4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GPS – Gestão de Projetos de SW</a:t>
            </a:r>
          </a:p>
        </p:txBody>
      </p:sp>
    </p:spTree>
    <p:extLst>
      <p:ext uri="{BB962C8B-B14F-4D97-AF65-F5344CB8AC3E}">
        <p14:creationId xmlns:p14="http://schemas.microsoft.com/office/powerpoint/2010/main" val="4587656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B4706F46-3776-4110-8280-57FB162FBB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8720"/>
            <a:ext cx="9036496" cy="6017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marL="342900" indent="-342900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altLang="pt-BR" sz="2400" b="1" dirty="0" err="1">
                <a:solidFill>
                  <a:srgbClr val="002060"/>
                </a:solidFill>
              </a:rPr>
              <a:t>Administração</a:t>
            </a:r>
            <a:r>
              <a:rPr lang="en-US" altLang="pt-BR" sz="2400" b="1" dirty="0">
                <a:solidFill>
                  <a:srgbClr val="002060"/>
                </a:solidFill>
              </a:rPr>
              <a:t> de Tempo (</a:t>
            </a:r>
            <a:r>
              <a:rPr lang="en-US" altLang="pt-BR" sz="2400" b="1" dirty="0" err="1">
                <a:solidFill>
                  <a:srgbClr val="002060"/>
                </a:solidFill>
              </a:rPr>
              <a:t>Cont</a:t>
            </a:r>
            <a:r>
              <a:rPr lang="en-US" altLang="pt-BR" sz="2400" b="1" dirty="0">
                <a:solidFill>
                  <a:srgbClr val="002060"/>
                </a:solidFill>
              </a:rPr>
              <a:t>…)</a:t>
            </a:r>
            <a:endParaRPr lang="pt-BR" altLang="pt-BR" sz="2400" dirty="0">
              <a:solidFill>
                <a:srgbClr val="002060"/>
              </a:solidFill>
            </a:endParaRPr>
          </a:p>
          <a:p>
            <a:pPr marL="714375" indent="-352425">
              <a:spcBef>
                <a:spcPct val="50000"/>
              </a:spcBef>
              <a:buAutoNum type="arabicPeriod" startAt="6"/>
            </a:pPr>
            <a:r>
              <a:rPr lang="pt-BR" altLang="pt-BR" dirty="0">
                <a:solidFill>
                  <a:srgbClr val="0080FF"/>
                </a:solidFill>
              </a:rPr>
              <a:t>Use bem o telefone</a:t>
            </a:r>
          </a:p>
          <a:p>
            <a:pPr marL="990600" lvl="1" indent="-276225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pt-BR" altLang="pt-BR" dirty="0"/>
              <a:t>No trabalho, quanto mais objetivo melhor!</a:t>
            </a:r>
          </a:p>
          <a:p>
            <a:pPr marL="361950">
              <a:spcBef>
                <a:spcPts val="600"/>
              </a:spcBef>
            </a:pPr>
            <a:r>
              <a:rPr lang="pt-BR" altLang="pt-BR" dirty="0">
                <a:solidFill>
                  <a:srgbClr val="0080FF"/>
                </a:solidFill>
              </a:rPr>
              <a:t>7. Consulte sua agenda pela manhã e ao terminar o dia de trabalho</a:t>
            </a:r>
          </a:p>
          <a:p>
            <a:pPr marL="990600" indent="-276225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altLang="pt-BR" dirty="0"/>
              <a:t>O primeiro passo do dia deve ser consultar a sua agenda ou calendário, verificando o que está determinado para aquele dia. </a:t>
            </a:r>
          </a:p>
          <a:p>
            <a:pPr marL="990600" indent="-276225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altLang="pt-BR" dirty="0"/>
              <a:t>O último gesto deve ser o de consultar a agenda e ver o que está programado para os próximos dias. Assim, se evitam surpresas desagradáveis.</a:t>
            </a:r>
          </a:p>
          <a:p>
            <a:pPr marL="361950">
              <a:spcBef>
                <a:spcPts val="600"/>
              </a:spcBef>
            </a:pPr>
            <a:r>
              <a:rPr lang="pt-BR" altLang="pt-BR" dirty="0">
                <a:solidFill>
                  <a:srgbClr val="0080FF"/>
                </a:solidFill>
              </a:rPr>
              <a:t>8. A pressa é inimiga da perfeição e do TEMPO</a:t>
            </a:r>
          </a:p>
          <a:p>
            <a:pPr marL="990600" lvl="1" indent="-276225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altLang="pt-BR" dirty="0"/>
              <a:t>Quem faz algo muito bem feito faz apenas uma vez - e ganha tempo.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3BAD94E-BA44-465F-BC59-5E8B3605BE24}"/>
              </a:ext>
            </a:extLst>
          </p:cNvPr>
          <p:cNvSpPr txBox="1">
            <a:spLocks noChangeArrowheads="1"/>
          </p:cNvSpPr>
          <p:nvPr/>
        </p:nvSpPr>
        <p:spPr>
          <a:xfrm>
            <a:off x="-6846" y="0"/>
            <a:ext cx="9144000" cy="792088"/>
          </a:xfrm>
          <a:prstGeom prst="rect">
            <a:avLst/>
          </a:prstGeom>
          <a:solidFill>
            <a:srgbClr val="333399"/>
          </a:solidFill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 fontAlgn="auto">
              <a:spcAft>
                <a:spcPts val="0"/>
              </a:spcAft>
            </a:pPr>
            <a:r>
              <a:rPr lang="pt-BR" altLang="pt-BR" sz="4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GPS – Gestão de Projetos de SW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B4706F46-3776-4110-8280-57FB162FBB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8720"/>
            <a:ext cx="9036496" cy="372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marL="342900" indent="-342900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altLang="pt-BR" sz="2400" b="1" dirty="0" err="1">
                <a:solidFill>
                  <a:srgbClr val="002060"/>
                </a:solidFill>
              </a:rPr>
              <a:t>Administração</a:t>
            </a:r>
            <a:r>
              <a:rPr lang="en-US" altLang="pt-BR" sz="2400" b="1" dirty="0">
                <a:solidFill>
                  <a:srgbClr val="002060"/>
                </a:solidFill>
              </a:rPr>
              <a:t> de Tempo (</a:t>
            </a:r>
            <a:r>
              <a:rPr lang="en-US" altLang="pt-BR" sz="2400" b="1" dirty="0" err="1">
                <a:solidFill>
                  <a:srgbClr val="002060"/>
                </a:solidFill>
              </a:rPr>
              <a:t>Cont</a:t>
            </a:r>
            <a:r>
              <a:rPr lang="en-US" altLang="pt-BR" sz="2400" b="1" dirty="0">
                <a:solidFill>
                  <a:srgbClr val="002060"/>
                </a:solidFill>
              </a:rPr>
              <a:t>…)</a:t>
            </a:r>
            <a:endParaRPr lang="pt-BR" altLang="pt-BR" sz="2400" dirty="0">
              <a:solidFill>
                <a:srgbClr val="002060"/>
              </a:solidFill>
            </a:endParaRPr>
          </a:p>
          <a:p>
            <a:pPr marL="361950">
              <a:spcBef>
                <a:spcPts val="600"/>
              </a:spcBef>
            </a:pPr>
            <a:r>
              <a:rPr lang="pt-BR" altLang="pt-BR" dirty="0">
                <a:solidFill>
                  <a:srgbClr val="0080FF"/>
                </a:solidFill>
              </a:rPr>
              <a:t>9. Faça 1 coisa de cada vez</a:t>
            </a:r>
          </a:p>
          <a:p>
            <a:pPr marL="895350" indent="-180975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altLang="pt-BR" dirty="0"/>
              <a:t>Abrir 2 planilhas no computador e ainda tentar mandar e-mails, fará com que você provavelmente cometa erros em todas as tarefas.</a:t>
            </a:r>
            <a:endParaRPr lang="pt-BR" altLang="pt-BR" dirty="0">
              <a:solidFill>
                <a:srgbClr val="0080FF"/>
              </a:solidFill>
            </a:endParaRPr>
          </a:p>
          <a:p>
            <a:pPr marL="361950">
              <a:spcBef>
                <a:spcPts val="600"/>
              </a:spcBef>
            </a:pPr>
            <a:r>
              <a:rPr lang="pt-BR" altLang="pt-BR" dirty="0">
                <a:solidFill>
                  <a:srgbClr val="0080FF"/>
                </a:solidFill>
              </a:rPr>
              <a:t>10. Aproveite o tempo de espera</a:t>
            </a:r>
          </a:p>
          <a:p>
            <a:pPr marL="895350" indent="-180975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altLang="pt-BR" dirty="0"/>
              <a:t>Pense, anote, leia , organize. Considere o tempo de espera com “presente de tempo”  e não “perda de tempo”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3BAD94E-BA44-465F-BC59-5E8B3605BE24}"/>
              </a:ext>
            </a:extLst>
          </p:cNvPr>
          <p:cNvSpPr txBox="1">
            <a:spLocks noChangeArrowheads="1"/>
          </p:cNvSpPr>
          <p:nvPr/>
        </p:nvSpPr>
        <p:spPr>
          <a:xfrm>
            <a:off x="-6846" y="0"/>
            <a:ext cx="9144000" cy="792088"/>
          </a:xfrm>
          <a:prstGeom prst="rect">
            <a:avLst/>
          </a:prstGeom>
          <a:solidFill>
            <a:srgbClr val="333399"/>
          </a:solidFill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 fontAlgn="auto">
              <a:spcAft>
                <a:spcPts val="0"/>
              </a:spcAft>
            </a:pPr>
            <a:r>
              <a:rPr lang="pt-BR" altLang="pt-BR" sz="4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GPS – Gestão de Projetos de SW</a:t>
            </a:r>
          </a:p>
        </p:txBody>
      </p:sp>
    </p:spTree>
    <p:extLst>
      <p:ext uri="{BB962C8B-B14F-4D97-AF65-F5344CB8AC3E}">
        <p14:creationId xmlns:p14="http://schemas.microsoft.com/office/powerpoint/2010/main" val="932921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3">
            <a:extLst>
              <a:ext uri="{FF2B5EF4-FFF2-40B4-BE49-F238E27FC236}">
                <a16:creationId xmlns:a16="http://schemas.microsoft.com/office/drawing/2014/main" id="{6959CE6D-E9BA-4B3A-AFE7-FC8593B9BC30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107504" y="836712"/>
            <a:ext cx="8928992" cy="5976664"/>
          </a:xfrm>
          <a:ln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pt-BR" sz="2800" b="1" dirty="0" err="1">
                <a:solidFill>
                  <a:srgbClr val="002060"/>
                </a:solidFill>
              </a:rPr>
              <a:t>Administração</a:t>
            </a:r>
            <a:r>
              <a:rPr lang="en-US" altLang="pt-BR" sz="2800" b="1" dirty="0">
                <a:solidFill>
                  <a:srgbClr val="002060"/>
                </a:solidFill>
              </a:rPr>
              <a:t> de Tempo (</a:t>
            </a:r>
            <a:r>
              <a:rPr lang="en-US" altLang="pt-BR" sz="2800" b="1" dirty="0" err="1">
                <a:solidFill>
                  <a:srgbClr val="002060"/>
                </a:solidFill>
              </a:rPr>
              <a:t>Cont</a:t>
            </a:r>
            <a:r>
              <a:rPr lang="en-US" altLang="pt-BR" sz="2800" b="1" dirty="0">
                <a:solidFill>
                  <a:srgbClr val="002060"/>
                </a:solidFill>
              </a:rPr>
              <a:t>…)</a:t>
            </a:r>
            <a:endParaRPr lang="pt-BR" altLang="pt-BR" sz="2800" dirty="0">
              <a:solidFill>
                <a:srgbClr val="002060"/>
              </a:solidFill>
            </a:endParaRPr>
          </a:p>
          <a:p>
            <a:pPr lvl="1">
              <a:lnSpc>
                <a:spcPct val="80000"/>
              </a:lnSpc>
              <a:spcBef>
                <a:spcPts val="600"/>
              </a:spcBef>
            </a:pPr>
            <a:r>
              <a:rPr lang="pt-BR" altLang="pt-BR" sz="2400" dirty="0">
                <a:latin typeface="Trebuchet MS" panose="020B0603020202020204" pitchFamily="34" charset="0"/>
              </a:rPr>
              <a:t>Modelo de Franklin </a:t>
            </a:r>
            <a:r>
              <a:rPr lang="pt-BR" altLang="pt-BR" sz="2400" dirty="0" err="1">
                <a:latin typeface="Trebuchet MS" panose="020B0603020202020204" pitchFamily="34" charset="0"/>
              </a:rPr>
              <a:t>Planner</a:t>
            </a:r>
            <a:endParaRPr lang="pt-BR" altLang="pt-BR" sz="2400" dirty="0">
              <a:latin typeface="Trebuchet MS" panose="020B0603020202020204" pitchFamily="34" charset="0"/>
            </a:endParaRPr>
          </a:p>
          <a:p>
            <a:pPr lvl="2">
              <a:lnSpc>
                <a:spcPct val="80000"/>
              </a:lnSpc>
              <a:spcBef>
                <a:spcPts val="600"/>
              </a:spcBef>
            </a:pPr>
            <a:r>
              <a:rPr lang="pt-BR" altLang="pt-BR" sz="2000" dirty="0">
                <a:latin typeface="Trebuchet MS" panose="020B0603020202020204" pitchFamily="34" charset="0"/>
              </a:rPr>
              <a:t>O modelo de </a:t>
            </a:r>
            <a:r>
              <a:rPr lang="pt-BR" altLang="pt-BR" sz="2000" b="1" dirty="0">
                <a:solidFill>
                  <a:srgbClr val="002060"/>
                </a:solidFill>
                <a:latin typeface="Trebuchet MS" panose="020B0603020202020204" pitchFamily="34" charset="0"/>
              </a:rPr>
              <a:t>Franklin </a:t>
            </a:r>
            <a:r>
              <a:rPr lang="pt-BR" altLang="pt-BR" sz="2000" b="1" dirty="0" err="1">
                <a:solidFill>
                  <a:srgbClr val="002060"/>
                </a:solidFill>
                <a:latin typeface="Trebuchet MS" panose="020B0603020202020204" pitchFamily="34" charset="0"/>
              </a:rPr>
              <a:t>Planner</a:t>
            </a:r>
            <a:r>
              <a:rPr lang="pt-BR" altLang="pt-BR" sz="2000" dirty="0">
                <a:latin typeface="Trebuchet MS" panose="020B0603020202020204" pitchFamily="34" charset="0"/>
              </a:rPr>
              <a:t> é um sistemas  para priorizações que ajuda a ser mais produtivo, e também reduzir bastante o nível de stress por não conseguir solucionar os  problemas no dia-a-dia. </a:t>
            </a:r>
          </a:p>
          <a:p>
            <a:pPr lvl="2">
              <a:lnSpc>
                <a:spcPct val="80000"/>
              </a:lnSpc>
              <a:spcBef>
                <a:spcPts val="600"/>
              </a:spcBef>
            </a:pPr>
            <a:r>
              <a:rPr lang="pt-BR" altLang="pt-BR" sz="2000" dirty="0">
                <a:latin typeface="Trebuchet MS" panose="020B0603020202020204" pitchFamily="34" charset="0"/>
              </a:rPr>
              <a:t>O sistema é simples: </a:t>
            </a:r>
          </a:p>
          <a:p>
            <a:pPr lvl="3">
              <a:lnSpc>
                <a:spcPct val="80000"/>
              </a:lnSpc>
              <a:spcBef>
                <a:spcPts val="600"/>
              </a:spcBef>
            </a:pPr>
            <a:r>
              <a:rPr lang="pt-BR" altLang="pt-BR" sz="1800" dirty="0">
                <a:latin typeface="Trebuchet MS" panose="020B0603020202020204" pitchFamily="34" charset="0"/>
              </a:rPr>
              <a:t>Todo dia de manhã, antes de começar seu trabalho, pegue sua lista de afazeres e liste tudo que você consegue lembrar. Então, priorize cada tarefa como A, B ou C.</a:t>
            </a:r>
          </a:p>
          <a:p>
            <a:pPr marL="1704975" lvl="2" indent="-447675">
              <a:lnSpc>
                <a:spcPct val="80000"/>
              </a:lnSpc>
              <a:spcBef>
                <a:spcPts val="600"/>
              </a:spcBef>
              <a:buClr>
                <a:srgbClr val="002060"/>
              </a:buClr>
              <a:buFont typeface="+mj-lt"/>
              <a:buAutoNum type="arabicPeriod"/>
            </a:pPr>
            <a:r>
              <a:rPr lang="pt-BR" altLang="pt-BR" sz="1800" b="1" dirty="0">
                <a:solidFill>
                  <a:srgbClr val="002060"/>
                </a:solidFill>
                <a:latin typeface="Trebuchet MS" panose="020B0603020202020204" pitchFamily="34" charset="0"/>
              </a:rPr>
              <a:t>A = DEVO fazer hoje</a:t>
            </a:r>
          </a:p>
          <a:p>
            <a:pPr marL="1704975" lvl="2" indent="-447675">
              <a:lnSpc>
                <a:spcPct val="80000"/>
              </a:lnSpc>
              <a:spcBef>
                <a:spcPts val="600"/>
              </a:spcBef>
              <a:buClr>
                <a:srgbClr val="002060"/>
              </a:buClr>
              <a:buFont typeface="+mj-lt"/>
              <a:buAutoNum type="arabicPeriod"/>
            </a:pPr>
            <a:r>
              <a:rPr lang="pt-BR" altLang="pt-BR" sz="1800" b="1" dirty="0">
                <a:solidFill>
                  <a:srgbClr val="002060"/>
                </a:solidFill>
                <a:latin typeface="Trebuchet MS" panose="020B0603020202020204" pitchFamily="34" charset="0"/>
              </a:rPr>
              <a:t>B = Gostaria de fazer hoje</a:t>
            </a:r>
          </a:p>
          <a:p>
            <a:pPr marL="1704975" lvl="2" indent="-447675">
              <a:lnSpc>
                <a:spcPct val="80000"/>
              </a:lnSpc>
              <a:spcBef>
                <a:spcPts val="600"/>
              </a:spcBef>
              <a:buClr>
                <a:srgbClr val="002060"/>
              </a:buClr>
              <a:buFont typeface="+mj-lt"/>
              <a:buAutoNum type="arabicPeriod"/>
            </a:pPr>
            <a:r>
              <a:rPr lang="pt-BR" altLang="pt-BR" sz="1800" b="1" dirty="0">
                <a:solidFill>
                  <a:srgbClr val="002060"/>
                </a:solidFill>
                <a:latin typeface="Trebuchet MS" panose="020B0603020202020204" pitchFamily="34" charset="0"/>
              </a:rPr>
              <a:t>C = Não importante para hoje</a:t>
            </a:r>
            <a:r>
              <a:rPr lang="pt-BR" altLang="pt-BR" sz="1800" dirty="0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</a:p>
          <a:p>
            <a:pPr lvl="1">
              <a:lnSpc>
                <a:spcPct val="80000"/>
              </a:lnSpc>
              <a:spcBef>
                <a:spcPts val="600"/>
              </a:spcBef>
            </a:pPr>
            <a:r>
              <a:rPr lang="pt-BR" altLang="pt-BR" sz="2400" dirty="0">
                <a:latin typeface="Trebuchet MS" panose="020B0603020202020204" pitchFamily="34" charset="0"/>
              </a:rPr>
              <a:t>Idealmente você quer ter cerca de 5 itens do tipo A e 8-10, no máximo, na lista B. A partir daí você designa prioridades a todos os itens A e B.</a:t>
            </a:r>
          </a:p>
          <a:p>
            <a:pPr lvl="1">
              <a:lnSpc>
                <a:spcPct val="80000"/>
              </a:lnSpc>
              <a:spcBef>
                <a:spcPts val="600"/>
              </a:spcBef>
            </a:pPr>
            <a:r>
              <a:rPr lang="pt-BR" altLang="zh-CN" sz="2400" dirty="0">
                <a:latin typeface="Trebuchet MS" panose="020B0603020202020204" pitchFamily="34" charset="0"/>
                <a:ea typeface="SimSun" panose="02010600030101010101" pitchFamily="2" charset="-122"/>
              </a:rPr>
              <a:t>Assim você vai trabalhando de acordo com sua lista, começando do item A1. Gastar apenas alguns minutos fazendo este planejamento garantirá que você trabalhará no que é mais importante.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2B3EEC9-9C42-48D3-99DA-44B46E77956E}"/>
              </a:ext>
            </a:extLst>
          </p:cNvPr>
          <p:cNvSpPr txBox="1">
            <a:spLocks noChangeArrowheads="1"/>
          </p:cNvSpPr>
          <p:nvPr/>
        </p:nvSpPr>
        <p:spPr>
          <a:xfrm>
            <a:off x="-6846" y="0"/>
            <a:ext cx="9144000" cy="792088"/>
          </a:xfrm>
          <a:prstGeom prst="rect">
            <a:avLst/>
          </a:prstGeom>
          <a:solidFill>
            <a:srgbClr val="333399"/>
          </a:solidFill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 fontAlgn="auto">
              <a:spcAft>
                <a:spcPts val="0"/>
              </a:spcAft>
            </a:pPr>
            <a:r>
              <a:rPr lang="pt-BR" altLang="pt-BR" sz="4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GPS – Gestão de Projetos de SW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628800"/>
            <a:ext cx="9144000" cy="3168352"/>
          </a:xfrm>
        </p:spPr>
        <p:txBody>
          <a:bodyPr anchor="ctr">
            <a:noAutofit/>
          </a:bodyPr>
          <a:lstStyle/>
          <a:p>
            <a:pPr algn="ctr"/>
            <a:r>
              <a:rPr lang="pt-BR" altLang="pt-BR" sz="5400" cap="small" dirty="0">
                <a:ln w="9000" cmpd="sng">
                  <a:solidFill>
                    <a:srgbClr val="0033CC"/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gestão de projetos</a:t>
            </a:r>
            <a:br>
              <a:rPr lang="pt-BR" altLang="pt-BR" sz="5400" cap="small" dirty="0">
                <a:ln w="9000" cmpd="sng">
                  <a:solidFill>
                    <a:srgbClr val="0033CC"/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pt-BR" altLang="pt-BR" sz="5400" cap="small" dirty="0">
                <a:ln w="9000" cmpd="sng">
                  <a:solidFill>
                    <a:srgbClr val="0033CC"/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altLang="pt-BR" sz="4000" cap="small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altLang="pt-BR" sz="40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lanejamento e Gerenciamento </a:t>
            </a:r>
            <a:endParaRPr lang="pt-BR" altLang="pt-BR" sz="4000" cap="small" dirty="0">
              <a:ln w="9000" cmpd="sng">
                <a:solidFill>
                  <a:srgbClr val="0033CC"/>
                </a:solidFill>
                <a:prstDash val="solid"/>
              </a:ln>
              <a:solidFill>
                <a:schemeClr val="tx2">
                  <a:lumMod val="60000"/>
                  <a:lumOff val="40000"/>
                </a:schemeClr>
              </a:solidFill>
              <a:effectLst>
                <a:reflection blurRad="12700" stA="28000" endPos="45000" dist="1000" dir="5400000" sy="-100000" algn="bl" rotWithShape="0"/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5561856"/>
            <a:ext cx="9153524" cy="1296144"/>
          </a:xfrm>
          <a:solidFill>
            <a:srgbClr val="0F45B1"/>
          </a:solidFill>
        </p:spPr>
        <p:txBody>
          <a:bodyPr>
            <a:normAutofit/>
          </a:bodyPr>
          <a:lstStyle/>
          <a:p>
            <a:pPr algn="ctr"/>
            <a:endParaRPr lang="pt-BR" altLang="pt-BR" sz="2400" cap="small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pt-BR" altLang="pt-BR" sz="2400" cap="small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Prof. Sildenir A. Ribeiro, </a:t>
            </a:r>
            <a:r>
              <a:rPr lang="pt-BR" altLang="pt-BR" sz="2400" cap="small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DSc</a:t>
            </a:r>
            <a:endParaRPr lang="pt-BR" altLang="pt-BR" sz="2400" cap="small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4257675" y="30956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pt-BR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DE7C814-F48C-49DA-B4A8-86C93C1F2897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8100392" cy="9087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45720" rIns="45720">
            <a:normAutofit fontScale="62500" lnSpcReduction="20000"/>
          </a:bodyPr>
          <a:lstStyle>
            <a:lvl1pPr marL="0" marR="64008" indent="0" algn="r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defRPr kumimoji="0" sz="2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None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None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ctr" fontAlgn="auto"/>
            <a:r>
              <a:rPr lang="pt-BR" altLang="pt-BR" sz="4400" cap="small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Medium" panose="020B0604020202020204" pitchFamily="18" charset="0"/>
              </a:rPr>
              <a:t>Engenharia de Software</a:t>
            </a:r>
          </a:p>
          <a:p>
            <a:pPr algn="ctr" fontAlgn="auto"/>
            <a:r>
              <a:rPr lang="pt-BR" altLang="pt-BR" sz="2100" cap="small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Medium" panose="02040604050005020304" pitchFamily="18" charset="0"/>
              </a:rPr>
              <a:t>BSI – Bacharelado em Sistemas de Informação</a:t>
            </a:r>
          </a:p>
          <a:p>
            <a:pPr algn="ctr" fontAlgn="auto"/>
            <a:r>
              <a:rPr lang="pt-BR" altLang="pt-BR" sz="2100" cap="small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Medium" panose="02040604050005020304" pitchFamily="18" charset="0"/>
              </a:rPr>
              <a:t>CEFET/RJ - Campus – maria da Graça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8C8291C4-F539-46F4-B1EF-5E72B0B4E6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6376" y="0"/>
            <a:ext cx="1187624" cy="920576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3">
            <a:extLst>
              <a:ext uri="{FF2B5EF4-FFF2-40B4-BE49-F238E27FC236}">
                <a16:creationId xmlns:a16="http://schemas.microsoft.com/office/drawing/2014/main" id="{6959CE6D-E9BA-4B3A-AFE7-FC8593B9BC30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21779" y="900783"/>
            <a:ext cx="8928992" cy="5976664"/>
          </a:xfrm>
          <a:ln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ts val="1200"/>
              </a:spcBef>
            </a:pPr>
            <a:r>
              <a:rPr lang="en-US" altLang="pt-BR" sz="2800" b="1" dirty="0" err="1">
                <a:solidFill>
                  <a:srgbClr val="002060"/>
                </a:solidFill>
              </a:rPr>
              <a:t>Administração</a:t>
            </a:r>
            <a:r>
              <a:rPr lang="en-US" altLang="pt-BR" sz="2800" b="1" dirty="0">
                <a:solidFill>
                  <a:srgbClr val="002060"/>
                </a:solidFill>
              </a:rPr>
              <a:t> de Tempo (</a:t>
            </a:r>
            <a:r>
              <a:rPr lang="en-US" altLang="pt-BR" sz="2800" b="1" dirty="0" err="1">
                <a:solidFill>
                  <a:srgbClr val="002060"/>
                </a:solidFill>
              </a:rPr>
              <a:t>Cont</a:t>
            </a:r>
            <a:r>
              <a:rPr lang="en-US" altLang="pt-BR" sz="2800" b="1" dirty="0">
                <a:solidFill>
                  <a:srgbClr val="002060"/>
                </a:solidFill>
              </a:rPr>
              <a:t>…)</a:t>
            </a:r>
          </a:p>
          <a:p>
            <a:pPr lvl="1">
              <a:lnSpc>
                <a:spcPct val="80000"/>
              </a:lnSpc>
              <a:spcBef>
                <a:spcPts val="600"/>
              </a:spcBef>
            </a:pPr>
            <a:r>
              <a:rPr lang="pt-BR" altLang="pt-BR" sz="2400" dirty="0">
                <a:latin typeface="Trebuchet MS" panose="020B0603020202020204" pitchFamily="34" charset="0"/>
              </a:rPr>
              <a:t>Há vários outros benefícios nesta abordagem:</a:t>
            </a:r>
          </a:p>
          <a:p>
            <a:pPr lvl="2">
              <a:lnSpc>
                <a:spcPct val="80000"/>
              </a:lnSpc>
              <a:spcBef>
                <a:spcPts val="600"/>
              </a:spcBef>
            </a:pPr>
            <a:r>
              <a:rPr lang="pt-BR" altLang="pt-BR" sz="2000" dirty="0">
                <a:latin typeface="Trebuchet MS" panose="020B0603020202020204" pitchFamily="34" charset="0"/>
              </a:rPr>
              <a:t>No fim do dia, você pode olhar para trás e avaliar caso tenha conseguido realizar os itens da lista A.</a:t>
            </a:r>
          </a:p>
          <a:p>
            <a:pPr lvl="3">
              <a:lnSpc>
                <a:spcPct val="80000"/>
              </a:lnSpc>
              <a:spcBef>
                <a:spcPts val="600"/>
              </a:spcBef>
            </a:pPr>
            <a:r>
              <a:rPr lang="pt-BR" altLang="pt-BR" sz="1800" dirty="0">
                <a:latin typeface="Trebuchet MS" panose="020B0603020202020204" pitchFamily="34" charset="0"/>
              </a:rPr>
              <a:t>Isso é uma ótima maneira de verificar se você manteve o foco.</a:t>
            </a:r>
          </a:p>
          <a:p>
            <a:pPr lvl="2">
              <a:lnSpc>
                <a:spcPct val="80000"/>
              </a:lnSpc>
              <a:spcBef>
                <a:spcPts val="600"/>
              </a:spcBef>
            </a:pPr>
            <a:r>
              <a:rPr lang="pt-BR" altLang="pt-BR" sz="2000" dirty="0">
                <a:latin typeface="Trebuchet MS" panose="020B0603020202020204" pitchFamily="34" charset="0"/>
              </a:rPr>
              <a:t>Se seu chefe insiste em colocar algo na sua lista de afazeres para este dia, você pode lhe mostrar quais as suas prioridades estimadas.</a:t>
            </a:r>
          </a:p>
          <a:p>
            <a:pPr lvl="2">
              <a:lnSpc>
                <a:spcPct val="80000"/>
              </a:lnSpc>
              <a:spcBef>
                <a:spcPts val="600"/>
              </a:spcBef>
            </a:pPr>
            <a:r>
              <a:rPr lang="pt-BR" altLang="pt-BR" sz="2000" dirty="0">
                <a:latin typeface="Trebuchet MS" panose="020B0603020202020204" pitchFamily="34" charset="0"/>
              </a:rPr>
              <a:t>Se seu chefe concordar que o que ele pede é mais importante do que algum outro item, você pode tirá-los da lista do tipo A. </a:t>
            </a:r>
          </a:p>
          <a:p>
            <a:pPr>
              <a:lnSpc>
                <a:spcPct val="80000"/>
              </a:lnSpc>
              <a:spcBef>
                <a:spcPts val="600"/>
              </a:spcBef>
            </a:pPr>
            <a:r>
              <a:rPr lang="pt-BR" altLang="zh-CN" sz="2400" dirty="0">
                <a:latin typeface="Trebuchet MS" panose="020B0603020202020204" pitchFamily="34" charset="0"/>
                <a:ea typeface="SimSun" panose="02010600030101010101" pitchFamily="2" charset="-122"/>
              </a:rPr>
              <a:t>Você pode incluir virtualmente qualquer coisa na lista C, assim nunca se esquecerá de documentar boas </a:t>
            </a:r>
            <a:r>
              <a:rPr lang="pt-BR" altLang="zh-CN" sz="2400" dirty="0" err="1">
                <a:latin typeface="Trebuchet MS" panose="020B0603020202020204" pitchFamily="34" charset="0"/>
                <a:ea typeface="SimSun" panose="02010600030101010101" pitchFamily="2" charset="-122"/>
              </a:rPr>
              <a:t>idéias</a:t>
            </a:r>
            <a:r>
              <a:rPr lang="pt-BR" altLang="zh-CN" sz="2400" dirty="0">
                <a:latin typeface="Trebuchet MS" panose="020B0603020202020204" pitchFamily="34" charset="0"/>
                <a:ea typeface="SimSun" panose="02010600030101010101" pitchFamily="2" charset="-122"/>
              </a:rPr>
              <a:t>. </a:t>
            </a:r>
            <a:endParaRPr lang="pt-BR" altLang="pt-BR" sz="2400" dirty="0">
              <a:latin typeface="Trebuchet MS" panose="020B0603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2B3EEC9-9C42-48D3-99DA-44B46E77956E}"/>
              </a:ext>
            </a:extLst>
          </p:cNvPr>
          <p:cNvSpPr txBox="1">
            <a:spLocks noChangeArrowheads="1"/>
          </p:cNvSpPr>
          <p:nvPr/>
        </p:nvSpPr>
        <p:spPr>
          <a:xfrm>
            <a:off x="-6846" y="0"/>
            <a:ext cx="9144000" cy="792088"/>
          </a:xfrm>
          <a:prstGeom prst="rect">
            <a:avLst/>
          </a:prstGeom>
          <a:solidFill>
            <a:srgbClr val="333399"/>
          </a:solidFill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 fontAlgn="auto">
              <a:spcAft>
                <a:spcPts val="0"/>
              </a:spcAft>
            </a:pPr>
            <a:r>
              <a:rPr lang="pt-BR" altLang="pt-BR" sz="4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GPS – Gestão de Projetos de SW</a:t>
            </a:r>
          </a:p>
        </p:txBody>
      </p:sp>
    </p:spTree>
    <p:extLst>
      <p:ext uri="{BB962C8B-B14F-4D97-AF65-F5344CB8AC3E}">
        <p14:creationId xmlns:p14="http://schemas.microsoft.com/office/powerpoint/2010/main" val="20689700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C4CE43E8-15B4-46A9-B2C7-EF230BC380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64904"/>
            <a:ext cx="9144000" cy="1829761"/>
          </a:xfrm>
          <a:solidFill>
            <a:schemeClr val="accent2"/>
          </a:solidFill>
        </p:spPr>
        <p:txBody>
          <a:bodyPr anchor="ctr">
            <a:normAutofit/>
          </a:bodyPr>
          <a:lstStyle/>
          <a:p>
            <a:pPr algn="ctr"/>
            <a:r>
              <a:rPr lang="pt-BR" sz="4000" dirty="0">
                <a:solidFill>
                  <a:schemeClr val="bg1"/>
                </a:solidFill>
              </a:rPr>
              <a:t>Planejamento Gerenciamento de Projetos - </a:t>
            </a:r>
            <a:r>
              <a:rPr lang="pt-BR" sz="4000" b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Custos</a:t>
            </a:r>
            <a:endParaRPr lang="pt-BR" sz="4000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2EA81A41-FECE-4E5B-9265-74673ADD4E77}"/>
              </a:ext>
            </a:extLst>
          </p:cNvPr>
          <p:cNvSpPr txBox="1">
            <a:spLocks noChangeArrowheads="1"/>
          </p:cNvSpPr>
          <p:nvPr/>
        </p:nvSpPr>
        <p:spPr>
          <a:xfrm>
            <a:off x="-6846" y="0"/>
            <a:ext cx="9144000" cy="792088"/>
          </a:xfrm>
          <a:prstGeom prst="rect">
            <a:avLst/>
          </a:prstGeom>
          <a:solidFill>
            <a:srgbClr val="333399"/>
          </a:solidFill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 fontAlgn="auto">
              <a:spcAft>
                <a:spcPts val="0"/>
              </a:spcAft>
            </a:pPr>
            <a:r>
              <a:rPr lang="pt-BR" altLang="pt-BR" sz="4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GPS – Gestão de Projetos de SW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26">
            <a:extLst>
              <a:ext uri="{FF2B5EF4-FFF2-40B4-BE49-F238E27FC236}">
                <a16:creationId xmlns:a16="http://schemas.microsoft.com/office/drawing/2014/main" id="{4B85A740-FDBE-4A08-93F3-A8E12026DF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9525" y="852390"/>
            <a:ext cx="9144000" cy="5960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t">
            <a:normAutofit fontScale="67500" lnSpcReduction="20000"/>
          </a:bodyPr>
          <a:lstStyle/>
          <a:p>
            <a:pPr marL="457200" indent="-457200">
              <a:buFont typeface="Wingdings" panose="05000000000000000000" pitchFamily="2" charset="2"/>
              <a:buChar char="Ø"/>
              <a:defRPr/>
            </a:pPr>
            <a:r>
              <a:rPr lang="pt-BR" sz="4100" b="1" kern="0" dirty="0">
                <a:solidFill>
                  <a:schemeClr val="tx2"/>
                </a:solidFill>
                <a:latin typeface="+mn-lt"/>
                <a:ea typeface="+mj-ea"/>
                <a:cs typeface="+mj-cs"/>
              </a:rPr>
              <a:t>Gerência de Custos</a:t>
            </a:r>
          </a:p>
          <a:p>
            <a:pPr marL="914400" lvl="1" indent="-457200">
              <a:spcBef>
                <a:spcPts val="600"/>
              </a:spcBef>
              <a:buFont typeface="Wingdings" panose="05000000000000000000" pitchFamily="2" charset="2"/>
              <a:buChar char="ü"/>
              <a:defRPr/>
            </a:pPr>
            <a:r>
              <a:rPr lang="pt-BR" sz="2900" kern="0" dirty="0">
                <a:solidFill>
                  <a:srgbClr val="000000"/>
                </a:solidFill>
                <a:latin typeface="+mn-lt"/>
                <a:ea typeface="+mj-ea"/>
                <a:cs typeface="+mj-cs"/>
              </a:rPr>
              <a:t>A Gerência de Custos do Projeto inclui os processos necessários para assegurar que o projeto será concluído dentro do orçamento aprovado:</a:t>
            </a:r>
          </a:p>
          <a:p>
            <a:pPr marL="1257300" lvl="2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pt-BR" sz="2700" b="1" kern="0" dirty="0">
                <a:solidFill>
                  <a:schemeClr val="tx2"/>
                </a:solidFill>
                <a:latin typeface="+mn-lt"/>
                <a:ea typeface="+mj-ea"/>
                <a:cs typeface="+mj-cs"/>
              </a:rPr>
              <a:t>Estimativa de Custos </a:t>
            </a:r>
            <a:r>
              <a:rPr lang="pt-BR" sz="2700" kern="0" dirty="0">
                <a:solidFill>
                  <a:schemeClr val="tx2"/>
                </a:solidFill>
                <a:latin typeface="+mn-lt"/>
                <a:ea typeface="+mj-ea"/>
                <a:cs typeface="+mj-cs"/>
              </a:rPr>
              <a:t>–</a:t>
            </a:r>
            <a:r>
              <a:rPr lang="pt-BR" sz="2700" b="1" kern="0" dirty="0">
                <a:solidFill>
                  <a:schemeClr val="tx2"/>
                </a:solidFill>
                <a:latin typeface="+mn-lt"/>
                <a:ea typeface="+mj-ea"/>
                <a:cs typeface="+mj-cs"/>
              </a:rPr>
              <a:t> </a:t>
            </a:r>
            <a:r>
              <a:rPr lang="pt-BR" sz="2700" kern="0" dirty="0">
                <a:solidFill>
                  <a:srgbClr val="000000"/>
                </a:solidFill>
                <a:latin typeface="+mn-lt"/>
                <a:ea typeface="+mj-ea"/>
                <a:cs typeface="+mj-cs"/>
              </a:rPr>
              <a:t>desenvolver uma estimativa dos custos dos recursos necessários para terminar as atividades do projeto.</a:t>
            </a:r>
          </a:p>
          <a:p>
            <a:pPr marL="1257300" lvl="2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pt-BR" sz="2700" b="1" kern="0" dirty="0">
                <a:solidFill>
                  <a:schemeClr val="tx2"/>
                </a:solidFill>
                <a:latin typeface="+mn-lt"/>
                <a:ea typeface="+mj-ea"/>
                <a:cs typeface="+mj-cs"/>
              </a:rPr>
              <a:t>Orçamentação</a:t>
            </a:r>
            <a:r>
              <a:rPr lang="pt-BR" sz="2700" b="1" kern="0" dirty="0">
                <a:solidFill>
                  <a:srgbClr val="000000"/>
                </a:solidFill>
                <a:latin typeface="+mn-lt"/>
                <a:ea typeface="+mj-ea"/>
                <a:cs typeface="+mj-cs"/>
              </a:rPr>
              <a:t> </a:t>
            </a:r>
            <a:r>
              <a:rPr lang="pt-BR" sz="2700" kern="0" dirty="0">
                <a:solidFill>
                  <a:srgbClr val="000000"/>
                </a:solidFill>
                <a:latin typeface="+mn-lt"/>
                <a:ea typeface="+mj-ea"/>
                <a:cs typeface="+mj-cs"/>
              </a:rPr>
              <a:t>– agregação dos custos individuais a fim de estabelecer uma linha base dos custos.</a:t>
            </a:r>
          </a:p>
          <a:p>
            <a:pPr marL="1257300" lvl="2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pt-BR" sz="2700" b="1" kern="0" dirty="0">
                <a:solidFill>
                  <a:schemeClr val="tx2"/>
                </a:solidFill>
                <a:latin typeface="+mn-lt"/>
                <a:ea typeface="+mj-ea"/>
                <a:cs typeface="+mj-cs"/>
              </a:rPr>
              <a:t>Controle de Custos </a:t>
            </a:r>
            <a:r>
              <a:rPr lang="pt-BR" sz="2700" kern="0" dirty="0">
                <a:solidFill>
                  <a:srgbClr val="000000"/>
                </a:solidFill>
                <a:latin typeface="+mn-lt"/>
                <a:ea typeface="+mj-ea"/>
                <a:cs typeface="+mj-cs"/>
              </a:rPr>
              <a:t>– controle dos fatores que criam</a:t>
            </a:r>
            <a:br>
              <a:rPr lang="pt-BR" sz="2700" kern="0" dirty="0">
                <a:solidFill>
                  <a:srgbClr val="000000"/>
                </a:solidFill>
                <a:latin typeface="+mn-lt"/>
                <a:ea typeface="+mj-ea"/>
                <a:cs typeface="+mj-cs"/>
              </a:rPr>
            </a:br>
            <a:r>
              <a:rPr lang="pt-BR" sz="2700" kern="0" dirty="0">
                <a:solidFill>
                  <a:srgbClr val="000000"/>
                </a:solidFill>
                <a:latin typeface="+mn-lt"/>
                <a:ea typeface="+mj-ea"/>
                <a:cs typeface="+mj-cs"/>
              </a:rPr>
              <a:t>variações de custos e controle das mudanças no</a:t>
            </a:r>
            <a:br>
              <a:rPr lang="pt-BR" sz="2700" kern="0" dirty="0">
                <a:solidFill>
                  <a:srgbClr val="000000"/>
                </a:solidFill>
                <a:latin typeface="+mn-lt"/>
                <a:ea typeface="+mj-ea"/>
                <a:cs typeface="+mj-cs"/>
              </a:rPr>
            </a:br>
            <a:r>
              <a:rPr lang="pt-BR" sz="2700" kern="0" dirty="0">
                <a:solidFill>
                  <a:srgbClr val="000000"/>
                </a:solidFill>
                <a:latin typeface="+mn-lt"/>
                <a:ea typeface="+mj-ea"/>
                <a:cs typeface="+mj-cs"/>
              </a:rPr>
              <a:t>orçamento do projeto.</a:t>
            </a:r>
          </a:p>
          <a:p>
            <a:pPr marL="914400" lvl="1" indent="-457200">
              <a:spcBef>
                <a:spcPts val="600"/>
              </a:spcBef>
              <a:buFont typeface="Wingdings" panose="05000000000000000000" pitchFamily="2" charset="2"/>
              <a:buChar char="ü"/>
              <a:defRPr/>
            </a:pPr>
            <a:r>
              <a:rPr lang="pt-BR" altLang="pt-BR" sz="2900" dirty="0">
                <a:latin typeface="+mn-lt"/>
              </a:rPr>
              <a:t>Diferentes partes interessadas (stakeholders) irão medir os custos do projeto de diferentes maneiras e em momentos diferentes.</a:t>
            </a:r>
          </a:p>
          <a:p>
            <a:pPr marL="914400" lvl="1" indent="-457200">
              <a:spcBef>
                <a:spcPts val="600"/>
              </a:spcBef>
              <a:buFont typeface="Wingdings" panose="05000000000000000000" pitchFamily="2" charset="2"/>
              <a:buChar char="ü"/>
              <a:defRPr/>
            </a:pPr>
            <a:r>
              <a:rPr lang="pt-BR" altLang="pt-BR" sz="2900" dirty="0">
                <a:latin typeface="+mn-lt"/>
              </a:rPr>
              <a:t>Os processos de gerenciamento de custos e suas ferramentas e técnicas associadas irão variar de acordo com a área de aplicação.</a:t>
            </a:r>
            <a:br>
              <a:rPr lang="pt-BR" altLang="pt-BR" sz="2900" dirty="0">
                <a:latin typeface="+mn-lt"/>
              </a:rPr>
            </a:br>
            <a:endParaRPr lang="pt-BR" sz="2900" kern="0" dirty="0">
              <a:latin typeface="+mn-lt"/>
              <a:ea typeface="+mj-ea"/>
              <a:cs typeface="+mj-cs"/>
            </a:endParaRPr>
          </a:p>
          <a:p>
            <a:pPr lvl="2">
              <a:spcBef>
                <a:spcPts val="600"/>
              </a:spcBef>
              <a:defRPr/>
            </a:pPr>
            <a:br>
              <a:rPr lang="pt-BR" sz="2900" kern="0" dirty="0">
                <a:solidFill>
                  <a:srgbClr val="000000"/>
                </a:solidFill>
                <a:latin typeface="+mn-lt"/>
                <a:ea typeface="+mj-ea"/>
                <a:cs typeface="+mj-cs"/>
              </a:rPr>
            </a:br>
            <a:endParaRPr lang="pt-BR" sz="2900" kern="0" dirty="0">
              <a:latin typeface="+mn-lt"/>
              <a:ea typeface="+mj-ea"/>
              <a:cs typeface="+mj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08E57AE-BA6E-41BE-B54D-9443074D7079}"/>
              </a:ext>
            </a:extLst>
          </p:cNvPr>
          <p:cNvSpPr txBox="1">
            <a:spLocks noChangeArrowheads="1"/>
          </p:cNvSpPr>
          <p:nvPr/>
        </p:nvSpPr>
        <p:spPr>
          <a:xfrm>
            <a:off x="-6846" y="0"/>
            <a:ext cx="9144000" cy="792088"/>
          </a:xfrm>
          <a:prstGeom prst="rect">
            <a:avLst/>
          </a:prstGeom>
          <a:solidFill>
            <a:srgbClr val="333399"/>
          </a:solidFill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 fontAlgn="auto">
              <a:spcAft>
                <a:spcPts val="0"/>
              </a:spcAft>
            </a:pPr>
            <a:r>
              <a:rPr lang="pt-BR" altLang="pt-BR" sz="4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GPS – Gestão de Projetos de SW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26">
            <a:extLst>
              <a:ext uri="{FF2B5EF4-FFF2-40B4-BE49-F238E27FC236}">
                <a16:creationId xmlns:a16="http://schemas.microsoft.com/office/drawing/2014/main" id="{4B85A740-FDBE-4A08-93F3-A8E12026DF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764704"/>
            <a:ext cx="9144000" cy="5976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t">
            <a:normAutofit fontScale="97500"/>
          </a:bodyPr>
          <a:lstStyle/>
          <a:p>
            <a:pPr marL="457200" indent="-457200">
              <a:buFont typeface="Wingdings" panose="05000000000000000000" pitchFamily="2" charset="2"/>
              <a:buChar char="Ø"/>
              <a:defRPr/>
            </a:pPr>
            <a:r>
              <a:rPr lang="pt-BR" sz="3400" b="1" kern="0" dirty="0">
                <a:solidFill>
                  <a:schemeClr val="tx2"/>
                </a:solidFill>
                <a:ea typeface="+mj-ea"/>
                <a:cs typeface="+mj-cs"/>
              </a:rPr>
              <a:t>Gerência de Custos (Cont...)</a:t>
            </a:r>
          </a:p>
          <a:p>
            <a:pPr marL="914400" lvl="1" indent="-457200">
              <a:spcBef>
                <a:spcPts val="600"/>
              </a:spcBef>
              <a:buFont typeface="Wingdings" panose="05000000000000000000" pitchFamily="2" charset="2"/>
              <a:buChar char="ü"/>
              <a:defRPr/>
            </a:pPr>
            <a:r>
              <a:rPr lang="pt-BR" altLang="pt-BR" sz="2400" dirty="0">
                <a:latin typeface="Verdana" panose="020B0604030504040204" pitchFamily="34" charset="0"/>
              </a:rPr>
              <a:t>Nível de precisão (arredondamento) – pode-se incluir</a:t>
            </a:r>
            <a:br>
              <a:rPr lang="pt-BR" altLang="pt-BR" sz="2400" dirty="0">
                <a:latin typeface="Verdana" panose="020B0604030504040204" pitchFamily="34" charset="0"/>
              </a:rPr>
            </a:br>
            <a:r>
              <a:rPr lang="pt-BR" altLang="pt-BR" sz="2400" dirty="0">
                <a:latin typeface="Verdana" panose="020B0604030504040204" pitchFamily="34" charset="0"/>
              </a:rPr>
              <a:t>verba de contingência.</a:t>
            </a:r>
          </a:p>
          <a:p>
            <a:pPr marL="914400" lvl="1" indent="-457200">
              <a:spcBef>
                <a:spcPts val="600"/>
              </a:spcBef>
              <a:buFont typeface="Wingdings" panose="05000000000000000000" pitchFamily="2" charset="2"/>
              <a:buChar char="ü"/>
              <a:defRPr/>
            </a:pPr>
            <a:r>
              <a:rPr lang="pt-BR" altLang="pt-BR" sz="2400" dirty="0">
                <a:latin typeface="Verdana" panose="020B0604030504040204" pitchFamily="34" charset="0"/>
              </a:rPr>
              <a:t>Unidades de medida – equipes-hora, equipes-dia,</a:t>
            </a:r>
            <a:br>
              <a:rPr lang="pt-BR" altLang="pt-BR" sz="2400" dirty="0">
                <a:latin typeface="Verdana" panose="020B0604030504040204" pitchFamily="34" charset="0"/>
              </a:rPr>
            </a:br>
            <a:r>
              <a:rPr lang="pt-BR" altLang="pt-BR" sz="2400" dirty="0">
                <a:latin typeface="Verdana" panose="020B0604030504040204" pitchFamily="34" charset="0"/>
              </a:rPr>
              <a:t>preço, tempo...</a:t>
            </a:r>
          </a:p>
          <a:p>
            <a:pPr marL="914400" lvl="1" indent="-457200">
              <a:spcBef>
                <a:spcPts val="600"/>
              </a:spcBef>
              <a:buFont typeface="Wingdings" panose="05000000000000000000" pitchFamily="2" charset="2"/>
              <a:buChar char="ü"/>
              <a:defRPr/>
            </a:pPr>
            <a:r>
              <a:rPr lang="pt-BR" altLang="pt-BR" sz="2400" dirty="0">
                <a:latin typeface="Verdana" panose="020B0604030504040204" pitchFamily="34" charset="0"/>
              </a:rPr>
              <a:t>Ligações entre procedimentos organizacionais –</a:t>
            </a:r>
            <a:br>
              <a:rPr lang="pt-BR" altLang="pt-BR" sz="2400" dirty="0">
                <a:latin typeface="Verdana" panose="020B0604030504040204" pitchFamily="34" charset="0"/>
              </a:rPr>
            </a:br>
            <a:r>
              <a:rPr lang="pt-BR" altLang="pt-BR" sz="2400" dirty="0">
                <a:latin typeface="Verdana" panose="020B0604030504040204" pitchFamily="34" charset="0"/>
              </a:rPr>
              <a:t>conta de controle (CC) ligada a EAP.</a:t>
            </a:r>
          </a:p>
          <a:p>
            <a:pPr marL="914400" lvl="1" indent="-457200">
              <a:spcBef>
                <a:spcPts val="600"/>
              </a:spcBef>
              <a:buFont typeface="Wingdings" panose="05000000000000000000" pitchFamily="2" charset="2"/>
              <a:buChar char="ü"/>
              <a:defRPr/>
            </a:pPr>
            <a:r>
              <a:rPr lang="pt-BR" altLang="pt-BR" sz="2400" dirty="0">
                <a:latin typeface="Verdana" panose="020B0604030504040204" pitchFamily="34" charset="0"/>
              </a:rPr>
              <a:t>Limites de controle – Periodicidade, variação dos</a:t>
            </a:r>
            <a:br>
              <a:rPr lang="pt-BR" altLang="pt-BR" sz="2400" dirty="0">
                <a:latin typeface="Verdana" panose="020B0604030504040204" pitchFamily="34" charset="0"/>
              </a:rPr>
            </a:br>
            <a:r>
              <a:rPr lang="pt-BR" altLang="pt-BR" sz="2400" dirty="0">
                <a:latin typeface="Verdana" panose="020B0604030504040204" pitchFamily="34" charset="0"/>
              </a:rPr>
              <a:t>indicadores...</a:t>
            </a:r>
          </a:p>
          <a:p>
            <a:pPr marL="914400" lvl="1" indent="-457200">
              <a:spcBef>
                <a:spcPts val="600"/>
              </a:spcBef>
              <a:buFont typeface="Wingdings" panose="05000000000000000000" pitchFamily="2" charset="2"/>
              <a:buChar char="ü"/>
              <a:defRPr/>
            </a:pPr>
            <a:r>
              <a:rPr lang="pt-BR" altLang="pt-BR" sz="2400" dirty="0">
                <a:latin typeface="Verdana" panose="020B0604030504040204" pitchFamily="34" charset="0"/>
              </a:rPr>
              <a:t>Formatos de relatório – quais os formatos a serem</a:t>
            </a:r>
            <a:br>
              <a:rPr lang="pt-BR" altLang="pt-BR" sz="2400" dirty="0">
                <a:latin typeface="Verdana" panose="020B0604030504040204" pitchFamily="34" charset="0"/>
              </a:rPr>
            </a:br>
            <a:r>
              <a:rPr lang="pt-BR" altLang="pt-BR" sz="2400" dirty="0">
                <a:latin typeface="Verdana" panose="020B0604030504040204" pitchFamily="34" charset="0"/>
              </a:rPr>
              <a:t>utilizados.</a:t>
            </a:r>
          </a:p>
          <a:p>
            <a:pPr marL="914400" lvl="1" indent="-457200">
              <a:spcBef>
                <a:spcPts val="600"/>
              </a:spcBef>
              <a:buFont typeface="Wingdings" panose="05000000000000000000" pitchFamily="2" charset="2"/>
              <a:buChar char="ü"/>
              <a:defRPr/>
            </a:pPr>
            <a:r>
              <a:rPr lang="pt-BR" altLang="pt-BR" sz="2400" dirty="0">
                <a:latin typeface="Verdana" panose="020B0604030504040204" pitchFamily="34" charset="0"/>
              </a:rPr>
              <a:t>Descrições de processos – o plano de gerenciamento</a:t>
            </a:r>
            <a:br>
              <a:rPr lang="pt-BR" altLang="pt-BR" sz="2400" dirty="0">
                <a:latin typeface="Verdana" panose="020B0604030504040204" pitchFamily="34" charset="0"/>
              </a:rPr>
            </a:br>
            <a:r>
              <a:rPr lang="pt-BR" altLang="pt-BR" sz="2400" dirty="0">
                <a:latin typeface="Verdana" panose="020B0604030504040204" pitchFamily="34" charset="0"/>
              </a:rPr>
              <a:t>por escrito.</a:t>
            </a:r>
            <a:br>
              <a:rPr lang="pt-BR" altLang="pt-BR" sz="2400" dirty="0">
                <a:latin typeface="Verdana" panose="020B0604030504040204" pitchFamily="34" charset="0"/>
              </a:rPr>
            </a:br>
            <a:endParaRPr lang="pt-BR" sz="2200" kern="0" dirty="0">
              <a:ea typeface="+mj-ea"/>
              <a:cs typeface="+mj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08E57AE-BA6E-41BE-B54D-9443074D7079}"/>
              </a:ext>
            </a:extLst>
          </p:cNvPr>
          <p:cNvSpPr txBox="1">
            <a:spLocks noChangeArrowheads="1"/>
          </p:cNvSpPr>
          <p:nvPr/>
        </p:nvSpPr>
        <p:spPr>
          <a:xfrm>
            <a:off x="-6846" y="0"/>
            <a:ext cx="9144000" cy="792088"/>
          </a:xfrm>
          <a:prstGeom prst="rect">
            <a:avLst/>
          </a:prstGeom>
          <a:solidFill>
            <a:srgbClr val="333399"/>
          </a:solidFill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 fontAlgn="auto">
              <a:spcAft>
                <a:spcPts val="0"/>
              </a:spcAft>
            </a:pPr>
            <a:r>
              <a:rPr lang="pt-BR" altLang="pt-BR" sz="4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GPS – Gestão de Projetos de SW</a:t>
            </a:r>
          </a:p>
        </p:txBody>
      </p:sp>
    </p:spTree>
    <p:extLst>
      <p:ext uri="{BB962C8B-B14F-4D97-AF65-F5344CB8AC3E}">
        <p14:creationId xmlns:p14="http://schemas.microsoft.com/office/powerpoint/2010/main" val="6314890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26">
            <a:extLst>
              <a:ext uri="{FF2B5EF4-FFF2-40B4-BE49-F238E27FC236}">
                <a16:creationId xmlns:a16="http://schemas.microsoft.com/office/drawing/2014/main" id="{4B85A740-FDBE-4A08-93F3-A8E12026DF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764704"/>
            <a:ext cx="9144000" cy="5976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t">
            <a:normAutofit fontScale="97500"/>
          </a:bodyPr>
          <a:lstStyle/>
          <a:p>
            <a:pPr marL="457200" indent="-457200">
              <a:buFont typeface="Wingdings" panose="05000000000000000000" pitchFamily="2" charset="2"/>
              <a:buChar char="Ø"/>
              <a:defRPr/>
            </a:pPr>
            <a:r>
              <a:rPr lang="pt-BR" sz="3400" b="1" kern="0" dirty="0">
                <a:solidFill>
                  <a:schemeClr val="tx2"/>
                </a:solidFill>
                <a:ea typeface="+mj-ea"/>
                <a:cs typeface="+mj-cs"/>
              </a:rPr>
              <a:t>Gerência de Custos</a:t>
            </a:r>
          </a:p>
          <a:p>
            <a:pPr marL="914400" lvl="1" indent="-457200">
              <a:spcBef>
                <a:spcPts val="600"/>
              </a:spcBef>
              <a:buFont typeface="Wingdings" panose="05000000000000000000" pitchFamily="2" charset="2"/>
              <a:buChar char="ü"/>
              <a:defRPr/>
            </a:pPr>
            <a:r>
              <a:rPr lang="pt-BR" altLang="pt-BR" sz="2800" dirty="0">
                <a:latin typeface="Verdana" panose="020B0604030504040204" pitchFamily="34" charset="0"/>
              </a:rPr>
              <a:t>Orçamentação</a:t>
            </a:r>
          </a:p>
          <a:p>
            <a:pPr marL="1257300" lvl="2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pt-BR" altLang="pt-BR" dirty="0">
                <a:latin typeface="Verdana" panose="020B0604030504040204" pitchFamily="34" charset="0"/>
              </a:rPr>
              <a:t>Ao contrário do escopo, que fornece uma versão</a:t>
            </a:r>
            <a:br>
              <a:rPr lang="pt-BR" altLang="pt-BR" dirty="0">
                <a:latin typeface="Verdana" panose="020B0604030504040204" pitchFamily="34" charset="0"/>
              </a:rPr>
            </a:br>
            <a:r>
              <a:rPr lang="pt-BR" altLang="pt-BR" dirty="0">
                <a:latin typeface="Verdana" panose="020B0604030504040204" pitchFamily="34" charset="0"/>
              </a:rPr>
              <a:t>sumarizada dos custos do projeto, a orçamentação</a:t>
            </a:r>
            <a:br>
              <a:rPr lang="pt-BR" altLang="pt-BR" dirty="0">
                <a:latin typeface="Verdana" panose="020B0604030504040204" pitchFamily="34" charset="0"/>
              </a:rPr>
            </a:br>
            <a:r>
              <a:rPr lang="pt-BR" altLang="pt-BR" dirty="0">
                <a:latin typeface="Verdana" panose="020B0604030504040204" pitchFamily="34" charset="0"/>
              </a:rPr>
              <a:t>fornece subsídios para o traçar uma </a:t>
            </a:r>
            <a:r>
              <a:rPr lang="pt-BR" altLang="pt-BR" dirty="0">
                <a:solidFill>
                  <a:srgbClr val="002060"/>
                </a:solidFill>
                <a:latin typeface="Verdana" panose="020B0604030504040204" pitchFamily="34" charset="0"/>
              </a:rPr>
              <a:t>linha de base</a:t>
            </a:r>
            <a:r>
              <a:rPr lang="pt-BR" altLang="pt-BR" dirty="0">
                <a:latin typeface="Verdana" panose="020B0604030504040204" pitchFamily="34" charset="0"/>
              </a:rPr>
              <a:t>, que servirá para efeito de comparação com a linha de fluxo de caixa esperado e o desempenho real do projeto.</a:t>
            </a:r>
            <a:br>
              <a:rPr lang="pt-BR" altLang="pt-BR" dirty="0">
                <a:latin typeface="Verdana" panose="020B0604030504040204" pitchFamily="34" charset="0"/>
              </a:rPr>
            </a:br>
            <a:endParaRPr lang="pt-BR" sz="2200" kern="0" dirty="0">
              <a:ea typeface="+mj-ea"/>
              <a:cs typeface="+mj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08E57AE-BA6E-41BE-B54D-9443074D7079}"/>
              </a:ext>
            </a:extLst>
          </p:cNvPr>
          <p:cNvSpPr txBox="1">
            <a:spLocks noChangeArrowheads="1"/>
          </p:cNvSpPr>
          <p:nvPr/>
        </p:nvSpPr>
        <p:spPr>
          <a:xfrm>
            <a:off x="-6846" y="0"/>
            <a:ext cx="9144000" cy="792088"/>
          </a:xfrm>
          <a:prstGeom prst="rect">
            <a:avLst/>
          </a:prstGeom>
          <a:solidFill>
            <a:srgbClr val="333399"/>
          </a:solidFill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 fontAlgn="auto">
              <a:spcAft>
                <a:spcPts val="0"/>
              </a:spcAft>
            </a:pPr>
            <a:r>
              <a:rPr lang="pt-BR" altLang="pt-BR" sz="4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GPS – Gestão de Projetos de SW</a:t>
            </a:r>
          </a:p>
        </p:txBody>
      </p:sp>
    </p:spTree>
    <p:extLst>
      <p:ext uri="{BB962C8B-B14F-4D97-AF65-F5344CB8AC3E}">
        <p14:creationId xmlns:p14="http://schemas.microsoft.com/office/powerpoint/2010/main" val="34455341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26">
            <a:extLst>
              <a:ext uri="{FF2B5EF4-FFF2-40B4-BE49-F238E27FC236}">
                <a16:creationId xmlns:a16="http://schemas.microsoft.com/office/drawing/2014/main" id="{4B85A740-FDBE-4A08-93F3-A8E12026DF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764704"/>
            <a:ext cx="9144000" cy="5976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t">
            <a:normAutofit fontScale="97500"/>
          </a:bodyPr>
          <a:lstStyle/>
          <a:p>
            <a:pPr marL="457200" indent="-457200">
              <a:buFont typeface="Wingdings" panose="05000000000000000000" pitchFamily="2" charset="2"/>
              <a:buChar char="Ø"/>
              <a:defRPr/>
            </a:pPr>
            <a:r>
              <a:rPr lang="pt-BR" sz="2900" b="1" kern="0" dirty="0">
                <a:solidFill>
                  <a:schemeClr val="tx2"/>
                </a:solidFill>
                <a:ea typeface="+mj-ea"/>
                <a:cs typeface="+mj-cs"/>
              </a:rPr>
              <a:t>Gerência de Custos</a:t>
            </a:r>
          </a:p>
          <a:p>
            <a:pPr marL="1028700" lvl="1" indent="-571500">
              <a:buFont typeface="Wingdings" panose="05000000000000000000" pitchFamily="2" charset="2"/>
              <a:buChar char="ü"/>
              <a:defRPr/>
            </a:pPr>
            <a:r>
              <a:rPr lang="pt-BR" altLang="pt-BR" sz="2500" dirty="0">
                <a:latin typeface="Verdana" panose="020B0604030504040204" pitchFamily="34" charset="0"/>
              </a:rPr>
              <a:t>Controle de Custos</a:t>
            </a:r>
          </a:p>
          <a:p>
            <a:pPr marL="1076325" lvl="1" indent="-361950">
              <a:buFont typeface="Arial" panose="020B0604020202020204" pitchFamily="34" charset="0"/>
              <a:buChar char="•"/>
              <a:defRPr/>
            </a:pPr>
            <a:r>
              <a:rPr lang="pt-BR" altLang="pt-BR" sz="2100" dirty="0">
                <a:latin typeface="Verdana" panose="020B0604030504040204" pitchFamily="34" charset="0"/>
              </a:rPr>
              <a:t>Atualização das previsões de custos;</a:t>
            </a:r>
          </a:p>
          <a:p>
            <a:pPr marL="1076325" lvl="1" indent="-361950">
              <a:buFont typeface="Arial" panose="020B0604020202020204" pitchFamily="34" charset="0"/>
              <a:buChar char="•"/>
              <a:defRPr/>
            </a:pPr>
            <a:r>
              <a:rPr lang="pt-BR" altLang="pt-BR" sz="2100" dirty="0">
                <a:latin typeface="Verdana" panose="020B0604030504040204" pitchFamily="34" charset="0"/>
              </a:rPr>
              <a:t>Atualização da linha de base dos custos;</a:t>
            </a:r>
          </a:p>
          <a:p>
            <a:pPr marL="1076325" lvl="1" indent="-361950">
              <a:buFont typeface="Arial" panose="020B0604020202020204" pitchFamily="34" charset="0"/>
              <a:buChar char="•"/>
              <a:defRPr/>
            </a:pPr>
            <a:r>
              <a:rPr lang="pt-BR" altLang="pt-BR" sz="2100" dirty="0">
                <a:latin typeface="Verdana" panose="020B0604030504040204" pitchFamily="34" charset="0"/>
              </a:rPr>
              <a:t>Medições de desempenho;</a:t>
            </a:r>
          </a:p>
          <a:p>
            <a:pPr marL="1076325" lvl="1" indent="-361950">
              <a:buFont typeface="Arial" panose="020B0604020202020204" pitchFamily="34" charset="0"/>
              <a:buChar char="•"/>
              <a:defRPr/>
            </a:pPr>
            <a:r>
              <a:rPr lang="pt-BR" altLang="pt-BR" sz="2100" dirty="0">
                <a:latin typeface="Verdana" panose="020B0604030504040204" pitchFamily="34" charset="0"/>
              </a:rPr>
              <a:t>Previsão de término;</a:t>
            </a:r>
          </a:p>
          <a:p>
            <a:pPr marL="1076325" lvl="1" indent="-361950">
              <a:buFont typeface="Arial" panose="020B0604020202020204" pitchFamily="34" charset="0"/>
              <a:buChar char="•"/>
              <a:defRPr/>
            </a:pPr>
            <a:r>
              <a:rPr lang="pt-BR" altLang="pt-BR" sz="2100" dirty="0">
                <a:latin typeface="Verdana" panose="020B0604030504040204" pitchFamily="34" charset="0"/>
              </a:rPr>
              <a:t>Promove melhoria no apoio a tomada de decisões quando há solicitação de mudanças no projeto;</a:t>
            </a:r>
          </a:p>
          <a:p>
            <a:pPr marL="1076325" lvl="1" indent="-361950">
              <a:buFont typeface="Arial" panose="020B0604020202020204" pitchFamily="34" charset="0"/>
              <a:buChar char="•"/>
              <a:defRPr/>
            </a:pPr>
            <a:r>
              <a:rPr lang="pt-BR" altLang="pt-BR" sz="2100" dirty="0">
                <a:latin typeface="Verdana" panose="020B0604030504040204" pitchFamily="34" charset="0"/>
              </a:rPr>
              <a:t>Indica a necessidade de ações corretivas criando documentação de memória;</a:t>
            </a:r>
          </a:p>
          <a:p>
            <a:pPr marL="1076325" lvl="1" indent="-361950">
              <a:buFont typeface="Arial" panose="020B0604020202020204" pitchFamily="34" charset="0"/>
              <a:buChar char="•"/>
              <a:defRPr/>
            </a:pPr>
            <a:r>
              <a:rPr lang="pt-BR" altLang="pt-BR" sz="2100" dirty="0">
                <a:latin typeface="Verdana" panose="020B0604030504040204" pitchFamily="34" charset="0"/>
              </a:rPr>
              <a:t>Oferece uma base de dados de “lições aprendidas”;</a:t>
            </a:r>
          </a:p>
          <a:p>
            <a:pPr marL="1076325" lvl="1" indent="-361950">
              <a:buFont typeface="Arial" panose="020B0604020202020204" pitchFamily="34" charset="0"/>
              <a:buChar char="•"/>
              <a:defRPr/>
            </a:pPr>
            <a:r>
              <a:rPr lang="pt-BR" altLang="pt-BR" sz="2100" dirty="0">
                <a:latin typeface="Verdana" panose="020B0604030504040204" pitchFamily="34" charset="0"/>
              </a:rPr>
              <a:t>Oferece material documental par atualização do plano de gerenciamento do projeto.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08E57AE-BA6E-41BE-B54D-9443074D7079}"/>
              </a:ext>
            </a:extLst>
          </p:cNvPr>
          <p:cNvSpPr txBox="1">
            <a:spLocks noChangeArrowheads="1"/>
          </p:cNvSpPr>
          <p:nvPr/>
        </p:nvSpPr>
        <p:spPr>
          <a:xfrm>
            <a:off x="-6846" y="0"/>
            <a:ext cx="9144000" cy="792088"/>
          </a:xfrm>
          <a:prstGeom prst="rect">
            <a:avLst/>
          </a:prstGeom>
          <a:solidFill>
            <a:srgbClr val="333399"/>
          </a:solidFill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 fontAlgn="auto">
              <a:spcAft>
                <a:spcPts val="0"/>
              </a:spcAft>
            </a:pPr>
            <a:r>
              <a:rPr lang="pt-BR" altLang="pt-BR" sz="4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GPS – Gestão de Projetos de SW</a:t>
            </a:r>
          </a:p>
        </p:txBody>
      </p:sp>
    </p:spTree>
    <p:extLst>
      <p:ext uri="{BB962C8B-B14F-4D97-AF65-F5344CB8AC3E}">
        <p14:creationId xmlns:p14="http://schemas.microsoft.com/office/powerpoint/2010/main" val="3308619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C4CE43E8-15B4-46A9-B2C7-EF230BC380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64904"/>
            <a:ext cx="9144000" cy="1829761"/>
          </a:xfrm>
          <a:solidFill>
            <a:schemeClr val="accent2"/>
          </a:solidFill>
        </p:spPr>
        <p:txBody>
          <a:bodyPr anchor="ctr">
            <a:normAutofit/>
          </a:bodyPr>
          <a:lstStyle/>
          <a:p>
            <a:pPr algn="ctr"/>
            <a:r>
              <a:rPr lang="pt-BR" sz="4000" dirty="0">
                <a:solidFill>
                  <a:schemeClr val="bg1"/>
                </a:solidFill>
              </a:rPr>
              <a:t>Planejamento Gerenciamento de Projetos - </a:t>
            </a:r>
            <a:r>
              <a:rPr lang="pt-BR" sz="4000" b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Recursos</a:t>
            </a:r>
            <a:endParaRPr lang="pt-BR" sz="4000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2EA81A41-FECE-4E5B-9265-74673ADD4E77}"/>
              </a:ext>
            </a:extLst>
          </p:cNvPr>
          <p:cNvSpPr txBox="1">
            <a:spLocks noChangeArrowheads="1"/>
          </p:cNvSpPr>
          <p:nvPr/>
        </p:nvSpPr>
        <p:spPr>
          <a:xfrm>
            <a:off x="-6846" y="0"/>
            <a:ext cx="9144000" cy="792088"/>
          </a:xfrm>
          <a:prstGeom prst="rect">
            <a:avLst/>
          </a:prstGeom>
          <a:solidFill>
            <a:srgbClr val="333399"/>
          </a:solidFill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 fontAlgn="auto">
              <a:spcAft>
                <a:spcPts val="0"/>
              </a:spcAft>
            </a:pPr>
            <a:r>
              <a:rPr lang="pt-BR" altLang="pt-BR" sz="4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GPS – Gestão de Projetos de SW</a:t>
            </a:r>
          </a:p>
        </p:txBody>
      </p:sp>
    </p:spTree>
    <p:extLst>
      <p:ext uri="{BB962C8B-B14F-4D97-AF65-F5344CB8AC3E}">
        <p14:creationId xmlns:p14="http://schemas.microsoft.com/office/powerpoint/2010/main" val="33634603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26">
            <a:extLst>
              <a:ext uri="{FF2B5EF4-FFF2-40B4-BE49-F238E27FC236}">
                <a16:creationId xmlns:a16="http://schemas.microsoft.com/office/drawing/2014/main" id="{4B85A740-FDBE-4A08-93F3-A8E12026DF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764705"/>
            <a:ext cx="9144000" cy="3024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t">
            <a:normAutofit fontScale="97500"/>
          </a:bodyPr>
          <a:lstStyle/>
          <a:p>
            <a:pPr marL="457200" indent="-457200">
              <a:buFont typeface="Wingdings" panose="05000000000000000000" pitchFamily="2" charset="2"/>
              <a:buChar char="Ø"/>
              <a:defRPr/>
            </a:pPr>
            <a:r>
              <a:rPr lang="pt-BR" sz="3300" b="1" kern="0" dirty="0">
                <a:solidFill>
                  <a:schemeClr val="tx2"/>
                </a:solidFill>
                <a:ea typeface="+mj-ea"/>
                <a:cs typeface="+mj-cs"/>
              </a:rPr>
              <a:t>Gestão de Recursos</a:t>
            </a:r>
          </a:p>
          <a:p>
            <a:pPr marL="1028700" lvl="1" indent="-571500">
              <a:buFont typeface="Wingdings" panose="05000000000000000000" pitchFamily="2" charset="2"/>
              <a:buChar char="ü"/>
              <a:defRPr/>
            </a:pPr>
            <a:r>
              <a:rPr lang="pt-BR" altLang="pt-BR" sz="2900" dirty="0">
                <a:latin typeface="Verdana" panose="020B0604030504040204" pitchFamily="34" charset="0"/>
              </a:rPr>
              <a:t>Recursos de projetos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pt-BR" altLang="pt-BR" sz="2500" dirty="0">
                <a:latin typeface="Verdana" panose="020B0604030504040204" pitchFamily="34" charset="0"/>
              </a:rPr>
              <a:t>Os </a:t>
            </a:r>
            <a:r>
              <a:rPr lang="pt-BR" altLang="pt-BR" sz="2500" dirty="0">
                <a:solidFill>
                  <a:srgbClr val="002060"/>
                </a:solidFill>
                <a:latin typeface="Verdana" panose="020B0604030504040204" pitchFamily="34" charset="0"/>
              </a:rPr>
              <a:t>Recurso</a:t>
            </a:r>
            <a:r>
              <a:rPr lang="pt-BR" altLang="pt-BR" sz="2500" dirty="0">
                <a:latin typeface="Verdana" panose="020B0604030504040204" pitchFamily="34" charset="0"/>
              </a:rPr>
              <a:t>s de projetos, também denominados de </a:t>
            </a:r>
            <a:r>
              <a:rPr lang="pt-BR" altLang="pt-BR" sz="2500" dirty="0">
                <a:solidFill>
                  <a:srgbClr val="002060"/>
                </a:solidFill>
                <a:latin typeface="Verdana" panose="020B0604030504040204" pitchFamily="34" charset="0"/>
              </a:rPr>
              <a:t>Insumos </a:t>
            </a:r>
            <a:r>
              <a:rPr lang="pt-BR" altLang="pt-BR" sz="2500" dirty="0">
                <a:latin typeface="Verdana" panose="020B0604030504040204" pitchFamily="34" charset="0"/>
              </a:rPr>
              <a:t>de projetos, são:</a:t>
            </a:r>
          </a:p>
          <a:p>
            <a:pPr marL="1714500" lvl="3" indent="-342900">
              <a:buFont typeface="Wingdings" panose="05000000000000000000" pitchFamily="2" charset="2"/>
              <a:buChar char="§"/>
              <a:defRPr/>
            </a:pPr>
            <a:r>
              <a:rPr lang="pt-BR" altLang="pt-BR" sz="2100" dirty="0">
                <a:latin typeface="Verdana" panose="020B0604030504040204" pitchFamily="34" charset="0"/>
              </a:rPr>
              <a:t>Pessoas, Equipamentos, Ferramentas, Materiais, Tempo e Recursos financeiros (Dinheiro).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08E57AE-BA6E-41BE-B54D-9443074D7079}"/>
              </a:ext>
            </a:extLst>
          </p:cNvPr>
          <p:cNvSpPr txBox="1">
            <a:spLocks noChangeArrowheads="1"/>
          </p:cNvSpPr>
          <p:nvPr/>
        </p:nvSpPr>
        <p:spPr>
          <a:xfrm>
            <a:off x="-6846" y="0"/>
            <a:ext cx="9144000" cy="792088"/>
          </a:xfrm>
          <a:prstGeom prst="rect">
            <a:avLst/>
          </a:prstGeom>
          <a:solidFill>
            <a:srgbClr val="333399"/>
          </a:solidFill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 fontAlgn="auto">
              <a:spcAft>
                <a:spcPts val="0"/>
              </a:spcAft>
            </a:pPr>
            <a:r>
              <a:rPr lang="pt-BR" altLang="pt-BR" sz="4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GPS – Gestão de Projetos de SW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66D850B-AA79-4174-BB54-910E0C93DAA5}"/>
              </a:ext>
            </a:extLst>
          </p:cNvPr>
          <p:cNvSpPr txBox="1"/>
          <p:nvPr/>
        </p:nvSpPr>
        <p:spPr>
          <a:xfrm>
            <a:off x="395536" y="4869160"/>
            <a:ext cx="856895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pt-BR" sz="2800" b="1" i="0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Nota: </a:t>
            </a:r>
            <a:r>
              <a:rPr kumimoji="0" lang="pt-BR" altLang="pt-BR" b="1" i="0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Não existe projetos </a:t>
            </a:r>
            <a:r>
              <a:rPr lang="pt-BR" altLang="pt-BR" b="1" dirty="0">
                <a:solidFill>
                  <a:srgbClr val="0070C0"/>
                </a:solidFill>
                <a:latin typeface="Verdana" panose="020B0604030504040204" pitchFamily="34" charset="0"/>
              </a:rPr>
              <a:t>s</a:t>
            </a:r>
            <a:r>
              <a:rPr kumimoji="0" lang="pt-BR" altLang="pt-BR" b="1" i="0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em recursos!</a:t>
            </a:r>
          </a:p>
        </p:txBody>
      </p:sp>
    </p:spTree>
    <p:extLst>
      <p:ext uri="{BB962C8B-B14F-4D97-AF65-F5344CB8AC3E}">
        <p14:creationId xmlns:p14="http://schemas.microsoft.com/office/powerpoint/2010/main" val="2862802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26">
            <a:extLst>
              <a:ext uri="{FF2B5EF4-FFF2-40B4-BE49-F238E27FC236}">
                <a16:creationId xmlns:a16="http://schemas.microsoft.com/office/drawing/2014/main" id="{4B85A740-FDBE-4A08-93F3-A8E12026DF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764704"/>
            <a:ext cx="9144000" cy="5832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t">
            <a:normAutofit fontScale="97500"/>
          </a:bodyPr>
          <a:lstStyle/>
          <a:p>
            <a:pPr marL="457200" indent="-457200">
              <a:buFont typeface="Wingdings" panose="05000000000000000000" pitchFamily="2" charset="2"/>
              <a:buChar char="Ø"/>
              <a:defRPr/>
            </a:pPr>
            <a:r>
              <a:rPr lang="pt-BR" sz="3300" b="1" kern="0" dirty="0">
                <a:solidFill>
                  <a:schemeClr val="tx2"/>
                </a:solidFill>
                <a:latin typeface="+mn-lt"/>
                <a:ea typeface="+mj-ea"/>
                <a:cs typeface="+mj-cs"/>
              </a:rPr>
              <a:t>Gestão de Recursos</a:t>
            </a:r>
          </a:p>
          <a:p>
            <a:pPr marL="1028700" lvl="1" indent="-571500">
              <a:buFont typeface="Wingdings" panose="05000000000000000000" pitchFamily="2" charset="2"/>
              <a:buChar char="ü"/>
              <a:defRPr/>
            </a:pPr>
            <a:r>
              <a:rPr lang="pt-BR" altLang="pt-BR" sz="2900" dirty="0">
                <a:latin typeface="+mn-lt"/>
              </a:rPr>
              <a:t>Tipo de Recursos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pt-BR" altLang="pt-BR" sz="2500" dirty="0">
                <a:latin typeface="+mn-lt"/>
              </a:rPr>
              <a:t>Não consumíveis: </a:t>
            </a:r>
            <a:r>
              <a:rPr lang="pt-BR" altLang="pt-BR" sz="2500" dirty="0">
                <a:solidFill>
                  <a:srgbClr val="002060"/>
                </a:solidFill>
                <a:latin typeface="+mn-lt"/>
              </a:rPr>
              <a:t>Pessoas e equipamentos.</a:t>
            </a:r>
          </a:p>
          <a:p>
            <a:pPr marL="1714500" lvl="3" indent="-342900">
              <a:buFont typeface="Arial" panose="020B0604020202020204" pitchFamily="34" charset="0"/>
              <a:buChar char="•"/>
              <a:defRPr/>
            </a:pPr>
            <a:r>
              <a:rPr lang="pt-BR" altLang="pt-BR" sz="2100" dirty="0">
                <a:latin typeface="+mn-lt"/>
              </a:rPr>
              <a:t>Se não forem bem administrados, geram </a:t>
            </a:r>
            <a:r>
              <a:rPr lang="pt-BR" altLang="pt-BR" sz="2100" dirty="0">
                <a:solidFill>
                  <a:srgbClr val="002060"/>
                </a:solidFill>
                <a:latin typeface="+mn-lt"/>
              </a:rPr>
              <a:t>custos </a:t>
            </a:r>
            <a:r>
              <a:rPr lang="pt-BR" altLang="pt-BR" sz="2100" dirty="0">
                <a:latin typeface="+mn-lt"/>
              </a:rPr>
              <a:t>desnecessários;</a:t>
            </a:r>
          </a:p>
          <a:p>
            <a:pPr marL="1714500" lvl="3" indent="-342900">
              <a:buFont typeface="Arial" panose="020B0604020202020204" pitchFamily="34" charset="0"/>
              <a:buChar char="•"/>
              <a:defRPr/>
            </a:pPr>
            <a:r>
              <a:rPr lang="pt-BR" altLang="pt-BR" sz="2100" dirty="0">
                <a:latin typeface="+mn-lt"/>
              </a:rPr>
              <a:t>Medidos em Dinheiro($) e Tempo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pt-BR" sz="2500" kern="0" dirty="0">
                <a:latin typeface="+mn-lt"/>
                <a:ea typeface="+mj-ea"/>
                <a:cs typeface="+mj-cs"/>
              </a:rPr>
              <a:t>Detalhado por atividade ou por tarefa</a:t>
            </a:r>
          </a:p>
          <a:p>
            <a:pPr marL="1714500" lvl="3" indent="-342900">
              <a:buFont typeface="Arial" panose="020B0604020202020204" pitchFamily="34" charset="0"/>
              <a:buChar char="•"/>
              <a:defRPr/>
            </a:pPr>
            <a:r>
              <a:rPr lang="pt-BR" kern="0" dirty="0">
                <a:latin typeface="+mn-lt"/>
                <a:ea typeface="+mj-ea"/>
                <a:cs typeface="+mj-cs"/>
              </a:rPr>
              <a:t>Orçamento parcial e global</a:t>
            </a:r>
          </a:p>
          <a:p>
            <a:pPr marL="1714500" lvl="3" indent="-342900">
              <a:buFont typeface="Arial" panose="020B0604020202020204" pitchFamily="34" charset="0"/>
              <a:buChar char="•"/>
              <a:defRPr/>
            </a:pPr>
            <a:r>
              <a:rPr lang="pt-BR" kern="0" dirty="0">
                <a:latin typeface="+mn-lt"/>
                <a:ea typeface="+mj-ea"/>
                <a:cs typeface="+mj-cs"/>
              </a:rPr>
              <a:t>Cronograma de desembolsos</a:t>
            </a:r>
          </a:p>
          <a:p>
            <a:pPr marL="800100" lvl="1" indent="-342900">
              <a:buFont typeface="Wingdings" panose="05000000000000000000" pitchFamily="2" charset="2"/>
              <a:buChar char="ü"/>
              <a:defRPr/>
            </a:pPr>
            <a:r>
              <a:rPr lang="pt-BR" sz="2900" kern="0" dirty="0">
                <a:latin typeface="+mn-lt"/>
                <a:ea typeface="+mj-ea"/>
                <a:cs typeface="+mj-cs"/>
              </a:rPr>
              <a:t>O custo de um projeto não é o mesmo que o preço que o cliente vai pagar.</a:t>
            </a:r>
            <a:br>
              <a:rPr lang="pt-BR" sz="2900" kern="0" dirty="0">
                <a:latin typeface="+mn-lt"/>
                <a:ea typeface="+mj-ea"/>
                <a:cs typeface="+mj-cs"/>
              </a:rPr>
            </a:br>
            <a:endParaRPr lang="pt-BR" sz="2900" kern="0" dirty="0">
              <a:latin typeface="+mn-lt"/>
              <a:ea typeface="+mj-ea"/>
              <a:cs typeface="+mj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08E57AE-BA6E-41BE-B54D-9443074D7079}"/>
              </a:ext>
            </a:extLst>
          </p:cNvPr>
          <p:cNvSpPr txBox="1">
            <a:spLocks noChangeArrowheads="1"/>
          </p:cNvSpPr>
          <p:nvPr/>
        </p:nvSpPr>
        <p:spPr>
          <a:xfrm>
            <a:off x="-6846" y="0"/>
            <a:ext cx="9144000" cy="792088"/>
          </a:xfrm>
          <a:prstGeom prst="rect">
            <a:avLst/>
          </a:prstGeom>
          <a:solidFill>
            <a:srgbClr val="333399"/>
          </a:solidFill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 fontAlgn="auto">
              <a:spcAft>
                <a:spcPts val="0"/>
              </a:spcAft>
            </a:pPr>
            <a:r>
              <a:rPr lang="pt-BR" altLang="pt-BR" sz="4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GPS – Gestão de Projetos de SW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14FE5B69-4904-4AD9-B3E8-C368026DA1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4168" y="4869160"/>
            <a:ext cx="2879584" cy="1901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5326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C4CE43E8-15B4-46A9-B2C7-EF230BC380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64905"/>
            <a:ext cx="9144000" cy="1728192"/>
          </a:xfrm>
          <a:solidFill>
            <a:schemeClr val="accent2"/>
          </a:solidFill>
        </p:spPr>
        <p:txBody>
          <a:bodyPr anchor="ctr">
            <a:normAutofit/>
          </a:bodyPr>
          <a:lstStyle/>
          <a:p>
            <a:pPr algn="ctr"/>
            <a:r>
              <a:rPr lang="pt-BR" sz="4000" dirty="0">
                <a:solidFill>
                  <a:schemeClr val="bg1"/>
                </a:solidFill>
              </a:rPr>
              <a:t>Planejamento e Gerenciamento de </a:t>
            </a:r>
            <a:r>
              <a:rPr lang="pt-BR" sz="4000" dirty="0" err="1">
                <a:solidFill>
                  <a:schemeClr val="bg1"/>
                </a:solidFill>
              </a:rPr>
              <a:t>de</a:t>
            </a:r>
            <a:r>
              <a:rPr lang="pt-BR" sz="4000" dirty="0">
                <a:solidFill>
                  <a:schemeClr val="bg1"/>
                </a:solidFill>
              </a:rPr>
              <a:t> Projetos – </a:t>
            </a:r>
            <a:r>
              <a:rPr lang="pt-BR" sz="4000" b="0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Riscos</a:t>
            </a:r>
            <a:endParaRPr lang="pt-BR" sz="4000" dirty="0">
              <a:solidFill>
                <a:srgbClr val="002060"/>
              </a:solidFill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2EA81A41-FECE-4E5B-9265-74673ADD4E77}"/>
              </a:ext>
            </a:extLst>
          </p:cNvPr>
          <p:cNvSpPr txBox="1">
            <a:spLocks noChangeArrowheads="1"/>
          </p:cNvSpPr>
          <p:nvPr/>
        </p:nvSpPr>
        <p:spPr>
          <a:xfrm>
            <a:off x="-6846" y="0"/>
            <a:ext cx="9144000" cy="792088"/>
          </a:xfrm>
          <a:prstGeom prst="rect">
            <a:avLst/>
          </a:prstGeom>
          <a:solidFill>
            <a:srgbClr val="333399"/>
          </a:solidFill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 fontAlgn="auto">
              <a:spcAft>
                <a:spcPts val="0"/>
              </a:spcAft>
            </a:pPr>
            <a:r>
              <a:rPr lang="pt-BR" altLang="pt-BR" sz="4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GPS – Gestão de Projetos de SW</a:t>
            </a:r>
          </a:p>
        </p:txBody>
      </p:sp>
    </p:spTree>
    <p:extLst>
      <p:ext uri="{BB962C8B-B14F-4D97-AF65-F5344CB8AC3E}">
        <p14:creationId xmlns:p14="http://schemas.microsoft.com/office/powerpoint/2010/main" val="2265784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27384"/>
            <a:ext cx="9144000" cy="792088"/>
          </a:xfrm>
          <a:solidFill>
            <a:srgbClr val="333399"/>
          </a:solidFill>
        </p:spPr>
        <p:txBody>
          <a:bodyPr>
            <a:normAutofit/>
          </a:bodyPr>
          <a:lstStyle/>
          <a:p>
            <a:pPr algn="ctr"/>
            <a:r>
              <a:rPr lang="pt-BR" altLang="pt-BR" sz="4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GPS – Gestão de Projetos de Sw</a:t>
            </a:r>
          </a:p>
        </p:txBody>
      </p:sp>
      <p:sp>
        <p:nvSpPr>
          <p:cNvPr id="7" name="Espaço Reservado para Conteúdo 6"/>
          <p:cNvSpPr>
            <a:spLocks noGrp="1"/>
          </p:cNvSpPr>
          <p:nvPr>
            <p:ph sz="quarter" idx="2"/>
          </p:nvPr>
        </p:nvSpPr>
        <p:spPr>
          <a:xfrm>
            <a:off x="0" y="836712"/>
            <a:ext cx="9036496" cy="518457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t-BR" altLang="pt-BR" dirty="0">
                <a:latin typeface="Calibri" panose="020F0502020204030204" pitchFamily="34" charset="0"/>
                <a:cs typeface="Calibri" panose="020F0502020204030204" pitchFamily="34" charset="0"/>
              </a:rPr>
              <a:t>Planejamento e Gerenciamento de projetos</a:t>
            </a:r>
          </a:p>
          <a:p>
            <a:pPr lvl="1">
              <a:lnSpc>
                <a:spcPct val="90000"/>
              </a:lnSpc>
            </a:pPr>
            <a:r>
              <a:rPr lang="pt-BR" altLang="pt-BR" dirty="0">
                <a:latin typeface="Calibri" panose="020F0502020204030204" pitchFamily="34" charset="0"/>
                <a:cs typeface="Calibri" panose="020F0502020204030204" pitchFamily="34" charset="0"/>
              </a:rPr>
              <a:t>Plano de Gestão de Projetos</a:t>
            </a:r>
          </a:p>
          <a:p>
            <a:pPr lvl="1">
              <a:lnSpc>
                <a:spcPct val="90000"/>
              </a:lnSpc>
            </a:pPr>
            <a:r>
              <a:rPr lang="pt-BR" altLang="pt-BR" dirty="0">
                <a:latin typeface="Calibri" panose="020F0502020204030204" pitchFamily="34" charset="0"/>
                <a:cs typeface="Calibri" panose="020F0502020204030204" pitchFamily="34" charset="0"/>
              </a:rPr>
              <a:t>Gestão de Tempo - Calendário/Cronograma de Projetos</a:t>
            </a:r>
          </a:p>
          <a:p>
            <a:pPr lvl="1">
              <a:lnSpc>
                <a:spcPct val="90000"/>
              </a:lnSpc>
            </a:pPr>
            <a:r>
              <a:rPr lang="pt-BR" altLang="pt-BR" dirty="0">
                <a:latin typeface="Calibri" panose="020F0502020204030204" pitchFamily="34" charset="0"/>
                <a:cs typeface="Calibri" panose="020F0502020204030204" pitchFamily="34" charset="0"/>
              </a:rPr>
              <a:t>Relatórios de Acompanhamento – Status </a:t>
            </a:r>
            <a:r>
              <a:rPr lang="pt-BR" altLang="pt-BR" dirty="0" err="1">
                <a:latin typeface="Calibri" panose="020F0502020204030204" pitchFamily="34" charset="0"/>
                <a:cs typeface="Calibri" panose="020F0502020204030204" pitchFamily="34" charset="0"/>
              </a:rPr>
              <a:t>Report</a:t>
            </a:r>
            <a:r>
              <a:rPr lang="pt-BR" altLang="pt-BR" dirty="0">
                <a:latin typeface="Calibri" panose="020F0502020204030204" pitchFamily="34" charset="0"/>
                <a:cs typeface="Calibri" panose="020F0502020204030204" pitchFamily="34" charset="0"/>
              </a:rPr>
              <a:t> de Projetos</a:t>
            </a:r>
          </a:p>
          <a:p>
            <a:pPr lvl="1">
              <a:lnSpc>
                <a:spcPct val="90000"/>
              </a:lnSpc>
            </a:pPr>
            <a:r>
              <a:rPr lang="pt-BR" altLang="pt-BR" dirty="0">
                <a:latin typeface="Calibri" panose="020F0502020204030204" pitchFamily="34" charset="0"/>
                <a:cs typeface="Calibri" panose="020F0502020204030204" pitchFamily="34" charset="0"/>
              </a:rPr>
              <a:t>Controle de Projetos</a:t>
            </a:r>
          </a:p>
          <a:p>
            <a:pPr lvl="1">
              <a:lnSpc>
                <a:spcPct val="90000"/>
              </a:lnSpc>
            </a:pPr>
            <a:r>
              <a:rPr lang="pt-BR" altLang="pt-BR" dirty="0">
                <a:latin typeface="Calibri" panose="020F0502020204030204" pitchFamily="34" charset="0"/>
                <a:cs typeface="Calibri" panose="020F0502020204030204" pitchFamily="34" charset="0"/>
              </a:rPr>
              <a:t>Gestão de Recursos</a:t>
            </a:r>
          </a:p>
          <a:p>
            <a:pPr lvl="1">
              <a:lnSpc>
                <a:spcPct val="90000"/>
              </a:lnSpc>
            </a:pPr>
            <a:r>
              <a:rPr lang="pt-BR" altLang="pt-BR" dirty="0">
                <a:latin typeface="Calibri" panose="020F0502020204030204" pitchFamily="34" charset="0"/>
                <a:cs typeface="Calibri" panose="020F0502020204030204" pitchFamily="34" charset="0"/>
              </a:rPr>
              <a:t>Gestão e Controle do Projetos</a:t>
            </a:r>
          </a:p>
          <a:p>
            <a:pPr lvl="1">
              <a:lnSpc>
                <a:spcPct val="90000"/>
              </a:lnSpc>
            </a:pPr>
            <a:r>
              <a:rPr lang="pt-BR" altLang="pt-BR" dirty="0">
                <a:latin typeface="Calibri" panose="020F0502020204030204" pitchFamily="34" charset="0"/>
                <a:cs typeface="Calibri" panose="020F0502020204030204" pitchFamily="34" charset="0"/>
              </a:rPr>
              <a:t>Gerenciamento de Riscos</a:t>
            </a:r>
          </a:p>
          <a:p>
            <a:pPr lvl="1">
              <a:lnSpc>
                <a:spcPct val="90000"/>
              </a:lnSpc>
            </a:pPr>
            <a:r>
              <a:rPr lang="pt-BR" altLang="pt-BR" dirty="0">
                <a:latin typeface="Calibri" panose="020F0502020204030204" pitchFamily="34" charset="0"/>
                <a:cs typeface="Calibri" panose="020F0502020204030204" pitchFamily="34" charset="0"/>
              </a:rPr>
              <a:t>Gerenciamento de Conflitos / Comunicação</a:t>
            </a:r>
          </a:p>
          <a:p>
            <a:pPr lvl="1">
              <a:lnSpc>
                <a:spcPct val="90000"/>
              </a:lnSpc>
            </a:pPr>
            <a:r>
              <a:rPr lang="pt-BR" altLang="pt-BR" dirty="0">
                <a:latin typeface="Calibri" panose="020F0502020204030204" pitchFamily="34" charset="0"/>
                <a:cs typeface="Calibri" panose="020F0502020204030204" pitchFamily="34" charset="0"/>
              </a:rPr>
              <a:t>Matriz de Envolvidos </a:t>
            </a:r>
          </a:p>
          <a:p>
            <a:pPr lvl="1">
              <a:lnSpc>
                <a:spcPct val="90000"/>
              </a:lnSpc>
            </a:pPr>
            <a:r>
              <a:rPr lang="pt-BR" altLang="pt-BR" dirty="0">
                <a:latin typeface="Calibri" panose="020F0502020204030204" pitchFamily="34" charset="0"/>
                <a:cs typeface="Calibri" panose="020F0502020204030204" pitchFamily="34" charset="0"/>
              </a:rPr>
              <a:t>Caminho crítico</a:t>
            </a:r>
          </a:p>
          <a:p>
            <a:pPr lvl="1">
              <a:lnSpc>
                <a:spcPct val="90000"/>
              </a:lnSpc>
            </a:pPr>
            <a:r>
              <a:rPr lang="pt-BR" altLang="pt-BR" dirty="0">
                <a:latin typeface="Calibri" panose="020F0502020204030204" pitchFamily="34" charset="0"/>
                <a:cs typeface="Calibri" panose="020F0502020204030204" pitchFamily="34" charset="0"/>
              </a:rPr>
              <a:t>Contingência de projetos</a:t>
            </a:r>
          </a:p>
          <a:p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FE4A2-43E5-438B-8415-B6593A35A262}" type="slidenum">
              <a:rPr lang="pt-BR" altLang="pt-BR" smtClean="0"/>
              <a:pPr/>
              <a:t>3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9716394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26">
            <a:extLst>
              <a:ext uri="{FF2B5EF4-FFF2-40B4-BE49-F238E27FC236}">
                <a16:creationId xmlns:a16="http://schemas.microsoft.com/office/drawing/2014/main" id="{4B85A740-FDBE-4A08-93F3-A8E12026DF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04" y="980728"/>
            <a:ext cx="8928992" cy="5544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t">
            <a:normAutofit fontScale="90000" lnSpcReduction="10000"/>
          </a:bodyPr>
          <a:lstStyle/>
          <a:p>
            <a:pPr marL="457200" indent="-457200">
              <a:spcBef>
                <a:spcPts val="600"/>
              </a:spcBef>
              <a:buFont typeface="Wingdings" panose="05000000000000000000" pitchFamily="2" charset="2"/>
              <a:buChar char="Ø"/>
              <a:defRPr/>
            </a:pPr>
            <a:r>
              <a:rPr lang="pt-BR" sz="3100" b="1" kern="0" dirty="0">
                <a:solidFill>
                  <a:schemeClr val="tx2"/>
                </a:solidFill>
                <a:latin typeface="+mn-lt"/>
                <a:ea typeface="+mj-ea"/>
                <a:cs typeface="+mj-cs"/>
              </a:rPr>
              <a:t>Gerência de Riscos</a:t>
            </a:r>
          </a:p>
          <a:p>
            <a:pPr marL="914400" lvl="1" indent="-457200">
              <a:spcBef>
                <a:spcPts val="600"/>
              </a:spcBef>
              <a:buFont typeface="Wingdings" panose="05000000000000000000" pitchFamily="2" charset="2"/>
              <a:buChar char="ü"/>
              <a:defRPr/>
            </a:pPr>
            <a:r>
              <a:rPr lang="pt-BR" sz="2700" kern="0" dirty="0">
                <a:solidFill>
                  <a:srgbClr val="002060"/>
                </a:solidFill>
                <a:latin typeface="+mn-lt"/>
              </a:rPr>
              <a:t>Riscos</a:t>
            </a:r>
            <a:r>
              <a:rPr lang="pt-BR" sz="2700" b="1" kern="0" dirty="0">
                <a:solidFill>
                  <a:srgbClr val="800080"/>
                </a:solidFill>
                <a:latin typeface="+mn-lt"/>
              </a:rPr>
              <a:t> </a:t>
            </a:r>
            <a:r>
              <a:rPr lang="pt-BR" sz="2700" kern="0" dirty="0">
                <a:latin typeface="+mn-lt"/>
              </a:rPr>
              <a:t>são eventos com potencial de impactar no projeto ou no produto negativamente. </a:t>
            </a:r>
          </a:p>
          <a:p>
            <a:pPr marL="1371600" lvl="2" indent="-4572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pt-BR" kern="0" dirty="0">
                <a:latin typeface="+mn-lt"/>
              </a:rPr>
              <a:t>É preciso evitar que os </a:t>
            </a:r>
            <a:r>
              <a:rPr lang="pt-BR" kern="0" dirty="0">
                <a:solidFill>
                  <a:srgbClr val="002060"/>
                </a:solidFill>
                <a:latin typeface="+mn-lt"/>
              </a:rPr>
              <a:t>riscos</a:t>
            </a:r>
            <a:r>
              <a:rPr lang="pt-BR" b="1" kern="0" dirty="0">
                <a:solidFill>
                  <a:srgbClr val="800080"/>
                </a:solidFill>
                <a:latin typeface="+mn-lt"/>
              </a:rPr>
              <a:t> </a:t>
            </a:r>
            <a:r>
              <a:rPr lang="pt-BR" kern="0" dirty="0">
                <a:latin typeface="+mn-lt"/>
              </a:rPr>
              <a:t>se tornem problemas, e evitar que os</a:t>
            </a:r>
            <a:r>
              <a:rPr lang="pt-BR" kern="0" dirty="0">
                <a:solidFill>
                  <a:schemeClr val="tx1">
                    <a:tint val="75000"/>
                  </a:schemeClr>
                </a:solidFill>
                <a:latin typeface="+mn-lt"/>
              </a:rPr>
              <a:t> </a:t>
            </a:r>
            <a:r>
              <a:rPr lang="pt-BR" kern="0" dirty="0">
                <a:solidFill>
                  <a:srgbClr val="002060"/>
                </a:solidFill>
                <a:latin typeface="+mn-lt"/>
              </a:rPr>
              <a:t>problemas </a:t>
            </a:r>
            <a:r>
              <a:rPr lang="pt-BR" kern="0" dirty="0">
                <a:latin typeface="+mn-lt"/>
              </a:rPr>
              <a:t>tenham impacto negativo.</a:t>
            </a:r>
          </a:p>
          <a:p>
            <a:pPr marL="914400" lvl="1" indent="-457200">
              <a:spcBef>
                <a:spcPts val="600"/>
              </a:spcBef>
              <a:buFont typeface="Wingdings" panose="05000000000000000000" pitchFamily="2" charset="2"/>
              <a:buChar char="ü"/>
              <a:defRPr/>
            </a:pPr>
            <a:r>
              <a:rPr lang="pt-BR" sz="2900" kern="0" dirty="0">
                <a:solidFill>
                  <a:srgbClr val="002060"/>
                </a:solidFill>
                <a:latin typeface="+mn-lt"/>
              </a:rPr>
              <a:t>Problemas </a:t>
            </a:r>
            <a:r>
              <a:rPr lang="pt-BR" sz="2900" kern="0" dirty="0">
                <a:latin typeface="+mn-lt"/>
              </a:rPr>
              <a:t>são eventos decorrentes de algum risco que impactam no projeto e consequentemente no produto negativamente;</a:t>
            </a:r>
          </a:p>
          <a:p>
            <a:pPr marL="914400" lvl="1" indent="-457200">
              <a:spcBef>
                <a:spcPts val="600"/>
              </a:spcBef>
              <a:buFont typeface="Wingdings" panose="05000000000000000000" pitchFamily="2" charset="2"/>
              <a:buChar char="ü"/>
              <a:defRPr/>
            </a:pPr>
            <a:r>
              <a:rPr lang="pt-BR" altLang="zh-CN" sz="2900" kern="0" dirty="0">
                <a:latin typeface="+mn-lt"/>
                <a:ea typeface="宋体" charset="-122"/>
              </a:rPr>
              <a:t>Identificar e monitorar os riscos e problemas pode ajudar a evitar que uma </a:t>
            </a:r>
            <a:r>
              <a:rPr lang="pt-BR" altLang="zh-CN" sz="2900" kern="0" dirty="0">
                <a:solidFill>
                  <a:srgbClr val="002060"/>
                </a:solidFill>
                <a:latin typeface="+mn-lt"/>
                <a:ea typeface="宋体" charset="-122"/>
              </a:rPr>
              <a:t>mudança de mercado</a:t>
            </a:r>
            <a:r>
              <a:rPr lang="pt-BR" altLang="zh-CN" sz="2900" kern="0" dirty="0">
                <a:latin typeface="+mn-lt"/>
                <a:ea typeface="宋体" charset="-122"/>
              </a:rPr>
              <a:t>, ou outros </a:t>
            </a:r>
            <a:r>
              <a:rPr lang="pt-BR" altLang="zh-CN" sz="2900" kern="0" dirty="0">
                <a:solidFill>
                  <a:srgbClr val="002060"/>
                </a:solidFill>
                <a:latin typeface="+mn-lt"/>
                <a:ea typeface="宋体" charset="-122"/>
              </a:rPr>
              <a:t>fatores</a:t>
            </a:r>
            <a:r>
              <a:rPr lang="pt-BR" altLang="zh-CN" sz="2900" kern="0" dirty="0">
                <a:latin typeface="+mn-lt"/>
                <a:ea typeface="宋体" charset="-122"/>
              </a:rPr>
              <a:t> possam representar problemas para seu produto.</a:t>
            </a:r>
          </a:p>
          <a:p>
            <a:pPr marL="914400" lvl="1" indent="-457200">
              <a:spcBef>
                <a:spcPts val="600"/>
              </a:spcBef>
              <a:buFont typeface="Wingdings" panose="05000000000000000000" pitchFamily="2" charset="2"/>
              <a:buChar char="ü"/>
              <a:defRPr/>
            </a:pPr>
            <a:r>
              <a:rPr lang="pt-BR" sz="2700" kern="0" dirty="0">
                <a:latin typeface="+mn-lt"/>
                <a:ea typeface="宋体" charset="-122"/>
                <a:cs typeface="+mj-cs"/>
              </a:rPr>
              <a:t>Fatores de Risco </a:t>
            </a:r>
            <a:r>
              <a:rPr lang="pt-BR" sz="2700" kern="0" dirty="0">
                <a:latin typeface="+mn-lt"/>
                <a:ea typeface="宋体" charset="-122"/>
                <a:cs typeface="+mj-cs"/>
                <a:sym typeface="Wingdings" panose="05000000000000000000" pitchFamily="2" charset="2"/>
              </a:rPr>
              <a:t> Estratégias de Contenção</a:t>
            </a:r>
          </a:p>
          <a:p>
            <a:pPr marL="914400" lvl="1" indent="-457200">
              <a:spcBef>
                <a:spcPts val="600"/>
              </a:spcBef>
              <a:buFont typeface="Wingdings" panose="05000000000000000000" pitchFamily="2" charset="2"/>
              <a:buChar char="ü"/>
              <a:defRPr/>
            </a:pPr>
            <a:r>
              <a:rPr lang="pt-BR" sz="2700" kern="0" dirty="0">
                <a:latin typeface="+mn-lt"/>
                <a:ea typeface="宋体" charset="-122"/>
                <a:cs typeface="+mj-cs"/>
              </a:rPr>
              <a:t>Riscos </a:t>
            </a:r>
            <a:r>
              <a:rPr lang="pt-BR" sz="2700" kern="0" dirty="0">
                <a:latin typeface="+mn-lt"/>
                <a:ea typeface="宋体" charset="-122"/>
                <a:cs typeface="+mj-cs"/>
                <a:sym typeface="Wingdings" panose="05000000000000000000" pitchFamily="2" charset="2"/>
              </a:rPr>
              <a:t> Respostas</a:t>
            </a:r>
            <a:endParaRPr lang="pt-BR" sz="2700" kern="0" dirty="0">
              <a:latin typeface="+mn-lt"/>
              <a:ea typeface="+mj-ea"/>
              <a:cs typeface="+mj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08E57AE-BA6E-41BE-B54D-9443074D7079}"/>
              </a:ext>
            </a:extLst>
          </p:cNvPr>
          <p:cNvSpPr txBox="1">
            <a:spLocks noChangeArrowheads="1"/>
          </p:cNvSpPr>
          <p:nvPr/>
        </p:nvSpPr>
        <p:spPr>
          <a:xfrm>
            <a:off x="-6846" y="0"/>
            <a:ext cx="9144000" cy="792088"/>
          </a:xfrm>
          <a:prstGeom prst="rect">
            <a:avLst/>
          </a:prstGeom>
          <a:solidFill>
            <a:srgbClr val="333399"/>
          </a:solidFill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 fontAlgn="auto">
              <a:spcAft>
                <a:spcPts val="0"/>
              </a:spcAft>
            </a:pPr>
            <a:r>
              <a:rPr lang="pt-BR" altLang="pt-BR" sz="4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GPS – Gestão de Projetos de SW</a:t>
            </a:r>
          </a:p>
        </p:txBody>
      </p:sp>
    </p:spTree>
    <p:extLst>
      <p:ext uri="{BB962C8B-B14F-4D97-AF65-F5344CB8AC3E}">
        <p14:creationId xmlns:p14="http://schemas.microsoft.com/office/powerpoint/2010/main" val="27163566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26">
            <a:extLst>
              <a:ext uri="{FF2B5EF4-FFF2-40B4-BE49-F238E27FC236}">
                <a16:creationId xmlns:a16="http://schemas.microsoft.com/office/drawing/2014/main" id="{4B85A740-FDBE-4A08-93F3-A8E12026DF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980728"/>
            <a:ext cx="9144000" cy="4824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t">
            <a:normAutofit fontScale="97500" lnSpcReduction="10000"/>
          </a:bodyPr>
          <a:lstStyle/>
          <a:p>
            <a:pPr marL="457200" indent="-457200">
              <a:buFont typeface="Wingdings" panose="05000000000000000000" pitchFamily="2" charset="2"/>
              <a:buChar char="Ø"/>
              <a:defRPr/>
            </a:pPr>
            <a:r>
              <a:rPr lang="pt-BR" sz="3300" b="1" kern="0" dirty="0">
                <a:solidFill>
                  <a:schemeClr val="tx2"/>
                </a:solidFill>
                <a:latin typeface="+mn-lt"/>
                <a:ea typeface="+mj-ea"/>
                <a:cs typeface="+mj-cs"/>
              </a:rPr>
              <a:t>Gerência de Riscos</a:t>
            </a:r>
          </a:p>
          <a:p>
            <a:pPr marL="914400" lvl="1" indent="-457200">
              <a:buFont typeface="Wingdings" panose="05000000000000000000" pitchFamily="2" charset="2"/>
              <a:buChar char="ü"/>
              <a:defRPr/>
            </a:pPr>
            <a:r>
              <a:rPr lang="pt-BR" sz="3200" kern="0" dirty="0"/>
              <a:t>Um projeto ou produto bem sucedido é aquele em onde todos os riscos foram mapeados / identificados e foram produzidos respostas para cada um dos riscos diminuindo a incidência de </a:t>
            </a:r>
            <a:r>
              <a:rPr lang="pt-BR" sz="3200" b="1" kern="0" dirty="0">
                <a:solidFill>
                  <a:srgbClr val="002060"/>
                </a:solidFill>
              </a:rPr>
              <a:t>problemas</a:t>
            </a:r>
            <a:r>
              <a:rPr lang="pt-BR" sz="3200" kern="0" dirty="0">
                <a:solidFill>
                  <a:srgbClr val="002060"/>
                </a:solidFill>
              </a:rPr>
              <a:t>. </a:t>
            </a:r>
          </a:p>
          <a:p>
            <a:pPr marL="914400" lvl="1" indent="-457200">
              <a:buFont typeface="Wingdings" panose="05000000000000000000" pitchFamily="2" charset="2"/>
              <a:buChar char="ü"/>
              <a:defRPr/>
            </a:pPr>
            <a:r>
              <a:rPr lang="pt-BR" sz="3200" kern="0" dirty="0"/>
              <a:t>É responsabilidade do Gerente de Produtos e Gerente de Projetos trabalharem em conjunto para </a:t>
            </a:r>
            <a:r>
              <a:rPr lang="pt-BR" sz="3200" kern="0" dirty="0">
                <a:solidFill>
                  <a:srgbClr val="002060"/>
                </a:solidFill>
              </a:rPr>
              <a:t>identificar, endereçar, e mitigá-los </a:t>
            </a:r>
            <a:r>
              <a:rPr lang="pt-BR" sz="3200" kern="0" dirty="0"/>
              <a:t>todos os riscos associados, e assim entregar um produto de sucesso.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08E57AE-BA6E-41BE-B54D-9443074D7079}"/>
              </a:ext>
            </a:extLst>
          </p:cNvPr>
          <p:cNvSpPr txBox="1">
            <a:spLocks noChangeArrowheads="1"/>
          </p:cNvSpPr>
          <p:nvPr/>
        </p:nvSpPr>
        <p:spPr>
          <a:xfrm>
            <a:off x="-6846" y="0"/>
            <a:ext cx="9144000" cy="792088"/>
          </a:xfrm>
          <a:prstGeom prst="rect">
            <a:avLst/>
          </a:prstGeom>
          <a:solidFill>
            <a:srgbClr val="333399"/>
          </a:solidFill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 fontAlgn="auto">
              <a:spcAft>
                <a:spcPts val="0"/>
              </a:spcAft>
            </a:pPr>
            <a:r>
              <a:rPr lang="pt-BR" altLang="pt-BR" sz="4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GPS – Gestão de Projetos de SW</a:t>
            </a:r>
          </a:p>
        </p:txBody>
      </p:sp>
    </p:spTree>
    <p:extLst>
      <p:ext uri="{BB962C8B-B14F-4D97-AF65-F5344CB8AC3E}">
        <p14:creationId xmlns:p14="http://schemas.microsoft.com/office/powerpoint/2010/main" val="28137235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C4CE43E8-15B4-46A9-B2C7-EF230BC380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420888"/>
            <a:ext cx="9144000" cy="2376265"/>
          </a:xfrm>
          <a:solidFill>
            <a:schemeClr val="accent2"/>
          </a:solidFill>
        </p:spPr>
        <p:txBody>
          <a:bodyPr anchor="ctr">
            <a:normAutofit/>
          </a:bodyPr>
          <a:lstStyle/>
          <a:p>
            <a:pPr algn="ctr"/>
            <a:r>
              <a:rPr lang="pt-BR" sz="4000" dirty="0">
                <a:solidFill>
                  <a:schemeClr val="bg1"/>
                </a:solidFill>
              </a:rPr>
              <a:t>Planejamento e Gerenciamento de Projetos – </a:t>
            </a:r>
            <a:r>
              <a:rPr lang="pt-BR" sz="4000" dirty="0">
                <a:solidFill>
                  <a:srgbClr val="002060"/>
                </a:solidFill>
              </a:rPr>
              <a:t>Conflitos </a:t>
            </a:r>
            <a:r>
              <a:rPr lang="pt-BR" sz="4000" dirty="0">
                <a:solidFill>
                  <a:schemeClr val="bg1">
                    <a:lumMod val="95000"/>
                  </a:schemeClr>
                </a:solidFill>
              </a:rPr>
              <a:t>(</a:t>
            </a:r>
            <a:r>
              <a:rPr lang="pt-BR" altLang="pt-BR" sz="4000" dirty="0">
                <a:solidFill>
                  <a:schemeClr val="bg1">
                    <a:lumMod val="95000"/>
                  </a:schemeClr>
                </a:solidFill>
              </a:rPr>
              <a:t>Equipes e Comunicação)</a:t>
            </a:r>
            <a:endParaRPr lang="pt-BR" sz="4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2EA81A41-FECE-4E5B-9265-74673ADD4E77}"/>
              </a:ext>
            </a:extLst>
          </p:cNvPr>
          <p:cNvSpPr txBox="1">
            <a:spLocks noChangeArrowheads="1"/>
          </p:cNvSpPr>
          <p:nvPr/>
        </p:nvSpPr>
        <p:spPr>
          <a:xfrm>
            <a:off x="-6846" y="0"/>
            <a:ext cx="9144000" cy="792088"/>
          </a:xfrm>
          <a:prstGeom prst="rect">
            <a:avLst/>
          </a:prstGeom>
          <a:solidFill>
            <a:srgbClr val="333399"/>
          </a:solidFill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 fontAlgn="auto">
              <a:spcAft>
                <a:spcPts val="0"/>
              </a:spcAft>
            </a:pPr>
            <a:r>
              <a:rPr lang="pt-BR" altLang="pt-BR" sz="4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GPS – Gestão de Projetos de SW</a:t>
            </a:r>
          </a:p>
        </p:txBody>
      </p:sp>
    </p:spTree>
    <p:extLst>
      <p:ext uri="{BB962C8B-B14F-4D97-AF65-F5344CB8AC3E}">
        <p14:creationId xmlns:p14="http://schemas.microsoft.com/office/powerpoint/2010/main" val="39588768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26">
            <a:extLst>
              <a:ext uri="{FF2B5EF4-FFF2-40B4-BE49-F238E27FC236}">
                <a16:creationId xmlns:a16="http://schemas.microsoft.com/office/drawing/2014/main" id="{4B85A740-FDBE-4A08-93F3-A8E12026DF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980728"/>
            <a:ext cx="9144000" cy="5760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t">
            <a:normAutofit fontScale="90000" lnSpcReduction="10000"/>
          </a:bodyPr>
          <a:lstStyle/>
          <a:p>
            <a:pPr marL="457200" indent="-457200">
              <a:buFont typeface="Wingdings" panose="05000000000000000000" pitchFamily="2" charset="2"/>
              <a:buChar char="Ø"/>
              <a:defRPr/>
            </a:pPr>
            <a:r>
              <a:rPr lang="pt-BR" sz="3300" b="1" kern="0" dirty="0">
                <a:solidFill>
                  <a:schemeClr val="tx2"/>
                </a:solidFill>
                <a:latin typeface="+mn-lt"/>
                <a:ea typeface="+mj-ea"/>
                <a:cs typeface="+mj-cs"/>
              </a:rPr>
              <a:t>Gerência de Conflitos - Equipe</a:t>
            </a:r>
          </a:p>
          <a:p>
            <a:pPr marL="914400" lvl="1" indent="-457200">
              <a:buFont typeface="Wingdings" panose="05000000000000000000" pitchFamily="2" charset="2"/>
              <a:buChar char="ü"/>
              <a:defRPr/>
            </a:pPr>
            <a:r>
              <a:rPr lang="pt-BR" sz="3200" kern="0" dirty="0"/>
              <a:t>Grupo X Equipe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pt-BR" sz="2400" b="1" i="0" dirty="0">
                <a:solidFill>
                  <a:srgbClr val="002060"/>
                </a:solidFill>
                <a:effectLst/>
                <a:latin typeface="Lora" panose="020B0604020202020204" pitchFamily="2" charset="0"/>
              </a:rPr>
              <a:t>Grupo: </a:t>
            </a:r>
            <a:r>
              <a:rPr lang="pt-BR" sz="2400" b="0" i="0" dirty="0">
                <a:solidFill>
                  <a:srgbClr val="121112"/>
                </a:solidFill>
                <a:effectLst/>
                <a:latin typeface="Lora" panose="020B0604020202020204" pitchFamily="2" charset="0"/>
              </a:rPr>
              <a:t>Reunião de duas ou mais pessoas visando a realização de um objetivo. 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pt-BR" sz="2400" b="0" i="0" dirty="0">
                <a:solidFill>
                  <a:srgbClr val="121112"/>
                </a:solidFill>
                <a:effectLst/>
                <a:latin typeface="Lora" panose="020B0604020202020204" pitchFamily="2" charset="0"/>
              </a:rPr>
              <a:t>O indivíduo usa o grupo e as relações sociais do grupo como instrumentos para satisfazer suas necessidades, como: </a:t>
            </a:r>
          </a:p>
          <a:p>
            <a:pPr marL="1714500" lvl="3" indent="-342900">
              <a:buFont typeface="Wingdings" panose="05000000000000000000" pitchFamily="2" charset="2"/>
              <a:buChar char="§"/>
              <a:defRPr/>
            </a:pPr>
            <a:r>
              <a:rPr lang="pt-BR" sz="2200" b="0" i="0" dirty="0">
                <a:solidFill>
                  <a:srgbClr val="121112"/>
                </a:solidFill>
                <a:effectLst/>
                <a:latin typeface="Lora" panose="020B0604020202020204" pitchFamily="2" charset="0"/>
              </a:rPr>
              <a:t>Segurança, </a:t>
            </a:r>
            <a:r>
              <a:rPr lang="pt-BR" sz="2200" dirty="0">
                <a:solidFill>
                  <a:srgbClr val="121112"/>
                </a:solidFill>
                <a:latin typeface="Lora" panose="020B0604020202020204" pitchFamily="2" charset="0"/>
              </a:rPr>
              <a:t>s</a:t>
            </a:r>
            <a:r>
              <a:rPr lang="pt-BR" sz="2200" b="0" i="0" dirty="0">
                <a:solidFill>
                  <a:srgbClr val="121112"/>
                </a:solidFill>
                <a:effectLst/>
                <a:latin typeface="Lora" panose="020B0604020202020204" pitchFamily="2" charset="0"/>
              </a:rPr>
              <a:t>tatus, autoestima, associação/relacionamentos., poder.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pt-BR" b="1" kern="0" dirty="0">
                <a:solidFill>
                  <a:srgbClr val="002060"/>
                </a:solidFill>
              </a:rPr>
              <a:t>Equipe: </a:t>
            </a:r>
            <a:r>
              <a:rPr lang="pt-BR" b="0" i="0" dirty="0">
                <a:solidFill>
                  <a:srgbClr val="121112"/>
                </a:solidFill>
                <a:effectLst/>
                <a:latin typeface="Lora" pitchFamily="2" charset="0"/>
              </a:rPr>
              <a:t>as pessoas se unem em um esforço coordenado. Uma ajuda a outra e a responsabilidade é de todos. </a:t>
            </a:r>
          </a:p>
          <a:p>
            <a:pPr marL="1714500" lvl="3" indent="-342900">
              <a:buFont typeface="Wingdings" panose="05000000000000000000" pitchFamily="2" charset="2"/>
              <a:buChar char="§"/>
              <a:defRPr/>
            </a:pPr>
            <a:r>
              <a:rPr lang="pt-BR" sz="2200" b="0" i="0" dirty="0">
                <a:solidFill>
                  <a:srgbClr val="121112"/>
                </a:solidFill>
                <a:effectLst/>
                <a:latin typeface="Lora" pitchFamily="2" charset="0"/>
              </a:rPr>
              <a:t>Em uma equipe, os esforços de cada pessoa resultam em um nível de desempenho maior do que desempenhado individualmente.</a:t>
            </a:r>
          </a:p>
          <a:p>
            <a:pPr marL="1714500" lvl="3" indent="-342900">
              <a:buFont typeface="Wingdings" panose="05000000000000000000" pitchFamily="2" charset="2"/>
              <a:buChar char="§"/>
              <a:defRPr/>
            </a:pPr>
            <a:r>
              <a:rPr lang="pt-BR" sz="2200" b="0" i="0" dirty="0">
                <a:solidFill>
                  <a:srgbClr val="121112"/>
                </a:solidFill>
                <a:effectLst/>
                <a:latin typeface="Lora" pitchFamily="2" charset="0"/>
              </a:rPr>
              <a:t>Equipes são capazes de melhorar o desempenho do indivíduos quando a tarefa requer habilidades, julgamentos e experiências múltiplas através da interação que existe nelas e tendem a aumentar a motivação de seus componentes.</a:t>
            </a:r>
            <a:endParaRPr lang="pt-BR" sz="2200" kern="0" dirty="0"/>
          </a:p>
          <a:p>
            <a:pPr marL="1371600" lvl="2" indent="-457200">
              <a:buFont typeface="Wingdings" panose="05000000000000000000" pitchFamily="2" charset="2"/>
              <a:buChar char="ü"/>
              <a:defRPr/>
            </a:pPr>
            <a:endParaRPr lang="pt-BR" sz="3200" kern="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08E57AE-BA6E-41BE-B54D-9443074D7079}"/>
              </a:ext>
            </a:extLst>
          </p:cNvPr>
          <p:cNvSpPr txBox="1">
            <a:spLocks noChangeArrowheads="1"/>
          </p:cNvSpPr>
          <p:nvPr/>
        </p:nvSpPr>
        <p:spPr>
          <a:xfrm>
            <a:off x="-6846" y="0"/>
            <a:ext cx="9144000" cy="792088"/>
          </a:xfrm>
          <a:prstGeom prst="rect">
            <a:avLst/>
          </a:prstGeom>
          <a:solidFill>
            <a:srgbClr val="333399"/>
          </a:solidFill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 fontAlgn="auto">
              <a:spcAft>
                <a:spcPts val="0"/>
              </a:spcAft>
            </a:pPr>
            <a:r>
              <a:rPr lang="pt-BR" altLang="pt-BR" sz="4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GPS – Gestão de Projetos de SW</a:t>
            </a:r>
          </a:p>
        </p:txBody>
      </p:sp>
    </p:spTree>
    <p:extLst>
      <p:ext uri="{BB962C8B-B14F-4D97-AF65-F5344CB8AC3E}">
        <p14:creationId xmlns:p14="http://schemas.microsoft.com/office/powerpoint/2010/main" val="23350811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26">
            <a:extLst>
              <a:ext uri="{FF2B5EF4-FFF2-40B4-BE49-F238E27FC236}">
                <a16:creationId xmlns:a16="http://schemas.microsoft.com/office/drawing/2014/main" id="{4B85A740-FDBE-4A08-93F3-A8E12026DF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36712"/>
            <a:ext cx="9144000" cy="590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t">
            <a:normAutofit fontScale="67500" lnSpcReduction="20000"/>
          </a:bodyPr>
          <a:lstStyle/>
          <a:p>
            <a:pPr marL="457200" indent="-457200">
              <a:spcBef>
                <a:spcPts val="600"/>
              </a:spcBef>
              <a:buFont typeface="Wingdings" panose="05000000000000000000" pitchFamily="2" charset="2"/>
              <a:buChar char="Ø"/>
              <a:defRPr/>
            </a:pPr>
            <a:r>
              <a:rPr lang="pt-BR" sz="3700" b="1" kern="0" dirty="0">
                <a:solidFill>
                  <a:schemeClr val="tx2"/>
                </a:solidFill>
                <a:latin typeface="+mn-lt"/>
                <a:ea typeface="+mj-ea"/>
                <a:cs typeface="+mj-cs"/>
              </a:rPr>
              <a:t>Gerência de Conflitos - Equipe</a:t>
            </a:r>
          </a:p>
          <a:p>
            <a:pPr marL="914400" lvl="1" indent="-457200">
              <a:spcBef>
                <a:spcPts val="600"/>
              </a:spcBef>
              <a:buFont typeface="Wingdings" panose="05000000000000000000" pitchFamily="2" charset="2"/>
              <a:buChar char="q"/>
              <a:defRPr/>
            </a:pPr>
            <a:r>
              <a:rPr lang="pt-BR" sz="3000" kern="0" dirty="0">
                <a:latin typeface="+mn-lt"/>
              </a:rPr>
              <a:t>Grupo X Equipe (Cont...)</a:t>
            </a:r>
          </a:p>
          <a:p>
            <a:pPr marL="1371600" lvl="2" indent="-457200">
              <a:spcBef>
                <a:spcPts val="600"/>
              </a:spcBef>
              <a:buFont typeface="Wingdings" panose="05000000000000000000" pitchFamily="2" charset="2"/>
              <a:buChar char="ü"/>
              <a:defRPr/>
            </a:pPr>
            <a:r>
              <a:rPr lang="pt-BR" sz="2700" b="0" i="0" dirty="0">
                <a:solidFill>
                  <a:srgbClr val="002060"/>
                </a:solidFill>
                <a:effectLst/>
                <a:latin typeface="+mn-lt"/>
              </a:rPr>
              <a:t>Responsabilidade pelo resultado: </a:t>
            </a:r>
          </a:p>
          <a:p>
            <a:pPr marL="1828800" lvl="3" indent="-4572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pt-BR" dirty="0">
                <a:solidFill>
                  <a:srgbClr val="121112"/>
                </a:solidFill>
                <a:latin typeface="+mn-lt"/>
              </a:rPr>
              <a:t>N</a:t>
            </a:r>
            <a:r>
              <a:rPr lang="pt-BR" b="0" i="0" dirty="0">
                <a:solidFill>
                  <a:srgbClr val="121112"/>
                </a:solidFill>
                <a:effectLst/>
                <a:latin typeface="+mn-lt"/>
              </a:rPr>
              <a:t>os grupos a responsabilidade é individual;</a:t>
            </a:r>
          </a:p>
          <a:p>
            <a:pPr marL="1828800" lvl="3" indent="-4572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pt-BR" dirty="0">
                <a:solidFill>
                  <a:srgbClr val="121112"/>
                </a:solidFill>
                <a:latin typeface="+mn-lt"/>
              </a:rPr>
              <a:t>N</a:t>
            </a:r>
            <a:r>
              <a:rPr lang="pt-BR" b="0" i="0" dirty="0">
                <a:solidFill>
                  <a:srgbClr val="121112"/>
                </a:solidFill>
                <a:effectLst/>
                <a:latin typeface="+mn-lt"/>
              </a:rPr>
              <a:t>as equipes, ganhar ou perder é a responsabilidade de todos.</a:t>
            </a:r>
          </a:p>
          <a:p>
            <a:pPr marL="1371600" lvl="2" indent="-457200">
              <a:spcBef>
                <a:spcPts val="600"/>
              </a:spcBef>
              <a:buFont typeface="Wingdings" panose="05000000000000000000" pitchFamily="2" charset="2"/>
              <a:buChar char="ü"/>
              <a:defRPr/>
            </a:pPr>
            <a:r>
              <a:rPr lang="pt-BR" sz="2700" b="0" i="0" dirty="0">
                <a:solidFill>
                  <a:srgbClr val="002060"/>
                </a:solidFill>
                <a:effectLst/>
                <a:latin typeface="+mn-lt"/>
              </a:rPr>
              <a:t>Esforço: </a:t>
            </a:r>
          </a:p>
          <a:p>
            <a:pPr marL="1828800" lvl="3" indent="-4572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pt-BR" dirty="0">
                <a:solidFill>
                  <a:srgbClr val="121112"/>
                </a:solidFill>
                <a:latin typeface="+mn-lt"/>
              </a:rPr>
              <a:t>N</a:t>
            </a:r>
            <a:r>
              <a:rPr lang="pt-BR" b="0" i="0" dirty="0">
                <a:solidFill>
                  <a:srgbClr val="121112"/>
                </a:solidFill>
                <a:effectLst/>
                <a:latin typeface="+mn-lt"/>
              </a:rPr>
              <a:t>os grupos, cada pessoa trabalha para alcançar um determinado resultado; </a:t>
            </a:r>
          </a:p>
          <a:p>
            <a:pPr marL="1828800" lvl="3" indent="-4572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pt-BR" b="0" i="0" dirty="0">
                <a:solidFill>
                  <a:srgbClr val="121112"/>
                </a:solidFill>
                <a:effectLst/>
                <a:latin typeface="+mn-lt"/>
              </a:rPr>
              <a:t>Nas equipes todos os trabalhos se complementam para alcançar um fim único.</a:t>
            </a:r>
          </a:p>
          <a:p>
            <a:pPr marL="1371600" lvl="2" indent="-457200">
              <a:spcBef>
                <a:spcPts val="600"/>
              </a:spcBef>
              <a:buFont typeface="Wingdings" panose="05000000000000000000" pitchFamily="2" charset="2"/>
              <a:buChar char="ü"/>
              <a:defRPr/>
            </a:pPr>
            <a:r>
              <a:rPr lang="pt-BR" sz="2700" b="0" i="0" dirty="0">
                <a:solidFill>
                  <a:srgbClr val="002060"/>
                </a:solidFill>
                <a:effectLst/>
                <a:latin typeface="+mn-lt"/>
              </a:rPr>
              <a:t>Integração e relacionamentos: </a:t>
            </a:r>
          </a:p>
          <a:p>
            <a:pPr marL="1714500" lvl="3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pt-BR" dirty="0">
                <a:solidFill>
                  <a:srgbClr val="121112"/>
                </a:solidFill>
                <a:latin typeface="+mn-lt"/>
              </a:rPr>
              <a:t>N</a:t>
            </a:r>
            <a:r>
              <a:rPr lang="pt-BR" b="0" i="0" dirty="0">
                <a:solidFill>
                  <a:srgbClr val="121112"/>
                </a:solidFill>
                <a:effectLst/>
                <a:latin typeface="+mn-lt"/>
              </a:rPr>
              <a:t>os grupos os relacionamentos interpessoais são quase neutros, ou até inexistentes; </a:t>
            </a:r>
          </a:p>
          <a:p>
            <a:pPr marL="1714500" lvl="3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pt-BR" b="0" i="0" dirty="0">
                <a:solidFill>
                  <a:srgbClr val="121112"/>
                </a:solidFill>
                <a:effectLst/>
                <a:latin typeface="+mn-lt"/>
              </a:rPr>
              <a:t>Nas equipes é necessário que existam atitudes positivas quanto aos relacionamentos.</a:t>
            </a:r>
          </a:p>
          <a:p>
            <a:pPr marL="1371600" lvl="2" indent="-457200">
              <a:spcBef>
                <a:spcPts val="600"/>
              </a:spcBef>
              <a:buFont typeface="Wingdings" panose="05000000000000000000" pitchFamily="2" charset="2"/>
              <a:buChar char="ü"/>
              <a:defRPr/>
            </a:pPr>
            <a:r>
              <a:rPr lang="pt-BR" sz="2700" b="0" i="0" dirty="0">
                <a:solidFill>
                  <a:srgbClr val="002060"/>
                </a:solidFill>
                <a:effectLst/>
                <a:latin typeface="+mn-lt"/>
              </a:rPr>
              <a:t>Habilidades dos indivíduos: </a:t>
            </a:r>
          </a:p>
          <a:p>
            <a:pPr marL="1714500" lvl="3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pt-BR" dirty="0">
                <a:solidFill>
                  <a:srgbClr val="121112"/>
                </a:solidFill>
                <a:latin typeface="+mn-lt"/>
              </a:rPr>
              <a:t>N</a:t>
            </a:r>
            <a:r>
              <a:rPr lang="pt-BR" b="0" i="0" dirty="0">
                <a:solidFill>
                  <a:srgbClr val="121112"/>
                </a:solidFill>
                <a:effectLst/>
                <a:latin typeface="+mn-lt"/>
              </a:rPr>
              <a:t>os grupos, cada indivíduo tem suas habilidades – e como eles não dependem do outro, essas habilidades não se somam;</a:t>
            </a:r>
          </a:p>
          <a:p>
            <a:pPr marL="1714500" lvl="3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pt-BR" b="0" i="0" dirty="0">
                <a:solidFill>
                  <a:srgbClr val="121112"/>
                </a:solidFill>
                <a:effectLst/>
                <a:latin typeface="+mn-lt"/>
              </a:rPr>
              <a:t>Já numa equipe, as habilidades de cada um são constantemente testadas e melhoradas através do relacionamento entre os membros, e todos cão ficando melhores.</a:t>
            </a:r>
            <a:endParaRPr lang="pt-BR" sz="3200" kern="0" dirty="0">
              <a:latin typeface="+mn-l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08E57AE-BA6E-41BE-B54D-9443074D7079}"/>
              </a:ext>
            </a:extLst>
          </p:cNvPr>
          <p:cNvSpPr txBox="1">
            <a:spLocks noChangeArrowheads="1"/>
          </p:cNvSpPr>
          <p:nvPr/>
        </p:nvSpPr>
        <p:spPr>
          <a:xfrm>
            <a:off x="-6846" y="0"/>
            <a:ext cx="9144000" cy="792088"/>
          </a:xfrm>
          <a:prstGeom prst="rect">
            <a:avLst/>
          </a:prstGeom>
          <a:solidFill>
            <a:srgbClr val="333399"/>
          </a:solidFill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 fontAlgn="auto">
              <a:spcAft>
                <a:spcPts val="0"/>
              </a:spcAft>
            </a:pPr>
            <a:r>
              <a:rPr lang="pt-BR" altLang="pt-BR" sz="4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GPS – Gestão de Projetos de SW</a:t>
            </a:r>
          </a:p>
        </p:txBody>
      </p:sp>
    </p:spTree>
    <p:extLst>
      <p:ext uri="{BB962C8B-B14F-4D97-AF65-F5344CB8AC3E}">
        <p14:creationId xmlns:p14="http://schemas.microsoft.com/office/powerpoint/2010/main" val="12475140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26">
            <a:extLst>
              <a:ext uri="{FF2B5EF4-FFF2-40B4-BE49-F238E27FC236}">
                <a16:creationId xmlns:a16="http://schemas.microsoft.com/office/drawing/2014/main" id="{4B85A740-FDBE-4A08-93F3-A8E12026DF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36712"/>
            <a:ext cx="9144000" cy="590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t">
            <a:normAutofit fontScale="67500" lnSpcReduction="20000"/>
          </a:bodyPr>
          <a:lstStyle/>
          <a:p>
            <a:pPr marL="457200" indent="-457200">
              <a:spcBef>
                <a:spcPts val="600"/>
              </a:spcBef>
              <a:buFont typeface="Wingdings" panose="05000000000000000000" pitchFamily="2" charset="2"/>
              <a:buChar char="Ø"/>
              <a:defRPr/>
            </a:pPr>
            <a:r>
              <a:rPr lang="pt-BR" sz="3700" b="1" kern="0" dirty="0">
                <a:solidFill>
                  <a:schemeClr val="tx2"/>
                </a:solidFill>
                <a:latin typeface="+mn-lt"/>
                <a:ea typeface="+mj-ea"/>
                <a:cs typeface="+mj-cs"/>
              </a:rPr>
              <a:t>Gerência de Conflitos - Equipe</a:t>
            </a:r>
          </a:p>
          <a:p>
            <a:pPr marL="914400" lvl="1" indent="-457200">
              <a:spcBef>
                <a:spcPts val="600"/>
              </a:spcBef>
              <a:buFont typeface="Wingdings" panose="05000000000000000000" pitchFamily="2" charset="2"/>
              <a:buChar char="q"/>
              <a:defRPr/>
            </a:pPr>
            <a:r>
              <a:rPr lang="pt-BR" sz="3000" kern="0" dirty="0">
                <a:latin typeface="+mn-lt"/>
              </a:rPr>
              <a:t>Trabalho em Grupo X Trabalho em Equipe</a:t>
            </a:r>
          </a:p>
          <a:p>
            <a:pPr marL="1371600" lvl="2" indent="-457200">
              <a:spcBef>
                <a:spcPts val="600"/>
              </a:spcBef>
              <a:buFont typeface="Wingdings" panose="05000000000000000000" pitchFamily="2" charset="2"/>
              <a:buChar char="ü"/>
              <a:defRPr/>
            </a:pPr>
            <a:r>
              <a:rPr lang="pt-BR" sz="2800" kern="0" dirty="0">
                <a:latin typeface="+mn-lt"/>
              </a:rPr>
              <a:t>Trabalho em Grupo </a:t>
            </a:r>
          </a:p>
          <a:p>
            <a:pPr marL="1828800" lvl="3" indent="-4572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pt-BR" sz="2700" b="0" i="0" dirty="0">
                <a:solidFill>
                  <a:srgbClr val="002060"/>
                </a:solidFill>
                <a:effectLst/>
                <a:latin typeface="+mn-lt"/>
              </a:rPr>
              <a:t>Podemos chamar de trabalho em grupo até mesmo uma linha de produção em que pessoas trabalham separadamente em seus setores e funções para entregar um resultado final.</a:t>
            </a:r>
          </a:p>
          <a:p>
            <a:pPr marL="1828800" lvl="3" indent="-4572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pt-BR" sz="2700" b="0" i="0" dirty="0">
                <a:solidFill>
                  <a:srgbClr val="002060"/>
                </a:solidFill>
                <a:effectLst/>
                <a:latin typeface="+mn-lt"/>
              </a:rPr>
              <a:t>Trabalho em grupo é apenas o oposto de trabalho individual, ou seja, ele é feito em grupo, mas não necessariamente as pessoas estão em um modelo de colaboração mútua.</a:t>
            </a:r>
          </a:p>
          <a:p>
            <a:pPr marL="1371600" lvl="2" indent="-457200">
              <a:spcBef>
                <a:spcPts val="600"/>
              </a:spcBef>
              <a:buFont typeface="Wingdings" panose="05000000000000000000" pitchFamily="2" charset="2"/>
              <a:buChar char="ü"/>
              <a:defRPr/>
            </a:pPr>
            <a:endParaRPr lang="pt-BR" sz="2700" b="0" i="0" dirty="0">
              <a:solidFill>
                <a:srgbClr val="002060"/>
              </a:solidFill>
              <a:effectLst/>
              <a:latin typeface="+mn-lt"/>
            </a:endParaRPr>
          </a:p>
          <a:p>
            <a:pPr marL="1371600" lvl="2" indent="-457200">
              <a:spcBef>
                <a:spcPts val="600"/>
              </a:spcBef>
              <a:buFont typeface="Wingdings" panose="05000000000000000000" pitchFamily="2" charset="2"/>
              <a:buChar char="ü"/>
              <a:defRPr/>
            </a:pPr>
            <a:r>
              <a:rPr lang="pt-BR" sz="2800" kern="0" dirty="0">
                <a:latin typeface="+mn-lt"/>
              </a:rPr>
              <a:t>Trabalho em Equipe </a:t>
            </a:r>
          </a:p>
          <a:p>
            <a:pPr marL="1828800" lvl="3" indent="-4572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pt-BR" sz="2700" b="0" i="0" dirty="0">
                <a:solidFill>
                  <a:srgbClr val="002060"/>
                </a:solidFill>
                <a:effectLst/>
                <a:latin typeface="+mn-lt"/>
              </a:rPr>
              <a:t>Já o trabalho em equipe mostra no próprio nome que ocorre uma união entre as pessoas, formando um verdadeiro time.</a:t>
            </a:r>
          </a:p>
          <a:p>
            <a:pPr marL="1828800" lvl="3" indent="-4572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pt-BR" sz="2700" b="0" i="0" dirty="0">
                <a:solidFill>
                  <a:srgbClr val="002060"/>
                </a:solidFill>
                <a:effectLst/>
                <a:latin typeface="+mn-lt"/>
              </a:rPr>
              <a:t>Para isso, é preciso que elas compartilhem não só objetivos, mas valores e propósitos que criam laços e os motivem.</a:t>
            </a:r>
          </a:p>
          <a:p>
            <a:pPr marL="1828800" lvl="3" indent="-4572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pt-BR" sz="2700" b="0" i="0" dirty="0">
                <a:solidFill>
                  <a:srgbClr val="002060"/>
                </a:solidFill>
                <a:effectLst/>
                <a:latin typeface="+mn-lt"/>
              </a:rPr>
              <a:t>Isso não quer dizer que todos devam pensar da mesma forma ou agir igualmente, mas que aquilo que une uma equipe é sempre mais forte do que quaisquer diferenças que podem separar. </a:t>
            </a:r>
          </a:p>
          <a:p>
            <a:pPr marL="1828800" lvl="3" indent="-4572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pt-BR" sz="2700" b="0" i="0" dirty="0">
                <a:solidFill>
                  <a:srgbClr val="002060"/>
                </a:solidFill>
                <a:effectLst/>
                <a:latin typeface="+mn-lt"/>
              </a:rPr>
              <a:t>Portanto, saber lidar com a diferença é uma tarefa constante para construir uma sincronia entre as pessoas da mesma equipe.</a:t>
            </a:r>
            <a:endParaRPr lang="pt-BR" sz="3200" kern="0" dirty="0">
              <a:latin typeface="+mn-l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08E57AE-BA6E-41BE-B54D-9443074D7079}"/>
              </a:ext>
            </a:extLst>
          </p:cNvPr>
          <p:cNvSpPr txBox="1">
            <a:spLocks noChangeArrowheads="1"/>
          </p:cNvSpPr>
          <p:nvPr/>
        </p:nvSpPr>
        <p:spPr>
          <a:xfrm>
            <a:off x="-6846" y="0"/>
            <a:ext cx="9144000" cy="792088"/>
          </a:xfrm>
          <a:prstGeom prst="rect">
            <a:avLst/>
          </a:prstGeom>
          <a:solidFill>
            <a:srgbClr val="333399"/>
          </a:solidFill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 fontAlgn="auto">
              <a:spcAft>
                <a:spcPts val="0"/>
              </a:spcAft>
            </a:pPr>
            <a:r>
              <a:rPr lang="pt-BR" altLang="pt-BR" sz="4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GPS – Gestão de Projetos de SW</a:t>
            </a:r>
          </a:p>
        </p:txBody>
      </p:sp>
    </p:spTree>
    <p:extLst>
      <p:ext uri="{BB962C8B-B14F-4D97-AF65-F5344CB8AC3E}">
        <p14:creationId xmlns:p14="http://schemas.microsoft.com/office/powerpoint/2010/main" val="42048351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26">
            <a:extLst>
              <a:ext uri="{FF2B5EF4-FFF2-40B4-BE49-F238E27FC236}">
                <a16:creationId xmlns:a16="http://schemas.microsoft.com/office/drawing/2014/main" id="{4B85A740-FDBE-4A08-93F3-A8E12026DF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04" y="908720"/>
            <a:ext cx="8928992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t">
            <a:normAutofit fontScale="97500"/>
          </a:bodyPr>
          <a:lstStyle/>
          <a:p>
            <a:pPr marL="457200" indent="-457200">
              <a:buFont typeface="Wingdings" panose="05000000000000000000" pitchFamily="2" charset="2"/>
              <a:buChar char="Ø"/>
              <a:defRPr/>
            </a:pPr>
            <a:r>
              <a:rPr lang="pt-BR" sz="3400" b="1" kern="0" dirty="0">
                <a:solidFill>
                  <a:schemeClr val="tx2"/>
                </a:solidFill>
                <a:latin typeface="+mn-lt"/>
                <a:ea typeface="+mj-ea"/>
                <a:cs typeface="+mj-cs"/>
              </a:rPr>
              <a:t>Gerência de Conflitos - Equipe</a:t>
            </a:r>
          </a:p>
          <a:p>
            <a:pPr marL="914400" lvl="1" indent="-457200">
              <a:buFont typeface="Wingdings" panose="05000000000000000000" pitchFamily="2" charset="2"/>
              <a:buChar char="v"/>
              <a:defRPr/>
            </a:pPr>
            <a:r>
              <a:rPr lang="pt-BR" sz="2900" kern="0" dirty="0"/>
              <a:t>Autogerenciamento: perguntas que você deve fazer para si mesmo: </a:t>
            </a:r>
          </a:p>
          <a:p>
            <a:pPr marL="1371600" lvl="2" indent="-457200">
              <a:buFont typeface="Wingdings" panose="05000000000000000000" pitchFamily="2" charset="2"/>
              <a:buChar char="ü"/>
              <a:defRPr/>
            </a:pPr>
            <a:r>
              <a:rPr lang="pt-BR" altLang="pt-BR" sz="2100" dirty="0">
                <a:solidFill>
                  <a:srgbClr val="000000"/>
                </a:solidFill>
                <a:latin typeface="Verdana" panose="020B0604030504040204" pitchFamily="34" charset="0"/>
              </a:rPr>
              <a:t>Como está o meu grupo do Trabalho?</a:t>
            </a:r>
          </a:p>
          <a:p>
            <a:pPr marL="1704975" lvl="3" indent="-333375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pt-BR" altLang="pt-BR" sz="1800" dirty="0">
                <a:solidFill>
                  <a:srgbClr val="002060"/>
                </a:solidFill>
                <a:latin typeface="Verdana" panose="020B0604030504040204" pitchFamily="34" charset="0"/>
              </a:rPr>
              <a:t>Somos uma equipe?</a:t>
            </a:r>
          </a:p>
          <a:p>
            <a:pPr marL="1371600" lvl="2" indent="-457200">
              <a:buFont typeface="Wingdings" panose="05000000000000000000" pitchFamily="2" charset="2"/>
              <a:buChar char="ü"/>
              <a:defRPr/>
            </a:pPr>
            <a:r>
              <a:rPr lang="pt-BR" altLang="pt-BR" sz="2100" dirty="0">
                <a:solidFill>
                  <a:srgbClr val="000000"/>
                </a:solidFill>
                <a:latin typeface="Verdana" panose="020B0604030504040204" pitchFamily="34" charset="0"/>
              </a:rPr>
              <a:t>Qual a minha participação no meu grupo do trabalho?</a:t>
            </a:r>
          </a:p>
          <a:p>
            <a:pPr marL="1704975" lvl="3" indent="-333375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pt-BR" altLang="pt-BR" sz="1800" dirty="0">
                <a:solidFill>
                  <a:srgbClr val="002060"/>
                </a:solidFill>
                <a:latin typeface="Verdana" panose="020B0604030504040204" pitchFamily="34" charset="0"/>
              </a:rPr>
              <a:t>Vejo como uma equipe?</a:t>
            </a:r>
          </a:p>
          <a:p>
            <a:pPr marL="1371600" lvl="2" indent="-457200"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pt-BR" altLang="pt-BR" sz="2100" dirty="0">
                <a:solidFill>
                  <a:srgbClr val="000000"/>
                </a:solidFill>
                <a:latin typeface="Verdana" panose="020B0604030504040204" pitchFamily="34" charset="0"/>
              </a:rPr>
              <a:t>Como estou se saindo como membro do grupo deste grupo de trabalho? </a:t>
            </a:r>
          </a:p>
          <a:p>
            <a:pPr marL="1704975" lvl="3" indent="-333375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t-BR" altLang="pt-BR" sz="1800" dirty="0">
                <a:solidFill>
                  <a:srgbClr val="002060"/>
                </a:solidFill>
                <a:latin typeface="Verdana" panose="020B0604030504040204" pitchFamily="34" charset="0"/>
              </a:rPr>
              <a:t>Faço parte da Equipe ou sou apenas um membro do grupo?</a:t>
            </a:r>
          </a:p>
          <a:p>
            <a:pPr marL="1371600" lvl="2" indent="-457200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pt-BR" altLang="pt-BR" sz="2100" dirty="0">
                <a:solidFill>
                  <a:srgbClr val="000000"/>
                </a:solidFill>
                <a:latin typeface="Verdana" panose="020B0604030504040204" pitchFamily="34" charset="0"/>
              </a:rPr>
              <a:t>Como transformar meu grupo em equipes?</a:t>
            </a:r>
          </a:p>
          <a:p>
            <a:pPr marL="1704975" lvl="3" indent="-333375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t-BR" altLang="pt-BR" sz="1800" dirty="0">
                <a:solidFill>
                  <a:srgbClr val="002060"/>
                </a:solidFill>
                <a:latin typeface="Verdana" panose="020B0604030504040204" pitchFamily="34" charset="0"/>
              </a:rPr>
              <a:t>O que tenho feito para isso?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08E57AE-BA6E-41BE-B54D-9443074D7079}"/>
              </a:ext>
            </a:extLst>
          </p:cNvPr>
          <p:cNvSpPr txBox="1">
            <a:spLocks noChangeArrowheads="1"/>
          </p:cNvSpPr>
          <p:nvPr/>
        </p:nvSpPr>
        <p:spPr>
          <a:xfrm>
            <a:off x="-6846" y="0"/>
            <a:ext cx="9144000" cy="792088"/>
          </a:xfrm>
          <a:prstGeom prst="rect">
            <a:avLst/>
          </a:prstGeom>
          <a:solidFill>
            <a:srgbClr val="333399"/>
          </a:solidFill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 fontAlgn="auto">
              <a:spcAft>
                <a:spcPts val="0"/>
              </a:spcAft>
            </a:pPr>
            <a:r>
              <a:rPr lang="pt-BR" altLang="pt-BR" sz="4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GPS – Gestão de Projetos de SW</a:t>
            </a:r>
          </a:p>
        </p:txBody>
      </p:sp>
    </p:spTree>
    <p:extLst>
      <p:ext uri="{BB962C8B-B14F-4D97-AF65-F5344CB8AC3E}">
        <p14:creationId xmlns:p14="http://schemas.microsoft.com/office/powerpoint/2010/main" val="304057558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26">
            <a:extLst>
              <a:ext uri="{FF2B5EF4-FFF2-40B4-BE49-F238E27FC236}">
                <a16:creationId xmlns:a16="http://schemas.microsoft.com/office/drawing/2014/main" id="{4B85A740-FDBE-4A08-93F3-A8E12026DF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908720"/>
            <a:ext cx="9036496" cy="3528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t">
            <a:normAutofit fontScale="97500"/>
          </a:bodyPr>
          <a:lstStyle/>
          <a:p>
            <a:pPr marL="457200" indent="-457200">
              <a:buFont typeface="Wingdings" panose="05000000000000000000" pitchFamily="2" charset="2"/>
              <a:buChar char="Ø"/>
              <a:defRPr/>
            </a:pPr>
            <a:r>
              <a:rPr lang="pt-BR" sz="2900" b="1" kern="0" dirty="0">
                <a:solidFill>
                  <a:schemeClr val="tx2"/>
                </a:solidFill>
                <a:latin typeface="+mn-lt"/>
                <a:ea typeface="+mj-ea"/>
                <a:cs typeface="+mj-cs"/>
              </a:rPr>
              <a:t>Gerenciamento de Equipes</a:t>
            </a:r>
          </a:p>
          <a:p>
            <a:pPr marL="914400" lvl="1" indent="-457200">
              <a:buFont typeface="Wingdings" panose="05000000000000000000" pitchFamily="2" charset="2"/>
              <a:buChar char="ü"/>
              <a:defRPr/>
            </a:pPr>
            <a:r>
              <a:rPr lang="pt-BR" sz="2500" kern="0" dirty="0"/>
              <a:t>O gerente de projetos é responsável pelo acompanhamento do desenvolvimento dos membros da equipe.</a:t>
            </a:r>
          </a:p>
          <a:p>
            <a:pPr marL="1371600" lvl="2" indent="-457200">
              <a:buFont typeface="Arial" panose="020B0604020202020204" pitchFamily="34" charset="0"/>
              <a:buChar char="•"/>
              <a:defRPr/>
            </a:pPr>
            <a:r>
              <a:rPr lang="pt-BR" sz="2100" kern="0" dirty="0"/>
              <a:t>Gerenciando conflitos;</a:t>
            </a:r>
          </a:p>
          <a:p>
            <a:pPr marL="1371600" lvl="2" indent="-457200">
              <a:buFont typeface="Arial" panose="020B0604020202020204" pitchFamily="34" charset="0"/>
              <a:buChar char="•"/>
              <a:defRPr/>
            </a:pPr>
            <a:r>
              <a:rPr lang="pt-BR" sz="2100" kern="0" dirty="0"/>
              <a:t>Fornecimento de </a:t>
            </a:r>
            <a:r>
              <a:rPr lang="pt-BR" sz="2100" i="1" kern="0" dirty="0" err="1"/>
              <a:t>feed-backs</a:t>
            </a:r>
            <a:r>
              <a:rPr lang="pt-BR" sz="2100" kern="0" dirty="0"/>
              <a:t>;</a:t>
            </a:r>
          </a:p>
          <a:p>
            <a:pPr marL="1371600" lvl="2" indent="-457200">
              <a:buFont typeface="Arial" panose="020B0604020202020204" pitchFamily="34" charset="0"/>
              <a:buChar char="•"/>
              <a:defRPr/>
            </a:pPr>
            <a:r>
              <a:rPr lang="pt-BR" sz="2100" kern="0" dirty="0"/>
              <a:t>Apresentando de soluções para a resolução de problemas;</a:t>
            </a:r>
          </a:p>
          <a:p>
            <a:pPr marL="1371600" lvl="2" indent="-457200">
              <a:buFont typeface="Arial" panose="020B0604020202020204" pitchFamily="34" charset="0"/>
              <a:buChar char="•"/>
              <a:defRPr/>
            </a:pPr>
            <a:r>
              <a:rPr lang="pt-BR" sz="2100" kern="0" dirty="0"/>
              <a:t>Coordenando de mudanças;</a:t>
            </a:r>
          </a:p>
          <a:p>
            <a:pPr marL="1371600" lvl="2" indent="-457200">
              <a:buFont typeface="Arial" panose="020B0604020202020204" pitchFamily="34" charset="0"/>
              <a:buChar char="•"/>
              <a:defRPr/>
            </a:pPr>
            <a:r>
              <a:rPr lang="pt-BR" sz="2100" kern="0" dirty="0"/>
              <a:t>Atualizando o plano de gerenciamento de pessoal, e;</a:t>
            </a:r>
          </a:p>
          <a:p>
            <a:pPr marL="1371600" lvl="2" indent="-457200">
              <a:buFont typeface="Arial" panose="020B0604020202020204" pitchFamily="34" charset="0"/>
              <a:buChar char="•"/>
              <a:defRPr/>
            </a:pPr>
            <a:r>
              <a:rPr lang="pt-BR" sz="2100" kern="0" dirty="0"/>
              <a:t>Registrando as lições aprendidas.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08E57AE-BA6E-41BE-B54D-9443074D7079}"/>
              </a:ext>
            </a:extLst>
          </p:cNvPr>
          <p:cNvSpPr txBox="1">
            <a:spLocks noChangeArrowheads="1"/>
          </p:cNvSpPr>
          <p:nvPr/>
        </p:nvSpPr>
        <p:spPr>
          <a:xfrm>
            <a:off x="-6846" y="0"/>
            <a:ext cx="9144000" cy="792088"/>
          </a:xfrm>
          <a:prstGeom prst="rect">
            <a:avLst/>
          </a:prstGeom>
          <a:solidFill>
            <a:srgbClr val="333399"/>
          </a:solidFill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 fontAlgn="auto">
              <a:spcAft>
                <a:spcPts val="0"/>
              </a:spcAft>
            </a:pPr>
            <a:r>
              <a:rPr lang="pt-BR" altLang="pt-BR" sz="4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GPS – Gestão de Projetos de SW</a:t>
            </a:r>
          </a:p>
        </p:txBody>
      </p:sp>
    </p:spTree>
    <p:extLst>
      <p:ext uri="{BB962C8B-B14F-4D97-AF65-F5344CB8AC3E}">
        <p14:creationId xmlns:p14="http://schemas.microsoft.com/office/powerpoint/2010/main" val="27686522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26">
            <a:extLst>
              <a:ext uri="{FF2B5EF4-FFF2-40B4-BE49-F238E27FC236}">
                <a16:creationId xmlns:a16="http://schemas.microsoft.com/office/drawing/2014/main" id="{4B85A740-FDBE-4A08-93F3-A8E12026DF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908720"/>
            <a:ext cx="9036496" cy="54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t">
            <a:normAutofit fontScale="97500"/>
          </a:bodyPr>
          <a:lstStyle/>
          <a:p>
            <a:pPr marL="457200" indent="-457200">
              <a:buFont typeface="Wingdings" panose="05000000000000000000" pitchFamily="2" charset="2"/>
              <a:buChar char="Ø"/>
              <a:defRPr/>
            </a:pPr>
            <a:r>
              <a:rPr lang="pt-BR" sz="2900" b="1" kern="0" dirty="0">
                <a:solidFill>
                  <a:schemeClr val="tx2"/>
                </a:solidFill>
                <a:latin typeface="+mn-lt"/>
                <a:ea typeface="+mj-ea"/>
                <a:cs typeface="+mj-cs"/>
              </a:rPr>
              <a:t>Gerenciamento de Equipes</a:t>
            </a:r>
          </a:p>
          <a:p>
            <a:pPr marL="914400" lvl="1" indent="-457200">
              <a:buFont typeface="Wingdings" panose="05000000000000000000" pitchFamily="2" charset="2"/>
              <a:buChar char="ü"/>
              <a:defRPr/>
            </a:pPr>
            <a:r>
              <a:rPr lang="pt-BR" sz="2500" kern="0" dirty="0"/>
              <a:t>É comum o uso de observação e conversas no processo de avaliação e gerenciamento de pessoas e conflitos;</a:t>
            </a:r>
          </a:p>
          <a:p>
            <a:pPr marL="914400" lvl="1" indent="-457200">
              <a:buFont typeface="Wingdings" panose="05000000000000000000" pitchFamily="2" charset="2"/>
              <a:buChar char="ü"/>
              <a:defRPr/>
            </a:pPr>
            <a:r>
              <a:rPr lang="pt-BR" sz="2500" kern="0" dirty="0"/>
              <a:t>As avaliações serão formais ou informais de acordo com as normas da instituição e a complexidade do projeto; </a:t>
            </a:r>
          </a:p>
          <a:p>
            <a:pPr marL="914400" lvl="1" indent="-457200">
              <a:buFont typeface="Wingdings" panose="05000000000000000000" pitchFamily="2" charset="2"/>
              <a:buChar char="ü"/>
              <a:defRPr/>
            </a:pPr>
            <a:r>
              <a:rPr lang="pt-BR" sz="2500" kern="0" dirty="0"/>
              <a:t>Regras básicas de equipe, normas e práticas consolidadas além de um planejamento das comunicações e definição das funções reduzem o número e a intensidade dos conflitos.</a:t>
            </a:r>
            <a:br>
              <a:rPr lang="pt-BR" sz="2500" kern="0" dirty="0"/>
            </a:br>
            <a:endParaRPr lang="pt-BR" sz="2500" kern="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08E57AE-BA6E-41BE-B54D-9443074D7079}"/>
              </a:ext>
            </a:extLst>
          </p:cNvPr>
          <p:cNvSpPr txBox="1">
            <a:spLocks noChangeArrowheads="1"/>
          </p:cNvSpPr>
          <p:nvPr/>
        </p:nvSpPr>
        <p:spPr>
          <a:xfrm>
            <a:off x="-6846" y="0"/>
            <a:ext cx="9144000" cy="792088"/>
          </a:xfrm>
          <a:prstGeom prst="rect">
            <a:avLst/>
          </a:prstGeom>
          <a:solidFill>
            <a:srgbClr val="333399"/>
          </a:solidFill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 fontAlgn="auto">
              <a:spcAft>
                <a:spcPts val="0"/>
              </a:spcAft>
            </a:pPr>
            <a:r>
              <a:rPr lang="pt-BR" altLang="pt-BR" sz="4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GPS – Gestão de Projetos de SW</a:t>
            </a:r>
          </a:p>
        </p:txBody>
      </p:sp>
    </p:spTree>
    <p:extLst>
      <p:ext uri="{BB962C8B-B14F-4D97-AF65-F5344CB8AC3E}">
        <p14:creationId xmlns:p14="http://schemas.microsoft.com/office/powerpoint/2010/main" val="266940398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26">
            <a:extLst>
              <a:ext uri="{FF2B5EF4-FFF2-40B4-BE49-F238E27FC236}">
                <a16:creationId xmlns:a16="http://schemas.microsoft.com/office/drawing/2014/main" id="{4B85A740-FDBE-4A08-93F3-A8E12026DF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908720"/>
            <a:ext cx="9036496" cy="54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t">
            <a:normAutofit fontScale="97500"/>
          </a:bodyPr>
          <a:lstStyle/>
          <a:p>
            <a:pPr marL="457200" indent="-457200">
              <a:buFont typeface="Wingdings" panose="05000000000000000000" pitchFamily="2" charset="2"/>
              <a:buChar char="Ø"/>
              <a:defRPr/>
            </a:pPr>
            <a:r>
              <a:rPr lang="pt-BR" sz="2900" b="1" kern="0" dirty="0">
                <a:solidFill>
                  <a:schemeClr val="tx2"/>
                </a:solidFill>
                <a:latin typeface="+mn-lt"/>
                <a:ea typeface="+mj-ea"/>
                <a:cs typeface="+mj-cs"/>
              </a:rPr>
              <a:t>Gerenciamento de Comunicações</a:t>
            </a:r>
          </a:p>
          <a:p>
            <a:pPr marL="914400" lvl="1" indent="-457200">
              <a:buFont typeface="Wingdings" panose="05000000000000000000" pitchFamily="2" charset="2"/>
              <a:buChar char="ü"/>
              <a:defRPr/>
            </a:pPr>
            <a:r>
              <a:rPr lang="pt-BR" sz="2500" kern="0" dirty="0"/>
              <a:t>O gerenciamento das comunicações do projeto caracteriza-se pela geração, coleta distribuição, armazenamento, recuperação e destinação final das informações sobre o projeto de forma oportuna e adequada e pode ser traduzido através de processos de: 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pt-BR" sz="2500" kern="0" dirty="0">
                <a:solidFill>
                  <a:srgbClr val="002060"/>
                </a:solidFill>
              </a:rPr>
              <a:t>Planejamento das comunicações:</a:t>
            </a:r>
            <a:r>
              <a:rPr lang="pt-BR" sz="2500" kern="0" dirty="0"/>
              <a:t> determina as necessidades das partes interessadas (stakeholders);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pt-BR" sz="2500" kern="0" dirty="0">
                <a:solidFill>
                  <a:srgbClr val="002060"/>
                </a:solidFill>
              </a:rPr>
              <a:t>Distribuição das informações: </a:t>
            </a:r>
            <a:r>
              <a:rPr lang="pt-BR" sz="2500" kern="0" dirty="0"/>
              <a:t>distribui essas informações no momento adequado;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pt-BR" sz="2500" kern="0" dirty="0">
                <a:solidFill>
                  <a:srgbClr val="002060"/>
                </a:solidFill>
              </a:rPr>
              <a:t>Relatório de desempenho:</a:t>
            </a:r>
            <a:r>
              <a:rPr lang="pt-BR" sz="2500" kern="0" dirty="0"/>
              <a:t> inclui relatórios de andamento, medição de progresso e desempenho;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pt-BR" sz="2500" kern="0" dirty="0">
                <a:solidFill>
                  <a:srgbClr val="002060"/>
                </a:solidFill>
              </a:rPr>
              <a:t>Gerenciamento de stakeholders:</a:t>
            </a:r>
            <a:r>
              <a:rPr lang="pt-BR" sz="2500" kern="0" dirty="0"/>
              <a:t> gerencia as comunicações para satisfazer as partes interessadas e trabalhar conflitos.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08E57AE-BA6E-41BE-B54D-9443074D7079}"/>
              </a:ext>
            </a:extLst>
          </p:cNvPr>
          <p:cNvSpPr txBox="1">
            <a:spLocks noChangeArrowheads="1"/>
          </p:cNvSpPr>
          <p:nvPr/>
        </p:nvSpPr>
        <p:spPr>
          <a:xfrm>
            <a:off x="-6846" y="0"/>
            <a:ext cx="9144000" cy="792088"/>
          </a:xfrm>
          <a:prstGeom prst="rect">
            <a:avLst/>
          </a:prstGeom>
          <a:solidFill>
            <a:srgbClr val="333399"/>
          </a:solidFill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 fontAlgn="auto">
              <a:spcAft>
                <a:spcPts val="0"/>
              </a:spcAft>
            </a:pPr>
            <a:r>
              <a:rPr lang="pt-BR" altLang="pt-BR" sz="4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GPS – Gestão de Projetos de SW</a:t>
            </a:r>
          </a:p>
        </p:txBody>
      </p:sp>
    </p:spTree>
    <p:extLst>
      <p:ext uri="{BB962C8B-B14F-4D97-AF65-F5344CB8AC3E}">
        <p14:creationId xmlns:p14="http://schemas.microsoft.com/office/powerpoint/2010/main" val="2599624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4">
            <a:extLst>
              <a:ext uri="{FF2B5EF4-FFF2-40B4-BE49-F238E27FC236}">
                <a16:creationId xmlns:a16="http://schemas.microsoft.com/office/drawing/2014/main" id="{02AF38F3-1C23-4DAB-966B-E303FC187DE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0" y="2780929"/>
            <a:ext cx="9144000" cy="1512168"/>
          </a:xfrm>
          <a:solidFill>
            <a:srgbClr val="0070C0"/>
          </a:solidFill>
        </p:spPr>
        <p:txBody>
          <a:bodyPr anchor="ctr">
            <a:normAutofit/>
          </a:bodyPr>
          <a:lstStyle/>
          <a:p>
            <a:pPr algn="ctr"/>
            <a:r>
              <a:rPr lang="pt-BR" sz="3600" dirty="0">
                <a:solidFill>
                  <a:schemeClr val="bg1"/>
                </a:solidFill>
              </a:rPr>
              <a:t>Planejamento e Gerenciamento do Projeto</a:t>
            </a:r>
            <a:endParaRPr lang="pt-BR" altLang="pt-BR" sz="3600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D800379-D560-4178-A80C-D59CE87466E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9144000" cy="792088"/>
          </a:xfrm>
          <a:prstGeom prst="rect">
            <a:avLst/>
          </a:prstGeom>
          <a:solidFill>
            <a:srgbClr val="333399"/>
          </a:solidFill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 fontAlgn="auto">
              <a:spcAft>
                <a:spcPts val="0"/>
              </a:spcAft>
            </a:pPr>
            <a:r>
              <a:rPr lang="pt-BR" altLang="pt-BR" sz="4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GPS – Gestão de Projetos de SW</a:t>
            </a:r>
          </a:p>
        </p:txBody>
      </p:sp>
    </p:spTree>
    <p:extLst>
      <p:ext uri="{BB962C8B-B14F-4D97-AF65-F5344CB8AC3E}">
        <p14:creationId xmlns:p14="http://schemas.microsoft.com/office/powerpoint/2010/main" val="108259675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26">
            <a:extLst>
              <a:ext uri="{FF2B5EF4-FFF2-40B4-BE49-F238E27FC236}">
                <a16:creationId xmlns:a16="http://schemas.microsoft.com/office/drawing/2014/main" id="{4B85A740-FDBE-4A08-93F3-A8E12026DF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908720"/>
            <a:ext cx="9036496" cy="54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t">
            <a:normAutofit fontScale="97500"/>
          </a:bodyPr>
          <a:lstStyle/>
          <a:p>
            <a:pPr marL="457200" indent="-457200">
              <a:buFont typeface="Wingdings" panose="05000000000000000000" pitchFamily="2" charset="2"/>
              <a:buChar char="Ø"/>
              <a:defRPr/>
            </a:pPr>
            <a:r>
              <a:rPr lang="pt-BR" sz="2900" b="1" kern="0" dirty="0">
                <a:solidFill>
                  <a:schemeClr val="tx2"/>
                </a:solidFill>
                <a:latin typeface="+mn-lt"/>
                <a:ea typeface="+mj-ea"/>
                <a:cs typeface="+mj-cs"/>
              </a:rPr>
              <a:t>Gerenciamento de Comunicações</a:t>
            </a:r>
          </a:p>
          <a:p>
            <a:pPr marL="914400" lvl="1" indent="-457200">
              <a:buFont typeface="Wingdings" panose="05000000000000000000" pitchFamily="2" charset="2"/>
              <a:buChar char="ü"/>
              <a:defRPr/>
            </a:pPr>
            <a:r>
              <a:rPr lang="pt-BR" sz="2500" kern="0" dirty="0"/>
              <a:t>Barreiras à comunicação;</a:t>
            </a:r>
          </a:p>
          <a:p>
            <a:pPr marL="914400" lvl="1" indent="-457200">
              <a:buFont typeface="Wingdings" panose="05000000000000000000" pitchFamily="2" charset="2"/>
              <a:buChar char="ü"/>
              <a:defRPr/>
            </a:pPr>
            <a:r>
              <a:rPr lang="pt-BR" sz="2500" kern="0" dirty="0"/>
              <a:t>Meios de comunicação;</a:t>
            </a:r>
          </a:p>
          <a:p>
            <a:pPr marL="914400" lvl="1" indent="-457200">
              <a:buFont typeface="Wingdings" panose="05000000000000000000" pitchFamily="2" charset="2"/>
              <a:buChar char="ü"/>
              <a:defRPr/>
            </a:pPr>
            <a:r>
              <a:rPr lang="pt-BR" sz="2500" kern="0" dirty="0"/>
              <a:t>Estilo de redação</a:t>
            </a:r>
          </a:p>
          <a:p>
            <a:pPr marL="914400" lvl="1" indent="-457200">
              <a:buFont typeface="Wingdings" panose="05000000000000000000" pitchFamily="2" charset="2"/>
              <a:buChar char="ü"/>
              <a:defRPr/>
            </a:pPr>
            <a:r>
              <a:rPr lang="pt-BR" sz="2500" kern="0" dirty="0"/>
              <a:t>Técnicas de apresentação</a:t>
            </a:r>
          </a:p>
          <a:p>
            <a:pPr marL="914400" lvl="1" indent="-457200">
              <a:buFont typeface="Wingdings" panose="05000000000000000000" pitchFamily="2" charset="2"/>
              <a:buChar char="ü"/>
              <a:defRPr/>
            </a:pPr>
            <a:r>
              <a:rPr lang="pt-BR" sz="2500" kern="0" dirty="0"/>
              <a:t>Técnicas de gerenciamento de reuniões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08E57AE-BA6E-41BE-B54D-9443074D7079}"/>
              </a:ext>
            </a:extLst>
          </p:cNvPr>
          <p:cNvSpPr txBox="1">
            <a:spLocks noChangeArrowheads="1"/>
          </p:cNvSpPr>
          <p:nvPr/>
        </p:nvSpPr>
        <p:spPr>
          <a:xfrm>
            <a:off x="-6846" y="0"/>
            <a:ext cx="9144000" cy="792088"/>
          </a:xfrm>
          <a:prstGeom prst="rect">
            <a:avLst/>
          </a:prstGeom>
          <a:solidFill>
            <a:srgbClr val="333399"/>
          </a:solidFill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 fontAlgn="auto">
              <a:spcAft>
                <a:spcPts val="0"/>
              </a:spcAft>
            </a:pPr>
            <a:r>
              <a:rPr lang="pt-BR" altLang="pt-BR" sz="4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GPS – Gestão de Projetos de SW</a:t>
            </a:r>
          </a:p>
        </p:txBody>
      </p:sp>
    </p:spTree>
    <p:extLst>
      <p:ext uri="{BB962C8B-B14F-4D97-AF65-F5344CB8AC3E}">
        <p14:creationId xmlns:p14="http://schemas.microsoft.com/office/powerpoint/2010/main" val="81709382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26">
            <a:extLst>
              <a:ext uri="{FF2B5EF4-FFF2-40B4-BE49-F238E27FC236}">
                <a16:creationId xmlns:a16="http://schemas.microsoft.com/office/drawing/2014/main" id="{4B85A740-FDBE-4A08-93F3-A8E12026DF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04" y="908720"/>
            <a:ext cx="8928992" cy="54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t">
            <a:normAutofit fontScale="97500"/>
          </a:bodyPr>
          <a:lstStyle/>
          <a:p>
            <a:pPr marL="457200" indent="-457200">
              <a:buFont typeface="Wingdings" panose="05000000000000000000" pitchFamily="2" charset="2"/>
              <a:buChar char="Ø"/>
              <a:defRPr/>
            </a:pPr>
            <a:r>
              <a:rPr lang="pt-BR" sz="2900" b="1" kern="0" dirty="0">
                <a:solidFill>
                  <a:schemeClr val="tx2"/>
                </a:solidFill>
                <a:latin typeface="+mn-lt"/>
                <a:ea typeface="+mj-ea"/>
                <a:cs typeface="+mj-cs"/>
              </a:rPr>
              <a:t>Gerenciamento de Comunicações</a:t>
            </a:r>
          </a:p>
          <a:p>
            <a:pPr marL="914400" lvl="1" indent="-457200">
              <a:buFont typeface="Wingdings" panose="05000000000000000000" pitchFamily="2" charset="2"/>
              <a:buChar char="ü"/>
              <a:defRPr/>
            </a:pPr>
            <a:r>
              <a:rPr lang="pt-BR" sz="2500" kern="0" dirty="0"/>
              <a:t>Busca garantir a geração, coleta, distribuição, armazenamento e controle das informações.</a:t>
            </a:r>
          </a:p>
          <a:p>
            <a:pPr marL="914400" lvl="1" indent="-457200">
              <a:buFont typeface="Wingdings" panose="05000000000000000000" pitchFamily="2" charset="2"/>
              <a:buChar char="ü"/>
              <a:defRPr/>
            </a:pPr>
            <a:r>
              <a:rPr lang="pt-BR" sz="2500" kern="0" dirty="0"/>
              <a:t>Principais processos:</a:t>
            </a:r>
          </a:p>
          <a:p>
            <a:pPr marL="1257300" lvl="2" indent="-342900"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pt-BR" sz="2500" kern="0" dirty="0"/>
              <a:t>Planejamento das comunicações</a:t>
            </a:r>
          </a:p>
          <a:p>
            <a:pPr marL="1257300" lvl="2" indent="-342900"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pt-BR" sz="2500" kern="0" dirty="0"/>
              <a:t>Distribuição das informações</a:t>
            </a:r>
          </a:p>
          <a:p>
            <a:pPr marL="1257300" lvl="2" indent="-342900"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pt-BR" sz="2500" kern="0" dirty="0"/>
              <a:t>Relatórios de desempenho</a:t>
            </a:r>
          </a:p>
          <a:p>
            <a:pPr marL="1257300" lvl="2" indent="-342900"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pt-BR" sz="2500" kern="0" dirty="0"/>
              <a:t>Encerramento administrativo</a:t>
            </a:r>
          </a:p>
          <a:p>
            <a:pPr marL="800100" lvl="1" indent="-342900">
              <a:buFont typeface="Wingdings" panose="05000000000000000000" pitchFamily="2" charset="2"/>
              <a:buChar char="ü"/>
              <a:defRPr/>
            </a:pPr>
            <a:r>
              <a:rPr lang="pt-BR" sz="2500" kern="0" dirty="0"/>
              <a:t>Quem necessita de qual informação?</a:t>
            </a:r>
          </a:p>
          <a:p>
            <a:pPr marL="800100" lvl="1" indent="-342900">
              <a:buFont typeface="Wingdings" panose="05000000000000000000" pitchFamily="2" charset="2"/>
              <a:buChar char="ü"/>
              <a:defRPr/>
            </a:pPr>
            <a:r>
              <a:rPr lang="pt-BR" sz="2500" kern="0" dirty="0"/>
              <a:t>Quando as informações serão necessárias?</a:t>
            </a:r>
          </a:p>
          <a:p>
            <a:pPr marL="800100" lvl="1" indent="-342900">
              <a:buFont typeface="Wingdings" panose="05000000000000000000" pitchFamily="2" charset="2"/>
              <a:buChar char="ü"/>
              <a:defRPr/>
            </a:pPr>
            <a:r>
              <a:rPr lang="pt-BR" sz="2500" kern="0" dirty="0"/>
              <a:t>Como fornecer as informações para as pessoas certas?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endParaRPr lang="pt-BR" sz="2500" kern="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08E57AE-BA6E-41BE-B54D-9443074D7079}"/>
              </a:ext>
            </a:extLst>
          </p:cNvPr>
          <p:cNvSpPr txBox="1">
            <a:spLocks noChangeArrowheads="1"/>
          </p:cNvSpPr>
          <p:nvPr/>
        </p:nvSpPr>
        <p:spPr>
          <a:xfrm>
            <a:off x="-6846" y="0"/>
            <a:ext cx="9144000" cy="792088"/>
          </a:xfrm>
          <a:prstGeom prst="rect">
            <a:avLst/>
          </a:prstGeom>
          <a:solidFill>
            <a:srgbClr val="333399"/>
          </a:solidFill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 fontAlgn="auto">
              <a:spcAft>
                <a:spcPts val="0"/>
              </a:spcAft>
            </a:pPr>
            <a:r>
              <a:rPr lang="pt-BR" altLang="pt-BR" sz="4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GPS – Gestão de Projetos de SW</a:t>
            </a:r>
          </a:p>
        </p:txBody>
      </p:sp>
    </p:spTree>
    <p:extLst>
      <p:ext uri="{BB962C8B-B14F-4D97-AF65-F5344CB8AC3E}">
        <p14:creationId xmlns:p14="http://schemas.microsoft.com/office/powerpoint/2010/main" val="21329703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26">
            <a:extLst>
              <a:ext uri="{FF2B5EF4-FFF2-40B4-BE49-F238E27FC236}">
                <a16:creationId xmlns:a16="http://schemas.microsoft.com/office/drawing/2014/main" id="{4B85A740-FDBE-4A08-93F3-A8E12026DF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908720"/>
            <a:ext cx="8856984" cy="54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t">
            <a:normAutofit fontScale="97500"/>
          </a:bodyPr>
          <a:lstStyle/>
          <a:p>
            <a:pPr marL="457200" indent="-457200">
              <a:buFont typeface="Wingdings" panose="05000000000000000000" pitchFamily="2" charset="2"/>
              <a:buChar char="Ø"/>
              <a:defRPr/>
            </a:pPr>
            <a:r>
              <a:rPr lang="pt-BR" sz="2900" b="1" kern="0" dirty="0">
                <a:solidFill>
                  <a:schemeClr val="tx2"/>
                </a:solidFill>
                <a:latin typeface="+mn-lt"/>
                <a:ea typeface="+mj-ea"/>
                <a:cs typeface="+mj-cs"/>
              </a:rPr>
              <a:t>Gerenciamento de Comunicações</a:t>
            </a:r>
          </a:p>
          <a:p>
            <a:pPr marL="914400" lvl="1" indent="-457200">
              <a:buFont typeface="Wingdings" panose="05000000000000000000" pitchFamily="2" charset="2"/>
              <a:buChar char="ü"/>
              <a:defRPr/>
            </a:pPr>
            <a:r>
              <a:rPr lang="pt-BR" sz="2500" kern="0" dirty="0"/>
              <a:t>Coleta e arquivamento de informações; 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pt-BR" sz="2500" kern="0" dirty="0"/>
              <a:t>Distribuição;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pt-BR" sz="2500" kern="0" dirty="0"/>
              <a:t>Descrição do formato das informações que serão distribuídas;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pt-BR" sz="2500" kern="0" dirty="0"/>
              <a:t>Frequência de produção e distribuição;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pt-BR" sz="2500" kern="0" dirty="0"/>
              <a:t>Métodos de acesso;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pt-BR" sz="2500" kern="0" dirty="0"/>
              <a:t>Método para atualizar o plano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endParaRPr lang="pt-BR" sz="2500" kern="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08E57AE-BA6E-41BE-B54D-9443074D7079}"/>
              </a:ext>
            </a:extLst>
          </p:cNvPr>
          <p:cNvSpPr txBox="1">
            <a:spLocks noChangeArrowheads="1"/>
          </p:cNvSpPr>
          <p:nvPr/>
        </p:nvSpPr>
        <p:spPr>
          <a:xfrm>
            <a:off x="-6846" y="0"/>
            <a:ext cx="9144000" cy="792088"/>
          </a:xfrm>
          <a:prstGeom prst="rect">
            <a:avLst/>
          </a:prstGeom>
          <a:solidFill>
            <a:srgbClr val="333399"/>
          </a:solidFill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 fontAlgn="auto">
              <a:spcAft>
                <a:spcPts val="0"/>
              </a:spcAft>
            </a:pPr>
            <a:r>
              <a:rPr lang="pt-BR" altLang="pt-BR" sz="4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GPS – Gestão de Projetos de SW</a:t>
            </a:r>
          </a:p>
        </p:txBody>
      </p:sp>
    </p:spTree>
    <p:extLst>
      <p:ext uri="{BB962C8B-B14F-4D97-AF65-F5344CB8AC3E}">
        <p14:creationId xmlns:p14="http://schemas.microsoft.com/office/powerpoint/2010/main" val="275302750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26">
            <a:extLst>
              <a:ext uri="{FF2B5EF4-FFF2-40B4-BE49-F238E27FC236}">
                <a16:creationId xmlns:a16="http://schemas.microsoft.com/office/drawing/2014/main" id="{4B85A740-FDBE-4A08-93F3-A8E12026DF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04" y="908720"/>
            <a:ext cx="8928992" cy="54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t">
            <a:normAutofit fontScale="97500"/>
          </a:bodyPr>
          <a:lstStyle/>
          <a:p>
            <a:pPr marL="457200" indent="-457200">
              <a:buFont typeface="Wingdings" panose="05000000000000000000" pitchFamily="2" charset="2"/>
              <a:buChar char="Ø"/>
              <a:defRPr/>
            </a:pPr>
            <a:r>
              <a:rPr lang="pt-BR" sz="2900" b="1" kern="0" dirty="0">
                <a:solidFill>
                  <a:schemeClr val="tx2"/>
                </a:solidFill>
                <a:latin typeface="+mn-lt"/>
                <a:ea typeface="+mj-ea"/>
                <a:cs typeface="+mj-cs"/>
              </a:rPr>
              <a:t>Gerenciamento de Comunicações</a:t>
            </a:r>
          </a:p>
          <a:p>
            <a:pPr marL="914400" lvl="1" indent="-457200">
              <a:buFont typeface="Wingdings" panose="05000000000000000000" pitchFamily="2" charset="2"/>
              <a:buChar char="ü"/>
              <a:defRPr/>
            </a:pPr>
            <a:r>
              <a:rPr lang="pt-BR" sz="2500" kern="0" dirty="0"/>
              <a:t>Identificar a equipe e os envolvidos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pt-BR" sz="2500" kern="0" dirty="0"/>
              <a:t>Identificar as informações que serão comunicadas;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pt-BR" sz="2500" kern="0" dirty="0"/>
              <a:t>Identificar quem deve receber o que;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pt-BR" sz="2500" kern="0" dirty="0"/>
              <a:t>Determinar a periodicidade e formas de envio;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pt-BR" sz="2500" kern="0" dirty="0"/>
              <a:t>Montar planilha de responsabilidades/funções;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pt-BR" sz="2500" kern="0" dirty="0"/>
              <a:t>Montar planilha de fluxo de informações e orientar a equipe para o uso.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endParaRPr lang="pt-BR" sz="2500" kern="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08E57AE-BA6E-41BE-B54D-9443074D7079}"/>
              </a:ext>
            </a:extLst>
          </p:cNvPr>
          <p:cNvSpPr txBox="1">
            <a:spLocks noChangeArrowheads="1"/>
          </p:cNvSpPr>
          <p:nvPr/>
        </p:nvSpPr>
        <p:spPr>
          <a:xfrm>
            <a:off x="-6846" y="0"/>
            <a:ext cx="9144000" cy="792088"/>
          </a:xfrm>
          <a:prstGeom prst="rect">
            <a:avLst/>
          </a:prstGeom>
          <a:solidFill>
            <a:srgbClr val="333399"/>
          </a:solidFill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 fontAlgn="auto">
              <a:spcAft>
                <a:spcPts val="0"/>
              </a:spcAft>
            </a:pPr>
            <a:r>
              <a:rPr lang="pt-BR" altLang="pt-BR" sz="4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GPS – Gestão de Projetos de SW</a:t>
            </a:r>
          </a:p>
        </p:txBody>
      </p:sp>
    </p:spTree>
    <p:extLst>
      <p:ext uri="{BB962C8B-B14F-4D97-AF65-F5344CB8AC3E}">
        <p14:creationId xmlns:p14="http://schemas.microsoft.com/office/powerpoint/2010/main" val="276498774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26">
            <a:extLst>
              <a:ext uri="{FF2B5EF4-FFF2-40B4-BE49-F238E27FC236}">
                <a16:creationId xmlns:a16="http://schemas.microsoft.com/office/drawing/2014/main" id="{4B85A740-FDBE-4A08-93F3-A8E12026DF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04" y="908720"/>
            <a:ext cx="8928992" cy="54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t">
            <a:normAutofit fontScale="97500"/>
          </a:bodyPr>
          <a:lstStyle/>
          <a:p>
            <a:pPr marL="457200" indent="-457200">
              <a:buFont typeface="Wingdings" panose="05000000000000000000" pitchFamily="2" charset="2"/>
              <a:buChar char="Ø"/>
              <a:defRPr/>
            </a:pPr>
            <a:r>
              <a:rPr lang="pt-BR" sz="2900" b="1" kern="0" dirty="0">
                <a:solidFill>
                  <a:schemeClr val="tx2"/>
                </a:solidFill>
                <a:latin typeface="+mn-lt"/>
                <a:ea typeface="+mj-ea"/>
                <a:cs typeface="+mj-cs"/>
              </a:rPr>
              <a:t>Gerenciamento de Comunicações</a:t>
            </a:r>
          </a:p>
          <a:p>
            <a:pPr marL="914400" lvl="1" indent="-457200">
              <a:buFont typeface="Wingdings" panose="05000000000000000000" pitchFamily="2" charset="2"/>
              <a:buChar char="ü"/>
              <a:defRPr/>
            </a:pPr>
            <a:r>
              <a:rPr lang="pt-BR" sz="2500" kern="0" dirty="0"/>
              <a:t>Relatório de desempenho de equipe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pt-BR" sz="2500" kern="0" dirty="0"/>
              <a:t>Resultados até o momento;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pt-BR" sz="2500" kern="0" dirty="0"/>
              <a:t>Revisões (avaliação);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pt-BR" sz="2500" kern="0" dirty="0"/>
              <a:t>Comparações Previsto X realizado; 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pt-BR" sz="2500" kern="0" dirty="0"/>
              <a:t>Tendências;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pt-BR" sz="2500" kern="0" dirty="0"/>
              <a:t>Previsões.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08E57AE-BA6E-41BE-B54D-9443074D7079}"/>
              </a:ext>
            </a:extLst>
          </p:cNvPr>
          <p:cNvSpPr txBox="1">
            <a:spLocks noChangeArrowheads="1"/>
          </p:cNvSpPr>
          <p:nvPr/>
        </p:nvSpPr>
        <p:spPr>
          <a:xfrm>
            <a:off x="-6846" y="0"/>
            <a:ext cx="9144000" cy="792088"/>
          </a:xfrm>
          <a:prstGeom prst="rect">
            <a:avLst/>
          </a:prstGeom>
          <a:solidFill>
            <a:srgbClr val="333399"/>
          </a:solidFill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 fontAlgn="auto">
              <a:spcAft>
                <a:spcPts val="0"/>
              </a:spcAft>
            </a:pPr>
            <a:r>
              <a:rPr lang="pt-BR" altLang="pt-BR" sz="4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GPS – Gestão de Projetos de SW</a:t>
            </a:r>
          </a:p>
        </p:txBody>
      </p:sp>
    </p:spTree>
    <p:extLst>
      <p:ext uri="{BB962C8B-B14F-4D97-AF65-F5344CB8AC3E}">
        <p14:creationId xmlns:p14="http://schemas.microsoft.com/office/powerpoint/2010/main" val="163331185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C4CE43E8-15B4-46A9-B2C7-EF230BC380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420889"/>
            <a:ext cx="9144000" cy="1800200"/>
          </a:xfrm>
          <a:solidFill>
            <a:schemeClr val="accent2"/>
          </a:solidFill>
        </p:spPr>
        <p:txBody>
          <a:bodyPr anchor="ctr">
            <a:normAutofit/>
          </a:bodyPr>
          <a:lstStyle/>
          <a:p>
            <a:pPr algn="ctr"/>
            <a:r>
              <a:rPr lang="pt-BR" sz="4000" dirty="0">
                <a:solidFill>
                  <a:schemeClr val="bg1"/>
                </a:solidFill>
              </a:rPr>
              <a:t>Planejamento e Gerenciamento de Projetos – </a:t>
            </a:r>
            <a:r>
              <a:rPr lang="pt-BR" sz="4000" dirty="0">
                <a:solidFill>
                  <a:srgbClr val="002060"/>
                </a:solidFill>
              </a:rPr>
              <a:t>Encerramento</a:t>
            </a:r>
            <a:endParaRPr lang="pt-BR" sz="4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2EA81A41-FECE-4E5B-9265-74673ADD4E77}"/>
              </a:ext>
            </a:extLst>
          </p:cNvPr>
          <p:cNvSpPr txBox="1">
            <a:spLocks noChangeArrowheads="1"/>
          </p:cNvSpPr>
          <p:nvPr/>
        </p:nvSpPr>
        <p:spPr>
          <a:xfrm>
            <a:off x="-6846" y="0"/>
            <a:ext cx="9144000" cy="792088"/>
          </a:xfrm>
          <a:prstGeom prst="rect">
            <a:avLst/>
          </a:prstGeom>
          <a:solidFill>
            <a:srgbClr val="333399"/>
          </a:solidFill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 fontAlgn="auto">
              <a:spcAft>
                <a:spcPts val="0"/>
              </a:spcAft>
            </a:pPr>
            <a:r>
              <a:rPr lang="pt-BR" altLang="pt-BR" sz="4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GPS – Gestão de Projetos de SW</a:t>
            </a:r>
          </a:p>
        </p:txBody>
      </p:sp>
    </p:spTree>
    <p:extLst>
      <p:ext uri="{BB962C8B-B14F-4D97-AF65-F5344CB8AC3E}">
        <p14:creationId xmlns:p14="http://schemas.microsoft.com/office/powerpoint/2010/main" val="376819206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26">
            <a:extLst>
              <a:ext uri="{FF2B5EF4-FFF2-40B4-BE49-F238E27FC236}">
                <a16:creationId xmlns:a16="http://schemas.microsoft.com/office/drawing/2014/main" id="{4B85A740-FDBE-4A08-93F3-A8E12026DF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04" y="908720"/>
            <a:ext cx="8928992" cy="54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t">
            <a:normAutofit fontScale="90000" lnSpcReduction="10000"/>
          </a:bodyPr>
          <a:lstStyle/>
          <a:p>
            <a:pPr marL="457200" indent="-457200">
              <a:buFont typeface="Wingdings" panose="05000000000000000000" pitchFamily="2" charset="2"/>
              <a:buChar char="Ø"/>
              <a:defRPr/>
            </a:pPr>
            <a:r>
              <a:rPr lang="pt-BR" sz="2900" b="1" kern="0" dirty="0">
                <a:solidFill>
                  <a:schemeClr val="tx2"/>
                </a:solidFill>
                <a:latin typeface="+mn-lt"/>
                <a:ea typeface="+mj-ea"/>
                <a:cs typeface="+mj-cs"/>
              </a:rPr>
              <a:t>Encerramento do Projeto</a:t>
            </a:r>
            <a:endParaRPr lang="pt-BR" sz="2500" kern="0" dirty="0"/>
          </a:p>
          <a:p>
            <a:pPr marL="914400" lvl="1" indent="-457200">
              <a:buFont typeface="Wingdings" panose="05000000000000000000" pitchFamily="2" charset="2"/>
              <a:buChar char="ü"/>
              <a:defRPr/>
            </a:pPr>
            <a:r>
              <a:rPr lang="pt-BR" sz="2500" kern="0" dirty="0"/>
              <a:t>Deve ser notificado por escrito, formalmente, pela pessoa ou organização responsável pela administração de contratos, que o contrato foi concluído conforme os requisitos definidos no contrato.</a:t>
            </a:r>
          </a:p>
          <a:p>
            <a:pPr marL="914400" lvl="1" indent="-457200">
              <a:buFont typeface="Wingdings" panose="05000000000000000000" pitchFamily="2" charset="2"/>
              <a:buChar char="ü"/>
              <a:defRPr/>
            </a:pPr>
            <a:r>
              <a:rPr lang="pt-BR" sz="2500" kern="0" dirty="0">
                <a:solidFill>
                  <a:srgbClr val="002060"/>
                </a:solidFill>
              </a:rPr>
              <a:t>Documentos: </a:t>
            </a:r>
          </a:p>
          <a:p>
            <a:pPr marL="1371600" lvl="2" indent="-457200">
              <a:buFont typeface="+mj-lt"/>
              <a:buAutoNum type="arabicPeriod"/>
              <a:defRPr/>
            </a:pPr>
            <a:r>
              <a:rPr lang="pt-BR" sz="2500" kern="0" dirty="0"/>
              <a:t>Conjunto de arquivos e documentos do projeto;</a:t>
            </a:r>
          </a:p>
          <a:p>
            <a:pPr marL="1371600" lvl="2" indent="-457200">
              <a:buFont typeface="+mj-lt"/>
              <a:buAutoNum type="arabicPeriod"/>
              <a:defRPr/>
            </a:pPr>
            <a:r>
              <a:rPr lang="pt-BR" sz="2500" kern="0" dirty="0"/>
              <a:t>Atualização da base de dados;</a:t>
            </a:r>
          </a:p>
          <a:p>
            <a:pPr marL="1371600" lvl="2" indent="-457200">
              <a:buFont typeface="+mj-lt"/>
              <a:buAutoNum type="arabicPeriod"/>
              <a:defRPr/>
            </a:pPr>
            <a:r>
              <a:rPr lang="pt-BR" sz="2500" kern="0" dirty="0"/>
              <a:t>Registros financeiros/contábeis;</a:t>
            </a:r>
          </a:p>
          <a:p>
            <a:pPr marL="1371600" lvl="2" indent="-457200">
              <a:buFont typeface="+mj-lt"/>
              <a:buAutoNum type="arabicPeriod"/>
              <a:defRPr/>
            </a:pPr>
            <a:r>
              <a:rPr lang="pt-BR" sz="2500" kern="0" dirty="0"/>
              <a:t>Análise do projeto através da comparação daquilo que foi realizado com o que foi contratado inicialmente; </a:t>
            </a:r>
          </a:p>
          <a:p>
            <a:pPr marL="1371600" lvl="2" indent="-457200">
              <a:buFont typeface="+mj-lt"/>
              <a:buAutoNum type="arabicPeriod"/>
              <a:defRPr/>
            </a:pPr>
            <a:r>
              <a:rPr lang="pt-BR" sz="2500" i="1" kern="0" dirty="0" err="1"/>
              <a:t>Feed-back</a:t>
            </a:r>
            <a:r>
              <a:rPr lang="pt-BR" sz="2500" kern="0" dirty="0"/>
              <a:t> do cliente;</a:t>
            </a:r>
          </a:p>
          <a:p>
            <a:pPr marL="1371600" lvl="2" indent="-457200">
              <a:buFont typeface="+mj-lt"/>
              <a:buAutoNum type="arabicPeriod"/>
              <a:defRPr/>
            </a:pPr>
            <a:r>
              <a:rPr lang="pt-BR" sz="2500" kern="0" dirty="0"/>
              <a:t>Aceite do cliente;</a:t>
            </a:r>
          </a:p>
          <a:p>
            <a:pPr marL="1371600" lvl="2" indent="-457200">
              <a:buFont typeface="+mj-lt"/>
              <a:buAutoNum type="arabicPeriod"/>
              <a:defRPr/>
            </a:pPr>
            <a:r>
              <a:rPr lang="pt-BR" sz="2500" kern="0" dirty="0"/>
              <a:t>Transferência de responsabilidades;</a:t>
            </a:r>
          </a:p>
          <a:p>
            <a:pPr marL="1371600" lvl="2" indent="-457200">
              <a:buFont typeface="+mj-lt"/>
              <a:buAutoNum type="arabicPeriod"/>
              <a:defRPr/>
            </a:pPr>
            <a:r>
              <a:rPr lang="pt-BR" sz="2500" kern="0" dirty="0"/>
              <a:t>Back-up de acordo com normas da empresa ou acordo entre as partes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endParaRPr lang="pt-BR" sz="2500" kern="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08E57AE-BA6E-41BE-B54D-9443074D7079}"/>
              </a:ext>
            </a:extLst>
          </p:cNvPr>
          <p:cNvSpPr txBox="1">
            <a:spLocks noChangeArrowheads="1"/>
          </p:cNvSpPr>
          <p:nvPr/>
        </p:nvSpPr>
        <p:spPr>
          <a:xfrm>
            <a:off x="-6846" y="0"/>
            <a:ext cx="9144000" cy="792088"/>
          </a:xfrm>
          <a:prstGeom prst="rect">
            <a:avLst/>
          </a:prstGeom>
          <a:solidFill>
            <a:srgbClr val="333399"/>
          </a:solidFill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 fontAlgn="auto">
              <a:spcAft>
                <a:spcPts val="0"/>
              </a:spcAft>
            </a:pPr>
            <a:r>
              <a:rPr lang="pt-BR" altLang="pt-BR" sz="4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GPS – Gestão de Projetos de SW</a:t>
            </a:r>
          </a:p>
        </p:txBody>
      </p:sp>
    </p:spTree>
    <p:extLst>
      <p:ext uri="{BB962C8B-B14F-4D97-AF65-F5344CB8AC3E}">
        <p14:creationId xmlns:p14="http://schemas.microsoft.com/office/powerpoint/2010/main" val="212084233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26">
            <a:extLst>
              <a:ext uri="{FF2B5EF4-FFF2-40B4-BE49-F238E27FC236}">
                <a16:creationId xmlns:a16="http://schemas.microsoft.com/office/drawing/2014/main" id="{4B85A740-FDBE-4A08-93F3-A8E12026DF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04" y="908720"/>
            <a:ext cx="8928992" cy="5832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t">
            <a:normAutofit fontScale="82500" lnSpcReduction="20000"/>
          </a:bodyPr>
          <a:lstStyle/>
          <a:p>
            <a:pPr marL="457200" indent="-457200">
              <a:buFont typeface="Wingdings" panose="05000000000000000000" pitchFamily="2" charset="2"/>
              <a:buChar char="Ø"/>
              <a:defRPr/>
            </a:pPr>
            <a:r>
              <a:rPr lang="pt-BR" sz="3400" b="1" kern="0" dirty="0">
                <a:solidFill>
                  <a:schemeClr val="tx2"/>
                </a:solidFill>
                <a:latin typeface="+mn-lt"/>
                <a:ea typeface="+mj-ea"/>
                <a:cs typeface="+mj-cs"/>
              </a:rPr>
              <a:t>Encerramento do Projeto</a:t>
            </a:r>
            <a:endParaRPr lang="pt-BR" sz="3400" kern="0" dirty="0">
              <a:latin typeface="+mn-lt"/>
            </a:endParaRPr>
          </a:p>
          <a:p>
            <a:pPr marL="914400" lvl="1" indent="-457200">
              <a:buFont typeface="Wingdings" panose="05000000000000000000" pitchFamily="2" charset="2"/>
              <a:buChar char="ü"/>
              <a:defRPr/>
            </a:pPr>
            <a:r>
              <a:rPr lang="pt-BR" sz="2900" kern="0" dirty="0">
                <a:solidFill>
                  <a:srgbClr val="002060"/>
                </a:solidFill>
                <a:latin typeface="+mn-lt"/>
              </a:rPr>
              <a:t>Apresentação do Projeto</a:t>
            </a:r>
          </a:p>
          <a:p>
            <a:pPr marL="1238250" lvl="2" indent="-342900">
              <a:buFont typeface="Arial" panose="020B0604020202020204" pitchFamily="34" charset="0"/>
              <a:buChar char="•"/>
              <a:defRPr/>
            </a:pPr>
            <a:r>
              <a:rPr lang="pt-BR" kern="0" dirty="0">
                <a:latin typeface="+mn-lt"/>
              </a:rPr>
              <a:t>Mantenha uma postura profissional;</a:t>
            </a:r>
          </a:p>
          <a:p>
            <a:pPr marL="1238250" lvl="2" indent="-342900">
              <a:buFont typeface="Arial" panose="020B0604020202020204" pitchFamily="34" charset="0"/>
              <a:buChar char="•"/>
              <a:defRPr/>
            </a:pPr>
            <a:r>
              <a:rPr lang="pt-BR" kern="0" dirty="0">
                <a:latin typeface="+mn-lt"/>
              </a:rPr>
              <a:t>Tenha certeza do que fala, sem ser arrogante;</a:t>
            </a:r>
          </a:p>
          <a:p>
            <a:pPr marL="1238250" lvl="2" indent="-342900">
              <a:buFont typeface="Arial" panose="020B0604020202020204" pitchFamily="34" charset="0"/>
              <a:buChar char="•"/>
              <a:defRPr/>
            </a:pPr>
            <a:r>
              <a:rPr lang="pt-BR" kern="0" dirty="0">
                <a:latin typeface="+mn-lt"/>
              </a:rPr>
              <a:t>Fale calmamente e de maneira clara; </a:t>
            </a:r>
          </a:p>
          <a:p>
            <a:pPr marL="1238250" lvl="2" indent="-342900">
              <a:buFont typeface="Arial" panose="020B0604020202020204" pitchFamily="34" charset="0"/>
              <a:buChar char="•"/>
              <a:defRPr/>
            </a:pPr>
            <a:r>
              <a:rPr lang="pt-BR" kern="0" dirty="0">
                <a:latin typeface="+mn-lt"/>
              </a:rPr>
              <a:t>Evite gírias;</a:t>
            </a:r>
          </a:p>
          <a:p>
            <a:pPr marL="1238250" lvl="2" indent="-342900">
              <a:buFont typeface="Arial" panose="020B0604020202020204" pitchFamily="34" charset="0"/>
              <a:buChar char="•"/>
              <a:defRPr/>
            </a:pPr>
            <a:r>
              <a:rPr lang="pt-BR" kern="0" dirty="0">
                <a:latin typeface="+mn-lt"/>
              </a:rPr>
              <a:t>Fale mais com a boca do que com as mãos e cotovelos;</a:t>
            </a:r>
          </a:p>
          <a:p>
            <a:pPr marL="1238250" lvl="2" indent="-342900">
              <a:buFont typeface="Arial" panose="020B0604020202020204" pitchFamily="34" charset="0"/>
              <a:buChar char="•"/>
              <a:defRPr/>
            </a:pPr>
            <a:r>
              <a:rPr lang="pt-BR" kern="0" dirty="0">
                <a:latin typeface="+mn-lt"/>
              </a:rPr>
              <a:t>Olhe seu interlocutor nos olhos (todos eles);</a:t>
            </a:r>
          </a:p>
          <a:p>
            <a:pPr marL="1238250" lvl="2" indent="-342900">
              <a:buFont typeface="Arial" panose="020B0604020202020204" pitchFamily="34" charset="0"/>
              <a:buChar char="•"/>
              <a:defRPr/>
            </a:pPr>
            <a:r>
              <a:rPr lang="pt-BR" kern="0" dirty="0">
                <a:latin typeface="+mn-lt"/>
              </a:rPr>
              <a:t>Esteja preparado para uma pergunta para a qual não tem resposta;</a:t>
            </a:r>
          </a:p>
          <a:p>
            <a:pPr marL="1238250" lvl="2" indent="-342900">
              <a:buFont typeface="Arial" panose="020B0604020202020204" pitchFamily="34" charset="0"/>
              <a:buChar char="•"/>
              <a:defRPr/>
            </a:pPr>
            <a:r>
              <a:rPr lang="pt-BR" kern="0" dirty="0">
                <a:latin typeface="+mn-lt"/>
              </a:rPr>
              <a:t>Sua roupa e acessórios (incluindo cores e comprimentos) falam muito sobre você;  </a:t>
            </a:r>
          </a:p>
          <a:p>
            <a:pPr marL="1238250" lvl="2" indent="-342900">
              <a:buFont typeface="Arial" panose="020B0604020202020204" pitchFamily="34" charset="0"/>
              <a:buChar char="•"/>
              <a:defRPr/>
            </a:pPr>
            <a:r>
              <a:rPr lang="pt-BR" kern="0" dirty="0">
                <a:latin typeface="+mn-lt"/>
              </a:rPr>
              <a:t>Seja você mesmo, mas “ adapte” ao que o cliente espera;</a:t>
            </a:r>
          </a:p>
          <a:p>
            <a:pPr marL="1238250" lvl="2" indent="-342900">
              <a:buFont typeface="Arial" panose="020B0604020202020204" pitchFamily="34" charset="0"/>
              <a:buChar char="•"/>
              <a:defRPr/>
            </a:pPr>
            <a:r>
              <a:rPr lang="pt-BR" kern="0" dirty="0">
                <a:latin typeface="+mn-lt"/>
              </a:rPr>
              <a:t>Teste seu material de apresentação </a:t>
            </a:r>
            <a:r>
              <a:rPr lang="pt-BR" kern="0" dirty="0">
                <a:solidFill>
                  <a:srgbClr val="002060"/>
                </a:solidFill>
                <a:latin typeface="+mn-lt"/>
              </a:rPr>
              <a:t>antes</a:t>
            </a:r>
            <a:r>
              <a:rPr lang="pt-BR" kern="0" dirty="0">
                <a:latin typeface="+mn-lt"/>
              </a:rPr>
              <a:t> da apresentação;</a:t>
            </a:r>
          </a:p>
          <a:p>
            <a:pPr marL="1238250" lvl="2" indent="-342900">
              <a:buFont typeface="Arial" panose="020B0604020202020204" pitchFamily="34" charset="0"/>
              <a:buChar char="•"/>
              <a:defRPr/>
            </a:pPr>
            <a:r>
              <a:rPr lang="pt-BR" kern="0" dirty="0">
                <a:latin typeface="+mn-lt"/>
              </a:rPr>
              <a:t>Chegue mais cedo e teste seu material </a:t>
            </a:r>
            <a:r>
              <a:rPr lang="pt-BR" kern="0" dirty="0">
                <a:solidFill>
                  <a:srgbClr val="002060"/>
                </a:solidFill>
                <a:latin typeface="+mn-lt"/>
              </a:rPr>
              <a:t>de novo</a:t>
            </a:r>
            <a:r>
              <a:rPr lang="pt-BR" kern="0" dirty="0">
                <a:latin typeface="+mn-lt"/>
              </a:rPr>
              <a:t>;</a:t>
            </a:r>
          </a:p>
          <a:p>
            <a:pPr marL="1238250" lvl="2" indent="-342900">
              <a:buFont typeface="Arial" panose="020B0604020202020204" pitchFamily="34" charset="0"/>
              <a:buChar char="•"/>
              <a:defRPr/>
            </a:pPr>
            <a:r>
              <a:rPr lang="pt-BR" kern="0" dirty="0">
                <a:latin typeface="+mn-lt"/>
              </a:rPr>
              <a:t>Lembre-se que existem fontes e versões de softwares diferentes das suas;</a:t>
            </a:r>
          </a:p>
          <a:p>
            <a:pPr marL="1238250" lvl="2" indent="-342900">
              <a:buFont typeface="Arial" panose="020B0604020202020204" pitchFamily="34" charset="0"/>
              <a:buChar char="•"/>
              <a:defRPr/>
            </a:pPr>
            <a:r>
              <a:rPr lang="pt-BR" kern="0" dirty="0">
                <a:latin typeface="+mn-lt"/>
              </a:rPr>
              <a:t>Tenha embasamento teórico para aquilo que vai falar: </a:t>
            </a:r>
          </a:p>
          <a:p>
            <a:pPr marL="1695450" lvl="3" indent="-342900">
              <a:buFont typeface="Wingdings" panose="05000000000000000000" pitchFamily="2" charset="2"/>
              <a:buChar char="§"/>
              <a:defRPr/>
            </a:pPr>
            <a:r>
              <a:rPr lang="pt-BR" sz="2200" kern="0" dirty="0">
                <a:latin typeface="+mn-lt"/>
              </a:rPr>
              <a:t>Eu </a:t>
            </a:r>
            <a:r>
              <a:rPr lang="pt-BR" sz="2200" kern="0" dirty="0">
                <a:solidFill>
                  <a:srgbClr val="002060"/>
                </a:solidFill>
                <a:latin typeface="+mn-lt"/>
              </a:rPr>
              <a:t>acho</a:t>
            </a:r>
            <a:r>
              <a:rPr lang="pt-BR" sz="2200" kern="0" dirty="0">
                <a:latin typeface="+mn-lt"/>
              </a:rPr>
              <a:t>, está fora de moda e não agr4ega valor;</a:t>
            </a:r>
          </a:p>
          <a:p>
            <a:pPr marL="1695450" lvl="3" indent="-342900">
              <a:buFont typeface="Wingdings" panose="05000000000000000000" pitchFamily="2" charset="2"/>
              <a:buChar char="§"/>
              <a:defRPr/>
            </a:pPr>
            <a:r>
              <a:rPr lang="pt-BR" sz="2200" kern="0" dirty="0">
                <a:latin typeface="+mn-lt"/>
              </a:rPr>
              <a:t>Seja firme e convicto;</a:t>
            </a:r>
          </a:p>
          <a:p>
            <a:pPr marL="1238250" lvl="2" indent="-342900">
              <a:buFont typeface="Arial" panose="020B0604020202020204" pitchFamily="34" charset="0"/>
              <a:buChar char="•"/>
              <a:defRPr/>
            </a:pPr>
            <a:r>
              <a:rPr lang="pt-BR" kern="0" dirty="0">
                <a:latin typeface="+mn-lt"/>
              </a:rPr>
              <a:t>Conheça seu cliente antes de falar com ele (se possível). ; </a:t>
            </a:r>
          </a:p>
          <a:p>
            <a:pPr marL="1238250" lvl="2" indent="-342900">
              <a:buFont typeface="Arial" panose="020B0604020202020204" pitchFamily="34" charset="0"/>
              <a:buChar char="•"/>
              <a:defRPr/>
            </a:pPr>
            <a:r>
              <a:rPr lang="pt-BR" kern="0" dirty="0">
                <a:latin typeface="+mn-lt"/>
              </a:rPr>
              <a:t>Saiba relacionar seu projeto com algo relativo a empresa ou que se justifique por alguma tendência mais consolidada.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08E57AE-BA6E-41BE-B54D-9443074D7079}"/>
              </a:ext>
            </a:extLst>
          </p:cNvPr>
          <p:cNvSpPr txBox="1">
            <a:spLocks noChangeArrowheads="1"/>
          </p:cNvSpPr>
          <p:nvPr/>
        </p:nvSpPr>
        <p:spPr>
          <a:xfrm>
            <a:off x="-6846" y="0"/>
            <a:ext cx="9144000" cy="792088"/>
          </a:xfrm>
          <a:prstGeom prst="rect">
            <a:avLst/>
          </a:prstGeom>
          <a:solidFill>
            <a:srgbClr val="333399"/>
          </a:solidFill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 fontAlgn="auto">
              <a:spcAft>
                <a:spcPts val="0"/>
              </a:spcAft>
            </a:pPr>
            <a:r>
              <a:rPr lang="pt-BR" altLang="pt-BR" sz="4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GPS – Gestão de Projetos de SW</a:t>
            </a:r>
          </a:p>
        </p:txBody>
      </p:sp>
    </p:spTree>
    <p:extLst>
      <p:ext uri="{BB962C8B-B14F-4D97-AF65-F5344CB8AC3E}">
        <p14:creationId xmlns:p14="http://schemas.microsoft.com/office/powerpoint/2010/main" val="262059419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7524" y="1052736"/>
            <a:ext cx="8568952" cy="4114800"/>
          </a:xfrm>
        </p:spPr>
        <p:txBody>
          <a:bodyPr>
            <a:normAutofit fontScale="85000" lnSpcReduction="20000"/>
          </a:bodyPr>
          <a:lstStyle/>
          <a:p>
            <a:pPr marL="457200" indent="-457200">
              <a:lnSpc>
                <a:spcPct val="95000"/>
              </a:lnSpc>
              <a:spcBef>
                <a:spcPct val="0"/>
              </a:spcBef>
            </a:pPr>
            <a:r>
              <a:rPr lang="en-US" altLang="pt-BR" sz="2800" dirty="0">
                <a:solidFill>
                  <a:srgbClr val="000000"/>
                </a:solidFill>
                <a:latin typeface="Arial" pitchFamily="34" charset="0"/>
              </a:rPr>
              <a:t>Pressman, R. S. - </a:t>
            </a:r>
            <a:r>
              <a:rPr lang="en-US" altLang="pt-BR" sz="2800" dirty="0" err="1">
                <a:solidFill>
                  <a:srgbClr val="000000"/>
                </a:solidFill>
                <a:latin typeface="Arial" pitchFamily="34" charset="0"/>
              </a:rPr>
              <a:t>Engenharia</a:t>
            </a:r>
            <a:r>
              <a:rPr lang="en-US" altLang="pt-BR" sz="2800" dirty="0">
                <a:solidFill>
                  <a:srgbClr val="000000"/>
                </a:solidFill>
                <a:latin typeface="Arial" pitchFamily="34" charset="0"/>
              </a:rPr>
              <a:t> de Software - 6ª </a:t>
            </a:r>
            <a:r>
              <a:rPr lang="en-US" altLang="pt-BR" sz="2800" dirty="0" err="1">
                <a:solidFill>
                  <a:srgbClr val="000000"/>
                </a:solidFill>
                <a:latin typeface="Arial" pitchFamily="34" charset="0"/>
              </a:rPr>
              <a:t>edição</a:t>
            </a:r>
            <a:r>
              <a:rPr lang="en-US" altLang="pt-BR" sz="2800" dirty="0">
                <a:solidFill>
                  <a:srgbClr val="000000"/>
                </a:solidFill>
                <a:latin typeface="Arial" pitchFamily="34" charset="0"/>
              </a:rPr>
              <a:t> </a:t>
            </a:r>
            <a:br>
              <a:rPr lang="en-US" altLang="pt-BR" sz="2800" dirty="0">
                <a:solidFill>
                  <a:srgbClr val="000000"/>
                </a:solidFill>
                <a:latin typeface="Arial" pitchFamily="34" charset="0"/>
              </a:rPr>
            </a:br>
            <a:br>
              <a:rPr lang="en-US" altLang="pt-BR" sz="2800" dirty="0">
                <a:solidFill>
                  <a:srgbClr val="000000"/>
                </a:solidFill>
                <a:latin typeface="Arial" pitchFamily="34" charset="0"/>
              </a:rPr>
            </a:br>
            <a:r>
              <a:rPr lang="en-US" altLang="pt-BR" sz="2800" dirty="0">
                <a:solidFill>
                  <a:srgbClr val="000000"/>
                </a:solidFill>
                <a:latin typeface="Arial" pitchFamily="34" charset="0"/>
              </a:rPr>
              <a:t>Pressman, R. S. - Software Engineering, A Practitioner's Approach - 5th edition</a:t>
            </a:r>
          </a:p>
          <a:p>
            <a:pPr marL="457200" indent="-457200">
              <a:lnSpc>
                <a:spcPct val="95000"/>
              </a:lnSpc>
              <a:spcBef>
                <a:spcPct val="0"/>
              </a:spcBef>
            </a:pPr>
            <a:endParaRPr lang="en-US" altLang="pt-BR" sz="2800" dirty="0">
              <a:solidFill>
                <a:srgbClr val="000000"/>
              </a:solidFill>
              <a:latin typeface="Arial" pitchFamily="34" charset="0"/>
            </a:endParaRPr>
          </a:p>
          <a:p>
            <a:pPr marL="457200" indent="-457200">
              <a:lnSpc>
                <a:spcPct val="95000"/>
              </a:lnSpc>
              <a:spcBef>
                <a:spcPct val="0"/>
              </a:spcBef>
            </a:pPr>
            <a:r>
              <a:rPr lang="en-US" altLang="pt-BR" sz="2800" dirty="0" err="1">
                <a:solidFill>
                  <a:srgbClr val="000000"/>
                </a:solidFill>
                <a:latin typeface="Arial" pitchFamily="34" charset="0"/>
              </a:rPr>
              <a:t>Karner</a:t>
            </a:r>
            <a:r>
              <a:rPr lang="en-US" altLang="pt-BR" sz="2800" dirty="0">
                <a:solidFill>
                  <a:srgbClr val="000000"/>
                </a:solidFill>
                <a:latin typeface="Arial" pitchFamily="34" charset="0"/>
              </a:rPr>
              <a:t>, G. "Resource Estimation for </a:t>
            </a:r>
            <a:r>
              <a:rPr lang="en-US" altLang="pt-BR" sz="2800" dirty="0" err="1">
                <a:solidFill>
                  <a:srgbClr val="000000"/>
                </a:solidFill>
                <a:latin typeface="Arial" pitchFamily="34" charset="0"/>
              </a:rPr>
              <a:t>Objectory</a:t>
            </a:r>
            <a:r>
              <a:rPr lang="en-US" altLang="pt-BR" sz="2800" dirty="0">
                <a:solidFill>
                  <a:srgbClr val="000000"/>
                </a:solidFill>
                <a:latin typeface="Arial" pitchFamily="34" charset="0"/>
              </a:rPr>
              <a:t> Projects". Objective</a:t>
            </a:r>
            <a:br>
              <a:rPr lang="en-US" altLang="pt-BR" sz="2800" dirty="0">
                <a:solidFill>
                  <a:srgbClr val="000000"/>
                </a:solidFill>
                <a:latin typeface="Arial" pitchFamily="34" charset="0"/>
              </a:rPr>
            </a:br>
            <a:r>
              <a:rPr lang="en-US" altLang="pt-BR" sz="2800" dirty="0">
                <a:solidFill>
                  <a:srgbClr val="000000"/>
                </a:solidFill>
                <a:latin typeface="Arial" pitchFamily="34" charset="0"/>
              </a:rPr>
              <a:t>Systems SF AB (copyright owned by Rational Software), 1993</a:t>
            </a:r>
            <a:br>
              <a:rPr lang="en-US" altLang="pt-BR" sz="2800" dirty="0">
                <a:solidFill>
                  <a:srgbClr val="000000"/>
                </a:solidFill>
                <a:latin typeface="Arial" pitchFamily="34" charset="0"/>
              </a:rPr>
            </a:br>
            <a:br>
              <a:rPr lang="en-US" altLang="pt-BR" sz="2800" dirty="0">
                <a:solidFill>
                  <a:srgbClr val="000000"/>
                </a:solidFill>
                <a:latin typeface="Arial" pitchFamily="34" charset="0"/>
              </a:rPr>
            </a:br>
            <a:r>
              <a:rPr lang="en-US" altLang="pt-BR" sz="2800" dirty="0">
                <a:solidFill>
                  <a:srgbClr val="000000"/>
                </a:solidFill>
                <a:latin typeface="Arial" pitchFamily="34" charset="0"/>
              </a:rPr>
              <a:t>Albrecht, A. J. "Measuring Application Development Productivity". Proc. IBM Application Development </a:t>
            </a:r>
            <a:r>
              <a:rPr lang="en-US" altLang="pt-BR" sz="2800" dirty="0" err="1">
                <a:solidFill>
                  <a:srgbClr val="000000"/>
                </a:solidFill>
                <a:latin typeface="Arial" pitchFamily="34" charset="0"/>
              </a:rPr>
              <a:t>Sysmposium</a:t>
            </a:r>
            <a:r>
              <a:rPr lang="en-US" altLang="pt-BR" sz="2800" dirty="0">
                <a:solidFill>
                  <a:srgbClr val="000000"/>
                </a:solidFill>
                <a:latin typeface="Arial" pitchFamily="34" charset="0"/>
              </a:rPr>
              <a:t>, Monterey, CA, out. de 1979, p 83-92.</a:t>
            </a:r>
          </a:p>
          <a:p>
            <a:pPr marL="457200" indent="-457200">
              <a:lnSpc>
                <a:spcPct val="95000"/>
              </a:lnSpc>
              <a:spcBef>
                <a:spcPct val="0"/>
              </a:spcBef>
            </a:pPr>
            <a:endParaRPr lang="en-US" altLang="pt-BR" sz="2800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0"/>
            <a:ext cx="9144000" cy="836712"/>
          </a:xfrm>
          <a:prstGeom prst="rect">
            <a:avLst/>
          </a:prstGeom>
          <a:solidFill>
            <a:srgbClr val="333399"/>
          </a:solidFill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 fontAlgn="auto">
              <a:spcAft>
                <a:spcPts val="0"/>
              </a:spcAft>
            </a:pPr>
            <a:r>
              <a:rPr lang="pt-BR" altLang="pt-BR" dirty="0">
                <a:solidFill>
                  <a:schemeClr val="bg1"/>
                </a:solidFill>
              </a:rPr>
              <a:t>Referências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498A9-4107-4ACB-8E5E-4BEF455CE75A}" type="slidenum">
              <a:rPr lang="pt-BR" altLang="pt-BR" smtClean="0"/>
              <a:pPr/>
              <a:t>48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708108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AutoShape 2">
            <a:extLst>
              <a:ext uri="{FF2B5EF4-FFF2-40B4-BE49-F238E27FC236}">
                <a16:creationId xmlns:a16="http://schemas.microsoft.com/office/drawing/2014/main" id="{B3307EA2-5913-419D-B8B6-B2A0427878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648" y="2852936"/>
            <a:ext cx="5904656" cy="1905000"/>
          </a:xfrm>
          <a:prstGeom prst="bracePair">
            <a:avLst>
              <a:gd name="adj" fmla="val 8333"/>
            </a:avLst>
          </a:prstGeom>
          <a:solidFill>
            <a:srgbClr val="FFF9BF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marL="523875" lvl="2" indent="-342900" eaLnBrk="1" hangingPunct="1">
              <a:buFont typeface="+mj-lt"/>
              <a:buAutoNum type="arabicPeriod"/>
            </a:pPr>
            <a:r>
              <a:rPr lang="pt-BR" altLang="pt-BR" sz="1800" b="1" dirty="0"/>
              <a:t>Planejamento do escopo</a:t>
            </a:r>
            <a:endParaRPr lang="pt-BR" altLang="pt-BR" sz="1800" dirty="0"/>
          </a:p>
          <a:p>
            <a:pPr marL="523875" lvl="2" indent="-342900" eaLnBrk="1" hangingPunct="1">
              <a:buFont typeface="+mj-lt"/>
              <a:buAutoNum type="arabicPeriod"/>
            </a:pPr>
            <a:r>
              <a:rPr lang="pt-BR" altLang="pt-BR" sz="1800" b="1" dirty="0"/>
              <a:t>Definição do escopo</a:t>
            </a:r>
          </a:p>
          <a:p>
            <a:pPr marL="523875" lvl="2" indent="-342900" eaLnBrk="1" hangingPunct="1">
              <a:buFont typeface="+mj-lt"/>
              <a:buAutoNum type="arabicPeriod"/>
            </a:pPr>
            <a:r>
              <a:rPr lang="pt-BR" altLang="pt-BR" sz="1800" b="1" dirty="0"/>
              <a:t>Criar EAP  (Estrutura Analítica do Projeto)</a:t>
            </a:r>
          </a:p>
          <a:p>
            <a:pPr marL="523875" lvl="2" indent="-342900" eaLnBrk="1" hangingPunct="1">
              <a:buFont typeface="+mj-lt"/>
              <a:buAutoNum type="arabicPeriod"/>
            </a:pPr>
            <a:r>
              <a:rPr lang="pt-BR" altLang="pt-BR" sz="1800" b="1" dirty="0"/>
              <a:t>Verificação do escopo</a:t>
            </a:r>
          </a:p>
          <a:p>
            <a:pPr marL="523875" lvl="2" indent="-342900" eaLnBrk="1" hangingPunct="1">
              <a:buFont typeface="+mj-lt"/>
              <a:buAutoNum type="arabicPeriod"/>
            </a:pPr>
            <a:r>
              <a:rPr lang="pt-BR" altLang="pt-BR" sz="1800" b="1" dirty="0"/>
              <a:t>Controle do escopo </a:t>
            </a:r>
            <a:endParaRPr lang="pt-BR" altLang="pt-BR" sz="1800" dirty="0"/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4D5AEF44-2203-4EF0-A22E-BFE0E8575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990600"/>
            <a:ext cx="6477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lvl="2" eaLnBrk="1" hangingPunct="1">
              <a:spcBef>
                <a:spcPct val="50000"/>
              </a:spcBef>
            </a:pPr>
            <a:endParaRPr lang="pt-BR" altLang="pt-BR" sz="1400">
              <a:latin typeface="Arial,Bold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D95893F8-805E-4C20-BCEB-D94E9648A9BC}"/>
              </a:ext>
            </a:extLst>
          </p:cNvPr>
          <p:cNvSpPr txBox="1"/>
          <p:nvPr/>
        </p:nvSpPr>
        <p:spPr>
          <a:xfrm>
            <a:off x="0" y="980728"/>
            <a:ext cx="860444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23875" lvl="2" indent="-342900" eaLnBrk="1" hangingPunct="1">
              <a:buFont typeface="Wingdings" panose="05000000000000000000" pitchFamily="2" charset="2"/>
              <a:buChar char="Ø"/>
            </a:pPr>
            <a:r>
              <a:rPr lang="pt-BR" altLang="pt-BR" sz="3200" b="1" dirty="0">
                <a:solidFill>
                  <a:srgbClr val="002060"/>
                </a:solidFill>
              </a:rPr>
              <a:t>Planejamento – Recapitulando</a:t>
            </a:r>
          </a:p>
          <a:p>
            <a:pPr marL="1095375" lvl="3" indent="-457200">
              <a:buFont typeface="Arial" panose="020B0604020202020204" pitchFamily="34" charset="0"/>
              <a:buChar char="•"/>
            </a:pPr>
            <a:r>
              <a:rPr lang="pt-BR" altLang="pt-BR" sz="2800" b="1" dirty="0"/>
              <a:t>Sequência / Procedimentos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5D79201-23D0-4571-985C-164C3D6675C8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9144000" cy="792088"/>
          </a:xfrm>
          <a:prstGeom prst="rect">
            <a:avLst/>
          </a:prstGeom>
          <a:solidFill>
            <a:srgbClr val="333399"/>
          </a:solidFill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 fontAlgn="auto">
              <a:spcAft>
                <a:spcPts val="0"/>
              </a:spcAft>
            </a:pPr>
            <a:r>
              <a:rPr lang="pt-BR" altLang="pt-BR" sz="4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GPS – Gestão de Projetos de SW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F44E5533-D5BA-43E4-A9B0-404DB72C76B1}"/>
              </a:ext>
            </a:extLst>
          </p:cNvPr>
          <p:cNvSpPr txBox="1"/>
          <p:nvPr/>
        </p:nvSpPr>
        <p:spPr>
          <a:xfrm>
            <a:off x="2123728" y="4797152"/>
            <a:ext cx="48245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975" lvl="2" eaLnBrk="1" hangingPunct="1"/>
            <a:r>
              <a:rPr lang="pt-BR" altLang="pt-BR" sz="2400" b="1" dirty="0">
                <a:solidFill>
                  <a:srgbClr val="002060"/>
                </a:solidFill>
              </a:rPr>
              <a:t>Entradas, Ferramentas e Saídas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4">
            <a:extLst>
              <a:ext uri="{FF2B5EF4-FFF2-40B4-BE49-F238E27FC236}">
                <a16:creationId xmlns:a16="http://schemas.microsoft.com/office/drawing/2014/main" id="{02AF38F3-1C23-4DAB-966B-E303FC187DE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0" y="2780928"/>
            <a:ext cx="9144000" cy="1829761"/>
          </a:xfrm>
          <a:solidFill>
            <a:srgbClr val="0070C0"/>
          </a:solidFill>
        </p:spPr>
        <p:txBody>
          <a:bodyPr anchor="ctr">
            <a:normAutofit/>
          </a:bodyPr>
          <a:lstStyle/>
          <a:p>
            <a:pPr algn="ctr"/>
            <a:r>
              <a:rPr lang="pt-BR" sz="4000" dirty="0">
                <a:solidFill>
                  <a:schemeClr val="bg1"/>
                </a:solidFill>
              </a:rPr>
              <a:t>Planejamento e Gerenciamento - </a:t>
            </a:r>
            <a:r>
              <a:rPr lang="pt-BR" sz="4000" dirty="0">
                <a:solidFill>
                  <a:srgbClr val="002060"/>
                </a:solidFill>
              </a:rPr>
              <a:t>Gestão</a:t>
            </a:r>
            <a:r>
              <a:rPr lang="pt-BR" altLang="pt-BR" sz="4000" dirty="0">
                <a:solidFill>
                  <a:srgbClr val="002060"/>
                </a:solidFill>
              </a:rPr>
              <a:t> de Tempo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D800379-D560-4178-A80C-D59CE87466E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9144000" cy="792088"/>
          </a:xfrm>
          <a:prstGeom prst="rect">
            <a:avLst/>
          </a:prstGeom>
          <a:solidFill>
            <a:srgbClr val="333399"/>
          </a:solidFill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 fontAlgn="auto">
              <a:spcAft>
                <a:spcPts val="0"/>
              </a:spcAft>
            </a:pPr>
            <a:r>
              <a:rPr lang="pt-BR" altLang="pt-BR" sz="4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GPS – Gestão de Projetos de SW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Picture 4" descr="E:\PROJETO 1\Material Apoio Varios\action-plan-chek -do.jpg">
            <a:extLst>
              <a:ext uri="{FF2B5EF4-FFF2-40B4-BE49-F238E27FC236}">
                <a16:creationId xmlns:a16="http://schemas.microsoft.com/office/drawing/2014/main" id="{D450DC4C-9CC6-4371-8D4A-3BF8C54CC8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134269"/>
            <a:ext cx="6768752" cy="5688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03C1274-AF98-4849-98C5-A0ECEFC0E043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9144000" cy="792088"/>
          </a:xfrm>
          <a:prstGeom prst="rect">
            <a:avLst/>
          </a:prstGeom>
          <a:solidFill>
            <a:srgbClr val="333399"/>
          </a:solidFill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 fontAlgn="auto">
              <a:spcAft>
                <a:spcPts val="0"/>
              </a:spcAft>
            </a:pPr>
            <a:r>
              <a:rPr lang="pt-BR" altLang="pt-BR" sz="4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GPS – Gestão de Projetos de SW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6D79BFF3-6157-4C53-ACF7-E0304877CC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504" y="908720"/>
            <a:ext cx="892899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marL="457200" indent="-457200" eaLnBrk="1" hangingPunct="1">
              <a:buFont typeface="Wingdings" panose="05000000000000000000" pitchFamily="2" charset="2"/>
              <a:buChar char="Ø"/>
            </a:pPr>
            <a:r>
              <a:rPr lang="pt-BR" altLang="pt-BR" sz="28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O Ciclo PDCA</a:t>
            </a:r>
            <a:endParaRPr lang="pt-BR" altLang="pt-BR" sz="1600" dirty="0">
              <a:solidFill>
                <a:srgbClr val="000000"/>
              </a:solidFill>
              <a:latin typeface="+mn-lt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1026">
            <a:extLst>
              <a:ext uri="{FF2B5EF4-FFF2-40B4-BE49-F238E27FC236}">
                <a16:creationId xmlns:a16="http://schemas.microsoft.com/office/drawing/2014/main" id="{93EE81D6-232E-48A3-9BEE-C5FE28B732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504" y="836712"/>
            <a:ext cx="8928992" cy="58939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marL="342900" indent="-342900" eaLnBrk="1" hangingPunct="1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pt-BR" altLang="pt-BR" sz="24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PDCA: Definições</a:t>
            </a:r>
            <a:endParaRPr lang="pt-BR" altLang="pt-BR" sz="1400" dirty="0">
              <a:solidFill>
                <a:srgbClr val="000000"/>
              </a:solidFill>
              <a:latin typeface="+mn-lt"/>
              <a:cs typeface="Times New Roman" panose="02020603050405020304" pitchFamily="18" charset="0"/>
            </a:endParaRPr>
          </a:p>
          <a:p>
            <a:pPr marL="800100" lvl="1" indent="-342900" eaLnBrk="1" hangingPunct="1">
              <a:spcBef>
                <a:spcPts val="6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pt-BR" altLang="pt-BR" dirty="0">
                <a:solidFill>
                  <a:schemeClr val="tx2"/>
                </a:solidFill>
              </a:rPr>
              <a:t>Planejamento (P): </a:t>
            </a:r>
          </a:p>
          <a:p>
            <a:pPr marL="1200150" lvl="2" indent="-285750" eaLnBrk="1" hangingPunct="1">
              <a:spcBef>
                <a:spcPts val="600"/>
              </a:spcBef>
              <a:spcAft>
                <a:spcPts val="300"/>
              </a:spcAft>
              <a:buFont typeface="Wingdings" panose="05000000000000000000" pitchFamily="2" charset="2"/>
              <a:buChar char="ü"/>
            </a:pPr>
            <a:r>
              <a:rPr lang="pt-BR" altLang="pt-BR" sz="1600" dirty="0">
                <a:solidFill>
                  <a:srgbClr val="000000"/>
                </a:solidFill>
              </a:rPr>
              <a:t>O planejamento depende da fase de iniciação do projeto, uma vez que as atividades planejadas devem ser somente as necessárias para cumprir o escopo do projeto definido na proposta;</a:t>
            </a:r>
          </a:p>
          <a:p>
            <a:pPr marL="800100" lvl="1" indent="-342900" eaLnBrk="1" hangingPunct="1">
              <a:spcBef>
                <a:spcPts val="6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pt-BR" altLang="pt-BR" dirty="0">
                <a:solidFill>
                  <a:schemeClr val="tx2"/>
                </a:solidFill>
              </a:rPr>
              <a:t>Execução (D):</a:t>
            </a:r>
            <a:r>
              <a:rPr lang="pt-BR" altLang="pt-BR" sz="1400" dirty="0">
                <a:solidFill>
                  <a:schemeClr val="tx2"/>
                </a:solidFill>
              </a:rPr>
              <a:t> </a:t>
            </a:r>
          </a:p>
          <a:p>
            <a:pPr marL="1200150" lvl="2" indent="-285750" eaLnBrk="1" hangingPunct="1">
              <a:spcBef>
                <a:spcPts val="600"/>
              </a:spcBef>
              <a:spcAft>
                <a:spcPts val="300"/>
              </a:spcAft>
              <a:buFont typeface="Wingdings" panose="05000000000000000000" pitchFamily="2" charset="2"/>
              <a:buChar char="ü"/>
            </a:pPr>
            <a:r>
              <a:rPr lang="pt-BR" altLang="pt-BR" sz="1600" dirty="0">
                <a:solidFill>
                  <a:srgbClr val="000000"/>
                </a:solidFill>
              </a:rPr>
              <a:t>Treinar (se necessário), executar o planejado, gerenciar o projeto, documentar a execução, consultar o planejamento para as próximas atividades, acompanhar a qualidade dos produtos e atualizar o arquivo do plano do projeto no MS Project;</a:t>
            </a:r>
          </a:p>
          <a:p>
            <a:pPr marL="800100" lvl="1" indent="-342900" eaLnBrk="1" hangingPunct="1">
              <a:spcBef>
                <a:spcPts val="6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pt-BR" altLang="pt-BR" dirty="0">
                <a:solidFill>
                  <a:schemeClr val="tx2"/>
                </a:solidFill>
              </a:rPr>
              <a:t>Verificação (C): </a:t>
            </a:r>
          </a:p>
          <a:p>
            <a:pPr marL="1200150" lvl="2" indent="-285750" eaLnBrk="1" hangingPunct="1">
              <a:spcBef>
                <a:spcPts val="600"/>
              </a:spcBef>
              <a:spcAft>
                <a:spcPts val="300"/>
              </a:spcAft>
              <a:buFont typeface="Wingdings" panose="05000000000000000000" pitchFamily="2" charset="2"/>
              <a:buChar char="ü"/>
            </a:pPr>
            <a:r>
              <a:rPr lang="pt-BR" altLang="pt-BR" sz="1600" dirty="0">
                <a:solidFill>
                  <a:srgbClr val="000000"/>
                </a:solidFill>
              </a:rPr>
              <a:t>Fazer reuniões periódicas, avaliar o executado em relação ao planejado,</a:t>
            </a:r>
          </a:p>
          <a:p>
            <a:pPr marL="1200150" lvl="2" indent="-285750" eaLnBrk="1" hangingPunct="1">
              <a:spcBef>
                <a:spcPts val="600"/>
              </a:spcBef>
              <a:spcAft>
                <a:spcPts val="300"/>
              </a:spcAft>
              <a:buFont typeface="Wingdings" panose="05000000000000000000" pitchFamily="2" charset="2"/>
              <a:buChar char="ü"/>
            </a:pPr>
            <a:r>
              <a:rPr lang="pt-BR" altLang="pt-BR" sz="1600" dirty="0">
                <a:solidFill>
                  <a:srgbClr val="000000"/>
                </a:solidFill>
              </a:rPr>
              <a:t>Avaliar o desempenho do projeto, avaliar solicitações de mudança e rever o plano de riscos</a:t>
            </a:r>
            <a:r>
              <a:rPr lang="pt-BR" altLang="pt-BR" sz="1400" dirty="0">
                <a:solidFill>
                  <a:srgbClr val="000000"/>
                </a:solidFill>
              </a:rPr>
              <a:t>;</a:t>
            </a:r>
          </a:p>
          <a:p>
            <a:pPr marL="800100" lvl="1" indent="-342900" eaLnBrk="1" hangingPunct="1">
              <a:spcBef>
                <a:spcPts val="6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pt-BR" altLang="pt-BR" dirty="0">
                <a:solidFill>
                  <a:schemeClr val="tx2"/>
                </a:solidFill>
              </a:rPr>
              <a:t>Ação (A):</a:t>
            </a:r>
            <a:r>
              <a:rPr lang="pt-BR" altLang="pt-BR" sz="1400" dirty="0">
                <a:solidFill>
                  <a:schemeClr val="tx2"/>
                </a:solidFill>
              </a:rPr>
              <a:t> </a:t>
            </a:r>
          </a:p>
          <a:p>
            <a:pPr lvl="2" eaLnBrk="1" hangingPunct="1">
              <a:spcBef>
                <a:spcPts val="600"/>
              </a:spcBef>
              <a:spcAft>
                <a:spcPts val="300"/>
              </a:spcAft>
              <a:buFont typeface="Wingdings" panose="05000000000000000000" pitchFamily="2" charset="2"/>
              <a:buChar char="ü"/>
            </a:pPr>
            <a:r>
              <a:rPr lang="pt-BR" altLang="pt-BR" sz="1600" dirty="0">
                <a:solidFill>
                  <a:srgbClr val="000000"/>
                </a:solidFill>
              </a:rPr>
              <a:t>tomar as ações corretivas e fazer ajustes no planejamento, se necessário, encerrar o projeto com propostas de aproveitamento dos seus produtos do projeto e respectivos indicadores para acompanhamento dos resultados esperados.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BAB0307-4676-4E2C-A9C7-4452501B4FE9}"/>
              </a:ext>
            </a:extLst>
          </p:cNvPr>
          <p:cNvSpPr txBox="1">
            <a:spLocks noChangeArrowheads="1"/>
          </p:cNvSpPr>
          <p:nvPr/>
        </p:nvSpPr>
        <p:spPr>
          <a:xfrm>
            <a:off x="-6846" y="0"/>
            <a:ext cx="9144000" cy="792088"/>
          </a:xfrm>
          <a:prstGeom prst="rect">
            <a:avLst/>
          </a:prstGeom>
          <a:solidFill>
            <a:srgbClr val="333399"/>
          </a:solidFill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 fontAlgn="auto">
              <a:spcAft>
                <a:spcPts val="0"/>
              </a:spcAft>
            </a:pPr>
            <a:r>
              <a:rPr lang="pt-BR" altLang="pt-BR" sz="4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GPS – Gestão de Projetos de SW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3D86179-5E5E-4C4F-A2FB-0B50DF995B36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9144000" cy="792088"/>
          </a:xfrm>
          <a:prstGeom prst="rect">
            <a:avLst/>
          </a:prstGeom>
          <a:solidFill>
            <a:srgbClr val="333399"/>
          </a:solidFill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 fontAlgn="auto">
              <a:spcAft>
                <a:spcPts val="0"/>
              </a:spcAft>
            </a:pPr>
            <a:r>
              <a:rPr lang="pt-BR" altLang="pt-BR" sz="4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GPS – Gestão de Projetos de SW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145BC93-A15F-411B-A4B3-621115CC92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36712"/>
            <a:ext cx="9036496" cy="5760640"/>
          </a:xfrm>
        </p:spPr>
        <p:txBody>
          <a:bodyPr/>
          <a:lstStyle/>
          <a:p>
            <a:r>
              <a:rPr lang="pt-BR" altLang="pt-BR" sz="3200" b="1" dirty="0">
                <a:solidFill>
                  <a:srgbClr val="002060"/>
                </a:solidFill>
              </a:rPr>
              <a:t>Estimativa de duração de atividades </a:t>
            </a:r>
          </a:p>
          <a:p>
            <a:pPr lvl="1"/>
            <a:r>
              <a:rPr lang="pt-BR" altLang="pt-BR" sz="2000" dirty="0">
                <a:solidFill>
                  <a:srgbClr val="000000"/>
                </a:solidFill>
              </a:rPr>
              <a:t>A estimativa de duração de atividade é o processo de se retirar informações do escopo do projeto e dos recursos para então desenvolver durações como insumo para as programações.</a:t>
            </a:r>
          </a:p>
          <a:p>
            <a:pPr lvl="1"/>
            <a:r>
              <a:rPr lang="pt-BR" altLang="pt-BR" sz="2000" dirty="0">
                <a:solidFill>
                  <a:srgbClr val="000000"/>
                </a:solidFill>
              </a:rPr>
              <a:t>As estimativas de duração de atividades podem incluir</a:t>
            </a:r>
            <a:br>
              <a:rPr lang="pt-BR" altLang="pt-BR" sz="2000" dirty="0">
                <a:solidFill>
                  <a:srgbClr val="000000"/>
                </a:solidFill>
              </a:rPr>
            </a:br>
            <a:r>
              <a:rPr lang="pt-BR" altLang="pt-BR" sz="2000" dirty="0">
                <a:solidFill>
                  <a:srgbClr val="000000"/>
                </a:solidFill>
              </a:rPr>
              <a:t>uma identificação da faixa de variação dos possíveis</a:t>
            </a:r>
            <a:br>
              <a:rPr lang="pt-BR" altLang="pt-BR" sz="2000" dirty="0">
                <a:solidFill>
                  <a:srgbClr val="000000"/>
                </a:solidFill>
              </a:rPr>
            </a:br>
            <a:r>
              <a:rPr lang="pt-BR" altLang="pt-BR" sz="2000" dirty="0">
                <a:solidFill>
                  <a:srgbClr val="000000"/>
                </a:solidFill>
              </a:rPr>
              <a:t>resultados, como:</a:t>
            </a:r>
          </a:p>
          <a:p>
            <a:pPr lvl="2"/>
            <a:r>
              <a:rPr lang="pt-BR" altLang="pt-BR" sz="1800" dirty="0">
                <a:solidFill>
                  <a:srgbClr val="000000"/>
                </a:solidFill>
              </a:rPr>
              <a:t>2 semanas +/- 2 dias </a:t>
            </a:r>
          </a:p>
          <a:p>
            <a:pPr lvl="3"/>
            <a:r>
              <a:rPr lang="pt-BR" altLang="pt-BR" sz="1600" dirty="0">
                <a:solidFill>
                  <a:srgbClr val="002060"/>
                </a:solidFill>
              </a:rPr>
              <a:t>Indica que a atividade pode demorar de 8 a 12 dias, considerando uma semana de 5 dias.</a:t>
            </a:r>
          </a:p>
          <a:p>
            <a:pPr lvl="2"/>
            <a:r>
              <a:rPr lang="pt-BR" altLang="pt-BR" sz="1800" dirty="0">
                <a:solidFill>
                  <a:srgbClr val="000000"/>
                </a:solidFill>
              </a:rPr>
              <a:t>15% de probabilidade de exceder 3 semanas</a:t>
            </a:r>
          </a:p>
          <a:p>
            <a:pPr lvl="3"/>
            <a:r>
              <a:rPr lang="pt-BR" altLang="pt-BR" sz="1600" dirty="0">
                <a:solidFill>
                  <a:srgbClr val="002060"/>
                </a:solidFill>
              </a:rPr>
              <a:t>Indica alta probabilidade de a atividade ser realizada em até 3 semanas.</a:t>
            </a:r>
            <a:br>
              <a:rPr lang="pt-BR" altLang="pt-BR" sz="1200" dirty="0">
                <a:solidFill>
                  <a:srgbClr val="002060"/>
                </a:solidFill>
              </a:rPr>
            </a:br>
            <a:br>
              <a:rPr lang="pt-BR" altLang="pt-BR" sz="1200" dirty="0">
                <a:solidFill>
                  <a:srgbClr val="000000"/>
                </a:solidFill>
              </a:rPr>
            </a:br>
            <a:endParaRPr lang="pt-BR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theme/theme1.xml><?xml version="1.0" encoding="utf-8"?>
<a:theme xmlns:a="http://schemas.openxmlformats.org/drawingml/2006/main" name="Ângulos">
  <a:themeElements>
    <a:clrScheme name="Personalizada 4">
      <a:dk1>
        <a:srgbClr val="FFFFFF"/>
      </a:dk1>
      <a:lt1>
        <a:srgbClr val="FFFFFF"/>
      </a:lt1>
      <a:dk2>
        <a:srgbClr val="000000"/>
      </a:dk2>
      <a:lt2>
        <a:srgbClr val="808080"/>
      </a:lt2>
      <a:accent1>
        <a:srgbClr val="333399"/>
      </a:accent1>
      <a:accent2>
        <a:srgbClr val="333399"/>
      </a:accent2>
      <a:accent3>
        <a:srgbClr val="333399"/>
      </a:accent3>
      <a:accent4>
        <a:srgbClr val="000000"/>
      </a:accent4>
      <a:accent5>
        <a:srgbClr val="262672"/>
      </a:accent5>
      <a:accent6>
        <a:srgbClr val="2D2D8A"/>
      </a:accent6>
      <a:hlink>
        <a:srgbClr val="009999"/>
      </a:hlink>
      <a:folHlink>
        <a:srgbClr val="99CC00"/>
      </a:folHlink>
    </a:clrScheme>
    <a:fontScheme name="Ângulo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Ângulo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curso">
  <a:themeElements>
    <a:clrScheme name="Azul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Concurso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urso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F52C5CF0618D9F429CEC3EBEA1BACF0E" ma:contentTypeVersion="0" ma:contentTypeDescription="Crie um novo documento." ma:contentTypeScope="" ma:versionID="c4cf412edfcad46e187462d1cee4d741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574c6ccb71ee63fbc30cff3237551ec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B7D8E36-4263-4796-AD22-ECE122C7C31B}"/>
</file>

<file path=customXml/itemProps2.xml><?xml version="1.0" encoding="utf-8"?>
<ds:datastoreItem xmlns:ds="http://schemas.openxmlformats.org/officeDocument/2006/customXml" ds:itemID="{11CE9100-D793-436F-8CEB-69A79046BA87}"/>
</file>

<file path=customXml/itemProps3.xml><?xml version="1.0" encoding="utf-8"?>
<ds:datastoreItem xmlns:ds="http://schemas.openxmlformats.org/officeDocument/2006/customXml" ds:itemID="{7B191199-223E-4326-BD2B-CFFAA6E18C91}"/>
</file>

<file path=docProps/app.xml><?xml version="1.0" encoding="utf-8"?>
<Properties xmlns="http://schemas.openxmlformats.org/officeDocument/2006/extended-properties" xmlns:vt="http://schemas.openxmlformats.org/officeDocument/2006/docPropsVTypes">
  <Template>Aula 10 - Estruturas Heterogeneas - ED</Template>
  <TotalTime>3164</TotalTime>
  <Words>3840</Words>
  <Application>Microsoft Office PowerPoint</Application>
  <PresentationFormat>Apresentação na tela (4:3)</PresentationFormat>
  <Paragraphs>362</Paragraphs>
  <Slides>48</Slides>
  <Notes>44</Notes>
  <HiddenSlides>0</HiddenSlides>
  <MMClips>0</MMClips>
  <ScaleCrop>false</ScaleCrop>
  <HeadingPairs>
    <vt:vector size="6" baseType="variant">
      <vt:variant>
        <vt:lpstr>Fontes usadas</vt:lpstr>
      </vt:variant>
      <vt:variant>
        <vt:i4>15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48</vt:i4>
      </vt:variant>
    </vt:vector>
  </HeadingPairs>
  <TitlesOfParts>
    <vt:vector size="65" baseType="lpstr">
      <vt:lpstr>Amasis MT Pro Medium</vt:lpstr>
      <vt:lpstr>Arial</vt:lpstr>
      <vt:lpstr>Arial,Bold</vt:lpstr>
      <vt:lpstr>Calibri</vt:lpstr>
      <vt:lpstr>Courier New</vt:lpstr>
      <vt:lpstr>Franklin Gothic Book</vt:lpstr>
      <vt:lpstr>Franklin Gothic Medium</vt:lpstr>
      <vt:lpstr>Lora</vt:lpstr>
      <vt:lpstr>Lucida Sans Unicode</vt:lpstr>
      <vt:lpstr>Times New Roman</vt:lpstr>
      <vt:lpstr>Trebuchet MS</vt:lpstr>
      <vt:lpstr>Verdana</vt:lpstr>
      <vt:lpstr>Wingdings</vt:lpstr>
      <vt:lpstr>Wingdings 2</vt:lpstr>
      <vt:lpstr>Wingdings 3</vt:lpstr>
      <vt:lpstr>Ângulos</vt:lpstr>
      <vt:lpstr>Concurso</vt:lpstr>
      <vt:lpstr>gestão de projetos de software</vt:lpstr>
      <vt:lpstr>gestão de projetos  Planejamento e Gerenciamento </vt:lpstr>
      <vt:lpstr>GPS – Gestão de Projetos de Sw</vt:lpstr>
      <vt:lpstr>Planejamento e Gerenciamento do Projeto</vt:lpstr>
      <vt:lpstr>Apresentação do PowerPoint</vt:lpstr>
      <vt:lpstr>Planejamento e Gerenciamento - Gestão de Tempo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Planejamento Gerenciamento de Projetos - Custos</vt:lpstr>
      <vt:lpstr>Apresentação do PowerPoint</vt:lpstr>
      <vt:lpstr>Apresentação do PowerPoint</vt:lpstr>
      <vt:lpstr>Apresentação do PowerPoint</vt:lpstr>
      <vt:lpstr>Apresentação do PowerPoint</vt:lpstr>
      <vt:lpstr>Planejamento Gerenciamento de Projetos - Recursos</vt:lpstr>
      <vt:lpstr>Apresentação do PowerPoint</vt:lpstr>
      <vt:lpstr>Apresentação do PowerPoint</vt:lpstr>
      <vt:lpstr>Planejamento e Gerenciamento de de Projetos – Riscos</vt:lpstr>
      <vt:lpstr>Apresentação do PowerPoint</vt:lpstr>
      <vt:lpstr>Apresentação do PowerPoint</vt:lpstr>
      <vt:lpstr>Planejamento e Gerenciamento de Projetos – Conflitos (Equipes e Comunicação)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Planejamento e Gerenciamento de Projetos – Encerramento</vt:lpstr>
      <vt:lpstr>Apresentação do PowerPoint</vt:lpstr>
      <vt:lpstr>Apresentação do PowerPoint</vt:lpstr>
      <vt:lpstr>Apresentação do PowerPoint</vt:lpstr>
    </vt:vector>
  </TitlesOfParts>
  <Company>*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MÉTRICAS DE SOFTWARE</dc:title>
  <dc:creator>Antonio Carlos Tonini</dc:creator>
  <cp:lastModifiedBy>Sildenir Alves Ribeiro</cp:lastModifiedBy>
  <cp:revision>172</cp:revision>
  <dcterms:created xsi:type="dcterms:W3CDTF">2004-04-29T20:30:55Z</dcterms:created>
  <dcterms:modified xsi:type="dcterms:W3CDTF">2021-12-17T20:04:38Z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0x010100F52C5CF0618D9F429CEC3EBEA1BACF0E</vt:lpwstr>
  </property>
</Properties>
</file>