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9" r:id="rId2"/>
  </p:sldMasterIdLst>
  <p:notesMasterIdLst>
    <p:notesMasterId r:id="rId69"/>
  </p:notesMasterIdLst>
  <p:handoutMasterIdLst>
    <p:handoutMasterId r:id="rId70"/>
  </p:handoutMasterIdLst>
  <p:sldIdLst>
    <p:sldId id="256" r:id="rId3"/>
    <p:sldId id="257" r:id="rId4"/>
    <p:sldId id="387" r:id="rId5"/>
    <p:sldId id="436" r:id="rId6"/>
    <p:sldId id="437" r:id="rId7"/>
    <p:sldId id="438" r:id="rId8"/>
    <p:sldId id="439" r:id="rId9"/>
    <p:sldId id="440" r:id="rId10"/>
    <p:sldId id="450" r:id="rId11"/>
    <p:sldId id="441" r:id="rId12"/>
    <p:sldId id="443" r:id="rId13"/>
    <p:sldId id="444" r:id="rId14"/>
    <p:sldId id="445" r:id="rId15"/>
    <p:sldId id="446" r:id="rId16"/>
    <p:sldId id="447" r:id="rId17"/>
    <p:sldId id="448" r:id="rId18"/>
    <p:sldId id="451" r:id="rId19"/>
    <p:sldId id="449" r:id="rId20"/>
    <p:sldId id="455" r:id="rId21"/>
    <p:sldId id="452" r:id="rId22"/>
    <p:sldId id="456" r:id="rId23"/>
    <p:sldId id="457" r:id="rId24"/>
    <p:sldId id="458" r:id="rId25"/>
    <p:sldId id="460" r:id="rId26"/>
    <p:sldId id="459" r:id="rId27"/>
    <p:sldId id="461" r:id="rId28"/>
    <p:sldId id="462" r:id="rId29"/>
    <p:sldId id="463" r:id="rId30"/>
    <p:sldId id="464" r:id="rId31"/>
    <p:sldId id="434" r:id="rId32"/>
    <p:sldId id="423" r:id="rId33"/>
    <p:sldId id="465" r:id="rId34"/>
    <p:sldId id="258" r:id="rId35"/>
    <p:sldId id="259" r:id="rId36"/>
    <p:sldId id="260" r:id="rId37"/>
    <p:sldId id="261" r:id="rId38"/>
    <p:sldId id="424" r:id="rId39"/>
    <p:sldId id="274" r:id="rId40"/>
    <p:sldId id="267" r:id="rId41"/>
    <p:sldId id="269" r:id="rId42"/>
    <p:sldId id="426" r:id="rId43"/>
    <p:sldId id="307" r:id="rId44"/>
    <p:sldId id="309" r:id="rId45"/>
    <p:sldId id="427" r:id="rId46"/>
    <p:sldId id="314" r:id="rId47"/>
    <p:sldId id="315" r:id="rId48"/>
    <p:sldId id="428" r:id="rId49"/>
    <p:sldId id="429" r:id="rId50"/>
    <p:sldId id="430" r:id="rId51"/>
    <p:sldId id="431" r:id="rId52"/>
    <p:sldId id="320" r:id="rId53"/>
    <p:sldId id="432" r:id="rId54"/>
    <p:sldId id="433" r:id="rId55"/>
    <p:sldId id="335" r:id="rId56"/>
    <p:sldId id="324" r:id="rId57"/>
    <p:sldId id="325" r:id="rId58"/>
    <p:sldId id="326" r:id="rId59"/>
    <p:sldId id="327" r:id="rId60"/>
    <p:sldId id="328" r:id="rId61"/>
    <p:sldId id="435" r:id="rId62"/>
    <p:sldId id="331" r:id="rId63"/>
    <p:sldId id="332" r:id="rId64"/>
    <p:sldId id="466" r:id="rId65"/>
    <p:sldId id="467" r:id="rId66"/>
    <p:sldId id="406" r:id="rId67"/>
    <p:sldId id="454" r:id="rId68"/>
  </p:sldIdLst>
  <p:sldSz cx="9144000" cy="6858000" type="screen4x3"/>
  <p:notesSz cx="6854825" cy="97504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5B1"/>
    <a:srgbClr val="0033CC"/>
    <a:srgbClr val="FF5050"/>
    <a:srgbClr val="FFFF99"/>
    <a:srgbClr val="FFCC99"/>
    <a:srgbClr val="CCCCFF"/>
    <a:srgbClr val="FF66FF"/>
    <a:srgbClr val="9900CC"/>
    <a:srgbClr val="33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6975" autoAdjust="0"/>
  </p:normalViewPr>
  <p:slideViewPr>
    <p:cSldViewPr>
      <p:cViewPr varScale="1">
        <p:scale>
          <a:sx n="100" d="100"/>
          <a:sy n="100" d="100"/>
        </p:scale>
        <p:origin x="7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10254"/>
    </p:cViewPr>
  </p:sorterViewPr>
  <p:notesViewPr>
    <p:cSldViewPr>
      <p:cViewPr varScale="1">
        <p:scale>
          <a:sx n="58" d="100"/>
          <a:sy n="58" d="100"/>
        </p:scale>
        <p:origin x="-1764" y="-7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77" Type="http://schemas.openxmlformats.org/officeDocument/2006/relationships/customXml" Target="../customXml/item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customXml" Target="../customXml/item2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82947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82948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82949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D67FBA-55B5-41E6-AFE0-E19AEB1D082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5613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3625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4A0C6B-87B8-4209-A0E4-54B1CE30D4C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9861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0EFC0F43-AF72-4C1D-9925-0AAFDACE6F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715886-DA4F-4E04-A1FD-E585247299D9}" type="slidenum">
              <a:rPr lang="pt-BR" altLang="pt-BR" smtClean="0"/>
              <a:pPr>
                <a:spcBef>
                  <a:spcPct val="0"/>
                </a:spcBef>
              </a:pPr>
              <a:t>30</a:t>
            </a:fld>
            <a:endParaRPr lang="pt-BR" altLang="pt-BR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AA8D79A-6661-4EE8-8F9A-70DD6419DD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0EB2AC1-2B02-4058-9F9C-66CDCE673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727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6B6775D-B7F8-417A-B4D0-99ADCF371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DD7CD9-C78A-47D0-9E5C-0C0B65F2C919}" type="slidenum">
              <a:rPr lang="pt-BR" altLang="pt-BR" smtClean="0"/>
              <a:pPr>
                <a:spcBef>
                  <a:spcPct val="0"/>
                </a:spcBef>
              </a:pPr>
              <a:t>57</a:t>
            </a:fld>
            <a:endParaRPr lang="pt-BR" altLang="pt-BR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FF003A6-2F31-4009-AD66-64A115421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14D343F6-538C-48B3-B177-01FBCF01B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2ACABE5-EAF9-4973-97CC-47ACF5A3B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E52480-95B6-4DB5-92A3-F80634A54BB2}" type="slidenum">
              <a:rPr lang="pt-BR" altLang="pt-BR" smtClean="0"/>
              <a:pPr>
                <a:spcBef>
                  <a:spcPct val="0"/>
                </a:spcBef>
              </a:pPr>
              <a:t>59</a:t>
            </a:fld>
            <a:endParaRPr lang="pt-BR" altLang="pt-BR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3933DCDD-588F-49EF-AF16-2BAC388415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C2D4553-C1A6-4180-B8BA-36FCF112E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6B3914C-90F0-4BF5-AFD1-AFFE60164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5C7932-580D-439C-BA7E-238E72AE0FD3}" type="slidenum">
              <a:rPr lang="pt-BR" altLang="pt-BR" smtClean="0"/>
              <a:pPr>
                <a:spcBef>
                  <a:spcPct val="0"/>
                </a:spcBef>
              </a:pPr>
              <a:t>60</a:t>
            </a:fld>
            <a:endParaRPr lang="pt-BR" altLang="pt-BR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60C1477-AF95-4D64-A7A0-AC0BBBCAA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3102D7E-69E7-45B7-835C-E17EC68E9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36AB9AB1-7166-43BA-80AA-8DF694EC14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4F1481-061E-4FF7-A326-38F155125F77}" type="slidenum">
              <a:rPr lang="pt-BR" altLang="pt-BR" smtClean="0"/>
              <a:pPr>
                <a:spcBef>
                  <a:spcPct val="0"/>
                </a:spcBef>
              </a:pPr>
              <a:t>61</a:t>
            </a:fld>
            <a:endParaRPr lang="pt-BR" altLang="pt-BR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B037EBAB-029F-447F-A15A-CB6D01B2A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5801BB52-0F2F-474A-95FB-705AABF4A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6C3EFD0D-0496-4FA3-BFFF-D5F2876CE7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6FAA62-3072-49CE-982B-3B3F9B355501}" type="slidenum">
              <a:rPr lang="pt-BR" altLang="pt-BR" smtClean="0"/>
              <a:pPr>
                <a:spcBef>
                  <a:spcPct val="0"/>
                </a:spcBef>
              </a:pPr>
              <a:t>62</a:t>
            </a:fld>
            <a:endParaRPr lang="pt-BR" altLang="pt-BR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C92756D-1900-4A0F-80E0-53CCF1CDD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EF1683F-57CC-4603-9898-36983884C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6C3EFD0D-0496-4FA3-BFFF-D5F2876CE7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6FAA62-3072-49CE-982B-3B3F9B355501}" type="slidenum">
              <a:rPr lang="pt-BR" altLang="pt-BR" smtClean="0"/>
              <a:pPr>
                <a:spcBef>
                  <a:spcPct val="0"/>
                </a:spcBef>
              </a:pPr>
              <a:t>63</a:t>
            </a:fld>
            <a:endParaRPr lang="pt-BR" altLang="pt-BR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C92756D-1900-4A0F-80E0-53CCF1CDD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EF1683F-57CC-4603-9898-36983884C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507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6C3EFD0D-0496-4FA3-BFFF-D5F2876CE7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6FAA62-3072-49CE-982B-3B3F9B355501}" type="slidenum">
              <a:rPr lang="pt-BR" altLang="pt-BR" smtClean="0"/>
              <a:pPr>
                <a:spcBef>
                  <a:spcPct val="0"/>
                </a:spcBef>
              </a:pPr>
              <a:t>64</a:t>
            </a:fld>
            <a:endParaRPr lang="pt-BR" altLang="pt-BR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C92756D-1900-4A0F-80E0-53CCF1CDD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EF1683F-57CC-4603-9898-36983884C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24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DF31EC7-36BC-4711-8346-D941B8F0FF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68929B-0813-4E83-88DA-878F5528765C}" type="slidenum">
              <a:rPr lang="pt-BR" altLang="pt-BR" smtClean="0"/>
              <a:pPr>
                <a:spcBef>
                  <a:spcPct val="0"/>
                </a:spcBef>
              </a:pPr>
              <a:t>33</a:t>
            </a:fld>
            <a:endParaRPr lang="pt-BR" altLang="pt-BR"/>
          </a:p>
        </p:txBody>
      </p:sp>
      <p:sp>
        <p:nvSpPr>
          <p:cNvPr id="46083" name="Rectangle 7">
            <a:extLst>
              <a:ext uri="{FF2B5EF4-FFF2-40B4-BE49-F238E27FC236}">
                <a16:creationId xmlns:a16="http://schemas.microsoft.com/office/drawing/2014/main" id="{E770EA40-4F18-4148-8756-B4770D7BC0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A532F1-EE7C-4161-80BB-E7014A9473E2}" type="slidenum">
              <a:rPr lang="pt-BR" altLang="pt-BR"/>
              <a:pPr algn="r" eaLnBrk="1" hangingPunct="1">
                <a:spcBef>
                  <a:spcPct val="0"/>
                </a:spcBef>
              </a:pPr>
              <a:t>33</a:t>
            </a:fld>
            <a:endParaRPr lang="pt-BR" altLang="pt-BR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8F9261F5-D487-4B90-B57F-FE60219A50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5D3C7377-67F3-479B-A976-744E642F2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B170D3E-1A14-4AF0-9856-89318BD46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BF3C90-F6DD-4CB5-8DCD-B0C0F9F1432D}" type="slidenum">
              <a:rPr lang="pt-BR" altLang="pt-BR" smtClean="0"/>
              <a:pPr>
                <a:spcBef>
                  <a:spcPct val="0"/>
                </a:spcBef>
              </a:pPr>
              <a:t>34</a:t>
            </a:fld>
            <a:endParaRPr lang="pt-BR" altLang="pt-BR"/>
          </a:p>
        </p:txBody>
      </p:sp>
      <p:sp>
        <p:nvSpPr>
          <p:cNvPr id="48131" name="Rectangle 7">
            <a:extLst>
              <a:ext uri="{FF2B5EF4-FFF2-40B4-BE49-F238E27FC236}">
                <a16:creationId xmlns:a16="http://schemas.microsoft.com/office/drawing/2014/main" id="{80626A90-59D6-4901-8ABB-D3FA6764F3E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A112875-40A9-4265-AC29-BEF2C58761F8}" type="slidenum">
              <a:rPr lang="pt-BR" altLang="pt-BR"/>
              <a:pPr algn="r" eaLnBrk="1" hangingPunct="1">
                <a:spcBef>
                  <a:spcPct val="0"/>
                </a:spcBef>
              </a:pPr>
              <a:t>34</a:t>
            </a:fld>
            <a:endParaRPr lang="pt-BR" altLang="pt-BR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E2924AB6-3977-4BF4-9553-8E967C374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C4E5995E-CBB4-4429-9112-C082E2BE2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0A752F9-9306-4AB7-9FD2-6CD73D1BD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16E248-CC56-4376-AFAF-5D98354FA850}" type="slidenum">
              <a:rPr lang="pt-BR" altLang="pt-BR" smtClean="0"/>
              <a:pPr>
                <a:spcBef>
                  <a:spcPct val="0"/>
                </a:spcBef>
              </a:pPr>
              <a:t>35</a:t>
            </a:fld>
            <a:endParaRPr lang="pt-BR" altLang="pt-BR"/>
          </a:p>
        </p:txBody>
      </p:sp>
      <p:sp>
        <p:nvSpPr>
          <p:cNvPr id="50179" name="Rectangle 7">
            <a:extLst>
              <a:ext uri="{FF2B5EF4-FFF2-40B4-BE49-F238E27FC236}">
                <a16:creationId xmlns:a16="http://schemas.microsoft.com/office/drawing/2014/main" id="{EAC91C38-1BB9-435F-955A-584D486799F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42C403D-8B58-4884-A308-C36C24C69C48}" type="slidenum">
              <a:rPr lang="pt-BR" altLang="pt-BR"/>
              <a:pPr algn="r" eaLnBrk="1" hangingPunct="1">
                <a:spcBef>
                  <a:spcPct val="0"/>
                </a:spcBef>
              </a:pPr>
              <a:t>35</a:t>
            </a:fld>
            <a:endParaRPr lang="pt-BR" altLang="pt-BR"/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7128A7C9-6D94-4B8C-8FF0-844DB7B8A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CC6497E6-3EE6-4E26-BFD6-EFDAB11D8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A462E51-42B4-4AE5-9746-E9224D6D7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97B689-3480-45DC-9DF9-F5387D3AD1E3}" type="slidenum">
              <a:rPr lang="pt-BR" altLang="pt-BR" smtClean="0"/>
              <a:pPr>
                <a:spcBef>
                  <a:spcPct val="0"/>
                </a:spcBef>
              </a:pPr>
              <a:t>36</a:t>
            </a:fld>
            <a:endParaRPr lang="pt-BR" altLang="pt-BR"/>
          </a:p>
        </p:txBody>
      </p:sp>
      <p:sp>
        <p:nvSpPr>
          <p:cNvPr id="52227" name="Rectangle 7">
            <a:extLst>
              <a:ext uri="{FF2B5EF4-FFF2-40B4-BE49-F238E27FC236}">
                <a16:creationId xmlns:a16="http://schemas.microsoft.com/office/drawing/2014/main" id="{E1ECFE02-BADB-45EC-A39D-DC1B66F8568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1C64C6-D3EF-4331-A46D-8E0B05F44C02}" type="slidenum">
              <a:rPr lang="pt-BR" altLang="pt-BR"/>
              <a:pPr algn="r" eaLnBrk="1" hangingPunct="1">
                <a:spcBef>
                  <a:spcPct val="0"/>
                </a:spcBef>
              </a:pPr>
              <a:t>36</a:t>
            </a:fld>
            <a:endParaRPr lang="pt-BR" altLang="pt-BR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1DDE25AD-5ACE-414B-9E42-D2102695B0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71985440-BBF5-41ED-BDC2-8CFA2EBAD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183EAD0-DF9A-46BC-B5A5-D7AFA2067F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8BC44F-D03C-4DDF-B8CB-770CC917F657}" type="slidenum">
              <a:rPr lang="pt-BR" altLang="pt-BR" smtClean="0"/>
              <a:pPr>
                <a:spcBef>
                  <a:spcPct val="0"/>
                </a:spcBef>
              </a:pPr>
              <a:t>37</a:t>
            </a:fld>
            <a:endParaRPr lang="pt-BR" altLang="pt-BR"/>
          </a:p>
        </p:txBody>
      </p:sp>
      <p:sp>
        <p:nvSpPr>
          <p:cNvPr id="54275" name="Rectangle 7">
            <a:extLst>
              <a:ext uri="{FF2B5EF4-FFF2-40B4-BE49-F238E27FC236}">
                <a16:creationId xmlns:a16="http://schemas.microsoft.com/office/drawing/2014/main" id="{47222164-6C71-4125-BEFC-A329BF1CB16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1430DFA-8692-467A-8EB2-1915A77F0AA7}" type="slidenum">
              <a:rPr lang="pt-BR" altLang="pt-BR"/>
              <a:pPr algn="r" eaLnBrk="1" hangingPunct="1">
                <a:spcBef>
                  <a:spcPct val="0"/>
                </a:spcBef>
              </a:pPr>
              <a:t>37</a:t>
            </a:fld>
            <a:endParaRPr lang="pt-BR" altLang="pt-BR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01B85153-F55C-404F-8AE6-0758CD61CD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5022476F-42CB-4372-BD37-5EE84D47C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D10FCFB-E6F5-41B4-9196-8F3317B355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A2906E-CF85-4D1E-B587-CA00C8E32E0F}" type="slidenum">
              <a:rPr lang="pt-BR" altLang="pt-BR" smtClean="0"/>
              <a:pPr>
                <a:spcBef>
                  <a:spcPct val="0"/>
                </a:spcBef>
              </a:pPr>
              <a:t>39</a:t>
            </a:fld>
            <a:endParaRPr lang="pt-BR" altLang="pt-BR"/>
          </a:p>
        </p:txBody>
      </p:sp>
      <p:sp>
        <p:nvSpPr>
          <p:cNvPr id="60419" name="Rectangle 7">
            <a:extLst>
              <a:ext uri="{FF2B5EF4-FFF2-40B4-BE49-F238E27FC236}">
                <a16:creationId xmlns:a16="http://schemas.microsoft.com/office/drawing/2014/main" id="{02BF4DCD-7B13-4EAD-8890-B81A65A9EFB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2B80EE-E9B2-430D-AAAD-2A05228F4554}" type="slidenum">
              <a:rPr lang="pt-BR" altLang="pt-BR"/>
              <a:pPr algn="r" eaLnBrk="1" hangingPunct="1">
                <a:spcBef>
                  <a:spcPct val="0"/>
                </a:spcBef>
              </a:pPr>
              <a:t>39</a:t>
            </a:fld>
            <a:endParaRPr lang="pt-BR" altLang="pt-BR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CC5FB1B0-F08D-4E3E-861D-2A4FED9FCD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717A8ADA-2E17-4E8A-9275-44C19EFCA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28FFE92E-6C38-4471-B9B5-DEFFDF0E42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0CFE80-912E-489D-99B4-76C16E3282C5}" type="slidenum">
              <a:rPr lang="pt-BR" altLang="pt-BR" smtClean="0"/>
              <a:pPr>
                <a:spcBef>
                  <a:spcPct val="0"/>
                </a:spcBef>
              </a:pPr>
              <a:t>40</a:t>
            </a:fld>
            <a:endParaRPr lang="pt-BR" altLang="pt-BR"/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9C26992C-7A10-4607-BD27-B6CB7DF500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FCD0D7A-3234-4BCA-A341-307622F29FDB}" type="slidenum">
              <a:rPr lang="pt-BR" altLang="pt-BR"/>
              <a:pPr algn="r" eaLnBrk="1" hangingPunct="1">
                <a:spcBef>
                  <a:spcPct val="0"/>
                </a:spcBef>
              </a:pPr>
              <a:t>40</a:t>
            </a:fld>
            <a:endParaRPr lang="pt-BR" altLang="pt-BR"/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C439EDD7-B59B-4981-9300-EAF1EB79A1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C39A58E5-B906-4BCE-AF38-09438C698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0C3A13F-46CE-4D4E-9807-25C862776E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F1869B-0E4F-45D5-8F35-7D2E476CFBC4}" type="slidenum">
              <a:rPr lang="pt-BR" altLang="pt-BR" smtClean="0"/>
              <a:pPr>
                <a:spcBef>
                  <a:spcPct val="0"/>
                </a:spcBef>
              </a:pPr>
              <a:t>42</a:t>
            </a:fld>
            <a:endParaRPr lang="pt-BR" altLang="pt-BR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373A338-33F4-4740-A34A-98BFDC50EE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487363"/>
            <a:ext cx="5445125" cy="4084637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28800"/>
            <a:ext cx="7754938" cy="17192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22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8F2EA1-AD69-4C47-A098-54AA6332AA7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748C-7861-49BA-B918-59FF3DA14637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C3BD-FDB2-4C02-B403-DFF7FF713EDE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166-6EB7-4FFC-83F8-D039E9D4DAB2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AB83-4A7F-4F65-95D6-EA73CA15AF8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2ADD04-0438-40F9-9F42-9CBC1394CDF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4E0-494A-4F05-A4F1-F41DC90806B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8BF2-35AE-4A0C-8B4D-1B33B962AAE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8010E3-3E53-4C8D-92FB-CD7A95B806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8CE3F-E39C-4E97-9DF3-E53B1A258F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9BAFF-D551-4A0A-A8AC-2A4C5192F6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0F633-0225-4F59-8746-21BBE84789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80217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ítulo, 2 partes de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46E376C-0D1F-4B5A-A18B-126E21B37E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C90F4F-3FED-4BCF-A047-5B07EE901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D1C2B83-00C6-449B-B7A1-C484451C86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CB962-B858-40F5-BCF7-162C00B721A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88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44E1D9-A5D9-42C1-8946-3B1C55D029F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gest&#227;o%20de%20projetos\forms\Declara&#231;&#227;o%20do%20Escopo.doc" TargetMode="External"/><Relationship Id="rId7" Type="http://schemas.openxmlformats.org/officeDocument/2006/relationships/hyperlink" Target="file:///C:\gest&#227;o%20de%20projetos\forms\Termo%20de%20Aceite%20de%20Escopo.doc" TargetMode="External"/><Relationship Id="rId2" Type="http://schemas.openxmlformats.org/officeDocument/2006/relationships/hyperlink" Target="file:///C:\gest&#227;o%20de%20projetos\forms\Avalia&#231;&#227;o%20de%20Riscos.doc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file:///C:\gest&#227;o%20de%20projetos\forms\Solicita&#231;&#227;o%20de%20Mudan&#231;as%20no%20Projeto.doc" TargetMode="External"/><Relationship Id="rId5" Type="http://schemas.openxmlformats.org/officeDocument/2006/relationships/hyperlink" Target="file:///C:\gest&#227;o%20de%20projetos\forms\Relat&#243;rio%20de%20Acompanhamento%20de%20Atividades.doc" TargetMode="External"/><Relationship Id="rId4" Type="http://schemas.openxmlformats.org/officeDocument/2006/relationships/hyperlink" Target="file:///C:\gest&#227;o%20de%20projetos\forms\Plano%20de%20Gest&#227;o%20do%20Projeto.doc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8840"/>
            <a:ext cx="9144000" cy="1512168"/>
          </a:xfrm>
        </p:spPr>
        <p:txBody>
          <a:bodyPr>
            <a:noAutofit/>
          </a:bodyPr>
          <a:lstStyle/>
          <a:p>
            <a:pPr algn="ctr"/>
            <a:r>
              <a:rPr lang="pt-BR" altLang="pt-BR" sz="5400" cap="small" dirty="0">
                <a:ln w="9000" cmpd="sng">
                  <a:solidFill>
                    <a:srgbClr val="0033CC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gestão de projetos de software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550396"/>
            <a:ext cx="9144000" cy="1296144"/>
          </a:xfrm>
          <a:solidFill>
            <a:srgbClr val="0F45B1"/>
          </a:solidFill>
        </p:spPr>
        <p:txBody>
          <a:bodyPr>
            <a:normAutofit/>
          </a:bodyPr>
          <a:lstStyle/>
          <a:p>
            <a:pPr algn="ctr"/>
            <a:endParaRPr lang="pt-BR" altLang="pt-BR" sz="2400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altLang="pt-BR" sz="24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Sildenir A. Ribeiro, </a:t>
            </a:r>
            <a:r>
              <a:rPr lang="pt-BR" altLang="pt-BR" sz="2400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DSc</a:t>
            </a:r>
            <a:endParaRPr lang="pt-BR" altLang="pt-BR" sz="2400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257675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E7C814-F48C-49DA-B4A8-86C93C1F289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8100392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45720" rIns="45720">
            <a:normAutofit fontScale="625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/>
            <a:r>
              <a:rPr lang="pt-BR" altLang="pt-BR" sz="44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B0604020202020204" pitchFamily="18" charset="0"/>
              </a:rPr>
              <a:t>Engenharia de Software</a:t>
            </a:r>
          </a:p>
          <a:p>
            <a:pPr algn="ctr" fontAlgn="auto"/>
            <a:r>
              <a:rPr lang="pt-BR" altLang="pt-BR" sz="21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BSI – Bacharelado em Sistemas de Informação</a:t>
            </a:r>
          </a:p>
          <a:p>
            <a:pPr algn="ctr" fontAlgn="auto"/>
            <a:r>
              <a:rPr lang="pt-BR" altLang="pt-BR" sz="21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CEFET/RJ - Campus – maria da Graça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C8291C4-F539-46F4-B1EF-5E72B0B4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0"/>
            <a:ext cx="1187624" cy="9205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3960440"/>
          </a:xfrm>
        </p:spPr>
        <p:txBody>
          <a:bodyPr>
            <a:normAutofit lnSpcReduction="10000"/>
          </a:bodyPr>
          <a:lstStyle/>
          <a:p>
            <a:r>
              <a:rPr lang="pt-BR" altLang="pt-BR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800" dirty="0">
                <a:cs typeface="Calibri" panose="020F0502020204030204" pitchFamily="34" charset="0"/>
              </a:rPr>
              <a:t>Stakeholders de Projetos</a:t>
            </a:r>
          </a:p>
          <a:p>
            <a:pPr lvl="1"/>
            <a:r>
              <a:rPr lang="pt-BR" altLang="pt-BR" sz="2400" dirty="0">
                <a:cs typeface="Calibri" panose="020F0502020204030204" pitchFamily="34" charset="0"/>
              </a:rPr>
              <a:t>São as partes envolvidas / interessadas no projeto.</a:t>
            </a:r>
          </a:p>
          <a:p>
            <a:pPr lvl="3"/>
            <a:r>
              <a:rPr lang="pt-BR" altLang="pt-BR" dirty="0"/>
              <a:t>É papel do gestor de projetos:</a:t>
            </a:r>
          </a:p>
          <a:p>
            <a:pPr lvl="4"/>
            <a:r>
              <a:rPr lang="pt-BR" altLang="pt-BR" dirty="0"/>
              <a:t>Identificar os principais envolvidos</a:t>
            </a:r>
          </a:p>
          <a:p>
            <a:pPr lvl="4"/>
            <a:r>
              <a:rPr lang="pt-BR" altLang="pt-BR" dirty="0"/>
              <a:t>Identificar os papéis</a:t>
            </a:r>
          </a:p>
          <a:p>
            <a:pPr lvl="2"/>
            <a:r>
              <a:rPr lang="pt-BR" altLang="pt-BR" dirty="0"/>
              <a:t>Patrocinador: Quem paga o projeto (alto executivo, cliente, entidade externa/financiadora)</a:t>
            </a:r>
          </a:p>
          <a:p>
            <a:pPr lvl="2"/>
            <a:r>
              <a:rPr lang="pt-BR" altLang="pt-BR" dirty="0"/>
              <a:t>Gerente: Responsável pela gestão do projeto: </a:t>
            </a:r>
          </a:p>
          <a:p>
            <a:pPr marL="630936" lvl="2" indent="0">
              <a:buNone/>
            </a:pPr>
            <a:r>
              <a:rPr lang="pt-BR" altLang="pt-BR" dirty="0"/>
              <a:t>	e</a:t>
            </a:r>
            <a:r>
              <a:rPr lang="pt-BR" sz="1800" b="0" i="0" dirty="0">
                <a:effectLst/>
              </a:rPr>
              <a:t>nvolve a aplicação de conhecimento, habilidades, </a:t>
            </a:r>
          </a:p>
          <a:p>
            <a:pPr marL="630936" lvl="2" indent="0">
              <a:buNone/>
            </a:pPr>
            <a:r>
              <a:rPr lang="pt-BR" dirty="0"/>
              <a:t>	</a:t>
            </a:r>
            <a:r>
              <a:rPr lang="pt-BR" sz="1800" b="0" i="0" dirty="0">
                <a:effectLst/>
              </a:rPr>
              <a:t>ferramentas e técnicas às atividades do projeto com </a:t>
            </a:r>
          </a:p>
          <a:p>
            <a:pPr marL="630936" lvl="2" indent="0">
              <a:buNone/>
            </a:pPr>
            <a:r>
              <a:rPr lang="pt-BR" dirty="0"/>
              <a:t>	</a:t>
            </a:r>
            <a:r>
              <a:rPr lang="pt-BR" sz="1800" b="0" i="0" dirty="0">
                <a:effectLst/>
              </a:rPr>
              <a:t>intuito de atender seus objetivos. </a:t>
            </a:r>
            <a:endParaRPr lang="pt-BR" altLang="pt-BR" dirty="0"/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4400" b="0" i="0" dirty="0">
              <a:effectLst/>
              <a:latin typeface="Roboto" panose="02000000000000000000" pitchFamily="2" charset="0"/>
            </a:endParaRP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pt-BR" sz="4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2"/>
            <a:endParaRPr lang="en-US" altLang="pt-BR" sz="3000" dirty="0"/>
          </a:p>
          <a:p>
            <a:pPr lvl="2"/>
            <a:endParaRPr lang="en-US" altLang="pt-BR" sz="30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10</a:t>
            </a:fld>
            <a:endParaRPr lang="pt-BR" alt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6030CF6-AEBD-43BA-9845-EB0F4AA79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4293096"/>
            <a:ext cx="2915816" cy="24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2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5616624"/>
          </a:xfrm>
        </p:spPr>
        <p:txBody>
          <a:bodyPr>
            <a:normAutofit/>
          </a:bodyPr>
          <a:lstStyle/>
          <a:p>
            <a:r>
              <a:rPr lang="pt-BR" altLang="pt-BR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800" dirty="0">
                <a:cs typeface="Calibri" panose="020F0502020204030204" pitchFamily="34" charset="0"/>
              </a:rPr>
              <a:t>Stakeholders de Projetos (Cont...)</a:t>
            </a:r>
          </a:p>
          <a:p>
            <a:pPr lvl="2"/>
            <a:r>
              <a:rPr lang="pt-BR" altLang="pt-BR" b="1" dirty="0"/>
              <a:t>Gerente de </a:t>
            </a:r>
            <a:r>
              <a:rPr lang="pt-BR" altLang="pt-BR" b="1" dirty="0" err="1"/>
              <a:t>protifólio</a:t>
            </a:r>
            <a:r>
              <a:rPr lang="pt-BR" altLang="pt-BR" b="1" dirty="0"/>
              <a:t>: </a:t>
            </a:r>
            <a:r>
              <a:rPr lang="pt-BR" sz="1800" b="0" i="0" dirty="0">
                <a:effectLst/>
                <a:latin typeface="Source Serif Pro" panose="02040603050405020204" pitchFamily="18" charset="0"/>
              </a:rPr>
              <a:t>responsável por identificar, priorizar, autorizar o </a:t>
            </a:r>
            <a:r>
              <a:rPr lang="pt-BR" sz="1800" b="0" i="0" dirty="0">
                <a:effectLst/>
              </a:rPr>
              <a:t>gerenciamento e controle do projeto, programa e outros trabalhos relacionados;</a:t>
            </a:r>
          </a:p>
          <a:p>
            <a:pPr lvl="2"/>
            <a:r>
              <a:rPr lang="pt-BR" sz="1800" b="1" i="0" dirty="0">
                <a:effectLst/>
              </a:rPr>
              <a:t>Gerente de programas:</a:t>
            </a:r>
            <a:r>
              <a:rPr lang="pt-BR" sz="1800" b="0" i="0" dirty="0">
                <a:effectLst/>
              </a:rPr>
              <a:t> é o responsável pelo gerenciamento coordenado de múltiplos projetos inter-relacionados, direcionados a objetivos estratégicos;</a:t>
            </a:r>
          </a:p>
          <a:p>
            <a:pPr lvl="2"/>
            <a:r>
              <a:rPr lang="pt-BR" sz="1800" b="1" i="0" dirty="0">
                <a:effectLst/>
              </a:rPr>
              <a:t>Escritório de projetos:</a:t>
            </a:r>
            <a:r>
              <a:rPr lang="pt-BR" sz="1800" b="0" i="0" dirty="0">
                <a:effectLst/>
              </a:rPr>
              <a:t> o PMO (Project Management Office) é um corpo ou entidade organizacional à qual são atribuídas várias responsabilidades relacionadas ao gerenciamento centralizado e coordenado dos projetos sob seu domínio;</a:t>
            </a:r>
          </a:p>
          <a:p>
            <a:pPr lvl="2"/>
            <a:r>
              <a:rPr lang="pt-BR" sz="1800" b="1" i="0" dirty="0">
                <a:effectLst/>
              </a:rPr>
              <a:t>Equipe do projeto: </a:t>
            </a:r>
            <a:r>
              <a:rPr lang="pt-BR" sz="1800" i="0" dirty="0">
                <a:effectLst/>
              </a:rPr>
              <a:t>é composta pelo gerente de projeto e pelos outros membros da equipe que executam o trabalho, mas não está diretamente envolvida com o gerenciamento do mesmo, essa equipe pode ser composta de pessoas de grupos diferentes, com conhecimentos específicos ou com um conjunto especifico de habilidades para executar o trabalho do projeto;</a:t>
            </a:r>
          </a:p>
          <a:p>
            <a:pPr lvl="2"/>
            <a:endParaRPr lang="pt-BR" sz="1800" b="0" i="0" dirty="0">
              <a:effectLst/>
              <a:latin typeface="Source Serif Pro" panose="02040603050405020204" pitchFamily="18" charset="0"/>
            </a:endParaRPr>
          </a:p>
          <a:p>
            <a:pPr lvl="2"/>
            <a:endParaRPr lang="pt-BR" altLang="pt-BR" dirty="0"/>
          </a:p>
          <a:p>
            <a:pPr lvl="2">
              <a:spcBef>
                <a:spcPts val="600"/>
              </a:spcBef>
            </a:pPr>
            <a:endParaRPr lang="pt-BR" altLang="pt-BR" dirty="0"/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4400" b="0" i="0" dirty="0">
              <a:effectLst/>
              <a:latin typeface="Roboto" panose="02000000000000000000" pitchFamily="2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4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2"/>
            <a:endParaRPr lang="en-US" altLang="pt-BR" sz="3000" dirty="0"/>
          </a:p>
          <a:p>
            <a:pPr lvl="2"/>
            <a:endParaRPr lang="en-US" altLang="pt-BR" sz="30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03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561662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altLang="pt-BR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800" dirty="0">
                <a:cs typeface="Calibri" panose="020F0502020204030204" pitchFamily="34" charset="0"/>
              </a:rPr>
              <a:t>Stakeholders de Projetos (Cont...)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b="1" i="0" dirty="0">
                <a:effectLst/>
              </a:rPr>
              <a:t>Gerentes funcionais:</a:t>
            </a:r>
            <a:r>
              <a:rPr lang="pt-BR" sz="1400" b="0" i="0" dirty="0">
                <a:effectLst/>
              </a:rPr>
              <a:t> desempenham uma função gerencial dentro da área administrativa do negócio, como recursos humanos, finanças, contabilidade ou aquisição.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b="1" i="0" dirty="0">
                <a:effectLst/>
              </a:rPr>
              <a:t>Gerenciamento de operações:</a:t>
            </a:r>
            <a:r>
              <a:rPr lang="pt-BR" sz="1400" b="0" i="0" dirty="0">
                <a:effectLst/>
              </a:rPr>
              <a:t> tem a função em uma área de negócio principal, como pesquisa e desenvolvimento, design, fabricação, teste ou manutenção, sendo que os profissionais dessa área lidam diretamente com a produção e manutenção dos produtos da empresa.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b="1" i="0" dirty="0">
                <a:effectLst/>
              </a:rPr>
              <a:t>Fornecedores/parceiros comerciais:</a:t>
            </a:r>
            <a:r>
              <a:rPr lang="pt-BR" sz="1400" b="0" i="0" dirty="0">
                <a:effectLst/>
              </a:rPr>
              <a:t> os fornecedores são: vendedores, fornecedores de empresas externas que assinam um contrato para o fornecimento de componentes ou serviços necessários ao projeto que esta sendo executado. 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/>
              <a:t>O</a:t>
            </a:r>
            <a:r>
              <a:rPr lang="pt-BR" sz="1200" b="0" i="0" dirty="0">
                <a:effectLst/>
              </a:rPr>
              <a:t>s parceiros comerciais fornecem uma consultoria especializada para preencherem um papel específico, como instalação, personalização, treinamento ou suporte para os envolvidos no projeto.</a:t>
            </a:r>
          </a:p>
          <a:p>
            <a:pPr lvl="2">
              <a:spcBef>
                <a:spcPts val="600"/>
              </a:spcBef>
            </a:pPr>
            <a:endParaRPr lang="pt-BR" altLang="pt-BR" dirty="0"/>
          </a:p>
          <a:p>
            <a:pPr lvl="2">
              <a:spcBef>
                <a:spcPts val="600"/>
              </a:spcBef>
            </a:pPr>
            <a:endParaRPr lang="pt-BR" altLang="pt-BR" dirty="0"/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4400" b="0" i="0" dirty="0">
              <a:effectLst/>
              <a:latin typeface="Roboto" panose="02000000000000000000" pitchFamily="2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4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2"/>
            <a:endParaRPr lang="en-US" altLang="pt-BR" sz="3000" dirty="0"/>
          </a:p>
          <a:p>
            <a:pPr lvl="2"/>
            <a:endParaRPr lang="en-US" altLang="pt-BR" sz="30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94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561662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altLang="pt-BR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Processo do Projeto – Ciclo de Vida do projeto. </a:t>
            </a:r>
            <a:endParaRPr lang="pt-BR" altLang="pt-BR" dirty="0"/>
          </a:p>
          <a:p>
            <a:pPr marL="630936" lvl="2" indent="0" algn="ctr">
              <a:spcBef>
                <a:spcPts val="600"/>
              </a:spcBef>
              <a:buNone/>
            </a:pPr>
            <a:endParaRPr lang="pt-BR" altLang="pt-BR" sz="2400" b="1" dirty="0"/>
          </a:p>
          <a:p>
            <a:pPr marL="630936" lvl="2" indent="0" algn="ctr">
              <a:spcBef>
                <a:spcPts val="600"/>
              </a:spcBef>
              <a:buNone/>
            </a:pPr>
            <a:r>
              <a:rPr lang="pt-BR" altLang="pt-BR" sz="2400" b="1" dirty="0"/>
              <a:t>Fases do projeto</a:t>
            </a: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4400" b="0" i="0" dirty="0">
              <a:effectLst/>
              <a:latin typeface="Roboto" panose="02000000000000000000" pitchFamily="2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4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2"/>
            <a:endParaRPr lang="en-US" altLang="pt-BR" sz="3000" dirty="0"/>
          </a:p>
          <a:p>
            <a:pPr lvl="2"/>
            <a:endParaRPr lang="en-US" altLang="pt-BR" sz="30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13</a:t>
            </a:fld>
            <a:endParaRPr lang="pt-BR" alt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EF13B9-3E64-4678-9D26-8FE96D0B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564904"/>
            <a:ext cx="8266892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561662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altLang="pt-BR" sz="2800" dirty="0">
                <a:cs typeface="Calibri" panose="020F0502020204030204" pitchFamily="34" charset="0"/>
              </a:rPr>
              <a:t> Etapas da Gestão do Projeto</a:t>
            </a:r>
          </a:p>
          <a:p>
            <a:pPr lvl="1">
              <a:lnSpc>
                <a:spcPct val="85000"/>
              </a:lnSpc>
            </a:pPr>
            <a:r>
              <a:rPr lang="pt-BR" altLang="pt-BR" sz="2400" dirty="0"/>
              <a:t>Concepção / Iniciação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1 - Termo de Abertura do Projeto</a:t>
            </a:r>
          </a:p>
          <a:p>
            <a:pPr lvl="1">
              <a:lnSpc>
                <a:spcPct val="85000"/>
              </a:lnSpc>
            </a:pPr>
            <a:r>
              <a:rPr lang="pt-BR" altLang="pt-BR" sz="2400" dirty="0"/>
              <a:t>Planejamento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2 - Declaração de Escopo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3 - Plano de Gestão do Projeto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4 - Solicitação de Mudanças no Projeto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5 - Matriz de Envolvidos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6 - Cronograma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/>
              <a:t>7 - Avaliação de Riscos</a:t>
            </a:r>
          </a:p>
          <a:p>
            <a:pPr lvl="1">
              <a:lnSpc>
                <a:spcPct val="85000"/>
              </a:lnSpc>
            </a:pPr>
            <a:r>
              <a:rPr lang="pt-BR" altLang="pt-BR" sz="2400" dirty="0"/>
              <a:t>Execução / Controle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8 - Relatório de Acompanhamento de Atividades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9 - Termo de Aceite</a:t>
            </a:r>
          </a:p>
          <a:p>
            <a:pPr lvl="1">
              <a:lnSpc>
                <a:spcPct val="85000"/>
              </a:lnSpc>
            </a:pPr>
            <a:r>
              <a:rPr lang="pt-BR" altLang="pt-BR" sz="2400" dirty="0"/>
              <a:t>Fechamento/Encerramento</a:t>
            </a:r>
          </a:p>
          <a:p>
            <a:pPr lvl="2">
              <a:lnSpc>
                <a:spcPct val="85000"/>
              </a:lnSpc>
              <a:buNone/>
            </a:pPr>
            <a:r>
              <a:rPr lang="pt-BR" altLang="pt-BR" sz="2200" dirty="0">
                <a:solidFill>
                  <a:schemeClr val="accent1">
                    <a:lumMod val="50000"/>
                  </a:schemeClr>
                </a:solidFill>
              </a:rPr>
              <a:t>10 - Termo de Encerramento</a:t>
            </a:r>
          </a:p>
          <a:p>
            <a:pPr lvl="1">
              <a:spcBef>
                <a:spcPts val="600"/>
              </a:spcBef>
            </a:pPr>
            <a:endParaRPr lang="pt-BR" altLang="pt-BR" sz="2400" dirty="0"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</a:pPr>
            <a:endParaRPr lang="pt-BR" altLang="pt-BR" sz="2400" dirty="0">
              <a:cs typeface="Calibri" panose="020F0502020204030204" pitchFamily="34" charset="0"/>
            </a:endParaRP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2800" b="0" i="0" dirty="0">
              <a:effectLst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endParaRPr lang="en-US" altLang="pt-BR" sz="2800" dirty="0"/>
          </a:p>
          <a:p>
            <a:pPr lvl="2"/>
            <a:endParaRPr lang="en-US" altLang="pt-BR" sz="28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2800" dirty="0"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3784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1800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altLang="pt-BR" sz="2800" dirty="0">
                <a:cs typeface="Calibri" panose="020F0502020204030204" pitchFamily="34" charset="0"/>
              </a:rPr>
              <a:t> Visão e Papel do Gerente</a:t>
            </a:r>
          </a:p>
          <a:p>
            <a:pPr lvl="1">
              <a:spcBef>
                <a:spcPts val="600"/>
              </a:spcBef>
            </a:pPr>
            <a:r>
              <a:rPr lang="pt-BR" altLang="pt-BR" sz="2400" dirty="0">
                <a:cs typeface="Calibri" panose="020F0502020204030204" pitchFamily="34" charset="0"/>
              </a:rPr>
              <a:t>O gestor de projetos deve enxergar a empresa como um sistema vivo e o projeto um elemento vital para a organização.</a:t>
            </a:r>
          </a:p>
          <a:p>
            <a:pPr lvl="1">
              <a:spcBef>
                <a:spcPts val="600"/>
              </a:spcBef>
            </a:pPr>
            <a:endParaRPr lang="pt-BR" altLang="pt-BR" sz="2400" dirty="0">
              <a:cs typeface="Calibri" panose="020F0502020204030204" pitchFamily="34" charset="0"/>
            </a:endParaRP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2800" b="0" i="0" dirty="0">
              <a:effectLst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endParaRPr lang="en-US" altLang="pt-BR" sz="2800" dirty="0"/>
          </a:p>
          <a:p>
            <a:pPr lvl="2"/>
            <a:endParaRPr lang="en-US" altLang="pt-BR" sz="28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2800" dirty="0"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15</a:t>
            </a:fld>
            <a:endParaRPr lang="pt-BR" alt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46D7528-9676-42D6-9C59-D3DAE4917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92896"/>
            <a:ext cx="6823641" cy="3744416"/>
          </a:xfrm>
          <a:prstGeom prst="rect">
            <a:avLst/>
          </a:prstGeom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862B2FA4-11DC-4463-B7B3-829FF50CA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453336"/>
            <a:ext cx="212372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pt-BR" altLang="pt-BR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OLIVEIRA, J.; p. 154</a:t>
            </a:r>
          </a:p>
        </p:txBody>
      </p:sp>
    </p:spTree>
    <p:extLst>
      <p:ext uri="{BB962C8B-B14F-4D97-AF65-F5344CB8AC3E}">
        <p14:creationId xmlns:p14="http://schemas.microsoft.com/office/powerpoint/2010/main" val="1377637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1800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altLang="pt-BR" sz="2800" dirty="0">
                <a:cs typeface="Calibri" panose="020F0502020204030204" pitchFamily="34" charset="0"/>
              </a:rPr>
              <a:t> Projeto </a:t>
            </a:r>
            <a:r>
              <a:rPr lang="pt-BR" altLang="pt-BR" sz="2800" i="1" dirty="0">
                <a:cs typeface="Calibri" panose="020F0502020204030204" pitchFamily="34" charset="0"/>
              </a:rPr>
              <a:t>versus</a:t>
            </a:r>
            <a:r>
              <a:rPr lang="pt-BR" altLang="pt-BR" sz="2800" dirty="0">
                <a:cs typeface="Calibri" panose="020F0502020204030204" pitchFamily="34" charset="0"/>
              </a:rPr>
              <a:t> Negócio</a:t>
            </a:r>
          </a:p>
          <a:p>
            <a:pPr lvl="1">
              <a:spcBef>
                <a:spcPts val="600"/>
              </a:spcBef>
            </a:pPr>
            <a:r>
              <a:rPr lang="pt-BR" altLang="pt-BR" dirty="0">
                <a:cs typeface="Calibri" panose="020F0502020204030204" pitchFamily="34" charset="0"/>
              </a:rPr>
              <a:t>O Planejamento Estratégico da Empresa deve aproximar/alinhar os projetos com os objetivos do negócio. </a:t>
            </a: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2800" b="0" i="0" dirty="0">
              <a:effectLst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endParaRPr lang="en-US" altLang="pt-BR" sz="2800" dirty="0"/>
          </a:p>
          <a:p>
            <a:pPr lvl="2"/>
            <a:endParaRPr lang="en-US" altLang="pt-BR" sz="28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2800" dirty="0"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16</a:t>
            </a:fld>
            <a:endParaRPr lang="pt-BR" alt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09837DCE-7DFA-4E77-9F59-C4020698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2896"/>
            <a:ext cx="8619306" cy="31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43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288032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Calibri" panose="020F0502020204030204" pitchFamily="34" charset="0"/>
              </a:rPr>
              <a:t>Os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3Es </a:t>
            </a:r>
            <a:r>
              <a:rPr lang="en-GB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na</a:t>
            </a: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GB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na</a:t>
            </a: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GB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Gestão</a:t>
            </a: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de </a:t>
            </a:r>
            <a:r>
              <a:rPr lang="en-GB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Projetos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spcBef>
                <a:spcPts val="600"/>
              </a:spcBef>
            </a:pPr>
            <a:r>
              <a:rPr lang="pt-BR" sz="2000" b="0" i="0" dirty="0">
                <a:solidFill>
                  <a:srgbClr val="171923"/>
                </a:solidFill>
                <a:effectLst/>
                <a:latin typeface="manrope"/>
              </a:rPr>
              <a:t>Estimular os 3Es na gestão de projetos;</a:t>
            </a:r>
          </a:p>
          <a:p>
            <a:pPr lvl="2">
              <a:spcBef>
                <a:spcPts val="600"/>
              </a:spcBef>
            </a:pPr>
            <a:r>
              <a:rPr lang="pt-BR" sz="1500" b="1" i="0" dirty="0">
                <a:effectLst/>
              </a:rPr>
              <a:t>Eficiência: </a:t>
            </a:r>
            <a:r>
              <a:rPr lang="pt-BR" sz="1500" i="0" dirty="0">
                <a:effectLst/>
              </a:rPr>
              <a:t>relacionado ao custo-benefício da operação e consiste na característica de uma equipe que consegue produzir exatamente o que era esperado dela, entregando um trabalho de qualidade, no prazo exigido e dentro do </a:t>
            </a:r>
            <a:r>
              <a:rPr lang="pt-BR" sz="1500" i="0" u="none" strike="noStrike" dirty="0">
                <a:effectLst/>
              </a:rPr>
              <a:t>orçamento.</a:t>
            </a:r>
          </a:p>
          <a:p>
            <a:pPr lvl="2">
              <a:spcBef>
                <a:spcPts val="600"/>
              </a:spcBef>
            </a:pPr>
            <a:r>
              <a:rPr lang="pt-BR" sz="1500" b="1" dirty="0"/>
              <a:t>Eficácia:  </a:t>
            </a:r>
            <a:r>
              <a:rPr lang="pt-BR" sz="1500" dirty="0"/>
              <a:t>consiste em utilizar todos os recursos disponíveis para apresentar o melhor trabalho possível e, consequentemente, gerar resultados positivos para a sua empresa — ou seja, fazer o que deve ser feito.</a:t>
            </a:r>
          </a:p>
          <a:p>
            <a:pPr lvl="2">
              <a:spcBef>
                <a:spcPts val="600"/>
              </a:spcBef>
            </a:pPr>
            <a:r>
              <a:rPr lang="pt-BR" sz="1500" b="1" dirty="0"/>
              <a:t>E</a:t>
            </a:r>
            <a:r>
              <a:rPr lang="pt-BR" sz="1500" b="1" i="0" dirty="0">
                <a:effectLst/>
              </a:rPr>
              <a:t>fetividade: </a:t>
            </a:r>
            <a:r>
              <a:rPr lang="pt-BR" sz="1500" i="0" dirty="0">
                <a:effectLst/>
              </a:rPr>
              <a:t>representa a capacidade de reduzir os custos operacionais de determinado projeto, mas ainda assim garantir que o produto final seja o melhor possível.</a:t>
            </a:r>
          </a:p>
          <a:p>
            <a:pPr lvl="1">
              <a:spcBef>
                <a:spcPts val="600"/>
              </a:spcBef>
            </a:pPr>
            <a:endParaRPr lang="en-GB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2800" b="0" i="0" dirty="0">
              <a:effectLst/>
            </a:endParaRPr>
          </a:p>
          <a:p>
            <a:pPr lvl="2"/>
            <a:endParaRPr lang="en-US" altLang="pt-BR" sz="28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2800" dirty="0"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17</a:t>
            </a:fld>
            <a:endParaRPr lang="pt-BR" alt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20596B1-065A-4F9A-A82E-99B68FFA4844}"/>
              </a:ext>
            </a:extLst>
          </p:cNvPr>
          <p:cNvGrpSpPr/>
          <p:nvPr/>
        </p:nvGrpSpPr>
        <p:grpSpPr>
          <a:xfrm>
            <a:off x="2599209" y="3718173"/>
            <a:ext cx="4608512" cy="2821930"/>
            <a:chOff x="2627784" y="3300983"/>
            <a:chExt cx="4608512" cy="2821930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55A718AE-9791-4A18-B52D-D987AF068B41}"/>
                </a:ext>
              </a:extLst>
            </p:cNvPr>
            <p:cNvSpPr txBox="1"/>
            <p:nvPr/>
          </p:nvSpPr>
          <p:spPr>
            <a:xfrm>
              <a:off x="5364088" y="3300983"/>
              <a:ext cx="1728192" cy="46166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Eficiência </a:t>
              </a:r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4FE36057-EC42-487F-AC28-E49BC699824F}"/>
                </a:ext>
              </a:extLst>
            </p:cNvPr>
            <p:cNvGrpSpPr/>
            <p:nvPr/>
          </p:nvGrpSpPr>
          <p:grpSpPr>
            <a:xfrm>
              <a:off x="2627784" y="3573017"/>
              <a:ext cx="4608512" cy="2549896"/>
              <a:chOff x="2627784" y="3573017"/>
              <a:chExt cx="4608512" cy="2549896"/>
            </a:xfrm>
          </p:grpSpPr>
          <p:grpSp>
            <p:nvGrpSpPr>
              <p:cNvPr id="6" name="Group 11">
                <a:extLst>
                  <a:ext uri="{FF2B5EF4-FFF2-40B4-BE49-F238E27FC236}">
                    <a16:creationId xmlns:a16="http://schemas.microsoft.com/office/drawing/2014/main" id="{D002B90F-3BC8-4E4A-ADAD-82BBE01419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7784" y="3573017"/>
                <a:ext cx="2879725" cy="2392740"/>
                <a:chOff x="340" y="1933"/>
                <a:chExt cx="1587" cy="1325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981B6D82-DF74-4574-BB27-0A31FCE974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" y="1994"/>
                  <a:ext cx="952" cy="1264"/>
                  <a:chOff x="340" y="1842"/>
                  <a:chExt cx="952" cy="1264"/>
                </a:xfrm>
              </p:grpSpPr>
              <p:sp>
                <p:nvSpPr>
                  <p:cNvPr id="12" name="Oval 5">
                    <a:extLst>
                      <a:ext uri="{FF2B5EF4-FFF2-40B4-BE49-F238E27FC236}">
                        <a16:creationId xmlns:a16="http://schemas.microsoft.com/office/drawing/2014/main" id="{078AEA65-86D8-418F-BC6A-89AFF0C912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842"/>
                    <a:ext cx="952" cy="1264"/>
                  </a:xfrm>
                  <a:prstGeom prst="ellipse">
                    <a:avLst/>
                  </a:prstGeom>
                  <a:solidFill>
                    <a:srgbClr val="00B8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13" name="Rectangle 4">
                    <a:extLst>
                      <a:ext uri="{FF2B5EF4-FFF2-40B4-BE49-F238E27FC236}">
                        <a16:creationId xmlns:a16="http://schemas.microsoft.com/office/drawing/2014/main" id="{07C5A60C-123A-4F96-994E-D0E661040C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1" y="2029"/>
                    <a:ext cx="931" cy="8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GB" sz="9600" dirty="0"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rPr>
                      <a:t>3E</a:t>
                    </a:r>
                    <a:endParaRPr lang="pt-BR" sz="9600" dirty="0">
                      <a:solidFill>
                        <a:srgbClr val="33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endParaRPr>
                  </a:p>
                </p:txBody>
              </p:sp>
            </p:grpSp>
            <p:sp>
              <p:nvSpPr>
                <p:cNvPr id="9" name="Line 7">
                  <a:extLst>
                    <a:ext uri="{FF2B5EF4-FFF2-40B4-BE49-F238E27FC236}">
                      <a16:creationId xmlns:a16="http://schemas.microsoft.com/office/drawing/2014/main" id="{9876B0F6-0C23-4193-8B71-9DAF6AAC81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02" y="1933"/>
                  <a:ext cx="635" cy="2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" name="Line 8">
                  <a:extLst>
                    <a:ext uri="{FF2B5EF4-FFF2-40B4-BE49-F238E27FC236}">
                      <a16:creationId xmlns:a16="http://schemas.microsoft.com/office/drawing/2014/main" id="{79F57852-16EA-49E5-AEE5-26350E9C3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568"/>
                  <a:ext cx="6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" name="Line 9">
                  <a:extLst>
                    <a:ext uri="{FF2B5EF4-FFF2-40B4-BE49-F238E27FC236}">
                      <a16:creationId xmlns:a16="http://schemas.microsoft.com/office/drawing/2014/main" id="{921EEF4B-5F70-4819-8BD8-988A44C4D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635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93AF29F-4EAA-459D-92BD-2FAB8BBBB157}"/>
                  </a:ext>
                </a:extLst>
              </p:cNvPr>
              <p:cNvSpPr txBox="1"/>
              <p:nvPr/>
            </p:nvSpPr>
            <p:spPr>
              <a:xfrm>
                <a:off x="5364088" y="5661248"/>
                <a:ext cx="1728192" cy="46166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Efetividade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A3D72E2-F19C-4423-8716-1CEC4D192224}"/>
                  </a:ext>
                </a:extLst>
              </p:cNvPr>
              <p:cNvSpPr txBox="1"/>
              <p:nvPr/>
            </p:nvSpPr>
            <p:spPr>
              <a:xfrm>
                <a:off x="5508104" y="4437112"/>
                <a:ext cx="1728192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Eficácia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719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568863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altLang="pt-BR" sz="2800" dirty="0" err="1"/>
              <a:t>Sucessos</a:t>
            </a:r>
            <a:r>
              <a:rPr lang="en-US" altLang="pt-BR" sz="2800" dirty="0"/>
              <a:t> e </a:t>
            </a:r>
            <a:r>
              <a:rPr lang="en-US" altLang="pt-BR" sz="2800" dirty="0" err="1"/>
              <a:t>Fracassos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em</a:t>
            </a:r>
            <a:r>
              <a:rPr lang="en-US" altLang="pt-BR" sz="2800" dirty="0"/>
              <a:t> </a:t>
            </a:r>
            <a:r>
              <a:rPr lang="en-US" altLang="pt-BR" sz="2800" dirty="0" err="1"/>
              <a:t>Projetos</a:t>
            </a:r>
            <a:endParaRPr lang="en-US" altLang="pt-BR" sz="2800" dirty="0"/>
          </a:p>
          <a:p>
            <a:pPr lvl="1">
              <a:spcBef>
                <a:spcPts val="600"/>
              </a:spcBef>
            </a:pPr>
            <a:r>
              <a:rPr lang="pt-BR" altLang="pt-BR" sz="2000" dirty="0"/>
              <a:t>Causas de Fracasso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Metas e objetivos mal estabelecidos - cliente, origem;</a:t>
            </a:r>
            <a:endParaRPr lang="pt-BR" altLang="pt-BR" sz="1500" b="1" dirty="0"/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Falta de entendimento da necessidade do cliente;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Falta de Planejamento;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Falha no detalhamento / levantamento  - Escopo mal definido;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Divergência de expectativa do cliente / stakeholders;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Gerenciamento de mudanças inadequado;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Estimativas financeiras incorretas;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Prazos não realistas;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Estimativas de tempo incorreta das atividades;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Processos de Controle inadequados;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Não alocação dos Recursos Humanos adequados;</a:t>
            </a:r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Processos de validação</a:t>
            </a:r>
            <a:r>
              <a:rPr lang="en-US" altLang="pt-BR" sz="1500" dirty="0"/>
              <a:t>, in</a:t>
            </a:r>
            <a:r>
              <a:rPr lang="pt-BR" altLang="pt-BR" sz="1500" dirty="0"/>
              <a:t>disponibilidade d</a:t>
            </a:r>
            <a:r>
              <a:rPr lang="en-US" altLang="pt-BR" sz="1500" dirty="0"/>
              <a:t>e</a:t>
            </a:r>
            <a:r>
              <a:rPr lang="pt-BR" altLang="pt-BR" sz="1500" dirty="0"/>
              <a:t> </a:t>
            </a:r>
            <a:r>
              <a:rPr lang="en-US" altLang="pt-BR" sz="1500" dirty="0"/>
              <a:t>stakeholders</a:t>
            </a:r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Falha nos processos de Comunicação;</a:t>
            </a:r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Falta de avaliação dos riscos envolvidos;</a:t>
            </a:r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Falha no processo de aquisição</a:t>
            </a:r>
            <a:r>
              <a:rPr lang="en-US" altLang="pt-BR" sz="1500" dirty="0"/>
              <a:t>, </a:t>
            </a:r>
            <a:r>
              <a:rPr lang="en-US" altLang="pt-BR" sz="1500" dirty="0" err="1"/>
              <a:t>contratações</a:t>
            </a:r>
            <a:r>
              <a:rPr lang="en-US" altLang="pt-BR" sz="1500" dirty="0"/>
              <a:t>;</a:t>
            </a:r>
            <a:endParaRPr lang="pt-BR" altLang="pt-BR" sz="1500" dirty="0"/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Falha na integração</a:t>
            </a:r>
            <a:r>
              <a:rPr lang="en-US" altLang="pt-BR" sz="1500" dirty="0"/>
              <a:t> e </a:t>
            </a:r>
            <a:r>
              <a:rPr lang="en-US" altLang="pt-BR" sz="1500" dirty="0" err="1"/>
              <a:t>comprometimento</a:t>
            </a:r>
            <a:r>
              <a:rPr lang="pt-BR" altLang="pt-BR" sz="1500" dirty="0"/>
              <a:t> das áreas envolvidas;</a:t>
            </a:r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Ausência de um Gerente de projeto;</a:t>
            </a:r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Falha no gerenciamento do projeto;</a:t>
            </a:r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Estrutura Organizacional;</a:t>
            </a:r>
          </a:p>
          <a:p>
            <a:pPr lvl="2"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altLang="pt-BR" sz="1500" dirty="0"/>
              <a:t>Mudanças na estrutura da empresa.</a:t>
            </a:r>
          </a:p>
          <a:p>
            <a:pPr lvl="2">
              <a:spcBef>
                <a:spcPts val="600"/>
              </a:spcBef>
            </a:pPr>
            <a:endParaRPr lang="pt-BR" altLang="pt-BR" dirty="0"/>
          </a:p>
          <a:p>
            <a:pPr lvl="1">
              <a:spcBef>
                <a:spcPts val="600"/>
              </a:spcBef>
            </a:pPr>
            <a:endParaRPr lang="en-GB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2800" b="0" i="0" dirty="0">
              <a:effectLst/>
            </a:endParaRPr>
          </a:p>
          <a:p>
            <a:pPr lvl="2"/>
            <a:endParaRPr lang="en-US" altLang="pt-BR" sz="28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2800" dirty="0"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0864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568863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sz="2800" dirty="0" err="1"/>
              <a:t>Sucesso</a:t>
            </a:r>
            <a:r>
              <a:rPr lang="en-US" altLang="pt-BR" sz="2800" dirty="0"/>
              <a:t> e </a:t>
            </a:r>
            <a:r>
              <a:rPr lang="en-US" altLang="pt-BR" sz="2800" dirty="0" err="1"/>
              <a:t>Fracassos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em</a:t>
            </a:r>
            <a:r>
              <a:rPr lang="en-US" altLang="pt-BR" sz="2800" dirty="0"/>
              <a:t> </a:t>
            </a:r>
            <a:r>
              <a:rPr lang="en-US" altLang="pt-BR" sz="2800" dirty="0" err="1"/>
              <a:t>Projetos</a:t>
            </a:r>
            <a:r>
              <a:rPr lang="en-US" altLang="pt-BR" sz="2800" dirty="0"/>
              <a:t> (</a:t>
            </a:r>
            <a:r>
              <a:rPr lang="en-US" altLang="pt-BR" sz="2800" dirty="0" err="1"/>
              <a:t>cont</a:t>
            </a:r>
            <a:r>
              <a:rPr lang="en-US" altLang="pt-BR" sz="2800" dirty="0"/>
              <a:t>…)</a:t>
            </a:r>
          </a:p>
          <a:p>
            <a:pPr lvl="1">
              <a:spcBef>
                <a:spcPts val="600"/>
              </a:spcBef>
            </a:pPr>
            <a:r>
              <a:rPr lang="pt-BR" altLang="pt-BR" sz="2000" dirty="0"/>
              <a:t>Causas de Sucesso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Ter o comprometimento da alta administração ou </a:t>
            </a:r>
            <a:r>
              <a:rPr lang="pt-BR" altLang="pt-BR" i="1" dirty="0" err="1"/>
              <a:t>sponsor</a:t>
            </a:r>
            <a:r>
              <a:rPr lang="pt-BR" altLang="pt-BR" i="1" dirty="0"/>
              <a:t>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Definir claramente os objetivos do Projeto;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Efetuar um bom detalhamento do escopo do Projeto;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Efetuar um bom planejamento;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Utilizar métricas para estimativa de tempo e custo;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Envolver todas as pessoas / áreas necessárias;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Selecionar corretamente o time do projeto;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pt-BR" dirty="0"/>
              <a:t>U</a:t>
            </a:r>
            <a:r>
              <a:rPr lang="pt-BR" altLang="pt-BR" dirty="0" err="1"/>
              <a:t>tilizar</a:t>
            </a:r>
            <a:r>
              <a:rPr lang="pt-BR" altLang="pt-BR" dirty="0"/>
              <a:t> metodologias já consagradas;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Documentar: reuniões, ocorrências, pedidos de mudança;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Gerenciar adequadamente as mudanças de escopo do Projeto;</a:t>
            </a:r>
          </a:p>
          <a:p>
            <a:pPr lvl="2">
              <a:buClr>
                <a:srgbClr val="0033CC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altLang="pt-BR" dirty="0"/>
              <a:t>Efetuar uma comunicação adequada a todos os Stakeholders.</a:t>
            </a:r>
          </a:p>
          <a:p>
            <a:pPr lvl="4">
              <a:spcBef>
                <a:spcPts val="600"/>
              </a:spcBef>
              <a:buClr>
                <a:srgbClr val="0033CC"/>
              </a:buClr>
              <a:buFont typeface="Arial" panose="020B0604020202020204" pitchFamily="34" charset="0"/>
              <a:buChar char="•"/>
            </a:pPr>
            <a:endParaRPr lang="pt-BR" altLang="pt-BR" sz="1800" dirty="0"/>
          </a:p>
          <a:p>
            <a:pPr lvl="1">
              <a:spcBef>
                <a:spcPts val="600"/>
              </a:spcBef>
            </a:pPr>
            <a:endParaRPr lang="en-GB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2800" b="0" i="0" dirty="0">
              <a:effectLst/>
            </a:endParaRPr>
          </a:p>
          <a:p>
            <a:pPr lvl="2"/>
            <a:endParaRPr lang="en-US" altLang="pt-BR" sz="28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2800" dirty="0"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19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124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Programa: GPS – Gestão de Projetos de Sw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2848801"/>
          </a:xfrm>
        </p:spPr>
        <p:txBody>
          <a:bodyPr>
            <a:normAutofit fontScale="70000" lnSpcReduction="20000"/>
          </a:bodyPr>
          <a:lstStyle/>
          <a:p>
            <a:pPr fontAlgn="auto">
              <a:lnSpc>
                <a:spcPct val="90000"/>
              </a:lnSpc>
              <a:buFontTx/>
              <a:buNone/>
            </a:pPr>
            <a:r>
              <a:rPr lang="pt-BR" altLang="pt-BR" b="1" dirty="0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PARTE II – Segundo Bimestre</a:t>
            </a:r>
          </a:p>
          <a:p>
            <a:pPr fontAlgn="auto">
              <a:lnSpc>
                <a:spcPct val="90000"/>
              </a:lnSpc>
              <a:buFontTx/>
              <a:buNone/>
            </a:pPr>
            <a:endParaRPr lang="pt-BR" alt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lnSpc>
                <a:spcPct val="90000"/>
              </a:lnSpc>
              <a:spcBef>
                <a:spcPts val="600"/>
              </a:spcBef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Gestão de Projeto de Software com Métodos Ágeis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Aplicação prática com Scrun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Gestão da Implantação de software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 de Risco em projet6os de Software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Boas Práticas de Gestão de Projetos de Software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Atividades Prática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57699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b="1" dirty="0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PARTE I – Primeiro Bimestre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Introdução a Gestão de Projetos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Conceitos e Contextos de Gestão de Projetos 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Escopo de Projeto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 Planejamento de Projeto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Gerenciamento de Recursos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Gerenciamento de tempo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Gerenciamento de tarefas 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Gerenciamento de Custos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Gerenciamento de pessoas/Equipe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Gerenciamento de Mudanças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Documentos de Projetos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Aplicação em Projetos de Software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Atividade Prática</a:t>
            </a:r>
          </a:p>
          <a:p>
            <a:pPr lvl="1">
              <a:lnSpc>
                <a:spcPct val="90000"/>
              </a:lnSpc>
            </a:pPr>
            <a:endParaRPr lang="pt-BR" alt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</a:t>
            </a:fld>
            <a:endParaRPr lang="pt-BR" alt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432048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r>
              <a:rPr lang="en-US" altLang="pt-BR" dirty="0"/>
              <a:t> e </a:t>
            </a:r>
            <a:r>
              <a:rPr lang="en-US" altLang="pt-BR" dirty="0" err="1"/>
              <a:t>Ciclo</a:t>
            </a:r>
            <a:r>
              <a:rPr lang="en-US" altLang="pt-BR" dirty="0"/>
              <a:t> de Vida dos </a:t>
            </a:r>
            <a:r>
              <a:rPr lang="en-US" altLang="pt-BR" dirty="0" err="1"/>
              <a:t>Projetos</a:t>
            </a: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20</a:t>
            </a:fld>
            <a:endParaRPr lang="pt-BR" altLang="pt-BR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78A8550-98D2-4560-87C3-C32684D0FED7}"/>
              </a:ext>
            </a:extLst>
          </p:cNvPr>
          <p:cNvGrpSpPr/>
          <p:nvPr/>
        </p:nvGrpSpPr>
        <p:grpSpPr>
          <a:xfrm>
            <a:off x="107504" y="1346051"/>
            <a:ext cx="8890000" cy="4243189"/>
            <a:chOff x="107504" y="1346051"/>
            <a:chExt cx="8890000" cy="4243189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F663BEC4-5832-4EFD-A2E4-0AEB98CF174F}"/>
                </a:ext>
              </a:extLst>
            </p:cNvPr>
            <p:cNvSpPr txBox="1"/>
            <p:nvPr/>
          </p:nvSpPr>
          <p:spPr>
            <a:xfrm>
              <a:off x="5652120" y="1916832"/>
              <a:ext cx="29523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>
                <a:spcBef>
                  <a:spcPts val="600"/>
                </a:spcBef>
              </a:pPr>
              <a:r>
                <a:rPr lang="pt-BR" altLang="pt-BR" sz="2400" dirty="0"/>
                <a:t>Ciclo e Vida</a:t>
              </a:r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0F8CF65E-86CE-4EDE-A773-06C89BFAED1D}"/>
                </a:ext>
              </a:extLst>
            </p:cNvPr>
            <p:cNvGrpSpPr/>
            <p:nvPr/>
          </p:nvGrpSpPr>
          <p:grpSpPr>
            <a:xfrm>
              <a:off x="107504" y="1346051"/>
              <a:ext cx="8890000" cy="4243189"/>
              <a:chOff x="107504" y="1988840"/>
              <a:chExt cx="8890000" cy="4243189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FC570820-20C0-415F-B785-E55545E4A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504" y="2564904"/>
                <a:ext cx="8890000" cy="3667125"/>
                <a:chOff x="2491" y="585"/>
                <a:chExt cx="5600" cy="2310"/>
              </a:xfrm>
            </p:grpSpPr>
            <p:grpSp>
              <p:nvGrpSpPr>
                <p:cNvPr id="6" name="Group 3">
                  <a:extLst>
                    <a:ext uri="{FF2B5EF4-FFF2-40B4-BE49-F238E27FC236}">
                      <a16:creationId xmlns:a16="http://schemas.microsoft.com/office/drawing/2014/main" id="{35C9FA28-F6BB-4C65-AB0E-D93973B27B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07" y="585"/>
                  <a:ext cx="1152" cy="1152"/>
                  <a:chOff x="3456" y="1152"/>
                  <a:chExt cx="1152" cy="1152"/>
                </a:xfrm>
              </p:grpSpPr>
              <p:sp>
                <p:nvSpPr>
                  <p:cNvPr id="32" name="PubL">
                    <a:extLst>
                      <a:ext uri="{FF2B5EF4-FFF2-40B4-BE49-F238E27FC236}">
                        <a16:creationId xmlns:a16="http://schemas.microsoft.com/office/drawing/2014/main" id="{CFDE0ABB-48B3-4974-A1A3-85689C3D25E0}"/>
                      </a:ext>
                    </a:extLst>
                  </p:cNvPr>
                  <p:cNvSpPr>
                    <a:spLocks noEditPoints="1" noChangeArrowheads="1"/>
                  </p:cNvSpPr>
                  <p:nvPr/>
                </p:nvSpPr>
                <p:spPr bwMode="auto">
                  <a:xfrm flipH="1" flipV="1">
                    <a:off x="3456" y="1152"/>
                    <a:ext cx="1152" cy="115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0 w 21600"/>
                      <a:gd name="T13" fmla="*/ 10800 h 21600"/>
                      <a:gd name="T14" fmla="*/ 21600 w 21600"/>
                      <a:gd name="T15" fmla="*/ 216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0800"/>
                        </a:lnTo>
                        <a:lnTo>
                          <a:pt x="10800" y="10800"/>
                        </a:lnTo>
                        <a:lnTo>
                          <a:pt x="108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1EEF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/>
                  <a:lstStyle/>
                  <a:p>
                    <a:endParaRPr lang="pt-BR"/>
                  </a:p>
                </p:txBody>
              </p:sp>
              <p:sp>
                <p:nvSpPr>
                  <p:cNvPr id="33" name="Text Box 5">
                    <a:extLst>
                      <a:ext uri="{FF2B5EF4-FFF2-40B4-BE49-F238E27FC236}">
                        <a16:creationId xmlns:a16="http://schemas.microsoft.com/office/drawing/2014/main" id="{CA68496F-B255-4FD4-A02B-D1B71B8642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63" y="1288"/>
                    <a:ext cx="64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pt-BR" b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rPr>
                      <a:t>ESCOPO</a:t>
                    </a:r>
                    <a:endParaRPr 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rebuchet MS" pitchFamily="34" charset="0"/>
                    </a:endParaRP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3512588A-1045-4B01-BE0E-1C990A2E7B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9" y="1737"/>
                  <a:ext cx="1143" cy="1152"/>
                  <a:chOff x="3468" y="2304"/>
                  <a:chExt cx="1143" cy="1152"/>
                </a:xfrm>
              </p:grpSpPr>
              <p:sp>
                <p:nvSpPr>
                  <p:cNvPr id="30" name="PubL">
                    <a:extLst>
                      <a:ext uri="{FF2B5EF4-FFF2-40B4-BE49-F238E27FC236}">
                        <a16:creationId xmlns:a16="http://schemas.microsoft.com/office/drawing/2014/main" id="{0BFAAC36-67C9-4F98-BF13-018FADC370D7}"/>
                      </a:ext>
                    </a:extLst>
                  </p:cNvPr>
                  <p:cNvSpPr>
                    <a:spLocks noEditPoints="1" noChangeArrowheads="1"/>
                  </p:cNvSpPr>
                  <p:nvPr/>
                </p:nvSpPr>
                <p:spPr bwMode="auto">
                  <a:xfrm rot="-5400000">
                    <a:off x="3464" y="2308"/>
                    <a:ext cx="1152" cy="114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0 w 21600"/>
                      <a:gd name="T13" fmla="*/ 10809 h 21600"/>
                      <a:gd name="T14" fmla="*/ 21600 w 21600"/>
                      <a:gd name="T15" fmla="*/ 216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0800"/>
                        </a:lnTo>
                        <a:lnTo>
                          <a:pt x="10800" y="10800"/>
                        </a:lnTo>
                        <a:lnTo>
                          <a:pt x="108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1" name="Text Box 8">
                    <a:extLst>
                      <a:ext uri="{FF2B5EF4-FFF2-40B4-BE49-F238E27FC236}">
                        <a16:creationId xmlns:a16="http://schemas.microsoft.com/office/drawing/2014/main" id="{73E9C511-F313-4ACA-BFDE-820A26FE54C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3" y="3057"/>
                    <a:ext cx="739" cy="291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pt-BR" b="1" dirty="0">
                        <a:solidFill>
                          <a:schemeClr val="bg1"/>
                        </a:solidFill>
                        <a:latin typeface="Trebuchet MS" pitchFamily="34" charset="0"/>
                      </a:rPr>
                      <a:t>TEMPO</a:t>
                    </a:r>
                    <a:endParaRPr lang="en-US" b="1" dirty="0">
                      <a:solidFill>
                        <a:schemeClr val="bg1"/>
                      </a:solidFill>
                      <a:latin typeface="Trebuchet MS" pitchFamily="34" charset="0"/>
                    </a:endParaRPr>
                  </a:p>
                </p:txBody>
              </p:sp>
            </p:grpSp>
            <p:grpSp>
              <p:nvGrpSpPr>
                <p:cNvPr id="9" name="Group 9">
                  <a:extLst>
                    <a:ext uri="{FF2B5EF4-FFF2-40B4-BE49-F238E27FC236}">
                      <a16:creationId xmlns:a16="http://schemas.microsoft.com/office/drawing/2014/main" id="{5E8652CA-C299-4918-ABD9-3721143661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1" y="585"/>
                  <a:ext cx="1152" cy="1152"/>
                  <a:chOff x="1440" y="1152"/>
                  <a:chExt cx="1152" cy="1152"/>
                </a:xfrm>
              </p:grpSpPr>
              <p:sp>
                <p:nvSpPr>
                  <p:cNvPr id="28" name="PubL">
                    <a:extLst>
                      <a:ext uri="{FF2B5EF4-FFF2-40B4-BE49-F238E27FC236}">
                        <a16:creationId xmlns:a16="http://schemas.microsoft.com/office/drawing/2014/main" id="{563A52A2-2AA5-4087-B8BC-0758F986A666}"/>
                      </a:ext>
                    </a:extLst>
                  </p:cNvPr>
                  <p:cNvSpPr>
                    <a:spLocks noEditPoints="1" noChangeArrowheads="1"/>
                  </p:cNvSpPr>
                  <p:nvPr/>
                </p:nvSpPr>
                <p:spPr bwMode="auto">
                  <a:xfrm flipV="1">
                    <a:off x="1440" y="1152"/>
                    <a:ext cx="1152" cy="115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0 w 21600"/>
                      <a:gd name="T13" fmla="*/ 10800 h 21600"/>
                      <a:gd name="T14" fmla="*/ 21600 w 21600"/>
                      <a:gd name="T15" fmla="*/ 216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0800"/>
                        </a:lnTo>
                        <a:lnTo>
                          <a:pt x="10800" y="10800"/>
                        </a:lnTo>
                        <a:lnTo>
                          <a:pt x="108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C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9" name="Text Box 11">
                    <a:extLst>
                      <a:ext uri="{FF2B5EF4-FFF2-40B4-BE49-F238E27FC236}">
                        <a16:creationId xmlns:a16="http://schemas.microsoft.com/office/drawing/2014/main" id="{860140FB-3731-44EA-99BF-9D5DE4956D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84" y="1296"/>
                    <a:ext cx="56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pt-BR" b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rebuchet MS" pitchFamily="34" charset="0"/>
                      </a:rPr>
                      <a:t>CUSTO</a:t>
                    </a:r>
                    <a:endParaRPr 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rebuchet MS" pitchFamily="34" charset="0"/>
                    </a:endParaRPr>
                  </a:p>
                </p:txBody>
              </p:sp>
            </p:grpSp>
            <p:grpSp>
              <p:nvGrpSpPr>
                <p:cNvPr id="10" name="Group 12">
                  <a:extLst>
                    <a:ext uri="{FF2B5EF4-FFF2-40B4-BE49-F238E27FC236}">
                      <a16:creationId xmlns:a16="http://schemas.microsoft.com/office/drawing/2014/main" id="{9AB416B3-C17B-4BE9-A872-868110A80F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1" y="1743"/>
                  <a:ext cx="1179" cy="1152"/>
                  <a:chOff x="1440" y="2310"/>
                  <a:chExt cx="1179" cy="1152"/>
                </a:xfrm>
              </p:grpSpPr>
              <p:sp>
                <p:nvSpPr>
                  <p:cNvPr id="26" name="PubL">
                    <a:extLst>
                      <a:ext uri="{FF2B5EF4-FFF2-40B4-BE49-F238E27FC236}">
                        <a16:creationId xmlns:a16="http://schemas.microsoft.com/office/drawing/2014/main" id="{10ABB68D-866E-44A7-ABB0-347DD5BC04AC}"/>
                      </a:ext>
                    </a:extLst>
                  </p:cNvPr>
                  <p:cNvSpPr>
                    <a:spLocks noEditPoints="1" noChangeArrowheads="1"/>
                  </p:cNvSpPr>
                  <p:nvPr/>
                </p:nvSpPr>
                <p:spPr bwMode="auto">
                  <a:xfrm>
                    <a:off x="1440" y="2310"/>
                    <a:ext cx="1152" cy="115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0 w 21600"/>
                      <a:gd name="T13" fmla="*/ 10800 h 21600"/>
                      <a:gd name="T14" fmla="*/ 21600 w 21600"/>
                      <a:gd name="T15" fmla="*/ 216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0800"/>
                        </a:lnTo>
                        <a:lnTo>
                          <a:pt x="10800" y="10800"/>
                        </a:lnTo>
                        <a:lnTo>
                          <a:pt x="108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7" name="Text Box 14">
                    <a:extLst>
                      <a:ext uri="{FF2B5EF4-FFF2-40B4-BE49-F238E27FC236}">
                        <a16:creationId xmlns:a16="http://schemas.microsoft.com/office/drawing/2014/main" id="{14AE2229-757B-45D2-A975-FD829BBC05A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3057"/>
                    <a:ext cx="117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pt-BR" b="1" dirty="0">
                        <a:latin typeface="Trebuchet MS" pitchFamily="34" charset="0"/>
                      </a:rPr>
                      <a:t>QUALIDADE</a:t>
                    </a:r>
                    <a:endParaRPr lang="en-US" b="1" dirty="0">
                      <a:latin typeface="Trebuchet MS" pitchFamily="34" charset="0"/>
                    </a:endParaRPr>
                  </a:p>
                </p:txBody>
              </p:sp>
            </p:grpSp>
            <p:grpSp>
              <p:nvGrpSpPr>
                <p:cNvPr id="11" name="Group 15">
                  <a:extLst>
                    <a:ext uri="{FF2B5EF4-FFF2-40B4-BE49-F238E27FC236}">
                      <a16:creationId xmlns:a16="http://schemas.microsoft.com/office/drawing/2014/main" id="{C2CD8C15-89CD-4B6E-BB66-B3BAAB7B52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3" y="585"/>
                  <a:ext cx="864" cy="576"/>
                  <a:chOff x="2592" y="1152"/>
                  <a:chExt cx="864" cy="576"/>
                </a:xfrm>
              </p:grpSpPr>
              <p:sp>
                <p:nvSpPr>
                  <p:cNvPr id="24" name="Rectangle 16">
                    <a:extLst>
                      <a:ext uri="{FF2B5EF4-FFF2-40B4-BE49-F238E27FC236}">
                        <a16:creationId xmlns:a16="http://schemas.microsoft.com/office/drawing/2014/main" id="{AC8BA728-76FE-4E28-A6FF-CF0F143A86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152"/>
                    <a:ext cx="864" cy="576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25" name="Text Box 17">
                    <a:extLst>
                      <a:ext uri="{FF2B5EF4-FFF2-40B4-BE49-F238E27FC236}">
                        <a16:creationId xmlns:a16="http://schemas.microsoft.com/office/drawing/2014/main" id="{859C473D-2313-4564-AA68-CA747631E1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5" y="1256"/>
                    <a:ext cx="730" cy="366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600" b="1" dirty="0">
                        <a:latin typeface="Trebuchet MS" panose="020B0603020202020204" pitchFamily="34" charset="0"/>
                      </a:rPr>
                      <a:t>RECURSOS</a:t>
                    </a:r>
                    <a:br>
                      <a:rPr lang="pt-BR" altLang="pt-BR" sz="1600" b="1" dirty="0">
                        <a:latin typeface="Trebuchet MS" panose="020B0603020202020204" pitchFamily="34" charset="0"/>
                      </a:rPr>
                    </a:br>
                    <a:r>
                      <a:rPr lang="pt-BR" altLang="pt-BR" sz="1600" b="1" dirty="0">
                        <a:latin typeface="Trebuchet MS" panose="020B0603020202020204" pitchFamily="34" charset="0"/>
                      </a:rPr>
                      <a:t>HUMANOS</a:t>
                    </a:r>
                    <a:endParaRPr lang="en-US" altLang="pt-BR" sz="1600" b="1" dirty="0">
                      <a:latin typeface="Trebuchet MS" panose="020B0603020202020204" pitchFamily="34" charset="0"/>
                    </a:endParaRPr>
                  </a:p>
                </p:txBody>
              </p:sp>
            </p:grpSp>
            <p:grpSp>
              <p:nvGrpSpPr>
                <p:cNvPr id="12" name="Group 18">
                  <a:extLst>
                    <a:ext uri="{FF2B5EF4-FFF2-40B4-BE49-F238E27FC236}">
                      <a16:creationId xmlns:a16="http://schemas.microsoft.com/office/drawing/2014/main" id="{914E252E-FB16-43E7-8EAD-4E1264C086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3" y="2313"/>
                  <a:ext cx="876" cy="576"/>
                  <a:chOff x="2592" y="2880"/>
                  <a:chExt cx="876" cy="576"/>
                </a:xfrm>
              </p:grpSpPr>
              <p:sp>
                <p:nvSpPr>
                  <p:cNvPr id="22" name="Rectangle 19">
                    <a:extLst>
                      <a:ext uri="{FF2B5EF4-FFF2-40B4-BE49-F238E27FC236}">
                        <a16:creationId xmlns:a16="http://schemas.microsoft.com/office/drawing/2014/main" id="{A27807AC-6BD7-435B-87C5-B0A7D71ED6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880"/>
                    <a:ext cx="876" cy="576"/>
                  </a:xfrm>
                  <a:prstGeom prst="rect">
                    <a:avLst/>
                  </a:prstGeom>
                  <a:solidFill>
                    <a:srgbClr val="EF91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23" name="Text Box 20">
                    <a:extLst>
                      <a:ext uri="{FF2B5EF4-FFF2-40B4-BE49-F238E27FC236}">
                        <a16:creationId xmlns:a16="http://schemas.microsoft.com/office/drawing/2014/main" id="{39F9593E-2F1F-4083-8F28-B87B01B16E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8" y="3087"/>
                    <a:ext cx="511" cy="233"/>
                  </a:xfrm>
                  <a:prstGeom prst="rect">
                    <a:avLst/>
                  </a:prstGeom>
                  <a:solidFill>
                    <a:srgbClr val="EF9100"/>
                  </a:solidFill>
                  <a:ln>
                    <a:noFill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defRPr/>
                    </a:pPr>
                    <a:r>
                      <a:rPr lang="pt-BR" sz="1800" b="1" dirty="0">
                        <a:latin typeface="Trebuchet MS" pitchFamily="34" charset="0"/>
                      </a:rPr>
                      <a:t>RISCO</a:t>
                    </a:r>
                    <a:endParaRPr lang="en-US" sz="1800" b="1" dirty="0">
                      <a:latin typeface="Trebuchet MS" pitchFamily="34" charset="0"/>
                    </a:endParaRPr>
                  </a:p>
                </p:txBody>
              </p:sp>
            </p:grpSp>
            <p:sp>
              <p:nvSpPr>
                <p:cNvPr id="13" name="Rectangle 21">
                  <a:extLst>
                    <a:ext uri="{FF2B5EF4-FFF2-40B4-BE49-F238E27FC236}">
                      <a16:creationId xmlns:a16="http://schemas.microsoft.com/office/drawing/2014/main" id="{8D331DED-E8CA-4ADF-9D3D-432ED13C1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7" y="1161"/>
                  <a:ext cx="582" cy="115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pt-BR" altLang="pt-BR" sz="1800"/>
                </a:p>
              </p:txBody>
            </p:sp>
            <p:sp>
              <p:nvSpPr>
                <p:cNvPr id="14" name="Rectangle 22">
                  <a:extLst>
                    <a:ext uri="{FF2B5EF4-FFF2-40B4-BE49-F238E27FC236}">
                      <a16:creationId xmlns:a16="http://schemas.microsoft.com/office/drawing/2014/main" id="{06B57CBB-72A0-4416-8C7A-6B96165A65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167" y="1630"/>
                  <a:ext cx="124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pt-BR" altLang="pt-BR" sz="1600" b="1" dirty="0">
                      <a:latin typeface="Trebuchet MS" panose="020B0603020202020204" pitchFamily="34" charset="0"/>
                    </a:rPr>
                    <a:t>COMUNICAÇÃO</a:t>
                  </a:r>
                  <a:endParaRPr lang="en-US" altLang="pt-BR" sz="1600" b="1" dirty="0">
                    <a:latin typeface="Trebuchet MS" panose="020B0603020202020204" pitchFamily="34" charset="0"/>
                  </a:endParaRPr>
                </a:p>
              </p:txBody>
            </p:sp>
            <p:grpSp>
              <p:nvGrpSpPr>
                <p:cNvPr id="15" name="Group 23">
                  <a:extLst>
                    <a:ext uri="{FF2B5EF4-FFF2-40B4-BE49-F238E27FC236}">
                      <a16:creationId xmlns:a16="http://schemas.microsoft.com/office/drawing/2014/main" id="{751C78BE-70D2-4FF3-BDF0-BFDCA8F4BD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67" y="1161"/>
                  <a:ext cx="570" cy="1152"/>
                  <a:chOff x="1872" y="1968"/>
                  <a:chExt cx="570" cy="1152"/>
                </a:xfrm>
              </p:grpSpPr>
              <p:sp>
                <p:nvSpPr>
                  <p:cNvPr id="20" name="Rectangle 24">
                    <a:extLst>
                      <a:ext uri="{FF2B5EF4-FFF2-40B4-BE49-F238E27FC236}">
                        <a16:creationId xmlns:a16="http://schemas.microsoft.com/office/drawing/2014/main" id="{40A4BE94-4266-4726-8998-D570B9611F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968"/>
                    <a:ext cx="570" cy="1152"/>
                  </a:xfrm>
                  <a:prstGeom prst="rect">
                    <a:avLst/>
                  </a:prstGeom>
                  <a:solidFill>
                    <a:srgbClr val="FFFF6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21" name="Rectangle 25">
                    <a:extLst>
                      <a:ext uri="{FF2B5EF4-FFF2-40B4-BE49-F238E27FC236}">
                        <a16:creationId xmlns:a16="http://schemas.microsoft.com/office/drawing/2014/main" id="{15046C53-1699-4B34-BCFB-2E5AEDEB28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 flipH="1">
                    <a:off x="1562" y="2438"/>
                    <a:ext cx="1152" cy="212"/>
                  </a:xfrm>
                  <a:prstGeom prst="rect">
                    <a:avLst/>
                  </a:prstGeom>
                  <a:solidFill>
                    <a:srgbClr val="FFFF66"/>
                  </a:solidFill>
                  <a:ln>
                    <a:noFill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  <a:defRPr/>
                    </a:pPr>
                    <a:r>
                      <a:rPr lang="pt-BR" sz="1600" b="1" dirty="0">
                        <a:latin typeface="Trebuchet MS" pitchFamily="34" charset="0"/>
                      </a:rPr>
                      <a:t>AQUISIÇÕES</a:t>
                    </a:r>
                    <a:r>
                      <a:rPr lang="pt-BR" sz="1600" b="1" dirty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rebuchet MS" pitchFamily="34" charset="0"/>
                      </a:rPr>
                      <a:t>   </a:t>
                    </a:r>
                    <a:endParaRPr lang="en-US" sz="1600" b="1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rebuchet MS" pitchFamily="34" charset="0"/>
                    </a:endParaRPr>
                  </a:p>
                </p:txBody>
              </p:sp>
            </p:grpSp>
            <p:grpSp>
              <p:nvGrpSpPr>
                <p:cNvPr id="16" name="Group 26">
                  <a:extLst>
                    <a:ext uri="{FF2B5EF4-FFF2-40B4-BE49-F238E27FC236}">
                      <a16:creationId xmlns:a16="http://schemas.microsoft.com/office/drawing/2014/main" id="{809769BB-1E49-46E8-B8AE-960E167F9C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89" y="1084"/>
                  <a:ext cx="1162" cy="1344"/>
                  <a:chOff x="2438" y="1651"/>
                  <a:chExt cx="1162" cy="1344"/>
                </a:xfrm>
              </p:grpSpPr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F90C4873-8A06-4868-B9E2-B54A2A8124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1651"/>
                    <a:ext cx="1107" cy="1344"/>
                  </a:xfrm>
                  <a:prstGeom prst="rect">
                    <a:avLst/>
                  </a:prstGeom>
                  <a:solidFill>
                    <a:srgbClr val="FF505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19" name="Text Box 28">
                    <a:extLst>
                      <a:ext uri="{FF2B5EF4-FFF2-40B4-BE49-F238E27FC236}">
                        <a16:creationId xmlns:a16="http://schemas.microsoft.com/office/drawing/2014/main" id="{64C5A653-E6E0-4696-A15C-633933762AB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2208"/>
                    <a:ext cx="11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800" b="1" dirty="0">
                        <a:latin typeface="Trebuchet MS" panose="020B0603020202020204" pitchFamily="34" charset="0"/>
                      </a:rPr>
                      <a:t>INTEGRAÇÃO</a:t>
                    </a:r>
                    <a:endParaRPr lang="en-US" altLang="pt-BR" sz="1800" b="1" dirty="0">
                      <a:latin typeface="Trebuchet MS" panose="020B0603020202020204" pitchFamily="34" charset="0"/>
                    </a:endParaRPr>
                  </a:p>
                </p:txBody>
              </p:sp>
            </p:grpSp>
            <p:pic>
              <p:nvPicPr>
                <p:cNvPr id="17" name="Picture 29" descr="figura 4">
                  <a:extLst>
                    <a:ext uri="{FF2B5EF4-FFF2-40B4-BE49-F238E27FC236}">
                      <a16:creationId xmlns:a16="http://schemas.microsoft.com/office/drawing/2014/main" id="{608EFA99-A0DF-4386-BAF8-AAC9C241F4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351" b="9723"/>
                <a:stretch>
                  <a:fillRect/>
                </a:stretch>
              </p:blipFill>
              <p:spPr bwMode="auto">
                <a:xfrm>
                  <a:off x="5757" y="993"/>
                  <a:ext cx="2334" cy="1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C8D374FF-BC6E-40F0-AB2E-072410AFDC2B}"/>
                  </a:ext>
                </a:extLst>
              </p:cNvPr>
              <p:cNvSpPr txBox="1"/>
              <p:nvPr/>
            </p:nvSpPr>
            <p:spPr>
              <a:xfrm>
                <a:off x="539552" y="1988840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600"/>
                  </a:spcBef>
                </a:pPr>
                <a:r>
                  <a:rPr lang="pt-BR" altLang="pt-BR" sz="2400" dirty="0"/>
                  <a:t>Áreas de Conhecimento</a:t>
                </a:r>
              </a:p>
            </p:txBody>
          </p:sp>
        </p:grp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A31A6BE-BD37-4313-B311-01D1D936E81C}"/>
              </a:ext>
            </a:extLst>
          </p:cNvPr>
          <p:cNvSpPr txBox="1"/>
          <p:nvPr/>
        </p:nvSpPr>
        <p:spPr>
          <a:xfrm>
            <a:off x="107504" y="573325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Início: </a:t>
            </a:r>
            <a:r>
              <a:rPr lang="pt-BR" sz="1600" dirty="0"/>
              <a:t>Custo, RH e Aquisições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Planejamento: </a:t>
            </a:r>
            <a:r>
              <a:rPr lang="pt-BR" sz="1600" dirty="0"/>
              <a:t>RH, Escopo, Integração e Comunicação.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45166CD-22CA-4419-B7B6-0C89A6F6ABA2}"/>
              </a:ext>
            </a:extLst>
          </p:cNvPr>
          <p:cNvSpPr txBox="1"/>
          <p:nvPr/>
        </p:nvSpPr>
        <p:spPr>
          <a:xfrm>
            <a:off x="4499992" y="5733256"/>
            <a:ext cx="4104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Controle: </a:t>
            </a:r>
            <a:r>
              <a:rPr lang="pt-BR" sz="1600" dirty="0"/>
              <a:t>Integração, Qualidade e Tempo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Execução: </a:t>
            </a:r>
            <a:r>
              <a:rPr lang="pt-BR" sz="1600" dirty="0"/>
              <a:t>Escopo, Comunicação e Tempo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Enceramento: </a:t>
            </a:r>
            <a:r>
              <a:rPr lang="pt-BR" sz="1600" dirty="0"/>
              <a:t>Integração, Risco e Tempo</a:t>
            </a:r>
          </a:p>
        </p:txBody>
      </p:sp>
    </p:spTree>
    <p:extLst>
      <p:ext uri="{BB962C8B-B14F-4D97-AF65-F5344CB8AC3E}">
        <p14:creationId xmlns:p14="http://schemas.microsoft.com/office/powerpoint/2010/main" val="2460984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en-US" altLang="pt-BR" dirty="0"/>
              <a:t>Se </a:t>
            </a:r>
            <a:r>
              <a:rPr lang="en-US" altLang="pt-BR" dirty="0" err="1"/>
              <a:t>existe</a:t>
            </a:r>
            <a:r>
              <a:rPr lang="en-US" altLang="pt-BR" dirty="0"/>
              <a:t> </a:t>
            </a:r>
            <a:r>
              <a:rPr lang="en-US" altLang="pt-BR" dirty="0" err="1"/>
              <a:t>projeto</a:t>
            </a:r>
            <a:r>
              <a:rPr lang="en-US" altLang="pt-BR" dirty="0"/>
              <a:t> </a:t>
            </a:r>
            <a:r>
              <a:rPr lang="en-US" altLang="pt-BR" dirty="0" err="1"/>
              <a:t>existem</a:t>
            </a:r>
            <a:r>
              <a:rPr lang="en-US" altLang="pt-BR" dirty="0"/>
              <a:t> </a:t>
            </a:r>
            <a:r>
              <a:rPr lang="en-US" altLang="pt-BR" dirty="0" err="1"/>
              <a:t>trabalhos</a:t>
            </a:r>
            <a:r>
              <a:rPr lang="en-US" altLang="pt-BR" dirty="0"/>
              <a:t> a </a:t>
            </a:r>
            <a:r>
              <a:rPr lang="en-US" altLang="pt-BR" dirty="0" err="1"/>
              <a:t>serem</a:t>
            </a:r>
            <a:r>
              <a:rPr lang="en-US" altLang="pt-BR" dirty="0"/>
              <a:t> </a:t>
            </a:r>
            <a:r>
              <a:rPr lang="en-US" altLang="pt-BR" dirty="0" err="1"/>
              <a:t>feitos</a:t>
            </a:r>
            <a:r>
              <a:rPr lang="en-US" altLang="pt-BR" dirty="0"/>
              <a:t>. </a:t>
            </a:r>
          </a:p>
          <a:p>
            <a:pPr lvl="2"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O trabalho está relacionado com a </a:t>
            </a:r>
            <a:r>
              <a:rPr lang="pt-BR" altLang="pt-BR" sz="1800" dirty="0">
                <a:solidFill>
                  <a:srgbClr val="0A0FCC"/>
                </a:solidFill>
                <a:latin typeface="Trebuchet MS" panose="020B0603020202020204" pitchFamily="34" charset="0"/>
              </a:rPr>
              <a:t>elaboração das características</a:t>
            </a:r>
            <a:r>
              <a:rPr lang="pt-BR" altLang="pt-BR" sz="1800" dirty="0">
                <a:latin typeface="Trebuchet MS" panose="020B0603020202020204" pitchFamily="34" charset="0"/>
              </a:rPr>
              <a:t> do produto/serviço para qual ele se propõe. </a:t>
            </a:r>
          </a:p>
          <a:p>
            <a:pPr lvl="2"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Cada trabalho exigirá um tratamento diferente, dependente de sua natureza: seja um prédio, software, ou uma produção musical. </a:t>
            </a:r>
          </a:p>
          <a:p>
            <a:pPr lvl="3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A preocupação deve ser voltada para o </a:t>
            </a:r>
            <a:r>
              <a:rPr lang="pt-BR" altLang="pt-BR" dirty="0">
                <a:solidFill>
                  <a:srgbClr val="0A0FCC"/>
                </a:solidFill>
                <a:latin typeface="Trebuchet MS" panose="020B0603020202020204" pitchFamily="34" charset="0"/>
              </a:rPr>
              <a:t>QUÊ</a:t>
            </a:r>
            <a:r>
              <a:rPr lang="pt-BR" altLang="pt-BR" dirty="0">
                <a:latin typeface="Trebuchet MS" panose="020B0603020202020204" pitchFamily="34" charset="0"/>
              </a:rPr>
              <a:t>. </a:t>
            </a:r>
          </a:p>
          <a:p>
            <a:pPr lvl="1">
              <a:spcBef>
                <a:spcPts val="600"/>
              </a:spcBef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Escopo: </a:t>
            </a:r>
          </a:p>
          <a:p>
            <a:pPr lvl="2">
              <a:spcBef>
                <a:spcPts val="600"/>
              </a:spcBef>
            </a:pPr>
            <a:r>
              <a:rPr kumimoji="0" lang="pt-BR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Estabelece um conjunto de processos n</a:t>
            </a:r>
            <a:r>
              <a:rPr lang="pt-BR" altLang="pt-BR" dirty="0" err="1">
                <a:latin typeface="Trebuchet MS" panose="020B0603020202020204" pitchFamily="34" charset="0"/>
              </a:rPr>
              <a:t>ecessários</a:t>
            </a:r>
            <a:r>
              <a:rPr lang="pt-BR" altLang="pt-BR" dirty="0">
                <a:latin typeface="Trebuchet MS" panose="020B0603020202020204" pitchFamily="34" charset="0"/>
              </a:rPr>
              <a:t> para assegurar que o projeto inclua</a:t>
            </a:r>
            <a:r>
              <a:rPr lang="en-US" altLang="pt-BR" dirty="0">
                <a:latin typeface="Trebuchet MS" panose="020B0603020202020204" pitchFamily="34" charset="0"/>
              </a:rPr>
              <a:t> </a:t>
            </a:r>
            <a:r>
              <a:rPr lang="pt-BR" altLang="pt-BR" b="1" dirty="0">
                <a:latin typeface="Trebuchet MS" panose="020B0603020202020204" pitchFamily="34" charset="0"/>
              </a:rPr>
              <a:t>todo o trabalho necessário, e apenas o trabalho necessário</a:t>
            </a:r>
            <a:r>
              <a:rPr lang="en-US" altLang="pt-BR" dirty="0">
                <a:latin typeface="Trebuchet MS" panose="020B0603020202020204" pitchFamily="34" charset="0"/>
              </a:rPr>
              <a:t>, </a:t>
            </a:r>
            <a:r>
              <a:rPr lang="pt-BR" altLang="pt-BR" dirty="0">
                <a:latin typeface="Trebuchet MS" panose="020B0603020202020204" pitchFamily="34" charset="0"/>
              </a:rPr>
              <a:t>para que seja finalizado com sucesso. </a:t>
            </a:r>
          </a:p>
          <a:p>
            <a:pPr lvl="1">
              <a:spcBef>
                <a:spcPts val="600"/>
              </a:spcBef>
            </a:pPr>
            <a:endParaRPr lang="en-US" altLang="pt-BR" sz="2000" dirty="0">
              <a:latin typeface="Trebuchet MS" panose="020B0603020202020204" pitchFamily="34" charset="0"/>
            </a:endParaRPr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7963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en-US" altLang="pt-BR" sz="2000" dirty="0" err="1"/>
              <a:t>Todo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projeto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tem</a:t>
            </a:r>
            <a:r>
              <a:rPr lang="en-US" altLang="pt-BR" sz="2000" dirty="0"/>
              <a:t> um </a:t>
            </a:r>
            <a:r>
              <a:rPr lang="en-US" altLang="pt-BR" sz="2000" dirty="0" err="1">
                <a:solidFill>
                  <a:srgbClr val="000066"/>
                </a:solidFill>
              </a:rPr>
              <a:t>prazo</a:t>
            </a:r>
            <a:r>
              <a:rPr lang="en-US" altLang="pt-BR" sz="2000" dirty="0"/>
              <a:t> para ser </a:t>
            </a:r>
            <a:r>
              <a:rPr lang="en-US" altLang="pt-BR" sz="2000" dirty="0" err="1"/>
              <a:t>concluído</a:t>
            </a:r>
            <a:r>
              <a:rPr lang="en-US" altLang="pt-BR" sz="2000" dirty="0"/>
              <a:t>. 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Trebuchet MS" panose="020B0603020202020204" pitchFamily="34" charset="0"/>
              </a:rPr>
              <a:t>A definição de projeto estabelece claramente que é um </a:t>
            </a:r>
            <a:r>
              <a:rPr lang="pt-BR" altLang="pt-BR" sz="1600" dirty="0">
                <a:solidFill>
                  <a:srgbClr val="0A0FCC"/>
                </a:solidFill>
                <a:latin typeface="Trebuchet MS" panose="020B0603020202020204" pitchFamily="34" charset="0"/>
              </a:rPr>
              <a:t>trabalho temporário</a:t>
            </a:r>
            <a:r>
              <a:rPr lang="pt-BR" altLang="pt-BR" sz="1600" dirty="0">
                <a:latin typeface="Trebuchet MS" panose="020B0603020202020204" pitchFamily="34" charset="0"/>
              </a:rPr>
              <a:t>, então é necessário administrar o tempo cuidadosamente para que o projeto não se estenda além da data planejada.</a:t>
            </a:r>
          </a:p>
          <a:p>
            <a:pPr lvl="3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A preocupação deve ser voltada para  </a:t>
            </a:r>
            <a:r>
              <a:rPr lang="en-US" altLang="pt-BR" sz="1400" dirty="0">
                <a:solidFill>
                  <a:srgbClr val="0A0FCC"/>
                </a:solidFill>
                <a:latin typeface="Trebuchet MS" panose="020B0603020202020204" pitchFamily="34" charset="0"/>
              </a:rPr>
              <a:t>QUANDO?</a:t>
            </a:r>
            <a:r>
              <a:rPr lang="pt-BR" altLang="pt-BR" dirty="0">
                <a:latin typeface="Trebuchet MS" panose="020B0603020202020204" pitchFamily="34" charset="0"/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Tempo: 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Trebuchet MS" panose="020B0603020202020204" pitchFamily="34" charset="0"/>
              </a:rPr>
              <a:t>Processo </a:t>
            </a:r>
            <a:r>
              <a:rPr lang="en-US" altLang="pt-BR" sz="1600" dirty="0">
                <a:latin typeface="Trebuchet MS" panose="020B0603020202020204" pitchFamily="34" charset="0"/>
              </a:rPr>
              <a:t>para </a:t>
            </a:r>
            <a:r>
              <a:rPr lang="en-US" altLang="pt-BR" sz="1600" dirty="0" err="1">
                <a:latin typeface="Trebuchet MS" panose="020B0603020202020204" pitchFamily="34" charset="0"/>
              </a:rPr>
              <a:t>assegurar</a:t>
            </a:r>
            <a:r>
              <a:rPr lang="en-US" altLang="pt-BR" sz="1600" dirty="0">
                <a:latin typeface="Trebuchet MS" panose="020B0603020202020204" pitchFamily="34" charset="0"/>
              </a:rPr>
              <a:t> que a </a:t>
            </a:r>
            <a:r>
              <a:rPr lang="en-US" altLang="pt-BR" sz="1600" b="1" dirty="0" err="1">
                <a:latin typeface="Trebuchet MS" panose="020B0603020202020204" pitchFamily="34" charset="0"/>
              </a:rPr>
              <a:t>conclusão</a:t>
            </a:r>
            <a:r>
              <a:rPr lang="en-US" altLang="pt-BR" sz="1600" b="1" dirty="0">
                <a:latin typeface="Trebuchet MS" panose="020B0603020202020204" pitchFamily="34" charset="0"/>
              </a:rPr>
              <a:t> do </a:t>
            </a:r>
            <a:r>
              <a:rPr lang="en-US" altLang="pt-BR" sz="1600" b="1" dirty="0" err="1">
                <a:latin typeface="Trebuchet MS" panose="020B0603020202020204" pitchFamily="34" charset="0"/>
              </a:rPr>
              <a:t>projeto</a:t>
            </a:r>
            <a:r>
              <a:rPr lang="en-US" altLang="pt-BR" sz="1600" b="1" dirty="0">
                <a:latin typeface="Trebuchet MS" panose="020B0603020202020204" pitchFamily="34" charset="0"/>
              </a:rPr>
              <a:t> </a:t>
            </a:r>
            <a:r>
              <a:rPr lang="en-US" altLang="pt-BR" sz="1600" b="1" dirty="0" err="1">
                <a:latin typeface="Trebuchet MS" panose="020B0603020202020204" pitchFamily="34" charset="0"/>
              </a:rPr>
              <a:t>seja</a:t>
            </a:r>
            <a:r>
              <a:rPr lang="en-US" altLang="pt-BR" sz="1600" b="1" dirty="0">
                <a:latin typeface="Trebuchet MS" panose="020B0603020202020204" pitchFamily="34" charset="0"/>
              </a:rPr>
              <a:t> </a:t>
            </a:r>
            <a:r>
              <a:rPr lang="pt-BR" altLang="pt-BR" sz="1600" b="1" dirty="0">
                <a:latin typeface="Trebuchet MS" panose="020B0603020202020204" pitchFamily="34" charset="0"/>
              </a:rPr>
              <a:t>nos prazos</a:t>
            </a:r>
            <a:r>
              <a:rPr lang="pt-BR" altLang="pt-BR" sz="1600" dirty="0">
                <a:latin typeface="Trebuchet MS" panose="020B0603020202020204" pitchFamily="34" charset="0"/>
              </a:rPr>
              <a:t> previstos</a:t>
            </a:r>
            <a:endParaRPr lang="en-US" altLang="pt-BR" sz="1600" dirty="0">
              <a:latin typeface="Trebuchet MS" panose="020B0603020202020204" pitchFamily="34" charset="0"/>
            </a:endParaRPr>
          </a:p>
          <a:p>
            <a:pPr lvl="1">
              <a:spcBef>
                <a:spcPts val="600"/>
              </a:spcBef>
            </a:pPr>
            <a:endParaRPr lang="en-US" altLang="pt-BR" sz="2000" dirty="0">
              <a:latin typeface="Trebuchet MS" panose="020B0603020202020204" pitchFamily="34" charset="0"/>
            </a:endParaRPr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9716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en-US" altLang="pt-BR" sz="2000" dirty="0" err="1"/>
              <a:t>Todo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projeto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necessita</a:t>
            </a:r>
            <a:r>
              <a:rPr lang="en-US" altLang="pt-BR" sz="2000" dirty="0"/>
              <a:t> de </a:t>
            </a:r>
            <a:r>
              <a:rPr lang="en-US" altLang="pt-BR" sz="2000" dirty="0" err="1">
                <a:solidFill>
                  <a:schemeClr val="accent1">
                    <a:lumMod val="75000"/>
                  </a:schemeClr>
                </a:solidFill>
              </a:rPr>
              <a:t>dinheiro</a:t>
            </a:r>
            <a:r>
              <a:rPr lang="en-US" altLang="pt-BR" sz="2000" dirty="0">
                <a:solidFill>
                  <a:schemeClr val="accent1">
                    <a:lumMod val="75000"/>
                  </a:schemeClr>
                </a:solidFill>
              </a:rPr>
              <a:t> ($) </a:t>
            </a:r>
            <a:r>
              <a:rPr lang="en-US" altLang="pt-BR" sz="2000" dirty="0"/>
              <a:t>para ser </a:t>
            </a:r>
            <a:r>
              <a:rPr lang="en-US" altLang="pt-BR" sz="2000" dirty="0" err="1"/>
              <a:t>realizado</a:t>
            </a:r>
            <a:r>
              <a:rPr lang="en-US" altLang="pt-BR" sz="2000" dirty="0"/>
              <a:t>.</a:t>
            </a:r>
          </a:p>
          <a:p>
            <a:pPr lvl="2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O trabalho necessita de </a:t>
            </a:r>
            <a:r>
              <a:rPr lang="pt-BR" altLang="pt-BR" dirty="0">
                <a:solidFill>
                  <a:srgbClr val="000066"/>
                </a:solidFill>
                <a:latin typeface="Trebuchet MS" panose="020B0603020202020204" pitchFamily="34" charset="0"/>
              </a:rPr>
              <a:t>recursos humanos e materiais</a:t>
            </a:r>
            <a:r>
              <a:rPr lang="pt-BR" altLang="pt-BR" dirty="0">
                <a:latin typeface="Trebuchet MS" panose="020B0603020202020204" pitchFamily="34" charset="0"/>
              </a:rPr>
              <a:t>, e estes podem ser traduzidos em </a:t>
            </a:r>
            <a:r>
              <a:rPr lang="pt-BR" altLang="pt-BR" dirty="0">
                <a:solidFill>
                  <a:srgbClr val="000066"/>
                </a:solidFill>
                <a:latin typeface="Trebuchet MS" panose="020B0603020202020204" pitchFamily="34" charset="0"/>
              </a:rPr>
              <a:t>custos.</a:t>
            </a:r>
            <a:r>
              <a:rPr lang="pt-BR" altLang="pt-BR" dirty="0">
                <a:latin typeface="Trebuchet MS" panose="020B0603020202020204" pitchFamily="34" charset="0"/>
              </a:rPr>
              <a:t> Mesmo que não seja </a:t>
            </a:r>
            <a:r>
              <a:rPr lang="pt-BR" altLang="pt-BR" sz="1800" dirty="0">
                <a:latin typeface="Trebuchet MS" panose="020B0603020202020204" pitchFamily="34" charset="0"/>
              </a:rPr>
              <a:t>cobrado do projeto. </a:t>
            </a:r>
          </a:p>
          <a:p>
            <a:pPr lvl="3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A preocupação deve ser voltada para  </a:t>
            </a:r>
            <a:r>
              <a:rPr lang="en-US" altLang="pt-BR" sz="1200" dirty="0" err="1">
                <a:solidFill>
                  <a:srgbClr val="0A0FCC"/>
                </a:solidFill>
                <a:latin typeface="Trebuchet MS" panose="020B0603020202020204" pitchFamily="34" charset="0"/>
              </a:rPr>
              <a:t>Quanto</a:t>
            </a:r>
            <a:r>
              <a:rPr lang="en-US" altLang="pt-BR" sz="1200" dirty="0">
                <a:solidFill>
                  <a:srgbClr val="0A0FCC"/>
                </a:solidFill>
                <a:latin typeface="Trebuchet MS" panose="020B0603020202020204" pitchFamily="34" charset="0"/>
              </a:rPr>
              <a:t>?</a:t>
            </a:r>
            <a:r>
              <a:rPr lang="pt-BR" altLang="pt-BR" dirty="0">
                <a:latin typeface="Trebuchet MS" panose="020B0603020202020204" pitchFamily="34" charset="0"/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Custos:</a:t>
            </a:r>
          </a:p>
          <a:p>
            <a:pPr lvl="2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P</a:t>
            </a:r>
            <a:r>
              <a:rPr lang="en-US" altLang="pt-BR" dirty="0" err="1">
                <a:latin typeface="Trebuchet MS" panose="020B0603020202020204" pitchFamily="34" charset="0"/>
              </a:rPr>
              <a:t>rocess</a:t>
            </a:r>
            <a:r>
              <a:rPr lang="pt-BR" altLang="pt-BR" dirty="0">
                <a:latin typeface="Trebuchet MS" panose="020B0603020202020204" pitchFamily="34" charset="0"/>
              </a:rPr>
              <a:t>o</a:t>
            </a:r>
            <a:r>
              <a:rPr lang="en-US" altLang="pt-BR" dirty="0">
                <a:latin typeface="Trebuchet MS" panose="020B0603020202020204" pitchFamily="34" charset="0"/>
              </a:rPr>
              <a:t>s </a:t>
            </a:r>
            <a:r>
              <a:rPr lang="pt-BR" altLang="pt-BR" dirty="0">
                <a:latin typeface="Trebuchet MS" panose="020B0603020202020204" pitchFamily="34" charset="0"/>
              </a:rPr>
              <a:t>necessários para assegurar que os custos do projeto estejam dentro do </a:t>
            </a:r>
            <a:r>
              <a:rPr lang="pt-BR" altLang="pt-BR" b="1" dirty="0">
                <a:latin typeface="Trebuchet MS" panose="020B0603020202020204" pitchFamily="34" charset="0"/>
              </a:rPr>
              <a:t>orçamento aprovado</a:t>
            </a:r>
            <a:r>
              <a:rPr lang="pt-BR" altLang="pt-BR" dirty="0">
                <a:latin typeface="Trebuchet MS" panose="020B0603020202020204" pitchFamily="34" charset="0"/>
              </a:rPr>
              <a:t>.</a:t>
            </a:r>
            <a:r>
              <a:rPr lang="en-US" altLang="pt-BR" dirty="0">
                <a:latin typeface="Trebuchet MS" panose="020B0603020202020204" pitchFamily="34" charset="0"/>
              </a:rPr>
              <a:t> </a:t>
            </a:r>
          </a:p>
          <a:p>
            <a:pPr lvl="2">
              <a:spcBef>
                <a:spcPts val="600"/>
              </a:spcBef>
            </a:pPr>
            <a:r>
              <a:rPr lang="en-US" altLang="pt-BR" dirty="0" err="1">
                <a:latin typeface="Trebuchet MS" panose="020B0603020202020204" pitchFamily="34" charset="0"/>
              </a:rPr>
              <a:t>Relacionamentos</a:t>
            </a:r>
            <a:r>
              <a:rPr lang="en-US" altLang="pt-BR" dirty="0">
                <a:latin typeface="Trebuchet MS" panose="020B0603020202020204" pitchFamily="34" charset="0"/>
              </a:rPr>
              <a:t>: </a:t>
            </a:r>
            <a:r>
              <a:rPr lang="en-US" altLang="pt-BR" dirty="0" err="1">
                <a:latin typeface="Trebuchet MS" panose="020B0603020202020204" pitchFamily="34" charset="0"/>
              </a:rPr>
              <a:t>Escopo</a:t>
            </a:r>
            <a:r>
              <a:rPr lang="en-US" altLang="pt-BR" dirty="0">
                <a:latin typeface="Trebuchet MS" panose="020B0603020202020204" pitchFamily="34" charset="0"/>
              </a:rPr>
              <a:t> e tempo</a:t>
            </a:r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340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en-US" altLang="pt-BR" sz="2000" dirty="0" err="1"/>
              <a:t>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projetos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endereçados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pelas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suas</a:t>
            </a:r>
            <a:r>
              <a:rPr lang="en-US" altLang="pt-BR" sz="2000" dirty="0"/>
              <a:t>  </a:t>
            </a:r>
            <a:r>
              <a:rPr lang="en-US" altLang="pt-BR" sz="2000" dirty="0" err="1">
                <a:solidFill>
                  <a:srgbClr val="000066"/>
                </a:solidFill>
              </a:rPr>
              <a:t>necessidades</a:t>
            </a:r>
            <a:r>
              <a:rPr lang="en-US" altLang="pt-BR" sz="2000" dirty="0"/>
              <a:t> e </a:t>
            </a:r>
            <a:r>
              <a:rPr lang="en-US" altLang="pt-BR" sz="2000" dirty="0" err="1">
                <a:solidFill>
                  <a:srgbClr val="000066"/>
                </a:solidFill>
              </a:rPr>
              <a:t>requisitos</a:t>
            </a:r>
            <a:r>
              <a:rPr lang="en-US" altLang="pt-BR" sz="2000" dirty="0">
                <a:solidFill>
                  <a:srgbClr val="000066"/>
                </a:solidFill>
              </a:rPr>
              <a:t>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Trebuchet MS" panose="020B0603020202020204" pitchFamily="34" charset="0"/>
              </a:rPr>
              <a:t>O interessado (</a:t>
            </a:r>
            <a:r>
              <a:rPr lang="pt-BR" altLang="pt-BR" sz="1600" dirty="0" err="1">
                <a:latin typeface="Trebuchet MS" panose="020B0603020202020204" pitchFamily="34" charset="0"/>
              </a:rPr>
              <a:t>sponsor</a:t>
            </a:r>
            <a:r>
              <a:rPr lang="pt-BR" altLang="pt-BR" sz="1600" dirty="0">
                <a:latin typeface="Trebuchet MS" panose="020B0603020202020204" pitchFamily="34" charset="0"/>
              </a:rPr>
              <a:t>) que “banca” o projeto tem uma necessidade que precisa ser atendida. </a:t>
            </a:r>
          </a:p>
          <a:p>
            <a:pPr lvl="3">
              <a:spcBef>
                <a:spcPts val="600"/>
              </a:spcBef>
            </a:pPr>
            <a:r>
              <a:rPr lang="pt-BR" altLang="pt-BR" sz="1600" dirty="0">
                <a:latin typeface="Trebuchet MS" panose="020B0603020202020204" pitchFamily="34" charset="0"/>
              </a:rPr>
              <a:t>A necessidade que motivou a existência do projeto, e o gerente de projeto precisa estar estrategicamente constantemente alinhado com a necessidade do requisitante.</a:t>
            </a:r>
          </a:p>
          <a:p>
            <a:pPr lvl="4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O entendimento deve ser voltado para </a:t>
            </a:r>
            <a:r>
              <a:rPr lang="en-US" altLang="pt-BR" sz="1400" b="1" dirty="0" err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Quais</a:t>
            </a:r>
            <a:r>
              <a:rPr lang="en-US" altLang="pt-BR" sz="1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?</a:t>
            </a:r>
            <a:r>
              <a:rPr lang="pt-BR" altLang="pt-BR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Qualidade:</a:t>
            </a:r>
          </a:p>
          <a:p>
            <a:pPr lvl="2"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Elencar p</a:t>
            </a:r>
            <a:r>
              <a:rPr lang="en-US" altLang="pt-BR" sz="1800" dirty="0" err="1">
                <a:latin typeface="Trebuchet MS" panose="020B0603020202020204" pitchFamily="34" charset="0"/>
              </a:rPr>
              <a:t>rocess</a:t>
            </a:r>
            <a:r>
              <a:rPr lang="pt-BR" altLang="pt-BR" sz="1800" dirty="0">
                <a:latin typeface="Trebuchet MS" panose="020B0603020202020204" pitchFamily="34" charset="0"/>
              </a:rPr>
              <a:t>o</a:t>
            </a:r>
            <a:r>
              <a:rPr lang="en-US" altLang="pt-BR" sz="1800" dirty="0">
                <a:latin typeface="Trebuchet MS" panose="020B0603020202020204" pitchFamily="34" charset="0"/>
              </a:rPr>
              <a:t>s </a:t>
            </a:r>
            <a:r>
              <a:rPr lang="pt-BR" altLang="pt-BR" sz="1800" dirty="0">
                <a:latin typeface="Trebuchet MS" panose="020B0603020202020204" pitchFamily="34" charset="0"/>
              </a:rPr>
              <a:t>necessários para garantir que o projeto irá </a:t>
            </a:r>
            <a:r>
              <a:rPr lang="pt-BR" altLang="pt-BR" sz="1800" b="1" dirty="0">
                <a:latin typeface="Trebuchet MS" panose="020B0603020202020204" pitchFamily="34" charset="0"/>
              </a:rPr>
              <a:t>satisfazer as necessidades</a:t>
            </a:r>
            <a:r>
              <a:rPr lang="pt-BR" altLang="pt-BR" sz="1800" dirty="0">
                <a:latin typeface="Trebuchet MS" panose="020B0603020202020204" pitchFamily="34" charset="0"/>
              </a:rPr>
              <a:t> para qual foi proposto.</a:t>
            </a:r>
            <a:endParaRPr lang="en-US" altLang="pt-BR" sz="1800" dirty="0">
              <a:latin typeface="Trebuchet MS" panose="020B060302020202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US" altLang="pt-BR" dirty="0" err="1">
                <a:latin typeface="Trebuchet MS" panose="020B0603020202020204" pitchFamily="34" charset="0"/>
              </a:rPr>
              <a:t>Relacionamentos</a:t>
            </a:r>
            <a:r>
              <a:rPr lang="en-US" altLang="pt-BR" dirty="0">
                <a:latin typeface="Trebuchet MS" panose="020B0603020202020204" pitchFamily="34" charset="0"/>
              </a:rPr>
              <a:t>: </a:t>
            </a:r>
            <a:r>
              <a:rPr lang="en-US" altLang="pt-BR" dirty="0" err="1">
                <a:latin typeface="Trebuchet MS" panose="020B0603020202020204" pitchFamily="34" charset="0"/>
              </a:rPr>
              <a:t>Custo</a:t>
            </a:r>
            <a:r>
              <a:rPr lang="en-US" altLang="pt-BR" dirty="0">
                <a:latin typeface="Trebuchet MS" panose="020B0603020202020204" pitchFamily="34" charset="0"/>
              </a:rPr>
              <a:t> e </a:t>
            </a:r>
            <a:r>
              <a:rPr lang="en-US" altLang="pt-BR" dirty="0" err="1">
                <a:latin typeface="Trebuchet MS" panose="020B0603020202020204" pitchFamily="34" charset="0"/>
              </a:rPr>
              <a:t>Escopo</a:t>
            </a:r>
            <a:r>
              <a:rPr lang="en-US" altLang="pt-BR" dirty="0">
                <a:latin typeface="Trebuchet MS" panose="020B0603020202020204" pitchFamily="34" charset="0"/>
              </a:rPr>
              <a:t>.</a:t>
            </a: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2779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en-US" altLang="pt-BR" sz="2000" dirty="0" err="1"/>
              <a:t>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projetos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desenvolvido</a:t>
            </a:r>
            <a:r>
              <a:rPr lang="en-US" altLang="pt-BR" sz="2000" dirty="0"/>
              <a:t> por </a:t>
            </a:r>
            <a:r>
              <a:rPr lang="en-US" altLang="pt-BR" sz="2000" dirty="0" err="1">
                <a:solidFill>
                  <a:srgbClr val="000066"/>
                </a:solidFill>
              </a:rPr>
              <a:t>Pessoas</a:t>
            </a:r>
            <a:endParaRPr lang="en-US" altLang="pt-BR" sz="2000" dirty="0">
              <a:solidFill>
                <a:srgbClr val="000066"/>
              </a:solidFill>
            </a:endParaRPr>
          </a:p>
          <a:p>
            <a:pPr lvl="2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Projetos são trabalhos, com prazos delimitados e que utilizam recursos, e pelo fato de serem únicos necessariamente deverão ser executados </a:t>
            </a:r>
            <a:r>
              <a:rPr lang="pt-BR" altLang="pt-BR" b="1" dirty="0">
                <a:latin typeface="Trebuchet MS" panose="020B0603020202020204" pitchFamily="34" charset="0"/>
              </a:rPr>
              <a:t>por pessoas agrupadas em equipes</a:t>
            </a:r>
            <a:r>
              <a:rPr lang="pt-BR" altLang="pt-BR" dirty="0">
                <a:latin typeface="Trebuchet MS" panose="020B0603020202020204" pitchFamily="34" charset="0"/>
              </a:rPr>
              <a:t>.</a:t>
            </a:r>
          </a:p>
          <a:p>
            <a:pPr lvl="3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O gerenciamento das pessoas devem ser orientado pelas suas capacidades, </a:t>
            </a:r>
            <a:r>
              <a:rPr lang="pt-BR" altLang="pt-BR" b="1" dirty="0">
                <a:latin typeface="Trebuchet MS" panose="020B0603020202020204" pitchFamily="34" charset="0"/>
              </a:rPr>
              <a:t>motivações, anseios, conflitos</a:t>
            </a:r>
            <a:r>
              <a:rPr lang="pt-BR" altLang="pt-BR" dirty="0">
                <a:latin typeface="Trebuchet MS" panose="020B0603020202020204" pitchFamily="34" charset="0"/>
              </a:rPr>
              <a:t>, e imprevisibilidade.</a:t>
            </a:r>
          </a:p>
          <a:p>
            <a:pPr lvl="3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A utilização deve estar voltada para </a:t>
            </a:r>
            <a:r>
              <a:rPr lang="en-US" altLang="pt-BR" sz="1400" b="1" dirty="0" err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Quais</a:t>
            </a:r>
            <a:r>
              <a:rPr lang="en-US" altLang="pt-BR" sz="1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e </a:t>
            </a:r>
            <a:r>
              <a:rPr lang="en-US" altLang="pt-BR" sz="1400" b="1" dirty="0" err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Onde</a:t>
            </a:r>
            <a:r>
              <a:rPr lang="en-US" altLang="pt-BR" sz="1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?</a:t>
            </a:r>
            <a:r>
              <a:rPr lang="pt-BR" altLang="pt-BR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 </a:t>
            </a:r>
          </a:p>
          <a:p>
            <a:pPr lvl="1">
              <a:spcBef>
                <a:spcPts val="600"/>
              </a:spcBef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Recursos Humanos:</a:t>
            </a:r>
          </a:p>
          <a:p>
            <a:pPr lvl="2"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São requeridos p</a:t>
            </a:r>
            <a:r>
              <a:rPr lang="en-US" altLang="pt-BR" sz="1800" dirty="0" err="1">
                <a:latin typeface="Trebuchet MS" panose="020B0603020202020204" pitchFamily="34" charset="0"/>
              </a:rPr>
              <a:t>rocess</a:t>
            </a:r>
            <a:r>
              <a:rPr lang="pt-BR" altLang="pt-BR" sz="1800" dirty="0">
                <a:latin typeface="Trebuchet MS" panose="020B0603020202020204" pitchFamily="34" charset="0"/>
              </a:rPr>
              <a:t>o</a:t>
            </a:r>
            <a:r>
              <a:rPr lang="en-US" altLang="pt-BR" sz="1800" dirty="0">
                <a:latin typeface="Trebuchet MS" panose="020B0603020202020204" pitchFamily="34" charset="0"/>
              </a:rPr>
              <a:t>s para </a:t>
            </a:r>
            <a:r>
              <a:rPr lang="en-US" altLang="pt-BR" sz="1800" dirty="0" err="1">
                <a:latin typeface="Trebuchet MS" panose="020B0603020202020204" pitchFamily="34" charset="0"/>
              </a:rPr>
              <a:t>guiar</a:t>
            </a:r>
            <a:r>
              <a:rPr lang="en-US" altLang="pt-BR" sz="1800" dirty="0">
                <a:latin typeface="Trebuchet MS" panose="020B0603020202020204" pitchFamily="34" charset="0"/>
              </a:rPr>
              <a:t> a </a:t>
            </a:r>
            <a:r>
              <a:rPr lang="en-US" altLang="pt-BR" sz="1800" dirty="0" err="1">
                <a:latin typeface="Trebuchet MS" panose="020B0603020202020204" pitchFamily="34" charset="0"/>
              </a:rPr>
              <a:t>utilização</a:t>
            </a:r>
            <a:r>
              <a:rPr lang="en-US" altLang="pt-BR" sz="1800" dirty="0">
                <a:latin typeface="Trebuchet MS" panose="020B0603020202020204" pitchFamily="34" charset="0"/>
              </a:rPr>
              <a:t> de </a:t>
            </a:r>
            <a:r>
              <a:rPr lang="en-US" altLang="pt-BR" sz="1800" dirty="0" err="1">
                <a:latin typeface="Trebuchet MS" panose="020B0603020202020204" pitchFamily="34" charset="0"/>
              </a:rPr>
              <a:t>maneira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mais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eficaz</a:t>
            </a:r>
            <a:r>
              <a:rPr lang="en-US" altLang="pt-BR" sz="1800" dirty="0">
                <a:latin typeface="Trebuchet MS" panose="020B0603020202020204" pitchFamily="34" charset="0"/>
              </a:rPr>
              <a:t> do</a:t>
            </a:r>
            <a:r>
              <a:rPr lang="pt-BR" altLang="pt-BR" sz="1800" b="1" dirty="0">
                <a:latin typeface="Trebuchet MS" panose="020B0603020202020204" pitchFamily="34" charset="0"/>
              </a:rPr>
              <a:t> </a:t>
            </a:r>
            <a:r>
              <a:rPr lang="en-US" altLang="pt-BR" sz="1800" b="1" dirty="0" err="1">
                <a:latin typeface="Trebuchet MS" panose="020B0603020202020204" pitchFamily="34" charset="0"/>
              </a:rPr>
              <a:t>pessoal</a:t>
            </a:r>
            <a:r>
              <a:rPr lang="en-US" altLang="pt-BR" sz="1800" b="1" dirty="0">
                <a:latin typeface="Trebuchet MS" panose="020B0603020202020204" pitchFamily="34" charset="0"/>
              </a:rPr>
              <a:t> </a:t>
            </a:r>
            <a:r>
              <a:rPr lang="en-US" altLang="pt-BR" sz="1800" b="1" dirty="0" err="1">
                <a:latin typeface="Trebuchet MS" panose="020B0603020202020204" pitchFamily="34" charset="0"/>
              </a:rPr>
              <a:t>envolvido</a:t>
            </a:r>
            <a:r>
              <a:rPr lang="en-US" altLang="pt-BR" sz="1800" b="1" dirty="0">
                <a:latin typeface="Trebuchet MS" panose="020B0603020202020204" pitchFamily="34" charset="0"/>
              </a:rPr>
              <a:t>.</a:t>
            </a:r>
          </a:p>
          <a:p>
            <a:pPr lvl="2">
              <a:spcBef>
                <a:spcPts val="600"/>
              </a:spcBef>
            </a:pPr>
            <a:r>
              <a:rPr lang="en-US" altLang="pt-BR" dirty="0" err="1">
                <a:latin typeface="Trebuchet MS" panose="020B0603020202020204" pitchFamily="34" charset="0"/>
              </a:rPr>
              <a:t>Relacionamentos</a:t>
            </a:r>
            <a:r>
              <a:rPr lang="en-US" altLang="pt-BR" dirty="0">
                <a:latin typeface="Trebuchet MS" panose="020B0603020202020204" pitchFamily="34" charset="0"/>
              </a:rPr>
              <a:t>: </a:t>
            </a:r>
            <a:r>
              <a:rPr lang="en-US" altLang="pt-BR" dirty="0" err="1">
                <a:latin typeface="Trebuchet MS" panose="020B0603020202020204" pitchFamily="34" charset="0"/>
              </a:rPr>
              <a:t>Custo</a:t>
            </a:r>
            <a:r>
              <a:rPr lang="en-US" altLang="pt-BR" dirty="0">
                <a:latin typeface="Trebuchet MS" panose="020B0603020202020204" pitchFamily="34" charset="0"/>
              </a:rPr>
              <a:t>, </a:t>
            </a:r>
            <a:r>
              <a:rPr lang="en-US" altLang="pt-BR" dirty="0" err="1">
                <a:latin typeface="Trebuchet MS" panose="020B0603020202020204" pitchFamily="34" charset="0"/>
              </a:rPr>
              <a:t>Escopo</a:t>
            </a:r>
            <a:r>
              <a:rPr lang="en-US" altLang="pt-BR" dirty="0">
                <a:latin typeface="Trebuchet MS" panose="020B0603020202020204" pitchFamily="34" charset="0"/>
              </a:rPr>
              <a:t>, </a:t>
            </a:r>
            <a:r>
              <a:rPr lang="en-US" altLang="pt-BR" dirty="0" err="1">
                <a:latin typeface="Trebuchet MS" panose="020B0603020202020204" pitchFamily="34" charset="0"/>
              </a:rPr>
              <a:t>Qualidade</a:t>
            </a:r>
            <a:r>
              <a:rPr lang="en-US" altLang="pt-BR" dirty="0">
                <a:latin typeface="Trebuchet MS" panose="020B0603020202020204" pitchFamily="34" charset="0"/>
              </a:rPr>
              <a:t> e Tempo</a:t>
            </a:r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9850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en-US" altLang="pt-BR" sz="2000" dirty="0" err="1"/>
              <a:t>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projetos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cercados</a:t>
            </a:r>
            <a:r>
              <a:rPr lang="en-US" altLang="pt-BR" sz="2000" dirty="0"/>
              <a:t> por </a:t>
            </a:r>
            <a:r>
              <a:rPr lang="en-US" altLang="pt-BR" dirty="0" err="1">
                <a:solidFill>
                  <a:srgbClr val="000066"/>
                </a:solidFill>
              </a:rPr>
              <a:t>incertezas</a:t>
            </a:r>
            <a:r>
              <a:rPr lang="en-US" altLang="pt-BR" dirty="0">
                <a:solidFill>
                  <a:srgbClr val="000066"/>
                </a:solidFill>
              </a:rPr>
              <a:t>.</a:t>
            </a:r>
          </a:p>
          <a:p>
            <a:pPr lvl="2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Todo projeto têm por essência a construção de algo único, mesmo que seja similar a outro que tenha sido desenvolvido anteriormente. A unicidade sempre apresenta um </a:t>
            </a:r>
            <a:r>
              <a:rPr lang="pt-BR" altLang="pt-BR" dirty="0">
                <a:solidFill>
                  <a:srgbClr val="000066"/>
                </a:solidFill>
                <a:latin typeface="Trebuchet MS" panose="020B0603020202020204" pitchFamily="34" charset="0"/>
              </a:rPr>
              <a:t>componente de incerteza.</a:t>
            </a:r>
            <a:endParaRPr lang="pt-BR" altLang="pt-BR" dirty="0">
              <a:latin typeface="Trebuchet MS" panose="020B0603020202020204" pitchFamily="34" charset="0"/>
            </a:endParaRPr>
          </a:p>
          <a:p>
            <a:pPr lvl="3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A orientação quanto aos riscos deve focar no </a:t>
            </a:r>
            <a:r>
              <a:rPr lang="en-US" altLang="pt-BR" sz="1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o Que Fazer</a:t>
            </a:r>
            <a:r>
              <a:rPr lang="en-US" altLang="pt-BR" sz="1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?</a:t>
            </a:r>
            <a:r>
              <a:rPr lang="pt-BR" altLang="pt-BR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 </a:t>
            </a:r>
          </a:p>
          <a:p>
            <a:pPr lvl="1">
              <a:spcBef>
                <a:spcPts val="600"/>
              </a:spcBef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Riscos:</a:t>
            </a:r>
          </a:p>
          <a:p>
            <a:pPr lvl="2"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Relacionar p</a:t>
            </a:r>
            <a:r>
              <a:rPr lang="en-US" altLang="pt-BR" sz="1800" dirty="0" err="1">
                <a:latin typeface="Trebuchet MS" panose="020B0603020202020204" pitchFamily="34" charset="0"/>
              </a:rPr>
              <a:t>rocess</a:t>
            </a:r>
            <a:r>
              <a:rPr lang="pt-BR" altLang="pt-BR" sz="1800" dirty="0">
                <a:latin typeface="Trebuchet MS" panose="020B0603020202020204" pitchFamily="34" charset="0"/>
              </a:rPr>
              <a:t>o</a:t>
            </a:r>
            <a:r>
              <a:rPr lang="en-US" altLang="pt-BR" sz="1800" dirty="0">
                <a:latin typeface="Trebuchet MS" panose="020B0603020202020204" pitchFamily="34" charset="0"/>
              </a:rPr>
              <a:t>s que </a:t>
            </a:r>
            <a:r>
              <a:rPr lang="en-US" altLang="pt-BR" sz="1800" dirty="0" err="1">
                <a:latin typeface="Trebuchet MS" panose="020B0603020202020204" pitchFamily="34" charset="0"/>
              </a:rPr>
              <a:t>orientem</a:t>
            </a:r>
            <a:r>
              <a:rPr lang="en-US" altLang="pt-BR" sz="1800" dirty="0">
                <a:latin typeface="Trebuchet MS" panose="020B0603020202020204" pitchFamily="34" charset="0"/>
              </a:rPr>
              <a:t> a </a:t>
            </a:r>
            <a:r>
              <a:rPr lang="en-US" altLang="pt-BR" sz="1800" dirty="0" err="1">
                <a:latin typeface="Trebuchet MS" panose="020B0603020202020204" pitchFamily="34" charset="0"/>
              </a:rPr>
              <a:t>identificação</a:t>
            </a:r>
            <a:r>
              <a:rPr lang="en-US" altLang="pt-BR" sz="1800" dirty="0">
                <a:latin typeface="Trebuchet MS" panose="020B0603020202020204" pitchFamily="34" charset="0"/>
              </a:rPr>
              <a:t> dos </a:t>
            </a:r>
            <a:r>
              <a:rPr lang="en-US" altLang="pt-BR" sz="1800" dirty="0" err="1">
                <a:latin typeface="Trebuchet MS" panose="020B0603020202020204" pitchFamily="34" charset="0"/>
              </a:rPr>
              <a:t>fatores</a:t>
            </a:r>
            <a:r>
              <a:rPr lang="en-US" altLang="pt-BR" sz="1800" dirty="0">
                <a:latin typeface="Trebuchet MS" panose="020B0603020202020204" pitchFamily="34" charset="0"/>
              </a:rPr>
              <a:t> de </a:t>
            </a:r>
            <a:r>
              <a:rPr lang="en-US" altLang="pt-BR" sz="1800" dirty="0" err="1">
                <a:latin typeface="Trebuchet MS" panose="020B0603020202020204" pitchFamily="34" charset="0"/>
              </a:rPr>
              <a:t>risco</a:t>
            </a:r>
            <a:r>
              <a:rPr lang="en-US" altLang="pt-BR" sz="1800" dirty="0">
                <a:latin typeface="Trebuchet MS" panose="020B0603020202020204" pitchFamily="34" charset="0"/>
              </a:rPr>
              <a:t> e </a:t>
            </a:r>
            <a:r>
              <a:rPr lang="en-US" altLang="pt-BR" sz="1800" dirty="0" err="1">
                <a:latin typeface="Trebuchet MS" panose="020B0603020202020204" pitchFamily="34" charset="0"/>
              </a:rPr>
              <a:t>suas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estratégias</a:t>
            </a:r>
            <a:r>
              <a:rPr lang="en-US" altLang="pt-BR" sz="1800" dirty="0">
                <a:latin typeface="Trebuchet MS" panose="020B0603020202020204" pitchFamily="34" charset="0"/>
              </a:rPr>
              <a:t> de </a:t>
            </a:r>
            <a:r>
              <a:rPr lang="en-US" altLang="pt-BR" sz="1800" dirty="0" err="1">
                <a:latin typeface="Trebuchet MS" panose="020B0603020202020204" pitchFamily="34" charset="0"/>
              </a:rPr>
              <a:t>contenção</a:t>
            </a:r>
            <a:r>
              <a:rPr lang="en-US" altLang="pt-BR" sz="1800" dirty="0">
                <a:latin typeface="Trebuchet MS" panose="020B0603020202020204" pitchFamily="34" charset="0"/>
              </a:rPr>
              <a:t>, </a:t>
            </a:r>
            <a:r>
              <a:rPr lang="en-US" altLang="pt-BR" sz="1800" dirty="0" err="1">
                <a:latin typeface="Trebuchet MS" panose="020B0603020202020204" pitchFamily="34" charset="0"/>
              </a:rPr>
              <a:t>bem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como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os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riscos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propriemente</a:t>
            </a:r>
            <a:r>
              <a:rPr lang="en-US" altLang="pt-BR" dirty="0">
                <a:latin typeface="Trebuchet MS" panose="020B0603020202020204" pitchFamily="34" charset="0"/>
              </a:rPr>
              <a:t> e </a:t>
            </a:r>
            <a:r>
              <a:rPr lang="en-US" altLang="pt-BR" dirty="0" err="1">
                <a:latin typeface="Trebuchet MS" panose="020B0603020202020204" pitchFamily="34" charset="0"/>
              </a:rPr>
              <a:t>suas</a:t>
            </a:r>
            <a:r>
              <a:rPr lang="en-US" altLang="pt-BR" dirty="0">
                <a:latin typeface="Trebuchet MS" panose="020B0603020202020204" pitchFamily="34" charset="0"/>
              </a:rPr>
              <a:t> </a:t>
            </a:r>
            <a:r>
              <a:rPr lang="en-US" altLang="pt-BR" dirty="0" err="1">
                <a:latin typeface="Trebuchet MS" panose="020B0603020202020204" pitchFamily="34" charset="0"/>
              </a:rPr>
              <a:t>respostas</a:t>
            </a:r>
            <a:r>
              <a:rPr lang="en-US" altLang="pt-BR" dirty="0">
                <a:latin typeface="Trebuchet MS" panose="020B0603020202020204" pitchFamily="34" charset="0"/>
              </a:rPr>
              <a:t>. 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endParaRPr lang="en-US" altLang="pt-BR" sz="1800" b="1" dirty="0">
              <a:latin typeface="Trebuchet MS" panose="020B060302020202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US" altLang="pt-BR" dirty="0" err="1">
                <a:latin typeface="Trebuchet MS" panose="020B0603020202020204" pitchFamily="34" charset="0"/>
              </a:rPr>
              <a:t>Relacionamentos</a:t>
            </a:r>
            <a:r>
              <a:rPr lang="en-US" altLang="pt-BR" dirty="0">
                <a:latin typeface="Trebuchet MS" panose="020B0603020202020204" pitchFamily="34" charset="0"/>
              </a:rPr>
              <a:t>: </a:t>
            </a:r>
            <a:r>
              <a:rPr lang="en-US" altLang="pt-BR" dirty="0" err="1">
                <a:latin typeface="Trebuchet MS" panose="020B0603020202020204" pitchFamily="34" charset="0"/>
              </a:rPr>
              <a:t>Custo</a:t>
            </a:r>
            <a:r>
              <a:rPr lang="en-US" altLang="pt-BR" dirty="0">
                <a:latin typeface="Trebuchet MS" panose="020B0603020202020204" pitchFamily="34" charset="0"/>
              </a:rPr>
              <a:t>, RH, </a:t>
            </a:r>
            <a:r>
              <a:rPr lang="en-US" altLang="pt-BR" dirty="0" err="1">
                <a:latin typeface="Trebuchet MS" panose="020B0603020202020204" pitchFamily="34" charset="0"/>
              </a:rPr>
              <a:t>Qualidade</a:t>
            </a:r>
            <a:r>
              <a:rPr lang="en-US" altLang="pt-BR" dirty="0">
                <a:latin typeface="Trebuchet MS" panose="020B0603020202020204" pitchFamily="34" charset="0"/>
              </a:rPr>
              <a:t> e Tempo</a:t>
            </a:r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9461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en-US" altLang="pt-BR" sz="2000" dirty="0" err="1"/>
              <a:t>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projetos</a:t>
            </a:r>
            <a:r>
              <a:rPr lang="en-US" altLang="pt-BR" sz="2000" dirty="0"/>
              <a:t> </a:t>
            </a:r>
            <a:r>
              <a:rPr lang="en-US" altLang="pt-BR" dirty="0" err="1"/>
              <a:t>impõe</a:t>
            </a:r>
            <a:r>
              <a:rPr lang="en-US" altLang="pt-BR" dirty="0"/>
              <a:t> a </a:t>
            </a:r>
            <a:r>
              <a:rPr lang="en-US" altLang="pt-BR" dirty="0" err="1"/>
              <a:t>necessidade</a:t>
            </a:r>
            <a:r>
              <a:rPr lang="en-US" altLang="pt-BR" dirty="0"/>
              <a:t> de </a:t>
            </a:r>
            <a:r>
              <a:rPr lang="en-US" altLang="pt-BR" dirty="0" err="1">
                <a:solidFill>
                  <a:schemeClr val="accent1">
                    <a:lumMod val="75000"/>
                  </a:schemeClr>
                </a:solidFill>
              </a:rPr>
              <a:t>relacionamento</a:t>
            </a:r>
            <a:r>
              <a:rPr lang="en-US" altLang="pt-BR" dirty="0"/>
              <a:t> entre as </a:t>
            </a:r>
            <a:r>
              <a:rPr lang="en-US" altLang="pt-BR" dirty="0" err="1"/>
              <a:t>pessoas</a:t>
            </a:r>
            <a:r>
              <a:rPr lang="en-US" altLang="pt-BR" dirty="0"/>
              <a:t>. 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Trebuchet MS" panose="020B0603020202020204" pitchFamily="34" charset="0"/>
              </a:rPr>
              <a:t>Para nos relacionarmos uma das principais habilidades exigida é a </a:t>
            </a:r>
            <a:r>
              <a:rPr lang="pt-BR" altLang="pt-BR" sz="1600" dirty="0">
                <a:solidFill>
                  <a:srgbClr val="000066"/>
                </a:solidFill>
                <a:latin typeface="Trebuchet MS" panose="020B0603020202020204" pitchFamily="34" charset="0"/>
              </a:rPr>
              <a:t>comunicação</a:t>
            </a:r>
            <a:r>
              <a:rPr lang="pt-BR" altLang="pt-BR" sz="1600" dirty="0">
                <a:latin typeface="Trebuchet MS" panose="020B0603020202020204" pitchFamily="34" charset="0"/>
              </a:rPr>
              <a:t>. </a:t>
            </a:r>
          </a:p>
          <a:p>
            <a:pPr lvl="3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A comunicação deve ser orientada em </a:t>
            </a:r>
            <a:r>
              <a:rPr lang="en-US" altLang="pt-BR" sz="1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Como</a:t>
            </a:r>
            <a:r>
              <a:rPr lang="en-US" altLang="pt-BR" sz="1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?</a:t>
            </a:r>
            <a:r>
              <a:rPr lang="pt-BR" altLang="pt-BR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 </a:t>
            </a:r>
          </a:p>
          <a:p>
            <a:pPr lvl="1">
              <a:spcBef>
                <a:spcPts val="600"/>
              </a:spcBef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Comunicação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:</a:t>
            </a:r>
          </a:p>
          <a:p>
            <a:pPr lvl="2">
              <a:spcBef>
                <a:spcPts val="600"/>
              </a:spcBef>
            </a:pPr>
            <a:r>
              <a:rPr lang="en-US" altLang="pt-BR" sz="1800" dirty="0">
                <a:latin typeface="Trebuchet MS" panose="020B0603020202020204" pitchFamily="34" charset="0"/>
              </a:rPr>
              <a:t>A </a:t>
            </a:r>
            <a:r>
              <a:rPr lang="en-US" altLang="pt-BR" sz="1800" dirty="0" err="1">
                <a:latin typeface="Trebuchet MS" panose="020B0603020202020204" pitchFamily="34" charset="0"/>
              </a:rPr>
              <a:t>comunicação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requer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processos</a:t>
            </a:r>
            <a:r>
              <a:rPr lang="en-US" altLang="pt-BR" sz="1800" dirty="0">
                <a:latin typeface="Trebuchet MS" panose="020B0603020202020204" pitchFamily="34" charset="0"/>
              </a:rPr>
              <a:t> para </a:t>
            </a:r>
            <a:r>
              <a:rPr lang="en-US" altLang="pt-BR" sz="1800" dirty="0" err="1">
                <a:latin typeface="Trebuchet MS" panose="020B0603020202020204" pitchFamily="34" charset="0"/>
              </a:rPr>
              <a:t>assegurar</a:t>
            </a:r>
            <a:r>
              <a:rPr lang="en-US" altLang="pt-BR" sz="1800" dirty="0">
                <a:latin typeface="Trebuchet MS" panose="020B0603020202020204" pitchFamily="34" charset="0"/>
              </a:rPr>
              <a:t> que as </a:t>
            </a:r>
            <a:r>
              <a:rPr lang="en-US" altLang="pt-BR" sz="1800" b="1" dirty="0" err="1">
                <a:latin typeface="Trebuchet MS" panose="020B0603020202020204" pitchFamily="34" charset="0"/>
              </a:rPr>
              <a:t>informações</a:t>
            </a:r>
            <a:r>
              <a:rPr lang="en-US" altLang="pt-BR" sz="1800" b="1" dirty="0">
                <a:latin typeface="Trebuchet MS" panose="020B0603020202020204" pitchFamily="34" charset="0"/>
              </a:rPr>
              <a:t> do</a:t>
            </a:r>
            <a:r>
              <a:rPr lang="pt-BR" altLang="pt-BR" sz="1800" b="1" dirty="0">
                <a:latin typeface="Trebuchet MS" panose="020B0603020202020204" pitchFamily="34" charset="0"/>
              </a:rPr>
              <a:t> </a:t>
            </a:r>
            <a:r>
              <a:rPr lang="en-US" altLang="pt-BR" sz="1800" b="1" dirty="0" err="1">
                <a:latin typeface="Trebuchet MS" panose="020B0603020202020204" pitchFamily="34" charset="0"/>
              </a:rPr>
              <a:t>projeto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sejam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adequadamente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coletadas</a:t>
            </a:r>
            <a:r>
              <a:rPr lang="en-US" altLang="pt-BR" sz="1800" dirty="0">
                <a:latin typeface="Trebuchet MS" panose="020B0603020202020204" pitchFamily="34" charset="0"/>
              </a:rPr>
              <a:t> e </a:t>
            </a:r>
            <a:r>
              <a:rPr lang="en-US" altLang="pt-BR" sz="1800" dirty="0" err="1">
                <a:latin typeface="Trebuchet MS" panose="020B0603020202020204" pitchFamily="34" charset="0"/>
              </a:rPr>
              <a:t>disseminadas</a:t>
            </a:r>
            <a:r>
              <a:rPr lang="en-US" altLang="pt-BR" sz="1800" dirty="0">
                <a:latin typeface="Trebuchet MS" panose="020B0603020202020204" pitchFamily="34" charset="0"/>
              </a:rPr>
              <a:t> entre </a:t>
            </a:r>
            <a:r>
              <a:rPr lang="en-US" altLang="pt-BR" sz="1800" dirty="0" err="1">
                <a:latin typeface="Trebuchet MS" panose="020B0603020202020204" pitchFamily="34" charset="0"/>
              </a:rPr>
              <a:t>os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envolvidos</a:t>
            </a:r>
            <a:r>
              <a:rPr lang="en-US" altLang="pt-BR" sz="1800" dirty="0">
                <a:latin typeface="Trebuchet MS" panose="020B0603020202020204" pitchFamily="34" charset="0"/>
              </a:rPr>
              <a:t>. </a:t>
            </a:r>
            <a:endParaRPr lang="en-US" altLang="pt-BR" sz="1800" b="1" dirty="0">
              <a:latin typeface="Trebuchet MS" panose="020B060302020202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US" altLang="pt-BR" dirty="0" err="1">
                <a:latin typeface="Trebuchet MS" panose="020B0603020202020204" pitchFamily="34" charset="0"/>
              </a:rPr>
              <a:t>Relacionamentos</a:t>
            </a:r>
            <a:r>
              <a:rPr lang="en-US" altLang="pt-BR" dirty="0">
                <a:latin typeface="Trebuchet MS" panose="020B0603020202020204" pitchFamily="34" charset="0"/>
              </a:rPr>
              <a:t>: </a:t>
            </a:r>
            <a:r>
              <a:rPr lang="en-US" altLang="pt-BR" dirty="0" err="1">
                <a:latin typeface="Trebuchet MS" panose="020B0603020202020204" pitchFamily="34" charset="0"/>
              </a:rPr>
              <a:t>Qualidade</a:t>
            </a:r>
            <a:r>
              <a:rPr lang="en-US" altLang="pt-BR" dirty="0">
                <a:latin typeface="Trebuchet MS" panose="020B0603020202020204" pitchFamily="34" charset="0"/>
              </a:rPr>
              <a:t>, </a:t>
            </a:r>
            <a:r>
              <a:rPr lang="en-US" altLang="pt-BR" dirty="0" err="1">
                <a:latin typeface="Trebuchet MS" panose="020B0603020202020204" pitchFamily="34" charset="0"/>
              </a:rPr>
              <a:t>Risco</a:t>
            </a:r>
            <a:r>
              <a:rPr lang="en-US" altLang="pt-BR" dirty="0">
                <a:latin typeface="Trebuchet MS" panose="020B0603020202020204" pitchFamily="34" charset="0"/>
              </a:rPr>
              <a:t> e Tempo</a:t>
            </a:r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1377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en-US" altLang="pt-BR" sz="2000" dirty="0" err="1"/>
              <a:t>Geralmente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projetos</a:t>
            </a:r>
            <a:r>
              <a:rPr lang="en-US" altLang="pt-BR" sz="2000" dirty="0"/>
              <a:t> </a:t>
            </a:r>
            <a:r>
              <a:rPr lang="en-US" altLang="pt-BR" dirty="0"/>
              <a:t>de </a:t>
            </a:r>
            <a:r>
              <a:rPr lang="en-US" altLang="pt-BR" dirty="0" err="1"/>
              <a:t>necessitam</a:t>
            </a:r>
            <a:r>
              <a:rPr lang="en-US" altLang="pt-BR" dirty="0"/>
              <a:t> de </a:t>
            </a:r>
            <a:r>
              <a:rPr lang="en-US" altLang="pt-BR" dirty="0" err="1">
                <a:solidFill>
                  <a:schemeClr val="accent1">
                    <a:lumMod val="75000"/>
                  </a:schemeClr>
                </a:solidFill>
              </a:rPr>
              <a:t>competências</a:t>
            </a:r>
            <a:r>
              <a:rPr lang="en-US" alt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pt-BR" dirty="0" err="1">
                <a:solidFill>
                  <a:schemeClr val="accent1">
                    <a:lumMod val="75000"/>
                  </a:schemeClr>
                </a:solidFill>
              </a:rPr>
              <a:t>externas</a:t>
            </a:r>
            <a:r>
              <a:rPr lang="en-US" alt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pt-BR" dirty="0"/>
              <a:t>para </a:t>
            </a:r>
            <a:r>
              <a:rPr lang="en-US" altLang="pt-BR" dirty="0" err="1"/>
              <a:t>seu</a:t>
            </a:r>
            <a:r>
              <a:rPr lang="en-US" altLang="pt-BR" dirty="0"/>
              <a:t> </a:t>
            </a:r>
            <a:r>
              <a:rPr lang="en-US" altLang="pt-BR" dirty="0" err="1"/>
              <a:t>bom</a:t>
            </a:r>
            <a:r>
              <a:rPr lang="en-US" altLang="pt-BR" dirty="0"/>
              <a:t> </a:t>
            </a:r>
            <a:r>
              <a:rPr lang="en-US" altLang="pt-BR" dirty="0" err="1"/>
              <a:t>andamento</a:t>
            </a:r>
            <a:r>
              <a:rPr lang="en-US" altLang="pt-BR" dirty="0"/>
              <a:t>. 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Trebuchet MS" panose="020B0603020202020204" pitchFamily="34" charset="0"/>
              </a:rPr>
              <a:t>Nem sempre os projetos apresentam todas as </a:t>
            </a:r>
            <a:r>
              <a:rPr lang="pt-BR" altLang="pt-BR" sz="1600" dirty="0">
                <a:solidFill>
                  <a:srgbClr val="000066"/>
                </a:solidFill>
                <a:latin typeface="Trebuchet MS" panose="020B0603020202020204" pitchFamily="34" charset="0"/>
              </a:rPr>
              <a:t>competências necessárias</a:t>
            </a:r>
            <a:r>
              <a:rPr lang="pt-BR" altLang="pt-BR" sz="1600" dirty="0">
                <a:latin typeface="Trebuchet MS" panose="020B0603020202020204" pitchFamily="34" charset="0"/>
              </a:rPr>
              <a:t> para a execução das tarefas e construção.</a:t>
            </a:r>
          </a:p>
          <a:p>
            <a:pPr lvl="3">
              <a:spcBef>
                <a:spcPts val="600"/>
              </a:spcBef>
            </a:pPr>
            <a:r>
              <a:rPr lang="pt-BR" altLang="pt-BR" dirty="0">
                <a:latin typeface="Trebuchet MS" panose="020B0603020202020204" pitchFamily="34" charset="0"/>
              </a:rPr>
              <a:t>O gerente de projetos deve se orientar por </a:t>
            </a:r>
            <a:r>
              <a:rPr lang="en-US" altLang="pt-BR" sz="1400" b="1" dirty="0" err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Quais</a:t>
            </a:r>
            <a:r>
              <a:rPr lang="en-US" altLang="pt-BR" sz="1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pt-BR" sz="1400" b="1" dirty="0">
                <a:latin typeface="Trebuchet MS" panose="020B0603020202020204" pitchFamily="34" charset="0"/>
              </a:rPr>
              <a:t>e</a:t>
            </a:r>
            <a:r>
              <a:rPr lang="en-US" altLang="pt-BR" sz="1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pt-BR" sz="1400" b="1" dirty="0" err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Onde</a:t>
            </a:r>
            <a:r>
              <a:rPr lang="en-US" altLang="pt-BR" sz="1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?</a:t>
            </a:r>
            <a:r>
              <a:rPr lang="pt-BR" altLang="pt-BR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 </a:t>
            </a:r>
          </a:p>
          <a:p>
            <a:pPr lvl="1">
              <a:spcBef>
                <a:spcPts val="600"/>
              </a:spcBef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Aquisições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:</a:t>
            </a:r>
          </a:p>
          <a:p>
            <a:pPr lvl="2">
              <a:spcBef>
                <a:spcPts val="600"/>
              </a:spcBef>
            </a:pPr>
            <a:r>
              <a:rPr lang="en-US" altLang="pt-BR" sz="1800" dirty="0" err="1">
                <a:latin typeface="Trebuchet MS" panose="020B0603020202020204" pitchFamily="34" charset="0"/>
              </a:rPr>
              <a:t>Adotar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processos</a:t>
            </a:r>
            <a:r>
              <a:rPr lang="en-US" altLang="pt-BR" sz="1800" dirty="0">
                <a:latin typeface="Trebuchet MS" panose="020B0603020202020204" pitchFamily="34" charset="0"/>
              </a:rPr>
              <a:t> para </a:t>
            </a:r>
            <a:r>
              <a:rPr lang="en-US" altLang="pt-BR" sz="1800" b="1" dirty="0" err="1">
                <a:latin typeface="Trebuchet MS" panose="020B0603020202020204" pitchFamily="34" charset="0"/>
              </a:rPr>
              <a:t>aquisição</a:t>
            </a:r>
            <a:r>
              <a:rPr lang="en-US" altLang="pt-BR" sz="1800" b="1" dirty="0">
                <a:latin typeface="Trebuchet MS" panose="020B0603020202020204" pitchFamily="34" charset="0"/>
              </a:rPr>
              <a:t> de bens e </a:t>
            </a:r>
            <a:r>
              <a:rPr lang="en-US" altLang="pt-BR" sz="1800" b="1" dirty="0" err="1">
                <a:latin typeface="Trebuchet MS" panose="020B0603020202020204" pitchFamily="34" charset="0"/>
              </a:rPr>
              <a:t>serviços</a:t>
            </a:r>
            <a:r>
              <a:rPr lang="en-US" altLang="pt-BR" sz="1800" dirty="0">
                <a:latin typeface="Trebuchet MS" panose="020B0603020202020204" pitchFamily="34" charset="0"/>
              </a:rPr>
              <a:t> de</a:t>
            </a:r>
            <a:r>
              <a:rPr lang="pt-BR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terceiros</a:t>
            </a:r>
            <a:r>
              <a:rPr lang="en-US" altLang="pt-BR" sz="1800" dirty="0">
                <a:latin typeface="Trebuchet MS" panose="020B0603020202020204" pitchFamily="34" charset="0"/>
              </a:rPr>
              <a:t>. </a:t>
            </a:r>
            <a:endParaRPr lang="en-US" altLang="pt-BR" sz="1800" b="1" dirty="0">
              <a:latin typeface="Trebuchet MS" panose="020B060302020202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US" altLang="pt-BR" dirty="0" err="1">
                <a:latin typeface="Trebuchet MS" panose="020B0603020202020204" pitchFamily="34" charset="0"/>
              </a:rPr>
              <a:t>Relacionamentos</a:t>
            </a:r>
            <a:r>
              <a:rPr lang="en-US" altLang="pt-BR" dirty="0">
                <a:latin typeface="Trebuchet MS" panose="020B0603020202020204" pitchFamily="34" charset="0"/>
              </a:rPr>
              <a:t>: </a:t>
            </a:r>
            <a:r>
              <a:rPr lang="en-US" altLang="pt-BR" dirty="0" err="1">
                <a:latin typeface="Trebuchet MS" panose="020B0603020202020204" pitchFamily="34" charset="0"/>
              </a:rPr>
              <a:t>Custo</a:t>
            </a:r>
            <a:r>
              <a:rPr lang="en-US" altLang="pt-BR" dirty="0">
                <a:latin typeface="Trebuchet MS" panose="020B0603020202020204" pitchFamily="34" charset="0"/>
              </a:rPr>
              <a:t>, </a:t>
            </a:r>
            <a:r>
              <a:rPr lang="en-US" altLang="pt-BR" dirty="0" err="1">
                <a:latin typeface="Trebuchet MS" panose="020B0603020202020204" pitchFamily="34" charset="0"/>
              </a:rPr>
              <a:t>Qualidade</a:t>
            </a:r>
            <a:r>
              <a:rPr lang="en-US" altLang="pt-BR" dirty="0">
                <a:latin typeface="Trebuchet MS" panose="020B0603020202020204" pitchFamily="34" charset="0"/>
              </a:rPr>
              <a:t>, </a:t>
            </a:r>
            <a:r>
              <a:rPr lang="en-US" altLang="pt-BR" dirty="0" err="1">
                <a:latin typeface="Trebuchet MS" panose="020B0603020202020204" pitchFamily="34" charset="0"/>
              </a:rPr>
              <a:t>Comunicação</a:t>
            </a:r>
            <a:r>
              <a:rPr lang="en-US" altLang="pt-BR" dirty="0">
                <a:latin typeface="Trebuchet MS" panose="020B0603020202020204" pitchFamily="34" charset="0"/>
              </a:rPr>
              <a:t> e Tempo</a:t>
            </a:r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949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pt-BR" dirty="0" err="1"/>
              <a:t>Áreas</a:t>
            </a:r>
            <a:r>
              <a:rPr lang="en-US" altLang="pt-BR" dirty="0"/>
              <a:t> do </a:t>
            </a:r>
            <a:r>
              <a:rPr lang="en-US" altLang="pt-BR" dirty="0" err="1"/>
              <a:t>Conhecimento</a:t>
            </a:r>
            <a:endParaRPr lang="en-US" altLang="pt-BR" dirty="0"/>
          </a:p>
          <a:p>
            <a:pPr lvl="1"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Todo projeto necessita de </a:t>
            </a:r>
            <a:r>
              <a:rPr lang="pt-BR" altLang="pt-BR" sz="1800" b="1" dirty="0">
                <a:solidFill>
                  <a:srgbClr val="0070C0"/>
                </a:solidFill>
                <a:latin typeface="Trebuchet MS" panose="020B0603020202020204" pitchFamily="34" charset="0"/>
              </a:rPr>
              <a:t>plano integração </a:t>
            </a:r>
            <a:r>
              <a:rPr lang="pt-BR" altLang="pt-BR" sz="1800" dirty="0">
                <a:latin typeface="Trebuchet MS" panose="020B0603020202020204" pitchFamily="34" charset="0"/>
              </a:rPr>
              <a:t>para que suas ações sejam coordenadas. 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Trebuchet MS" panose="020B0603020202020204" pitchFamily="34" charset="0"/>
              </a:rPr>
              <a:t>Assim,  todos os elementos do projeto devem estar integrados e toda mudança em qualquer um destes elementos afetará os demais inevitavelmente. 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Trebuchet MS" panose="020B0603020202020204" pitchFamily="34" charset="0"/>
              </a:rPr>
              <a:t>Desta maneira será necessário um </a:t>
            </a:r>
            <a:r>
              <a:rPr lang="pt-BR" altLang="pt-BR" sz="1600" dirty="0">
                <a:solidFill>
                  <a:srgbClr val="000066"/>
                </a:solidFill>
                <a:latin typeface="Trebuchet MS" panose="020B0603020202020204" pitchFamily="34" charset="0"/>
              </a:rPr>
              <a:t>Plano Integrado</a:t>
            </a:r>
            <a:r>
              <a:rPr lang="pt-BR" altLang="pt-BR" sz="1600" dirty="0">
                <a:latin typeface="Trebuchet MS" panose="020B0603020202020204" pitchFamily="34" charset="0"/>
              </a:rPr>
              <a:t> para coordenar todas as ações</a:t>
            </a:r>
          </a:p>
          <a:p>
            <a:pPr lvl="3">
              <a:spcBef>
                <a:spcPts val="600"/>
              </a:spcBef>
            </a:pPr>
            <a:r>
              <a:rPr lang="pt-BR" altLang="pt-BR" sz="1400" dirty="0">
                <a:latin typeface="Trebuchet MS" panose="020B0603020202020204" pitchFamily="34" charset="0"/>
              </a:rPr>
              <a:t>A orientação deve ser </a:t>
            </a:r>
            <a:r>
              <a:rPr lang="en-US" altLang="pt-BR" sz="1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Para que?</a:t>
            </a:r>
            <a:r>
              <a:rPr lang="pt-BR" altLang="pt-BR" sz="1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 </a:t>
            </a:r>
          </a:p>
          <a:p>
            <a:pPr lvl="1">
              <a:spcBef>
                <a:spcPts val="600"/>
              </a:spcBef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Integração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t>:</a:t>
            </a:r>
          </a:p>
          <a:p>
            <a:pPr lvl="2"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São requeridos p</a:t>
            </a:r>
            <a:r>
              <a:rPr lang="en-US" altLang="pt-BR" sz="1800" dirty="0" err="1">
                <a:latin typeface="Trebuchet MS" panose="020B0603020202020204" pitchFamily="34" charset="0"/>
              </a:rPr>
              <a:t>rocessos</a:t>
            </a:r>
            <a:r>
              <a:rPr lang="en-US" altLang="pt-BR" sz="1800" dirty="0">
                <a:latin typeface="Trebuchet MS" panose="020B0603020202020204" pitchFamily="34" charset="0"/>
              </a:rPr>
              <a:t> que </a:t>
            </a:r>
            <a:r>
              <a:rPr lang="en-US" altLang="pt-BR" sz="1800" dirty="0" err="1">
                <a:latin typeface="Trebuchet MS" panose="020B0603020202020204" pitchFamily="34" charset="0"/>
              </a:rPr>
              <a:t>assegure</a:t>
            </a:r>
            <a:r>
              <a:rPr lang="en-US" altLang="pt-BR" sz="1800" dirty="0">
                <a:latin typeface="Trebuchet MS" panose="020B0603020202020204" pitchFamily="34" charset="0"/>
              </a:rPr>
              <a:t> que </a:t>
            </a:r>
            <a:r>
              <a:rPr lang="en-US" altLang="pt-BR" sz="1800" dirty="0" err="1">
                <a:latin typeface="Trebuchet MS" panose="020B0603020202020204" pitchFamily="34" charset="0"/>
              </a:rPr>
              <a:t>os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vários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elementos</a:t>
            </a:r>
            <a:r>
              <a:rPr lang="en-US" altLang="pt-BR" sz="1800" dirty="0">
                <a:latin typeface="Trebuchet MS" panose="020B0603020202020204" pitchFamily="34" charset="0"/>
              </a:rPr>
              <a:t> do</a:t>
            </a:r>
            <a:r>
              <a:rPr lang="pt-BR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projeto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dirty="0" err="1">
                <a:latin typeface="Trebuchet MS" panose="020B0603020202020204" pitchFamily="34" charset="0"/>
              </a:rPr>
              <a:t>sejam</a:t>
            </a:r>
            <a:r>
              <a:rPr lang="en-US" altLang="pt-BR" sz="1800" dirty="0">
                <a:latin typeface="Trebuchet MS" panose="020B0603020202020204" pitchFamily="34" charset="0"/>
              </a:rPr>
              <a:t> </a:t>
            </a:r>
            <a:r>
              <a:rPr lang="en-US" altLang="pt-BR" sz="1800" b="1" dirty="0" err="1">
                <a:latin typeface="Trebuchet MS" panose="020B0603020202020204" pitchFamily="34" charset="0"/>
              </a:rPr>
              <a:t>adequadamente</a:t>
            </a:r>
            <a:r>
              <a:rPr lang="en-US" altLang="pt-BR" sz="1800" b="1" dirty="0">
                <a:latin typeface="Trebuchet MS" panose="020B0603020202020204" pitchFamily="34" charset="0"/>
              </a:rPr>
              <a:t> </a:t>
            </a:r>
            <a:r>
              <a:rPr lang="en-US" altLang="pt-BR" sz="1800" b="1" dirty="0" err="1">
                <a:latin typeface="Trebuchet MS" panose="020B0603020202020204" pitchFamily="34" charset="0"/>
              </a:rPr>
              <a:t>coordenados</a:t>
            </a:r>
            <a:r>
              <a:rPr lang="en-US" altLang="pt-BR" sz="1800" dirty="0">
                <a:latin typeface="Trebuchet MS" panose="020B0603020202020204" pitchFamily="34" charset="0"/>
              </a:rPr>
              <a:t>.</a:t>
            </a:r>
          </a:p>
          <a:p>
            <a:pPr lvl="2">
              <a:spcBef>
                <a:spcPts val="600"/>
              </a:spcBef>
            </a:pPr>
            <a:r>
              <a:rPr lang="en-US" altLang="pt-BR" dirty="0" err="1">
                <a:latin typeface="Trebuchet MS" panose="020B0603020202020204" pitchFamily="34" charset="0"/>
              </a:rPr>
              <a:t>Relacionamentos</a:t>
            </a:r>
            <a:r>
              <a:rPr lang="en-US" altLang="pt-BR" dirty="0">
                <a:latin typeface="Trebuchet MS" panose="020B0603020202020204" pitchFamily="34" charset="0"/>
              </a:rPr>
              <a:t>: </a:t>
            </a:r>
            <a:r>
              <a:rPr lang="en-US" altLang="pt-BR" dirty="0" err="1">
                <a:latin typeface="Trebuchet MS" panose="020B0603020202020204" pitchFamily="34" charset="0"/>
              </a:rPr>
              <a:t>Custo</a:t>
            </a:r>
            <a:r>
              <a:rPr lang="en-US" altLang="pt-BR" dirty="0">
                <a:latin typeface="Trebuchet MS" panose="020B0603020202020204" pitchFamily="34" charset="0"/>
              </a:rPr>
              <a:t>, RH, </a:t>
            </a:r>
            <a:r>
              <a:rPr lang="en-US" altLang="pt-BR" dirty="0" err="1">
                <a:latin typeface="Trebuchet MS" panose="020B0603020202020204" pitchFamily="34" charset="0"/>
              </a:rPr>
              <a:t>Aquisições</a:t>
            </a:r>
            <a:r>
              <a:rPr lang="en-US" altLang="pt-BR" dirty="0">
                <a:latin typeface="Trebuchet MS" panose="020B0603020202020204" pitchFamily="34" charset="0"/>
              </a:rPr>
              <a:t>, </a:t>
            </a:r>
            <a:r>
              <a:rPr lang="en-US" altLang="pt-BR" dirty="0" err="1">
                <a:latin typeface="Trebuchet MS" panose="020B0603020202020204" pitchFamily="34" charset="0"/>
              </a:rPr>
              <a:t>Qualidade</a:t>
            </a:r>
            <a:r>
              <a:rPr lang="en-US" altLang="pt-BR" dirty="0">
                <a:latin typeface="Trebuchet MS" panose="020B0603020202020204" pitchFamily="34" charset="0"/>
              </a:rPr>
              <a:t>, </a:t>
            </a:r>
            <a:r>
              <a:rPr lang="en-US" altLang="pt-BR" dirty="0" err="1">
                <a:latin typeface="Trebuchet MS" panose="020B0603020202020204" pitchFamily="34" charset="0"/>
              </a:rPr>
              <a:t>Comunicação</a:t>
            </a:r>
            <a:r>
              <a:rPr lang="en-US" altLang="pt-BR" dirty="0">
                <a:latin typeface="Trebuchet MS" panose="020B0603020202020204" pitchFamily="34" charset="0"/>
              </a:rPr>
              <a:t> e Tempo</a:t>
            </a:r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sz="2000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29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63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395537" y="1484784"/>
            <a:ext cx="8496944" cy="47525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dirty="0">
                <a:cs typeface="Calibri" panose="020F0502020204030204" pitchFamily="34" charset="0"/>
              </a:rPr>
              <a:t>O que é um projeto?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Um </a:t>
            </a:r>
            <a:r>
              <a:rPr lang="pt-BR" b="1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Projeto</a:t>
            </a:r>
            <a:r>
              <a:rPr lang="pt-BR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é um empreendimento que se caracteriza por ser evento </a:t>
            </a:r>
            <a:r>
              <a:rPr lang="pt-BR" b="1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temporário </a:t>
            </a:r>
            <a:r>
              <a:rPr lang="pt-BR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 ter um objetivo </a:t>
            </a:r>
            <a:r>
              <a:rPr lang="pt-BR" b="1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único</a:t>
            </a:r>
            <a:r>
              <a:rPr lang="pt-BR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e bem definido </a:t>
            </a:r>
            <a:r>
              <a:rPr lang="pt-BR" altLang="pt-BR" dirty="0"/>
              <a:t>com o objetivo de criar um produto ou serviço </a:t>
            </a:r>
            <a:r>
              <a:rPr lang="pt-BR" altLang="pt-BR" b="1" dirty="0"/>
              <a:t>exclusivo</a:t>
            </a:r>
            <a:r>
              <a:rPr lang="pt-BR" altLang="pt-BR" sz="1400" b="1" dirty="0">
                <a:solidFill>
                  <a:srgbClr val="444444"/>
                </a:solidFill>
                <a:cs typeface="Arial" panose="020B0604020202020204" pitchFamily="34" charset="0"/>
              </a:rPr>
              <a:t>;</a:t>
            </a:r>
            <a:r>
              <a:rPr lang="pt-BR" sz="1400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 projeto não se confunde ou se funde com tarefas rotineiras de operação normal da empresa;</a:t>
            </a:r>
            <a:endParaRPr lang="pt-B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pt-BR" dirty="0">
                <a:cs typeface="Calibri" panose="020F0502020204030204" pitchFamily="34" charset="0"/>
              </a:rPr>
              <a:t>Todo projeto deve ter Início, Meio e Fim;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altLang="pt-BR" dirty="0">
                <a:cs typeface="Calibri" panose="020F0502020204030204" pitchFamily="34" charset="0"/>
              </a:rPr>
              <a:t>A gerência de qualquer projeto é essencial para guiar o projeto ao seu propósito;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altLang="pt-BR" dirty="0">
                <a:cs typeface="Calibri" panose="020F0502020204030204" pitchFamily="34" charset="0"/>
              </a:rPr>
              <a:t>O propósito do projeto é resultado a ser alcançado de acordo com o seu planejamento.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3</a:t>
            </a:fld>
            <a:endParaRPr lang="pt-BR" alt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0D74B-BA85-49FA-9CDC-8AD2ECC656D7}"/>
              </a:ext>
            </a:extLst>
          </p:cNvPr>
          <p:cNvSpPr txBox="1"/>
          <p:nvPr/>
        </p:nvSpPr>
        <p:spPr>
          <a:xfrm>
            <a:off x="35446" y="908720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pt-BR" sz="2800" dirty="0"/>
              <a:t>Introdução a Gestão de Projetos</a:t>
            </a:r>
          </a:p>
        </p:txBody>
      </p:sp>
    </p:spTree>
    <p:extLst>
      <p:ext uri="{BB962C8B-B14F-4D97-AF65-F5344CB8AC3E}">
        <p14:creationId xmlns:p14="http://schemas.microsoft.com/office/powerpoint/2010/main" val="2714542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>
            <a:extLst>
              <a:ext uri="{FF2B5EF4-FFF2-40B4-BE49-F238E27FC236}">
                <a16:creationId xmlns:a16="http://schemas.microsoft.com/office/drawing/2014/main" id="{DE86CC0E-EE99-491D-929E-A4D778493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136525"/>
            <a:ext cx="7916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chemeClr val="bg1"/>
                </a:solidFill>
                <a:latin typeface="Verdana" panose="020B0604030504040204" pitchFamily="34" charset="0"/>
              </a:rPr>
              <a:t>1.3 – Áreas de Conhecimento do Gerenciamento de Projetos</a:t>
            </a:r>
          </a:p>
        </p:txBody>
      </p:sp>
      <p:sp>
        <p:nvSpPr>
          <p:cNvPr id="84996" name="Text Box 3">
            <a:extLst>
              <a:ext uri="{FF2B5EF4-FFF2-40B4-BE49-F238E27FC236}">
                <a16:creationId xmlns:a16="http://schemas.microsoft.com/office/drawing/2014/main" id="{3C55051F-664A-41E1-9F09-8F544A23F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412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Times New Roman" panose="02020603050405020304" pitchFamily="18" charset="0"/>
            </a:endParaRPr>
          </a:p>
        </p:txBody>
      </p:sp>
      <p:sp>
        <p:nvSpPr>
          <p:cNvPr id="84997" name="Text Box 4">
            <a:extLst>
              <a:ext uri="{FF2B5EF4-FFF2-40B4-BE49-F238E27FC236}">
                <a16:creationId xmlns:a16="http://schemas.microsoft.com/office/drawing/2014/main" id="{C625BD4B-E48B-4531-8DAD-0FECEA48E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8820472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2"/>
                </a:solidFill>
                <a:latin typeface="Tahoma" pitchFamily="34" charset="0"/>
              </a:rPr>
              <a:t>Áreas de Conhecimento do Gerenciamento de Projetos</a:t>
            </a:r>
          </a:p>
          <a:p>
            <a:pPr marL="6858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pt-BR" altLang="pt-BR" sz="2000" b="1" dirty="0">
                <a:solidFill>
                  <a:schemeClr val="tx2"/>
                </a:solidFill>
                <a:latin typeface="Verdana" panose="020B0604030504040204" pitchFamily="34" charset="0"/>
              </a:rPr>
              <a:t>PMBOK:</a:t>
            </a:r>
          </a:p>
          <a:p>
            <a:pPr marL="1200150" lvl="1" indent="-4572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Integração</a:t>
            </a:r>
            <a:r>
              <a:rPr lang="pt-BR" altLang="pt-BR" sz="1600" dirty="0">
                <a:solidFill>
                  <a:schemeClr val="tx2"/>
                </a:solidFill>
                <a:latin typeface="Arial Black" panose="020B0A04020102020204" pitchFamily="34" charset="0"/>
              </a:rPr>
              <a:t> </a:t>
            </a:r>
          </a:p>
          <a:p>
            <a:pPr marL="1085850" lvl="1" indent="-3429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Escopo</a:t>
            </a:r>
          </a:p>
          <a:p>
            <a:pPr marL="1085850" lvl="1" indent="-3429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Tempo</a:t>
            </a:r>
          </a:p>
          <a:p>
            <a:pPr marL="1085850" lvl="1" indent="-3429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Custos</a:t>
            </a:r>
          </a:p>
          <a:p>
            <a:pPr marL="1085850" lvl="1" indent="-3429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Qualidade </a:t>
            </a:r>
          </a:p>
          <a:p>
            <a:pPr marL="1085850" lvl="1" indent="-3429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Recursos Humanos </a:t>
            </a:r>
          </a:p>
          <a:p>
            <a:pPr marL="1085850" lvl="1" indent="-3429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Comunicação</a:t>
            </a:r>
          </a:p>
          <a:p>
            <a:pPr marL="1085850" lvl="1" indent="-3429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Riscos</a:t>
            </a:r>
          </a:p>
          <a:p>
            <a:pPr marL="1085850" lvl="1" indent="-342900">
              <a:spcBef>
                <a:spcPct val="0"/>
              </a:spcBef>
              <a:buFont typeface="+mj-lt"/>
              <a:buAutoNum type="arabicPeriod"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Aquisições</a:t>
            </a:r>
          </a:p>
          <a:p>
            <a:pPr lvl="1">
              <a:spcBef>
                <a:spcPct val="0"/>
              </a:spcBef>
              <a:buNone/>
            </a:pPr>
            <a:r>
              <a:rPr lang="pt-BR" altLang="pt-BR" sz="1600" dirty="0">
                <a:solidFill>
                  <a:schemeClr val="tx2"/>
                </a:solidFill>
                <a:latin typeface="Verdana" panose="020B0604030504040204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 b="1" dirty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grpSp>
        <p:nvGrpSpPr>
          <p:cNvPr id="84998" name="Group 11">
            <a:extLst>
              <a:ext uri="{FF2B5EF4-FFF2-40B4-BE49-F238E27FC236}">
                <a16:creationId xmlns:a16="http://schemas.microsoft.com/office/drawing/2014/main" id="{C66D14F5-C65C-4D9C-BBC1-082745D6676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717032"/>
            <a:ext cx="3810002" cy="2270125"/>
            <a:chOff x="3574" y="1253"/>
            <a:chExt cx="2400" cy="1430"/>
          </a:xfrm>
        </p:grpSpPr>
        <p:sp>
          <p:nvSpPr>
            <p:cNvPr id="85000" name="Text Box 5">
              <a:extLst>
                <a:ext uri="{FF2B5EF4-FFF2-40B4-BE49-F238E27FC236}">
                  <a16:creationId xmlns:a16="http://schemas.microsoft.com/office/drawing/2014/main" id="{73C5998D-6816-4642-B4F9-8D205395B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1253"/>
              <a:ext cx="24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dirty="0">
                  <a:solidFill>
                    <a:schemeClr val="tx2"/>
                  </a:solidFill>
                  <a:latin typeface="Verdana" panose="020B0604030504040204" pitchFamily="34" charset="0"/>
                </a:rPr>
                <a:t>Triângulo do Gerenciamento</a:t>
              </a:r>
              <a:endParaRPr lang="pt-BR" altLang="pt-BR" sz="2000" b="1" dirty="0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85001" name="AutoShape 6">
              <a:extLst>
                <a:ext uri="{FF2B5EF4-FFF2-40B4-BE49-F238E27FC236}">
                  <a16:creationId xmlns:a16="http://schemas.microsoft.com/office/drawing/2014/main" id="{FB4BDDFF-0220-42FE-B8AE-5E644EED2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1571"/>
              <a:ext cx="1440" cy="1104"/>
            </a:xfrm>
            <a:prstGeom prst="flowChartExtract">
              <a:avLst/>
            </a:prstGeom>
            <a:gradFill rotWithShape="1">
              <a:gsLst>
                <a:gs pos="0">
                  <a:srgbClr val="FFFF00"/>
                </a:gs>
                <a:gs pos="5000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85002" name="Text Box 7">
              <a:extLst>
                <a:ext uri="{FF2B5EF4-FFF2-40B4-BE49-F238E27FC236}">
                  <a16:creationId xmlns:a16="http://schemas.microsoft.com/office/drawing/2014/main" id="{6FC9395B-5136-4A83-A557-5A6944F0F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165260">
              <a:off x="3997" y="2033"/>
              <a:ext cx="7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b="1" dirty="0">
                  <a:solidFill>
                    <a:srgbClr val="000066"/>
                  </a:solidFill>
                  <a:latin typeface="Verdana" panose="020B0604030504040204" pitchFamily="34" charset="0"/>
                </a:rPr>
                <a:t> Tempo</a:t>
              </a:r>
              <a:endParaRPr lang="en-US" altLang="pt-BR" sz="2000" b="1" dirty="0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85003" name="Text Box 8">
              <a:extLst>
                <a:ext uri="{FF2B5EF4-FFF2-40B4-BE49-F238E27FC236}">
                  <a16:creationId xmlns:a16="http://schemas.microsoft.com/office/drawing/2014/main" id="{FEEBBE1F-FD2A-480D-90E8-BBE2300B6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11729">
              <a:off x="4588" y="2036"/>
              <a:ext cx="7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b="1" dirty="0">
                  <a:solidFill>
                    <a:srgbClr val="000066"/>
                  </a:solidFill>
                  <a:latin typeface="Verdana" panose="020B0604030504040204" pitchFamily="34" charset="0"/>
                </a:rPr>
                <a:t>Custos</a:t>
              </a:r>
              <a:endParaRPr lang="en-US" altLang="pt-BR" sz="2000" b="1" dirty="0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85004" name="Text Box 9">
              <a:extLst>
                <a:ext uri="{FF2B5EF4-FFF2-40B4-BE49-F238E27FC236}">
                  <a16:creationId xmlns:a16="http://schemas.microsoft.com/office/drawing/2014/main" id="{2799DED4-3AAB-4A0A-96E6-1E3D1C778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433"/>
              <a:ext cx="10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b="1" dirty="0">
                  <a:solidFill>
                    <a:srgbClr val="000066"/>
                  </a:solidFill>
                  <a:latin typeface="Verdana" panose="020B0604030504040204" pitchFamily="34" charset="0"/>
                </a:rPr>
                <a:t>Qualidade</a:t>
              </a:r>
              <a:endParaRPr lang="en-US" altLang="pt-BR" sz="2000" b="1" dirty="0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692976C3-A2FB-4D3B-A4C3-E8E5538CB22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9020B46-830D-4F62-A56D-8295A859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30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6467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Rectangle 2">
            <a:extLst>
              <a:ext uri="{FF2B5EF4-FFF2-40B4-BE49-F238E27FC236}">
                <a16:creationId xmlns:a16="http://schemas.microsoft.com/office/drawing/2014/main" id="{D36ACB08-6897-4866-A175-F23B1DC0B5A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504056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pic>
        <p:nvPicPr>
          <p:cNvPr id="7170" name="Picture 2" descr="Fluxo Resumido PMBOK 6 Ed | PDF | Materiais Educativos | Livros de Não  Ficção">
            <a:extLst>
              <a:ext uri="{FF2B5EF4-FFF2-40B4-BE49-F238E27FC236}">
                <a16:creationId xmlns:a16="http://schemas.microsoft.com/office/drawing/2014/main" id="{DC218C5F-0D0F-4F41-B243-40EDB5F5F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069"/>
            <a:ext cx="9144000" cy="638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2BE2CB3-C63D-45B1-8B01-3DB9EBE1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31</a:t>
            </a:fld>
            <a:endParaRPr lang="pt-BR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980728"/>
            <a:ext cx="9144000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altLang="pt-BR" dirty="0"/>
              <a:t>A Seleção do Projeto</a:t>
            </a:r>
          </a:p>
          <a:p>
            <a:pPr lvl="1"/>
            <a:r>
              <a:rPr lang="pt-BR" altLang="pt-BR" dirty="0"/>
              <a:t>Antes de iniciar qualquer projeto, os executivos devem discutir e decidir quanto a sua viabilidade e se o projeto deve ser empreendido. </a:t>
            </a:r>
          </a:p>
          <a:p>
            <a:pPr lvl="1"/>
            <a:r>
              <a:rPr lang="pt-BR" altLang="pt-BR" dirty="0"/>
              <a:t>A seleção do projeto significa </a:t>
            </a:r>
            <a:r>
              <a:rPr lang="pt-BR" altLang="pt-BR" b="1" dirty="0">
                <a:solidFill>
                  <a:srgbClr val="0070C0"/>
                </a:solidFill>
              </a:rPr>
              <a:t>escolher </a:t>
            </a:r>
            <a:r>
              <a:rPr lang="en-US" altLang="pt-BR" b="1" dirty="0">
                <a:solidFill>
                  <a:srgbClr val="0070C0"/>
                </a:solidFill>
              </a:rPr>
              <a:t>um </a:t>
            </a:r>
            <a:r>
              <a:rPr lang="en-US" altLang="pt-BR" b="1" dirty="0" err="1">
                <a:solidFill>
                  <a:srgbClr val="0070C0"/>
                </a:solidFill>
              </a:rPr>
              <a:t>ou</a:t>
            </a:r>
            <a:r>
              <a:rPr lang="en-US" altLang="pt-BR" b="1" dirty="0">
                <a:solidFill>
                  <a:srgbClr val="0070C0"/>
                </a:solidFill>
              </a:rPr>
              <a:t> </a:t>
            </a:r>
            <a:r>
              <a:rPr lang="en-US" altLang="pt-BR" b="1" dirty="0" err="1">
                <a:solidFill>
                  <a:srgbClr val="0070C0"/>
                </a:solidFill>
              </a:rPr>
              <a:t>mais</a:t>
            </a:r>
            <a:r>
              <a:rPr lang="en-US" altLang="pt-BR" b="1" dirty="0">
                <a:solidFill>
                  <a:srgbClr val="0070C0"/>
                </a:solidFill>
              </a:rPr>
              <a:t> </a:t>
            </a:r>
            <a:r>
              <a:rPr lang="en-US" altLang="pt-BR" dirty="0"/>
              <a:t>de</a:t>
            </a:r>
            <a:r>
              <a:rPr lang="pt-BR" altLang="pt-BR" dirty="0" err="1"/>
              <a:t>ntre</a:t>
            </a:r>
            <a:r>
              <a:rPr lang="pt-BR" altLang="pt-BR" dirty="0"/>
              <a:t> um portifólio de </a:t>
            </a:r>
            <a:r>
              <a:rPr lang="en-US" altLang="pt-BR" dirty="0" err="1"/>
              <a:t>diversos</a:t>
            </a:r>
            <a:r>
              <a:rPr lang="pt-BR" altLang="pt-BR" dirty="0"/>
              <a:t> projeto</a:t>
            </a:r>
            <a:r>
              <a:rPr lang="en-US" altLang="pt-BR" dirty="0"/>
              <a:t>s</a:t>
            </a:r>
            <a:r>
              <a:rPr lang="pt-BR" altLang="pt-BR" dirty="0"/>
              <a:t> de acordo com a necessidade e </a:t>
            </a:r>
            <a:r>
              <a:rPr lang="pt-BR" altLang="pt-BR" b="1" dirty="0">
                <a:solidFill>
                  <a:srgbClr val="0070C0"/>
                </a:solidFill>
              </a:rPr>
              <a:t>“</a:t>
            </a:r>
            <a:r>
              <a:rPr lang="pt-BR" altLang="pt-BR" b="1" dirty="0" err="1">
                <a:solidFill>
                  <a:srgbClr val="0070C0"/>
                </a:solidFill>
              </a:rPr>
              <a:t>exeqüidade</a:t>
            </a:r>
            <a:r>
              <a:rPr lang="pt-BR" altLang="pt-BR" b="1" dirty="0">
                <a:solidFill>
                  <a:srgbClr val="0070C0"/>
                </a:solidFill>
              </a:rPr>
              <a:t>”</a:t>
            </a:r>
            <a:r>
              <a:rPr lang="pt-BR" altLang="pt-BR" b="1" dirty="0"/>
              <a:t>.</a:t>
            </a:r>
            <a:r>
              <a:rPr lang="pt-BR" altLang="pt-BR" b="1" dirty="0">
                <a:solidFill>
                  <a:srgbClr val="0070C0"/>
                </a:solidFill>
              </a:rPr>
              <a:t>  </a:t>
            </a:r>
          </a:p>
          <a:p>
            <a:pPr lvl="1"/>
            <a:r>
              <a:rPr lang="pt-BR" altLang="pt-BR" b="1" dirty="0"/>
              <a:t>C</a:t>
            </a:r>
            <a:r>
              <a:rPr lang="pt-BR" altLang="pt-BR" dirty="0"/>
              <a:t>ada organização devem desenvolver suas próprias </a:t>
            </a:r>
            <a:r>
              <a:rPr lang="pt-BR" altLang="pt-BR" b="1" dirty="0"/>
              <a:t>práticas </a:t>
            </a:r>
            <a:r>
              <a:rPr lang="pt-BR" altLang="pt-BR" dirty="0"/>
              <a:t>de seleção de projetos. </a:t>
            </a:r>
          </a:p>
          <a:p>
            <a:pPr lvl="1"/>
            <a:r>
              <a:rPr lang="pt-BR" altLang="pt-BR" dirty="0"/>
              <a:t>Uma vez selecionado, é importante ter uma </a:t>
            </a:r>
            <a:r>
              <a:rPr lang="pt-BR" altLang="pt-BR" b="1" dirty="0"/>
              <a:t>autorização formal</a:t>
            </a:r>
            <a:r>
              <a:rPr lang="pt-BR" altLang="pt-BR" dirty="0"/>
              <a:t> para iniciar o projeto.</a:t>
            </a: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dirty="0"/>
          </a:p>
          <a:p>
            <a:pPr lvl="1">
              <a:spcBef>
                <a:spcPts val="600"/>
              </a:spcBef>
            </a:pPr>
            <a:endParaRPr lang="en-US" alt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32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3342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>
            <a:extLst>
              <a:ext uri="{FF2B5EF4-FFF2-40B4-BE49-F238E27FC236}">
                <a16:creationId xmlns:a16="http://schemas.microsoft.com/office/drawing/2014/main" id="{988F9265-7781-4A18-8454-D59FCF0960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pt-BR" sz="2800" dirty="0" err="1"/>
              <a:t>Atividade-Chave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em</a:t>
            </a:r>
            <a:r>
              <a:rPr lang="en-US" altLang="pt-BR" sz="2800" dirty="0"/>
              <a:t> </a:t>
            </a:r>
            <a:r>
              <a:rPr lang="en-US" altLang="pt-BR" sz="2800" dirty="0" err="1"/>
              <a:t>Gestão</a:t>
            </a:r>
            <a:r>
              <a:rPr lang="en-US" altLang="pt-BR" sz="2800" dirty="0"/>
              <a:t> de </a:t>
            </a:r>
            <a:r>
              <a:rPr lang="en-US" altLang="pt-BR" sz="2800" dirty="0" err="1"/>
              <a:t>Projetos</a:t>
            </a:r>
            <a:endParaRPr lang="en-US" altLang="pt-BR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pt-BR" sz="2200" dirty="0"/>
              <a:t>O Que é </a:t>
            </a:r>
            <a:r>
              <a:rPr lang="en-US" altLang="pt-BR" sz="2200" dirty="0" err="1"/>
              <a:t>Atividade-Chave</a:t>
            </a:r>
            <a:r>
              <a:rPr lang="en-US" altLang="pt-BR" sz="2200" dirty="0"/>
              <a:t>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1900" dirty="0"/>
              <a:t>As </a:t>
            </a:r>
            <a:r>
              <a:rPr lang="pt-BR" sz="1900" b="1" dirty="0"/>
              <a:t>Atividades</a:t>
            </a:r>
            <a:r>
              <a:rPr lang="pt-BR" sz="1900" dirty="0"/>
              <a:t>-</a:t>
            </a:r>
            <a:r>
              <a:rPr lang="pt-BR" sz="1900" b="1" dirty="0"/>
              <a:t>chave</a:t>
            </a:r>
            <a:r>
              <a:rPr lang="pt-BR" sz="1900" dirty="0"/>
              <a:t> (Key </a:t>
            </a:r>
            <a:r>
              <a:rPr lang="pt-BR" sz="1900" dirty="0" err="1"/>
              <a:t>Activities</a:t>
            </a:r>
            <a:r>
              <a:rPr lang="pt-BR" sz="1900" dirty="0"/>
              <a:t>) são todas as </a:t>
            </a:r>
            <a:r>
              <a:rPr lang="pt-BR" sz="1900" b="1" dirty="0"/>
              <a:t>atividades</a:t>
            </a:r>
            <a:r>
              <a:rPr lang="pt-BR" sz="1900" dirty="0"/>
              <a:t> que necessitam ser executadas com maestria para atender as propostas de valor, construir os canais necessários e manter os relacionamentos, como:</a:t>
            </a:r>
            <a:endParaRPr lang="en-US" altLang="pt-BR" sz="19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pt-BR" dirty="0" err="1"/>
              <a:t>Gerir</a:t>
            </a:r>
            <a:r>
              <a:rPr lang="en-US" altLang="pt-BR" dirty="0"/>
              <a:t> </a:t>
            </a:r>
            <a:r>
              <a:rPr lang="en-US" altLang="pt-BR" dirty="0" err="1"/>
              <a:t>pelo</a:t>
            </a:r>
            <a:r>
              <a:rPr lang="en-US" altLang="pt-BR" dirty="0"/>
              <a:t> </a:t>
            </a:r>
            <a:r>
              <a:rPr lang="en-US" altLang="pt-BR" dirty="0" err="1"/>
              <a:t>inventário</a:t>
            </a:r>
            <a:r>
              <a:rPr lang="en-US" altLang="pt-BR" dirty="0"/>
              <a:t> (</a:t>
            </a:r>
            <a:r>
              <a:rPr lang="en-US" altLang="pt-BR" dirty="0" err="1"/>
              <a:t>negócios</a:t>
            </a:r>
            <a:r>
              <a:rPr lang="en-US" altLang="pt-BR" dirty="0"/>
              <a:t>, </a:t>
            </a:r>
            <a:r>
              <a:rPr lang="en-US" altLang="pt-BR" dirty="0" err="1"/>
              <a:t>sistemas</a:t>
            </a:r>
            <a:r>
              <a:rPr lang="en-US" altLang="pt-BR" dirty="0"/>
              <a:t>/</a:t>
            </a:r>
            <a:r>
              <a:rPr lang="en-US" altLang="pt-BR" dirty="0" err="1"/>
              <a:t>serviços</a:t>
            </a:r>
            <a:r>
              <a:rPr lang="en-US" altLang="pt-BR" dirty="0"/>
              <a:t>/infra-</a:t>
            </a:r>
            <a:r>
              <a:rPr lang="en-US" altLang="pt-BR" dirty="0" err="1"/>
              <a:t>estrutura</a:t>
            </a:r>
            <a:r>
              <a:rPr lang="en-US" altLang="pt-BR" dirty="0"/>
              <a:t>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pt-BR" dirty="0" err="1"/>
              <a:t>Adotar</a:t>
            </a:r>
            <a:r>
              <a:rPr lang="en-US" altLang="pt-BR" dirty="0"/>
              <a:t> Frameworks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pt-BR" dirty="0" err="1"/>
              <a:t>Integrar</a:t>
            </a:r>
            <a:r>
              <a:rPr lang="en-US" altLang="pt-BR" dirty="0"/>
              <a:t> com o </a:t>
            </a:r>
            <a:r>
              <a:rPr lang="en-US" altLang="pt-BR" dirty="0" err="1"/>
              <a:t>Negócio</a:t>
            </a:r>
            <a:endParaRPr lang="en-US" altLang="pt-BR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pt-BR" dirty="0" err="1"/>
              <a:t>Atender</a:t>
            </a:r>
            <a:r>
              <a:rPr lang="en-US" altLang="pt-BR" dirty="0"/>
              <a:t> </a:t>
            </a:r>
            <a:r>
              <a:rPr lang="en-US" altLang="pt-BR" dirty="0" err="1"/>
              <a:t>Regulamentação</a:t>
            </a:r>
            <a:r>
              <a:rPr lang="en-US" altLang="pt-BR" dirty="0"/>
              <a:t> e </a:t>
            </a:r>
            <a:r>
              <a:rPr lang="en-US" altLang="pt-BR" dirty="0" err="1"/>
              <a:t>Legislação</a:t>
            </a:r>
            <a:endParaRPr lang="pt-BR" altLang="pt-B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8C730E-0439-4F40-9641-13DAF0C83CC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D077E2-FCED-466A-94E9-A8F4B4E9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33</a:t>
            </a:fld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2ED9B594-A6B6-4C22-A77F-E1FB79A75C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764704"/>
            <a:ext cx="8229600" cy="719137"/>
          </a:xfrm>
        </p:spPr>
        <p:txBody>
          <a:bodyPr/>
          <a:lstStyle/>
          <a:p>
            <a:pPr eaLnBrk="1" hangingPunct="1"/>
            <a:r>
              <a:rPr lang="en-US" altLang="pt-BR" sz="4000" dirty="0"/>
              <a:t>Leis e </a:t>
            </a:r>
            <a:r>
              <a:rPr lang="en-US" altLang="pt-BR" sz="4000" dirty="0" err="1"/>
              <a:t>Regulamentações</a:t>
            </a:r>
            <a:endParaRPr lang="pt-BR" altLang="pt-BR" sz="4000" dirty="0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AF6040D-E1E7-4CE1-A382-EA9099F50EF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528" y="1484784"/>
            <a:ext cx="8424862" cy="602138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pt-BR" sz="2000" dirty="0"/>
              <a:t>Código Civil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pt-BR" sz="2000" dirty="0"/>
              <a:t>Código Penal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pt-BR" sz="2000" dirty="0" err="1"/>
              <a:t>Instituições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Financeiras</a:t>
            </a:r>
            <a:endParaRPr lang="en-US" altLang="pt-BR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pt-BR" sz="2000" dirty="0"/>
              <a:t>Banco Central (3380, 2817, 2554, ...), </a:t>
            </a:r>
            <a:r>
              <a:rPr lang="en-US" altLang="pt-BR" sz="2000" dirty="0" err="1"/>
              <a:t>Susep</a:t>
            </a:r>
            <a:r>
              <a:rPr lang="en-US" altLang="pt-BR" sz="2000" dirty="0"/>
              <a:t> 249..., CGPC 13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pt-BR" sz="2000" dirty="0" err="1"/>
              <a:t>Basiléia</a:t>
            </a:r>
            <a:r>
              <a:rPr lang="en-US" altLang="pt-BR" sz="2000" dirty="0"/>
              <a:t> II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pt-BR" sz="2000" dirty="0"/>
              <a:t>PCI/DSS, BITS, PQO/BM&amp;F, </a:t>
            </a:r>
            <a:r>
              <a:rPr lang="en-US" altLang="pt-BR" sz="2000" dirty="0" err="1"/>
              <a:t>Anbid</a:t>
            </a:r>
            <a:endParaRPr lang="en-US" altLang="pt-BR" sz="2000" dirty="0"/>
          </a:p>
          <a:p>
            <a:pPr eaLnBrk="1" hangingPunct="1">
              <a:lnSpc>
                <a:spcPct val="110000"/>
              </a:lnSpc>
            </a:pPr>
            <a:r>
              <a:rPr lang="en-US" altLang="pt-BR" sz="2000" dirty="0"/>
              <a:t>Mercado de </a:t>
            </a:r>
            <a:r>
              <a:rPr lang="en-US" altLang="pt-BR" sz="2000" dirty="0" err="1"/>
              <a:t>Capitais</a:t>
            </a:r>
            <a:endParaRPr lang="en-US" altLang="pt-BR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pt-BR" sz="2000" dirty="0"/>
              <a:t>CVM (358, ...), Sarbanes Oxley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pt-BR" sz="2000" dirty="0" err="1"/>
              <a:t>Governo</a:t>
            </a:r>
            <a:endParaRPr lang="en-US" altLang="pt-BR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pt-BR" sz="2000" dirty="0" err="1"/>
              <a:t>Decretos</a:t>
            </a:r>
            <a:r>
              <a:rPr lang="en-US" altLang="pt-BR" sz="2000" dirty="0"/>
              <a:t> 4553, 3505,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pt-BR" sz="2000" dirty="0"/>
              <a:t>TCU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pt-BR" sz="2000" dirty="0" err="1"/>
              <a:t>Receita</a:t>
            </a:r>
            <a:r>
              <a:rPr lang="en-US" altLang="pt-BR" sz="2000" dirty="0"/>
              <a:t> e Fazenda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pt-BR" sz="2000" dirty="0" err="1"/>
              <a:t>Receita</a:t>
            </a:r>
            <a:r>
              <a:rPr lang="en-US" altLang="pt-BR" sz="2000" dirty="0"/>
              <a:t> Federal, Nota Fiscal </a:t>
            </a:r>
            <a:r>
              <a:rPr lang="en-US" altLang="pt-BR" sz="2000" dirty="0" err="1"/>
              <a:t>Eletrônica</a:t>
            </a:r>
            <a:endParaRPr lang="en-US" altLang="pt-BR" sz="2000" dirty="0"/>
          </a:p>
          <a:p>
            <a:pPr eaLnBrk="1" hangingPunct="1">
              <a:lnSpc>
                <a:spcPct val="110000"/>
              </a:lnSpc>
            </a:pPr>
            <a:r>
              <a:rPr lang="en-US" altLang="pt-BR" sz="2000" dirty="0" err="1"/>
              <a:t>Saúde</a:t>
            </a:r>
            <a:endParaRPr lang="en-US" altLang="pt-BR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pt-BR" sz="2000" dirty="0" err="1"/>
              <a:t>Hippa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Resoluções</a:t>
            </a:r>
            <a:r>
              <a:rPr lang="en-US" altLang="pt-BR" sz="2000" dirty="0"/>
              <a:t> CFM</a:t>
            </a:r>
            <a:endParaRPr lang="pt-BR" altLang="pt-BR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AEE9A-DF72-41A2-8FC0-B5CB8C8CEAC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0DE010C-8148-41E1-8F09-ABAC09B4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34</a:t>
            </a:fld>
            <a:endParaRPr lang="pt-BR" alt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8AD2274-99A6-44C4-B823-FF32590412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052736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pt-BR" sz="4000" dirty="0"/>
              <a:t>Frameworks</a:t>
            </a:r>
            <a:endParaRPr lang="pt-BR" altLang="pt-BR" sz="4000" dirty="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88DFA18-B1E9-4AF2-86D7-389C92232D6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544" y="1556792"/>
            <a:ext cx="7883525" cy="5876925"/>
          </a:xfrm>
        </p:spPr>
        <p:txBody>
          <a:bodyPr/>
          <a:lstStyle/>
          <a:p>
            <a:pPr eaLnBrk="1" hangingPunct="1"/>
            <a:r>
              <a:rPr lang="en-US" altLang="pt-BR" sz="2500" dirty="0" err="1"/>
              <a:t>Segurança</a:t>
            </a:r>
            <a:r>
              <a:rPr lang="en-US" altLang="pt-BR" sz="2500" dirty="0"/>
              <a:t> da </a:t>
            </a:r>
            <a:r>
              <a:rPr lang="en-US" altLang="pt-BR" sz="2500" dirty="0" err="1"/>
              <a:t>Informação</a:t>
            </a:r>
            <a:endParaRPr lang="en-US" altLang="pt-BR" sz="2500" dirty="0"/>
          </a:p>
          <a:p>
            <a:pPr lvl="1" eaLnBrk="1" hangingPunct="1"/>
            <a:r>
              <a:rPr lang="en-US" altLang="pt-BR" sz="2000" dirty="0"/>
              <a:t>ISO 17799, ISO 27001</a:t>
            </a:r>
          </a:p>
          <a:p>
            <a:pPr eaLnBrk="1" hangingPunct="1"/>
            <a:r>
              <a:rPr lang="en-US" altLang="pt-BR" sz="2500" dirty="0" err="1"/>
              <a:t>Gestão</a:t>
            </a:r>
            <a:r>
              <a:rPr lang="en-US" altLang="pt-BR" sz="2500" dirty="0"/>
              <a:t> de TI</a:t>
            </a:r>
          </a:p>
          <a:p>
            <a:pPr lvl="1" eaLnBrk="1" hangingPunct="1"/>
            <a:r>
              <a:rPr lang="en-US" altLang="pt-BR" sz="2000" dirty="0" err="1"/>
              <a:t>Cobit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Itil</a:t>
            </a:r>
            <a:r>
              <a:rPr lang="en-US" altLang="pt-BR" sz="2000" dirty="0"/>
              <a:t>, ISO 20000</a:t>
            </a:r>
          </a:p>
          <a:p>
            <a:pPr eaLnBrk="1" hangingPunct="1"/>
            <a:r>
              <a:rPr lang="en-US" altLang="pt-BR" sz="2500" dirty="0" err="1"/>
              <a:t>Gestão</a:t>
            </a:r>
            <a:r>
              <a:rPr lang="en-US" altLang="pt-BR" sz="2500" dirty="0"/>
              <a:t> da </a:t>
            </a:r>
            <a:r>
              <a:rPr lang="en-US" altLang="pt-BR" sz="2500" dirty="0" err="1"/>
              <a:t>Continuidade</a:t>
            </a:r>
            <a:r>
              <a:rPr lang="en-US" altLang="pt-BR" sz="2500" dirty="0"/>
              <a:t> do </a:t>
            </a:r>
            <a:r>
              <a:rPr lang="en-US" altLang="pt-BR" sz="2500" dirty="0" err="1"/>
              <a:t>Negócio</a:t>
            </a:r>
            <a:endParaRPr lang="en-US" altLang="pt-BR" sz="2500" dirty="0"/>
          </a:p>
          <a:p>
            <a:pPr lvl="1" eaLnBrk="1" hangingPunct="1"/>
            <a:r>
              <a:rPr lang="en-US" altLang="pt-BR" sz="2000" dirty="0"/>
              <a:t>BS 25999</a:t>
            </a:r>
          </a:p>
          <a:p>
            <a:pPr eaLnBrk="1" hangingPunct="1"/>
            <a:r>
              <a:rPr lang="en-US" altLang="pt-BR" sz="2500" dirty="0" err="1"/>
              <a:t>Gestão</a:t>
            </a:r>
            <a:r>
              <a:rPr lang="en-US" altLang="pt-BR" sz="2500" dirty="0"/>
              <a:t> de </a:t>
            </a:r>
            <a:r>
              <a:rPr lang="en-US" altLang="pt-BR" sz="2500" dirty="0" err="1"/>
              <a:t>Riscos</a:t>
            </a:r>
            <a:endParaRPr lang="en-US" altLang="pt-BR" sz="2500" dirty="0"/>
          </a:p>
          <a:p>
            <a:pPr lvl="1" eaLnBrk="1" hangingPunct="1"/>
            <a:r>
              <a:rPr lang="en-US" altLang="pt-BR" sz="2000" dirty="0"/>
              <a:t>ISO </a:t>
            </a:r>
            <a:r>
              <a:rPr lang="en-US" altLang="pt-BR" sz="2000" dirty="0" err="1"/>
              <a:t>Guia</a:t>
            </a:r>
            <a:r>
              <a:rPr lang="en-US" altLang="pt-BR" sz="2000" dirty="0"/>
              <a:t> 73, AS/NZS 4360, ‘ISO 31000’</a:t>
            </a:r>
          </a:p>
          <a:p>
            <a:pPr eaLnBrk="1" hangingPunct="1"/>
            <a:r>
              <a:rPr lang="en-US" altLang="pt-BR" sz="2500" dirty="0" err="1"/>
              <a:t>Avaliação</a:t>
            </a:r>
            <a:r>
              <a:rPr lang="en-US" altLang="pt-BR" sz="2500" dirty="0"/>
              <a:t> de </a:t>
            </a:r>
            <a:r>
              <a:rPr lang="en-US" altLang="pt-BR" sz="2500" dirty="0" err="1"/>
              <a:t>Fornecedores</a:t>
            </a:r>
            <a:endParaRPr lang="pt-BR" altLang="pt-BR" sz="2500" dirty="0"/>
          </a:p>
          <a:p>
            <a:pPr lvl="1" eaLnBrk="1" hangingPunct="1"/>
            <a:r>
              <a:rPr lang="en-US" altLang="pt-BR" sz="2000" dirty="0" err="1"/>
              <a:t>eSCM</a:t>
            </a:r>
            <a:endParaRPr lang="en-US" altLang="pt-BR" sz="2000" dirty="0"/>
          </a:p>
          <a:p>
            <a:pPr eaLnBrk="1" hangingPunct="1"/>
            <a:r>
              <a:rPr lang="en-US" altLang="pt-BR" sz="2500" dirty="0" err="1"/>
              <a:t>Desenvolvimento</a:t>
            </a:r>
            <a:r>
              <a:rPr lang="en-US" altLang="pt-BR" sz="2500" dirty="0"/>
              <a:t> de </a:t>
            </a:r>
            <a:r>
              <a:rPr lang="en-US" altLang="pt-BR" sz="2500" dirty="0" err="1"/>
              <a:t>Sistemas</a:t>
            </a:r>
            <a:endParaRPr lang="en-US" altLang="pt-BR" sz="2500" dirty="0"/>
          </a:p>
          <a:p>
            <a:pPr lvl="1" eaLnBrk="1" hangingPunct="1"/>
            <a:r>
              <a:rPr lang="en-US" altLang="pt-BR" sz="2000" dirty="0" err="1"/>
              <a:t>CMMi</a:t>
            </a:r>
            <a:r>
              <a:rPr lang="en-US" altLang="pt-BR" sz="2000" dirty="0"/>
              <a:t>, ISO 15408</a:t>
            </a:r>
          </a:p>
          <a:p>
            <a:pPr eaLnBrk="1" hangingPunct="1"/>
            <a:r>
              <a:rPr lang="en-US" altLang="pt-BR" sz="2500" dirty="0" err="1"/>
              <a:t>Gestão</a:t>
            </a:r>
            <a:r>
              <a:rPr lang="en-US" altLang="pt-BR" sz="2500" dirty="0"/>
              <a:t> de </a:t>
            </a:r>
            <a:r>
              <a:rPr lang="en-US" altLang="pt-BR" sz="2500" dirty="0" err="1"/>
              <a:t>Projetos</a:t>
            </a:r>
            <a:endParaRPr lang="en-US" altLang="pt-BR" sz="2500" dirty="0"/>
          </a:p>
          <a:p>
            <a:pPr lvl="1" eaLnBrk="1" hangingPunct="1"/>
            <a:r>
              <a:rPr lang="en-US" altLang="pt-BR" sz="2000" dirty="0" err="1"/>
              <a:t>PMBok</a:t>
            </a:r>
            <a:endParaRPr lang="en-US" alt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424758-CD2B-48C5-8FD8-9B59AEEA48B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A61607-D4A4-4DD0-BE20-42BF8E9D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35</a:t>
            </a:fld>
            <a:endParaRPr lang="pt-BR" alt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9E04985-1D3F-40C0-90F5-3BB624FAF6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6206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 dirty="0" err="1"/>
              <a:t>Alguns</a:t>
            </a:r>
            <a:r>
              <a:rPr lang="en-US" altLang="pt-BR" dirty="0"/>
              <a:t> </a:t>
            </a:r>
            <a:r>
              <a:rPr lang="en-US" altLang="pt-BR" dirty="0" err="1"/>
              <a:t>Consensos</a:t>
            </a:r>
            <a:endParaRPr lang="pt-BR" altLang="pt-BR" dirty="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799CDD0-B4FD-493D-9D9C-E3B5B49A6E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Cobit - Governança</a:t>
            </a:r>
          </a:p>
          <a:p>
            <a:pPr eaLnBrk="1" hangingPunct="1"/>
            <a:r>
              <a:rPr lang="en-US" altLang="pt-BR"/>
              <a:t>Itil - Serviços</a:t>
            </a:r>
          </a:p>
          <a:p>
            <a:pPr eaLnBrk="1" hangingPunct="1"/>
            <a:r>
              <a:rPr lang="en-US" altLang="pt-BR"/>
              <a:t>ISO 27000 - Segurança</a:t>
            </a:r>
          </a:p>
          <a:p>
            <a:pPr eaLnBrk="1" hangingPunct="1"/>
            <a:r>
              <a:rPr lang="en-US" altLang="pt-BR"/>
              <a:t>BS 25999 - Continuidade</a:t>
            </a:r>
          </a:p>
          <a:p>
            <a:pPr eaLnBrk="1" hangingPunct="1">
              <a:buFontTx/>
              <a:buNone/>
            </a:pPr>
            <a:endParaRPr lang="pt-BR" altLang="pt-B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560B53-DD5C-4B18-8866-CB7E37B36B4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2B3C4BA-2AFD-497F-B015-30E73B8D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36</a:t>
            </a:fld>
            <a:endParaRPr lang="pt-BR" alt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726388E-25B8-4392-9EE3-52E3675743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59" y="836712"/>
            <a:ext cx="8229600" cy="576064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pt-BR" sz="2800" dirty="0" err="1">
                <a:solidFill>
                  <a:srgbClr val="0070C0"/>
                </a:solidFill>
              </a:rPr>
              <a:t>Criticidade</a:t>
            </a:r>
            <a:r>
              <a:rPr lang="en-US" altLang="pt-BR" sz="2800" dirty="0">
                <a:solidFill>
                  <a:srgbClr val="0070C0"/>
                </a:solidFill>
              </a:rPr>
              <a:t> versus </a:t>
            </a:r>
            <a:r>
              <a:rPr lang="en-US" altLang="pt-BR" sz="2800" dirty="0" err="1">
                <a:solidFill>
                  <a:srgbClr val="0070C0"/>
                </a:solidFill>
              </a:rPr>
              <a:t>Maturidade</a:t>
            </a:r>
            <a:endParaRPr lang="pt-BR" altLang="pt-BR" sz="2800" dirty="0">
              <a:solidFill>
                <a:srgbClr val="0070C0"/>
              </a:solidFill>
            </a:endParaRP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C3838B0F-6C58-4C39-AC92-7A81BADB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573213"/>
            <a:ext cx="3814763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>
            <a:extLst>
              <a:ext uri="{FF2B5EF4-FFF2-40B4-BE49-F238E27FC236}">
                <a16:creationId xmlns:a16="http://schemas.microsoft.com/office/drawing/2014/main" id="{A9A91311-0C8A-4013-BDD4-13864E8A3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1573213"/>
            <a:ext cx="3795713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4" name="Rectangle 6">
            <a:extLst>
              <a:ext uri="{FF2B5EF4-FFF2-40B4-BE49-F238E27FC236}">
                <a16:creationId xmlns:a16="http://schemas.microsoft.com/office/drawing/2014/main" id="{CAB3D66F-0D22-425F-B071-1C26C08F2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284538"/>
            <a:ext cx="1368425" cy="1368425"/>
          </a:xfrm>
          <a:prstGeom prst="rect">
            <a:avLst/>
          </a:prstGeom>
          <a:gradFill rotWithShape="1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baseline="-25000"/>
          </a:p>
        </p:txBody>
      </p: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AC892FB9-4579-43F9-90DF-B75CEF55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284538"/>
            <a:ext cx="1368425" cy="1368425"/>
          </a:xfrm>
          <a:prstGeom prst="rect">
            <a:avLst/>
          </a:prstGeom>
          <a:gradFill rotWithShape="1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baseline="-25000"/>
          </a:p>
        </p:txBody>
      </p:sp>
      <p:sp>
        <p:nvSpPr>
          <p:cNvPr id="150536" name="Rectangle 8">
            <a:extLst>
              <a:ext uri="{FF2B5EF4-FFF2-40B4-BE49-F238E27FC236}">
                <a16:creationId xmlns:a16="http://schemas.microsoft.com/office/drawing/2014/main" id="{E98B66A0-706B-4B74-8BE4-1922E59A8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916113"/>
            <a:ext cx="1368425" cy="1368425"/>
          </a:xfrm>
          <a:prstGeom prst="rect">
            <a:avLst/>
          </a:prstGeom>
          <a:gradFill rotWithShape="1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baseline="-25000"/>
          </a:p>
        </p:txBody>
      </p:sp>
      <p:sp>
        <p:nvSpPr>
          <p:cNvPr id="150537" name="Rectangle 9">
            <a:extLst>
              <a:ext uri="{FF2B5EF4-FFF2-40B4-BE49-F238E27FC236}">
                <a16:creationId xmlns:a16="http://schemas.microsoft.com/office/drawing/2014/main" id="{56E01911-EC25-40C3-AF68-6FA9F2DC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916113"/>
            <a:ext cx="1368425" cy="1368425"/>
          </a:xfrm>
          <a:prstGeom prst="rect">
            <a:avLst/>
          </a:prstGeom>
          <a:gradFill rotWithShape="1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baseline="-25000"/>
          </a:p>
        </p:txBody>
      </p:sp>
      <p:sp>
        <p:nvSpPr>
          <p:cNvPr id="150538" name="AutoShape 10">
            <a:extLst>
              <a:ext uri="{FF2B5EF4-FFF2-40B4-BE49-F238E27FC236}">
                <a16:creationId xmlns:a16="http://schemas.microsoft.com/office/drawing/2014/main" id="{6291E24E-BC52-49E4-B424-D6FB5A98C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938" y="2205038"/>
            <a:ext cx="1225550" cy="792162"/>
          </a:xfrm>
          <a:prstGeom prst="rightArrow">
            <a:avLst>
              <a:gd name="adj1" fmla="val 50000"/>
              <a:gd name="adj2" fmla="val 3867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baseline="-250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4F9A2BB-DAF1-4A74-8652-F71E8FFA8C7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1C2B3E4-FAA3-4609-9654-05AAF169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37</a:t>
            </a:fld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animBg="1"/>
      <p:bldP spid="150535" grpId="0" animBg="1"/>
      <p:bldP spid="150536" grpId="0" animBg="1"/>
      <p:bldP spid="150537" grpId="0" animBg="1"/>
      <p:bldP spid="1505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ED4DD8A-C0A2-41E0-9E02-16A69D6E6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4704"/>
            <a:ext cx="911850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BR" altLang="pt-BR" sz="2400" b="1" dirty="0">
                <a:solidFill>
                  <a:srgbClr val="0070C0"/>
                </a:solidFill>
              </a:rPr>
              <a:t>Fases 1 do Gerenciamento de Projetos</a:t>
            </a:r>
          </a:p>
          <a:p>
            <a:pPr marL="1085850" lvl="1" indent="-342900">
              <a:spcBef>
                <a:spcPct val="0"/>
              </a:spcBef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pt-BR" altLang="pt-BR" sz="2000" b="1" dirty="0">
                <a:solidFill>
                  <a:srgbClr val="00659B"/>
                </a:solidFill>
              </a:rPr>
              <a:t>Diagnóstico da Inovação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8B3BFB9E-1E56-434A-92E3-26171C61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344816" cy="506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BC371C4-4AAD-4CF4-BDE5-106B27E00EC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6A0F5C7-AB97-4A04-9B59-42E7AA00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38</a:t>
            </a:fld>
            <a:endParaRPr lang="pt-BR" altLang="pt-BR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2">
            <a:extLst>
              <a:ext uri="{FF2B5EF4-FFF2-40B4-BE49-F238E27FC236}">
                <a16:creationId xmlns:a16="http://schemas.microsoft.com/office/drawing/2014/main" id="{8A18B956-6C0E-44FF-8138-7B25B71038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908720"/>
            <a:ext cx="8229600" cy="561975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en-US" altLang="pt-BR" sz="4000" dirty="0" err="1"/>
              <a:t>Gestão</a:t>
            </a:r>
            <a:r>
              <a:rPr lang="en-US" altLang="pt-BR" sz="4000" dirty="0"/>
              <a:t> </a:t>
            </a:r>
            <a:r>
              <a:rPr lang="en-US" altLang="pt-BR" sz="4000" dirty="0" err="1"/>
              <a:t>pelo</a:t>
            </a:r>
            <a:r>
              <a:rPr lang="en-US" altLang="pt-BR" sz="4000" dirty="0"/>
              <a:t> </a:t>
            </a:r>
            <a:r>
              <a:rPr lang="en-US" altLang="pt-BR" sz="4000" dirty="0" err="1"/>
              <a:t>Inventário</a:t>
            </a:r>
            <a:endParaRPr lang="pt-BR" altLang="pt-BR" sz="4000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653FDBA-759B-4061-9B60-3EA9549FAC65}"/>
              </a:ext>
            </a:extLst>
          </p:cNvPr>
          <p:cNvGrpSpPr/>
          <p:nvPr/>
        </p:nvGrpSpPr>
        <p:grpSpPr>
          <a:xfrm>
            <a:off x="827584" y="1751657"/>
            <a:ext cx="7394302" cy="4917703"/>
            <a:chOff x="1138138" y="1390030"/>
            <a:chExt cx="6818238" cy="4701679"/>
          </a:xfrm>
        </p:grpSpPr>
        <p:sp>
          <p:nvSpPr>
            <p:cNvPr id="3" name="_s17412">
              <a:extLst>
                <a:ext uri="{FF2B5EF4-FFF2-40B4-BE49-F238E27FC236}">
                  <a16:creationId xmlns:a16="http://schemas.microsoft.com/office/drawing/2014/main" id="{81153E06-9FDB-47DA-ADB0-8D5D9BF5D24F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645966" y="1484784"/>
              <a:ext cx="3857625" cy="2609850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600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0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" name="_s17413">
              <a:extLst>
                <a:ext uri="{FF2B5EF4-FFF2-40B4-BE49-F238E27FC236}">
                  <a16:creationId xmlns:a16="http://schemas.microsoft.com/office/drawing/2014/main" id="{6CEA7EA8-0340-4D3E-A675-1DB95DDC4B65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 rot="4320000">
              <a:off x="4546690" y="1501693"/>
              <a:ext cx="2609850" cy="3739759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600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0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" name="_s17414">
              <a:extLst>
                <a:ext uri="{FF2B5EF4-FFF2-40B4-BE49-F238E27FC236}">
                  <a16:creationId xmlns:a16="http://schemas.microsoft.com/office/drawing/2014/main" id="{6BD9C1B9-D9D4-4001-8014-31FA22D6C410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 rot="8640000">
              <a:off x="3403203" y="3056409"/>
              <a:ext cx="3856038" cy="2609850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600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0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" name="_s17415">
              <a:extLst>
                <a:ext uri="{FF2B5EF4-FFF2-40B4-BE49-F238E27FC236}">
                  <a16:creationId xmlns:a16="http://schemas.microsoft.com/office/drawing/2014/main" id="{E4FFF2BC-0B82-4224-A5C6-A8A8AFC75EC7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 rot="12960000">
              <a:off x="1890316" y="3056409"/>
              <a:ext cx="3857625" cy="2609850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600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0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" name="_s17416">
              <a:extLst>
                <a:ext uri="{FF2B5EF4-FFF2-40B4-BE49-F238E27FC236}">
                  <a16:creationId xmlns:a16="http://schemas.microsoft.com/office/drawing/2014/main" id="{28F30AFB-00DE-4E10-AA92-5C65A86157EE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 rot="17280000">
              <a:off x="2047478" y="1460971"/>
              <a:ext cx="2609850" cy="3857625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600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0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_s17417">
              <a:extLst>
                <a:ext uri="{FF2B5EF4-FFF2-40B4-BE49-F238E27FC236}">
                  <a16:creationId xmlns:a16="http://schemas.microsoft.com/office/drawing/2014/main" id="{11CDDDFC-6FE8-4220-B99B-75FFC94B2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650" y="1390030"/>
              <a:ext cx="1417638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Governança</a:t>
              </a:r>
              <a:endParaRPr kumimoji="0" lang="en-US" altLang="pt-BR" sz="2800" b="1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De TI</a:t>
              </a:r>
              <a:endParaRPr kumimoji="0" lang="pt-BR" altLang="pt-BR" sz="2800" b="1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_s17418">
              <a:extLst>
                <a:ext uri="{FF2B5EF4-FFF2-40B4-BE49-F238E27FC236}">
                  <a16:creationId xmlns:a16="http://schemas.microsoft.com/office/drawing/2014/main" id="{3459265C-3425-4EC4-82E7-0B185693F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8738" y="3573016"/>
              <a:ext cx="1417638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Segurança</a:t>
              </a:r>
              <a:endParaRPr kumimoji="0" lang="en-US" altLang="pt-BR" sz="2800" b="1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da </a:t>
              </a:r>
              <a:r>
                <a:rPr kumimoji="0" lang="en-US" altLang="pt-BR" sz="2800" b="1" i="0" u="none" strike="noStrike" cap="none" normalizeH="0" baseline="-2500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Informação</a:t>
              </a:r>
              <a:endParaRPr kumimoji="0" lang="pt-BR" altLang="pt-BR" sz="2800" b="1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_s17419">
              <a:extLst>
                <a:ext uri="{FF2B5EF4-FFF2-40B4-BE49-F238E27FC236}">
                  <a16:creationId xmlns:a16="http://schemas.microsoft.com/office/drawing/2014/main" id="{1A60CA35-B496-4C12-8C12-5784A0857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166" y="5132859"/>
              <a:ext cx="1417638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>
                  <a:ln>
                    <a:noFill/>
                  </a:ln>
                  <a:effectLst/>
                  <a:latin typeface="Arial" panose="020B0604020202020204" pitchFamily="34" charset="0"/>
                </a:rPr>
                <a:t>Gestão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>
                  <a:ln>
                    <a:noFill/>
                  </a:ln>
                  <a:effectLst/>
                  <a:latin typeface="Arial" panose="020B0604020202020204" pitchFamily="34" charset="0"/>
                </a:rPr>
                <a:t>de Riscos</a:t>
              </a:r>
              <a:endParaRPr kumimoji="0" lang="pt-BR" altLang="pt-BR" sz="2800" b="1" i="0" u="none" strike="noStrike" cap="none" normalizeH="0" baseline="-2500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_s17420">
              <a:extLst>
                <a:ext uri="{FF2B5EF4-FFF2-40B4-BE49-F238E27FC236}">
                  <a16:creationId xmlns:a16="http://schemas.microsoft.com/office/drawing/2014/main" id="{36696163-FFE4-4CF4-9B15-6EAEB58B3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38" y="3501008"/>
              <a:ext cx="2209726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Contingência</a:t>
              </a:r>
              <a:endParaRPr kumimoji="0" lang="en-US" altLang="pt-BR" sz="2800" b="1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e </a:t>
              </a:r>
              <a:r>
                <a:rPr kumimoji="0" lang="en-US" altLang="pt-BR" sz="2800" b="1" i="0" u="none" strike="noStrike" cap="none" normalizeH="0" baseline="-2500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Continuidade</a:t>
              </a:r>
              <a:endParaRPr kumimoji="0" lang="pt-BR" altLang="pt-BR" sz="2800" b="1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_s17421">
              <a:extLst>
                <a:ext uri="{FF2B5EF4-FFF2-40B4-BE49-F238E27FC236}">
                  <a16:creationId xmlns:a16="http://schemas.microsoft.com/office/drawing/2014/main" id="{B5D9FB88-3129-4CB2-A618-BD8C8EC93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266" y="1484784"/>
              <a:ext cx="1417638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Gestão</a:t>
              </a:r>
              <a:r>
                <a:rPr kumimoji="0" lang="en-US" altLang="pt-BR" sz="2800" b="1" i="0" u="none" strike="noStrike" cap="none" normalizeH="0" baseline="-2500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de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pt-BR" sz="2800" b="1" i="0" u="none" strike="noStrike" cap="none" normalizeH="0" baseline="-2500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Processos</a:t>
              </a:r>
              <a:endParaRPr kumimoji="0" lang="pt-BR" altLang="pt-BR" sz="2800" b="1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8" name="Rectangle 2">
            <a:extLst>
              <a:ext uri="{FF2B5EF4-FFF2-40B4-BE49-F238E27FC236}">
                <a16:creationId xmlns:a16="http://schemas.microsoft.com/office/drawing/2014/main" id="{1FECB8F8-38DC-4D8F-AFA9-9E49CF033ED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73553D71-D753-4955-94C8-E5FB0C2A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39</a:t>
            </a:fld>
            <a:endParaRPr lang="pt-BR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100633" y="836712"/>
            <a:ext cx="9007871" cy="561662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Por onde começar?</a:t>
            </a:r>
          </a:p>
          <a:p>
            <a:pPr lvl="1">
              <a:lnSpc>
                <a:spcPct val="90000"/>
              </a:lnSpc>
            </a:pPr>
            <a:r>
              <a:rPr lang="pt-BR" alt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Definição de escopo do projeto</a:t>
            </a:r>
          </a:p>
          <a:p>
            <a:pPr marL="393192" lvl="1" indent="0">
              <a:lnSpc>
                <a:spcPct val="90000"/>
              </a:lnSpc>
              <a:buNone/>
            </a:pPr>
            <a:endParaRPr lang="pt-BR" alt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pt-BR" alt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O que gerir?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Cumprimento de prazos e etapas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Manutenção do projeto dentro do plano de custo/orçamento;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Elaborar e gerenciar cronogramas tarefas/tempo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Gerenciar o time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Planejar a comunicação (cliente e participantes)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Fazer relatório de status do projeto (status </a:t>
            </a:r>
            <a:r>
              <a:rPr lang="pt-BR" altLang="pt-B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Controlar o projeto e seu fluxo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Gerenciar o desenvolvimento</a:t>
            </a:r>
          </a:p>
          <a:p>
            <a:pPr lvl="1">
              <a:lnSpc>
                <a:spcPct val="90000"/>
              </a:lnSpc>
            </a:pPr>
            <a:r>
              <a:rPr lang="pt-BR" altLang="pt-BR" sz="1900" dirty="0">
                <a:latin typeface="Calibri" panose="020F0502020204030204" pitchFamily="34" charset="0"/>
                <a:cs typeface="Calibri" panose="020F0502020204030204" pitchFamily="34" charset="0"/>
              </a:rPr>
              <a:t>Gerenciar a entrega / implantação.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0149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">
            <a:extLst>
              <a:ext uri="{FF2B5EF4-FFF2-40B4-BE49-F238E27FC236}">
                <a16:creationId xmlns:a16="http://schemas.microsoft.com/office/drawing/2014/main" id="{15040A35-3BE6-465C-B65D-902EBE7B0F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908720"/>
            <a:ext cx="9144000" cy="936104"/>
          </a:xfrm>
        </p:spPr>
        <p:txBody>
          <a:bodyPr>
            <a:no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pt-BR" sz="3200" dirty="0"/>
              <a:t>Framework </a:t>
            </a:r>
            <a:r>
              <a:rPr lang="en-US" altLang="pt-BR" sz="3200" dirty="0" err="1"/>
              <a:t>Gestão</a:t>
            </a:r>
            <a:r>
              <a:rPr lang="en-US" altLang="pt-BR" sz="3200" dirty="0"/>
              <a:t> de </a:t>
            </a:r>
            <a:r>
              <a:rPr lang="en-US" altLang="pt-BR" sz="3200" dirty="0" err="1"/>
              <a:t>Riscos</a:t>
            </a:r>
            <a:br>
              <a:rPr lang="en-US" altLang="pt-BR" sz="3200" dirty="0"/>
            </a:br>
            <a:endParaRPr lang="pt-BR" altLang="pt-BR" sz="3200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CA78121-6B9C-434A-A04D-C5F7C99FB194}"/>
              </a:ext>
            </a:extLst>
          </p:cNvPr>
          <p:cNvGrpSpPr/>
          <p:nvPr/>
        </p:nvGrpSpPr>
        <p:grpSpPr>
          <a:xfrm>
            <a:off x="539552" y="2534493"/>
            <a:ext cx="8238653" cy="4206875"/>
            <a:chOff x="376163" y="2001342"/>
            <a:chExt cx="8402042" cy="4626421"/>
          </a:xfrm>
        </p:grpSpPr>
        <p:grpSp>
          <p:nvGrpSpPr>
            <p:cNvPr id="2" name="Diagram 3">
              <a:extLst>
                <a:ext uri="{FF2B5EF4-FFF2-40B4-BE49-F238E27FC236}">
                  <a16:creationId xmlns:a16="http://schemas.microsoft.com/office/drawing/2014/main" id="{4F15DCD7-D5D4-45FB-A9AF-818FAD81C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576" y="2420888"/>
              <a:ext cx="7883525" cy="4206875"/>
              <a:chOff x="397" y="1064"/>
              <a:chExt cx="4966" cy="2650"/>
            </a:xfrm>
          </p:grpSpPr>
          <p:sp>
            <p:nvSpPr>
              <p:cNvPr id="3" name="_s18436">
                <a:extLst>
                  <a:ext uri="{FF2B5EF4-FFF2-40B4-BE49-F238E27FC236}">
                    <a16:creationId xmlns:a16="http://schemas.microsoft.com/office/drawing/2014/main" id="{7667E3BB-907D-455B-A2C6-AEFE9ACDE93F}"/>
                  </a:ext>
                </a:extLst>
              </p:cNvPr>
              <p:cNvSpPr>
                <a:spLocks noChangeArrowheads="1" noTextEdit="1"/>
              </p:cNvSpPr>
              <p:nvPr/>
            </p:nvSpPr>
            <p:spPr bwMode="auto">
              <a:xfrm>
                <a:off x="2125" y="1262"/>
                <a:ext cx="1662" cy="1533"/>
              </a:xfrm>
              <a:custGeom>
                <a:avLst/>
                <a:gdLst>
                  <a:gd name="G0" fmla="+- -5373952 0 0"/>
                  <a:gd name="G1" fmla="+- -7864320 0 0"/>
                  <a:gd name="G2" fmla="+- -5373952 0 -7864320"/>
                  <a:gd name="G3" fmla="+- 10800 0 0"/>
                  <a:gd name="G4" fmla="+- 0 0 -5373952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7200 0 0"/>
                  <a:gd name="G9" fmla="+- 0 0 -7864320"/>
                  <a:gd name="G10" fmla="+- 7200 0 2700"/>
                  <a:gd name="G11" fmla="cos G10 -5373952"/>
                  <a:gd name="G12" fmla="sin G10 -5373952"/>
                  <a:gd name="G13" fmla="cos 13500 -5373952"/>
                  <a:gd name="G14" fmla="sin 13500 -5373952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7200 1 2"/>
                  <a:gd name="G20" fmla="+- G19 5400 0"/>
                  <a:gd name="G21" fmla="cos G20 -5373952"/>
                  <a:gd name="G22" fmla="sin G20 -5373952"/>
                  <a:gd name="G23" fmla="+- G21 10800 0"/>
                  <a:gd name="G24" fmla="+- G12 G23 G22"/>
                  <a:gd name="G25" fmla="+- G22 G23 G11"/>
                  <a:gd name="G26" fmla="cos 10800 -5373952"/>
                  <a:gd name="G27" fmla="sin 10800 -5373952"/>
                  <a:gd name="G28" fmla="cos 7200 -5373952"/>
                  <a:gd name="G29" fmla="sin 7200 -5373952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7864320"/>
                  <a:gd name="G36" fmla="sin G34 -7864320"/>
                  <a:gd name="G37" fmla="+/ -7864320 -5373952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7200 G39"/>
                  <a:gd name="G43" fmla="sin 72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8739 w 21600"/>
                  <a:gd name="T5" fmla="*/ 198 h 21600"/>
                  <a:gd name="T6" fmla="*/ 6300 w 21600"/>
                  <a:gd name="T7" fmla="*/ 3005 h 21600"/>
                  <a:gd name="T8" fmla="*/ 9426 w 21600"/>
                  <a:gd name="T9" fmla="*/ 3732 h 21600"/>
                  <a:gd name="T10" fmla="*/ 12678 w 21600"/>
                  <a:gd name="T11" fmla="*/ -2569 h 21600"/>
                  <a:gd name="T12" fmla="*/ 16508 w 21600"/>
                  <a:gd name="T13" fmla="*/ 2513 h 21600"/>
                  <a:gd name="T14" fmla="*/ 11426 w 21600"/>
                  <a:gd name="T15" fmla="*/ 634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1802" y="3670"/>
                    </a:moveTo>
                    <a:cubicBezTo>
                      <a:pt x="11470" y="3623"/>
                      <a:pt x="11135" y="3600"/>
                      <a:pt x="10800" y="3600"/>
                    </a:cubicBezTo>
                    <a:cubicBezTo>
                      <a:pt x="9536" y="3600"/>
                      <a:pt x="8294" y="3932"/>
                      <a:pt x="7199" y="4564"/>
                    </a:cubicBezTo>
                    <a:lnTo>
                      <a:pt x="5400" y="1446"/>
                    </a:lnTo>
                    <a:cubicBezTo>
                      <a:pt x="7041" y="499"/>
                      <a:pt x="8904" y="0"/>
                      <a:pt x="10800" y="0"/>
                    </a:cubicBezTo>
                    <a:cubicBezTo>
                      <a:pt x="11302" y="0"/>
                      <a:pt x="11805" y="35"/>
                      <a:pt x="12303" y="105"/>
                    </a:cubicBezTo>
                    <a:lnTo>
                      <a:pt x="12678" y="-2569"/>
                    </a:lnTo>
                    <a:lnTo>
                      <a:pt x="16508" y="2513"/>
                    </a:lnTo>
                    <a:lnTo>
                      <a:pt x="11426" y="6343"/>
                    </a:lnTo>
                    <a:lnTo>
                      <a:pt x="11802" y="3670"/>
                    </a:lnTo>
                    <a:close/>
                  </a:path>
                </a:pathLst>
              </a:custGeom>
              <a:solidFill>
                <a:srgbClr val="E4F3F4"/>
              </a:solidFill>
              <a:ln w="9525">
                <a:solidFill>
                  <a:srgbClr val="4B595B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" name="_s18437">
                <a:extLst>
                  <a:ext uri="{FF2B5EF4-FFF2-40B4-BE49-F238E27FC236}">
                    <a16:creationId xmlns:a16="http://schemas.microsoft.com/office/drawing/2014/main" id="{13E7F7A5-EC6A-4681-A637-2655C4C47820}"/>
                  </a:ext>
                </a:extLst>
              </p:cNvPr>
              <p:cNvSpPr>
                <a:spLocks noChangeArrowheads="1" noTextEdit="1"/>
              </p:cNvSpPr>
              <p:nvPr/>
            </p:nvSpPr>
            <p:spPr bwMode="auto">
              <a:xfrm rot="5400000">
                <a:off x="2505" y="1558"/>
                <a:ext cx="1532" cy="1662"/>
              </a:xfrm>
              <a:custGeom>
                <a:avLst/>
                <a:gdLst>
                  <a:gd name="G0" fmla="+- -5373952 0 0"/>
                  <a:gd name="G1" fmla="+- -7864320 0 0"/>
                  <a:gd name="G2" fmla="+- -5373952 0 -7864320"/>
                  <a:gd name="G3" fmla="+- 10800 0 0"/>
                  <a:gd name="G4" fmla="+- 0 0 -5373952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7200 0 0"/>
                  <a:gd name="G9" fmla="+- 0 0 -7864320"/>
                  <a:gd name="G10" fmla="+- 7200 0 2700"/>
                  <a:gd name="G11" fmla="cos G10 -5373952"/>
                  <a:gd name="G12" fmla="sin G10 -5373952"/>
                  <a:gd name="G13" fmla="cos 13500 -5373952"/>
                  <a:gd name="G14" fmla="sin 13500 -5373952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7200 1 2"/>
                  <a:gd name="G20" fmla="+- G19 5400 0"/>
                  <a:gd name="G21" fmla="cos G20 -5373952"/>
                  <a:gd name="G22" fmla="sin G20 -5373952"/>
                  <a:gd name="G23" fmla="+- G21 10800 0"/>
                  <a:gd name="G24" fmla="+- G12 G23 G22"/>
                  <a:gd name="G25" fmla="+- G22 G23 G11"/>
                  <a:gd name="G26" fmla="cos 10800 -5373952"/>
                  <a:gd name="G27" fmla="sin 10800 -5373952"/>
                  <a:gd name="G28" fmla="cos 7200 -5373952"/>
                  <a:gd name="G29" fmla="sin 7200 -5373952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7864320"/>
                  <a:gd name="G36" fmla="sin G34 -7864320"/>
                  <a:gd name="G37" fmla="+/ -7864320 -5373952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7200 G39"/>
                  <a:gd name="G43" fmla="sin 72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8739 w 21600"/>
                  <a:gd name="T5" fmla="*/ 198 h 21600"/>
                  <a:gd name="T6" fmla="*/ 6300 w 21600"/>
                  <a:gd name="T7" fmla="*/ 3005 h 21600"/>
                  <a:gd name="T8" fmla="*/ 9426 w 21600"/>
                  <a:gd name="T9" fmla="*/ 3732 h 21600"/>
                  <a:gd name="T10" fmla="*/ 12678 w 21600"/>
                  <a:gd name="T11" fmla="*/ -2569 h 21600"/>
                  <a:gd name="T12" fmla="*/ 16508 w 21600"/>
                  <a:gd name="T13" fmla="*/ 2513 h 21600"/>
                  <a:gd name="T14" fmla="*/ 11426 w 21600"/>
                  <a:gd name="T15" fmla="*/ 634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1802" y="3670"/>
                    </a:moveTo>
                    <a:cubicBezTo>
                      <a:pt x="11470" y="3623"/>
                      <a:pt x="11135" y="3600"/>
                      <a:pt x="10800" y="3600"/>
                    </a:cubicBezTo>
                    <a:cubicBezTo>
                      <a:pt x="9536" y="3600"/>
                      <a:pt x="8294" y="3932"/>
                      <a:pt x="7199" y="4564"/>
                    </a:cubicBezTo>
                    <a:lnTo>
                      <a:pt x="5400" y="1446"/>
                    </a:lnTo>
                    <a:cubicBezTo>
                      <a:pt x="7041" y="499"/>
                      <a:pt x="8904" y="0"/>
                      <a:pt x="10800" y="0"/>
                    </a:cubicBezTo>
                    <a:cubicBezTo>
                      <a:pt x="11302" y="0"/>
                      <a:pt x="11805" y="35"/>
                      <a:pt x="12303" y="105"/>
                    </a:cubicBezTo>
                    <a:lnTo>
                      <a:pt x="12678" y="-2569"/>
                    </a:lnTo>
                    <a:lnTo>
                      <a:pt x="16508" y="2513"/>
                    </a:lnTo>
                    <a:lnTo>
                      <a:pt x="11426" y="6343"/>
                    </a:lnTo>
                    <a:lnTo>
                      <a:pt x="11802" y="3670"/>
                    </a:lnTo>
                    <a:close/>
                  </a:path>
                </a:pathLst>
              </a:custGeom>
              <a:solidFill>
                <a:srgbClr val="D0EAEC"/>
              </a:solidFill>
              <a:ln w="9525">
                <a:solidFill>
                  <a:srgbClr val="4B595B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5" name="_s18438">
                <a:extLst>
                  <a:ext uri="{FF2B5EF4-FFF2-40B4-BE49-F238E27FC236}">
                    <a16:creationId xmlns:a16="http://schemas.microsoft.com/office/drawing/2014/main" id="{7C2E4B63-AF05-429C-9E87-5645FD6ACB14}"/>
                  </a:ext>
                </a:extLst>
              </p:cNvPr>
              <p:cNvSpPr>
                <a:spLocks noChangeArrowheads="1" noTextEdit="1"/>
              </p:cNvSpPr>
              <p:nvPr/>
            </p:nvSpPr>
            <p:spPr bwMode="auto">
              <a:xfrm rot="10800000">
                <a:off x="2049" y="1983"/>
                <a:ext cx="1662" cy="1533"/>
              </a:xfrm>
              <a:custGeom>
                <a:avLst/>
                <a:gdLst>
                  <a:gd name="G0" fmla="+- -5373952 0 0"/>
                  <a:gd name="G1" fmla="+- -7864320 0 0"/>
                  <a:gd name="G2" fmla="+- -5373952 0 -7864320"/>
                  <a:gd name="G3" fmla="+- 10800 0 0"/>
                  <a:gd name="G4" fmla="+- 0 0 -5373952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7200 0 0"/>
                  <a:gd name="G9" fmla="+- 0 0 -7864320"/>
                  <a:gd name="G10" fmla="+- 7200 0 2700"/>
                  <a:gd name="G11" fmla="cos G10 -5373952"/>
                  <a:gd name="G12" fmla="sin G10 -5373952"/>
                  <a:gd name="G13" fmla="cos 13500 -5373952"/>
                  <a:gd name="G14" fmla="sin 13500 -5373952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7200 1 2"/>
                  <a:gd name="G20" fmla="+- G19 5400 0"/>
                  <a:gd name="G21" fmla="cos G20 -5373952"/>
                  <a:gd name="G22" fmla="sin G20 -5373952"/>
                  <a:gd name="G23" fmla="+- G21 10800 0"/>
                  <a:gd name="G24" fmla="+- G12 G23 G22"/>
                  <a:gd name="G25" fmla="+- G22 G23 G11"/>
                  <a:gd name="G26" fmla="cos 10800 -5373952"/>
                  <a:gd name="G27" fmla="sin 10800 -5373952"/>
                  <a:gd name="G28" fmla="cos 7200 -5373952"/>
                  <a:gd name="G29" fmla="sin 7200 -5373952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7864320"/>
                  <a:gd name="G36" fmla="sin G34 -7864320"/>
                  <a:gd name="G37" fmla="+/ -7864320 -5373952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7200 G39"/>
                  <a:gd name="G43" fmla="sin 72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8739 w 21600"/>
                  <a:gd name="T5" fmla="*/ 198 h 21600"/>
                  <a:gd name="T6" fmla="*/ 6300 w 21600"/>
                  <a:gd name="T7" fmla="*/ 3005 h 21600"/>
                  <a:gd name="T8" fmla="*/ 9426 w 21600"/>
                  <a:gd name="T9" fmla="*/ 3732 h 21600"/>
                  <a:gd name="T10" fmla="*/ 12678 w 21600"/>
                  <a:gd name="T11" fmla="*/ -2569 h 21600"/>
                  <a:gd name="T12" fmla="*/ 16508 w 21600"/>
                  <a:gd name="T13" fmla="*/ 2513 h 21600"/>
                  <a:gd name="T14" fmla="*/ 11426 w 21600"/>
                  <a:gd name="T15" fmla="*/ 634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1802" y="3670"/>
                    </a:moveTo>
                    <a:cubicBezTo>
                      <a:pt x="11470" y="3623"/>
                      <a:pt x="11135" y="3600"/>
                      <a:pt x="10800" y="3600"/>
                    </a:cubicBezTo>
                    <a:cubicBezTo>
                      <a:pt x="9536" y="3600"/>
                      <a:pt x="8294" y="3932"/>
                      <a:pt x="7199" y="4564"/>
                    </a:cubicBezTo>
                    <a:lnTo>
                      <a:pt x="5400" y="1446"/>
                    </a:lnTo>
                    <a:cubicBezTo>
                      <a:pt x="7041" y="499"/>
                      <a:pt x="8904" y="0"/>
                      <a:pt x="10800" y="0"/>
                    </a:cubicBezTo>
                    <a:cubicBezTo>
                      <a:pt x="11302" y="0"/>
                      <a:pt x="11805" y="35"/>
                      <a:pt x="12303" y="105"/>
                    </a:cubicBezTo>
                    <a:lnTo>
                      <a:pt x="12678" y="-2569"/>
                    </a:lnTo>
                    <a:lnTo>
                      <a:pt x="16508" y="2513"/>
                    </a:lnTo>
                    <a:lnTo>
                      <a:pt x="11426" y="6343"/>
                    </a:lnTo>
                    <a:lnTo>
                      <a:pt x="11802" y="367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4B595B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" name="_s18439">
                <a:extLst>
                  <a:ext uri="{FF2B5EF4-FFF2-40B4-BE49-F238E27FC236}">
                    <a16:creationId xmlns:a16="http://schemas.microsoft.com/office/drawing/2014/main" id="{736B4FB3-4B30-45BC-B2FD-0AD7F4E21876}"/>
                  </a:ext>
                </a:extLst>
              </p:cNvPr>
              <p:cNvSpPr>
                <a:spLocks noChangeArrowheads="1" noTextEdit="1"/>
              </p:cNvSpPr>
              <p:nvPr/>
            </p:nvSpPr>
            <p:spPr bwMode="auto">
              <a:xfrm rot="16200000">
                <a:off x="1723" y="1558"/>
                <a:ext cx="1532" cy="1662"/>
              </a:xfrm>
              <a:custGeom>
                <a:avLst/>
                <a:gdLst>
                  <a:gd name="G0" fmla="+- -5373952 0 0"/>
                  <a:gd name="G1" fmla="+- -7864320 0 0"/>
                  <a:gd name="G2" fmla="+- -5373952 0 -7864320"/>
                  <a:gd name="G3" fmla="+- 10800 0 0"/>
                  <a:gd name="G4" fmla="+- 0 0 -5373952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7200 0 0"/>
                  <a:gd name="G9" fmla="+- 0 0 -7864320"/>
                  <a:gd name="G10" fmla="+- 7200 0 2700"/>
                  <a:gd name="G11" fmla="cos G10 -5373952"/>
                  <a:gd name="G12" fmla="sin G10 -5373952"/>
                  <a:gd name="G13" fmla="cos 13500 -5373952"/>
                  <a:gd name="G14" fmla="sin 13500 -5373952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7200 1 2"/>
                  <a:gd name="G20" fmla="+- G19 5400 0"/>
                  <a:gd name="G21" fmla="cos G20 -5373952"/>
                  <a:gd name="G22" fmla="sin G20 -5373952"/>
                  <a:gd name="G23" fmla="+- G21 10800 0"/>
                  <a:gd name="G24" fmla="+- G12 G23 G22"/>
                  <a:gd name="G25" fmla="+- G22 G23 G11"/>
                  <a:gd name="G26" fmla="cos 10800 -5373952"/>
                  <a:gd name="G27" fmla="sin 10800 -5373952"/>
                  <a:gd name="G28" fmla="cos 7200 -5373952"/>
                  <a:gd name="G29" fmla="sin 7200 -5373952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7864320"/>
                  <a:gd name="G36" fmla="sin G34 -7864320"/>
                  <a:gd name="G37" fmla="+/ -7864320 -5373952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7200 G39"/>
                  <a:gd name="G43" fmla="sin 72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8739 w 21600"/>
                  <a:gd name="T5" fmla="*/ 198 h 21600"/>
                  <a:gd name="T6" fmla="*/ 6300 w 21600"/>
                  <a:gd name="T7" fmla="*/ 3005 h 21600"/>
                  <a:gd name="T8" fmla="*/ 9426 w 21600"/>
                  <a:gd name="T9" fmla="*/ 3732 h 21600"/>
                  <a:gd name="T10" fmla="*/ 12678 w 21600"/>
                  <a:gd name="T11" fmla="*/ -2569 h 21600"/>
                  <a:gd name="T12" fmla="*/ 16508 w 21600"/>
                  <a:gd name="T13" fmla="*/ 2513 h 21600"/>
                  <a:gd name="T14" fmla="*/ 11426 w 21600"/>
                  <a:gd name="T15" fmla="*/ 634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1802" y="3670"/>
                    </a:moveTo>
                    <a:cubicBezTo>
                      <a:pt x="11470" y="3623"/>
                      <a:pt x="11135" y="3600"/>
                      <a:pt x="10800" y="3600"/>
                    </a:cubicBezTo>
                    <a:cubicBezTo>
                      <a:pt x="9536" y="3600"/>
                      <a:pt x="8294" y="3932"/>
                      <a:pt x="7199" y="4564"/>
                    </a:cubicBezTo>
                    <a:lnTo>
                      <a:pt x="5400" y="1446"/>
                    </a:lnTo>
                    <a:cubicBezTo>
                      <a:pt x="7041" y="499"/>
                      <a:pt x="8904" y="0"/>
                      <a:pt x="10800" y="0"/>
                    </a:cubicBezTo>
                    <a:cubicBezTo>
                      <a:pt x="11302" y="0"/>
                      <a:pt x="11805" y="35"/>
                      <a:pt x="12303" y="105"/>
                    </a:cubicBezTo>
                    <a:lnTo>
                      <a:pt x="12678" y="-2569"/>
                    </a:lnTo>
                    <a:lnTo>
                      <a:pt x="16508" y="2513"/>
                    </a:lnTo>
                    <a:lnTo>
                      <a:pt x="11426" y="6343"/>
                    </a:lnTo>
                    <a:lnTo>
                      <a:pt x="11802" y="3670"/>
                    </a:lnTo>
                    <a:close/>
                  </a:path>
                </a:pathLst>
              </a:custGeom>
              <a:solidFill>
                <a:srgbClr val="A9CACD"/>
              </a:solidFill>
              <a:ln w="9525">
                <a:solidFill>
                  <a:srgbClr val="4B595B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" name="_s18440">
                <a:extLst>
                  <a:ext uri="{FF2B5EF4-FFF2-40B4-BE49-F238E27FC236}">
                    <a16:creationId xmlns:a16="http://schemas.microsoft.com/office/drawing/2014/main" id="{329243B0-3D28-4887-998C-0421E586F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2" y="1403"/>
                <a:ext cx="62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pt-BR" sz="30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Analisar</a:t>
                </a:r>
                <a:endParaRPr kumimoji="0" lang="pt-BR" altLang="pt-BR" sz="3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_s18441">
                <a:extLst>
                  <a:ext uri="{FF2B5EF4-FFF2-40B4-BE49-F238E27FC236}">
                    <a16:creationId xmlns:a16="http://schemas.microsoft.com/office/drawing/2014/main" id="{FC68702F-F8CC-4022-A47E-6454645AC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1" y="2798"/>
                <a:ext cx="62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pt-BR" sz="30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Gerir</a:t>
                </a:r>
                <a:endParaRPr kumimoji="0" lang="pt-BR" altLang="pt-BR" sz="3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_s18442">
                <a:extLst>
                  <a:ext uri="{FF2B5EF4-FFF2-40B4-BE49-F238E27FC236}">
                    <a16:creationId xmlns:a16="http://schemas.microsoft.com/office/drawing/2014/main" id="{9FB01FAC-089C-4D47-970A-CB3ED792C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0" y="1404"/>
                <a:ext cx="62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pt-BR" sz="30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Inventariar</a:t>
                </a:r>
                <a:endParaRPr kumimoji="0" lang="pt-BR" altLang="pt-BR" sz="3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_s18443">
                <a:extLst>
                  <a:ext uri="{FF2B5EF4-FFF2-40B4-BE49-F238E27FC236}">
                    <a16:creationId xmlns:a16="http://schemas.microsoft.com/office/drawing/2014/main" id="{EC8F2016-15D9-4B24-AF2F-046E5F364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3" y="2797"/>
                <a:ext cx="62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pt-BR" sz="30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Avaliar</a:t>
                </a:r>
                <a:endParaRPr kumimoji="0" lang="pt-BR" altLang="pt-BR" sz="3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2061" name="Object 13">
              <a:extLst>
                <a:ext uri="{FF2B5EF4-FFF2-40B4-BE49-F238E27FC236}">
                  <a16:creationId xmlns:a16="http://schemas.microsoft.com/office/drawing/2014/main" id="{BACB237D-F4FF-441E-BD02-91EBAC6F67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5171075"/>
                </p:ext>
              </p:extLst>
            </p:nvPr>
          </p:nvGraphicFramePr>
          <p:xfrm>
            <a:off x="376163" y="2001342"/>
            <a:ext cx="1674813" cy="2447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Visio" r:id="rId4" imgW="2890266" imgH="4225671" progId="Visio.Drawing.11">
                    <p:embed/>
                  </p:oleObj>
                </mc:Choice>
                <mc:Fallback>
                  <p:oleObj name="Visio" r:id="rId4" imgW="2890266" imgH="4225671" progId="Visio.Drawing.11">
                    <p:embed/>
                    <p:pic>
                      <p:nvPicPr>
                        <p:cNvPr id="2061" name="Object 13">
                          <a:extLst>
                            <a:ext uri="{FF2B5EF4-FFF2-40B4-BE49-F238E27FC236}">
                              <a16:creationId xmlns:a16="http://schemas.microsoft.com/office/drawing/2014/main" id="{BACB237D-F4FF-441E-BD02-91EBAC6F67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163" y="2001342"/>
                          <a:ext cx="1674813" cy="2447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192F373B-504C-4444-B4AC-7CFA6DC373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204864"/>
              <a:ext cx="16859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F99FEFA7-522A-4307-95E0-57036C7B60E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482AE57-0CEB-40AB-8FF0-CD9DBB5AB90F}"/>
              </a:ext>
            </a:extLst>
          </p:cNvPr>
          <p:cNvSpPr txBox="1"/>
          <p:nvPr/>
        </p:nvSpPr>
        <p:spPr>
          <a:xfrm>
            <a:off x="2088232" y="1774557"/>
            <a:ext cx="5508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pt-BR" sz="3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r>
              <a:rPr lang="en-US" altLang="pt-BR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altLang="pt-BR" sz="3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</a:t>
            </a:r>
            <a:r>
              <a:rPr lang="en-US" altLang="pt-BR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TI</a:t>
            </a:r>
            <a:endParaRPr lang="pt-BR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2886AACD-C77F-4957-AD43-865507C8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40</a:t>
            </a:fld>
            <a:endParaRPr lang="pt-BR" alt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2BEF7245-BE7C-4D7E-A300-BDFDC408E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7" y="908720"/>
            <a:ext cx="849694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pt-BR" altLang="pt-BR" sz="2400" dirty="0">
                <a:solidFill>
                  <a:schemeClr val="tx2"/>
                </a:solidFill>
              </a:rPr>
              <a:t>Metodologia de planejamento e gestão da inovação tecnológica.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556D330-24BF-4AEF-B2A8-F5F8967E8458}"/>
              </a:ext>
            </a:extLst>
          </p:cNvPr>
          <p:cNvGrpSpPr/>
          <p:nvPr/>
        </p:nvGrpSpPr>
        <p:grpSpPr>
          <a:xfrm>
            <a:off x="1043607" y="1773088"/>
            <a:ext cx="7273305" cy="4896272"/>
            <a:chOff x="804863" y="1150938"/>
            <a:chExt cx="7512050" cy="5518150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8396DD2-93A8-4408-9318-CFCC7DC95B28}"/>
                </a:ext>
              </a:extLst>
            </p:cNvPr>
            <p:cNvGrpSpPr/>
            <p:nvPr/>
          </p:nvGrpSpPr>
          <p:grpSpPr>
            <a:xfrm>
              <a:off x="804863" y="1150938"/>
              <a:ext cx="7512050" cy="5518150"/>
              <a:chOff x="804863" y="1150938"/>
              <a:chExt cx="7512050" cy="5518150"/>
            </a:xfrm>
          </p:grpSpPr>
          <p:sp>
            <p:nvSpPr>
              <p:cNvPr id="62467" name="Oval 2">
                <a:extLst>
                  <a:ext uri="{FF2B5EF4-FFF2-40B4-BE49-F238E27FC236}">
                    <a16:creationId xmlns:a16="http://schemas.microsoft.com/office/drawing/2014/main" id="{432FD223-BBF2-4678-AA00-E68BCC1F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863" y="1150938"/>
                <a:ext cx="7512050" cy="5518150"/>
              </a:xfrm>
              <a:prstGeom prst="ellipse">
                <a:avLst/>
              </a:prstGeom>
              <a:solidFill>
                <a:srgbClr val="00659B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800"/>
              </a:p>
            </p:txBody>
          </p:sp>
          <p:sp>
            <p:nvSpPr>
              <p:cNvPr id="62468" name="Oval 4">
                <a:extLst>
                  <a:ext uri="{FF2B5EF4-FFF2-40B4-BE49-F238E27FC236}">
                    <a16:creationId xmlns:a16="http://schemas.microsoft.com/office/drawing/2014/main" id="{8E4CDBAC-2DB5-4961-A95A-5B21B249B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664" y="3343193"/>
                <a:ext cx="3238500" cy="251936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800"/>
              </a:p>
            </p:txBody>
          </p:sp>
          <p:sp>
            <p:nvSpPr>
              <p:cNvPr id="62469" name="Oval 5">
                <a:extLst>
                  <a:ext uri="{FF2B5EF4-FFF2-40B4-BE49-F238E27FC236}">
                    <a16:creationId xmlns:a16="http://schemas.microsoft.com/office/drawing/2014/main" id="{4FF4135F-B00A-42EC-98CE-84407121C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976" y="3343193"/>
                <a:ext cx="3238500" cy="251936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800"/>
              </a:p>
            </p:txBody>
          </p:sp>
          <p:sp>
            <p:nvSpPr>
              <p:cNvPr id="62471" name="Oval 7">
                <a:extLst>
                  <a:ext uri="{FF2B5EF4-FFF2-40B4-BE49-F238E27FC236}">
                    <a16:creationId xmlns:a16="http://schemas.microsoft.com/office/drawing/2014/main" id="{92216027-977E-4601-AA64-8C0516373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975" y="1439863"/>
                <a:ext cx="3238500" cy="2356901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800"/>
              </a:p>
            </p:txBody>
          </p:sp>
          <p:pic>
            <p:nvPicPr>
              <p:cNvPr id="62476" name="Picture 12" descr="lampada ilustração">
                <a:extLst>
                  <a:ext uri="{FF2B5EF4-FFF2-40B4-BE49-F238E27FC236}">
                    <a16:creationId xmlns:a16="http://schemas.microsoft.com/office/drawing/2014/main" id="{9A5EB596-B0B6-4759-ADD2-FCB3111A3E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9952" y="3645573"/>
                <a:ext cx="782637" cy="1063625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EEBC4197-72C5-4935-86BD-872193D30F2A}"/>
                </a:ext>
              </a:extLst>
            </p:cNvPr>
            <p:cNvGrpSpPr/>
            <p:nvPr/>
          </p:nvGrpSpPr>
          <p:grpSpPr>
            <a:xfrm>
              <a:off x="2051720" y="1528913"/>
              <a:ext cx="5387987" cy="4199570"/>
              <a:chOff x="2051720" y="1528913"/>
              <a:chExt cx="5387987" cy="4199570"/>
            </a:xfrm>
          </p:grpSpPr>
          <p:sp>
            <p:nvSpPr>
              <p:cNvPr id="62470" name="Text Box 6">
                <a:extLst>
                  <a:ext uri="{FF2B5EF4-FFF2-40B4-BE49-F238E27FC236}">
                    <a16:creationId xmlns:a16="http://schemas.microsoft.com/office/drawing/2014/main" id="{0A740EE7-AF68-4C31-B15D-682FFA966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032" y="4552713"/>
                <a:ext cx="2579675" cy="1163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 dirty="0"/>
                  <a:t>Ferramentas de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 dirty="0"/>
                  <a:t>desenvolvimento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 dirty="0"/>
                  <a:t> de produtos</a:t>
                </a:r>
              </a:p>
            </p:txBody>
          </p:sp>
          <p:pic>
            <p:nvPicPr>
              <p:cNvPr id="62472" name="Picture 8" descr="BS02064_">
                <a:extLst>
                  <a:ext uri="{FF2B5EF4-FFF2-40B4-BE49-F238E27FC236}">
                    <a16:creationId xmlns:a16="http://schemas.microsoft.com/office/drawing/2014/main" id="{6EF9469A-C978-4E70-8B09-8AFFB332B8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5936" y="1528913"/>
                <a:ext cx="962025" cy="138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473" name="Text Box 9">
                <a:extLst>
                  <a:ext uri="{FF2B5EF4-FFF2-40B4-BE49-F238E27FC236}">
                    <a16:creationId xmlns:a16="http://schemas.microsoft.com/office/drawing/2014/main" id="{F87CCBB6-C354-417E-9C53-7274A94CC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9519" y="2814028"/>
                <a:ext cx="1884428" cy="7977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 dirty="0">
                    <a:solidFill>
                      <a:srgbClr val="339966"/>
                    </a:solidFill>
                  </a:rPr>
                  <a:t>Planejamento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 dirty="0">
                    <a:solidFill>
                      <a:srgbClr val="339966"/>
                    </a:solidFill>
                  </a:rPr>
                  <a:t>Estratégico</a:t>
                </a:r>
              </a:p>
            </p:txBody>
          </p:sp>
          <p:pic>
            <p:nvPicPr>
              <p:cNvPr id="62474" name="Picture 10" descr="PE07677_">
                <a:extLst>
                  <a:ext uri="{FF2B5EF4-FFF2-40B4-BE49-F238E27FC236}">
                    <a16:creationId xmlns:a16="http://schemas.microsoft.com/office/drawing/2014/main" id="{25FAB444-A6C7-44B6-A688-03A171C0AA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744" y="3569978"/>
                <a:ext cx="1293812" cy="1296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475" name="Text Box 11">
                <a:extLst>
                  <a:ext uri="{FF2B5EF4-FFF2-40B4-BE49-F238E27FC236}">
                    <a16:creationId xmlns:a16="http://schemas.microsoft.com/office/drawing/2014/main" id="{7D03299A-274E-4535-83CC-B2CD194AC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1720" y="4930688"/>
                <a:ext cx="2044700" cy="7977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 dirty="0">
                    <a:solidFill>
                      <a:srgbClr val="993300"/>
                    </a:solidFill>
                  </a:rPr>
                  <a:t>Inteligência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 dirty="0">
                    <a:solidFill>
                      <a:srgbClr val="993300"/>
                    </a:solidFill>
                  </a:rPr>
                  <a:t>competitiva</a:t>
                </a:r>
              </a:p>
            </p:txBody>
          </p:sp>
          <p:pic>
            <p:nvPicPr>
              <p:cNvPr id="62477" name="Picture 13" descr="j0238268">
                <a:extLst>
                  <a:ext uri="{FF2B5EF4-FFF2-40B4-BE49-F238E27FC236}">
                    <a16:creationId xmlns:a16="http://schemas.microsoft.com/office/drawing/2014/main" id="{6A5DE135-6408-4DD2-A308-922E24D013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3796763"/>
                <a:ext cx="1108218" cy="872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2478" name="Text Box 14">
            <a:extLst>
              <a:ext uri="{FF2B5EF4-FFF2-40B4-BE49-F238E27FC236}">
                <a16:creationId xmlns:a16="http://schemas.microsoft.com/office/drawing/2014/main" id="{99ED2FA0-2453-43F2-8963-0D9043F75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5656" y="4047455"/>
            <a:ext cx="66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rgbClr val="336699"/>
                </a:solidFill>
              </a:rPr>
              <a:t>$$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0EA36B0-34AE-4A7A-842A-656CAA4DE3D7}"/>
              </a:ext>
            </a:extLst>
          </p:cNvPr>
          <p:cNvSpPr txBox="1">
            <a:spLocks noChangeArrowheads="1"/>
          </p:cNvSpPr>
          <p:nvPr/>
        </p:nvSpPr>
        <p:spPr>
          <a:xfrm>
            <a:off x="-6821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5FCA8A-05BE-4F1C-AF6F-EBCFDFEE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41</a:t>
            </a:fld>
            <a:endParaRPr lang="pt-BR" altLang="pt-BR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>
            <a:extLst>
              <a:ext uri="{FF2B5EF4-FFF2-40B4-BE49-F238E27FC236}">
                <a16:creationId xmlns:a16="http://schemas.microsoft.com/office/drawing/2014/main" id="{9AA4D44E-0DB7-4AD2-AD51-73F574C0A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662741"/>
              </p:ext>
            </p:extLst>
          </p:nvPr>
        </p:nvGraphicFramePr>
        <p:xfrm>
          <a:off x="107504" y="1582439"/>
          <a:ext cx="4438650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cumento" r:id="rId4" imgW="8251825" imgH="5707063" progId="Word.Document.8">
                  <p:embed/>
                </p:oleObj>
              </mc:Choice>
              <mc:Fallback>
                <p:oleObj name="Documento" r:id="rId4" imgW="8251825" imgH="5707063" progId="Word.Document.8">
                  <p:embed/>
                  <p:pic>
                    <p:nvPicPr>
                      <p:cNvPr id="63490" name="Object 2">
                        <a:extLst>
                          <a:ext uri="{FF2B5EF4-FFF2-40B4-BE49-F238E27FC236}">
                            <a16:creationId xmlns:a16="http://schemas.microsoft.com/office/drawing/2014/main" id="{9AA4D44E-0DB7-4AD2-AD51-73F574C0A6F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582439"/>
                        <a:ext cx="4438650" cy="2913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Rectangle 3">
            <a:extLst>
              <a:ext uri="{FF2B5EF4-FFF2-40B4-BE49-F238E27FC236}">
                <a16:creationId xmlns:a16="http://schemas.microsoft.com/office/drawing/2014/main" id="{381C7E75-26E9-4999-887A-BF6331090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979" y="1893589"/>
            <a:ext cx="4219575" cy="1344613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>
              <a:defRPr/>
            </a:pPr>
            <a:r>
              <a:rPr lang="pt-BR" b="1" u="sng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Riscos e Retorno de Investimento </a:t>
            </a:r>
            <a:r>
              <a:rPr lang="pt-BR" sz="1600" b="1">
                <a:solidFill>
                  <a:srgbClr val="008000"/>
                </a:solidFill>
                <a:latin typeface="Arial" charset="0"/>
              </a:rPr>
              <a:t>(Paybak, ROI, VPL, TIR, BCR)</a:t>
            </a:r>
          </a:p>
          <a:p>
            <a:pPr algn="ctr" defTabSz="762000">
              <a:defRPr/>
            </a:pPr>
            <a:endParaRPr lang="pt-BR" sz="1600" b="1">
              <a:solidFill>
                <a:srgbClr val="008000"/>
              </a:solidFill>
              <a:latin typeface="Arial" charset="0"/>
            </a:endParaRPr>
          </a:p>
          <a:p>
            <a:pPr algn="ctr" defTabSz="762000">
              <a:defRPr/>
            </a:pPr>
            <a:r>
              <a:rPr lang="pt-BR" sz="1600" b="1">
                <a:solidFill>
                  <a:srgbClr val="008000"/>
                </a:solidFill>
                <a:latin typeface="Arial" charset="0"/>
              </a:rPr>
              <a:t>A alternativa com pontuação maior pode não ser a melhor escolha.</a:t>
            </a:r>
            <a:endParaRPr lang="pt-BR" sz="16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63492" name="AutoShape 4">
            <a:extLst>
              <a:ext uri="{FF2B5EF4-FFF2-40B4-BE49-F238E27FC236}">
                <a16:creationId xmlns:a16="http://schemas.microsoft.com/office/drawing/2014/main" id="{A589A73E-763D-4788-BAC6-E0A442284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604" y="1690389"/>
            <a:ext cx="4114800" cy="2333625"/>
          </a:xfrm>
          <a:prstGeom prst="roundRect">
            <a:avLst>
              <a:gd name="adj" fmla="val 12495"/>
            </a:avLst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49D81A87-7770-4C40-8B9D-41E122696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9554" y="4476452"/>
            <a:ext cx="1549400" cy="50641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58D3C4F0-4AC0-466D-90B4-D4CDDEA71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7754" y="4476452"/>
            <a:ext cx="3254375" cy="54133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id="{A27208DA-94F7-4377-8117-F61AA497E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9754" y="4476452"/>
            <a:ext cx="2492375" cy="54133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id="{E1DAA98B-DAAE-4B40-874E-F1EBBFDF8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4154" y="4476452"/>
            <a:ext cx="4343400" cy="54133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8D75453-57DB-427F-ADA0-9AD1485A2E24}"/>
              </a:ext>
            </a:extLst>
          </p:cNvPr>
          <p:cNvGrpSpPr/>
          <p:nvPr/>
        </p:nvGrpSpPr>
        <p:grpSpPr>
          <a:xfrm>
            <a:off x="1317179" y="4581128"/>
            <a:ext cx="6810375" cy="2232248"/>
            <a:chOff x="1317179" y="4581128"/>
            <a:chExt cx="6810375" cy="2232248"/>
          </a:xfrm>
        </p:grpSpPr>
        <p:sp>
          <p:nvSpPr>
            <p:cNvPr id="63497" name="Rectangle 9">
              <a:extLst>
                <a:ext uri="{FF2B5EF4-FFF2-40B4-BE49-F238E27FC236}">
                  <a16:creationId xmlns:a16="http://schemas.microsoft.com/office/drawing/2014/main" id="{B50AF831-C962-44F6-82C7-39B311FB3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179" y="5017789"/>
              <a:ext cx="6769100" cy="1435100"/>
            </a:xfrm>
            <a:prstGeom prst="rect">
              <a:avLst/>
            </a:prstGeom>
            <a:noFill/>
            <a:ln w="12700">
              <a:solidFill>
                <a:srgbClr val="0F45B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63498" name="Rectangle 10">
              <a:extLst>
                <a:ext uri="{FF2B5EF4-FFF2-40B4-BE49-F238E27FC236}">
                  <a16:creationId xmlns:a16="http://schemas.microsoft.com/office/drawing/2014/main" id="{4FA93705-D80E-4E26-AD26-8D8741C64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154" y="4982864"/>
              <a:ext cx="1417055" cy="126252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200" b="1" dirty="0"/>
                <a:t>Análise de Risco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200" b="1" dirty="0"/>
                <a:t>Residual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9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P : Probabilidade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G : Gravidade </a:t>
              </a:r>
            </a:p>
            <a:p>
              <a:pPr marL="180975" lvl="1" indent="0">
                <a:spcBef>
                  <a:spcPct val="0"/>
                </a:spcBef>
                <a:buNone/>
              </a:pPr>
              <a:r>
                <a:rPr lang="pt-BR" altLang="pt-BR" sz="700" dirty="0"/>
                <a:t>E : Elevada</a:t>
              </a:r>
            </a:p>
            <a:p>
              <a:pPr marL="180975" lvl="1" indent="0">
                <a:spcBef>
                  <a:spcPct val="0"/>
                </a:spcBef>
                <a:buNone/>
              </a:pPr>
              <a:r>
                <a:rPr lang="pt-BR" altLang="pt-BR" sz="700" dirty="0"/>
                <a:t>M : Média</a:t>
              </a:r>
            </a:p>
            <a:p>
              <a:pPr marL="180975" lvl="1" indent="0">
                <a:spcBef>
                  <a:spcPct val="0"/>
                </a:spcBef>
                <a:buNone/>
              </a:pPr>
              <a:r>
                <a:rPr lang="pt-BR" altLang="pt-BR" sz="700" dirty="0"/>
                <a:t>B : Baixa</a:t>
              </a:r>
            </a:p>
          </p:txBody>
        </p:sp>
        <p:sp>
          <p:nvSpPr>
            <p:cNvPr id="63499" name="Line 11">
              <a:extLst>
                <a:ext uri="{FF2B5EF4-FFF2-40B4-BE49-F238E27FC236}">
                  <a16:creationId xmlns:a16="http://schemas.microsoft.com/office/drawing/2014/main" id="{4490FE19-2418-4C3D-85A7-E80A11FF7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829" y="5011439"/>
              <a:ext cx="0" cy="1447800"/>
            </a:xfrm>
            <a:prstGeom prst="line">
              <a:avLst/>
            </a:prstGeom>
            <a:noFill/>
            <a:ln w="12700">
              <a:solidFill>
                <a:srgbClr val="0F45B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500" name="Line 12">
              <a:extLst>
                <a:ext uri="{FF2B5EF4-FFF2-40B4-BE49-F238E27FC236}">
                  <a16:creationId xmlns:a16="http://schemas.microsoft.com/office/drawing/2014/main" id="{650E7581-26E6-4B0D-9FDA-54852BB66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9429" y="5011439"/>
              <a:ext cx="0" cy="1447800"/>
            </a:xfrm>
            <a:prstGeom prst="line">
              <a:avLst/>
            </a:prstGeom>
            <a:noFill/>
            <a:ln w="12700">
              <a:solidFill>
                <a:srgbClr val="0F45B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501" name="Line 13">
              <a:extLst>
                <a:ext uri="{FF2B5EF4-FFF2-40B4-BE49-F238E27FC236}">
                  <a16:creationId xmlns:a16="http://schemas.microsoft.com/office/drawing/2014/main" id="{AB29E31D-ED4F-4289-B499-D0C1CCCF3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829" y="5228927"/>
              <a:ext cx="5257800" cy="0"/>
            </a:xfrm>
            <a:prstGeom prst="line">
              <a:avLst/>
            </a:prstGeom>
            <a:noFill/>
            <a:ln w="12700">
              <a:solidFill>
                <a:srgbClr val="0F45B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502" name="Rectangle 14">
              <a:extLst>
                <a:ext uri="{FF2B5EF4-FFF2-40B4-BE49-F238E27FC236}">
                  <a16:creationId xmlns:a16="http://schemas.microsoft.com/office/drawing/2014/main" id="{C6750B57-5398-419D-9440-EFEB9D4E3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554" y="4982864"/>
              <a:ext cx="2316788" cy="27764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200" dirty="0"/>
                <a:t>Problema</a:t>
              </a:r>
              <a:r>
                <a:rPr lang="pt-BR" altLang="pt-BR" sz="1200" dirty="0">
                  <a:solidFill>
                    <a:schemeClr val="bg2"/>
                  </a:solidFill>
                </a:rPr>
                <a:t>                         </a:t>
              </a:r>
              <a:r>
                <a:rPr lang="pt-BR" altLang="pt-BR" sz="1200" dirty="0"/>
                <a:t>P    G</a:t>
              </a:r>
            </a:p>
          </p:txBody>
        </p:sp>
        <p:sp>
          <p:nvSpPr>
            <p:cNvPr id="63503" name="Rectangle 15">
              <a:extLst>
                <a:ext uri="{FF2B5EF4-FFF2-40B4-BE49-F238E27FC236}">
                  <a16:creationId xmlns:a16="http://schemas.microsoft.com/office/drawing/2014/main" id="{F76573CD-A35C-4466-BFBF-C005490FC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554" y="4982864"/>
              <a:ext cx="2403350" cy="27764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200"/>
                <a:t>Problema                           P    G</a:t>
              </a:r>
            </a:p>
          </p:txBody>
        </p:sp>
        <p:sp>
          <p:nvSpPr>
            <p:cNvPr id="63504" name="Line 16">
              <a:extLst>
                <a:ext uri="{FF2B5EF4-FFF2-40B4-BE49-F238E27FC236}">
                  <a16:creationId xmlns:a16="http://schemas.microsoft.com/office/drawing/2014/main" id="{1C92EE9F-21E9-481B-9E43-232CC4A2D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3029" y="5011439"/>
              <a:ext cx="0" cy="1447800"/>
            </a:xfrm>
            <a:prstGeom prst="line">
              <a:avLst/>
            </a:prstGeom>
            <a:noFill/>
            <a:ln w="12700">
              <a:solidFill>
                <a:srgbClr val="0F45B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505" name="Line 17">
              <a:extLst>
                <a:ext uri="{FF2B5EF4-FFF2-40B4-BE49-F238E27FC236}">
                  <a16:creationId xmlns:a16="http://schemas.microsoft.com/office/drawing/2014/main" id="{1341288C-0807-4786-9AC0-FFD2C125F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7829" y="5011439"/>
              <a:ext cx="0" cy="1447800"/>
            </a:xfrm>
            <a:prstGeom prst="line">
              <a:avLst/>
            </a:prstGeom>
            <a:noFill/>
            <a:ln w="12700">
              <a:solidFill>
                <a:srgbClr val="0F45B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506" name="Line 18">
              <a:extLst>
                <a:ext uri="{FF2B5EF4-FFF2-40B4-BE49-F238E27FC236}">
                  <a16:creationId xmlns:a16="http://schemas.microsoft.com/office/drawing/2014/main" id="{D8842C82-26AD-4A1B-AA03-EE6EB2C42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4629" y="5011439"/>
              <a:ext cx="0" cy="1447800"/>
            </a:xfrm>
            <a:prstGeom prst="line">
              <a:avLst/>
            </a:prstGeom>
            <a:noFill/>
            <a:ln w="12700">
              <a:solidFill>
                <a:srgbClr val="0F45B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507" name="Line 19">
              <a:extLst>
                <a:ext uri="{FF2B5EF4-FFF2-40B4-BE49-F238E27FC236}">
                  <a16:creationId xmlns:a16="http://schemas.microsoft.com/office/drawing/2014/main" id="{2ED7E168-EAB4-4E73-B179-5FA4F68DF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9829" y="5011439"/>
              <a:ext cx="0" cy="1447800"/>
            </a:xfrm>
            <a:prstGeom prst="line">
              <a:avLst/>
            </a:prstGeom>
            <a:noFill/>
            <a:ln w="12700">
              <a:solidFill>
                <a:srgbClr val="0F45B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508" name="Rectangle 20">
              <a:extLst>
                <a:ext uri="{FF2B5EF4-FFF2-40B4-BE49-F238E27FC236}">
                  <a16:creationId xmlns:a16="http://schemas.microsoft.com/office/drawing/2014/main" id="{52297520-A058-4D40-A603-54B445B7A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954" y="5208289"/>
              <a:ext cx="2012950" cy="110172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1. Se o consumo  não  for tão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    bom como propagado, os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  gastos serão pouco maiores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1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2.Se tivermos mais crianças,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  o sedan não será suficiente</a:t>
              </a:r>
            </a:p>
          </p:txBody>
        </p:sp>
        <p:sp>
          <p:nvSpPr>
            <p:cNvPr id="63509" name="Rectangle 21">
              <a:extLst>
                <a:ext uri="{FF2B5EF4-FFF2-40B4-BE49-F238E27FC236}">
                  <a16:creationId xmlns:a16="http://schemas.microsoft.com/office/drawing/2014/main" id="{97DCABB0-F708-4982-AF25-1BF79D2C7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554" y="5208289"/>
              <a:ext cx="2173288" cy="12700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/>
                <a:t>1. Se não pudermos ajustá-la p/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/>
                <a:t>   transporte não familiar, os aci-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/>
                <a:t>   dentes podem aumentar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1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/>
                <a:t>2.Se nos mudarmos de casa p/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/>
                <a:t>  apartamento, a van será difícil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/>
                <a:t>  p/estacionar</a:t>
              </a:r>
            </a:p>
          </p:txBody>
        </p:sp>
        <p:sp>
          <p:nvSpPr>
            <p:cNvPr id="63510" name="Rectangle 22">
              <a:extLst>
                <a:ext uri="{FF2B5EF4-FFF2-40B4-BE49-F238E27FC236}">
                  <a16:creationId xmlns:a16="http://schemas.microsoft.com/office/drawing/2014/main" id="{095FBB85-9CF1-4662-B849-A1F193575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954" y="5208289"/>
              <a:ext cx="638175" cy="93345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>
                  <a:solidFill>
                    <a:schemeClr val="bg2"/>
                  </a:solidFill>
                </a:rPr>
                <a:t>E       </a:t>
              </a:r>
              <a:r>
                <a:rPr lang="pt-BR" altLang="pt-BR" sz="1100" dirty="0"/>
                <a:t>B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100" dirty="0"/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100" dirty="0"/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1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B       E</a:t>
              </a:r>
            </a:p>
          </p:txBody>
        </p:sp>
        <p:sp>
          <p:nvSpPr>
            <p:cNvPr id="63511" name="Rectangle 23">
              <a:extLst>
                <a:ext uri="{FF2B5EF4-FFF2-40B4-BE49-F238E27FC236}">
                  <a16:creationId xmlns:a16="http://schemas.microsoft.com/office/drawing/2014/main" id="{7F93F363-0B3E-4B3B-B5E5-B06215DCC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154" y="5208289"/>
              <a:ext cx="660400" cy="93345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M       E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100" dirty="0"/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100" dirty="0"/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1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100" dirty="0"/>
                <a:t>M       E</a:t>
              </a:r>
            </a:p>
          </p:txBody>
        </p:sp>
        <p:sp>
          <p:nvSpPr>
            <p:cNvPr id="63512" name="AutoShape 24">
              <a:extLst>
                <a:ext uri="{FF2B5EF4-FFF2-40B4-BE49-F238E27FC236}">
                  <a16:creationId xmlns:a16="http://schemas.microsoft.com/office/drawing/2014/main" id="{98C36B91-AD66-4BA0-AA86-42E63F05A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179" y="6464126"/>
              <a:ext cx="1892300" cy="34925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rgbClr val="0F45B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63513" name="Rectangle 25">
              <a:extLst>
                <a:ext uri="{FF2B5EF4-FFF2-40B4-BE49-F238E27FC236}">
                  <a16:creationId xmlns:a16="http://schemas.microsoft.com/office/drawing/2014/main" id="{75A73282-8D4A-4BEA-9521-9CC60C17B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6525344"/>
              <a:ext cx="1872208" cy="277641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200" dirty="0"/>
                <a:t>Alternativa Selecionada</a:t>
              </a:r>
            </a:p>
          </p:txBody>
        </p:sp>
        <p:sp>
          <p:nvSpPr>
            <p:cNvPr id="63514" name="Rectangle 26">
              <a:extLst>
                <a:ext uri="{FF2B5EF4-FFF2-40B4-BE49-F238E27FC236}">
                  <a16:creationId xmlns:a16="http://schemas.microsoft.com/office/drawing/2014/main" id="{8415FD63-B4D8-4882-9929-73E2A35A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4581128"/>
              <a:ext cx="1890564" cy="35458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700" dirty="0">
                  <a:solidFill>
                    <a:srgbClr val="0070C0"/>
                  </a:solidFill>
                  <a:latin typeface="Book Antiqua" panose="02040602050305030304" pitchFamily="18" charset="0"/>
                </a:rPr>
                <a:t>Carro de passeio</a:t>
              </a:r>
            </a:p>
          </p:txBody>
        </p:sp>
      </p:grpSp>
      <p:sp>
        <p:nvSpPr>
          <p:cNvPr id="63515" name="Rectangle 27">
            <a:extLst>
              <a:ext uri="{FF2B5EF4-FFF2-40B4-BE49-F238E27FC236}">
                <a16:creationId xmlns:a16="http://schemas.microsoft.com/office/drawing/2014/main" id="{FACD9768-E69D-4E76-8BB7-22785FE8E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4509120"/>
            <a:ext cx="2629284" cy="35458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700" dirty="0" err="1">
                <a:solidFill>
                  <a:srgbClr val="0070C0"/>
                </a:solidFill>
                <a:latin typeface="Book Antiqua" panose="02040602050305030304" pitchFamily="18" charset="0"/>
              </a:rPr>
              <a:t>Mini-van</a:t>
            </a:r>
            <a:r>
              <a:rPr lang="pt-BR" altLang="pt-BR" sz="1700" dirty="0">
                <a:solidFill>
                  <a:srgbClr val="0070C0"/>
                </a:solidFill>
                <a:latin typeface="Book Antiqua" panose="02040602050305030304" pitchFamily="18" charset="0"/>
              </a:rPr>
              <a:t> / Utilitário</a:t>
            </a:r>
          </a:p>
        </p:txBody>
      </p:sp>
      <p:sp>
        <p:nvSpPr>
          <p:cNvPr id="63516" name="Rectangle 28">
            <a:extLst>
              <a:ext uri="{FF2B5EF4-FFF2-40B4-BE49-F238E27FC236}">
                <a16:creationId xmlns:a16="http://schemas.microsoft.com/office/drawing/2014/main" id="{95F4B332-1933-4C13-A99C-209748CDA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980728"/>
            <a:ext cx="8568952" cy="504056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3200" dirty="0"/>
              <a:t>Análise Detalhada   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9C995C49-ED3C-4B54-8BD6-86F287EBCFEE}"/>
              </a:ext>
            </a:extLst>
          </p:cNvPr>
          <p:cNvSpPr txBox="1">
            <a:spLocks noChangeArrowheads="1"/>
          </p:cNvSpPr>
          <p:nvPr/>
        </p:nvSpPr>
        <p:spPr>
          <a:xfrm>
            <a:off x="-6821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51A1E5-32B1-4E1B-A819-D54C7BD9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166-6EB7-4FFC-83F8-D039E9D4DAB2}" type="slidenum">
              <a:rPr lang="pt-BR" altLang="pt-BR" smtClean="0"/>
              <a:pPr/>
              <a:t>42</a:t>
            </a:fld>
            <a:endParaRPr lang="pt-BR" altLang="pt-BR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577F347E-AD38-4DB8-9BE8-6360D85D8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7992888" cy="10382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pt-BR" altLang="pt-BR" sz="2800" dirty="0">
                <a:solidFill>
                  <a:schemeClr val="accent1">
                    <a:lumMod val="75000"/>
                  </a:schemeClr>
                </a:solidFill>
              </a:rPr>
              <a:t>Origem dos Projetos - De Onde Vem?</a:t>
            </a:r>
          </a:p>
          <a:p>
            <a:pPr lvl="1"/>
            <a:r>
              <a:rPr lang="pt-BR" altLang="pt-BR" dirty="0"/>
              <a:t>Necessidade</a:t>
            </a:r>
          </a:p>
          <a:p>
            <a:pPr lvl="1"/>
            <a:r>
              <a:rPr lang="pt-BR" altLang="pt-BR" dirty="0"/>
              <a:t>Ambiente externo</a:t>
            </a:r>
          </a:p>
        </p:txBody>
      </p:sp>
      <p:grpSp>
        <p:nvGrpSpPr>
          <p:cNvPr id="65540" name="Group 4">
            <a:extLst>
              <a:ext uri="{FF2B5EF4-FFF2-40B4-BE49-F238E27FC236}">
                <a16:creationId xmlns:a16="http://schemas.microsoft.com/office/drawing/2014/main" id="{61366F16-AB0A-41EF-BFE4-3DBAFDC7ECD0}"/>
              </a:ext>
            </a:extLst>
          </p:cNvPr>
          <p:cNvGrpSpPr>
            <a:grpSpLocks/>
          </p:cNvGrpSpPr>
          <p:nvPr/>
        </p:nvGrpSpPr>
        <p:grpSpPr bwMode="auto">
          <a:xfrm>
            <a:off x="1572140" y="2204864"/>
            <a:ext cx="6312228" cy="4104456"/>
            <a:chOff x="2183" y="576"/>
            <a:chExt cx="3894" cy="2457"/>
          </a:xfrm>
        </p:grpSpPr>
        <p:sp>
          <p:nvSpPr>
            <p:cNvPr id="65541" name="Freeform 5">
              <a:extLst>
                <a:ext uri="{FF2B5EF4-FFF2-40B4-BE49-F238E27FC236}">
                  <a16:creationId xmlns:a16="http://schemas.microsoft.com/office/drawing/2014/main" id="{521A6065-2299-4A03-AC6F-76503FBD3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576"/>
              <a:ext cx="2963" cy="516"/>
            </a:xfrm>
            <a:custGeom>
              <a:avLst/>
              <a:gdLst>
                <a:gd name="T0" fmla="*/ 1139 w 1899"/>
                <a:gd name="T1" fmla="*/ 3 h 1408"/>
                <a:gd name="T2" fmla="*/ 462 w 1899"/>
                <a:gd name="T3" fmla="*/ 3 h 1408"/>
                <a:gd name="T4" fmla="*/ 95 w 1899"/>
                <a:gd name="T5" fmla="*/ 4 h 1408"/>
                <a:gd name="T6" fmla="*/ 0 w 1899"/>
                <a:gd name="T7" fmla="*/ 4 h 1408"/>
                <a:gd name="T8" fmla="*/ 296 w 1899"/>
                <a:gd name="T9" fmla="*/ 5 h 1408"/>
                <a:gd name="T10" fmla="*/ 562 w 1899"/>
                <a:gd name="T11" fmla="*/ 6 h 1408"/>
                <a:gd name="T12" fmla="*/ 582 w 1899"/>
                <a:gd name="T13" fmla="*/ 7 h 1408"/>
                <a:gd name="T14" fmla="*/ 1109 w 1899"/>
                <a:gd name="T15" fmla="*/ 8 h 1408"/>
                <a:gd name="T16" fmla="*/ 1980 w 1899"/>
                <a:gd name="T17" fmla="*/ 8 h 1408"/>
                <a:gd name="T18" fmla="*/ 3004 w 1899"/>
                <a:gd name="T19" fmla="*/ 8 h 1408"/>
                <a:gd name="T20" fmla="*/ 4061 w 1899"/>
                <a:gd name="T21" fmla="*/ 8 h 1408"/>
                <a:gd name="T22" fmla="*/ 4764 w 1899"/>
                <a:gd name="T23" fmla="*/ 8 h 1408"/>
                <a:gd name="T24" fmla="*/ 5595 w 1899"/>
                <a:gd name="T25" fmla="*/ 8 h 1408"/>
                <a:gd name="T26" fmla="*/ 6449 w 1899"/>
                <a:gd name="T27" fmla="*/ 9 h 1408"/>
                <a:gd name="T28" fmla="*/ 7343 w 1899"/>
                <a:gd name="T29" fmla="*/ 9 h 1408"/>
                <a:gd name="T30" fmla="*/ 8202 w 1899"/>
                <a:gd name="T31" fmla="*/ 8 h 1408"/>
                <a:gd name="T32" fmla="*/ 9221 w 1899"/>
                <a:gd name="T33" fmla="*/ 9 h 1408"/>
                <a:gd name="T34" fmla="*/ 10432 w 1899"/>
                <a:gd name="T35" fmla="*/ 9 h 1408"/>
                <a:gd name="T36" fmla="*/ 11719 w 1899"/>
                <a:gd name="T37" fmla="*/ 9 h 1408"/>
                <a:gd name="T38" fmla="*/ 12969 w 1899"/>
                <a:gd name="T39" fmla="*/ 9 h 1408"/>
                <a:gd name="T40" fmla="*/ 14130 w 1899"/>
                <a:gd name="T41" fmla="*/ 8 h 1408"/>
                <a:gd name="T42" fmla="*/ 15255 w 1899"/>
                <a:gd name="T43" fmla="*/ 8 h 1408"/>
                <a:gd name="T44" fmla="*/ 16407 w 1899"/>
                <a:gd name="T45" fmla="*/ 8 h 1408"/>
                <a:gd name="T46" fmla="*/ 17199 w 1899"/>
                <a:gd name="T47" fmla="*/ 7 h 1408"/>
                <a:gd name="T48" fmla="*/ 17550 w 1899"/>
                <a:gd name="T49" fmla="*/ 6 h 1408"/>
                <a:gd name="T50" fmla="*/ 17377 w 1899"/>
                <a:gd name="T51" fmla="*/ 5 h 1408"/>
                <a:gd name="T52" fmla="*/ 16598 w 1899"/>
                <a:gd name="T53" fmla="*/ 4 h 1408"/>
                <a:gd name="T54" fmla="*/ 17045 w 1899"/>
                <a:gd name="T55" fmla="*/ 4 h 1408"/>
                <a:gd name="T56" fmla="*/ 17071 w 1899"/>
                <a:gd name="T57" fmla="*/ 3 h 1408"/>
                <a:gd name="T58" fmla="*/ 16767 w 1899"/>
                <a:gd name="T59" fmla="*/ 3 h 1408"/>
                <a:gd name="T60" fmla="*/ 16204 w 1899"/>
                <a:gd name="T61" fmla="*/ 3 h 1408"/>
                <a:gd name="T62" fmla="*/ 15445 w 1899"/>
                <a:gd name="T63" fmla="*/ 3 h 1408"/>
                <a:gd name="T64" fmla="*/ 14768 w 1899"/>
                <a:gd name="T65" fmla="*/ 2 h 1408"/>
                <a:gd name="T66" fmla="*/ 14077 w 1899"/>
                <a:gd name="T67" fmla="*/ 1 h 1408"/>
                <a:gd name="T68" fmla="*/ 13308 w 1899"/>
                <a:gd name="T69" fmla="*/ 1 h 1408"/>
                <a:gd name="T70" fmla="*/ 12462 w 1899"/>
                <a:gd name="T71" fmla="*/ 1 h 1408"/>
                <a:gd name="T72" fmla="*/ 11635 w 1899"/>
                <a:gd name="T73" fmla="*/ 1 h 1408"/>
                <a:gd name="T74" fmla="*/ 10841 w 1899"/>
                <a:gd name="T75" fmla="*/ 1 h 1408"/>
                <a:gd name="T76" fmla="*/ 9899 w 1899"/>
                <a:gd name="T77" fmla="*/ 0 h 1408"/>
                <a:gd name="T78" fmla="*/ 8713 w 1899"/>
                <a:gd name="T79" fmla="*/ 0 h 1408"/>
                <a:gd name="T80" fmla="*/ 7477 w 1899"/>
                <a:gd name="T81" fmla="*/ 0 h 1408"/>
                <a:gd name="T82" fmla="*/ 6354 w 1899"/>
                <a:gd name="T83" fmla="*/ 0 h 1408"/>
                <a:gd name="T84" fmla="*/ 5531 w 1899"/>
                <a:gd name="T85" fmla="*/ 1 h 1408"/>
                <a:gd name="T86" fmla="*/ 4764 w 1899"/>
                <a:gd name="T87" fmla="*/ 1 h 1408"/>
                <a:gd name="T88" fmla="*/ 3893 w 1899"/>
                <a:gd name="T89" fmla="*/ 1 h 1408"/>
                <a:gd name="T90" fmla="*/ 3004 w 1899"/>
                <a:gd name="T91" fmla="*/ 1 h 1408"/>
                <a:gd name="T92" fmla="*/ 2276 w 1899"/>
                <a:gd name="T93" fmla="*/ 1 h 1408"/>
                <a:gd name="T94" fmla="*/ 1830 w 1899"/>
                <a:gd name="T95" fmla="*/ 2 h 1408"/>
                <a:gd name="T96" fmla="*/ 1768 w 1899"/>
                <a:gd name="T97" fmla="*/ 3 h 1408"/>
                <a:gd name="T98" fmla="*/ 1768 w 1899"/>
                <a:gd name="T99" fmla="*/ 3 h 1408"/>
                <a:gd name="T100" fmla="*/ 1768 w 1899"/>
                <a:gd name="T101" fmla="*/ 3 h 1408"/>
                <a:gd name="T102" fmla="*/ 1748 w 1899"/>
                <a:gd name="T103" fmla="*/ 3 h 1408"/>
                <a:gd name="T104" fmla="*/ 1748 w 1899"/>
                <a:gd name="T105" fmla="*/ 3 h 1408"/>
                <a:gd name="T106" fmla="*/ 1748 w 1899"/>
                <a:gd name="T107" fmla="*/ 3 h 14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99" h="1408">
                  <a:moveTo>
                    <a:pt x="189" y="365"/>
                  </a:moveTo>
                  <a:lnTo>
                    <a:pt x="155" y="378"/>
                  </a:lnTo>
                  <a:lnTo>
                    <a:pt x="123" y="396"/>
                  </a:lnTo>
                  <a:lnTo>
                    <a:pt x="96" y="418"/>
                  </a:lnTo>
                  <a:lnTo>
                    <a:pt x="71" y="443"/>
                  </a:lnTo>
                  <a:lnTo>
                    <a:pt x="50" y="472"/>
                  </a:lnTo>
                  <a:lnTo>
                    <a:pt x="32" y="504"/>
                  </a:lnTo>
                  <a:lnTo>
                    <a:pt x="19" y="538"/>
                  </a:lnTo>
                  <a:lnTo>
                    <a:pt x="10" y="572"/>
                  </a:lnTo>
                  <a:lnTo>
                    <a:pt x="2" y="611"/>
                  </a:lnTo>
                  <a:lnTo>
                    <a:pt x="0" y="649"/>
                  </a:lnTo>
                  <a:lnTo>
                    <a:pt x="0" y="688"/>
                  </a:lnTo>
                  <a:lnTo>
                    <a:pt x="7" y="724"/>
                  </a:lnTo>
                  <a:lnTo>
                    <a:pt x="16" y="763"/>
                  </a:lnTo>
                  <a:lnTo>
                    <a:pt x="32" y="797"/>
                  </a:lnTo>
                  <a:lnTo>
                    <a:pt x="50" y="831"/>
                  </a:lnTo>
                  <a:lnTo>
                    <a:pt x="77" y="863"/>
                  </a:lnTo>
                  <a:lnTo>
                    <a:pt x="61" y="913"/>
                  </a:lnTo>
                  <a:lnTo>
                    <a:pt x="55" y="963"/>
                  </a:lnTo>
                  <a:lnTo>
                    <a:pt x="55" y="1013"/>
                  </a:lnTo>
                  <a:lnTo>
                    <a:pt x="63" y="1056"/>
                  </a:lnTo>
                  <a:lnTo>
                    <a:pt x="75" y="1099"/>
                  </a:lnTo>
                  <a:lnTo>
                    <a:pt x="96" y="1137"/>
                  </a:lnTo>
                  <a:lnTo>
                    <a:pt x="120" y="1172"/>
                  </a:lnTo>
                  <a:lnTo>
                    <a:pt x="148" y="1199"/>
                  </a:lnTo>
                  <a:lnTo>
                    <a:pt x="180" y="1224"/>
                  </a:lnTo>
                  <a:lnTo>
                    <a:pt x="214" y="1243"/>
                  </a:lnTo>
                  <a:lnTo>
                    <a:pt x="250" y="1253"/>
                  </a:lnTo>
                  <a:lnTo>
                    <a:pt x="289" y="1255"/>
                  </a:lnTo>
                  <a:lnTo>
                    <a:pt x="325" y="1252"/>
                  </a:lnTo>
                  <a:lnTo>
                    <a:pt x="364" y="1237"/>
                  </a:lnTo>
                  <a:lnTo>
                    <a:pt x="401" y="1215"/>
                  </a:lnTo>
                  <a:lnTo>
                    <a:pt x="439" y="1180"/>
                  </a:lnTo>
                  <a:lnTo>
                    <a:pt x="462" y="1208"/>
                  </a:lnTo>
                  <a:lnTo>
                    <a:pt x="489" y="1231"/>
                  </a:lnTo>
                  <a:lnTo>
                    <a:pt x="515" y="1252"/>
                  </a:lnTo>
                  <a:lnTo>
                    <a:pt x="546" y="1269"/>
                  </a:lnTo>
                  <a:lnTo>
                    <a:pt x="574" y="1285"/>
                  </a:lnTo>
                  <a:lnTo>
                    <a:pt x="605" y="1298"/>
                  </a:lnTo>
                  <a:lnTo>
                    <a:pt x="635" y="1308"/>
                  </a:lnTo>
                  <a:lnTo>
                    <a:pt x="667" y="1313"/>
                  </a:lnTo>
                  <a:lnTo>
                    <a:pt x="697" y="1318"/>
                  </a:lnTo>
                  <a:lnTo>
                    <a:pt x="730" y="1320"/>
                  </a:lnTo>
                  <a:lnTo>
                    <a:pt x="762" y="1319"/>
                  </a:lnTo>
                  <a:lnTo>
                    <a:pt x="794" y="1314"/>
                  </a:lnTo>
                  <a:lnTo>
                    <a:pt x="824" y="1307"/>
                  </a:lnTo>
                  <a:lnTo>
                    <a:pt x="857" y="1296"/>
                  </a:lnTo>
                  <a:lnTo>
                    <a:pt x="887" y="1283"/>
                  </a:lnTo>
                  <a:lnTo>
                    <a:pt x="919" y="1266"/>
                  </a:lnTo>
                  <a:lnTo>
                    <a:pt x="957" y="1303"/>
                  </a:lnTo>
                  <a:lnTo>
                    <a:pt x="997" y="1333"/>
                  </a:lnTo>
                  <a:lnTo>
                    <a:pt x="1039" y="1359"/>
                  </a:lnTo>
                  <a:lnTo>
                    <a:pt x="1084" y="1377"/>
                  </a:lnTo>
                  <a:lnTo>
                    <a:pt x="1128" y="1393"/>
                  </a:lnTo>
                  <a:lnTo>
                    <a:pt x="1174" y="1402"/>
                  </a:lnTo>
                  <a:lnTo>
                    <a:pt x="1219" y="1407"/>
                  </a:lnTo>
                  <a:lnTo>
                    <a:pt x="1267" y="1404"/>
                  </a:lnTo>
                  <a:lnTo>
                    <a:pt x="1312" y="1400"/>
                  </a:lnTo>
                  <a:lnTo>
                    <a:pt x="1358" y="1388"/>
                  </a:lnTo>
                  <a:lnTo>
                    <a:pt x="1402" y="1373"/>
                  </a:lnTo>
                  <a:lnTo>
                    <a:pt x="1447" y="1351"/>
                  </a:lnTo>
                  <a:lnTo>
                    <a:pt x="1487" y="1327"/>
                  </a:lnTo>
                  <a:lnTo>
                    <a:pt x="1528" y="1295"/>
                  </a:lnTo>
                  <a:lnTo>
                    <a:pt x="1566" y="1260"/>
                  </a:lnTo>
                  <a:lnTo>
                    <a:pt x="1603" y="1218"/>
                  </a:lnTo>
                  <a:lnTo>
                    <a:pt x="1650" y="1227"/>
                  </a:lnTo>
                  <a:lnTo>
                    <a:pt x="1695" y="1223"/>
                  </a:lnTo>
                  <a:lnTo>
                    <a:pt x="1736" y="1211"/>
                  </a:lnTo>
                  <a:lnTo>
                    <a:pt x="1774" y="1189"/>
                  </a:lnTo>
                  <a:lnTo>
                    <a:pt x="1807" y="1162"/>
                  </a:lnTo>
                  <a:lnTo>
                    <a:pt x="1836" y="1127"/>
                  </a:lnTo>
                  <a:lnTo>
                    <a:pt x="1860" y="1088"/>
                  </a:lnTo>
                  <a:lnTo>
                    <a:pt x="1879" y="1045"/>
                  </a:lnTo>
                  <a:lnTo>
                    <a:pt x="1890" y="999"/>
                  </a:lnTo>
                  <a:lnTo>
                    <a:pt x="1898" y="952"/>
                  </a:lnTo>
                  <a:lnTo>
                    <a:pt x="1898" y="904"/>
                  </a:lnTo>
                  <a:lnTo>
                    <a:pt x="1893" y="854"/>
                  </a:lnTo>
                  <a:lnTo>
                    <a:pt x="1879" y="808"/>
                  </a:lnTo>
                  <a:lnTo>
                    <a:pt x="1859" y="761"/>
                  </a:lnTo>
                  <a:lnTo>
                    <a:pt x="1830" y="720"/>
                  </a:lnTo>
                  <a:lnTo>
                    <a:pt x="1795" y="681"/>
                  </a:lnTo>
                  <a:lnTo>
                    <a:pt x="1816" y="656"/>
                  </a:lnTo>
                  <a:lnTo>
                    <a:pt x="1832" y="627"/>
                  </a:lnTo>
                  <a:lnTo>
                    <a:pt x="1843" y="597"/>
                  </a:lnTo>
                  <a:lnTo>
                    <a:pt x="1849" y="567"/>
                  </a:lnTo>
                  <a:lnTo>
                    <a:pt x="1849" y="536"/>
                  </a:lnTo>
                  <a:lnTo>
                    <a:pt x="1846" y="504"/>
                  </a:lnTo>
                  <a:lnTo>
                    <a:pt x="1839" y="476"/>
                  </a:lnTo>
                  <a:lnTo>
                    <a:pt x="1829" y="447"/>
                  </a:lnTo>
                  <a:lnTo>
                    <a:pt x="1813" y="422"/>
                  </a:lnTo>
                  <a:lnTo>
                    <a:pt x="1795" y="401"/>
                  </a:lnTo>
                  <a:lnTo>
                    <a:pt x="1774" y="383"/>
                  </a:lnTo>
                  <a:lnTo>
                    <a:pt x="1752" y="368"/>
                  </a:lnTo>
                  <a:lnTo>
                    <a:pt x="1726" y="358"/>
                  </a:lnTo>
                  <a:lnTo>
                    <a:pt x="1699" y="356"/>
                  </a:lnTo>
                  <a:lnTo>
                    <a:pt x="1670" y="358"/>
                  </a:lnTo>
                  <a:lnTo>
                    <a:pt x="1642" y="368"/>
                  </a:lnTo>
                  <a:lnTo>
                    <a:pt x="1619" y="340"/>
                  </a:lnTo>
                  <a:lnTo>
                    <a:pt x="1597" y="313"/>
                  </a:lnTo>
                  <a:lnTo>
                    <a:pt x="1573" y="290"/>
                  </a:lnTo>
                  <a:lnTo>
                    <a:pt x="1549" y="268"/>
                  </a:lnTo>
                  <a:lnTo>
                    <a:pt x="1522" y="249"/>
                  </a:lnTo>
                  <a:lnTo>
                    <a:pt x="1495" y="233"/>
                  </a:lnTo>
                  <a:lnTo>
                    <a:pt x="1466" y="220"/>
                  </a:lnTo>
                  <a:lnTo>
                    <a:pt x="1439" y="208"/>
                  </a:lnTo>
                  <a:lnTo>
                    <a:pt x="1408" y="201"/>
                  </a:lnTo>
                  <a:lnTo>
                    <a:pt x="1378" y="196"/>
                  </a:lnTo>
                  <a:lnTo>
                    <a:pt x="1348" y="195"/>
                  </a:lnTo>
                  <a:lnTo>
                    <a:pt x="1318" y="194"/>
                  </a:lnTo>
                  <a:lnTo>
                    <a:pt x="1288" y="199"/>
                  </a:lnTo>
                  <a:lnTo>
                    <a:pt x="1258" y="204"/>
                  </a:lnTo>
                  <a:lnTo>
                    <a:pt x="1228" y="214"/>
                  </a:lnTo>
                  <a:lnTo>
                    <a:pt x="1199" y="224"/>
                  </a:lnTo>
                  <a:lnTo>
                    <a:pt x="1172" y="174"/>
                  </a:lnTo>
                  <a:lnTo>
                    <a:pt x="1142" y="127"/>
                  </a:lnTo>
                  <a:lnTo>
                    <a:pt x="1107" y="90"/>
                  </a:lnTo>
                  <a:lnTo>
                    <a:pt x="1070" y="57"/>
                  </a:lnTo>
                  <a:lnTo>
                    <a:pt x="1029" y="33"/>
                  </a:lnTo>
                  <a:lnTo>
                    <a:pt x="987" y="15"/>
                  </a:lnTo>
                  <a:lnTo>
                    <a:pt x="942" y="5"/>
                  </a:lnTo>
                  <a:lnTo>
                    <a:pt x="898" y="0"/>
                  </a:lnTo>
                  <a:lnTo>
                    <a:pt x="853" y="5"/>
                  </a:lnTo>
                  <a:lnTo>
                    <a:pt x="808" y="15"/>
                  </a:lnTo>
                  <a:lnTo>
                    <a:pt x="765" y="33"/>
                  </a:lnTo>
                  <a:lnTo>
                    <a:pt x="725" y="57"/>
                  </a:lnTo>
                  <a:lnTo>
                    <a:pt x="687" y="90"/>
                  </a:lnTo>
                  <a:lnTo>
                    <a:pt x="653" y="127"/>
                  </a:lnTo>
                  <a:lnTo>
                    <a:pt x="622" y="174"/>
                  </a:lnTo>
                  <a:lnTo>
                    <a:pt x="598" y="224"/>
                  </a:lnTo>
                  <a:lnTo>
                    <a:pt x="573" y="193"/>
                  </a:lnTo>
                  <a:lnTo>
                    <a:pt x="546" y="166"/>
                  </a:lnTo>
                  <a:lnTo>
                    <a:pt x="515" y="145"/>
                  </a:lnTo>
                  <a:lnTo>
                    <a:pt x="485" y="130"/>
                  </a:lnTo>
                  <a:lnTo>
                    <a:pt x="453" y="123"/>
                  </a:lnTo>
                  <a:lnTo>
                    <a:pt x="421" y="120"/>
                  </a:lnTo>
                  <a:lnTo>
                    <a:pt x="387" y="123"/>
                  </a:lnTo>
                  <a:lnTo>
                    <a:pt x="357" y="130"/>
                  </a:lnTo>
                  <a:lnTo>
                    <a:pt x="325" y="145"/>
                  </a:lnTo>
                  <a:lnTo>
                    <a:pt x="296" y="163"/>
                  </a:lnTo>
                  <a:lnTo>
                    <a:pt x="269" y="186"/>
                  </a:lnTo>
                  <a:lnTo>
                    <a:pt x="246" y="213"/>
                  </a:lnTo>
                  <a:lnTo>
                    <a:pt x="225" y="246"/>
                  </a:lnTo>
                  <a:lnTo>
                    <a:pt x="211" y="281"/>
                  </a:lnTo>
                  <a:lnTo>
                    <a:pt x="198" y="322"/>
                  </a:lnTo>
                  <a:lnTo>
                    <a:pt x="194" y="365"/>
                  </a:lnTo>
                  <a:lnTo>
                    <a:pt x="191" y="365"/>
                  </a:lnTo>
                  <a:lnTo>
                    <a:pt x="189" y="365"/>
                  </a:lnTo>
                </a:path>
              </a:pathLst>
            </a:custGeom>
            <a:solidFill>
              <a:srgbClr val="FFFFCC"/>
            </a:solidFill>
            <a:ln w="9154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542" name="Text Box 6">
              <a:extLst>
                <a:ext uri="{FF2B5EF4-FFF2-40B4-BE49-F238E27FC236}">
                  <a16:creationId xmlns:a16="http://schemas.microsoft.com/office/drawing/2014/main" id="{EF222C42-F449-49CB-97E6-51B77FAE3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" y="775"/>
              <a:ext cx="176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 dirty="0"/>
                <a:t>AMBIENTE EXTERNO</a:t>
              </a:r>
            </a:p>
          </p:txBody>
        </p:sp>
        <p:pic>
          <p:nvPicPr>
            <p:cNvPr id="65543" name="Picture 7">
              <a:extLst>
                <a:ext uri="{FF2B5EF4-FFF2-40B4-BE49-F238E27FC236}">
                  <a16:creationId xmlns:a16="http://schemas.microsoft.com/office/drawing/2014/main" id="{BA2F3575-F090-40BB-BE5D-CD3B10389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" y="1581"/>
              <a:ext cx="1169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544" name="Text Box 8">
              <a:extLst>
                <a:ext uri="{FF2B5EF4-FFF2-40B4-BE49-F238E27FC236}">
                  <a16:creationId xmlns:a16="http://schemas.microsoft.com/office/drawing/2014/main" id="{D7A37526-4A8E-439A-B7BD-F58C11D8D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" y="2332"/>
              <a:ext cx="130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ORGANIZAÇÃO</a:t>
              </a:r>
            </a:p>
          </p:txBody>
        </p:sp>
        <p:sp>
          <p:nvSpPr>
            <p:cNvPr id="65545" name="AutoShape 9">
              <a:extLst>
                <a:ext uri="{FF2B5EF4-FFF2-40B4-BE49-F238E27FC236}">
                  <a16:creationId xmlns:a16="http://schemas.microsoft.com/office/drawing/2014/main" id="{78E82B15-7553-4FAF-93C7-77895C02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1092"/>
              <a:ext cx="371" cy="688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65546" name="AutoShape 10">
              <a:extLst>
                <a:ext uri="{FF2B5EF4-FFF2-40B4-BE49-F238E27FC236}">
                  <a16:creationId xmlns:a16="http://schemas.microsoft.com/office/drawing/2014/main" id="{43EF6DD3-0160-4CDB-807B-377DC7941C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81231">
              <a:off x="4013" y="1092"/>
              <a:ext cx="424" cy="582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65547" name="AutoShape 11">
              <a:extLst>
                <a:ext uri="{FF2B5EF4-FFF2-40B4-BE49-F238E27FC236}">
                  <a16:creationId xmlns:a16="http://schemas.microsoft.com/office/drawing/2014/main" id="{8AF755C9-693C-48BE-9950-8A1BD9262B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487823">
              <a:off x="4595" y="1092"/>
              <a:ext cx="424" cy="582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65548" name="Text Box 12">
              <a:extLst>
                <a:ext uri="{FF2B5EF4-FFF2-40B4-BE49-F238E27FC236}">
                  <a16:creationId xmlns:a16="http://schemas.microsoft.com/office/drawing/2014/main" id="{4C6A94D1-A232-4451-98A0-43179612C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1211"/>
              <a:ext cx="1061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solidFill>
                    <a:schemeClr val="accent1">
                      <a:lumMod val="75000"/>
                    </a:schemeClr>
                  </a:solidFill>
                </a:rPr>
                <a:t>FORÇAS DE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solidFill>
                    <a:schemeClr val="accent1">
                      <a:lumMod val="75000"/>
                    </a:schemeClr>
                  </a:solidFill>
                </a:rPr>
                <a:t>MUDANÇA</a:t>
              </a:r>
            </a:p>
          </p:txBody>
        </p:sp>
        <p:sp>
          <p:nvSpPr>
            <p:cNvPr id="65549" name="Text Box 13">
              <a:extLst>
                <a:ext uri="{FF2B5EF4-FFF2-40B4-BE49-F238E27FC236}">
                  <a16:creationId xmlns:a16="http://schemas.microsoft.com/office/drawing/2014/main" id="{EA88EC80-B4FF-4B1D-8D0D-94DC42C1E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" y="2771"/>
              <a:ext cx="3883" cy="26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prstShdw prst="shdw13" dist="53882" dir="13500000">
                <a:schemeClr val="bg2"/>
              </a:prstShdw>
            </a:effectLst>
          </p:spPr>
          <p:txBody>
            <a:bodyPr wrap="none" lIns="91430" tIns="45715" rIns="9143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solidFill>
                    <a:srgbClr val="000066"/>
                  </a:solidFill>
                </a:rPr>
                <a:t>Gerando a Necessidade de se Adequar ao Ambiente</a:t>
              </a:r>
            </a:p>
          </p:txBody>
        </p:sp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C2D4F532-AD5D-457A-8ADD-44F66E6C125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9BEB43-29C9-4BBF-B5BB-D3B21ECA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43</a:t>
            </a:fld>
            <a:endParaRPr lang="pt-BR" alt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DC68CAF-D9F5-42B5-A0FE-D5DB9F1C6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4704"/>
            <a:ext cx="9144000" cy="633412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9C318DD-009E-4720-906B-4BC5CDD10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628800"/>
            <a:ext cx="8784976" cy="4060825"/>
          </a:xfrm>
        </p:spPr>
        <p:txBody>
          <a:bodyPr/>
          <a:lstStyle/>
          <a:p>
            <a:pPr marL="109537" indent="0" eaLnBrk="1" hangingPunct="1">
              <a:buNone/>
            </a:pPr>
            <a:r>
              <a:rPr lang="pt-BR" altLang="pt-BR" sz="2800" dirty="0">
                <a:solidFill>
                  <a:srgbClr val="0070C0"/>
                </a:solidFill>
              </a:rPr>
              <a:t>I.</a:t>
            </a:r>
            <a:r>
              <a:rPr lang="pt-BR" altLang="pt-BR" sz="2800" dirty="0"/>
              <a:t> Termo de Abertura de Projeto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projeto e do cliente</a:t>
            </a:r>
          </a:p>
          <a:p>
            <a:pPr lvl="1" eaLnBrk="1" hangingPunct="1"/>
            <a:r>
              <a:rPr lang="pt-BR" altLang="pt-BR" dirty="0"/>
              <a:t>Justificativa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Produto</a:t>
            </a:r>
          </a:p>
          <a:p>
            <a:pPr lvl="1" eaLnBrk="1" hangingPunct="1"/>
            <a:r>
              <a:rPr lang="pt-BR" altLang="pt-BR" dirty="0"/>
              <a:t>Responsável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Assinaturas do patrocinador e do gerente</a:t>
            </a:r>
          </a:p>
          <a:p>
            <a:pPr lvl="1" eaLnBrk="1" hangingPunct="1"/>
            <a:r>
              <a:rPr lang="pt-BR" altLang="pt-BR" dirty="0"/>
              <a:t>Data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E793A5-5B4C-436D-8491-33195B69AD6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9A27A8-0DF2-4A3E-94F9-1F8FCFDA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44</a:t>
            </a:fld>
            <a:endParaRPr lang="pt-BR" alt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D9475B8A-F549-4A94-850D-09588BFDA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856984" cy="3744416"/>
          </a:xfrm>
        </p:spPr>
        <p:txBody>
          <a:bodyPr/>
          <a:lstStyle/>
          <a:p>
            <a:pPr marL="109728" indent="0" eaLnBrk="1" hangingPunct="1">
              <a:buNone/>
            </a:pPr>
            <a:r>
              <a:rPr lang="pt-BR" altLang="pt-BR" dirty="0">
                <a:solidFill>
                  <a:srgbClr val="0070C0"/>
                </a:solidFill>
              </a:rPr>
              <a:t>II. </a:t>
            </a:r>
            <a:r>
              <a:rPr lang="pt-BR" altLang="pt-BR" dirty="0"/>
              <a:t>Declaração de Escopo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projeto e do cliente</a:t>
            </a:r>
          </a:p>
          <a:p>
            <a:pPr lvl="1" eaLnBrk="1" hangingPunct="1"/>
            <a:r>
              <a:rPr lang="pt-BR" altLang="pt-BR" dirty="0"/>
              <a:t>Justificativa</a:t>
            </a:r>
          </a:p>
          <a:p>
            <a:pPr lvl="1" eaLnBrk="1" hangingPunct="1"/>
            <a:r>
              <a:rPr lang="pt-BR" altLang="pt-BR" dirty="0"/>
              <a:t>Objetivos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Produto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Produtos componentes ou subprodutos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Assinaturas do gerente do projeto, do patrocinador e do cliente</a:t>
            </a:r>
          </a:p>
          <a:p>
            <a:pPr lvl="1" eaLnBrk="1" hangingPunct="1"/>
            <a:r>
              <a:rPr lang="pt-BR" altLang="pt-BR" dirty="0"/>
              <a:t>Data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E5A923-3D50-451A-AE8C-D54B2BD0FB2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4D9257-8A03-41A3-B8F1-48B67C1256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64704"/>
            <a:ext cx="9144000" cy="633412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altLang="pt-BR" sz="400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  <a:endParaRPr lang="pt-BR" alt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3668DC-42C1-4083-B71C-25FF6839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45</a:t>
            </a:fld>
            <a:endParaRPr lang="pt-BR" altLang="pt-B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>
            <a:extLst>
              <a:ext uri="{FF2B5EF4-FFF2-40B4-BE49-F238E27FC236}">
                <a16:creationId xmlns:a16="http://schemas.microsoft.com/office/drawing/2014/main" id="{6A346ADD-C420-46B9-B150-5C3BD2347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29600" cy="46085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>
                <a:solidFill>
                  <a:srgbClr val="0070C0"/>
                </a:solidFill>
              </a:rPr>
              <a:t>III. </a:t>
            </a:r>
            <a:r>
              <a:rPr lang="pt-BR" altLang="pt-BR" dirty="0"/>
              <a:t>Plano de Gestão do Projeto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projeto e do cliente</a:t>
            </a:r>
          </a:p>
          <a:p>
            <a:pPr lvl="1" eaLnBrk="1" hangingPunct="1"/>
            <a:r>
              <a:rPr lang="pt-BR" altLang="pt-BR" dirty="0"/>
              <a:t>Objetivo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Requisitantes autorizados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Solicitação de mudanças</a:t>
            </a:r>
          </a:p>
          <a:p>
            <a:pPr lvl="1" eaLnBrk="1" hangingPunct="1"/>
            <a:r>
              <a:rPr lang="pt-BR" altLang="pt-BR" dirty="0"/>
              <a:t>Controle das solicitações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Avaliador das solicitações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Responsável pela autorização / reprovação</a:t>
            </a:r>
          </a:p>
          <a:p>
            <a:pPr lvl="1" eaLnBrk="1" hangingPunct="1"/>
            <a:r>
              <a:rPr lang="pt-BR" altLang="pt-BR" dirty="0"/>
              <a:t>Assinaturas</a:t>
            </a:r>
          </a:p>
          <a:p>
            <a:pPr lvl="1" eaLnBrk="1" hangingPunct="1"/>
            <a:r>
              <a:rPr lang="pt-BR" altLang="pt-BR" dirty="0"/>
              <a:t>Data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1D26D8-3AE6-466E-B2D2-CA450166D54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622BD4-1519-46BC-96BD-2B7E96DAB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4704"/>
            <a:ext cx="9144000" cy="633412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303774-2516-4609-A07F-C3994FD6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46</a:t>
            </a:fld>
            <a:endParaRPr lang="pt-BR" alt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>
            <a:extLst>
              <a:ext uri="{FF2B5EF4-FFF2-40B4-BE49-F238E27FC236}">
                <a16:creationId xmlns:a16="http://schemas.microsoft.com/office/drawing/2014/main" id="{58CD3436-BBD4-4DB6-B79A-D03C2E36F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640960" cy="52562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>
                <a:solidFill>
                  <a:srgbClr val="0070C0"/>
                </a:solidFill>
              </a:rPr>
              <a:t>IV.</a:t>
            </a:r>
            <a:r>
              <a:rPr lang="pt-BR" altLang="pt-BR" dirty="0"/>
              <a:t> Solicitação de Mudanças no Projeto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projeto e do cliente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requisitante</a:t>
            </a:r>
          </a:p>
          <a:p>
            <a:pPr lvl="1" eaLnBrk="1" hangingPunct="1"/>
            <a:r>
              <a:rPr lang="pt-BR" altLang="pt-BR" dirty="0"/>
              <a:t>Descrição da mudança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Motivo da mudança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Impactos nos custos/prazos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Parecer sobre a mudança</a:t>
            </a:r>
          </a:p>
          <a:p>
            <a:pPr lvl="1" eaLnBrk="1" hangingPunct="1"/>
            <a:r>
              <a:rPr lang="pt-BR" altLang="pt-BR" dirty="0"/>
              <a:t>Situação (aprovada / reprovada)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Assinaturas</a:t>
            </a:r>
          </a:p>
          <a:p>
            <a:pPr lvl="1" eaLnBrk="1" hangingPunct="1"/>
            <a:r>
              <a:rPr lang="pt-BR" altLang="pt-BR" dirty="0"/>
              <a:t>Data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D39EB28-2225-41CC-8CCC-DD17CDC5546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053695-5948-4E89-AB47-C4F33D1095E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64704"/>
            <a:ext cx="9144000" cy="633412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altLang="pt-BR" sz="400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  <a:endParaRPr lang="pt-BR" alt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7C4B42-CD35-4A7A-80EC-FE8C1DBE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47</a:t>
            </a:fld>
            <a:endParaRPr lang="pt-BR" alt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>
            <a:extLst>
              <a:ext uri="{FF2B5EF4-FFF2-40B4-BE49-F238E27FC236}">
                <a16:creationId xmlns:a16="http://schemas.microsoft.com/office/drawing/2014/main" id="{C0CBADCE-24FC-4C76-9312-E72BD0954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481328"/>
            <a:ext cx="871296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>
                <a:solidFill>
                  <a:srgbClr val="0070C0"/>
                </a:solidFill>
              </a:rPr>
              <a:t>V.</a:t>
            </a:r>
            <a:r>
              <a:rPr lang="pt-BR" altLang="pt-BR" dirty="0"/>
              <a:t> Matriz de Envolvidos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projeto e do cliente</a:t>
            </a:r>
          </a:p>
          <a:p>
            <a:pPr lvl="1" eaLnBrk="1" hangingPunct="1"/>
            <a:r>
              <a:rPr lang="pt-BR" altLang="pt-BR" dirty="0"/>
              <a:t>Data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Nome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Função no projeto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Unidade / Órgão</a:t>
            </a:r>
          </a:p>
          <a:p>
            <a:pPr lvl="1" eaLnBrk="1" hangingPunct="1"/>
            <a:r>
              <a:rPr lang="pt-BR" altLang="pt-BR" dirty="0"/>
              <a:t>Telefone</a:t>
            </a:r>
          </a:p>
          <a:p>
            <a:pPr lvl="1" eaLnBrk="1" hangingPunct="1"/>
            <a:r>
              <a:rPr lang="pt-BR" altLang="pt-BR" dirty="0"/>
              <a:t>E-mail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BBFBC6-7C28-47E4-983A-968E548BE99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931CD7-54D7-4241-A304-A448313861C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64704"/>
            <a:ext cx="9144000" cy="633412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altLang="pt-BR" sz="400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  <a:endParaRPr lang="pt-BR" alt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F168A1-A286-484D-AA14-D5D07DD2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48</a:t>
            </a:fld>
            <a:endParaRPr lang="pt-BR" alt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2552A170-0741-4E27-85D5-1A913232E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219256" cy="237972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/>
              <a:t>VI. Cronograma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projeto e do cliente</a:t>
            </a:r>
          </a:p>
          <a:p>
            <a:pPr lvl="1" eaLnBrk="1" hangingPunct="1"/>
            <a:r>
              <a:rPr lang="pt-BR" altLang="pt-BR" dirty="0"/>
              <a:t>Atividade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Data inicial e data final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Responsável pela atividade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29E5C8-9952-47B0-8355-95D4BC3C1B3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AC6382-51B5-457F-A7FB-54FC0FFE70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64704"/>
            <a:ext cx="9144000" cy="633412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altLang="pt-BR" sz="400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  <a:endParaRPr lang="pt-BR" alt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2F6F62-D93F-4738-92FC-76AA7B46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49</a:t>
            </a:fld>
            <a:endParaRPr lang="pt-BR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100633" y="836712"/>
            <a:ext cx="9007871" cy="561662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 Porquê gerir projetos?</a:t>
            </a:r>
          </a:p>
          <a:p>
            <a:pPr lvl="1"/>
            <a:r>
              <a:rPr lang="en-US" altLang="pt-BR" sz="1600" dirty="0" err="1"/>
              <a:t>Em</a:t>
            </a:r>
            <a:r>
              <a:rPr lang="en-US" altLang="pt-BR" sz="1600" dirty="0"/>
              <a:t> 2006, o Standish Group </a:t>
            </a:r>
            <a:r>
              <a:rPr lang="en-US" altLang="pt-BR" sz="1600" dirty="0" err="1"/>
              <a:t>realizou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pesquisa</a:t>
            </a:r>
            <a:r>
              <a:rPr lang="en-US" altLang="pt-BR" sz="1600" dirty="0"/>
              <a:t> com 300.000 </a:t>
            </a:r>
            <a:r>
              <a:rPr lang="en-US" altLang="pt-BR" sz="1600" dirty="0" err="1"/>
              <a:t>projetos</a:t>
            </a:r>
            <a:r>
              <a:rPr lang="en-US" altLang="pt-BR" sz="1600" dirty="0"/>
              <a:t>. </a:t>
            </a:r>
          </a:p>
          <a:p>
            <a:pPr lvl="1"/>
            <a:r>
              <a:rPr lang="en-US" altLang="pt-BR" sz="1600" dirty="0"/>
              <a:t>Nesta </a:t>
            </a:r>
            <a:r>
              <a:rPr lang="en-US" altLang="pt-BR" sz="1600" dirty="0" err="1"/>
              <a:t>pesquisa</a:t>
            </a:r>
            <a:r>
              <a:rPr lang="en-US" altLang="pt-BR" sz="1600" dirty="0"/>
              <a:t>, </a:t>
            </a:r>
            <a:r>
              <a:rPr lang="en-US" altLang="pt-BR" sz="1600" dirty="0" err="1"/>
              <a:t>destacou</a:t>
            </a:r>
            <a:r>
              <a:rPr lang="en-US" altLang="pt-BR" sz="1600" dirty="0"/>
              <a:t>-se um </a:t>
            </a:r>
            <a:r>
              <a:rPr lang="en-US" altLang="pt-BR" sz="1600" dirty="0" err="1"/>
              <a:t>elevado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número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insucessos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em</a:t>
            </a:r>
            <a:r>
              <a:rPr lang="en-US" altLang="pt-BR" sz="1600" dirty="0"/>
              <a:t> </a:t>
            </a:r>
            <a:r>
              <a:rPr lang="en-US" altLang="pt-BR" sz="1600" dirty="0" err="1"/>
              <a:t>projetos</a:t>
            </a:r>
            <a:r>
              <a:rPr lang="en-US" altLang="pt-BR" sz="1600" dirty="0"/>
              <a:t> de TI.</a:t>
            </a:r>
          </a:p>
          <a:p>
            <a:pPr lvl="2"/>
            <a:r>
              <a:rPr lang="en-US" altLang="pt-BR" sz="1400" dirty="0"/>
              <a:t>Com 71% dos </a:t>
            </a:r>
            <a:r>
              <a:rPr lang="en-US" altLang="pt-BR" sz="1400" dirty="0" err="1"/>
              <a:t>projetos</a:t>
            </a:r>
            <a:r>
              <a:rPr lang="en-US" altLang="pt-BR" sz="1400" dirty="0"/>
              <a:t> de TI </a:t>
            </a:r>
            <a:r>
              <a:rPr lang="en-US" altLang="pt-BR" sz="1400" dirty="0" err="1"/>
              <a:t>não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tiveram</a:t>
            </a:r>
            <a:r>
              <a:rPr lang="en-US" altLang="pt-BR" sz="1400" dirty="0"/>
              <a:t> </a:t>
            </a:r>
            <a:r>
              <a:rPr lang="en-US" altLang="pt-BR" sz="1400" dirty="0" err="1"/>
              <a:t>sucesso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em</a:t>
            </a:r>
            <a:r>
              <a:rPr lang="en-US" altLang="pt-BR" sz="1400" dirty="0"/>
              <a:t> </a:t>
            </a:r>
            <a:r>
              <a:rPr lang="en-US" altLang="pt-BR" sz="1400" dirty="0" err="1"/>
              <a:t>sua</a:t>
            </a:r>
            <a:r>
              <a:rPr lang="en-US" altLang="pt-BR" sz="1400" dirty="0"/>
              <a:t> </a:t>
            </a:r>
            <a:r>
              <a:rPr lang="en-US" altLang="pt-BR" sz="1400" dirty="0" err="1"/>
              <a:t>execução</a:t>
            </a:r>
            <a:r>
              <a:rPr lang="en-US" altLang="pt-BR" sz="1400" dirty="0"/>
              <a:t>.</a:t>
            </a:r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lvl="2"/>
            <a:endParaRPr lang="en-US" altLang="pt-BR" sz="1400" dirty="0"/>
          </a:p>
          <a:p>
            <a:pPr eaLnBrk="1" hangingPunct="1"/>
            <a:r>
              <a:rPr lang="en-US" altLang="pt-BR" sz="2000" dirty="0"/>
              <a:t> O </a:t>
            </a:r>
            <a:r>
              <a:rPr lang="en-US" altLang="pt-BR" sz="2000" dirty="0" err="1"/>
              <a:t>Sucesso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todo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projeto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depende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como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ele</a:t>
            </a:r>
            <a:r>
              <a:rPr lang="en-US" altLang="pt-BR" sz="2000" dirty="0"/>
              <a:t> é </a:t>
            </a:r>
            <a:r>
              <a:rPr lang="en-US" altLang="pt-BR" sz="2000" dirty="0" err="1"/>
              <a:t>gerido</a:t>
            </a:r>
            <a:r>
              <a:rPr lang="en-US" altLang="pt-BR" sz="2000" dirty="0"/>
              <a:t>. </a:t>
            </a:r>
            <a:endParaRPr lang="pt-BR" alt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5</a:t>
            </a:fld>
            <a:endParaRPr lang="pt-BR" alt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3305B2-213D-47BA-A71B-D1E58C7B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420888"/>
            <a:ext cx="4029921" cy="27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25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1549CC79-B41E-4D05-AE92-FAFDAAD7B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820472" cy="511256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>
                <a:solidFill>
                  <a:srgbClr val="0070C0"/>
                </a:solidFill>
              </a:rPr>
              <a:t>VII.</a:t>
            </a:r>
            <a:r>
              <a:rPr lang="pt-BR" altLang="pt-BR" dirty="0"/>
              <a:t> Avaliação de Riscos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projeto e do cliente.</a:t>
            </a:r>
          </a:p>
          <a:p>
            <a:pPr lvl="1" eaLnBrk="1" hangingPunct="1"/>
            <a:r>
              <a:rPr lang="pt-BR" altLang="pt-BR" dirty="0"/>
              <a:t>Identificação dos fatores de Risco;</a:t>
            </a:r>
          </a:p>
          <a:p>
            <a:pPr lvl="1" eaLnBrk="1" hangingPunct="1"/>
            <a:r>
              <a:rPr lang="pt-BR" altLang="pt-BR" dirty="0"/>
              <a:t>Identificação das estratégias de contenção aos </a:t>
            </a:r>
            <a:r>
              <a:rPr lang="pt-BR" altLang="pt-BR" dirty="0" err="1"/>
              <a:t>FRs</a:t>
            </a:r>
            <a:r>
              <a:rPr lang="pt-BR" altLang="pt-BR" dirty="0"/>
              <a:t>;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de Riscos</a:t>
            </a:r>
          </a:p>
          <a:p>
            <a:pPr lvl="1" eaLnBrk="1" hangingPunct="1"/>
            <a:r>
              <a:rPr lang="pt-BR" altLang="pt-BR" dirty="0"/>
              <a:t>Descrição do Risco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Probabilidade de acontecimento (alta / média / baixa);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Impacto (alto / médio / baixo)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Ação / Respostas aos Riscos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E2A79B-FC89-4415-9802-A025011924B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E6E4E41-ADDD-477D-AED6-EBBC6222A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4704"/>
            <a:ext cx="9144000" cy="633412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7DBB9-B15E-4E4F-835C-1FC5B615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50</a:t>
            </a:fld>
            <a:endParaRPr lang="pt-BR" altLang="pt-B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3">
            <a:extLst>
              <a:ext uri="{FF2B5EF4-FFF2-40B4-BE49-F238E27FC236}">
                <a16:creationId xmlns:a16="http://schemas.microsoft.com/office/drawing/2014/main" id="{36E2D7CA-B039-4AC4-A446-216772BC3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229600" cy="4824536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>
                <a:solidFill>
                  <a:srgbClr val="0070C0"/>
                </a:solidFill>
              </a:rPr>
              <a:t>VIII. </a:t>
            </a:r>
            <a:r>
              <a:rPr lang="pt-BR" altLang="pt-BR" dirty="0"/>
              <a:t>Relatório de Acompanhamento de Atividades.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Identificação do projeto e do cliente</a:t>
            </a:r>
          </a:p>
          <a:p>
            <a:pPr lvl="1" eaLnBrk="1" hangingPunct="1"/>
            <a:r>
              <a:rPr lang="pt-BR" altLang="pt-BR" dirty="0"/>
              <a:t>Data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Data de início e fim previstos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Data de início e fim replanejados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Data de início e fim realizados</a:t>
            </a:r>
          </a:p>
          <a:p>
            <a:pPr lvl="1" eaLnBrk="1" hangingPunct="1"/>
            <a:r>
              <a:rPr lang="pt-BR" altLang="pt-BR" dirty="0"/>
              <a:t>Situação (concluído, em andamento no prazo, em andamento com atraso, não iniciado, em andamento adiantado, desativado)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Percentual concluído</a:t>
            </a:r>
          </a:p>
          <a:p>
            <a:pPr lvl="1" eaLnBrk="1" hangingPunct="1"/>
            <a:r>
              <a:rPr lang="pt-BR" altLang="pt-BR" dirty="0"/>
              <a:t>Observações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BF9498-23A1-4284-8BB9-A7452BEFBDF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858D35-BE70-4E42-913C-DD0B5B8A40C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64704"/>
            <a:ext cx="9144000" cy="633412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DBD7CA-3FB7-4EF6-BCFE-C78B2767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51</a:t>
            </a:fld>
            <a:endParaRPr lang="pt-BR" altLang="pt-B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id="{3DC178CC-167C-4DDC-87FC-E22D89116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84976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>
                <a:solidFill>
                  <a:srgbClr val="0070C0"/>
                </a:solidFill>
              </a:rPr>
              <a:t>IX. </a:t>
            </a:r>
            <a:r>
              <a:rPr lang="pt-BR" altLang="pt-BR" dirty="0"/>
              <a:t>Termo de Aceite</a:t>
            </a:r>
          </a:p>
          <a:p>
            <a:pPr lvl="1" eaLnBrk="1" hangingPunct="1"/>
            <a:r>
              <a:rPr lang="pt-BR" altLang="pt-BR" dirty="0"/>
              <a:t>Identificação do projeto e do cliente</a:t>
            </a:r>
          </a:p>
          <a:p>
            <a:pPr lvl="1" eaLnBrk="1" hangingPunct="1"/>
            <a:r>
              <a:rPr lang="pt-BR" altLang="pt-BR" dirty="0"/>
              <a:t>Data</a:t>
            </a:r>
          </a:p>
          <a:p>
            <a:pPr lvl="1" eaLnBrk="1" hangingPunct="1"/>
            <a:r>
              <a:rPr lang="pt-BR" altLang="pt-BR" dirty="0"/>
              <a:t>Descrição do subproduto aceito</a:t>
            </a:r>
          </a:p>
          <a:p>
            <a:pPr lvl="1" eaLnBrk="1" hangingPunct="1"/>
            <a:r>
              <a:rPr lang="pt-BR" altLang="pt-BR" dirty="0"/>
              <a:t>Assinaturas do gerente e do cliente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FB6EFB-05EF-4D40-A3B2-495DC2B8F4A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270940-F77E-433B-89DC-948ADB367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4704"/>
            <a:ext cx="9144000" cy="633412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8C3A1-C0BD-47DF-927E-61EC9AF0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52</a:t>
            </a:fld>
            <a:endParaRPr lang="pt-BR" altLang="pt-B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3136EC52-FBC6-4BAD-8754-E165D3B96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628800"/>
            <a:ext cx="8570913" cy="26273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>
                <a:solidFill>
                  <a:srgbClr val="0070C0"/>
                </a:solidFill>
              </a:rPr>
              <a:t>X.</a:t>
            </a:r>
            <a:r>
              <a:rPr lang="pt-BR" altLang="pt-BR" dirty="0"/>
              <a:t> Termo de Encerramento</a:t>
            </a:r>
          </a:p>
          <a:p>
            <a:pPr lvl="1" eaLnBrk="1" hangingPunct="1"/>
            <a:r>
              <a:rPr lang="pt-BR" altLang="pt-BR" dirty="0"/>
              <a:t>Identificação do projeto e do cliente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Data</a:t>
            </a:r>
          </a:p>
          <a:p>
            <a:pPr lvl="1" eaLnBrk="1" hangingPunct="1"/>
            <a:r>
              <a:rPr lang="pt-BR" altLang="pt-BR" dirty="0"/>
              <a:t>Aceite do produto final</a:t>
            </a:r>
          </a:p>
          <a:p>
            <a:pPr lvl="1" eaLnBrk="1" hangingPunct="1"/>
            <a:r>
              <a:rPr lang="pt-BR" altLang="pt-BR" dirty="0">
                <a:solidFill>
                  <a:srgbClr val="0070C0"/>
                </a:solidFill>
              </a:rPr>
              <a:t>Assinaturas do patrocinador e do cliente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52028A-AE6C-44C6-9DED-F1319B053EB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260832-A306-4BC4-A64B-0AC4952A5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4704"/>
            <a:ext cx="9144000" cy="633412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Documentos Gestão de Projetos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35273B-81B9-4C53-965D-AABCDA73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53</a:t>
            </a:fld>
            <a:endParaRPr lang="pt-BR" altLang="pt-B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4">
            <a:extLst>
              <a:ext uri="{FF2B5EF4-FFF2-40B4-BE49-F238E27FC236}">
                <a16:creationId xmlns:a16="http://schemas.microsoft.com/office/drawing/2014/main" id="{17CC6A2F-25B9-4FF7-B2D7-D5A560A4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80728"/>
            <a:ext cx="871296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69888" indent="-274638" defTabSz="4079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079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079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07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07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0033CC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Lista de Documentos Gestão de Projetos</a:t>
            </a: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Termo de Abertura de projetos;</a:t>
            </a: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Matriz de Envolvidos;</a:t>
            </a: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Avaliação de Riscos;</a:t>
            </a:r>
            <a:endParaRPr lang="pt-BR" altLang="pt-BR" sz="2400" dirty="0">
              <a:solidFill>
                <a:schemeClr val="tx2">
                  <a:lumMod val="75000"/>
                </a:schemeClr>
              </a:solidFill>
              <a:latin typeface="+mn-lt"/>
              <a:hlinkClick r:id="rId2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Declaração do Escopo;</a:t>
            </a:r>
            <a:endParaRPr lang="pt-BR" altLang="pt-BR" sz="2400" dirty="0">
              <a:solidFill>
                <a:schemeClr val="tx2">
                  <a:lumMod val="75000"/>
                </a:schemeClr>
              </a:solidFill>
              <a:latin typeface="+mn-lt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Plano de Gestão do Projeto;</a:t>
            </a:r>
            <a:endParaRPr lang="pt-BR" altLang="pt-BR" sz="2400" dirty="0">
              <a:solidFill>
                <a:schemeClr val="tx2">
                  <a:lumMod val="75000"/>
                </a:schemeClr>
              </a:solidFill>
              <a:latin typeface="+mn-lt"/>
              <a:hlinkClick r:id="rId4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Relatório de Acompanhamento de Atividades;</a:t>
            </a:r>
            <a:endParaRPr lang="pt-BR" altLang="pt-BR" sz="2400" dirty="0">
              <a:solidFill>
                <a:schemeClr val="tx2">
                  <a:lumMod val="75000"/>
                </a:schemeClr>
              </a:solidFill>
              <a:latin typeface="+mn-lt"/>
              <a:hlinkClick r:id="rId5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Solicitação de Mudanças no Projeto;</a:t>
            </a:r>
            <a:endParaRPr lang="pt-BR" altLang="pt-BR" sz="2400" dirty="0">
              <a:solidFill>
                <a:schemeClr val="tx2">
                  <a:lumMod val="75000"/>
                </a:schemeClr>
              </a:solidFill>
              <a:latin typeface="+mn-lt"/>
              <a:hlinkClick r:id="rId6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Termo de Aceite de Escopo;</a:t>
            </a:r>
            <a:endParaRPr lang="pt-BR" altLang="pt-BR" sz="2400" dirty="0">
              <a:solidFill>
                <a:schemeClr val="tx2">
                  <a:lumMod val="75000"/>
                </a:schemeClr>
              </a:solidFill>
              <a:latin typeface="+mn-lt"/>
              <a:hlinkClick r:id="rId7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91450" lvl="1" indent="-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Termo de Encerramento do Projeto.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5F2A7C-911C-4F0C-8D4A-085CBB9BD87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228328D-2126-4559-BEBD-43942774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54</a:t>
            </a:fld>
            <a:endParaRPr lang="pt-BR" altLang="pt-B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>
            <a:extLst>
              <a:ext uri="{FF2B5EF4-FFF2-40B4-BE49-F238E27FC236}">
                <a16:creationId xmlns:a16="http://schemas.microsoft.com/office/drawing/2014/main" id="{98BD985B-4BEB-46FA-8424-BB648FB47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4704"/>
            <a:ext cx="864076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pt-BR" sz="3400" dirty="0" err="1">
                <a:solidFill>
                  <a:schemeClr val="accent1">
                    <a:lumMod val="75000"/>
                  </a:schemeClr>
                </a:solidFill>
              </a:rPr>
              <a:t>Alternativas</a:t>
            </a:r>
            <a:r>
              <a:rPr lang="en-US" altLang="pt-BR" sz="3400" dirty="0">
                <a:solidFill>
                  <a:schemeClr val="accent1">
                    <a:lumMod val="75000"/>
                  </a:schemeClr>
                </a:solidFill>
              </a:rPr>
              <a:t> para </a:t>
            </a:r>
            <a:r>
              <a:rPr lang="en-US" altLang="pt-BR" sz="3400" dirty="0" err="1">
                <a:solidFill>
                  <a:schemeClr val="accent1">
                    <a:lumMod val="75000"/>
                  </a:schemeClr>
                </a:solidFill>
              </a:rPr>
              <a:t>Gestão</a:t>
            </a:r>
            <a:r>
              <a:rPr lang="en-US" altLang="pt-BR" sz="34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altLang="pt-BR" sz="3400" dirty="0" err="1">
                <a:solidFill>
                  <a:schemeClr val="accent1">
                    <a:lumMod val="75000"/>
                  </a:schemeClr>
                </a:solidFill>
              </a:rPr>
              <a:t>Projetos</a:t>
            </a:r>
            <a:endParaRPr lang="en-US" alt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DF7E88A-073F-4A9D-B5C9-F00BB0158DE9}"/>
              </a:ext>
            </a:extLst>
          </p:cNvPr>
          <p:cNvGrpSpPr/>
          <p:nvPr/>
        </p:nvGrpSpPr>
        <p:grpSpPr>
          <a:xfrm>
            <a:off x="652347" y="1700808"/>
            <a:ext cx="8167803" cy="4028480"/>
            <a:chOff x="652347" y="1700808"/>
            <a:chExt cx="8167803" cy="4028480"/>
          </a:xfrm>
        </p:grpSpPr>
        <p:sp>
          <p:nvSpPr>
            <p:cNvPr id="77827" name="Text Box 3">
              <a:extLst>
                <a:ext uri="{FF2B5EF4-FFF2-40B4-BE49-F238E27FC236}">
                  <a16:creationId xmlns:a16="http://schemas.microsoft.com/office/drawing/2014/main" id="{66EF2897-B400-4AAC-8F6C-7F13C0AF7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1828800"/>
              <a:ext cx="4857750" cy="3414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pt-BR" sz="2400" dirty="0"/>
                <a:t> </a:t>
              </a:r>
              <a:r>
                <a:rPr lang="en-US" altLang="pt-BR" sz="2400" dirty="0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Outsourcing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</a:pPr>
              <a:endParaRPr lang="en-US" altLang="pt-BR" sz="2400" dirty="0">
                <a:ln>
                  <a:solidFill>
                    <a:schemeClr val="accent1">
                      <a:lumMod val="50000"/>
                    </a:schemeClr>
                  </a:solidFill>
                </a:ln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</a:pPr>
              <a:endParaRPr lang="en-US" altLang="pt-BR" sz="2400" dirty="0">
                <a:ln>
                  <a:solidFill>
                    <a:schemeClr val="accent1">
                      <a:lumMod val="50000"/>
                    </a:schemeClr>
                  </a:solidFill>
                </a:ln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pt-BR" sz="2400" dirty="0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 </a:t>
              </a:r>
              <a:r>
                <a:rPr lang="en-US" altLang="pt-BR" sz="2400" dirty="0" err="1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Contrato</a:t>
              </a:r>
              <a:r>
                <a:rPr lang="en-US" altLang="pt-BR" sz="2400" dirty="0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 por </a:t>
              </a:r>
              <a:r>
                <a:rPr lang="en-US" altLang="pt-BR" sz="2400" dirty="0" err="1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Produto</a:t>
              </a:r>
              <a:endParaRPr lang="en-US" altLang="pt-BR" sz="2400" dirty="0">
                <a:ln>
                  <a:solidFill>
                    <a:schemeClr val="accent1">
                      <a:lumMod val="50000"/>
                    </a:schemeClr>
                  </a:solidFill>
                </a:ln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</a:pPr>
              <a:endParaRPr lang="en-US" altLang="pt-BR" sz="2400" dirty="0">
                <a:ln>
                  <a:solidFill>
                    <a:schemeClr val="accent1">
                      <a:lumMod val="50000"/>
                    </a:schemeClr>
                  </a:solidFill>
                </a:ln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</a:pPr>
              <a:endParaRPr lang="en-US" altLang="pt-BR" sz="2400" dirty="0">
                <a:ln>
                  <a:solidFill>
                    <a:schemeClr val="accent1">
                      <a:lumMod val="50000"/>
                    </a:schemeClr>
                  </a:solidFill>
                </a:ln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pt-BR" sz="2400" dirty="0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 </a:t>
              </a:r>
              <a:r>
                <a:rPr lang="en-US" altLang="pt-BR" sz="2400" dirty="0" err="1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Gestão</a:t>
              </a:r>
              <a:r>
                <a:rPr lang="en-US" altLang="pt-BR" sz="2400" dirty="0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 </a:t>
              </a:r>
              <a:r>
                <a:rPr lang="en-US" altLang="pt-BR" sz="2400" dirty="0" err="1">
                  <a:ln>
                    <a:solidFill>
                      <a:schemeClr val="accent1">
                        <a:lumMod val="50000"/>
                      </a:schemeClr>
                    </a:solidFill>
                  </a:ln>
                </a:rPr>
                <a:t>Colaborativa</a:t>
              </a:r>
              <a:endParaRPr lang="en-US" altLang="pt-BR" sz="2000" dirty="0">
                <a:ln>
                  <a:solidFill>
                    <a:schemeClr val="accent1">
                      <a:lumMod val="50000"/>
                    </a:schemeClr>
                  </a:solidFill>
                </a:ln>
              </a:endParaRPr>
            </a:p>
          </p:txBody>
        </p:sp>
        <p:graphicFrame>
          <p:nvGraphicFramePr>
            <p:cNvPr id="77828" name="Object 4">
              <a:extLst>
                <a:ext uri="{FF2B5EF4-FFF2-40B4-BE49-F238E27FC236}">
                  <a16:creationId xmlns:a16="http://schemas.microsoft.com/office/drawing/2014/main" id="{1E83AEFC-96D5-482C-B055-63C1D25981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4113985"/>
                </p:ext>
              </p:extLst>
            </p:nvPr>
          </p:nvGraphicFramePr>
          <p:xfrm>
            <a:off x="652347" y="1700808"/>
            <a:ext cx="1862253" cy="1259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Imagem de bitmap" r:id="rId3" imgW="5229955" imgH="3677163" progId="Paint.Picture">
                    <p:embed/>
                  </p:oleObj>
                </mc:Choice>
                <mc:Fallback>
                  <p:oleObj name="Imagem de bitmap" r:id="rId3" imgW="5229955" imgH="3677163" progId="Paint.Picture">
                    <p:embed/>
                    <p:pic>
                      <p:nvPicPr>
                        <p:cNvPr id="77828" name="Object 4">
                          <a:extLst>
                            <a:ext uri="{FF2B5EF4-FFF2-40B4-BE49-F238E27FC236}">
                              <a16:creationId xmlns:a16="http://schemas.microsoft.com/office/drawing/2014/main" id="{1E83AEFC-96D5-482C-B055-63C1D25981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347" y="1700808"/>
                          <a:ext cx="1862253" cy="12598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29" name="Object 5">
              <a:extLst>
                <a:ext uri="{FF2B5EF4-FFF2-40B4-BE49-F238E27FC236}">
                  <a16:creationId xmlns:a16="http://schemas.microsoft.com/office/drawing/2014/main" id="{94BB260B-D927-4C2B-A209-537FE813B7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3470117"/>
                </p:ext>
              </p:extLst>
            </p:nvPr>
          </p:nvGraphicFramePr>
          <p:xfrm>
            <a:off x="677345" y="3140968"/>
            <a:ext cx="1786455" cy="1200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Imagem de bitmap" r:id="rId5" imgW="5106113" imgH="3561905" progId="Paint.Picture">
                    <p:embed/>
                  </p:oleObj>
                </mc:Choice>
                <mc:Fallback>
                  <p:oleObj name="Imagem de bitmap" r:id="rId5" imgW="5106113" imgH="3561905" progId="Paint.Picture">
                    <p:embed/>
                    <p:pic>
                      <p:nvPicPr>
                        <p:cNvPr id="77829" name="Object 5">
                          <a:extLst>
                            <a:ext uri="{FF2B5EF4-FFF2-40B4-BE49-F238E27FC236}">
                              <a16:creationId xmlns:a16="http://schemas.microsoft.com/office/drawing/2014/main" id="{94BB260B-D927-4C2B-A209-537FE813B7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345" y="3140968"/>
                          <a:ext cx="1786455" cy="12008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0" name="Line 6">
              <a:extLst>
                <a:ext uri="{FF2B5EF4-FFF2-40B4-BE49-F238E27FC236}">
                  <a16:creationId xmlns:a16="http://schemas.microsoft.com/office/drawing/2014/main" id="{A1803A4C-D732-4598-8332-FD3AB5992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5816" y="2146300"/>
              <a:ext cx="9906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pt-BR"/>
            </a:p>
          </p:txBody>
        </p:sp>
        <p:sp>
          <p:nvSpPr>
            <p:cNvPr id="77831" name="Line 7">
              <a:extLst>
                <a:ext uri="{FF2B5EF4-FFF2-40B4-BE49-F238E27FC236}">
                  <a16:creationId xmlns:a16="http://schemas.microsoft.com/office/drawing/2014/main" id="{6A7BE311-9C78-47CA-BB01-65ED7CD50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5816" y="3594100"/>
              <a:ext cx="9906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pt-BR"/>
            </a:p>
          </p:txBody>
        </p:sp>
        <p:sp>
          <p:nvSpPr>
            <p:cNvPr id="77832" name="Line 8">
              <a:extLst>
                <a:ext uri="{FF2B5EF4-FFF2-40B4-BE49-F238E27FC236}">
                  <a16:creationId xmlns:a16="http://schemas.microsoft.com/office/drawing/2014/main" id="{ECC3E6CE-B451-4F7F-A6CB-5B01897FB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391" y="4991100"/>
              <a:ext cx="9906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77833" name="Object 9">
              <a:extLst>
                <a:ext uri="{FF2B5EF4-FFF2-40B4-BE49-F238E27FC236}">
                  <a16:creationId xmlns:a16="http://schemas.microsoft.com/office/drawing/2014/main" id="{1AA998A9-C7A5-4935-81A4-DFF0907149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1422370"/>
                </p:ext>
              </p:extLst>
            </p:nvPr>
          </p:nvGraphicFramePr>
          <p:xfrm>
            <a:off x="683568" y="4389290"/>
            <a:ext cx="1983432" cy="1339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Imagem de bitmap" r:id="rId7" imgW="5068007" imgH="3561905" progId="Paint.Picture">
                    <p:embed/>
                  </p:oleObj>
                </mc:Choice>
                <mc:Fallback>
                  <p:oleObj name="Imagem de bitmap" r:id="rId7" imgW="5068007" imgH="3561905" progId="Paint.Picture">
                    <p:embed/>
                    <p:pic>
                      <p:nvPicPr>
                        <p:cNvPr id="77833" name="Object 9">
                          <a:extLst>
                            <a:ext uri="{FF2B5EF4-FFF2-40B4-BE49-F238E27FC236}">
                              <a16:creationId xmlns:a16="http://schemas.microsoft.com/office/drawing/2014/main" id="{1AA998A9-C7A5-4935-81A4-DFF0907149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4389290"/>
                          <a:ext cx="1983432" cy="1339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FA34DFB9-25ED-439A-84CF-B48B3B374B4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C03FE44B-6D2E-4E74-869E-C61C957A1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228" y="908720"/>
            <a:ext cx="4968875" cy="7207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Outsourcing </a:t>
            </a:r>
          </a:p>
        </p:txBody>
      </p:sp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26541216-3C48-4316-A2C9-DD1A13B6F400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4851669"/>
              </p:ext>
            </p:extLst>
          </p:nvPr>
        </p:nvGraphicFramePr>
        <p:xfrm>
          <a:off x="2843808" y="4149080"/>
          <a:ext cx="3814762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Imagem de bitmap" r:id="rId3" imgW="5229955" imgH="3677163" progId="Paint.Picture">
                  <p:embed/>
                </p:oleObj>
              </mc:Choice>
              <mc:Fallback>
                <p:oleObj name="Imagem de bitmap" r:id="rId3" imgW="5229955" imgH="3677163" progId="Paint.Picture">
                  <p:embed/>
                  <p:pic>
                    <p:nvPicPr>
                      <p:cNvPr id="78851" name="Object 3">
                        <a:extLst>
                          <a:ext uri="{FF2B5EF4-FFF2-40B4-BE49-F238E27FC236}">
                            <a16:creationId xmlns:a16="http://schemas.microsoft.com/office/drawing/2014/main" id="{26541216-3C48-4316-A2C9-DD1A13B6F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149080"/>
                        <a:ext cx="3814762" cy="2581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4">
            <a:extLst>
              <a:ext uri="{FF2B5EF4-FFF2-40B4-BE49-F238E27FC236}">
                <a16:creationId xmlns:a16="http://schemas.microsoft.com/office/drawing/2014/main" id="{7115B741-D901-4E6D-AE83-A1BB6C6818F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95536" y="1556792"/>
            <a:ext cx="7056784" cy="28083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altLang="pt-BR" sz="2400" dirty="0"/>
              <a:t>A gestão do projeto é de responsabilidade da contratante (Cliente).</a:t>
            </a:r>
          </a:p>
          <a:p>
            <a:pPr eaLnBrk="1" hangingPunct="1"/>
            <a:r>
              <a:rPr lang="pt-BR" altLang="pt-BR" sz="2400" dirty="0"/>
              <a:t>A Contratada (fornecedor) disponibiliza recursos por hora/trabalho:</a:t>
            </a:r>
          </a:p>
          <a:p>
            <a:pPr lvl="1" eaLnBrk="1" hangingPunct="1"/>
            <a:r>
              <a:rPr lang="pt-BR" altLang="pt-BR" sz="2000" dirty="0"/>
              <a:t>Menor compromisso com o resultado efetivo do projeto;</a:t>
            </a:r>
          </a:p>
          <a:p>
            <a:pPr lvl="1" eaLnBrk="1" hangingPunct="1"/>
            <a:r>
              <a:rPr lang="pt-BR" altLang="pt-BR" sz="2000" dirty="0"/>
              <a:t>O cliente necessita </a:t>
            </a:r>
            <a:r>
              <a:rPr lang="pt-BR" altLang="pt-BR" sz="2000" i="1" dirty="0"/>
              <a:t>expertise</a:t>
            </a:r>
            <a:r>
              <a:rPr lang="pt-BR" altLang="pt-BR" sz="2000" dirty="0"/>
              <a:t> na gestão dos recursos.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F2594E-E6EA-4CA7-A90B-9E6E11BD20D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F631FF8-C770-4F19-BB52-BFB4832F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0F633-0225-4F59-8746-21BBE8478991}" type="slidenum">
              <a:rPr lang="pt-BR" altLang="pt-BR" smtClean="0"/>
              <a:pPr>
                <a:defRPr/>
              </a:pPr>
              <a:t>56</a:t>
            </a:fld>
            <a:endParaRPr lang="pt-BR" altLang="pt-B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B235CF8-C0CF-4674-BB1C-019CFB304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770" y="980728"/>
            <a:ext cx="7772400" cy="647700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Contrato por Produto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4F9B4C9-C473-417F-9AD6-3DF8903361C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07504" y="1628800"/>
            <a:ext cx="8640960" cy="4114800"/>
          </a:xfrm>
          <a:noFill/>
        </p:spPr>
        <p:txBody>
          <a:bodyPr/>
          <a:lstStyle/>
          <a:p>
            <a:pPr eaLnBrk="1" hangingPunct="1"/>
            <a:r>
              <a:rPr lang="pt-BR" altLang="pt-BR" sz="2400" dirty="0"/>
              <a:t>A gestão do projeto é de responsabilidade da contratada (fornecedor)</a:t>
            </a:r>
          </a:p>
          <a:p>
            <a:pPr eaLnBrk="1" hangingPunct="1"/>
            <a:r>
              <a:rPr lang="pt-BR" altLang="pt-BR" sz="2400" dirty="0"/>
              <a:t>O cliente solicita e recebe um produto:</a:t>
            </a:r>
          </a:p>
          <a:p>
            <a:pPr lvl="1" eaLnBrk="1" hangingPunct="1"/>
            <a:r>
              <a:rPr lang="pt-BR" altLang="pt-BR" sz="2000" dirty="0"/>
              <a:t>Necessária total confiança nos resultados</a:t>
            </a:r>
          </a:p>
          <a:p>
            <a:pPr lvl="1" eaLnBrk="1" hangingPunct="1"/>
            <a:r>
              <a:rPr lang="pt-BR" altLang="pt-BR" sz="2000" dirty="0"/>
              <a:t>Único benefício é o produto recebido</a:t>
            </a:r>
          </a:p>
        </p:txBody>
      </p:sp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233370FE-BDF4-4B60-9B02-2B471D0B2E4C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3332213"/>
              </p:ext>
            </p:extLst>
          </p:nvPr>
        </p:nvGraphicFramePr>
        <p:xfrm>
          <a:off x="2123728" y="3717032"/>
          <a:ext cx="3814763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Imagem de bitmap" r:id="rId4" imgW="5106113" imgH="3561905" progId="Paint.Picture">
                  <p:embed/>
                </p:oleObj>
              </mc:Choice>
              <mc:Fallback>
                <p:oleObj name="Imagem de bitmap" r:id="rId4" imgW="5106113" imgH="3561905" progId="Paint.Picture">
                  <p:embed/>
                  <p:pic>
                    <p:nvPicPr>
                      <p:cNvPr id="79876" name="Object 4">
                        <a:extLst>
                          <a:ext uri="{FF2B5EF4-FFF2-40B4-BE49-F238E27FC236}">
                            <a16:creationId xmlns:a16="http://schemas.microsoft.com/office/drawing/2014/main" id="{233370FE-BDF4-4B60-9B02-2B471D0B2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717032"/>
                        <a:ext cx="3814763" cy="2562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02149285-6EC4-41D7-8065-82C26E80DC4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9DD2AE6-1594-45AC-A787-5A4D6B6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0F633-0225-4F59-8746-21BBE8478991}" type="slidenum">
              <a:rPr lang="pt-BR" altLang="pt-BR" smtClean="0"/>
              <a:pPr>
                <a:defRPr/>
              </a:pPr>
              <a:t>57</a:t>
            </a:fld>
            <a:endParaRPr lang="pt-BR" altLang="pt-B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AC816B1-E2EC-4FFB-9F95-EAC2E7F41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836712"/>
            <a:ext cx="7772400" cy="576263"/>
          </a:xfrm>
        </p:spPr>
        <p:txBody>
          <a:bodyPr>
            <a:normAutofit fontScale="90000"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4000" dirty="0">
                <a:solidFill>
                  <a:schemeClr val="accent1">
                    <a:lumMod val="75000"/>
                  </a:schemeClr>
                </a:solidFill>
              </a:rPr>
              <a:t>Gestão Colaborativa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31885D7-7201-4C8E-87B0-D5E9F86D6AB8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323528" y="1484784"/>
            <a:ext cx="8605143" cy="2664643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2400" dirty="0"/>
              <a:t>A gestão do projeto é de responsabilidade da contratada (fornecedor) e do contratante (cliente), em caráter colaborativo</a:t>
            </a:r>
          </a:p>
          <a:p>
            <a:pPr eaLnBrk="1" hangingPunct="1"/>
            <a:r>
              <a:rPr lang="pt-BR" altLang="pt-BR" sz="2400" dirty="0"/>
              <a:t>Cliente participa do desenvolvimento do produto:</a:t>
            </a:r>
          </a:p>
          <a:p>
            <a:pPr lvl="1" eaLnBrk="1" hangingPunct="1"/>
            <a:r>
              <a:rPr lang="pt-BR" altLang="pt-BR" sz="2000" dirty="0"/>
              <a:t>Qualidade acompanhada ao longo de todo o ciclo</a:t>
            </a:r>
          </a:p>
          <a:p>
            <a:pPr lvl="1" eaLnBrk="1" hangingPunct="1"/>
            <a:r>
              <a:rPr lang="pt-BR" altLang="pt-BR" sz="2000" dirty="0"/>
              <a:t>Cliente adquire </a:t>
            </a:r>
            <a:r>
              <a:rPr lang="pt-BR" altLang="pt-BR" sz="2000" i="1" dirty="0"/>
              <a:t>expertise</a:t>
            </a:r>
            <a:r>
              <a:rPr lang="pt-BR" altLang="pt-BR" sz="2000" dirty="0"/>
              <a:t> para novos projetos</a:t>
            </a:r>
          </a:p>
        </p:txBody>
      </p:sp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C039AB45-1735-4898-A462-F872C8F55D9F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26844517"/>
              </p:ext>
            </p:extLst>
          </p:nvPr>
        </p:nvGraphicFramePr>
        <p:xfrm>
          <a:off x="2699792" y="3933056"/>
          <a:ext cx="3814763" cy="257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Imagem de bitmap" r:id="rId3" imgW="5068007" imgH="3561905" progId="Paint.Picture">
                  <p:embed/>
                </p:oleObj>
              </mc:Choice>
              <mc:Fallback>
                <p:oleObj name="Imagem de bitmap" r:id="rId3" imgW="5068007" imgH="3561905" progId="Paint.Picture">
                  <p:embed/>
                  <p:pic>
                    <p:nvPicPr>
                      <p:cNvPr id="81924" name="Object 4">
                        <a:extLst>
                          <a:ext uri="{FF2B5EF4-FFF2-40B4-BE49-F238E27FC236}">
                            <a16:creationId xmlns:a16="http://schemas.microsoft.com/office/drawing/2014/main" id="{C039AB45-1735-4898-A462-F872C8F55D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933056"/>
                        <a:ext cx="3814763" cy="25796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DE5D4418-DD0D-4CB1-8834-F7CA33B4A5E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DE20613-D92A-42E0-967B-37A8A8A6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CB962-B858-40F5-BCF7-162C00B721A3}" type="slidenum">
              <a:rPr lang="pt-BR" altLang="pt-BR" smtClean="0"/>
              <a:pPr>
                <a:defRPr/>
              </a:pPr>
              <a:t>58</a:t>
            </a:fld>
            <a:endParaRPr lang="pt-BR" alt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2">
            <a:extLst>
              <a:ext uri="{FF2B5EF4-FFF2-40B4-BE49-F238E27FC236}">
                <a16:creationId xmlns:a16="http://schemas.microsoft.com/office/drawing/2014/main" id="{9745894C-13FE-4748-918C-6CD336CEC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688" y="120650"/>
            <a:ext cx="6208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solidFill>
                  <a:schemeClr val="bg1"/>
                </a:solidFill>
                <a:latin typeface="Verdana" panose="020B0604030504040204" pitchFamily="34" charset="0"/>
              </a:rPr>
              <a:t>1.3 – O que é Gerenciamento de Projetos?</a:t>
            </a:r>
          </a:p>
        </p:txBody>
      </p:sp>
      <p:sp>
        <p:nvSpPr>
          <p:cNvPr id="82948" name="Text Box 3">
            <a:extLst>
              <a:ext uri="{FF2B5EF4-FFF2-40B4-BE49-F238E27FC236}">
                <a16:creationId xmlns:a16="http://schemas.microsoft.com/office/drawing/2014/main" id="{BA1D450A-ADFC-4346-9D8F-65A253ECD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412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400">
              <a:latin typeface="Times New Roman" panose="02020603050405020304" pitchFamily="18" charset="0"/>
            </a:endParaRPr>
          </a:p>
        </p:txBody>
      </p:sp>
      <p:sp>
        <p:nvSpPr>
          <p:cNvPr id="82949" name="Text Box 4">
            <a:extLst>
              <a:ext uri="{FF2B5EF4-FFF2-40B4-BE49-F238E27FC236}">
                <a16:creationId xmlns:a16="http://schemas.microsoft.com/office/drawing/2014/main" id="{C5E47549-2DBD-4698-8193-0AD34CDF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65175"/>
            <a:ext cx="8785671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pt-BR" altLang="pt-BR" sz="2800" b="1" dirty="0">
                <a:latin typeface="Verdana" panose="020B0604030504040204" pitchFamily="34" charset="0"/>
              </a:rPr>
              <a:t>O que de fato é o Gerenciamento de Projetos?</a:t>
            </a:r>
          </a:p>
          <a:p>
            <a:pPr marL="1200150" lvl="1" indent="-457200">
              <a:spcBef>
                <a:spcPct val="0"/>
              </a:spcBef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pt-BR" altLang="pt-BR" sz="2000" b="1" dirty="0">
                <a:latin typeface="Verdana" panose="020B0604030504040204" pitchFamily="34" charset="0"/>
              </a:rPr>
              <a:t>É a aplicação de: </a:t>
            </a:r>
          </a:p>
          <a:p>
            <a:pPr marL="1600200" lvl="2" indent="-457200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Verdana" panose="020B0604030504040204" pitchFamily="34" charset="0"/>
              </a:rPr>
              <a:t>Conhecimento, </a:t>
            </a:r>
            <a:r>
              <a:rPr lang="pt-BR" altLang="pt-BR" sz="2400" b="1" dirty="0">
                <a:latin typeface="Verdana" panose="020B0604030504040204" pitchFamily="34" charset="0"/>
              </a:rPr>
              <a:t>habilidades, ferramentas,  técnicas  e tecnologias, às atividades de um projeto, para atender aos seus requisitos.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DAA0DB-B796-4088-AF5C-F30483427DD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AABD423-F727-45EA-98E3-4A7406E8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59</a:t>
            </a:fld>
            <a:endParaRPr lang="pt-BR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100633" y="836712"/>
            <a:ext cx="9007871" cy="561662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altLang="pt-BR" sz="5900" dirty="0">
                <a:latin typeface="Calibri" panose="020F0502020204030204" pitchFamily="34" charset="0"/>
                <a:cs typeface="Calibri" panose="020F0502020204030204" pitchFamily="34" charset="0"/>
              </a:rPr>
              <a:t> Entidades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pt-BR" sz="4400" dirty="0"/>
              <a:t>PMI - </a:t>
            </a:r>
            <a:r>
              <a:rPr lang="pt-BR" altLang="pt-BR" sz="4400" b="1" dirty="0">
                <a:solidFill>
                  <a:schemeClr val="accent1">
                    <a:lumMod val="50000"/>
                  </a:schemeClr>
                </a:solidFill>
              </a:rPr>
              <a:t>Project Management </a:t>
            </a:r>
            <a:r>
              <a:rPr lang="pt-BR" altLang="pt-BR" sz="4400" b="1" dirty="0" err="1">
                <a:solidFill>
                  <a:schemeClr val="accent1">
                    <a:lumMod val="50000"/>
                  </a:schemeClr>
                </a:solidFill>
              </a:rPr>
              <a:t>Institute</a:t>
            </a:r>
            <a:endParaRPr lang="pt-BR" altLang="pt-B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pt-BR" altLang="pt-BR" sz="5000" dirty="0"/>
              <a:t>O PMI é entidade mundial fundada em 1969 (EUA) com a responsabilidade pelo Guia de Conhecimentos em Gerenciamento de Projetos (PMBOCK) e pelo desenvolvimento de </a:t>
            </a:r>
            <a:r>
              <a:rPr lang="pt-BR" altLang="pt-BR" sz="5000" b="1" dirty="0"/>
              <a:t>competências</a:t>
            </a:r>
            <a:r>
              <a:rPr lang="pt-BR" altLang="pt-BR" sz="5000" dirty="0"/>
              <a:t> dos gerentes de projetos e do processo de </a:t>
            </a:r>
            <a:r>
              <a:rPr lang="pt-BR" altLang="pt-BR" sz="5000" b="1" dirty="0"/>
              <a:t>certificação</a:t>
            </a:r>
            <a:r>
              <a:rPr lang="pt-BR" altLang="pt-BR" sz="5000" dirty="0"/>
              <a:t>. 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pt-BR" altLang="pt-BR" sz="4400" dirty="0"/>
              <a:t>Estabelece padrões e práticas; Promove a certificação </a:t>
            </a:r>
            <a:r>
              <a:rPr lang="pt-BR" altLang="pt-BR" sz="4400" b="1" dirty="0"/>
              <a:t>PMP; </a:t>
            </a:r>
            <a:r>
              <a:rPr lang="pt-BR" altLang="pt-BR" sz="4400" dirty="0"/>
              <a:t>Estabelece a ética na gestão de projetos</a:t>
            </a:r>
            <a:r>
              <a:rPr lang="pt-BR" altLang="pt-BR" sz="4400" b="1" dirty="0"/>
              <a:t>; </a:t>
            </a:r>
            <a:r>
              <a:rPr lang="pt-BR" altLang="pt-BR" sz="4400" dirty="0"/>
              <a:t>Estimula o desenvolvimento da gestão de projetos no mundo</a:t>
            </a:r>
            <a:r>
              <a:rPr lang="pt-BR" altLang="pt-BR" sz="4400" b="1" dirty="0"/>
              <a:t>; </a:t>
            </a:r>
            <a:r>
              <a:rPr lang="pt-BR" altLang="pt-BR" sz="4400" dirty="0"/>
              <a:t>Organiza os capítulos do PMI no países.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pt-BR" sz="4400" dirty="0">
                <a:latin typeface="+mj-lt"/>
              </a:rPr>
              <a:t>ISO - </a:t>
            </a:r>
            <a:r>
              <a:rPr lang="pt-BR" sz="4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International</a:t>
            </a: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pt-BR" sz="4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Organization</a:t>
            </a: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 for </a:t>
            </a:r>
            <a:r>
              <a:rPr lang="pt-BR" sz="4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Standardization</a:t>
            </a:r>
            <a:endParaRPr lang="pt-BR" sz="4400" b="1" dirty="0">
              <a:solidFill>
                <a:schemeClr val="accent1">
                  <a:lumMod val="50000"/>
                </a:schemeClr>
              </a:solidFill>
              <a:effectLst/>
              <a:latin typeface="+mj-lt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pt-BR" sz="4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 ISO é uma </a:t>
            </a:r>
            <a:r>
              <a:rPr lang="pt-BR" sz="4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entidade de padronização e normatização</a:t>
            </a:r>
            <a:r>
              <a:rPr lang="pt-BR" sz="4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e foi criada em Genebra, na Suíça, em 1947.</a:t>
            </a:r>
            <a:endParaRPr lang="pt-BR" sz="4400" b="1" i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pt-BR" sz="4400" b="0" i="0" dirty="0">
                <a:effectLst/>
                <a:latin typeface="Roboto" panose="02000000000000000000" pitchFamily="2" charset="0"/>
              </a:rPr>
              <a:t>ISO 21500: Orientações sobre Gerenciamento de Projetos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pt-BR" sz="4200" dirty="0">
                <a:latin typeface="Roboto" panose="02000000000000000000" pitchFamily="2" charset="0"/>
              </a:rPr>
              <a:t>Norma ISO sobre gestão de projetos.</a:t>
            </a:r>
            <a:endParaRPr lang="pt-BR" sz="4200" b="0" i="0" dirty="0">
              <a:effectLst/>
              <a:latin typeface="Roboto" panose="02000000000000000000" pitchFamily="2" charset="0"/>
            </a:endParaRPr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4400" b="0" i="0" dirty="0">
              <a:effectLst/>
              <a:latin typeface="Roboto" panose="02000000000000000000" pitchFamily="2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4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2"/>
            <a:endParaRPr lang="en-US" altLang="pt-BR" sz="3000" dirty="0"/>
          </a:p>
          <a:p>
            <a:pPr lvl="2"/>
            <a:endParaRPr lang="en-US" altLang="pt-BR" sz="30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12505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ED4FA007-B896-49E4-A10D-DE3CE95A2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32" y="980728"/>
            <a:ext cx="8928992" cy="42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BR" altLang="pt-BR" sz="2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Estrutura Organizacional </a:t>
            </a:r>
            <a:r>
              <a:rPr lang="pt-BR" altLang="pt-BR" sz="24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(Stakeholders)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t-BR" altLang="pt-BR" sz="2000" dirty="0">
                <a:latin typeface="Verdana" panose="020B0604030504040204" pitchFamily="34" charset="0"/>
              </a:rPr>
              <a:t>Patrocinadores (</a:t>
            </a:r>
            <a:r>
              <a:rPr lang="pt-BR" altLang="pt-BR" sz="2000" i="1" dirty="0" err="1">
                <a:latin typeface="Verdana" panose="020B0604030504040204" pitchFamily="34" charset="0"/>
              </a:rPr>
              <a:t>sponsors</a:t>
            </a:r>
            <a:r>
              <a:rPr lang="pt-BR" altLang="pt-BR" sz="2000" dirty="0">
                <a:latin typeface="Verdana" panose="020B0604030504040204" pitchFamily="34" charset="0"/>
              </a:rPr>
              <a:t>): </a:t>
            </a:r>
            <a:r>
              <a:rPr lang="pt-BR" altLang="pt-BR" sz="1400" dirty="0">
                <a:latin typeface="Verdana" panose="020B0604030504040204" pitchFamily="34" charset="0"/>
              </a:rPr>
              <a:t>Investidores, diretores, alta gerência, clientes</a:t>
            </a:r>
          </a:p>
          <a:p>
            <a:pPr lvl="1" indent="0">
              <a:spcBef>
                <a:spcPct val="0"/>
              </a:spcBef>
              <a:buNone/>
            </a:pPr>
            <a:r>
              <a:rPr lang="pt-BR" altLang="pt-BR" sz="1400" dirty="0">
                <a:latin typeface="Verdana" panose="020B0604030504040204" pitchFamily="34" charset="0"/>
              </a:rPr>
              <a:t>externos e internos.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altLang="pt-BR" sz="1600" dirty="0">
                <a:latin typeface="Verdana" panose="020B0604030504040204" pitchFamily="34" charset="0"/>
              </a:rPr>
              <a:t>Indivíduo ou grupo de indivíduos, interno ou externo à organização, que fornece os recursos financeiros necessários para que o projeto possa ser executado. </a:t>
            </a:r>
          </a:p>
          <a:p>
            <a:pPr marL="1085850" lvl="1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pt-BR" altLang="pt-BR" sz="1600" dirty="0">
              <a:latin typeface="Verdana" panose="020B0604030504040204" pitchFamily="34" charset="0"/>
            </a:endParaRPr>
          </a:p>
          <a:p>
            <a:pPr marL="1085850" lvl="1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pt-BR" altLang="pt-BR" sz="2000" dirty="0">
                <a:latin typeface="Verdana" panose="020B0604030504040204" pitchFamily="34" charset="0"/>
              </a:rPr>
              <a:t>Comitê Executivo (</a:t>
            </a:r>
            <a:r>
              <a:rPr lang="pt-BR" altLang="pt-BR" sz="2000" dirty="0" err="1">
                <a:latin typeface="Verdana" panose="020B0604030504040204" pitchFamily="34" charset="0"/>
              </a:rPr>
              <a:t>Steering</a:t>
            </a:r>
            <a:r>
              <a:rPr lang="pt-BR" altLang="pt-BR" sz="2000" dirty="0">
                <a:latin typeface="Verdana" panose="020B0604030504040204" pitchFamily="34" charset="0"/>
              </a:rPr>
              <a:t> </a:t>
            </a:r>
            <a:r>
              <a:rPr lang="pt-BR" altLang="pt-BR" sz="2000" dirty="0" err="1">
                <a:latin typeface="Verdana" panose="020B0604030504040204" pitchFamily="34" charset="0"/>
              </a:rPr>
              <a:t>Committee</a:t>
            </a:r>
            <a:r>
              <a:rPr lang="pt-BR" altLang="pt-BR" sz="2000" dirty="0">
                <a:latin typeface="Verdana" panose="020B0604030504040204" pitchFamily="34" charset="0"/>
              </a:rPr>
              <a:t>)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altLang="pt-BR" sz="1600" dirty="0">
                <a:latin typeface="Verdana" panose="020B0604030504040204" pitchFamily="34" charset="0"/>
              </a:rPr>
              <a:t>Comitê de patrocinadores, também chamado Conselho do Projeto, deliberativo, que objetiva solucionar os problemas maiores, e ao qual o Gerente do Projeto reporta.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pt-BR" altLang="pt-BR" sz="2000" b="1" dirty="0">
              <a:latin typeface="Verdana" panose="020B060403050404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pt-BR" altLang="pt-BR" sz="2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57D13A-5ED6-4FAB-9C2C-00C72166982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C569D99-D08B-4CE9-95AC-D7942303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60</a:t>
            </a:fld>
            <a:endParaRPr lang="pt-BR" altLang="pt-B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2">
            <a:extLst>
              <a:ext uri="{FF2B5EF4-FFF2-40B4-BE49-F238E27FC236}">
                <a16:creationId xmlns:a16="http://schemas.microsoft.com/office/drawing/2014/main" id="{100AED98-BDB3-45EA-9D2A-75F8B8100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763000" cy="435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rgbClr val="002060"/>
                </a:solidFill>
                <a:latin typeface="Verdana" panose="020B0604030504040204" pitchFamily="34" charset="0"/>
              </a:rPr>
              <a:t>Gerenciamento de Mudanças em Projeto </a:t>
            </a:r>
          </a:p>
          <a:p>
            <a:pPr marL="120015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Verdana" panose="020B0604030504040204" pitchFamily="34" charset="0"/>
              </a:rPr>
              <a:t>O Projeto.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É único e finito.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Vai custar uma fortuna.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Recebe todos as atenções.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Tem gente de fora (consultores, novos executivos, etc.)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Tem um espaço só para o Projeto.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A empresa vai operar melhor.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Tem muita gente esperando pelos benefícios.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Tem muita gente torcendo contra.</a:t>
            </a:r>
          </a:p>
          <a:p>
            <a:pPr lvl="2">
              <a:spcBef>
                <a:spcPts val="600"/>
              </a:spcBef>
            </a:pPr>
            <a:r>
              <a:rPr lang="pt-BR" altLang="pt-BR" sz="1600" dirty="0">
                <a:latin typeface="+mn-lt"/>
              </a:rPr>
              <a:t> Tem muita gente apreensiva e até com um certo receio.</a:t>
            </a:r>
          </a:p>
          <a:p>
            <a:pPr lvl="2">
              <a:spcBef>
                <a:spcPct val="50000"/>
              </a:spcBef>
            </a:pPr>
            <a:r>
              <a:rPr lang="pt-BR" altLang="pt-BR" sz="1600" dirty="0">
                <a:latin typeface="+mn-lt"/>
              </a:rPr>
              <a:t> Tem gente tranquila (já tentaram isso antes).</a:t>
            </a:r>
            <a:endParaRPr lang="en-US" altLang="pt-BR" sz="1600" dirty="0">
              <a:latin typeface="+mn-lt"/>
            </a:endParaRPr>
          </a:p>
        </p:txBody>
      </p:sp>
      <p:sp>
        <p:nvSpPr>
          <p:cNvPr id="89092" name="Text Box 3">
            <a:extLst>
              <a:ext uri="{FF2B5EF4-FFF2-40B4-BE49-F238E27FC236}">
                <a16:creationId xmlns:a16="http://schemas.microsoft.com/office/drawing/2014/main" id="{F3327781-BF73-4B91-AE22-462B856A7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0"/>
            <a:ext cx="759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pt-BR" altLang="pt-BR" sz="2800">
              <a:latin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0089F-F60C-46EF-AF3B-D7211F26571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A7254C3-40B4-4A53-8DB5-66D030C7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61</a:t>
            </a:fld>
            <a:endParaRPr lang="pt-BR" altLang="pt-B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0D16CA28-B3CC-44F6-8488-6606FD70B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" y="980728"/>
            <a:ext cx="87630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rgbClr val="002060"/>
                </a:solidFill>
                <a:latin typeface="Verdana" panose="020B0604030504040204" pitchFamily="34" charset="0"/>
              </a:rPr>
              <a:t>Gerenciamento de Mudanças em Projeto </a:t>
            </a:r>
          </a:p>
          <a:p>
            <a:pPr marL="1200150" lvl="1" indent="-457200">
              <a:spcBef>
                <a:spcPct val="50000"/>
              </a:spcBef>
            </a:pPr>
            <a:r>
              <a:rPr lang="pt-BR" altLang="pt-BR" sz="2400" dirty="0">
                <a:latin typeface="Verdana" panose="020B0604030504040204" pitchFamily="34" charset="0"/>
              </a:rPr>
              <a:t>Comportamento.</a:t>
            </a:r>
          </a:p>
          <a:p>
            <a:pPr marL="1485900" lvl="2" indent="-342900">
              <a:spcBef>
                <a:spcPct val="50000"/>
              </a:spcBef>
            </a:pPr>
            <a:r>
              <a:rPr lang="pt-BR" altLang="pt-BR" sz="1800" dirty="0">
                <a:solidFill>
                  <a:schemeClr val="tx2"/>
                </a:solidFill>
                <a:latin typeface="Verdana" panose="020B0604030504040204" pitchFamily="34" charset="0"/>
              </a:rPr>
              <a:t>As empresas são formadas por pessoas. Portanto, as Mudanças Organizacionais são operadas pelas  pessoas. Logo, as pessoas têm que querer mudar.</a:t>
            </a:r>
          </a:p>
          <a:p>
            <a:pPr marL="1485900" lvl="2" indent="-342900">
              <a:spcBef>
                <a:spcPct val="50000"/>
              </a:spcBef>
            </a:pPr>
            <a:r>
              <a:rPr lang="pt-BR" altLang="pt-BR" sz="1800" dirty="0">
                <a:solidFill>
                  <a:schemeClr val="tx2"/>
                </a:solidFill>
                <a:latin typeface="Verdana" panose="020B0604030504040204" pitchFamily="34" charset="0"/>
              </a:rPr>
              <a:t>A grande maioria das pessoas são avessas às mudanças com a exceção do autor do projeto.</a:t>
            </a:r>
            <a:endParaRPr lang="pt-BR" altLang="pt-BR" sz="1800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pt-BR" altLang="pt-BR" sz="2400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pt-BR" sz="2800" dirty="0">
              <a:latin typeface="Times New Roman" panose="02020603050405020304" pitchFamily="18" charset="0"/>
            </a:endParaRP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354F84CC-CFB3-484F-9B58-3AA290215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0"/>
            <a:ext cx="759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pt-BR" altLang="pt-BR" sz="280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DA92BF-609E-4F1F-9DCB-FAC7A8634D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1B2C7DE-4235-49A1-B7DC-8907DB95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62</a:t>
            </a:fld>
            <a:endParaRPr lang="pt-BR" altLang="pt-B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0D16CA28-B3CC-44F6-8488-6606FD70B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80728"/>
            <a:ext cx="88569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rgbClr val="002060"/>
                </a:solidFill>
                <a:latin typeface="Verdana" panose="020B0604030504040204" pitchFamily="34" charset="0"/>
              </a:rPr>
              <a:t>Gerenciamento de Mudanças em Projeto </a:t>
            </a:r>
          </a:p>
          <a:p>
            <a:pPr marL="1200150" lvl="1" indent="-457200">
              <a:spcBef>
                <a:spcPct val="50000"/>
              </a:spcBef>
            </a:pPr>
            <a:r>
              <a:rPr lang="pt-BR" altLang="pt-BR" sz="2400" b="1" dirty="0"/>
              <a:t>Objetivo da Gestão da Mudança</a:t>
            </a:r>
            <a:r>
              <a:rPr lang="pt-BR" altLang="pt-BR" sz="2400" dirty="0">
                <a:latin typeface="Verdana" panose="020B0604030504040204" pitchFamily="34" charset="0"/>
              </a:rPr>
              <a:t>.</a:t>
            </a:r>
          </a:p>
          <a:p>
            <a:pPr marL="1485900" lvl="2" indent="-342900">
              <a:spcBef>
                <a:spcPct val="50000"/>
              </a:spcBef>
            </a:pPr>
            <a:r>
              <a:rPr lang="pt-BR" altLang="pt-BR" sz="2000" dirty="0">
                <a:solidFill>
                  <a:schemeClr val="tx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 objetivo do Gerenciamento da Mudança  é ter uma abordagem equilibrada dos aspectos técnicos e organizacionais, visando minimizar as possíveis resistências e obter uma transformação mais eficaz, completa e em menor tempo.</a:t>
            </a:r>
            <a:endParaRPr lang="pt-BR" altLang="pt-BR" sz="2000" dirty="0">
              <a:latin typeface="+mn-lt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pt-BR" sz="2800" dirty="0">
              <a:latin typeface="Times New Roman" panose="02020603050405020304" pitchFamily="18" charset="0"/>
            </a:endParaRP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354F84CC-CFB3-484F-9B58-3AA290215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0"/>
            <a:ext cx="759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pt-BR" altLang="pt-BR" sz="280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DA92BF-609E-4F1F-9DCB-FAC7A8634D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D4B9E91-959A-441C-A3F4-895ABF22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63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168285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0D16CA28-B3CC-44F6-8488-6606FD70B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764704"/>
            <a:ext cx="8856984" cy="592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rgbClr val="002060"/>
                </a:solidFill>
                <a:latin typeface="Verdana" panose="020B0604030504040204" pitchFamily="34" charset="0"/>
              </a:rPr>
              <a:t>Gerenciamento de Mudanças em Projeto </a:t>
            </a:r>
          </a:p>
          <a:p>
            <a:pPr marL="628650" lvl="1" indent="-228600">
              <a:spcBef>
                <a:spcPct val="50000"/>
              </a:spcBef>
            </a:pPr>
            <a:r>
              <a:rPr lang="pt-BR" altLang="pt-BR" sz="2400" b="1" dirty="0"/>
              <a:t>Mercado de Trabalho em Gestão de Projetos</a:t>
            </a:r>
          </a:p>
          <a:p>
            <a:pPr marL="1028700" lvl="2">
              <a:spcBef>
                <a:spcPts val="300"/>
              </a:spcBef>
            </a:pPr>
            <a:r>
              <a:rPr lang="pt-BR" altLang="pt-BR" sz="2000" b="1" dirty="0">
                <a:solidFill>
                  <a:srgbClr val="002060"/>
                </a:solidFill>
                <a:latin typeface="+mn-lt"/>
              </a:rPr>
              <a:t>Gerente de Projetos como Profissão</a:t>
            </a:r>
          </a:p>
          <a:p>
            <a:pPr marL="1657350" lvl="4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Formação genérica;</a:t>
            </a:r>
          </a:p>
          <a:p>
            <a:pPr marL="1657350" lvl="4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Independe do tipo de Projeto;</a:t>
            </a:r>
          </a:p>
          <a:p>
            <a:pPr marL="1657350" lvl="4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Certificado por Instituição reconhecida.</a:t>
            </a:r>
          </a:p>
          <a:p>
            <a:pPr marL="1028700" lvl="2">
              <a:spcBef>
                <a:spcPts val="300"/>
              </a:spcBef>
            </a:pPr>
            <a:r>
              <a:rPr lang="pt-BR" altLang="pt-BR" sz="2000" b="1" dirty="0">
                <a:solidFill>
                  <a:srgbClr val="002060"/>
                </a:solidFill>
                <a:latin typeface="+mn-lt"/>
              </a:rPr>
              <a:t>Gerente de Projetos como uma liderança nata</a:t>
            </a:r>
          </a:p>
          <a:p>
            <a:pPr marL="1657350" lvl="5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Formação especifica;</a:t>
            </a:r>
          </a:p>
          <a:p>
            <a:pPr marL="1657350" lvl="5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Especialista em sua área de atuação;</a:t>
            </a:r>
          </a:p>
          <a:p>
            <a:pPr marL="1657350" lvl="5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Não precisa de certificações ou cursos.</a:t>
            </a:r>
          </a:p>
          <a:p>
            <a:pPr marL="1028700" lvl="2">
              <a:spcBef>
                <a:spcPts val="600"/>
              </a:spcBef>
            </a:pPr>
            <a:r>
              <a:rPr lang="pt-BR" altLang="pt-BR" sz="2000" b="1" dirty="0">
                <a:solidFill>
                  <a:srgbClr val="002060"/>
                </a:solidFill>
                <a:latin typeface="+mn-lt"/>
              </a:rPr>
              <a:t>Gerente de Projeto como uma Liderança Gerencial</a:t>
            </a:r>
          </a:p>
          <a:p>
            <a:pPr marL="1657350" lvl="4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Formação especifica;</a:t>
            </a:r>
          </a:p>
          <a:p>
            <a:pPr marL="1657350" lvl="4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Especialista em sua área de atuação;</a:t>
            </a:r>
          </a:p>
          <a:p>
            <a:pPr marL="1657350" lvl="4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Esta atualizado em técnicas de Gerenciamento de projetos;</a:t>
            </a:r>
          </a:p>
          <a:p>
            <a:pPr marL="1657350" lvl="4" indent="-342900"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latin typeface="+mn-lt"/>
              </a:rPr>
              <a:t>Não é necessariamente </a:t>
            </a:r>
            <a:r>
              <a:rPr lang="pt-BR" altLang="pt-BR" b="1" dirty="0">
                <a:latin typeface="+mn-lt"/>
              </a:rPr>
              <a:t>certificado</a:t>
            </a:r>
            <a:r>
              <a:rPr lang="pt-BR" altLang="pt-BR" dirty="0">
                <a:latin typeface="+mn-lt"/>
              </a:rPr>
              <a:t>.</a:t>
            </a:r>
            <a:endParaRPr lang="en-US" altLang="pt-BR" sz="2800" dirty="0">
              <a:latin typeface="Times New Roman" panose="02020603050405020304" pitchFamily="18" charset="0"/>
            </a:endParaRP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354F84CC-CFB3-484F-9B58-3AA290215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0"/>
            <a:ext cx="759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pt-BR" altLang="pt-BR" sz="280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DA92BF-609E-4F1F-9DCB-FAC7A8634D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C3A0544-2F3C-42C6-8F6F-1C09AF8C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64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2471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052736"/>
            <a:ext cx="8568952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5000"/>
              </a:lnSpc>
              <a:spcBef>
                <a:spcPct val="0"/>
              </a:spcBef>
            </a:pPr>
            <a:r>
              <a:rPr lang="en-US" altLang="pt-BR" sz="2400" dirty="0">
                <a:solidFill>
                  <a:srgbClr val="000000"/>
                </a:solidFill>
              </a:rPr>
              <a:t>Pressman, R. S. - </a:t>
            </a:r>
            <a:r>
              <a:rPr lang="en-US" altLang="pt-BR" sz="2400" dirty="0" err="1">
                <a:solidFill>
                  <a:srgbClr val="000000"/>
                </a:solidFill>
              </a:rPr>
              <a:t>Engenharia</a:t>
            </a:r>
            <a:r>
              <a:rPr lang="en-US" altLang="pt-BR" sz="2400" dirty="0">
                <a:solidFill>
                  <a:srgbClr val="000000"/>
                </a:solidFill>
              </a:rPr>
              <a:t> de Software - 6ª </a:t>
            </a:r>
            <a:r>
              <a:rPr lang="en-US" altLang="pt-BR" sz="2400" dirty="0" err="1">
                <a:solidFill>
                  <a:srgbClr val="000000"/>
                </a:solidFill>
              </a:rPr>
              <a:t>edição</a:t>
            </a:r>
            <a:r>
              <a:rPr lang="en-US" altLang="pt-BR" sz="2400" dirty="0">
                <a:solidFill>
                  <a:srgbClr val="000000"/>
                </a:solidFill>
              </a:rPr>
              <a:t> </a:t>
            </a:r>
            <a:br>
              <a:rPr lang="en-US" altLang="pt-BR" sz="2400" dirty="0">
                <a:solidFill>
                  <a:srgbClr val="000000"/>
                </a:solidFill>
              </a:rPr>
            </a:br>
            <a:br>
              <a:rPr lang="en-US" altLang="pt-BR" sz="2400" dirty="0">
                <a:solidFill>
                  <a:srgbClr val="000000"/>
                </a:solidFill>
              </a:rPr>
            </a:br>
            <a:r>
              <a:rPr lang="en-US" altLang="pt-BR" sz="2400" dirty="0">
                <a:solidFill>
                  <a:srgbClr val="000000"/>
                </a:solidFill>
              </a:rPr>
              <a:t>Pressman, R. S. - Software Engineering, A Practitioner's Approach - 5th edition</a:t>
            </a:r>
          </a:p>
          <a:p>
            <a:pPr marL="457200" indent="-457200">
              <a:lnSpc>
                <a:spcPct val="95000"/>
              </a:lnSpc>
              <a:spcBef>
                <a:spcPct val="0"/>
              </a:spcBef>
            </a:pPr>
            <a:endParaRPr lang="en-US" altLang="pt-BR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5000"/>
              </a:lnSpc>
              <a:spcBef>
                <a:spcPct val="0"/>
              </a:spcBef>
            </a:pPr>
            <a:r>
              <a:rPr lang="en-US" altLang="pt-BR" sz="2400" dirty="0">
                <a:solidFill>
                  <a:srgbClr val="000000"/>
                </a:solidFill>
              </a:rPr>
              <a:t>PMI/PMBOCK – </a:t>
            </a:r>
            <a:r>
              <a:rPr lang="en-US" altLang="pt-BR" sz="2400" dirty="0" err="1">
                <a:solidFill>
                  <a:srgbClr val="000000"/>
                </a:solidFill>
              </a:rPr>
              <a:t>Guia</a:t>
            </a:r>
            <a:r>
              <a:rPr lang="en-US" altLang="pt-BR" sz="2400" dirty="0">
                <a:solidFill>
                  <a:srgbClr val="000000"/>
                </a:solidFill>
              </a:rPr>
              <a:t> de </a:t>
            </a:r>
            <a:r>
              <a:rPr lang="en-US" altLang="pt-BR" sz="2400" dirty="0" err="1">
                <a:solidFill>
                  <a:srgbClr val="000000"/>
                </a:solidFill>
              </a:rPr>
              <a:t>Conhecimentos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em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US" altLang="pt-BR" sz="2400" dirty="0">
                <a:solidFill>
                  <a:srgbClr val="000000"/>
                </a:solidFill>
              </a:rPr>
              <a:t> de </a:t>
            </a:r>
            <a:r>
              <a:rPr lang="en-US" altLang="pt-BR" sz="2400" dirty="0" err="1">
                <a:solidFill>
                  <a:srgbClr val="000000"/>
                </a:solidFill>
              </a:rPr>
              <a:t>Projetos</a:t>
            </a:r>
            <a:r>
              <a:rPr lang="en-US" altLang="pt-BR" sz="2400" dirty="0">
                <a:solidFill>
                  <a:srgbClr val="000000"/>
                </a:solidFill>
              </a:rPr>
              <a:t>, 6a. </a:t>
            </a:r>
            <a:r>
              <a:rPr lang="en-US" altLang="pt-BR" sz="2400" dirty="0" err="1">
                <a:solidFill>
                  <a:srgbClr val="000000"/>
                </a:solidFill>
              </a:rPr>
              <a:t>Edição</a:t>
            </a:r>
            <a:r>
              <a:rPr lang="en-US" altLang="pt-BR" sz="2400" dirty="0">
                <a:solidFill>
                  <a:srgbClr val="000000"/>
                </a:solidFill>
              </a:rPr>
              <a:t>, PMI; 2018. </a:t>
            </a:r>
          </a:p>
          <a:p>
            <a:pPr marL="457200" indent="-457200">
              <a:lnSpc>
                <a:spcPct val="95000"/>
              </a:lnSpc>
              <a:spcBef>
                <a:spcPct val="0"/>
              </a:spcBef>
            </a:pPr>
            <a:endParaRPr lang="en-US" altLang="pt-BR" sz="28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65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81089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66</a:t>
            </a:fld>
            <a:endParaRPr lang="pt-BR" alt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A7F99BA-79FE-4DA1-857E-F590EAD5210E}"/>
              </a:ext>
            </a:extLst>
          </p:cNvPr>
          <p:cNvSpPr txBox="1"/>
          <p:nvPr/>
        </p:nvSpPr>
        <p:spPr>
          <a:xfrm>
            <a:off x="-13692" y="2636912"/>
            <a:ext cx="9138642" cy="1015663"/>
          </a:xfrm>
          <a:prstGeom prst="rect">
            <a:avLst/>
          </a:prstGeom>
          <a:solidFill>
            <a:srgbClr val="0F45B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2A5714-5E03-4130-8114-EC99D99FCF5C}"/>
              </a:ext>
            </a:extLst>
          </p:cNvPr>
          <p:cNvSpPr txBox="1"/>
          <p:nvPr/>
        </p:nvSpPr>
        <p:spPr>
          <a:xfrm>
            <a:off x="2411760" y="6381328"/>
            <a:ext cx="4576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sildenir.ribeiro@cefet-rj.br</a:t>
            </a:r>
          </a:p>
        </p:txBody>
      </p:sp>
    </p:spTree>
    <p:extLst>
      <p:ext uri="{BB962C8B-B14F-4D97-AF65-F5344CB8AC3E}">
        <p14:creationId xmlns:p14="http://schemas.microsoft.com/office/powerpoint/2010/main" val="169386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100633" y="836712"/>
            <a:ext cx="9007871" cy="561662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altLang="pt-BR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800" dirty="0">
                <a:cs typeface="Calibri" panose="020F0502020204030204" pitchFamily="34" charset="0"/>
              </a:rPr>
              <a:t>Boas Práticas em Gestão de Projetos</a:t>
            </a:r>
          </a:p>
          <a:p>
            <a:pPr lvl="1"/>
            <a:r>
              <a:rPr lang="en-US" altLang="pt-BR" sz="2400" b="1" dirty="0"/>
              <a:t>PMBOK</a:t>
            </a:r>
            <a:r>
              <a:rPr lang="en-US" altLang="pt-BR" sz="2400" dirty="0"/>
              <a:t>: </a:t>
            </a:r>
            <a:r>
              <a:rPr lang="en-US" altLang="pt-BR" sz="2400" b="1" dirty="0"/>
              <a:t>P</a:t>
            </a:r>
            <a:r>
              <a:rPr lang="en-US" altLang="pt-BR" sz="2400" dirty="0"/>
              <a:t>roject </a:t>
            </a:r>
            <a:r>
              <a:rPr lang="en-US" altLang="pt-BR" sz="2400" b="1" dirty="0"/>
              <a:t>M</a:t>
            </a:r>
            <a:r>
              <a:rPr lang="en-US" altLang="pt-BR" sz="2400" dirty="0"/>
              <a:t>anagement </a:t>
            </a:r>
            <a:r>
              <a:rPr lang="en-US" altLang="pt-BR" sz="2400" b="1" dirty="0"/>
              <a:t>B</a:t>
            </a:r>
            <a:r>
              <a:rPr lang="en-US" altLang="pt-BR" sz="2400" dirty="0"/>
              <a:t>ody </a:t>
            </a:r>
            <a:r>
              <a:rPr lang="en-US" altLang="pt-BR" sz="2400" b="1" dirty="0"/>
              <a:t>o</a:t>
            </a:r>
            <a:r>
              <a:rPr lang="en-US" altLang="pt-BR" sz="2400" dirty="0"/>
              <a:t>f </a:t>
            </a:r>
            <a:r>
              <a:rPr lang="en-US" altLang="pt-BR" sz="2400" b="1" dirty="0"/>
              <a:t>K</a:t>
            </a:r>
            <a:r>
              <a:rPr lang="en-US" altLang="pt-BR" sz="2400" dirty="0"/>
              <a:t>nowledge</a:t>
            </a:r>
          </a:p>
          <a:p>
            <a:pPr lvl="2"/>
            <a:r>
              <a:rPr lang="en-US" altLang="pt-BR" sz="2000" dirty="0"/>
              <a:t>Conjunto de </a:t>
            </a:r>
            <a:r>
              <a:rPr lang="en-US" altLang="pt-BR" sz="2000" dirty="0" err="1"/>
              <a:t>práticas</a:t>
            </a:r>
            <a:r>
              <a:rPr lang="en-US" altLang="pt-BR" sz="2000" dirty="0"/>
              <a:t>/</a:t>
            </a:r>
            <a:r>
              <a:rPr lang="en-US" altLang="pt-BR" sz="2000" dirty="0" err="1"/>
              <a:t>conhecimentos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gerenciamento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projetos</a:t>
            </a:r>
            <a:endParaRPr lang="en-US" altLang="pt-BR" sz="2000" dirty="0"/>
          </a:p>
          <a:p>
            <a:pPr lvl="1"/>
            <a:r>
              <a:rPr lang="en-US" altLang="pt-BR" sz="2400" dirty="0" err="1"/>
              <a:t>Áreas</a:t>
            </a:r>
            <a:endParaRPr lang="en-US" altLang="pt-BR" sz="2400" dirty="0"/>
          </a:p>
          <a:p>
            <a:pPr lvl="2"/>
            <a:r>
              <a:rPr lang="pt-BR" altLang="pt-BR" sz="2200" dirty="0"/>
              <a:t>Engenharia</a:t>
            </a:r>
          </a:p>
          <a:p>
            <a:pPr lvl="2"/>
            <a:r>
              <a:rPr lang="pt-BR" altLang="pt-BR" sz="2200" dirty="0"/>
              <a:t>Aeroespacial</a:t>
            </a:r>
          </a:p>
          <a:p>
            <a:pPr lvl="2"/>
            <a:r>
              <a:rPr lang="pt-BR" altLang="pt-BR" sz="2200" dirty="0"/>
              <a:t>Entretenimento</a:t>
            </a:r>
          </a:p>
          <a:p>
            <a:pPr lvl="2"/>
            <a:r>
              <a:rPr lang="pt-BR" altLang="pt-BR" sz="2200" dirty="0"/>
              <a:t>Finanças</a:t>
            </a:r>
          </a:p>
          <a:p>
            <a:pPr lvl="2"/>
            <a:r>
              <a:rPr lang="pt-BR" altLang="pt-BR" sz="2200" dirty="0"/>
              <a:t>Educacional </a:t>
            </a:r>
          </a:p>
          <a:p>
            <a:pPr lvl="2"/>
            <a:r>
              <a:rPr lang="pt-BR" altLang="pt-BR" sz="2200" dirty="0"/>
              <a:t>Tecnologia da Informação</a:t>
            </a:r>
            <a:endParaRPr lang="en-US" altLang="pt-BR" sz="2200" dirty="0"/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4400" b="0" i="0" dirty="0">
              <a:effectLst/>
              <a:latin typeface="Roboto" panose="02000000000000000000" pitchFamily="2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4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2"/>
            <a:endParaRPr lang="en-US" altLang="pt-BR" sz="3000" dirty="0"/>
          </a:p>
          <a:p>
            <a:pPr lvl="2"/>
            <a:endParaRPr lang="en-US" altLang="pt-BR" sz="30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7</a:t>
            </a:fld>
            <a:endParaRPr lang="pt-BR" alt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376C410-CCB2-4D9A-BFF3-70BF1BBB3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1529508">
            <a:off x="5796391" y="3340249"/>
            <a:ext cx="2591401" cy="29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5616624"/>
          </a:xfrm>
        </p:spPr>
        <p:txBody>
          <a:bodyPr>
            <a:normAutofit/>
          </a:bodyPr>
          <a:lstStyle/>
          <a:p>
            <a:r>
              <a:rPr lang="pt-BR" altLang="pt-BR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800" dirty="0"/>
              <a:t>Características dos projetos</a:t>
            </a:r>
            <a:endParaRPr lang="pt-BR" altLang="pt-BR" sz="2800" dirty="0"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pt-BR" altLang="pt-BR" b="1" dirty="0"/>
              <a:t>Temporário</a:t>
            </a:r>
          </a:p>
          <a:p>
            <a:pPr lvl="2">
              <a:spcBef>
                <a:spcPts val="600"/>
              </a:spcBef>
            </a:pPr>
            <a:r>
              <a:rPr lang="pt-BR" altLang="pt-BR" dirty="0"/>
              <a:t>é finito: todo projeto tem um começo e fim definidos;</a:t>
            </a:r>
          </a:p>
          <a:p>
            <a:pPr lvl="1"/>
            <a:r>
              <a:rPr lang="pt-BR" altLang="pt-BR" b="1" dirty="0"/>
              <a:t>Exclusivo</a:t>
            </a:r>
          </a:p>
          <a:p>
            <a:pPr lvl="2"/>
            <a:r>
              <a:rPr lang="pt-BR" altLang="pt-BR" dirty="0"/>
              <a:t>Produtos e serviços são diferentes de alguma forma  de todos os </a:t>
            </a:r>
            <a:br>
              <a:rPr lang="pt-BR" altLang="pt-BR" dirty="0"/>
            </a:br>
            <a:r>
              <a:rPr lang="pt-BR" altLang="pt-BR" dirty="0"/>
              <a:t>similares que foram feitos anteriormente;</a:t>
            </a:r>
          </a:p>
          <a:p>
            <a:pPr lvl="1"/>
            <a:r>
              <a:rPr lang="pt-BR" altLang="pt-BR" b="1" dirty="0"/>
              <a:t>Progressivamente elaborados</a:t>
            </a:r>
          </a:p>
          <a:p>
            <a:pPr lvl="2"/>
            <a:r>
              <a:rPr lang="pt-BR" altLang="pt-BR" sz="1600" dirty="0"/>
              <a:t>As características peculiares que o distinguem devem ser progressivamente elaboradas.</a:t>
            </a:r>
          </a:p>
          <a:p>
            <a:pPr lvl="3"/>
            <a:r>
              <a:rPr lang="pt-BR" altLang="pt-BR" sz="1400" b="1" dirty="0">
                <a:solidFill>
                  <a:schemeClr val="accent1">
                    <a:lumMod val="50000"/>
                  </a:schemeClr>
                </a:solidFill>
              </a:rPr>
              <a:t>Progressivamente</a:t>
            </a:r>
            <a:r>
              <a:rPr lang="pt-BR" altLang="pt-BR" sz="1400" dirty="0"/>
              <a:t> significa: proceder por etapas; continuar de forma determinada, por incrementos;</a:t>
            </a:r>
          </a:p>
          <a:p>
            <a:pPr lvl="3"/>
            <a:r>
              <a:rPr lang="pt-BR" altLang="pt-BR" sz="1400" b="1" dirty="0">
                <a:solidFill>
                  <a:schemeClr val="accent1">
                    <a:lumMod val="50000"/>
                  </a:schemeClr>
                </a:solidFill>
              </a:rPr>
              <a:t>Elaboradas</a:t>
            </a:r>
            <a:r>
              <a:rPr lang="pt-BR" altLang="pt-BR" sz="1400" dirty="0"/>
              <a:t> significa: trabalhadas com cuidado e detalhe; desenvolvidas por completo.</a:t>
            </a:r>
          </a:p>
          <a:p>
            <a:pPr lvl="1"/>
            <a:r>
              <a:rPr lang="pt-BR" altLang="pt-BR" sz="1800" b="1" dirty="0"/>
              <a:t>Gerenciável</a:t>
            </a:r>
          </a:p>
          <a:p>
            <a:pPr lvl="2"/>
            <a:r>
              <a:rPr lang="pt-BR" altLang="pt-BR" sz="1600" dirty="0"/>
              <a:t>Todo projeto deve permitir o gerenciamento e o controle. Por esta razão o escopo deve ser muito bem definido.</a:t>
            </a:r>
          </a:p>
          <a:p>
            <a:pPr lvl="2"/>
            <a:endParaRPr lang="pt-BR" altLang="pt-BR" dirty="0"/>
          </a:p>
          <a:p>
            <a:pPr lvl="2">
              <a:spcBef>
                <a:spcPts val="600"/>
              </a:spcBef>
            </a:pPr>
            <a:endParaRPr lang="pt-BR" altLang="pt-BR" dirty="0"/>
          </a:p>
          <a:p>
            <a:pPr marL="630936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pt-BR" sz="4400" b="0" i="0" dirty="0">
              <a:effectLst/>
              <a:latin typeface="Roboto" panose="02000000000000000000" pitchFamily="2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endParaRPr lang="en-US" altLang="pt-BR" sz="4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2"/>
            <a:endParaRPr lang="en-US" altLang="pt-BR" sz="3000" dirty="0"/>
          </a:p>
          <a:p>
            <a:pPr lvl="2"/>
            <a:endParaRPr lang="en-US" altLang="pt-BR" sz="30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1409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Projetos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0" y="764704"/>
            <a:ext cx="9144000" cy="5616624"/>
          </a:xfrm>
        </p:spPr>
        <p:txBody>
          <a:bodyPr>
            <a:normAutofit fontScale="92500" lnSpcReduction="10000"/>
          </a:bodyPr>
          <a:lstStyle/>
          <a:p>
            <a:r>
              <a:rPr lang="pt-BR" altLang="pt-BR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3000" dirty="0"/>
              <a:t>Características dos projetos (cont...)</a:t>
            </a:r>
            <a:endParaRPr lang="pt-BR" altLang="pt-BR" sz="3000" dirty="0">
              <a:cs typeface="Calibri" panose="020F0502020204030204" pitchFamily="34" charset="0"/>
            </a:endParaRPr>
          </a:p>
          <a:p>
            <a:pPr lvl="1"/>
            <a:r>
              <a:rPr lang="pt-BR" altLang="pt-BR" sz="2600" b="1" dirty="0"/>
              <a:t>Propósito</a:t>
            </a:r>
          </a:p>
          <a:p>
            <a:pPr lvl="2"/>
            <a:r>
              <a:rPr lang="pt-BR" altLang="pt-BR" sz="2200" dirty="0"/>
              <a:t>Finalidade: conjunto de resultados esperados (produtos), conhecidos como </a:t>
            </a:r>
            <a:r>
              <a:rPr lang="pt-BR" altLang="pt-BR" sz="2200" i="1" dirty="0" err="1"/>
              <a:t>deliverables</a:t>
            </a:r>
            <a:r>
              <a:rPr lang="pt-BR" altLang="pt-BR" sz="2200" dirty="0"/>
              <a:t>. </a:t>
            </a:r>
          </a:p>
          <a:p>
            <a:pPr lvl="1">
              <a:spcBef>
                <a:spcPts val="600"/>
              </a:spcBef>
            </a:pPr>
            <a:r>
              <a:rPr lang="pt-BR" altLang="pt-BR" sz="2600" b="1" dirty="0"/>
              <a:t>Interdependentes</a:t>
            </a:r>
          </a:p>
          <a:p>
            <a:pPr lvl="2"/>
            <a:r>
              <a:rPr lang="pt-BR" altLang="pt-BR" sz="2200" dirty="0"/>
              <a:t>interagem com as operações das organizações e também com outros projetos, pois os resultados produzidos (</a:t>
            </a:r>
            <a:r>
              <a:rPr lang="pt-BR" altLang="pt-BR" sz="2200" dirty="0" err="1"/>
              <a:t>outcomes</a:t>
            </a:r>
            <a:r>
              <a:rPr lang="pt-BR" altLang="pt-BR" sz="2200" dirty="0"/>
              <a:t>) serão na maioria das vezes utilizadas por outros projetos ou por tarefas rotineiras.</a:t>
            </a:r>
          </a:p>
          <a:p>
            <a:pPr lvl="1"/>
            <a:r>
              <a:rPr lang="pt-BR" altLang="pt-BR" sz="2600" b="1" dirty="0"/>
              <a:t>Conflito</a:t>
            </a:r>
          </a:p>
          <a:p>
            <a:pPr lvl="2"/>
            <a:r>
              <a:rPr lang="pt-BR" altLang="pt-BR" sz="2000" dirty="0"/>
              <a:t>Projetos usam recursos de forma “</a:t>
            </a:r>
            <a:r>
              <a:rPr lang="pt-BR" altLang="pt-BR" sz="2000" b="1" dirty="0"/>
              <a:t>emprestada</a:t>
            </a:r>
            <a:r>
              <a:rPr lang="pt-BR" altLang="pt-BR" sz="2000" dirty="0"/>
              <a:t>” de outras áreas, disputando assim estes recursos com essas áreas ou até mesmo com outros projetos.</a:t>
            </a:r>
          </a:p>
          <a:p>
            <a:pPr lvl="1"/>
            <a:r>
              <a:rPr lang="en-US" altLang="pt-BR" sz="2600" b="1" dirty="0" err="1"/>
              <a:t>Sequência</a:t>
            </a:r>
            <a:r>
              <a:rPr lang="en-US" altLang="pt-BR" sz="2600" b="1" dirty="0"/>
              <a:t> de </a:t>
            </a:r>
            <a:r>
              <a:rPr lang="en-US" altLang="pt-BR" sz="2600" b="1" dirty="0" err="1"/>
              <a:t>Atividades</a:t>
            </a:r>
            <a:endParaRPr lang="pt-BR" altLang="pt-BR" sz="2600" b="1" dirty="0"/>
          </a:p>
          <a:p>
            <a:pPr lvl="2"/>
            <a:r>
              <a:rPr lang="pt-BR" altLang="pt-BR" sz="2200" dirty="0"/>
              <a:t>Projetos compreendem um número de atividades ou tarefas </a:t>
            </a:r>
          </a:p>
          <a:p>
            <a:pPr lvl="2">
              <a:buNone/>
            </a:pPr>
            <a:r>
              <a:rPr lang="pt-BR" altLang="pt-BR" sz="2200" dirty="0"/>
              <a:t>	conectadas que devem ser completadas em uma certa ordem.</a:t>
            </a:r>
            <a:endParaRPr lang="pt-BR" altLang="pt-B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95937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Ângulos">
  <a:themeElements>
    <a:clrScheme name="Personalizada 4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333399"/>
      </a:accent1>
      <a:accent2>
        <a:srgbClr val="333399"/>
      </a:accent2>
      <a:accent3>
        <a:srgbClr val="333399"/>
      </a:accent3>
      <a:accent4>
        <a:srgbClr val="000000"/>
      </a:accent4>
      <a:accent5>
        <a:srgbClr val="262672"/>
      </a:accent5>
      <a:accent6>
        <a:srgbClr val="2D2D8A"/>
      </a:accent6>
      <a:hlink>
        <a:srgbClr val="009999"/>
      </a:hlink>
      <a:folHlink>
        <a:srgbClr val="99CC00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urs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2C5CF0618D9F429CEC3EBEA1BACF0E" ma:contentTypeVersion="0" ma:contentTypeDescription="Crie um novo documento." ma:contentTypeScope="" ma:versionID="c4cf412edfcad46e187462d1cee4d7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60091E-873C-4B65-81C7-970C16080A6E}"/>
</file>

<file path=customXml/itemProps2.xml><?xml version="1.0" encoding="utf-8"?>
<ds:datastoreItem xmlns:ds="http://schemas.openxmlformats.org/officeDocument/2006/customXml" ds:itemID="{7045D263-FE10-4C41-A73B-17BD4A6522C0}"/>
</file>

<file path=customXml/itemProps3.xml><?xml version="1.0" encoding="utf-8"?>
<ds:datastoreItem xmlns:ds="http://schemas.openxmlformats.org/officeDocument/2006/customXml" ds:itemID="{38AE3488-F19C-4605-A4C4-D3758CEC780A}"/>
</file>

<file path=docProps/app.xml><?xml version="1.0" encoding="utf-8"?>
<Properties xmlns="http://schemas.openxmlformats.org/officeDocument/2006/extended-properties" xmlns:vt="http://schemas.openxmlformats.org/officeDocument/2006/docPropsVTypes">
  <Template>Aula 10 - Estruturas Heterogeneas - ED</Template>
  <TotalTime>3411</TotalTime>
  <Words>4371</Words>
  <Application>Microsoft Office PowerPoint</Application>
  <PresentationFormat>Apresentação na tela (4:3)</PresentationFormat>
  <Paragraphs>805</Paragraphs>
  <Slides>66</Slides>
  <Notes>16</Notes>
  <HiddenSlides>0</HiddenSlides>
  <MMClips>0</MMClips>
  <ScaleCrop>false</ScaleCrop>
  <HeadingPairs>
    <vt:vector size="8" baseType="variant">
      <vt:variant>
        <vt:lpstr>Fontes usadas</vt:lpstr>
      </vt:variant>
      <vt:variant>
        <vt:i4>20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66</vt:i4>
      </vt:variant>
    </vt:vector>
  </HeadingPairs>
  <TitlesOfParts>
    <vt:vector size="91" baseType="lpstr">
      <vt:lpstr>Amasis MT Pro Medium</vt:lpstr>
      <vt:lpstr>Arial</vt:lpstr>
      <vt:lpstr>Arial Black</vt:lpstr>
      <vt:lpstr>Book Antiqua</vt:lpstr>
      <vt:lpstr>Calibri</vt:lpstr>
      <vt:lpstr>Courier New</vt:lpstr>
      <vt:lpstr>Franklin Gothic Book</vt:lpstr>
      <vt:lpstr>Franklin Gothic Medium</vt:lpstr>
      <vt:lpstr>Lucida Sans Unicode</vt:lpstr>
      <vt:lpstr>manrope</vt:lpstr>
      <vt:lpstr>Open Sans</vt:lpstr>
      <vt:lpstr>Roboto</vt:lpstr>
      <vt:lpstr>Source Serif Pro</vt:lpstr>
      <vt:lpstr>Tahoma</vt:lpstr>
      <vt:lpstr>Times New Roman</vt:lpstr>
      <vt:lpstr>Trebuchet MS</vt:lpstr>
      <vt:lpstr>Verdana</vt:lpstr>
      <vt:lpstr>Wingdings</vt:lpstr>
      <vt:lpstr>Wingdings 2</vt:lpstr>
      <vt:lpstr>Wingdings 3</vt:lpstr>
      <vt:lpstr>Ângulos</vt:lpstr>
      <vt:lpstr>Concurso</vt:lpstr>
      <vt:lpstr>Visio</vt:lpstr>
      <vt:lpstr>Documento</vt:lpstr>
      <vt:lpstr>Imagem de bitmap</vt:lpstr>
      <vt:lpstr>gestão de projetos de software</vt:lpstr>
      <vt:lpstr>Programa: GPS – Gestão de Projetos de Sw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Gestão de Projetos de Software</vt:lpstr>
      <vt:lpstr>Apresentação do PowerPoint</vt:lpstr>
      <vt:lpstr>Apresentação do PowerPoint</vt:lpstr>
      <vt:lpstr>Gestão de Projetos de Software</vt:lpstr>
      <vt:lpstr>Apresentação do PowerPoint</vt:lpstr>
      <vt:lpstr>Leis e Regulamentações</vt:lpstr>
      <vt:lpstr>Frameworks</vt:lpstr>
      <vt:lpstr>Alguns Consensos</vt:lpstr>
      <vt:lpstr>Criticidade versus Maturidade</vt:lpstr>
      <vt:lpstr>Apresentação do PowerPoint</vt:lpstr>
      <vt:lpstr>Gestão pelo Inventário</vt:lpstr>
      <vt:lpstr>Framework Gestão de Riscos </vt:lpstr>
      <vt:lpstr>Apresentação do PowerPoint</vt:lpstr>
      <vt:lpstr>Análise Detalhada   </vt:lpstr>
      <vt:lpstr>Apresentação do PowerPoint</vt:lpstr>
      <vt:lpstr>Documentos Gestão de Projetos</vt:lpstr>
      <vt:lpstr>Apresentação do PowerPoint</vt:lpstr>
      <vt:lpstr>Documentos Gestão de Projetos</vt:lpstr>
      <vt:lpstr>Apresentação do PowerPoint</vt:lpstr>
      <vt:lpstr>Apresentação do PowerPoint</vt:lpstr>
      <vt:lpstr>Apresentação do PowerPoint</vt:lpstr>
      <vt:lpstr>Documentos Gestão de Projetos</vt:lpstr>
      <vt:lpstr>Apresentação do PowerPoint</vt:lpstr>
      <vt:lpstr>Documentos Gestão de Projetos</vt:lpstr>
      <vt:lpstr>Documentos Gestão de Projetos</vt:lpstr>
      <vt:lpstr>Apresentação do PowerPoint</vt:lpstr>
      <vt:lpstr>Apresentação do PowerPoint</vt:lpstr>
      <vt:lpstr>Outsourcing </vt:lpstr>
      <vt:lpstr>Contrato por Produto</vt:lpstr>
      <vt:lpstr>Gestão Colaborativa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Gestão de Projetos de Software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MÉTRICAS DE SOFTWARE</dc:title>
  <dc:creator>Antonio Carlos Tonini</dc:creator>
  <cp:lastModifiedBy>Sildenir Alves Ribeiro</cp:lastModifiedBy>
  <cp:revision>154</cp:revision>
  <dcterms:created xsi:type="dcterms:W3CDTF">2004-04-29T20:30:55Z</dcterms:created>
  <dcterms:modified xsi:type="dcterms:W3CDTF">2021-12-13T20:28:47Z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0x010100F52C5CF0618D9F429CEC3EBEA1BACF0E</vt:lpwstr>
  </property>
</Properties>
</file>