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7" r:id="rId34"/>
    <p:sldId id="288" r:id="rId35"/>
    <p:sldId id="289" r:id="rId36"/>
    <p:sldId id="290" r:id="rId37"/>
    <p:sldId id="291" r:id="rId38"/>
    <p:sldId id="292" r:id="rId39"/>
    <p:sldId id="285" r:id="rId40"/>
    <p:sldId id="286" r:id="rId4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51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4F9043EE-623D-4416-9E74-CB5A55138B37}" type="datetimeFigureOut">
              <a:rPr lang="pt-BR" smtClean="0"/>
              <a:t>31/03/2023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73F5F37-E276-4D57-AB7E-E9E677E746D4}" type="slidenum">
              <a:rPr lang="pt-BR" smtClean="0"/>
              <a:t>‹nº›</a:t>
            </a:fld>
            <a:endParaRPr lang="pt-BR"/>
          </a:p>
        </p:txBody>
      </p:sp>
    </p:spTree>
    <p:extLst>
      <p:ext uri="{BB962C8B-B14F-4D97-AF65-F5344CB8AC3E}">
        <p14:creationId xmlns:p14="http://schemas.microsoft.com/office/powerpoint/2010/main" val="2627060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4F9043EE-623D-4416-9E74-CB5A55138B37}" type="datetimeFigureOut">
              <a:rPr lang="pt-BR" smtClean="0"/>
              <a:t>31/03/2023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73F5F37-E276-4D57-AB7E-E9E677E746D4}" type="slidenum">
              <a:rPr lang="pt-BR" smtClean="0"/>
              <a:t>‹nº›</a:t>
            </a:fld>
            <a:endParaRPr lang="pt-BR"/>
          </a:p>
        </p:txBody>
      </p:sp>
    </p:spTree>
    <p:extLst>
      <p:ext uri="{BB962C8B-B14F-4D97-AF65-F5344CB8AC3E}">
        <p14:creationId xmlns:p14="http://schemas.microsoft.com/office/powerpoint/2010/main" val="2723764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4F9043EE-623D-4416-9E74-CB5A55138B37}" type="datetimeFigureOut">
              <a:rPr lang="pt-BR" smtClean="0"/>
              <a:t>31/03/2023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73F5F37-E276-4D57-AB7E-E9E677E746D4}" type="slidenum">
              <a:rPr lang="pt-BR" smtClean="0"/>
              <a:t>‹nº›</a:t>
            </a:fld>
            <a:endParaRPr lang="pt-BR"/>
          </a:p>
        </p:txBody>
      </p:sp>
    </p:spTree>
    <p:extLst>
      <p:ext uri="{BB962C8B-B14F-4D97-AF65-F5344CB8AC3E}">
        <p14:creationId xmlns:p14="http://schemas.microsoft.com/office/powerpoint/2010/main" val="3782052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4F9043EE-623D-4416-9E74-CB5A55138B37}" type="datetimeFigureOut">
              <a:rPr lang="pt-BR" smtClean="0"/>
              <a:t>31/03/2023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73F5F37-E276-4D57-AB7E-E9E677E746D4}" type="slidenum">
              <a:rPr lang="pt-BR" smtClean="0"/>
              <a:t>‹nº›</a:t>
            </a:fld>
            <a:endParaRPr lang="pt-BR"/>
          </a:p>
        </p:txBody>
      </p:sp>
    </p:spTree>
    <p:extLst>
      <p:ext uri="{BB962C8B-B14F-4D97-AF65-F5344CB8AC3E}">
        <p14:creationId xmlns:p14="http://schemas.microsoft.com/office/powerpoint/2010/main" val="3335030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4F9043EE-623D-4416-9E74-CB5A55138B37}" type="datetimeFigureOut">
              <a:rPr lang="pt-BR" smtClean="0"/>
              <a:t>31/03/2023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73F5F37-E276-4D57-AB7E-E9E677E746D4}" type="slidenum">
              <a:rPr lang="pt-BR" smtClean="0"/>
              <a:t>‹nº›</a:t>
            </a:fld>
            <a:endParaRPr lang="pt-BR"/>
          </a:p>
        </p:txBody>
      </p:sp>
    </p:spTree>
    <p:extLst>
      <p:ext uri="{BB962C8B-B14F-4D97-AF65-F5344CB8AC3E}">
        <p14:creationId xmlns:p14="http://schemas.microsoft.com/office/powerpoint/2010/main" val="953200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4F9043EE-623D-4416-9E74-CB5A55138B37}" type="datetimeFigureOut">
              <a:rPr lang="pt-BR" smtClean="0"/>
              <a:t>31/03/2023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73F5F37-E276-4D57-AB7E-E9E677E746D4}" type="slidenum">
              <a:rPr lang="pt-BR" smtClean="0"/>
              <a:t>‹nº›</a:t>
            </a:fld>
            <a:endParaRPr lang="pt-BR"/>
          </a:p>
        </p:txBody>
      </p:sp>
    </p:spTree>
    <p:extLst>
      <p:ext uri="{BB962C8B-B14F-4D97-AF65-F5344CB8AC3E}">
        <p14:creationId xmlns:p14="http://schemas.microsoft.com/office/powerpoint/2010/main" val="351555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4F9043EE-623D-4416-9E74-CB5A55138B37}" type="datetimeFigureOut">
              <a:rPr lang="pt-BR" smtClean="0"/>
              <a:t>31/03/2023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173F5F37-E276-4D57-AB7E-E9E677E746D4}" type="slidenum">
              <a:rPr lang="pt-BR" smtClean="0"/>
              <a:t>‹nº›</a:t>
            </a:fld>
            <a:endParaRPr lang="pt-BR"/>
          </a:p>
        </p:txBody>
      </p:sp>
    </p:spTree>
    <p:extLst>
      <p:ext uri="{BB962C8B-B14F-4D97-AF65-F5344CB8AC3E}">
        <p14:creationId xmlns:p14="http://schemas.microsoft.com/office/powerpoint/2010/main" val="3236732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4F9043EE-623D-4416-9E74-CB5A55138B37}" type="datetimeFigureOut">
              <a:rPr lang="pt-BR" smtClean="0"/>
              <a:t>31/03/2023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173F5F37-E276-4D57-AB7E-E9E677E746D4}" type="slidenum">
              <a:rPr lang="pt-BR" smtClean="0"/>
              <a:t>‹nº›</a:t>
            </a:fld>
            <a:endParaRPr lang="pt-BR"/>
          </a:p>
        </p:txBody>
      </p:sp>
    </p:spTree>
    <p:extLst>
      <p:ext uri="{BB962C8B-B14F-4D97-AF65-F5344CB8AC3E}">
        <p14:creationId xmlns:p14="http://schemas.microsoft.com/office/powerpoint/2010/main" val="1236828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4F9043EE-623D-4416-9E74-CB5A55138B37}" type="datetimeFigureOut">
              <a:rPr lang="pt-BR" smtClean="0"/>
              <a:t>31/03/2023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173F5F37-E276-4D57-AB7E-E9E677E746D4}" type="slidenum">
              <a:rPr lang="pt-BR" smtClean="0"/>
              <a:t>‹nº›</a:t>
            </a:fld>
            <a:endParaRPr lang="pt-BR"/>
          </a:p>
        </p:txBody>
      </p:sp>
    </p:spTree>
    <p:extLst>
      <p:ext uri="{BB962C8B-B14F-4D97-AF65-F5344CB8AC3E}">
        <p14:creationId xmlns:p14="http://schemas.microsoft.com/office/powerpoint/2010/main" val="3891711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4F9043EE-623D-4416-9E74-CB5A55138B37}" type="datetimeFigureOut">
              <a:rPr lang="pt-BR" smtClean="0"/>
              <a:t>31/03/2023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73F5F37-E276-4D57-AB7E-E9E677E746D4}" type="slidenum">
              <a:rPr lang="pt-BR" smtClean="0"/>
              <a:t>‹nº›</a:t>
            </a:fld>
            <a:endParaRPr lang="pt-BR"/>
          </a:p>
        </p:txBody>
      </p:sp>
    </p:spTree>
    <p:extLst>
      <p:ext uri="{BB962C8B-B14F-4D97-AF65-F5344CB8AC3E}">
        <p14:creationId xmlns:p14="http://schemas.microsoft.com/office/powerpoint/2010/main" val="330903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4F9043EE-623D-4416-9E74-CB5A55138B37}" type="datetimeFigureOut">
              <a:rPr lang="pt-BR" smtClean="0"/>
              <a:t>31/03/2023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73F5F37-E276-4D57-AB7E-E9E677E746D4}" type="slidenum">
              <a:rPr lang="pt-BR" smtClean="0"/>
              <a:t>‹nº›</a:t>
            </a:fld>
            <a:endParaRPr lang="pt-BR"/>
          </a:p>
        </p:txBody>
      </p:sp>
    </p:spTree>
    <p:extLst>
      <p:ext uri="{BB962C8B-B14F-4D97-AF65-F5344CB8AC3E}">
        <p14:creationId xmlns:p14="http://schemas.microsoft.com/office/powerpoint/2010/main" val="2383106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9043EE-623D-4416-9E74-CB5A55138B37}" type="datetimeFigureOut">
              <a:rPr lang="pt-BR" smtClean="0"/>
              <a:t>31/03/2023</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3F5F37-E276-4D57-AB7E-E9E677E746D4}" type="slidenum">
              <a:rPr lang="pt-BR" smtClean="0"/>
              <a:t>‹nº›</a:t>
            </a:fld>
            <a:endParaRPr lang="pt-BR"/>
          </a:p>
        </p:txBody>
      </p:sp>
    </p:spTree>
    <p:extLst>
      <p:ext uri="{BB962C8B-B14F-4D97-AF65-F5344CB8AC3E}">
        <p14:creationId xmlns:p14="http://schemas.microsoft.com/office/powerpoint/2010/main" val="693228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eveloper.mozilla.org/pt-BR/docs/Learn/Getting_started_with_the_web#a_hist%C3%B3ria_do_seu_primeiro_websit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mozilla.org/pt-BR/docs/Learn/Getting_started_with_the_web#como_ser%C3%A1_o_seu_site" TargetMode="External"/><Relationship Id="rId2" Type="http://schemas.openxmlformats.org/officeDocument/2006/relationships/hyperlink" Target="https://developer.mozilla.org/pt-BR/docs/Learn/Getting_started_with_the_web#instalando_os_programas_b%C3%A1sicos" TargetMode="External"/><Relationship Id="rId1" Type="http://schemas.openxmlformats.org/officeDocument/2006/relationships/slideLayout" Target="../slideLayouts/slideLayout2.xml"/><Relationship Id="rId4" Type="http://schemas.openxmlformats.org/officeDocument/2006/relationships/hyperlink" Target="https://developer.mozilla.org/pt-BR/docs/Learn/Getting_started_with_the_web#lidando_com_arquivos"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55576" y="116632"/>
            <a:ext cx="7772400" cy="1470025"/>
          </a:xfrm>
        </p:spPr>
        <p:txBody>
          <a:bodyPr/>
          <a:lstStyle/>
          <a:p>
            <a:r>
              <a:rPr lang="pt-BR" dirty="0"/>
              <a:t>Disciplina Programação Web</a:t>
            </a:r>
          </a:p>
        </p:txBody>
      </p:sp>
      <p:sp>
        <p:nvSpPr>
          <p:cNvPr id="3" name="Subtítulo 2"/>
          <p:cNvSpPr>
            <a:spLocks noGrp="1"/>
          </p:cNvSpPr>
          <p:nvPr>
            <p:ph type="subTitle" idx="1"/>
          </p:nvPr>
        </p:nvSpPr>
        <p:spPr>
          <a:xfrm>
            <a:off x="899592" y="1556792"/>
            <a:ext cx="7488832" cy="4824536"/>
          </a:xfrm>
        </p:spPr>
        <p:txBody>
          <a:bodyPr>
            <a:normAutofit fontScale="85000" lnSpcReduction="20000"/>
          </a:bodyPr>
          <a:lstStyle/>
          <a:p>
            <a:r>
              <a:rPr lang="pt-BR" dirty="0">
                <a:solidFill>
                  <a:schemeClr val="tx1"/>
                </a:solidFill>
              </a:rPr>
              <a:t>Introdução ao ambiente Web</a:t>
            </a:r>
          </a:p>
          <a:p>
            <a:r>
              <a:rPr lang="pt-BR" dirty="0">
                <a:solidFill>
                  <a:schemeClr val="tx1"/>
                </a:solidFill>
              </a:rPr>
              <a:t>Introdução ao HTML</a:t>
            </a:r>
          </a:p>
          <a:p>
            <a:r>
              <a:rPr lang="pt-BR" dirty="0">
                <a:solidFill>
                  <a:schemeClr val="tx1"/>
                </a:solidFill>
              </a:rPr>
              <a:t>Utilizando o CSS</a:t>
            </a:r>
          </a:p>
          <a:p>
            <a:r>
              <a:rPr lang="pt-BR" dirty="0">
                <a:solidFill>
                  <a:schemeClr val="tx1"/>
                </a:solidFill>
              </a:rPr>
              <a:t>Introdução à programação com </a:t>
            </a:r>
            <a:r>
              <a:rPr lang="pt-BR" dirty="0" err="1">
                <a:solidFill>
                  <a:schemeClr val="tx1"/>
                </a:solidFill>
              </a:rPr>
              <a:t>JavaScript</a:t>
            </a:r>
            <a:endParaRPr lang="pt-BR" dirty="0">
              <a:solidFill>
                <a:schemeClr val="tx1"/>
              </a:solidFill>
            </a:endParaRPr>
          </a:p>
          <a:p>
            <a:r>
              <a:rPr lang="pt-BR" dirty="0">
                <a:solidFill>
                  <a:schemeClr val="tx1"/>
                </a:solidFill>
              </a:rPr>
              <a:t>Linguagem PHP </a:t>
            </a:r>
          </a:p>
          <a:p>
            <a:r>
              <a:rPr lang="pt-BR" dirty="0">
                <a:solidFill>
                  <a:schemeClr val="tx1"/>
                </a:solidFill>
              </a:rPr>
              <a:t>Manipulação de requisições HTTP</a:t>
            </a:r>
          </a:p>
          <a:p>
            <a:r>
              <a:rPr lang="pt-BR" dirty="0">
                <a:solidFill>
                  <a:schemeClr val="tx1"/>
                </a:solidFill>
              </a:rPr>
              <a:t>Manipulação de páginas, cookies e sessões</a:t>
            </a:r>
          </a:p>
          <a:p>
            <a:r>
              <a:rPr lang="pt-BR" dirty="0">
                <a:solidFill>
                  <a:schemeClr val="tx1"/>
                </a:solidFill>
              </a:rPr>
              <a:t>Validação e higienização</a:t>
            </a:r>
          </a:p>
          <a:p>
            <a:r>
              <a:rPr lang="pt-BR" dirty="0">
                <a:solidFill>
                  <a:schemeClr val="tx1"/>
                </a:solidFill>
              </a:rPr>
              <a:t>Modelos de interação e separação de páginas</a:t>
            </a:r>
          </a:p>
          <a:p>
            <a:r>
              <a:rPr lang="pt-BR" dirty="0">
                <a:solidFill>
                  <a:schemeClr val="tx1"/>
                </a:solidFill>
              </a:rPr>
              <a:t>Acesso e manipulação de banco de dados</a:t>
            </a:r>
          </a:p>
          <a:p>
            <a:r>
              <a:rPr lang="pt-BR" dirty="0">
                <a:solidFill>
                  <a:schemeClr val="tx1"/>
                </a:solidFill>
              </a:rPr>
              <a:t>Geração de páginas com dados consultados</a:t>
            </a:r>
          </a:p>
        </p:txBody>
      </p:sp>
    </p:spTree>
    <p:extLst>
      <p:ext uri="{BB962C8B-B14F-4D97-AF65-F5344CB8AC3E}">
        <p14:creationId xmlns:p14="http://schemas.microsoft.com/office/powerpoint/2010/main" val="4095945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 ao HTML</a:t>
            </a:r>
          </a:p>
        </p:txBody>
      </p:sp>
      <p:sp>
        <p:nvSpPr>
          <p:cNvPr id="3" name="Espaço Reservado para Conteúdo 2"/>
          <p:cNvSpPr>
            <a:spLocks noGrp="1"/>
          </p:cNvSpPr>
          <p:nvPr>
            <p:ph idx="1"/>
          </p:nvPr>
        </p:nvSpPr>
        <p:spPr/>
        <p:txBody>
          <a:bodyPr>
            <a:normAutofit/>
          </a:bodyPr>
          <a:lstStyle/>
          <a:p>
            <a:r>
              <a:rPr lang="pt-BR" sz="2000" dirty="0"/>
              <a:t>Como protocolos, podem ser usados: </a:t>
            </a:r>
          </a:p>
          <a:p>
            <a:r>
              <a:rPr lang="pt-BR" sz="2000" dirty="0"/>
              <a:t>HTTP - É um servidor da World </a:t>
            </a:r>
            <a:r>
              <a:rPr lang="pt-BR" sz="2000" dirty="0" err="1"/>
              <a:t>Wide</a:t>
            </a:r>
            <a:r>
              <a:rPr lang="pt-BR" sz="2000" dirty="0"/>
              <a:t> Web que contém documentos no formato `HTTP' e que significa </a:t>
            </a:r>
            <a:r>
              <a:rPr lang="pt-BR" sz="2000" dirty="0" err="1"/>
              <a:t>HyperText</a:t>
            </a:r>
            <a:r>
              <a:rPr lang="pt-BR" sz="2000" dirty="0"/>
              <a:t> </a:t>
            </a:r>
            <a:r>
              <a:rPr lang="pt-BR" sz="2000" dirty="0" err="1"/>
              <a:t>Transfer</a:t>
            </a:r>
            <a:r>
              <a:rPr lang="pt-BR" sz="2000" dirty="0"/>
              <a:t> </a:t>
            </a:r>
            <a:r>
              <a:rPr lang="pt-BR" sz="2000" dirty="0" err="1"/>
              <a:t>Protocol</a:t>
            </a:r>
            <a:r>
              <a:rPr lang="pt-BR" sz="2000" dirty="0"/>
              <a:t>.</a:t>
            </a:r>
          </a:p>
          <a:p>
            <a:r>
              <a:rPr lang="pt-BR" sz="2000" dirty="0"/>
              <a:t>GOPHER - É um servidor composto por menus e diretórios com informações sobre arquivos e dados. </a:t>
            </a:r>
          </a:p>
          <a:p>
            <a:r>
              <a:rPr lang="pt-BR" sz="2000" dirty="0"/>
              <a:t>FTP - É uma abreviação de File </a:t>
            </a:r>
            <a:r>
              <a:rPr lang="pt-BR" sz="2000" dirty="0" err="1"/>
              <a:t>Transfer</a:t>
            </a:r>
            <a:r>
              <a:rPr lang="pt-BR" sz="2000" dirty="0"/>
              <a:t> </a:t>
            </a:r>
            <a:r>
              <a:rPr lang="pt-BR" sz="2000" dirty="0" err="1"/>
              <a:t>Protocol</a:t>
            </a:r>
            <a:r>
              <a:rPr lang="pt-BR" sz="2000" dirty="0"/>
              <a:t>. </a:t>
            </a:r>
          </a:p>
          <a:p>
            <a:r>
              <a:rPr lang="pt-BR" sz="2000" dirty="0"/>
              <a:t>Telnet - Este protocolo inicia uma sessão para se conectar remotamente a outro computador. </a:t>
            </a:r>
          </a:p>
          <a:p>
            <a:r>
              <a:rPr lang="pt-BR" sz="2000" dirty="0"/>
              <a:t>WAIS - </a:t>
            </a:r>
            <a:r>
              <a:rPr lang="pt-BR" sz="2000" dirty="0" err="1"/>
              <a:t>Wide</a:t>
            </a:r>
            <a:r>
              <a:rPr lang="pt-BR" sz="2000" dirty="0"/>
              <a:t> </a:t>
            </a:r>
            <a:r>
              <a:rPr lang="pt-BR" sz="2000" dirty="0" err="1"/>
              <a:t>Area</a:t>
            </a:r>
            <a:r>
              <a:rPr lang="pt-BR" sz="2000" dirty="0"/>
              <a:t> </a:t>
            </a:r>
            <a:r>
              <a:rPr lang="pt-BR" sz="2000" dirty="0" err="1"/>
              <a:t>Indexed</a:t>
            </a:r>
            <a:r>
              <a:rPr lang="pt-BR" sz="2000" dirty="0"/>
              <a:t> Server é um local onde documentos estão disponíveis em formato especial de pesquisa.</a:t>
            </a:r>
          </a:p>
          <a:p>
            <a:r>
              <a:rPr lang="pt-BR" sz="2000" dirty="0"/>
              <a:t>File - Indica que o documento está no micro ou na rede local.</a:t>
            </a:r>
          </a:p>
        </p:txBody>
      </p:sp>
    </p:spTree>
    <p:extLst>
      <p:ext uri="{BB962C8B-B14F-4D97-AF65-F5344CB8AC3E}">
        <p14:creationId xmlns:p14="http://schemas.microsoft.com/office/powerpoint/2010/main" val="2217386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6632"/>
            <a:ext cx="8229600" cy="1143000"/>
          </a:xfrm>
        </p:spPr>
        <p:txBody>
          <a:bodyPr>
            <a:normAutofit/>
          </a:bodyPr>
          <a:lstStyle/>
          <a:p>
            <a:r>
              <a:rPr lang="pt-BR" sz="3200" b="1" u="sng" dirty="0"/>
              <a:t>HTML- </a:t>
            </a:r>
            <a:r>
              <a:rPr lang="pt-BR" sz="3200" b="1" u="sng" dirty="0" err="1"/>
              <a:t>Tags</a:t>
            </a:r>
            <a:endParaRPr lang="pt-BR" sz="3200" b="1" u="sng" dirty="0"/>
          </a:p>
        </p:txBody>
      </p:sp>
      <p:sp>
        <p:nvSpPr>
          <p:cNvPr id="4" name="Rectangle 1"/>
          <p:cNvSpPr>
            <a:spLocks noChangeArrowheads="1"/>
          </p:cNvSpPr>
          <p:nvPr/>
        </p:nvSpPr>
        <p:spPr bwMode="auto">
          <a:xfrm>
            <a:off x="288032" y="955749"/>
            <a:ext cx="853244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800" b="1" i="0" u="none" strike="noStrike" cap="none" normalizeH="0" baseline="0" dirty="0">
                <a:ln>
                  <a:noFill/>
                </a:ln>
                <a:solidFill>
                  <a:schemeClr val="tx1"/>
                </a:solidFill>
                <a:effectLst/>
                <a:latin typeface="Arial" pitchFamily="34" charset="0"/>
                <a:cs typeface="Arial" pitchFamily="34" charset="0"/>
              </a:rPr>
              <a:t>Os principais comandos de estilo de texto são: </a:t>
            </a:r>
          </a:p>
          <a:p>
            <a:pPr lvl="0" fontAlgn="base">
              <a:spcBef>
                <a:spcPct val="0"/>
              </a:spcBef>
              <a:spcAft>
                <a:spcPct val="0"/>
              </a:spcAft>
            </a:pPr>
            <a:endParaRPr kumimoji="0" lang="pt-BR" altLang="pt-BR" sz="1800" b="0" i="0" u="none" strike="noStrike" cap="none" normalizeH="0" baseline="0" dirty="0">
              <a:ln>
                <a:noFill/>
              </a:ln>
              <a:solidFill>
                <a:schemeClr val="tx1"/>
              </a:solidFill>
              <a:effectLst/>
              <a:latin typeface="Arial" pitchFamily="34" charset="0"/>
              <a:cs typeface="Arial" pitchFamily="34" charset="0"/>
            </a:endParaRPr>
          </a:p>
          <a:p>
            <a:pPr lvl="0" fontAlgn="base">
              <a:lnSpc>
                <a:spcPct val="150000"/>
              </a:lnSpc>
              <a:spcBef>
                <a:spcPct val="0"/>
              </a:spcBef>
              <a:spcAft>
                <a:spcPct val="0"/>
              </a:spcAft>
            </a:pPr>
            <a:r>
              <a:rPr kumimoji="0" lang="pt-BR" altLang="pt-BR" sz="1800" b="1" i="0" u="none" strike="noStrike" cap="none" normalizeH="0" baseline="0" dirty="0">
                <a:ln>
                  <a:noFill/>
                </a:ln>
                <a:solidFill>
                  <a:schemeClr val="tx1"/>
                </a:solidFill>
                <a:effectLst/>
                <a:latin typeface="Arial" pitchFamily="34" charset="0"/>
                <a:cs typeface="Arial" pitchFamily="34" charset="0"/>
              </a:rPr>
              <a:t>Negrito</a:t>
            </a:r>
            <a:r>
              <a:rPr kumimoji="0" lang="pt-BR" altLang="pt-BR" sz="1800" b="0" i="0" u="none" strike="noStrike" cap="none" normalizeH="0" baseline="0" dirty="0">
                <a:ln>
                  <a:noFill/>
                </a:ln>
                <a:solidFill>
                  <a:schemeClr val="tx1"/>
                </a:solidFill>
                <a:effectLst/>
                <a:latin typeface="Arial" pitchFamily="34" charset="0"/>
                <a:cs typeface="Arial" pitchFamily="34" charset="0"/>
              </a:rPr>
              <a:t> - Aplica o estilo negrito. Sintaxe:&lt;B&gt; </a:t>
            </a:r>
            <a:r>
              <a:rPr kumimoji="0" lang="pt-BR" altLang="pt-BR" sz="1800" b="1" i="0" u="none" strike="noStrike" cap="none" normalizeH="0" baseline="0" dirty="0">
                <a:ln>
                  <a:noFill/>
                </a:ln>
                <a:solidFill>
                  <a:schemeClr val="tx1"/>
                </a:solidFill>
                <a:effectLst/>
                <a:latin typeface="Arial" pitchFamily="34" charset="0"/>
                <a:cs typeface="Arial" pitchFamily="34" charset="0"/>
              </a:rPr>
              <a:t>texto </a:t>
            </a:r>
            <a:r>
              <a:rPr lang="pt-BR" altLang="pt-BR" dirty="0">
                <a:latin typeface="Arial" pitchFamily="34" charset="0"/>
                <a:cs typeface="Arial" pitchFamily="34" charset="0"/>
              </a:rPr>
              <a:t>&lt;/B&gt; </a:t>
            </a:r>
            <a:r>
              <a:rPr kumimoji="0" lang="pt-BR" altLang="pt-BR" sz="1800" b="0" i="0" u="none" strike="noStrike" cap="none" normalizeH="0" baseline="0" dirty="0">
                <a:ln>
                  <a:noFill/>
                </a:ln>
                <a:solidFill>
                  <a:schemeClr val="tx1"/>
                </a:solidFill>
                <a:effectLst/>
                <a:latin typeface="Arial" pitchFamily="34" charset="0"/>
                <a:cs typeface="Arial" pitchFamily="34" charset="0"/>
              </a:rPr>
              <a:t> </a:t>
            </a:r>
          </a:p>
          <a:p>
            <a:pPr lvl="0" fontAlgn="base">
              <a:lnSpc>
                <a:spcPct val="150000"/>
              </a:lnSpc>
              <a:spcBef>
                <a:spcPct val="0"/>
              </a:spcBef>
              <a:spcAft>
                <a:spcPct val="0"/>
              </a:spcAft>
            </a:pPr>
            <a:r>
              <a:rPr kumimoji="0" lang="pt-BR" altLang="pt-BR" sz="1800" b="1" i="0" u="none" strike="noStrike" cap="none" normalizeH="0" baseline="0" dirty="0">
                <a:ln>
                  <a:noFill/>
                </a:ln>
                <a:solidFill>
                  <a:schemeClr val="tx1"/>
                </a:solidFill>
                <a:effectLst/>
                <a:latin typeface="Arial" pitchFamily="34" charset="0"/>
                <a:cs typeface="Arial" pitchFamily="34" charset="0"/>
              </a:rPr>
              <a:t>Itálico</a:t>
            </a:r>
            <a:r>
              <a:rPr kumimoji="0" lang="pt-BR" altLang="pt-BR" sz="1800" b="0" i="0" u="none" strike="noStrike" cap="none" normalizeH="0" baseline="0" dirty="0">
                <a:ln>
                  <a:noFill/>
                </a:ln>
                <a:solidFill>
                  <a:schemeClr val="tx1"/>
                </a:solidFill>
                <a:effectLst/>
                <a:latin typeface="Arial" pitchFamily="34" charset="0"/>
                <a:cs typeface="Arial" pitchFamily="34" charset="0"/>
              </a:rPr>
              <a:t> - Aplica o estilo itálico. Sintaxe:&lt;I&gt; </a:t>
            </a:r>
            <a:r>
              <a:rPr kumimoji="0" lang="pt-BR" altLang="pt-BR" sz="1800" b="0" i="1" u="none" strike="noStrike" cap="none" normalizeH="0" baseline="0" dirty="0">
                <a:ln>
                  <a:noFill/>
                </a:ln>
                <a:solidFill>
                  <a:schemeClr val="tx1"/>
                </a:solidFill>
                <a:effectLst/>
                <a:latin typeface="Arial" pitchFamily="34" charset="0"/>
                <a:cs typeface="Arial" pitchFamily="34" charset="0"/>
              </a:rPr>
              <a:t>texto </a:t>
            </a:r>
            <a:r>
              <a:rPr lang="pt-BR" altLang="pt-BR" dirty="0">
                <a:latin typeface="Arial" pitchFamily="34" charset="0"/>
                <a:cs typeface="Arial" pitchFamily="34" charset="0"/>
              </a:rPr>
              <a:t>&lt;/I&gt;</a:t>
            </a:r>
            <a:r>
              <a:rPr kumimoji="0" lang="pt-BR" altLang="pt-BR" sz="1800" b="0" i="0" u="none" strike="noStrike" cap="none" normalizeH="0" baseline="0" dirty="0">
                <a:ln>
                  <a:noFill/>
                </a:ln>
                <a:solidFill>
                  <a:schemeClr val="tx1"/>
                </a:solidFill>
                <a:effectLst/>
                <a:latin typeface="Arial" pitchFamily="34" charset="0"/>
                <a:cs typeface="Arial" pitchFamily="34" charset="0"/>
              </a:rPr>
              <a:t> </a:t>
            </a:r>
          </a:p>
          <a:p>
            <a:pPr lvl="0" fontAlgn="base">
              <a:lnSpc>
                <a:spcPct val="150000"/>
              </a:lnSpc>
              <a:spcBef>
                <a:spcPct val="0"/>
              </a:spcBef>
              <a:spcAft>
                <a:spcPct val="0"/>
              </a:spcAft>
            </a:pPr>
            <a:r>
              <a:rPr kumimoji="0" lang="pt-BR" altLang="pt-BR" sz="1800" b="1" i="0" u="none" strike="noStrike" cap="none" normalizeH="0" baseline="0" dirty="0">
                <a:ln>
                  <a:noFill/>
                </a:ln>
                <a:solidFill>
                  <a:schemeClr val="tx1"/>
                </a:solidFill>
                <a:effectLst/>
                <a:latin typeface="Arial" pitchFamily="34" charset="0"/>
                <a:cs typeface="Arial" pitchFamily="34" charset="0"/>
              </a:rPr>
              <a:t>Sublinhado</a:t>
            </a:r>
            <a:r>
              <a:rPr kumimoji="0" lang="pt-BR" altLang="pt-BR" sz="1800" b="0" i="0" u="none" strike="noStrike" cap="none" normalizeH="0" baseline="0" dirty="0">
                <a:ln>
                  <a:noFill/>
                </a:ln>
                <a:solidFill>
                  <a:schemeClr val="tx1"/>
                </a:solidFill>
                <a:effectLst/>
                <a:latin typeface="Arial" pitchFamily="34" charset="0"/>
                <a:cs typeface="Arial" pitchFamily="34" charset="0"/>
              </a:rPr>
              <a:t> - Aplica o estilo sublinhado. Sintaxe: &lt;U&gt;</a:t>
            </a:r>
            <a:r>
              <a:rPr kumimoji="0" lang="pt-BR" altLang="pt-BR" sz="1800" b="0" i="0" u="sng" strike="noStrike" cap="none" normalizeH="0" baseline="0" dirty="0">
                <a:ln>
                  <a:noFill/>
                </a:ln>
                <a:solidFill>
                  <a:schemeClr val="tx1"/>
                </a:solidFill>
                <a:effectLst/>
                <a:latin typeface="Arial" pitchFamily="34" charset="0"/>
                <a:cs typeface="Arial" pitchFamily="34" charset="0"/>
              </a:rPr>
              <a:t>texto</a:t>
            </a:r>
            <a:r>
              <a:rPr lang="pt-BR" altLang="pt-BR" dirty="0">
                <a:latin typeface="Arial" pitchFamily="34" charset="0"/>
                <a:cs typeface="Arial" pitchFamily="34" charset="0"/>
              </a:rPr>
              <a:t>&lt;/U&gt;</a:t>
            </a:r>
            <a:r>
              <a:rPr kumimoji="0" lang="pt-BR" altLang="pt-BR" sz="1800" b="0" i="0" u="none" strike="noStrike" cap="none" normalizeH="0" baseline="0" dirty="0">
                <a:ln>
                  <a:noFill/>
                </a:ln>
                <a:solidFill>
                  <a:schemeClr val="tx1"/>
                </a:solidFill>
                <a:effectLst/>
                <a:latin typeface="Arial" pitchFamily="34" charset="0"/>
                <a:cs typeface="Arial" pitchFamily="34" charset="0"/>
              </a:rPr>
              <a:t> </a:t>
            </a:r>
          </a:p>
          <a:p>
            <a:pPr lvl="0" fontAlgn="base">
              <a:lnSpc>
                <a:spcPct val="150000"/>
              </a:lnSpc>
              <a:spcBef>
                <a:spcPct val="0"/>
              </a:spcBef>
              <a:spcAft>
                <a:spcPct val="0"/>
              </a:spcAft>
            </a:pPr>
            <a:r>
              <a:rPr kumimoji="0" lang="pt-BR" altLang="pt-BR" sz="1800" b="1" i="0" u="none" strike="noStrike" cap="none" normalizeH="0" baseline="0" dirty="0">
                <a:ln>
                  <a:noFill/>
                </a:ln>
                <a:solidFill>
                  <a:schemeClr val="tx1"/>
                </a:solidFill>
                <a:effectLst/>
                <a:latin typeface="Arial" pitchFamily="34" charset="0"/>
                <a:cs typeface="Arial" pitchFamily="34" charset="0"/>
              </a:rPr>
              <a:t>Strong</a:t>
            </a:r>
            <a:r>
              <a:rPr kumimoji="0" lang="pt-BR" altLang="pt-BR" sz="1800" b="0" i="0" u="none" strike="noStrike" cap="none" normalizeH="0" baseline="0" dirty="0">
                <a:ln>
                  <a:noFill/>
                </a:ln>
                <a:solidFill>
                  <a:schemeClr val="tx1"/>
                </a:solidFill>
                <a:effectLst/>
                <a:latin typeface="Arial" pitchFamily="34" charset="0"/>
                <a:cs typeface="Arial" pitchFamily="34" charset="0"/>
              </a:rPr>
              <a:t> - Similar ao negrito. Sintaxe: &lt;STRONG&gt;</a:t>
            </a:r>
            <a:r>
              <a:rPr kumimoji="0" lang="pt-BR" altLang="pt-BR" sz="1800" b="1" i="0" u="none" strike="noStrike" cap="none" normalizeH="0" baseline="0" dirty="0">
                <a:ln>
                  <a:noFill/>
                </a:ln>
                <a:solidFill>
                  <a:schemeClr val="tx1"/>
                </a:solidFill>
                <a:effectLst/>
                <a:latin typeface="Arial" pitchFamily="34" charset="0"/>
                <a:cs typeface="Arial" pitchFamily="34" charset="0"/>
              </a:rPr>
              <a:t>texto</a:t>
            </a:r>
            <a:r>
              <a:rPr lang="pt-BR" altLang="pt-BR" dirty="0">
                <a:latin typeface="Arial" pitchFamily="34" charset="0"/>
                <a:cs typeface="Arial" pitchFamily="34" charset="0"/>
              </a:rPr>
              <a:t>&lt;/STRONG&gt;</a:t>
            </a:r>
            <a:r>
              <a:rPr kumimoji="0" lang="pt-BR" altLang="pt-BR" sz="1800" b="1" i="0" u="none" strike="noStrike" cap="none" normalizeH="0" baseline="0" dirty="0">
                <a:ln>
                  <a:noFill/>
                </a:ln>
                <a:solidFill>
                  <a:schemeClr val="tx1"/>
                </a:solidFill>
                <a:effectLst/>
                <a:latin typeface="Arial" pitchFamily="34" charset="0"/>
                <a:cs typeface="Arial" pitchFamily="34" charset="0"/>
              </a:rPr>
              <a:t> </a:t>
            </a:r>
            <a:endParaRPr kumimoji="0" lang="pt-BR" altLang="pt-BR" sz="1800" b="0" i="0" u="none" strike="noStrike" cap="none" normalizeH="0" baseline="0" dirty="0">
              <a:ln>
                <a:noFill/>
              </a:ln>
              <a:solidFill>
                <a:schemeClr val="tx1"/>
              </a:solidFill>
              <a:effectLst/>
              <a:latin typeface="Arial" pitchFamily="34" charset="0"/>
              <a:cs typeface="Arial" pitchFamily="34" charset="0"/>
            </a:endParaRPr>
          </a:p>
          <a:p>
            <a:pPr lvl="0" fontAlgn="base">
              <a:lnSpc>
                <a:spcPct val="150000"/>
              </a:lnSpc>
              <a:spcBef>
                <a:spcPct val="0"/>
              </a:spcBef>
              <a:spcAft>
                <a:spcPct val="0"/>
              </a:spcAft>
            </a:pPr>
            <a:r>
              <a:rPr kumimoji="0" lang="pt-BR" altLang="pt-BR" sz="1800" b="1" i="0" u="none" strike="noStrike" cap="none" normalizeH="0" baseline="0" dirty="0" err="1">
                <a:ln>
                  <a:noFill/>
                </a:ln>
                <a:solidFill>
                  <a:schemeClr val="tx1"/>
                </a:solidFill>
                <a:effectLst/>
                <a:latin typeface="Arial" pitchFamily="34" charset="0"/>
                <a:cs typeface="Arial" pitchFamily="34" charset="0"/>
              </a:rPr>
              <a:t>Typewriter</a:t>
            </a:r>
            <a:r>
              <a:rPr kumimoji="0" lang="pt-BR" altLang="pt-BR" sz="1800" b="0" i="0" u="none" strike="noStrike" cap="none" normalizeH="0" baseline="0" dirty="0">
                <a:ln>
                  <a:noFill/>
                </a:ln>
                <a:solidFill>
                  <a:schemeClr val="tx1"/>
                </a:solidFill>
                <a:effectLst/>
                <a:latin typeface="Arial" pitchFamily="34" charset="0"/>
                <a:cs typeface="Arial" pitchFamily="34" charset="0"/>
              </a:rPr>
              <a:t> - Deixa o texto com espaçamento regular. Sintaxe: </a:t>
            </a:r>
            <a:r>
              <a:rPr lang="pt-BR" altLang="pt-BR" sz="2000" dirty="0">
                <a:cs typeface="Arial" pitchFamily="34" charset="0"/>
              </a:rPr>
              <a:t>&lt;TT&gt;</a:t>
            </a:r>
            <a:r>
              <a:rPr kumimoji="0" lang="pt-BR" altLang="pt-BR" sz="2000" b="0" i="0" u="none" strike="noStrike" cap="none" normalizeH="0" baseline="0" dirty="0">
                <a:ln>
                  <a:noFill/>
                </a:ln>
                <a:solidFill>
                  <a:schemeClr val="tx1"/>
                </a:solidFill>
                <a:effectLst/>
                <a:latin typeface="+mj-lt"/>
                <a:cs typeface="Arial" pitchFamily="34" charset="0"/>
              </a:rPr>
              <a:t>texto &lt;/TT&gt;</a:t>
            </a:r>
          </a:p>
          <a:p>
            <a:pPr lvl="0" fontAlgn="base">
              <a:lnSpc>
                <a:spcPct val="150000"/>
              </a:lnSpc>
              <a:spcBef>
                <a:spcPct val="0"/>
              </a:spcBef>
              <a:spcAft>
                <a:spcPct val="0"/>
              </a:spcAft>
            </a:pPr>
            <a:r>
              <a:rPr kumimoji="0" lang="pt-BR" altLang="pt-BR" sz="2000" b="1" i="0" u="none" strike="noStrike" cap="none" normalizeH="0" baseline="0" dirty="0">
                <a:ln>
                  <a:noFill/>
                </a:ln>
                <a:solidFill>
                  <a:schemeClr val="tx1"/>
                </a:solidFill>
                <a:effectLst/>
                <a:latin typeface="+mj-lt"/>
                <a:cs typeface="Arial" pitchFamily="34" charset="0"/>
              </a:rPr>
              <a:t>Big</a:t>
            </a:r>
            <a:r>
              <a:rPr kumimoji="0" lang="pt-BR" altLang="pt-BR" sz="2000" b="0" i="0" u="none" strike="noStrike" cap="none" normalizeH="0" baseline="0" dirty="0">
                <a:ln>
                  <a:noFill/>
                </a:ln>
                <a:solidFill>
                  <a:schemeClr val="tx1"/>
                </a:solidFill>
                <a:effectLst/>
                <a:latin typeface="+mj-lt"/>
                <a:cs typeface="Arial" pitchFamily="34" charset="0"/>
              </a:rPr>
              <a:t> - Aumenta a fonte e aplica o estilo negrito. Sintaxe: &lt;BIG&gt;texto </a:t>
            </a:r>
            <a:r>
              <a:rPr lang="pt-BR" altLang="pt-BR" sz="2000" dirty="0">
                <a:cs typeface="Arial" pitchFamily="34" charset="0"/>
              </a:rPr>
              <a:t>&lt;/BIG&gt;</a:t>
            </a:r>
            <a:endParaRPr kumimoji="0" lang="pt-BR" altLang="pt-BR" sz="2000" b="0" i="0" u="none" strike="noStrike" cap="none" normalizeH="0" baseline="0" dirty="0">
              <a:ln>
                <a:noFill/>
              </a:ln>
              <a:solidFill>
                <a:schemeClr val="tx1"/>
              </a:solidFill>
              <a:effectLst/>
              <a:latin typeface="+mj-lt"/>
              <a:cs typeface="Arial" pitchFamily="34" charset="0"/>
            </a:endParaRPr>
          </a:p>
          <a:p>
            <a:pPr lvl="0" fontAlgn="base">
              <a:lnSpc>
                <a:spcPct val="150000"/>
              </a:lnSpc>
              <a:spcBef>
                <a:spcPct val="0"/>
              </a:spcBef>
              <a:spcAft>
                <a:spcPct val="0"/>
              </a:spcAft>
            </a:pPr>
            <a:r>
              <a:rPr kumimoji="0" lang="pt-BR" altLang="pt-BR" sz="2000" b="1" i="0" u="none" strike="noStrike" cap="none" normalizeH="0" baseline="0" dirty="0" err="1">
                <a:ln>
                  <a:noFill/>
                </a:ln>
                <a:solidFill>
                  <a:schemeClr val="tx1"/>
                </a:solidFill>
                <a:effectLst/>
                <a:latin typeface="+mj-lt"/>
                <a:cs typeface="Arial" pitchFamily="34" charset="0"/>
              </a:rPr>
              <a:t>Small</a:t>
            </a:r>
            <a:r>
              <a:rPr kumimoji="0" lang="pt-BR" altLang="pt-BR" sz="2000" b="0" i="0" u="none" strike="noStrike" cap="none" normalizeH="0" baseline="0" dirty="0">
                <a:ln>
                  <a:noFill/>
                </a:ln>
                <a:solidFill>
                  <a:schemeClr val="tx1"/>
                </a:solidFill>
                <a:effectLst/>
                <a:latin typeface="+mj-lt"/>
                <a:cs typeface="Arial" pitchFamily="34" charset="0"/>
              </a:rPr>
              <a:t> - Reduz a fonte. Sintaxe: &lt;SMALL&gt;texto</a:t>
            </a:r>
            <a:r>
              <a:rPr lang="pt-BR" altLang="pt-BR" sz="2000" dirty="0">
                <a:cs typeface="Arial" pitchFamily="34" charset="0"/>
              </a:rPr>
              <a:t>&lt;/SMALL&gt;</a:t>
            </a:r>
            <a:r>
              <a:rPr kumimoji="0" lang="pt-BR" altLang="pt-BR" sz="2000" b="0" i="0" u="none" strike="noStrike" cap="none" normalizeH="0" baseline="0" dirty="0">
                <a:ln>
                  <a:noFill/>
                </a:ln>
                <a:solidFill>
                  <a:schemeClr val="tx1"/>
                </a:solidFill>
                <a:effectLst/>
                <a:latin typeface="+mj-lt"/>
                <a:cs typeface="Arial" pitchFamily="34" charset="0"/>
              </a:rPr>
              <a:t> </a:t>
            </a:r>
          </a:p>
          <a:p>
            <a:pPr lvl="0" fontAlgn="base">
              <a:lnSpc>
                <a:spcPct val="150000"/>
              </a:lnSpc>
              <a:spcBef>
                <a:spcPct val="0"/>
              </a:spcBef>
              <a:spcAft>
                <a:spcPct val="0"/>
              </a:spcAft>
            </a:pPr>
            <a:r>
              <a:rPr kumimoji="0" lang="pt-BR" altLang="pt-BR" sz="2000" b="1" i="0" u="none" strike="noStrike" cap="none" normalizeH="0" baseline="0" dirty="0">
                <a:ln>
                  <a:noFill/>
                </a:ln>
                <a:solidFill>
                  <a:schemeClr val="tx1"/>
                </a:solidFill>
                <a:effectLst/>
                <a:latin typeface="+mj-lt"/>
                <a:cs typeface="Arial" pitchFamily="34" charset="0"/>
              </a:rPr>
              <a:t>Sobrescrito</a:t>
            </a:r>
            <a:r>
              <a:rPr kumimoji="0" lang="pt-BR" altLang="pt-BR" sz="2000" b="0" i="0" u="none" strike="noStrike" cap="none" normalizeH="0" baseline="0" dirty="0">
                <a:ln>
                  <a:noFill/>
                </a:ln>
                <a:solidFill>
                  <a:schemeClr val="tx1"/>
                </a:solidFill>
                <a:effectLst/>
                <a:latin typeface="+mj-lt"/>
                <a:cs typeface="Arial" pitchFamily="34" charset="0"/>
              </a:rPr>
              <a:t> - Eleva o texto e diminui seu corpo. Sintaxe:&lt;SUP&gt; </a:t>
            </a:r>
            <a:r>
              <a:rPr kumimoji="0" lang="pt-BR" altLang="pt-BR" sz="2000" b="0" i="0" u="none" strike="noStrike" cap="none" normalizeH="0" baseline="30000" dirty="0">
                <a:ln>
                  <a:noFill/>
                </a:ln>
                <a:solidFill>
                  <a:schemeClr val="tx1"/>
                </a:solidFill>
                <a:effectLst/>
                <a:latin typeface="+mj-lt"/>
                <a:cs typeface="Arial" pitchFamily="34" charset="0"/>
              </a:rPr>
              <a:t>texto </a:t>
            </a:r>
            <a:r>
              <a:rPr lang="pt-BR" altLang="pt-BR" sz="2000" dirty="0">
                <a:cs typeface="Arial" pitchFamily="34" charset="0"/>
              </a:rPr>
              <a:t>&lt;/SUP&gt;</a:t>
            </a:r>
            <a:r>
              <a:rPr kumimoji="0" lang="pt-BR" altLang="pt-BR" sz="2000" b="0" i="0" u="none" strike="noStrike" cap="none" normalizeH="0" baseline="0" dirty="0">
                <a:ln>
                  <a:noFill/>
                </a:ln>
                <a:solidFill>
                  <a:schemeClr val="tx1"/>
                </a:solidFill>
                <a:effectLst/>
                <a:latin typeface="+mj-lt"/>
                <a:cs typeface="Arial" pitchFamily="34" charset="0"/>
              </a:rPr>
              <a:t> </a:t>
            </a:r>
          </a:p>
          <a:p>
            <a:pPr lvl="0" fontAlgn="base">
              <a:lnSpc>
                <a:spcPct val="150000"/>
              </a:lnSpc>
              <a:spcBef>
                <a:spcPct val="0"/>
              </a:spcBef>
              <a:spcAft>
                <a:spcPct val="0"/>
              </a:spcAft>
            </a:pPr>
            <a:r>
              <a:rPr lang="pt-BR" sz="2000" b="1" dirty="0"/>
              <a:t>Subscrito</a:t>
            </a:r>
            <a:r>
              <a:rPr lang="pt-BR" sz="2000" dirty="0"/>
              <a:t> - Rebaixa o texto e diminui seu corpo. Sintaxe:&lt;SUB&gt; </a:t>
            </a:r>
            <a:r>
              <a:rPr lang="pt-BR" sz="2000" baseline="-25000" dirty="0"/>
              <a:t>texto </a:t>
            </a:r>
            <a:r>
              <a:rPr lang="pt-BR" sz="2000" dirty="0"/>
              <a:t>&lt;/SUB&gt;</a:t>
            </a:r>
          </a:p>
          <a:p>
            <a:pPr lvl="0" fontAlgn="base">
              <a:lnSpc>
                <a:spcPct val="150000"/>
              </a:lnSpc>
              <a:spcBef>
                <a:spcPct val="0"/>
              </a:spcBef>
              <a:spcAft>
                <a:spcPct val="0"/>
              </a:spcAft>
            </a:pPr>
            <a:r>
              <a:rPr lang="pt-BR" sz="2000" b="1" dirty="0"/>
              <a:t>Pulsante</a:t>
            </a:r>
            <a:r>
              <a:rPr lang="pt-BR" sz="2000" dirty="0"/>
              <a:t> - Faz com que o texto pisque. Este efeito não funciona em todos os Browsers. </a:t>
            </a:r>
          </a:p>
          <a:p>
            <a:pPr lvl="0" fontAlgn="base">
              <a:lnSpc>
                <a:spcPct val="150000"/>
              </a:lnSpc>
              <a:spcBef>
                <a:spcPct val="0"/>
              </a:spcBef>
              <a:spcAft>
                <a:spcPct val="0"/>
              </a:spcAft>
            </a:pPr>
            <a:r>
              <a:rPr lang="pt-BR" sz="2000" dirty="0"/>
              <a:t>Sintaxe: &lt;BLINK&gt;texto&lt;/BLINK&gt; </a:t>
            </a:r>
            <a:endParaRPr kumimoji="0" lang="pt-BR" altLang="pt-BR" sz="2000" b="0" i="0" u="none" strike="noStrike" cap="none" normalizeH="0" baseline="0" dirty="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4129944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u="sng" dirty="0"/>
              <a:t>HTML- </a:t>
            </a:r>
            <a:r>
              <a:rPr lang="pt-BR" u="sng" dirty="0" err="1"/>
              <a:t>Tags</a:t>
            </a:r>
            <a:endParaRPr lang="pt-BR" dirty="0"/>
          </a:p>
        </p:txBody>
      </p:sp>
      <p:sp>
        <p:nvSpPr>
          <p:cNvPr id="5" name="Retângulo 4"/>
          <p:cNvSpPr/>
          <p:nvPr/>
        </p:nvSpPr>
        <p:spPr>
          <a:xfrm>
            <a:off x="467544" y="1556792"/>
            <a:ext cx="8208912" cy="369332"/>
          </a:xfrm>
          <a:prstGeom prst="rect">
            <a:avLst/>
          </a:prstGeom>
        </p:spPr>
        <p:txBody>
          <a:bodyPr wrap="square">
            <a:spAutoFit/>
          </a:bodyPr>
          <a:lstStyle/>
          <a:p>
            <a:r>
              <a:rPr lang="pt-BR" dirty="0"/>
              <a:t>O exemplo a seguir mostra todos estes efeitos. Digite-o e salve-o como `estilo.html'</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204864"/>
            <a:ext cx="3960440" cy="4253334"/>
          </a:xfrm>
          <a:prstGeom prst="rect">
            <a:avLst/>
          </a:prstGeom>
          <a:noFill/>
          <a:ln w="12700">
            <a:solidFill>
              <a:schemeClr val="tx2"/>
            </a:solidFill>
            <a:miter lim="800000"/>
            <a:headEnd/>
            <a:tailEnd/>
          </a:ln>
          <a:effectLst>
            <a:outerShdw blurRad="50800" dist="50800" dir="5400000" algn="ctr" rotWithShape="0">
              <a:schemeClr val="tx1">
                <a:lumMod val="65000"/>
                <a:lumOff val="35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39151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HTML - Conceitos Importantes</a:t>
            </a:r>
          </a:p>
        </p:txBody>
      </p:sp>
      <p:sp>
        <p:nvSpPr>
          <p:cNvPr id="4" name="Retângulo 3"/>
          <p:cNvSpPr/>
          <p:nvPr/>
        </p:nvSpPr>
        <p:spPr>
          <a:xfrm>
            <a:off x="395536" y="1412776"/>
            <a:ext cx="8352928" cy="4524315"/>
          </a:xfrm>
          <a:prstGeom prst="rect">
            <a:avLst/>
          </a:prstGeom>
        </p:spPr>
        <p:txBody>
          <a:bodyPr wrap="square">
            <a:spAutoFit/>
          </a:bodyPr>
          <a:lstStyle/>
          <a:p>
            <a:r>
              <a:rPr lang="pt-BR" dirty="0"/>
              <a:t>Alguns conceitos são importantes e necessários para a nossa compreensão:</a:t>
            </a:r>
          </a:p>
          <a:p>
            <a:endParaRPr lang="pt-BR" dirty="0"/>
          </a:p>
          <a:p>
            <a:r>
              <a:rPr lang="pt-BR" b="1" dirty="0">
                <a:solidFill>
                  <a:srgbClr val="0070C0"/>
                </a:solidFill>
              </a:rPr>
              <a:t>W3C</a:t>
            </a:r>
            <a:r>
              <a:rPr lang="pt-BR" dirty="0"/>
              <a:t>:  Significa World </a:t>
            </a:r>
            <a:r>
              <a:rPr lang="pt-BR" dirty="0" err="1"/>
              <a:t>Wide</a:t>
            </a:r>
            <a:r>
              <a:rPr lang="pt-BR" dirty="0"/>
              <a:t> Web Consortium, uma organização internacional que estabelece as normas para a Web (Web Standards). Desenvolve protocolos e diretrizes para levar a Web ao seu potencial máximo, sempre crescente. Na construção de sites recomenda usar marcação semântica, códigos estruturados e separar apresentação de marcação e comportamento </a:t>
            </a:r>
          </a:p>
          <a:p>
            <a:endParaRPr lang="pt-BR" dirty="0"/>
          </a:p>
          <a:p>
            <a:r>
              <a:rPr lang="pt-BR" dirty="0"/>
              <a:t> </a:t>
            </a:r>
            <a:r>
              <a:rPr lang="pt-BR" b="1" dirty="0">
                <a:solidFill>
                  <a:srgbClr val="0070C0"/>
                </a:solidFill>
              </a:rPr>
              <a:t>XHTML</a:t>
            </a:r>
            <a:r>
              <a:rPr lang="pt-BR" dirty="0"/>
              <a:t>: Significa </a:t>
            </a:r>
            <a:r>
              <a:rPr lang="pt-BR" dirty="0" err="1"/>
              <a:t>Extensible</a:t>
            </a:r>
            <a:r>
              <a:rPr lang="pt-BR" dirty="0"/>
              <a:t> </a:t>
            </a:r>
            <a:r>
              <a:rPr lang="pt-BR" dirty="0" err="1"/>
              <a:t>HyperText</a:t>
            </a:r>
            <a:r>
              <a:rPr lang="pt-BR" dirty="0"/>
              <a:t> </a:t>
            </a:r>
            <a:r>
              <a:rPr lang="pt-BR" dirty="0" err="1"/>
              <a:t>Markup</a:t>
            </a:r>
            <a:r>
              <a:rPr lang="pt-BR" dirty="0"/>
              <a:t> </a:t>
            </a:r>
            <a:r>
              <a:rPr lang="pt-BR" dirty="0" err="1"/>
              <a:t>Language</a:t>
            </a:r>
            <a:r>
              <a:rPr lang="pt-BR" dirty="0"/>
              <a:t>, uma linguagem de marcação com os mesmos elementos da linguagem HTML, mas com formatação mais rigorosa e estruturada. Por exemplo, as </a:t>
            </a:r>
            <a:r>
              <a:rPr lang="pt-BR" dirty="0" err="1"/>
              <a:t>tags</a:t>
            </a:r>
            <a:r>
              <a:rPr lang="pt-BR" dirty="0"/>
              <a:t> devem ser em letras minúsculas, devem estar todas aninhadas, </a:t>
            </a:r>
            <a:r>
              <a:rPr lang="pt-BR" dirty="0" err="1"/>
              <a:t>tags</a:t>
            </a:r>
            <a:r>
              <a:rPr lang="pt-BR" dirty="0"/>
              <a:t> de fechamento devem sempre ser usadas, mesmo para elementos vazios (exemplo: ). A sintaxe deve estar correta. Em HTML um navegador (browser) procura resolver os erros de marcação (sintaxe), mas diferentes navegadores podem exibir as páginas de diferentes modos. Em XHTML não são admitidos esses erros. O padrão tem que estar de acordo com as recomendações para XML 1.0.</a:t>
            </a:r>
          </a:p>
        </p:txBody>
      </p:sp>
    </p:spTree>
    <p:extLst>
      <p:ext uri="{BB962C8B-B14F-4D97-AF65-F5344CB8AC3E}">
        <p14:creationId xmlns:p14="http://schemas.microsoft.com/office/powerpoint/2010/main" val="2801325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HTML - Conceitos Importantes</a:t>
            </a:r>
          </a:p>
        </p:txBody>
      </p:sp>
      <p:sp>
        <p:nvSpPr>
          <p:cNvPr id="3" name="Retângulo 2"/>
          <p:cNvSpPr/>
          <p:nvPr/>
        </p:nvSpPr>
        <p:spPr>
          <a:xfrm>
            <a:off x="467544" y="1556792"/>
            <a:ext cx="8208912" cy="3785652"/>
          </a:xfrm>
          <a:prstGeom prst="rect">
            <a:avLst/>
          </a:prstGeom>
        </p:spPr>
        <p:txBody>
          <a:bodyPr wrap="square">
            <a:spAutoFit/>
          </a:bodyPr>
          <a:lstStyle/>
          <a:p>
            <a:pPr algn="just"/>
            <a:r>
              <a:rPr lang="pt-BR" sz="2000" b="1" dirty="0">
                <a:solidFill>
                  <a:srgbClr val="0070C0"/>
                </a:solidFill>
              </a:rPr>
              <a:t>XML </a:t>
            </a:r>
            <a:r>
              <a:rPr lang="pt-BR" sz="2000" dirty="0"/>
              <a:t>Significa </a:t>
            </a:r>
            <a:r>
              <a:rPr lang="pt-BR" sz="2000" dirty="0" err="1"/>
              <a:t>Extensible</a:t>
            </a:r>
            <a:r>
              <a:rPr lang="pt-BR" sz="2000" dirty="0"/>
              <a:t> </a:t>
            </a:r>
            <a:r>
              <a:rPr lang="pt-BR" sz="2000" dirty="0" err="1"/>
              <a:t>Markup</a:t>
            </a:r>
            <a:r>
              <a:rPr lang="pt-BR" sz="2000" dirty="0"/>
              <a:t> </a:t>
            </a:r>
            <a:r>
              <a:rPr lang="pt-BR" sz="2000" dirty="0" err="1"/>
              <a:t>Language</a:t>
            </a:r>
            <a:r>
              <a:rPr lang="pt-BR" sz="2000" dirty="0"/>
              <a:t>, uma linguagem de marcação em que é possível definir ou criar os próprios elementos de marcação (</a:t>
            </a:r>
            <a:r>
              <a:rPr lang="pt-BR" sz="2000" dirty="0" err="1"/>
              <a:t>tags</a:t>
            </a:r>
            <a:r>
              <a:rPr lang="pt-BR" sz="2000" dirty="0"/>
              <a:t>), por isso, é expansível. Por dar preferência ao uso de “elementos” em vez de “atributos” sua codificação é mais clara, organizada e legível e os dados tornam-se mais fáceis para separação e armazenamento. Um documento XML é apresentado de forma simples, com raiz (elemento principal) e elementos filho codificados em cores, um sinal de mais (+) ou menos (-) no canto superior esquerdo, ou ainda, um triângulo para baixo (▼) ou um triângulo para o lado (►) no canto superior esquerdo, dependendo do navegador utilizado. Não há formatação, a menos que se utilize estilo CSS. Por que um documento XML é apresentado desta forma? Porque </a:t>
            </a:r>
            <a:r>
              <a:rPr lang="pt-BR" sz="2000" dirty="0" err="1"/>
              <a:t>tags</a:t>
            </a:r>
            <a:r>
              <a:rPr lang="pt-BR" sz="2000" dirty="0"/>
              <a:t> podem ser criadas ou “inventadas” .</a:t>
            </a:r>
          </a:p>
        </p:txBody>
      </p:sp>
    </p:spTree>
    <p:extLst>
      <p:ext uri="{BB962C8B-B14F-4D97-AF65-F5344CB8AC3E}">
        <p14:creationId xmlns:p14="http://schemas.microsoft.com/office/powerpoint/2010/main" val="2512884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HTML - Conceitos Importantes</a:t>
            </a:r>
          </a:p>
        </p:txBody>
      </p:sp>
      <p:sp>
        <p:nvSpPr>
          <p:cNvPr id="3" name="Retângulo 2"/>
          <p:cNvSpPr/>
          <p:nvPr/>
        </p:nvSpPr>
        <p:spPr>
          <a:xfrm>
            <a:off x="467544" y="1641574"/>
            <a:ext cx="8208912" cy="1015663"/>
          </a:xfrm>
          <a:prstGeom prst="rect">
            <a:avLst/>
          </a:prstGeom>
        </p:spPr>
        <p:txBody>
          <a:bodyPr wrap="square">
            <a:spAutoFit/>
          </a:bodyPr>
          <a:lstStyle/>
          <a:p>
            <a:pPr algn="just"/>
            <a:r>
              <a:rPr lang="pt-BR" sz="2000" b="1" dirty="0">
                <a:solidFill>
                  <a:srgbClr val="0070C0"/>
                </a:solidFill>
              </a:rPr>
              <a:t>CSS</a:t>
            </a:r>
            <a:r>
              <a:rPr lang="pt-BR" sz="2000" dirty="0"/>
              <a:t> Significa </a:t>
            </a:r>
            <a:r>
              <a:rPr lang="pt-BR" sz="2000" dirty="0" err="1"/>
              <a:t>Cascading</a:t>
            </a:r>
            <a:r>
              <a:rPr lang="pt-BR" sz="2000" dirty="0"/>
              <a:t> </a:t>
            </a:r>
            <a:r>
              <a:rPr lang="pt-BR" sz="2000" dirty="0" err="1"/>
              <a:t>Style</a:t>
            </a:r>
            <a:r>
              <a:rPr lang="pt-BR" sz="2000" dirty="0"/>
              <a:t> </a:t>
            </a:r>
            <a:r>
              <a:rPr lang="pt-BR" sz="2000" dirty="0" err="1"/>
              <a:t>Sheets</a:t>
            </a:r>
            <a:r>
              <a:rPr lang="pt-BR" sz="2000" dirty="0"/>
              <a:t> – Folha de Estilo em Cascata, uma linguagem de estilo utilizada para a construção de layout com definições de cores e fontes para formatação e apresentação dos dados de uma página web</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657237"/>
            <a:ext cx="2371725"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tângulo 3"/>
          <p:cNvSpPr/>
          <p:nvPr/>
        </p:nvSpPr>
        <p:spPr>
          <a:xfrm>
            <a:off x="576064" y="3823880"/>
            <a:ext cx="8100392" cy="923330"/>
          </a:xfrm>
          <a:prstGeom prst="rect">
            <a:avLst/>
          </a:prstGeom>
        </p:spPr>
        <p:txBody>
          <a:bodyPr wrap="square">
            <a:spAutoFit/>
          </a:bodyPr>
          <a:lstStyle/>
          <a:p>
            <a:pPr algn="just"/>
            <a:r>
              <a:rPr lang="pt-BR" b="1" dirty="0" err="1">
                <a:solidFill>
                  <a:srgbClr val="0070C0"/>
                </a:solidFill>
              </a:rPr>
              <a:t>JavaScript</a:t>
            </a:r>
            <a:r>
              <a:rPr lang="pt-BR" b="1" dirty="0">
                <a:solidFill>
                  <a:srgbClr val="0070C0"/>
                </a:solidFill>
              </a:rPr>
              <a:t> </a:t>
            </a:r>
            <a:r>
              <a:rPr lang="pt-BR" dirty="0"/>
              <a:t>É uma linguagem de programação interpretada que funciona no navegador (</a:t>
            </a:r>
            <a:r>
              <a:rPr lang="pt-BR" dirty="0" err="1"/>
              <a:t>client</a:t>
            </a:r>
            <a:r>
              <a:rPr lang="pt-BR" dirty="0"/>
              <a:t> </a:t>
            </a:r>
            <a:r>
              <a:rPr lang="pt-BR" dirty="0" err="1"/>
              <a:t>side</a:t>
            </a:r>
            <a:r>
              <a:rPr lang="pt-BR" dirty="0"/>
              <a:t> ou front-</a:t>
            </a:r>
            <a:r>
              <a:rPr lang="pt-BR" dirty="0" err="1"/>
              <a:t>end</a:t>
            </a:r>
            <a:r>
              <a:rPr lang="pt-BR" dirty="0"/>
              <a:t>), sem passar pelo servidor (server </a:t>
            </a:r>
            <a:r>
              <a:rPr lang="pt-BR" dirty="0" err="1"/>
              <a:t>side</a:t>
            </a:r>
            <a:r>
              <a:rPr lang="pt-BR" dirty="0"/>
              <a:t> ou </a:t>
            </a:r>
            <a:r>
              <a:rPr lang="pt-BR" dirty="0" err="1"/>
              <a:t>back-end</a:t>
            </a:r>
            <a:r>
              <a:rPr lang="pt-BR" dirty="0"/>
              <a:t>), e é utilizada para dar ao usuário interatividade</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5013176"/>
            <a:ext cx="6210220" cy="1296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2884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HTML - Conceitos Importantes</a:t>
            </a:r>
          </a:p>
        </p:txBody>
      </p:sp>
      <p:sp>
        <p:nvSpPr>
          <p:cNvPr id="3" name="Retângulo 2"/>
          <p:cNvSpPr/>
          <p:nvPr/>
        </p:nvSpPr>
        <p:spPr>
          <a:xfrm>
            <a:off x="467544" y="1844824"/>
            <a:ext cx="8208912" cy="1631216"/>
          </a:xfrm>
          <a:prstGeom prst="rect">
            <a:avLst/>
          </a:prstGeom>
        </p:spPr>
        <p:txBody>
          <a:bodyPr wrap="square">
            <a:spAutoFit/>
          </a:bodyPr>
          <a:lstStyle/>
          <a:p>
            <a:pPr algn="just"/>
            <a:r>
              <a:rPr lang="pt-BR" sz="2000" b="1" dirty="0">
                <a:solidFill>
                  <a:srgbClr val="0070C0"/>
                </a:solidFill>
              </a:rPr>
              <a:t>Desenvolvimento em Camadas </a:t>
            </a:r>
          </a:p>
          <a:p>
            <a:pPr algn="just"/>
            <a:r>
              <a:rPr lang="pt-BR" sz="2000" dirty="0"/>
              <a:t>O desenvolvimento </a:t>
            </a:r>
            <a:r>
              <a:rPr lang="pt-BR" sz="2000" dirty="0" err="1"/>
              <a:t>Client</a:t>
            </a:r>
            <a:r>
              <a:rPr lang="pt-BR" sz="2000" dirty="0"/>
              <a:t> </a:t>
            </a:r>
            <a:r>
              <a:rPr lang="pt-BR" sz="2000" dirty="0" err="1"/>
              <a:t>Side</a:t>
            </a:r>
            <a:r>
              <a:rPr lang="pt-BR" sz="2000" dirty="0"/>
              <a:t> em camadas possibilita modularização e independência na programação web. </a:t>
            </a:r>
          </a:p>
          <a:p>
            <a:pPr algn="just"/>
            <a:r>
              <a:rPr lang="pt-BR" sz="2000" dirty="0"/>
              <a:t>As três camadas são: informação (ou marcação ou conteúdo), formatação (ou estilo) e comportamento.</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649563"/>
            <a:ext cx="6562385" cy="2627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2884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solidFill>
                  <a:srgbClr val="0070C0"/>
                </a:solidFill>
              </a:rPr>
              <a:t>HTML </a:t>
            </a:r>
          </a:p>
        </p:txBody>
      </p:sp>
      <p:sp>
        <p:nvSpPr>
          <p:cNvPr id="3" name="Retângulo 2"/>
          <p:cNvSpPr/>
          <p:nvPr/>
        </p:nvSpPr>
        <p:spPr>
          <a:xfrm>
            <a:off x="467544" y="1412776"/>
            <a:ext cx="8208912" cy="1754326"/>
          </a:xfrm>
          <a:prstGeom prst="rect">
            <a:avLst/>
          </a:prstGeom>
        </p:spPr>
        <p:txBody>
          <a:bodyPr wrap="square">
            <a:spAutoFit/>
          </a:bodyPr>
          <a:lstStyle/>
          <a:p>
            <a:pPr algn="just"/>
            <a:r>
              <a:rPr lang="pt-BR" dirty="0"/>
              <a:t>A linguagem HTML5 traz novas </a:t>
            </a:r>
            <a:r>
              <a:rPr lang="pt-BR" dirty="0" err="1"/>
              <a:t>tags</a:t>
            </a:r>
            <a:r>
              <a:rPr lang="pt-BR" dirty="0"/>
              <a:t>, modifica algumas e retira totalmente outras. Uma de suas principais propostas é o de enriquecer o conteúdo semântico dos documentos da web e, além disso, eliminar o uso de plug-ins (como Flash, </a:t>
            </a:r>
            <a:r>
              <a:rPr lang="pt-BR" dirty="0" err="1"/>
              <a:t>SilverLight</a:t>
            </a:r>
            <a:r>
              <a:rPr lang="pt-BR" dirty="0"/>
              <a:t>). No entanto, a estrutura básica da linguagem HTML5 continua sendo a mesma das versões anteriores, com exceção na escrita do </a:t>
            </a:r>
            <a:r>
              <a:rPr lang="pt-BR" dirty="0" err="1"/>
              <a:t>Doctype</a:t>
            </a:r>
            <a:r>
              <a:rPr lang="pt-BR" dirty="0"/>
              <a:t> que foi simplificada. A estrutura básica de um documento HTML5 é composta por:</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34" y="3304009"/>
            <a:ext cx="7203926" cy="25012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tângulo 3"/>
          <p:cNvSpPr/>
          <p:nvPr/>
        </p:nvSpPr>
        <p:spPr>
          <a:xfrm>
            <a:off x="395536" y="5877272"/>
            <a:ext cx="6487802" cy="1200329"/>
          </a:xfrm>
          <a:prstGeom prst="rect">
            <a:avLst/>
          </a:prstGeom>
        </p:spPr>
        <p:txBody>
          <a:bodyPr wrap="none">
            <a:spAutoFit/>
          </a:bodyPr>
          <a:lstStyle/>
          <a:p>
            <a:r>
              <a:rPr lang="pt-BR" dirty="0"/>
              <a:t>uso de marcação de comentários : &lt;!-- e --&gt;</a:t>
            </a:r>
          </a:p>
          <a:p>
            <a:r>
              <a:rPr lang="pt-BR" dirty="0"/>
              <a:t>Lang=“</a:t>
            </a:r>
            <a:r>
              <a:rPr lang="pt-BR" dirty="0" err="1"/>
              <a:t>pt-br</a:t>
            </a:r>
            <a:r>
              <a:rPr lang="pt-BR" dirty="0"/>
              <a:t>” </a:t>
            </a:r>
            <a:r>
              <a:rPr lang="pt-BR" dirty="0" err="1"/>
              <a:t>Setar</a:t>
            </a:r>
            <a:r>
              <a:rPr lang="pt-BR" dirty="0"/>
              <a:t> o idioma em português  </a:t>
            </a:r>
          </a:p>
          <a:p>
            <a:r>
              <a:rPr lang="pt-BR" dirty="0"/>
              <a:t>Meta </a:t>
            </a:r>
            <a:r>
              <a:rPr lang="pt-BR" dirty="0" err="1"/>
              <a:t>charset</a:t>
            </a:r>
            <a:r>
              <a:rPr lang="pt-BR" dirty="0"/>
              <a:t>=UTF-8   Utilizar o padrão de caracteres Unicode UTF-8</a:t>
            </a:r>
          </a:p>
          <a:p>
            <a:endParaRPr lang="pt-BR" dirty="0"/>
          </a:p>
        </p:txBody>
      </p:sp>
    </p:spTree>
    <p:extLst>
      <p:ext uri="{BB962C8B-B14F-4D97-AF65-F5344CB8AC3E}">
        <p14:creationId xmlns:p14="http://schemas.microsoft.com/office/powerpoint/2010/main" val="2512884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467544" y="1663420"/>
            <a:ext cx="8280920" cy="1477328"/>
          </a:xfrm>
          <a:prstGeom prst="rect">
            <a:avLst/>
          </a:prstGeom>
        </p:spPr>
        <p:txBody>
          <a:bodyPr wrap="square">
            <a:spAutoFit/>
          </a:bodyPr>
          <a:lstStyle/>
          <a:p>
            <a:r>
              <a:rPr lang="pt-BR" dirty="0"/>
              <a:t>EXERCÍCIOS: </a:t>
            </a:r>
          </a:p>
          <a:p>
            <a:r>
              <a:rPr lang="pt-BR" dirty="0"/>
              <a:t>Para os exercícios utilize o editor </a:t>
            </a:r>
            <a:r>
              <a:rPr lang="pt-BR" dirty="0" err="1"/>
              <a:t>Notepad</a:t>
            </a:r>
            <a:r>
              <a:rPr lang="pt-BR" dirty="0"/>
              <a:t> (padrão do Windows), Notepad2 ou </a:t>
            </a:r>
            <a:r>
              <a:rPr lang="pt-BR" dirty="0" err="1"/>
              <a:t>Notepad</a:t>
            </a:r>
            <a:r>
              <a:rPr lang="pt-BR" dirty="0"/>
              <a:t>++ (ambos gratuitos, com sintaxe destacada para </a:t>
            </a:r>
            <a:r>
              <a:rPr lang="pt-BR" dirty="0" err="1"/>
              <a:t>html</a:t>
            </a:r>
            <a:r>
              <a:rPr lang="pt-BR" dirty="0"/>
              <a:t>), ou ainda um editor de sua preferência, desde que TXT. </a:t>
            </a:r>
          </a:p>
          <a:p>
            <a:r>
              <a:rPr lang="pt-BR" dirty="0"/>
              <a:t> Salve o arquivo com a extensão .</a:t>
            </a:r>
            <a:r>
              <a:rPr lang="pt-BR" dirty="0" err="1"/>
              <a:t>html</a:t>
            </a:r>
            <a:r>
              <a:rPr lang="pt-BR" dirty="0"/>
              <a:t> (ou .</a:t>
            </a:r>
            <a:r>
              <a:rPr lang="pt-BR" dirty="0" err="1"/>
              <a:t>htm</a:t>
            </a:r>
            <a:r>
              <a:rPr lang="pt-BR" dirty="0"/>
              <a:t>), na subpasta HTML.</a:t>
            </a:r>
          </a:p>
        </p:txBody>
      </p:sp>
      <p:sp>
        <p:nvSpPr>
          <p:cNvPr id="4" name="Retângulo 3"/>
          <p:cNvSpPr/>
          <p:nvPr/>
        </p:nvSpPr>
        <p:spPr>
          <a:xfrm>
            <a:off x="467544" y="3105835"/>
            <a:ext cx="8136904" cy="369332"/>
          </a:xfrm>
          <a:prstGeom prst="rect">
            <a:avLst/>
          </a:prstGeom>
        </p:spPr>
        <p:txBody>
          <a:bodyPr wrap="square">
            <a:spAutoFit/>
          </a:bodyPr>
          <a:lstStyle/>
          <a:p>
            <a:r>
              <a:rPr lang="pt-BR" dirty="0"/>
              <a:t>1) Digite o código abaixo, salve como exerc1.html e execute-o no navegador.</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573016"/>
            <a:ext cx="3024336" cy="32686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ítulo 1"/>
          <p:cNvSpPr>
            <a:spLocks noGrp="1"/>
          </p:cNvSpPr>
          <p:nvPr>
            <p:ph type="title"/>
          </p:nvPr>
        </p:nvSpPr>
        <p:spPr>
          <a:xfrm>
            <a:off x="457200" y="274638"/>
            <a:ext cx="8229600" cy="1143000"/>
          </a:xfrm>
        </p:spPr>
        <p:txBody>
          <a:bodyPr/>
          <a:lstStyle/>
          <a:p>
            <a:r>
              <a:rPr lang="pt-BR" b="1" dirty="0">
                <a:solidFill>
                  <a:srgbClr val="0070C0"/>
                </a:solidFill>
              </a:rPr>
              <a:t>HTML </a:t>
            </a:r>
          </a:p>
        </p:txBody>
      </p:sp>
    </p:spTree>
    <p:extLst>
      <p:ext uri="{BB962C8B-B14F-4D97-AF65-F5344CB8AC3E}">
        <p14:creationId xmlns:p14="http://schemas.microsoft.com/office/powerpoint/2010/main" val="2512884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755576" y="1772816"/>
            <a:ext cx="7992888" cy="1754326"/>
          </a:xfrm>
          <a:prstGeom prst="rect">
            <a:avLst/>
          </a:prstGeom>
        </p:spPr>
        <p:txBody>
          <a:bodyPr wrap="square">
            <a:spAutoFit/>
          </a:bodyPr>
          <a:lstStyle/>
          <a:p>
            <a:r>
              <a:rPr lang="pt-BR" dirty="0"/>
              <a:t>2) Faça um </a:t>
            </a:r>
            <a:r>
              <a:rPr lang="pt-BR" dirty="0" err="1"/>
              <a:t>doc</a:t>
            </a:r>
            <a:r>
              <a:rPr lang="pt-BR" dirty="0"/>
              <a:t> em html5 cujo título da página seja “Aula de HTML”, coloque um comentário com a data de hoje e no corpo da página apareça seus dados pessoais como nome, número, turma, nome dos </a:t>
            </a:r>
            <a:r>
              <a:rPr lang="pt-BR" dirty="0" err="1"/>
              <a:t>cloegas</a:t>
            </a:r>
            <a:r>
              <a:rPr lang="pt-BR" dirty="0"/>
              <a:t> de turma. </a:t>
            </a:r>
          </a:p>
          <a:p>
            <a:pPr marL="342900" indent="-342900">
              <a:buAutoNum type="alphaLcParenR"/>
            </a:pPr>
            <a:r>
              <a:rPr lang="pt-BR" dirty="0" err="1"/>
              <a:t>Setar</a:t>
            </a:r>
            <a:r>
              <a:rPr lang="pt-BR" dirty="0"/>
              <a:t> o idioma em português </a:t>
            </a:r>
          </a:p>
          <a:p>
            <a:pPr marL="342900" indent="-342900">
              <a:buAutoNum type="alphaLcParenR"/>
            </a:pPr>
            <a:r>
              <a:rPr lang="pt-BR" dirty="0"/>
              <a:t>Utilizar o padrão de caracteres Unicode UTF-8 </a:t>
            </a:r>
          </a:p>
          <a:p>
            <a:pPr marL="342900" indent="-342900">
              <a:buAutoNum type="alphaLcParenR"/>
            </a:pPr>
            <a:r>
              <a:rPr lang="pt-BR" dirty="0"/>
              <a:t>Utilize os recursos de negrito e itálico para escrever o nome dos colegas </a:t>
            </a:r>
          </a:p>
        </p:txBody>
      </p:sp>
      <p:sp>
        <p:nvSpPr>
          <p:cNvPr id="5" name="Título 1"/>
          <p:cNvSpPr>
            <a:spLocks noGrp="1"/>
          </p:cNvSpPr>
          <p:nvPr>
            <p:ph type="title"/>
          </p:nvPr>
        </p:nvSpPr>
        <p:spPr>
          <a:xfrm>
            <a:off x="457200" y="274638"/>
            <a:ext cx="8229600" cy="1143000"/>
          </a:xfrm>
        </p:spPr>
        <p:txBody>
          <a:bodyPr/>
          <a:lstStyle/>
          <a:p>
            <a:r>
              <a:rPr lang="pt-BR" b="1" dirty="0">
                <a:solidFill>
                  <a:srgbClr val="0070C0"/>
                </a:solidFill>
              </a:rPr>
              <a:t>HTML </a:t>
            </a:r>
          </a:p>
        </p:txBody>
      </p:sp>
    </p:spTree>
    <p:extLst>
      <p:ext uri="{BB962C8B-B14F-4D97-AF65-F5344CB8AC3E}">
        <p14:creationId xmlns:p14="http://schemas.microsoft.com/office/powerpoint/2010/main" val="4286742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 ao ambiente web</a:t>
            </a:r>
          </a:p>
        </p:txBody>
      </p:sp>
      <p:sp>
        <p:nvSpPr>
          <p:cNvPr id="3" name="Espaço Reservado para Conteúdo 2"/>
          <p:cNvSpPr>
            <a:spLocks noGrp="1"/>
          </p:cNvSpPr>
          <p:nvPr>
            <p:ph idx="1"/>
          </p:nvPr>
        </p:nvSpPr>
        <p:spPr/>
        <p:txBody>
          <a:bodyPr>
            <a:normAutofit/>
          </a:bodyPr>
          <a:lstStyle/>
          <a:p>
            <a:r>
              <a:rPr lang="pt-BR" sz="2400" b="1" u="sng" dirty="0">
                <a:solidFill>
                  <a:srgbClr val="002060"/>
                </a:solidFill>
              </a:rPr>
              <a:t>Introdução à Web</a:t>
            </a:r>
          </a:p>
          <a:p>
            <a:pPr algn="just"/>
            <a:r>
              <a:rPr lang="pt-BR" sz="2200" i="1" dirty="0"/>
              <a:t>Introdução à Web</a:t>
            </a:r>
            <a:r>
              <a:rPr lang="pt-BR" sz="2200" dirty="0"/>
              <a:t> é uma série concisa que apresenta os aspectos práticos do desenvolvimento web. É necessário  configurar as ferramentas necessárias para construir uma página web simples e publicará seu próprio código.</a:t>
            </a:r>
          </a:p>
          <a:p>
            <a:r>
              <a:rPr lang="pt-BR" sz="2400" u="sng" dirty="0">
                <a:solidFill>
                  <a:srgbClr val="002060"/>
                </a:solidFill>
                <a:hlinkClick r:id="rId2" tooltip="Permalink to A história do seu primeiro website"/>
              </a:rPr>
              <a:t>O primeiro website</a:t>
            </a:r>
            <a:endParaRPr lang="pt-BR" sz="2400" u="sng" dirty="0">
              <a:solidFill>
                <a:srgbClr val="002060"/>
              </a:solidFill>
            </a:endParaRPr>
          </a:p>
          <a:p>
            <a:pPr algn="just"/>
            <a:r>
              <a:rPr lang="pt-BR" sz="2200" dirty="0"/>
              <a:t>É muito trabalhoso criar um site profissional, então se você é um iniciante em desenvolvimento web, nós encorajamos você a começar pequeno. Você não vai construir outro </a:t>
            </a:r>
            <a:r>
              <a:rPr lang="pt-BR" sz="2200" dirty="0" err="1"/>
              <a:t>Facebook</a:t>
            </a:r>
            <a:r>
              <a:rPr lang="pt-BR" sz="2200" dirty="0"/>
              <a:t> imediatamente, mas não é difícil colocar seu próprio site online, então vamos começar por aí.</a:t>
            </a:r>
          </a:p>
          <a:p>
            <a:endParaRPr lang="pt-BR" dirty="0"/>
          </a:p>
        </p:txBody>
      </p:sp>
    </p:spTree>
    <p:extLst>
      <p:ext uri="{BB962C8B-B14F-4D97-AF65-F5344CB8AC3E}">
        <p14:creationId xmlns:p14="http://schemas.microsoft.com/office/powerpoint/2010/main" val="1305370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251520" y="2334507"/>
            <a:ext cx="860444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800" b="1" i="0" u="none" strike="noStrike" cap="none" normalizeH="0" baseline="0" dirty="0">
                <a:ln>
                  <a:noFill/>
                </a:ln>
                <a:solidFill>
                  <a:srgbClr val="0070C0"/>
                </a:solidFill>
                <a:effectLst/>
                <a:latin typeface="Arial" charset="0"/>
                <a:cs typeface="Arial" charset="0"/>
              </a:rPr>
              <a:t>Elementos em Bloco (</a:t>
            </a:r>
            <a:r>
              <a:rPr kumimoji="0" lang="pt-BR" altLang="pt-BR" sz="1800" b="1" i="0" u="none" strike="noStrike" cap="none" normalizeH="0" baseline="0" dirty="0" err="1">
                <a:ln>
                  <a:noFill/>
                </a:ln>
                <a:solidFill>
                  <a:srgbClr val="0070C0"/>
                </a:solidFill>
                <a:effectLst/>
                <a:latin typeface="Arial" charset="0"/>
                <a:cs typeface="Arial" charset="0"/>
              </a:rPr>
              <a:t>block</a:t>
            </a:r>
            <a:r>
              <a:rPr kumimoji="0" lang="pt-BR" altLang="pt-BR" sz="1800" b="1" i="0" u="none" strike="noStrike" cap="none" normalizeH="0" baseline="0" dirty="0">
                <a:ln>
                  <a:noFill/>
                </a:ln>
                <a:solidFill>
                  <a:srgbClr val="0070C0"/>
                </a:solidFill>
                <a:effectLst/>
                <a:latin typeface="Arial" charset="0"/>
                <a:cs typeface="Arial" charset="0"/>
              </a:rPr>
              <a:t>) e em Linha (</a:t>
            </a:r>
            <a:r>
              <a:rPr kumimoji="0" lang="pt-BR" altLang="pt-BR" sz="1800" b="1" i="0" u="none" strike="noStrike" cap="none" normalizeH="0" baseline="0" dirty="0" err="1">
                <a:ln>
                  <a:noFill/>
                </a:ln>
                <a:solidFill>
                  <a:srgbClr val="0070C0"/>
                </a:solidFill>
                <a:effectLst/>
                <a:latin typeface="Arial" charset="0"/>
                <a:cs typeface="Arial" charset="0"/>
              </a:rPr>
              <a:t>inline</a:t>
            </a:r>
            <a:r>
              <a:rPr kumimoji="0" lang="pt-BR" altLang="pt-BR" sz="1800" b="1" i="0" u="none" strike="noStrike" cap="none" normalizeH="0" baseline="0" dirty="0">
                <a:ln>
                  <a:noFill/>
                </a:ln>
                <a:solidFill>
                  <a:srgbClr val="0070C0"/>
                </a:solidFill>
                <a:effectLst/>
                <a:latin typeface="Arial" charset="0"/>
                <a:cs typeface="Arial" charset="0"/>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pt-BR" altLang="pt-BR" sz="1800" b="0" i="0" u="none" strike="noStrike" cap="none" normalizeH="0" baseline="0" dirty="0">
                <a:ln>
                  <a:noFill/>
                </a:ln>
                <a:solidFill>
                  <a:schemeClr val="tx1"/>
                </a:solidFill>
                <a:effectLst/>
                <a:latin typeface="Arial" charset="0"/>
                <a:cs typeface="Arial" charset="0"/>
              </a:rPr>
              <a:t> Um navegador </a:t>
            </a:r>
            <a:r>
              <a:rPr kumimoji="0" lang="pt-BR" altLang="pt-BR" sz="1800" b="0" i="0" u="none" strike="noStrike" cap="none" normalizeH="0" baseline="0" dirty="0" err="1">
                <a:ln>
                  <a:noFill/>
                </a:ln>
                <a:solidFill>
                  <a:schemeClr val="tx1"/>
                </a:solidFill>
                <a:effectLst/>
                <a:latin typeface="Arial" charset="0"/>
                <a:cs typeface="Arial" charset="0"/>
              </a:rPr>
              <a:t>renderiza</a:t>
            </a:r>
            <a:r>
              <a:rPr kumimoji="0" lang="pt-BR" altLang="pt-BR" sz="1800" b="0" i="0" u="none" strike="noStrike" cap="none" normalizeH="0" baseline="0" dirty="0">
                <a:ln>
                  <a:noFill/>
                </a:ln>
                <a:solidFill>
                  <a:schemeClr val="tx1"/>
                </a:solidFill>
                <a:effectLst/>
                <a:latin typeface="Arial" charset="0"/>
                <a:cs typeface="Arial" charset="0"/>
              </a:rPr>
              <a:t> os elementos HTML  em dois tipos de conteúdos: em blocos e em linha. Um elemento em bloco ocupa  uma linha inteira ou mais da página e descreve um agrupamento que pode ser visível</a:t>
            </a:r>
            <a:r>
              <a:rPr kumimoji="0" lang="pt-BR" altLang="pt-BR" sz="1800" b="0" i="0" u="none" strike="noStrike" cap="none" normalizeH="0" dirty="0">
                <a:ln>
                  <a:noFill/>
                </a:ln>
                <a:solidFill>
                  <a:schemeClr val="tx1"/>
                </a:solidFill>
                <a:effectLst/>
                <a:latin typeface="Arial" charset="0"/>
                <a:cs typeface="Arial" charset="0"/>
              </a:rPr>
              <a:t> </a:t>
            </a:r>
            <a:r>
              <a:rPr kumimoji="0" lang="pt-BR" altLang="pt-BR" sz="1800" b="0" i="0" u="none" strike="noStrike" cap="none" normalizeH="0" baseline="0" dirty="0">
                <a:ln>
                  <a:noFill/>
                </a:ln>
                <a:solidFill>
                  <a:schemeClr val="tx1"/>
                </a:solidFill>
                <a:effectLst/>
                <a:latin typeface="Arial" charset="0"/>
                <a:cs typeface="Arial" charset="0"/>
              </a:rPr>
              <a:t> ou não. Pode conter outros elementos em bloco dentro dele e quaisquer elementos em linha. Exemplos de elementos de bloco: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900" b="1" i="1" u="none" strike="noStrike" cap="none" normalizeH="0" baseline="0" dirty="0">
              <a:ln>
                <a:noFill/>
              </a:ln>
              <a:solidFill>
                <a:schemeClr val="tx1"/>
              </a:solidFill>
              <a:effectLst/>
              <a:latin typeface="Arial" charset="0"/>
              <a:cs typeface="Arial" charset="0"/>
            </a:endParaRPr>
          </a:p>
        </p:txBody>
      </p:sp>
      <p:sp>
        <p:nvSpPr>
          <p:cNvPr id="8" name="AutoShape 6"/>
          <p:cNvSpPr>
            <a:spLocks noChangeAspect="1" noChangeArrowheads="1"/>
          </p:cNvSpPr>
          <p:nvPr/>
        </p:nvSpPr>
        <p:spPr bwMode="auto">
          <a:xfrm>
            <a:off x="346075" y="2682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512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075" y="4092204"/>
            <a:ext cx="4081909" cy="416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4149080"/>
            <a:ext cx="4517411" cy="335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tângulo 8"/>
          <p:cNvSpPr/>
          <p:nvPr/>
        </p:nvSpPr>
        <p:spPr>
          <a:xfrm>
            <a:off x="251520" y="4627002"/>
            <a:ext cx="8509893" cy="1015663"/>
          </a:xfrm>
          <a:prstGeom prst="rect">
            <a:avLst/>
          </a:prstGeom>
        </p:spPr>
        <p:txBody>
          <a:bodyPr wrap="square">
            <a:spAutoFit/>
          </a:bodyPr>
          <a:lstStyle/>
          <a:p>
            <a:pPr algn="just"/>
            <a:r>
              <a:rPr lang="pt-BR" sz="2000" dirty="0"/>
              <a:t>Um elemento em linha geralmente marca apenas o espaço que o elemento necessita e aparece em pequenos trechos de texto dentro de blocos, ou não, e pode incluir outros elementos em linha. Exemplos de elementos em linha:</a:t>
            </a:r>
          </a:p>
        </p:txBody>
      </p:sp>
      <p:pic>
        <p:nvPicPr>
          <p:cNvPr id="512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728" y="5642664"/>
            <a:ext cx="3535240" cy="205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ítulo 1"/>
          <p:cNvSpPr>
            <a:spLocks noGrp="1"/>
          </p:cNvSpPr>
          <p:nvPr>
            <p:ph type="title"/>
          </p:nvPr>
        </p:nvSpPr>
        <p:spPr>
          <a:xfrm>
            <a:off x="457200" y="274638"/>
            <a:ext cx="8229600" cy="1143000"/>
          </a:xfrm>
        </p:spPr>
        <p:txBody>
          <a:bodyPr/>
          <a:lstStyle/>
          <a:p>
            <a:r>
              <a:rPr lang="pt-BR" b="1" dirty="0">
                <a:solidFill>
                  <a:srgbClr val="0070C0"/>
                </a:solidFill>
              </a:rPr>
              <a:t>HTML </a:t>
            </a:r>
          </a:p>
        </p:txBody>
      </p:sp>
    </p:spTree>
    <p:extLst>
      <p:ext uri="{BB962C8B-B14F-4D97-AF65-F5344CB8AC3E}">
        <p14:creationId xmlns:p14="http://schemas.microsoft.com/office/powerpoint/2010/main" val="1617442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799" y="1839307"/>
            <a:ext cx="5764717" cy="4974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3"/>
          <p:cNvSpPr>
            <a:spLocks noChangeArrowheads="1"/>
          </p:cNvSpPr>
          <p:nvPr/>
        </p:nvSpPr>
        <p:spPr bwMode="auto">
          <a:xfrm>
            <a:off x="1" y="84980"/>
            <a:ext cx="889248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altLang="pt-BR"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Cabeçalho – HEAD</a:t>
            </a:r>
            <a:r>
              <a:rPr kumimoji="0" lang="pt-BR" altLang="pt-BR"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BR" altLang="pt-BR"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metadados</a:t>
            </a:r>
            <a:r>
              <a:rPr kumimoji="0" lang="pt-BR" altLang="pt-BR"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 elemento </a:t>
            </a:r>
            <a:r>
              <a:rPr kumimoji="0" lang="pt-BR" altLang="pt-BR"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head</a:t>
            </a:r>
            <a:r>
              <a:rPr kumimoji="0" lang="pt-BR" altLang="pt-BR"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oferece informações ao navegador e aos mecanismos de busca.  Se pensarmos que publicar conteúdos na rede é um processo relativamente simples, temos que nos conscientizar  que controlar e acessar esta informação não seja assim tão fácil. Utilizar elementos que proporcionem recursos  para a busca otimiza este processo. No escopo deste elemento podemos inserir outros elementos, que são: </a:t>
            </a:r>
            <a:r>
              <a:rPr kumimoji="0" lang="pt-BR" altLang="pt-BR"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title</a:t>
            </a:r>
            <a:r>
              <a:rPr kumimoji="0" lang="pt-BR" altLang="pt-BR"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meta, script, </a:t>
            </a:r>
            <a:r>
              <a:rPr kumimoji="0" lang="pt-BR" altLang="pt-BR"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style</a:t>
            </a:r>
            <a:r>
              <a:rPr kumimoji="0" lang="pt-BR" altLang="pt-BR"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link e base. </a:t>
            </a:r>
          </a:p>
        </p:txBody>
      </p:sp>
    </p:spTree>
    <p:extLst>
      <p:ext uri="{BB962C8B-B14F-4D97-AF65-F5344CB8AC3E}">
        <p14:creationId xmlns:p14="http://schemas.microsoft.com/office/powerpoint/2010/main" val="1617442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3" y="1628800"/>
            <a:ext cx="6374785"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tângulo 2"/>
          <p:cNvSpPr/>
          <p:nvPr/>
        </p:nvSpPr>
        <p:spPr>
          <a:xfrm>
            <a:off x="467543" y="3933056"/>
            <a:ext cx="8352929" cy="2862322"/>
          </a:xfrm>
          <a:prstGeom prst="rect">
            <a:avLst/>
          </a:prstGeom>
        </p:spPr>
        <p:txBody>
          <a:bodyPr wrap="square">
            <a:spAutoFit/>
          </a:bodyPr>
          <a:lstStyle/>
          <a:p>
            <a:pPr algn="just"/>
            <a:r>
              <a:rPr lang="pt-BR" b="1" dirty="0"/>
              <a:t>Algumas considerações: </a:t>
            </a:r>
          </a:p>
          <a:p>
            <a:pPr algn="just"/>
            <a:r>
              <a:rPr lang="pt-BR" dirty="0"/>
              <a:t> A etiqueta “</a:t>
            </a:r>
            <a:r>
              <a:rPr lang="pt-BR" dirty="0" err="1"/>
              <a:t>author</a:t>
            </a:r>
            <a:r>
              <a:rPr lang="pt-BR" dirty="0"/>
              <a:t>” apresenta a identificação de responsabilidade intelectual pelo conteúdo. </a:t>
            </a:r>
          </a:p>
          <a:p>
            <a:pPr algn="just"/>
            <a:r>
              <a:rPr lang="pt-BR" dirty="0"/>
              <a:t> A etiqueta “</a:t>
            </a:r>
            <a:r>
              <a:rPr lang="pt-BR" dirty="0" err="1"/>
              <a:t>description</a:t>
            </a:r>
            <a:r>
              <a:rPr lang="pt-BR" dirty="0"/>
              <a:t>” fornece uma indicação do conteúdo da página, quando do resultado de pesquisa realizada por um mecanismo de busca. Pode ser uma palavra, frase ou parágrafo breve sobre o documento.</a:t>
            </a:r>
          </a:p>
          <a:p>
            <a:pPr algn="just"/>
            <a:r>
              <a:rPr lang="pt-BR" dirty="0"/>
              <a:t> A etiqueta “</a:t>
            </a:r>
            <a:r>
              <a:rPr lang="pt-BR" dirty="0" err="1"/>
              <a:t>keywords</a:t>
            </a:r>
            <a:r>
              <a:rPr lang="pt-BR" dirty="0"/>
              <a:t>” apresenta relação de palavras-chaves apropriadas à descrição do conteúdo da página. Recomenda-se, também, a inclusão de sinônimos. Seu uso é importante por ser uma fonte utilizada pelos mecanismos de busca para indexação dos documentos digitais.</a:t>
            </a:r>
          </a:p>
        </p:txBody>
      </p:sp>
      <p:sp>
        <p:nvSpPr>
          <p:cNvPr id="5" name="Título 1"/>
          <p:cNvSpPr>
            <a:spLocks noGrp="1"/>
          </p:cNvSpPr>
          <p:nvPr>
            <p:ph type="title"/>
          </p:nvPr>
        </p:nvSpPr>
        <p:spPr>
          <a:xfrm>
            <a:off x="457200" y="274638"/>
            <a:ext cx="8229600" cy="1143000"/>
          </a:xfrm>
        </p:spPr>
        <p:txBody>
          <a:bodyPr/>
          <a:lstStyle/>
          <a:p>
            <a:r>
              <a:rPr lang="pt-BR" b="1" dirty="0">
                <a:solidFill>
                  <a:srgbClr val="0070C0"/>
                </a:solidFill>
              </a:rPr>
              <a:t>HTML </a:t>
            </a:r>
          </a:p>
        </p:txBody>
      </p:sp>
    </p:spTree>
    <p:extLst>
      <p:ext uri="{BB962C8B-B14F-4D97-AF65-F5344CB8AC3E}">
        <p14:creationId xmlns:p14="http://schemas.microsoft.com/office/powerpoint/2010/main" val="1617442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395536" y="1563757"/>
            <a:ext cx="8280920" cy="2031325"/>
          </a:xfrm>
          <a:prstGeom prst="rect">
            <a:avLst/>
          </a:prstGeom>
        </p:spPr>
        <p:txBody>
          <a:bodyPr wrap="square">
            <a:spAutoFit/>
          </a:bodyPr>
          <a:lstStyle/>
          <a:p>
            <a:pPr algn="just"/>
            <a:r>
              <a:rPr lang="pt-BR" b="1" dirty="0">
                <a:solidFill>
                  <a:srgbClr val="0070C0"/>
                </a:solidFill>
              </a:rPr>
              <a:t>Paragrafo:</a:t>
            </a:r>
          </a:p>
          <a:p>
            <a:pPr algn="just"/>
            <a:r>
              <a:rPr lang="pt-BR" dirty="0"/>
              <a:t>A marcação &lt;P&gt;  é utilizada para definir o início de um novo parágrafo, deixando uma linha em branco entre este e o texto anterior. </a:t>
            </a:r>
          </a:p>
          <a:p>
            <a:pPr algn="just"/>
            <a:r>
              <a:rPr lang="pt-BR" dirty="0"/>
              <a:t>O parâmetro ALIGN define o alinhamento do texto do parágrafo e pode assumir os valores `</a:t>
            </a:r>
            <a:r>
              <a:rPr lang="pt-BR" dirty="0" err="1"/>
              <a:t>left</a:t>
            </a:r>
            <a:r>
              <a:rPr lang="pt-BR" dirty="0"/>
              <a:t>', `</a:t>
            </a:r>
            <a:r>
              <a:rPr lang="pt-BR" dirty="0" err="1"/>
              <a:t>right</a:t>
            </a:r>
            <a:r>
              <a:rPr lang="pt-BR" dirty="0"/>
              <a:t>', `center' e `</a:t>
            </a:r>
            <a:r>
              <a:rPr lang="pt-BR" dirty="0" err="1"/>
              <a:t>justify</a:t>
            </a:r>
            <a:r>
              <a:rPr lang="pt-BR" dirty="0"/>
              <a:t>', correspondendo respectivamente aos alinhamentos à esquerda, à direita, ao centro e justificado. Se o parâmetro ALIGN não for especificado, por padrão o parágrafo será alinhado à esquerda.</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673971"/>
            <a:ext cx="6281237" cy="763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tângulo 3"/>
          <p:cNvSpPr/>
          <p:nvPr/>
        </p:nvSpPr>
        <p:spPr>
          <a:xfrm>
            <a:off x="432048" y="4665910"/>
            <a:ext cx="8172400" cy="923330"/>
          </a:xfrm>
          <a:prstGeom prst="rect">
            <a:avLst/>
          </a:prstGeom>
        </p:spPr>
        <p:txBody>
          <a:bodyPr wrap="square">
            <a:spAutoFit/>
          </a:bodyPr>
          <a:lstStyle/>
          <a:p>
            <a:r>
              <a:rPr lang="pt-BR" b="1" dirty="0">
                <a:solidFill>
                  <a:srgbClr val="0070C0"/>
                </a:solidFill>
              </a:rPr>
              <a:t>Quebras de linha</a:t>
            </a:r>
            <a:r>
              <a:rPr lang="pt-BR" dirty="0"/>
              <a:t> </a:t>
            </a:r>
          </a:p>
          <a:p>
            <a:r>
              <a:rPr lang="pt-BR" dirty="0"/>
              <a:t>A marcação  &lt;BR&gt; faz uma quebra de linha sem acrescentar espaços. Não existe a marcação  &lt;/BR&gt;.</a:t>
            </a:r>
          </a:p>
        </p:txBody>
      </p:sp>
      <p:sp>
        <p:nvSpPr>
          <p:cNvPr id="6" name="Título 1"/>
          <p:cNvSpPr>
            <a:spLocks noGrp="1"/>
          </p:cNvSpPr>
          <p:nvPr>
            <p:ph type="title"/>
          </p:nvPr>
        </p:nvSpPr>
        <p:spPr>
          <a:xfrm>
            <a:off x="457200" y="274638"/>
            <a:ext cx="8229600" cy="1143000"/>
          </a:xfrm>
        </p:spPr>
        <p:txBody>
          <a:bodyPr/>
          <a:lstStyle/>
          <a:p>
            <a:r>
              <a:rPr lang="pt-BR" b="1" dirty="0">
                <a:solidFill>
                  <a:srgbClr val="0070C0"/>
                </a:solidFill>
              </a:rPr>
              <a:t>HTML </a:t>
            </a:r>
          </a:p>
        </p:txBody>
      </p:sp>
    </p:spTree>
    <p:extLst>
      <p:ext uri="{BB962C8B-B14F-4D97-AF65-F5344CB8AC3E}">
        <p14:creationId xmlns:p14="http://schemas.microsoft.com/office/powerpoint/2010/main" val="1617442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40317" y="1517882"/>
            <a:ext cx="2223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800" b="1" i="0" u="none" strike="noStrike" cap="none" normalizeH="0" baseline="0" dirty="0">
                <a:ln>
                  <a:noFill/>
                </a:ln>
                <a:solidFill>
                  <a:srgbClr val="0070C0"/>
                </a:solidFill>
                <a:effectLst/>
                <a:latin typeface="Arial" charset="0"/>
                <a:cs typeface="Arial" charset="0"/>
              </a:rPr>
              <a:t>Linhas horizontais</a:t>
            </a:r>
          </a:p>
        </p:txBody>
      </p:sp>
      <p:sp>
        <p:nvSpPr>
          <p:cNvPr id="5" name="Rectangle 3"/>
          <p:cNvSpPr>
            <a:spLocks noChangeArrowheads="1"/>
          </p:cNvSpPr>
          <p:nvPr/>
        </p:nvSpPr>
        <p:spPr bwMode="auto">
          <a:xfrm>
            <a:off x="305177" y="1916832"/>
            <a:ext cx="823815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pt-BR" altLang="pt-BR" dirty="0">
                <a:latin typeface="Arial" charset="0"/>
                <a:cs typeface="Arial" charset="0"/>
              </a:rPr>
              <a:t> A marcação &lt;HR&gt; </a:t>
            </a:r>
            <a:r>
              <a:rPr kumimoji="0" lang="pt-BR" altLang="pt-BR" sz="1800" b="0" i="0" u="none" strike="noStrike" cap="none" normalizeH="0" baseline="0" dirty="0">
                <a:ln>
                  <a:noFill/>
                </a:ln>
                <a:solidFill>
                  <a:schemeClr val="tx1"/>
                </a:solidFill>
                <a:effectLst/>
                <a:latin typeface="Arial" charset="0"/>
                <a:cs typeface="Arial" charset="0"/>
              </a:rPr>
              <a:t>insere uma linha divisória na posição onde for colocado. </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1800" b="0" i="0" u="none" strike="noStrike" cap="none" normalizeH="0" baseline="0" dirty="0">
                <a:ln>
                  <a:noFill/>
                </a:ln>
                <a:solidFill>
                  <a:schemeClr val="tx1"/>
                </a:solidFill>
                <a:effectLst/>
                <a:latin typeface="Arial" charset="0"/>
                <a:cs typeface="Arial" charset="0"/>
              </a:rPr>
              <a:t>Não existe &lt;/HR&gt; a marcação . Os principais parâmetros deste comando são: </a:t>
            </a:r>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709863"/>
            <a:ext cx="6984776" cy="1799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4509121"/>
            <a:ext cx="7488832"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ítulo 1"/>
          <p:cNvSpPr>
            <a:spLocks noGrp="1"/>
          </p:cNvSpPr>
          <p:nvPr>
            <p:ph type="title"/>
          </p:nvPr>
        </p:nvSpPr>
        <p:spPr>
          <a:xfrm>
            <a:off x="457200" y="274638"/>
            <a:ext cx="8229600" cy="1143000"/>
          </a:xfrm>
        </p:spPr>
        <p:txBody>
          <a:bodyPr/>
          <a:lstStyle/>
          <a:p>
            <a:r>
              <a:rPr lang="pt-BR" b="1" dirty="0">
                <a:solidFill>
                  <a:srgbClr val="0070C0"/>
                </a:solidFill>
              </a:rPr>
              <a:t>HTML </a:t>
            </a:r>
          </a:p>
        </p:txBody>
      </p:sp>
    </p:spTree>
    <p:extLst>
      <p:ext uri="{BB962C8B-B14F-4D97-AF65-F5344CB8AC3E}">
        <p14:creationId xmlns:p14="http://schemas.microsoft.com/office/powerpoint/2010/main" val="1617442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3" y="2585814"/>
            <a:ext cx="6939727" cy="37955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tângulo 3"/>
          <p:cNvSpPr/>
          <p:nvPr/>
        </p:nvSpPr>
        <p:spPr>
          <a:xfrm>
            <a:off x="467544" y="1484784"/>
            <a:ext cx="8136904" cy="646331"/>
          </a:xfrm>
          <a:prstGeom prst="rect">
            <a:avLst/>
          </a:prstGeom>
        </p:spPr>
        <p:txBody>
          <a:bodyPr wrap="square">
            <a:spAutoFit/>
          </a:bodyPr>
          <a:lstStyle/>
          <a:p>
            <a:r>
              <a:rPr lang="pt-BR" dirty="0"/>
              <a:t>Exemplo: Digite o código abaixo, salve como exemplo4.html e execute-o no navegador.</a:t>
            </a:r>
          </a:p>
        </p:txBody>
      </p:sp>
      <p:sp>
        <p:nvSpPr>
          <p:cNvPr id="5" name="Título 1"/>
          <p:cNvSpPr>
            <a:spLocks noGrp="1"/>
          </p:cNvSpPr>
          <p:nvPr>
            <p:ph type="title"/>
          </p:nvPr>
        </p:nvSpPr>
        <p:spPr>
          <a:xfrm>
            <a:off x="457200" y="274638"/>
            <a:ext cx="8229600" cy="1143000"/>
          </a:xfrm>
        </p:spPr>
        <p:txBody>
          <a:bodyPr/>
          <a:lstStyle/>
          <a:p>
            <a:r>
              <a:rPr lang="pt-BR" b="1" dirty="0">
                <a:solidFill>
                  <a:srgbClr val="0070C0"/>
                </a:solidFill>
              </a:rPr>
              <a:t>HTML </a:t>
            </a:r>
          </a:p>
        </p:txBody>
      </p:sp>
    </p:spTree>
    <p:extLst>
      <p:ext uri="{BB962C8B-B14F-4D97-AF65-F5344CB8AC3E}">
        <p14:creationId xmlns:p14="http://schemas.microsoft.com/office/powerpoint/2010/main" val="1617442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47674"/>
            <a:ext cx="7416824" cy="2217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tângulo 2"/>
          <p:cNvSpPr/>
          <p:nvPr/>
        </p:nvSpPr>
        <p:spPr>
          <a:xfrm>
            <a:off x="539552" y="2636912"/>
            <a:ext cx="3484608" cy="369332"/>
          </a:xfrm>
          <a:prstGeom prst="rect">
            <a:avLst/>
          </a:prstGeom>
        </p:spPr>
        <p:txBody>
          <a:bodyPr wrap="none">
            <a:spAutoFit/>
          </a:bodyPr>
          <a:lstStyle/>
          <a:p>
            <a:r>
              <a:rPr lang="pt-BR" dirty="0"/>
              <a:t>Digite-o salvando como `cabec.htm</a:t>
            </a:r>
          </a:p>
        </p:txBody>
      </p:sp>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006244"/>
            <a:ext cx="4285778" cy="3671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74421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89570"/>
            <a:ext cx="7056784" cy="5242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74421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4293096"/>
            <a:ext cx="360997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572" y="548680"/>
            <a:ext cx="7389788" cy="35748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7442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76672"/>
            <a:ext cx="6624736" cy="1662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864" y="2204864"/>
            <a:ext cx="6746408" cy="3546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7442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 ao ambiente web</a:t>
            </a:r>
          </a:p>
        </p:txBody>
      </p:sp>
      <p:sp>
        <p:nvSpPr>
          <p:cNvPr id="3" name="Espaço Reservado para Conteúdo 2"/>
          <p:cNvSpPr>
            <a:spLocks noGrp="1"/>
          </p:cNvSpPr>
          <p:nvPr>
            <p:ph idx="1"/>
          </p:nvPr>
        </p:nvSpPr>
        <p:spPr/>
        <p:txBody>
          <a:bodyPr>
            <a:normAutofit fontScale="62500" lnSpcReduction="20000"/>
          </a:bodyPr>
          <a:lstStyle/>
          <a:p>
            <a:r>
              <a:rPr lang="pt-BR" sz="3800" dirty="0">
                <a:hlinkClick r:id="rId2" tooltip="Permalink to Instalando os programas básicos"/>
              </a:rPr>
              <a:t>Os programas básicos</a:t>
            </a:r>
            <a:endParaRPr lang="pt-BR" sz="3800" dirty="0"/>
          </a:p>
          <a:p>
            <a:r>
              <a:rPr lang="pt-BR" dirty="0"/>
              <a:t>Quando se trata de ferramentas para construir um site, há muito a se escolher. Se você está começando, pode ficar confuso com a variedade de editores de código, frameworks e ferramentas de teste existentes. </a:t>
            </a:r>
          </a:p>
          <a:p>
            <a:r>
              <a:rPr lang="pt-BR" sz="3800" dirty="0">
                <a:hlinkClick r:id="rId3" tooltip="Permalink to Como será o seu site?"/>
              </a:rPr>
              <a:t>Como será o seu site?</a:t>
            </a:r>
            <a:endParaRPr lang="pt-BR" sz="3800" dirty="0"/>
          </a:p>
          <a:p>
            <a:r>
              <a:rPr lang="pt-BR" dirty="0"/>
              <a:t>Antes de começar a escrever o código do seu site, você deve planejá-lo primeiro. Quais informações você vai disponibilizar? Quais fontes e cores você irá usar? Quais  métodos simples que você pode seguir para planejar o conteúdo e design do seu site?</a:t>
            </a:r>
          </a:p>
          <a:p>
            <a:r>
              <a:rPr lang="pt-BR" sz="3800" dirty="0">
                <a:hlinkClick r:id="rId4" tooltip="Permalink to Lidando com arquivos"/>
              </a:rPr>
              <a:t>Lidando com arquivos</a:t>
            </a:r>
            <a:endParaRPr lang="pt-BR" sz="3800" dirty="0"/>
          </a:p>
          <a:p>
            <a:r>
              <a:rPr lang="pt-BR" dirty="0"/>
              <a:t>Um site consiste em muitos arquivos: conteúdo de texto, código, folhas de estilo, conteúdo de mídia etc. Ao criar um site, você precisa reunir esses arquivos em uma estrutura que faça sentido e garantir que eles possam se conectar. Como configurar uma estrutura de arquivos para o seu site ?  Quais problemas você deve estar ciente?</a:t>
            </a:r>
          </a:p>
          <a:p>
            <a:endParaRPr lang="pt-BR" dirty="0"/>
          </a:p>
        </p:txBody>
      </p:sp>
    </p:spTree>
    <p:extLst>
      <p:ext uri="{BB962C8B-B14F-4D97-AF65-F5344CB8AC3E}">
        <p14:creationId xmlns:p14="http://schemas.microsoft.com/office/powerpoint/2010/main" val="39312271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7" y="207813"/>
            <a:ext cx="5832647" cy="6200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6988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982" y="908720"/>
            <a:ext cx="6109393" cy="3977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4599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1" y="476672"/>
            <a:ext cx="5219489"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3556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59" y="260648"/>
            <a:ext cx="6099665" cy="2736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792" y="3140968"/>
            <a:ext cx="6083432" cy="32310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3556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76672"/>
            <a:ext cx="6727190"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613038"/>
            <a:ext cx="6192688" cy="3777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2243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538" y="1119188"/>
            <a:ext cx="5114925" cy="461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06851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HTML</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8338" y="1679895"/>
            <a:ext cx="5369965" cy="462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74421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title"/>
          </p:nvPr>
        </p:nvSpPr>
        <p:spPr>
          <a:xfrm>
            <a:off x="457200" y="274638"/>
            <a:ext cx="8229600" cy="1143000"/>
          </a:xfrm>
        </p:spPr>
        <p:txBody>
          <a:bodyPr/>
          <a:lstStyle/>
          <a:p>
            <a:r>
              <a:rPr lang="pt-BR" b="1" dirty="0">
                <a:solidFill>
                  <a:srgbClr val="0070C0"/>
                </a:solidFill>
              </a:rPr>
              <a:t>HTML </a:t>
            </a:r>
          </a:p>
        </p:txBody>
      </p:sp>
      <p:sp>
        <p:nvSpPr>
          <p:cNvPr id="4" name="Retângulo 3"/>
          <p:cNvSpPr/>
          <p:nvPr/>
        </p:nvSpPr>
        <p:spPr>
          <a:xfrm>
            <a:off x="755576" y="1772816"/>
            <a:ext cx="7560840" cy="2585323"/>
          </a:xfrm>
          <a:prstGeom prst="rect">
            <a:avLst/>
          </a:prstGeom>
        </p:spPr>
        <p:txBody>
          <a:bodyPr wrap="square">
            <a:spAutoFit/>
          </a:bodyPr>
          <a:lstStyle/>
          <a:p>
            <a:r>
              <a:rPr lang="pt-BR" dirty="0"/>
              <a:t>Referências:</a:t>
            </a:r>
          </a:p>
          <a:p>
            <a:r>
              <a:rPr lang="pt-BR" dirty="0"/>
              <a:t>Apostila de HTML  - Programa de Educação Tutorial Curso de Engenharia de Telecomunicações - Universidade Federal Fluminense</a:t>
            </a:r>
          </a:p>
          <a:p>
            <a:r>
              <a:rPr lang="pt-BR" dirty="0"/>
              <a:t>Autora: </a:t>
            </a:r>
            <a:r>
              <a:rPr lang="pt-BR" dirty="0" err="1"/>
              <a:t>Robertha</a:t>
            </a:r>
            <a:r>
              <a:rPr lang="pt-BR" dirty="0"/>
              <a:t> Pereira Pedroso - Atualizações: </a:t>
            </a:r>
            <a:r>
              <a:rPr lang="pt-BR" dirty="0" err="1"/>
              <a:t>Pâmella</a:t>
            </a:r>
            <a:r>
              <a:rPr lang="pt-BR" dirty="0"/>
              <a:t> Almeida Gomes</a:t>
            </a:r>
          </a:p>
          <a:p>
            <a:r>
              <a:rPr lang="pt-BR" dirty="0"/>
              <a:t>Rafael de Oliveira Ribeiro</a:t>
            </a:r>
          </a:p>
          <a:p>
            <a:endParaRPr lang="pt-BR" dirty="0"/>
          </a:p>
          <a:p>
            <a:r>
              <a:rPr lang="pt-BR" dirty="0"/>
              <a:t>Apostila HTML 5 –  UNESP-</a:t>
            </a:r>
          </a:p>
          <a:p>
            <a:r>
              <a:rPr lang="pt-BR" dirty="0" err="1"/>
              <a:t>Profª</a:t>
            </a:r>
            <a:r>
              <a:rPr lang="pt-BR" dirty="0"/>
              <a:t> Ariane </a:t>
            </a:r>
            <a:r>
              <a:rPr lang="pt-BR" dirty="0" err="1"/>
              <a:t>Scarelli</a:t>
            </a:r>
            <a:r>
              <a:rPr lang="pt-BR" dirty="0"/>
              <a:t> e </a:t>
            </a:r>
            <a:r>
              <a:rPr lang="pt-BR" dirty="0" err="1"/>
              <a:t>Profª</a:t>
            </a:r>
            <a:r>
              <a:rPr lang="pt-BR" dirty="0"/>
              <a:t> Kátia </a:t>
            </a:r>
            <a:r>
              <a:rPr lang="pt-BR" dirty="0" err="1"/>
              <a:t>Zambon</a:t>
            </a:r>
            <a:endParaRPr lang="pt-BR" dirty="0"/>
          </a:p>
          <a:p>
            <a:endParaRPr lang="pt-BR" dirty="0"/>
          </a:p>
        </p:txBody>
      </p:sp>
    </p:spTree>
    <p:extLst>
      <p:ext uri="{BB962C8B-B14F-4D97-AF65-F5344CB8AC3E}">
        <p14:creationId xmlns:p14="http://schemas.microsoft.com/office/powerpoint/2010/main" val="444695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Introdução ao HTML</a:t>
            </a:r>
          </a:p>
        </p:txBody>
      </p:sp>
      <p:sp>
        <p:nvSpPr>
          <p:cNvPr id="3" name="Espaço Reservado para Conteúdo 2"/>
          <p:cNvSpPr>
            <a:spLocks noGrp="1"/>
          </p:cNvSpPr>
          <p:nvPr>
            <p:ph idx="1"/>
          </p:nvPr>
        </p:nvSpPr>
        <p:spPr>
          <a:xfrm>
            <a:off x="251520" y="1600200"/>
            <a:ext cx="4680520" cy="4525963"/>
          </a:xfrm>
        </p:spPr>
        <p:txBody>
          <a:bodyPr>
            <a:normAutofit lnSpcReduction="10000"/>
          </a:bodyPr>
          <a:lstStyle/>
          <a:p>
            <a:pPr algn="just"/>
            <a:r>
              <a:rPr lang="pt-BR" sz="2000" dirty="0"/>
              <a:t>Linguagem de Marcação de </a:t>
            </a:r>
            <a:r>
              <a:rPr lang="pt-BR" sz="2000" dirty="0" err="1"/>
              <a:t>Hypertexto</a:t>
            </a:r>
            <a:r>
              <a:rPr lang="pt-BR" sz="2000" dirty="0"/>
              <a:t> (HTML - Hypertext </a:t>
            </a:r>
            <a:r>
              <a:rPr lang="pt-BR" sz="2000" dirty="0" err="1"/>
              <a:t>Markup</a:t>
            </a:r>
            <a:r>
              <a:rPr lang="pt-BR" sz="2000" dirty="0"/>
              <a:t> </a:t>
            </a:r>
            <a:r>
              <a:rPr lang="pt-BR" sz="2000" dirty="0" err="1"/>
              <a:t>Language</a:t>
            </a:r>
            <a:r>
              <a:rPr lang="pt-BR" sz="2000" dirty="0"/>
              <a:t>) é o código que você usa para estruturar seu conteúdo web, dando significado e propósito.</a:t>
            </a:r>
          </a:p>
          <a:p>
            <a:pPr algn="just"/>
            <a:r>
              <a:rPr lang="pt-BR" sz="2000" dirty="0"/>
              <a:t>Tem o objetivo de formatar textos através de marcações especiais denominadas </a:t>
            </a:r>
            <a:r>
              <a:rPr lang="pt-BR" sz="2000" dirty="0" err="1"/>
              <a:t>tags</a:t>
            </a:r>
            <a:r>
              <a:rPr lang="pt-BR" sz="2000" dirty="0"/>
              <a:t>, para que possam ser exibidos de forma conveniente pelos clientes Web, também denominados navegadores ou browsers. Além disso, esta linguagem de marcação possibilita a interligação entre páginas da Web, criando assim documentos com o conceito de hipertexto</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8754" y="1916832"/>
            <a:ext cx="3738737" cy="3040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2413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Introdução ao HTML</a:t>
            </a:r>
          </a:p>
        </p:txBody>
      </p:sp>
      <p:sp>
        <p:nvSpPr>
          <p:cNvPr id="3" name="Espaço Reservado para Conteúdo 2"/>
          <p:cNvSpPr>
            <a:spLocks noGrp="1"/>
          </p:cNvSpPr>
          <p:nvPr>
            <p:ph idx="1"/>
          </p:nvPr>
        </p:nvSpPr>
        <p:spPr/>
        <p:txBody>
          <a:bodyPr>
            <a:normAutofit lnSpcReduction="10000"/>
          </a:bodyPr>
          <a:lstStyle/>
          <a:p>
            <a:pPr algn="just"/>
            <a:r>
              <a:rPr lang="pt-BR" sz="2400" b="1" dirty="0">
                <a:solidFill>
                  <a:srgbClr val="0070C0"/>
                </a:solidFill>
              </a:rPr>
              <a:t>Características básicas da linguagem HTML: </a:t>
            </a:r>
          </a:p>
          <a:p>
            <a:pPr marL="0" indent="0" algn="just">
              <a:buNone/>
            </a:pPr>
            <a:endParaRPr lang="pt-BR" sz="2400" b="1" dirty="0">
              <a:solidFill>
                <a:srgbClr val="0070C0"/>
              </a:solidFill>
            </a:endParaRPr>
          </a:p>
          <a:p>
            <a:pPr algn="just"/>
            <a:r>
              <a:rPr lang="pt-BR" sz="2000" dirty="0"/>
              <a:t> Documentos HTML são arquivos de texto escritos em ASCII </a:t>
            </a:r>
          </a:p>
          <a:p>
            <a:pPr algn="just"/>
            <a:r>
              <a:rPr lang="pt-BR" sz="2000" dirty="0"/>
              <a:t>O HTML não faz diferença entre letras maiúsculas e minúsculas em suas marcações, ou seja, não é “case </a:t>
            </a:r>
            <a:r>
              <a:rPr lang="pt-BR" sz="2000" dirty="0" err="1"/>
              <a:t>sensitive</a:t>
            </a:r>
            <a:r>
              <a:rPr lang="pt-BR" sz="2000" dirty="0"/>
              <a:t>” </a:t>
            </a:r>
          </a:p>
          <a:p>
            <a:pPr algn="just"/>
            <a:r>
              <a:rPr lang="pt-BR" sz="2000" dirty="0"/>
              <a:t>Nem todas as marcações e seus correspondentes recursos são suportados por qualquer navegador.</a:t>
            </a:r>
          </a:p>
          <a:p>
            <a:pPr algn="just"/>
            <a:r>
              <a:rPr lang="pt-BR" sz="2000" dirty="0"/>
              <a:t> Quando um cliente Web não entende uma marcação, ele simplesmente a ignora.</a:t>
            </a:r>
          </a:p>
          <a:p>
            <a:pPr algn="just"/>
            <a:r>
              <a:rPr lang="pt-BR" sz="2000" dirty="0"/>
              <a:t>Arquivos HTML podem possuir as extensões `</a:t>
            </a:r>
            <a:r>
              <a:rPr lang="pt-BR" sz="2000" dirty="0" err="1"/>
              <a:t>html</a:t>
            </a:r>
            <a:r>
              <a:rPr lang="pt-BR" sz="2000" dirty="0"/>
              <a:t>' ou `</a:t>
            </a:r>
            <a:r>
              <a:rPr lang="pt-BR" sz="2000" dirty="0" err="1"/>
              <a:t>htm</a:t>
            </a:r>
            <a:r>
              <a:rPr lang="pt-BR" sz="2000" dirty="0"/>
              <a:t>'. A primeira é normalmente utilizada em sistemas UNIX e a segunda em sistemas Windows. Os Browsers são capazes de exibir documentos com ambas as extensões.</a:t>
            </a:r>
          </a:p>
        </p:txBody>
      </p:sp>
    </p:spTree>
    <p:extLst>
      <p:ext uri="{BB962C8B-B14F-4D97-AF65-F5344CB8AC3E}">
        <p14:creationId xmlns:p14="http://schemas.microsoft.com/office/powerpoint/2010/main" val="1643478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Introdução ao HTML</a:t>
            </a:r>
          </a:p>
        </p:txBody>
      </p:sp>
      <p:sp>
        <p:nvSpPr>
          <p:cNvPr id="3" name="Espaço Reservado para Conteúdo 2"/>
          <p:cNvSpPr>
            <a:spLocks noGrp="1"/>
          </p:cNvSpPr>
          <p:nvPr>
            <p:ph idx="1"/>
          </p:nvPr>
        </p:nvSpPr>
        <p:spPr/>
        <p:txBody>
          <a:bodyPr>
            <a:normAutofit fontScale="85000" lnSpcReduction="20000"/>
          </a:bodyPr>
          <a:lstStyle/>
          <a:p>
            <a:r>
              <a:rPr lang="pt-BR" sz="3100" b="1" u="sng" dirty="0" err="1">
                <a:solidFill>
                  <a:srgbClr val="0070C0"/>
                </a:solidFill>
              </a:rPr>
              <a:t>Tags</a:t>
            </a:r>
            <a:r>
              <a:rPr lang="pt-BR" sz="3100" b="1" u="sng" dirty="0">
                <a:solidFill>
                  <a:srgbClr val="0070C0"/>
                </a:solidFill>
              </a:rPr>
              <a:t> ou marcações HTML </a:t>
            </a:r>
          </a:p>
          <a:p>
            <a:pPr algn="just"/>
            <a:r>
              <a:rPr lang="pt-BR" sz="2600" dirty="0"/>
              <a:t>A linguagem HTML pertence a uma classe de linguagens de programação conhecida como “</a:t>
            </a:r>
            <a:r>
              <a:rPr lang="pt-BR" sz="2600" dirty="0" err="1"/>
              <a:t>Tag</a:t>
            </a:r>
            <a:r>
              <a:rPr lang="pt-BR" sz="2600" dirty="0"/>
              <a:t> </a:t>
            </a:r>
            <a:r>
              <a:rPr lang="pt-BR" sz="2600" dirty="0" err="1"/>
              <a:t>Languages</a:t>
            </a:r>
            <a:r>
              <a:rPr lang="pt-BR" sz="2600" dirty="0"/>
              <a:t>”, ou simplesmente Linguagem de Marcação. </a:t>
            </a:r>
          </a:p>
          <a:p>
            <a:pPr algn="just"/>
            <a:r>
              <a:rPr lang="pt-BR" sz="2600" dirty="0"/>
              <a:t>Neste tipo de linguagem, os comandos são escritos em forma de marcações denominadas </a:t>
            </a:r>
            <a:r>
              <a:rPr lang="pt-BR" sz="2600" dirty="0" err="1"/>
              <a:t>tags</a:t>
            </a:r>
            <a:r>
              <a:rPr lang="pt-BR" sz="2600" dirty="0"/>
              <a:t>. </a:t>
            </a:r>
          </a:p>
          <a:p>
            <a:pPr algn="just"/>
            <a:r>
              <a:rPr lang="pt-BR" sz="2600" dirty="0"/>
              <a:t>De um modo geral, as </a:t>
            </a:r>
            <a:r>
              <a:rPr lang="pt-BR" sz="2600" dirty="0" err="1"/>
              <a:t>tags</a:t>
            </a:r>
            <a:r>
              <a:rPr lang="pt-BR" sz="2600" dirty="0"/>
              <a:t> aparecem em pares, delimitando o texto a ser formatado. </a:t>
            </a:r>
          </a:p>
          <a:p>
            <a:pPr algn="just"/>
            <a:r>
              <a:rPr lang="pt-BR" sz="2600" dirty="0"/>
              <a:t>A </a:t>
            </a:r>
            <a:r>
              <a:rPr lang="pt-BR" sz="2600" dirty="0" err="1"/>
              <a:t>tag</a:t>
            </a:r>
            <a:r>
              <a:rPr lang="pt-BR" sz="2600" dirty="0"/>
              <a:t> que abre o campo de atuação de um comando pode ser identificada pelos sinais &lt;$&gt;, enquanto a que encerra este campo de atuação possui os sinais &lt;/$&gt;. </a:t>
            </a:r>
          </a:p>
          <a:p>
            <a:pPr algn="just"/>
            <a:r>
              <a:rPr lang="pt-BR" sz="2600" dirty="0"/>
              <a:t>Há exceções a esse funcionamento de paridade das </a:t>
            </a:r>
            <a:r>
              <a:rPr lang="pt-BR" sz="2600" dirty="0" err="1"/>
              <a:t>tags</a:t>
            </a:r>
            <a:r>
              <a:rPr lang="pt-BR" sz="2600" dirty="0"/>
              <a:t>, onde a marcação não necessitará de sua correspondente . Além do comando propriamente dito, uma </a:t>
            </a:r>
            <a:r>
              <a:rPr lang="pt-BR" sz="2600" dirty="0" err="1"/>
              <a:t>tag</a:t>
            </a:r>
            <a:r>
              <a:rPr lang="pt-BR" sz="2600" dirty="0"/>
              <a:t> pode conter seus parâmetros. Parâmetros</a:t>
            </a:r>
          </a:p>
        </p:txBody>
      </p:sp>
    </p:spTree>
    <p:extLst>
      <p:ext uri="{BB962C8B-B14F-4D97-AF65-F5344CB8AC3E}">
        <p14:creationId xmlns:p14="http://schemas.microsoft.com/office/powerpoint/2010/main" val="2894052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 ao HTML</a:t>
            </a:r>
          </a:p>
        </p:txBody>
      </p:sp>
      <p:sp>
        <p:nvSpPr>
          <p:cNvPr id="3" name="Espaço Reservado para Conteúdo 2"/>
          <p:cNvSpPr>
            <a:spLocks noGrp="1"/>
          </p:cNvSpPr>
          <p:nvPr>
            <p:ph idx="1"/>
          </p:nvPr>
        </p:nvSpPr>
        <p:spPr/>
        <p:txBody>
          <a:bodyPr>
            <a:normAutofit fontScale="92500" lnSpcReduction="20000"/>
          </a:bodyPr>
          <a:lstStyle/>
          <a:p>
            <a:pPr algn="just"/>
            <a:r>
              <a:rPr lang="pt-BR" sz="2600" u="sng" dirty="0">
                <a:solidFill>
                  <a:srgbClr val="0070C0"/>
                </a:solidFill>
              </a:rPr>
              <a:t>Estrutura de um documento HTML </a:t>
            </a:r>
          </a:p>
          <a:p>
            <a:pPr algn="just">
              <a:lnSpc>
                <a:spcPct val="110000"/>
              </a:lnSpc>
            </a:pPr>
            <a:r>
              <a:rPr lang="pt-BR" sz="2000" dirty="0"/>
              <a:t>&lt;HTML&gt;</a:t>
            </a:r>
          </a:p>
          <a:p>
            <a:pPr marL="457200" lvl="1" indent="0" algn="just">
              <a:lnSpc>
                <a:spcPct val="110000"/>
              </a:lnSpc>
              <a:buNone/>
            </a:pPr>
            <a:r>
              <a:rPr lang="pt-BR" sz="1600" dirty="0"/>
              <a:t>&lt;HEAD&gt; </a:t>
            </a:r>
          </a:p>
          <a:p>
            <a:pPr marL="457200" lvl="1" indent="0" algn="just">
              <a:lnSpc>
                <a:spcPct val="110000"/>
              </a:lnSpc>
              <a:buNone/>
            </a:pPr>
            <a:r>
              <a:rPr lang="pt-BR" sz="1600" dirty="0"/>
              <a:t>	&lt;TITLE&gt;Primeiro exemplo&lt;/TITLE&gt;</a:t>
            </a:r>
          </a:p>
          <a:p>
            <a:pPr marL="457200" lvl="1" indent="0" algn="just">
              <a:lnSpc>
                <a:spcPct val="110000"/>
              </a:lnSpc>
              <a:buNone/>
            </a:pPr>
            <a:r>
              <a:rPr lang="pt-BR" sz="1600" dirty="0"/>
              <a:t>&lt;/HEAD&gt;</a:t>
            </a:r>
          </a:p>
          <a:p>
            <a:pPr marL="457200" lvl="1" indent="0" algn="just">
              <a:lnSpc>
                <a:spcPct val="110000"/>
              </a:lnSpc>
              <a:buNone/>
            </a:pPr>
            <a:r>
              <a:rPr lang="pt-BR" sz="1600" dirty="0"/>
              <a:t> &lt;BODY&gt; </a:t>
            </a:r>
            <a:r>
              <a:rPr lang="pt-BR" sz="1600" dirty="0" err="1"/>
              <a:t>Ola</a:t>
            </a:r>
            <a:r>
              <a:rPr lang="pt-BR" sz="1600" dirty="0"/>
              <a:t> Mundo!</a:t>
            </a:r>
          </a:p>
          <a:p>
            <a:pPr marL="457200" lvl="1" indent="0" algn="just">
              <a:lnSpc>
                <a:spcPct val="110000"/>
              </a:lnSpc>
              <a:buNone/>
            </a:pPr>
            <a:r>
              <a:rPr lang="pt-BR" sz="1600" dirty="0"/>
              <a:t>&lt;/BODY&gt;</a:t>
            </a:r>
          </a:p>
          <a:p>
            <a:pPr algn="just">
              <a:lnSpc>
                <a:spcPct val="110000"/>
              </a:lnSpc>
            </a:pPr>
            <a:r>
              <a:rPr lang="pt-BR" sz="2000" dirty="0"/>
              <a:t>&lt;/HTML&gt;</a:t>
            </a:r>
          </a:p>
          <a:p>
            <a:pPr algn="just"/>
            <a:r>
              <a:rPr lang="pt-BR" sz="2000" dirty="0"/>
              <a:t>A estrutura principal de um documento HTML possui duas partes básicas: o cabeçalho e o corpo do programa. Todo documento deve ser iniciado com a marcação &lt;HTML&gt; e finalizado com &lt;/HTML&gt;. Este par de </a:t>
            </a:r>
            <a:r>
              <a:rPr lang="pt-BR" sz="2000" dirty="0" err="1"/>
              <a:t>tags</a:t>
            </a:r>
            <a:r>
              <a:rPr lang="pt-BR" sz="2000" dirty="0"/>
              <a:t> é essencial. </a:t>
            </a:r>
          </a:p>
          <a:p>
            <a:pPr algn="just"/>
            <a:r>
              <a:rPr lang="pt-BR" sz="2000" dirty="0"/>
              <a:t>A área do cabeçalho, embora muito conveniente, é opcional e delimitada pelas marcações &lt;HEAD&gt; e &lt;/HEAD&gt; . Entre estas </a:t>
            </a:r>
            <a:r>
              <a:rPr lang="pt-BR" sz="2000" dirty="0" err="1"/>
              <a:t>tags</a:t>
            </a:r>
            <a:r>
              <a:rPr lang="pt-BR" sz="2000" dirty="0"/>
              <a:t> pode ser definido o título da página, através das marcações  &lt;TITLE&gt; e &lt;/TITLE&gt; . O título especificado será exibido na barra de título do Browser. A maioria dos comandos HTML será colocada na área do corpo do programa, que é delimitada pelas marcações &lt;BODY&gt; e &lt;/BODY&gt; </a:t>
            </a:r>
            <a:r>
              <a:rPr lang="pt-BR" sz="2000" dirty="0" err="1"/>
              <a:t>Ola</a:t>
            </a:r>
            <a:r>
              <a:rPr lang="pt-BR" sz="2000" dirty="0"/>
              <a:t> mundo!</a:t>
            </a:r>
          </a:p>
        </p:txBody>
      </p:sp>
    </p:spTree>
    <p:extLst>
      <p:ext uri="{BB962C8B-B14F-4D97-AF65-F5344CB8AC3E}">
        <p14:creationId xmlns:p14="http://schemas.microsoft.com/office/powerpoint/2010/main" val="3177095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 ao HTML</a:t>
            </a:r>
          </a:p>
        </p:txBody>
      </p:sp>
      <p:sp>
        <p:nvSpPr>
          <p:cNvPr id="3" name="Espaço Reservado para Conteúdo 2"/>
          <p:cNvSpPr>
            <a:spLocks noGrp="1"/>
          </p:cNvSpPr>
          <p:nvPr>
            <p:ph idx="1"/>
          </p:nvPr>
        </p:nvSpPr>
        <p:spPr/>
        <p:txBody>
          <a:bodyPr>
            <a:normAutofit lnSpcReduction="10000"/>
          </a:bodyPr>
          <a:lstStyle/>
          <a:p>
            <a:r>
              <a:rPr lang="pt-BR" sz="2400" b="1" u="sng" dirty="0">
                <a:solidFill>
                  <a:srgbClr val="0070C0"/>
                </a:solidFill>
              </a:rPr>
              <a:t>Criando, abrindo e manipulando documentos HTML</a:t>
            </a:r>
            <a:r>
              <a:rPr lang="pt-BR" b="1" u="sng" dirty="0">
                <a:solidFill>
                  <a:srgbClr val="0070C0"/>
                </a:solidFill>
              </a:rPr>
              <a:t> </a:t>
            </a:r>
            <a:r>
              <a:rPr lang="pt-BR" sz="2000" dirty="0"/>
              <a:t>Documentos HTML podem ser criados em qualquer editor de texto visual (nos quais a visualização do arquivo não depende de compilação de código), tais como Bloco de Notas, VI, </a:t>
            </a:r>
            <a:r>
              <a:rPr lang="pt-BR" sz="2000" dirty="0" err="1"/>
              <a:t>emacs</a:t>
            </a:r>
            <a:r>
              <a:rPr lang="pt-BR" sz="2000" dirty="0"/>
              <a:t>, etc. Além dos editores específicos para várias plataformas, existem conversores de diversos formatos, por exemplo de *.</a:t>
            </a:r>
            <a:r>
              <a:rPr lang="pt-BR" sz="2000" dirty="0" err="1"/>
              <a:t>doc</a:t>
            </a:r>
            <a:r>
              <a:rPr lang="pt-BR" sz="2000" dirty="0"/>
              <a:t> para *.</a:t>
            </a:r>
            <a:r>
              <a:rPr lang="pt-BR" sz="2000" dirty="0" err="1"/>
              <a:t>html</a:t>
            </a:r>
            <a:r>
              <a:rPr lang="pt-BR" sz="2000" dirty="0"/>
              <a:t>.</a:t>
            </a:r>
          </a:p>
          <a:p>
            <a:r>
              <a:rPr lang="pt-BR" sz="2000" dirty="0"/>
              <a:t>Códigos especiais de caracteres </a:t>
            </a:r>
          </a:p>
          <a:p>
            <a:r>
              <a:rPr lang="pt-BR" sz="2000" dirty="0"/>
              <a:t>Existem dois tipos de códigos especiais que permitem inserir qualquer caractere numa página HTML, mesmo que ele não esteja presente no teclado. Estes códigos são especificados pela norma ISO-Latin-1 ou a partir de uma identidade HTML. A norma ISO utiliza um código composto pelo caractere `&amp;' seguido do símbolo `#' e de uma combinação de números, sendo terminado com `;'. Já a identidade HTML usa o caractere `&amp;' seguido de uma palavra que identifica o símbolo e de `;'. </a:t>
            </a:r>
          </a:p>
        </p:txBody>
      </p:sp>
    </p:spTree>
    <p:extLst>
      <p:ext uri="{BB962C8B-B14F-4D97-AF65-F5344CB8AC3E}">
        <p14:creationId xmlns:p14="http://schemas.microsoft.com/office/powerpoint/2010/main" val="97679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 ao HTML</a:t>
            </a:r>
          </a:p>
        </p:txBody>
      </p:sp>
      <p:sp>
        <p:nvSpPr>
          <p:cNvPr id="3" name="Espaço Reservado para Conteúdo 2"/>
          <p:cNvSpPr>
            <a:spLocks noGrp="1"/>
          </p:cNvSpPr>
          <p:nvPr>
            <p:ph idx="1"/>
          </p:nvPr>
        </p:nvSpPr>
        <p:spPr>
          <a:xfrm>
            <a:off x="323528" y="1456184"/>
            <a:ext cx="8496944" cy="4997152"/>
          </a:xfrm>
        </p:spPr>
        <p:txBody>
          <a:bodyPr>
            <a:noAutofit/>
          </a:bodyPr>
          <a:lstStyle/>
          <a:p>
            <a:r>
              <a:rPr lang="pt-BR" sz="2400" b="1" u="sng" dirty="0" err="1">
                <a:solidFill>
                  <a:srgbClr val="0070C0"/>
                </a:solidFill>
              </a:rPr>
              <a:t>Uniform</a:t>
            </a:r>
            <a:r>
              <a:rPr lang="pt-BR" sz="2400" b="1" u="sng" dirty="0">
                <a:solidFill>
                  <a:srgbClr val="0070C0"/>
                </a:solidFill>
              </a:rPr>
              <a:t> </a:t>
            </a:r>
            <a:r>
              <a:rPr lang="pt-BR" sz="2400" b="1" u="sng" dirty="0" err="1">
                <a:solidFill>
                  <a:srgbClr val="0070C0"/>
                </a:solidFill>
              </a:rPr>
              <a:t>Resource</a:t>
            </a:r>
            <a:r>
              <a:rPr lang="pt-BR" sz="2400" b="1" u="sng" dirty="0">
                <a:solidFill>
                  <a:srgbClr val="0070C0"/>
                </a:solidFill>
              </a:rPr>
              <a:t> </a:t>
            </a:r>
            <a:r>
              <a:rPr lang="pt-BR" sz="2400" b="1" u="sng" dirty="0" err="1">
                <a:solidFill>
                  <a:srgbClr val="0070C0"/>
                </a:solidFill>
              </a:rPr>
              <a:t>Locator</a:t>
            </a:r>
            <a:endParaRPr lang="pt-BR" sz="2400" b="1" u="sng" dirty="0">
              <a:solidFill>
                <a:srgbClr val="0070C0"/>
              </a:solidFill>
            </a:endParaRPr>
          </a:p>
          <a:p>
            <a:r>
              <a:rPr lang="pt-BR" sz="2000" dirty="0"/>
              <a:t> A abreviação URL corresponde à nomenclatura </a:t>
            </a:r>
            <a:r>
              <a:rPr lang="pt-BR" sz="2000" dirty="0" err="1"/>
              <a:t>Uniform</a:t>
            </a:r>
            <a:r>
              <a:rPr lang="pt-BR" sz="2000" dirty="0"/>
              <a:t> </a:t>
            </a:r>
            <a:r>
              <a:rPr lang="pt-BR" sz="2000" dirty="0" err="1"/>
              <a:t>Resource</a:t>
            </a:r>
            <a:r>
              <a:rPr lang="pt-BR" sz="2000" dirty="0"/>
              <a:t> </a:t>
            </a:r>
            <a:r>
              <a:rPr lang="pt-BR" sz="2000" dirty="0" err="1"/>
              <a:t>Locator</a:t>
            </a:r>
            <a:r>
              <a:rPr lang="pt-BR" sz="2000" dirty="0"/>
              <a:t> (localizador universal de recursos), utilizada pela Internet para indicar o endereço de um documento. Saber especificar corretamente uma URL é imprescindível para utilizar adequadamente muitos comandos da linguagem HTML. </a:t>
            </a:r>
          </a:p>
          <a:p>
            <a:r>
              <a:rPr lang="pt-BR" sz="2000" dirty="0"/>
              <a:t>Uma URL deve conter três partes: o protocolo do documento, o endereço do servidor e a localização do arquivo. </a:t>
            </a:r>
          </a:p>
          <a:p>
            <a:r>
              <a:rPr lang="pt-BR" sz="2000" dirty="0"/>
              <a:t>Sintaxe: protocolo://servidor/nome do arquivo. </a:t>
            </a:r>
          </a:p>
          <a:p>
            <a:r>
              <a:rPr lang="pt-BR" sz="2000" dirty="0"/>
              <a:t>Onde: </a:t>
            </a:r>
          </a:p>
          <a:p>
            <a:r>
              <a:rPr lang="pt-BR" sz="2000" dirty="0"/>
              <a:t>protocolo - É o tipo de protocolo de comunicação que deve ser usado. servidor - É o nome do servidor que será acessado. </a:t>
            </a:r>
          </a:p>
          <a:p>
            <a:r>
              <a:rPr lang="pt-BR" sz="2000" dirty="0"/>
              <a:t>nome do arquivo - É o nome do documento que será acessado. </a:t>
            </a:r>
          </a:p>
        </p:txBody>
      </p:sp>
    </p:spTree>
    <p:extLst>
      <p:ext uri="{BB962C8B-B14F-4D97-AF65-F5344CB8AC3E}">
        <p14:creationId xmlns:p14="http://schemas.microsoft.com/office/powerpoint/2010/main" val="241145094"/>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BCC0AAA54DA63E49B91A9899D7394515" ma:contentTypeVersion="0" ma:contentTypeDescription="Crie um novo documento." ma:contentTypeScope="" ma:versionID="192c233e91a0b98d9d0ff888f1fc40d3">
  <xsd:schema xmlns:xsd="http://www.w3.org/2001/XMLSchema" xmlns:xs="http://www.w3.org/2001/XMLSchema" xmlns:p="http://schemas.microsoft.com/office/2006/metadata/properties" targetNamespace="http://schemas.microsoft.com/office/2006/metadata/properties" ma:root="true" ma:fieldsID="574c6ccb71ee63fbc30cff3237551ec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DF7C0A-AA66-4D32-B53F-32AA618B3F6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9155809-AA15-44BD-8DA1-82E3D6BBC6B3}">
  <ds:schemaRefs>
    <ds:schemaRef ds:uri="http://schemas.microsoft.com/sharepoint/v3/contenttype/forms"/>
  </ds:schemaRefs>
</ds:datastoreItem>
</file>

<file path=customXml/itemProps3.xml><?xml version="1.0" encoding="utf-8"?>
<ds:datastoreItem xmlns:ds="http://schemas.openxmlformats.org/officeDocument/2006/customXml" ds:itemID="{F0204A90-822D-4F15-9A61-F7C67DAC5BC3}"/>
</file>

<file path=docProps/app.xml><?xml version="1.0" encoding="utf-8"?>
<Properties xmlns="http://schemas.openxmlformats.org/officeDocument/2006/extended-properties" xmlns:vt="http://schemas.openxmlformats.org/officeDocument/2006/docPropsVTypes">
  <TotalTime>684</TotalTime>
  <Words>2271</Words>
  <Application>Microsoft Office PowerPoint</Application>
  <PresentationFormat>Apresentação na tela (4:3)</PresentationFormat>
  <Paragraphs>151</Paragraphs>
  <Slides>37</Slides>
  <Notes>0</Notes>
  <HiddenSlides>0</HiddenSlides>
  <MMClips>0</MMClips>
  <ScaleCrop>false</ScaleCrop>
  <HeadingPairs>
    <vt:vector size="4" baseType="variant">
      <vt:variant>
        <vt:lpstr>Tema</vt:lpstr>
      </vt:variant>
      <vt:variant>
        <vt:i4>1</vt:i4>
      </vt:variant>
      <vt:variant>
        <vt:lpstr>Títulos de slides</vt:lpstr>
      </vt:variant>
      <vt:variant>
        <vt:i4>37</vt:i4>
      </vt:variant>
    </vt:vector>
  </HeadingPairs>
  <TitlesOfParts>
    <vt:vector size="38" baseType="lpstr">
      <vt:lpstr>Tema do Office</vt:lpstr>
      <vt:lpstr>Disciplina Programação Web</vt:lpstr>
      <vt:lpstr>Introdução ao ambiente web</vt:lpstr>
      <vt:lpstr>Introdução ao ambiente web</vt:lpstr>
      <vt:lpstr>Introdução ao HTML</vt:lpstr>
      <vt:lpstr>Introdução ao HTML</vt:lpstr>
      <vt:lpstr>Introdução ao HTML</vt:lpstr>
      <vt:lpstr>Introdução ao HTML</vt:lpstr>
      <vt:lpstr>Introdução ao HTML</vt:lpstr>
      <vt:lpstr>Introdução ao HTML</vt:lpstr>
      <vt:lpstr>Introdução ao HTML</vt:lpstr>
      <vt:lpstr>HTML- Tags</vt:lpstr>
      <vt:lpstr>HTML- Tags</vt:lpstr>
      <vt:lpstr>HTML - Conceitos Importantes</vt:lpstr>
      <vt:lpstr>HTML - Conceitos Importantes</vt:lpstr>
      <vt:lpstr>HTML - Conceitos Importantes</vt:lpstr>
      <vt:lpstr>HTML - Conceitos Importantes</vt:lpstr>
      <vt:lpstr>HTML </vt:lpstr>
      <vt:lpstr>HTML </vt:lpstr>
      <vt:lpstr>HTML </vt:lpstr>
      <vt:lpstr>HTML </vt:lpstr>
      <vt:lpstr>Apresentação do PowerPoint</vt:lpstr>
      <vt:lpstr>HTML </vt:lpstr>
      <vt:lpstr>HTML </vt:lpstr>
      <vt:lpstr>HTML </vt:lpstr>
      <vt:lpstr>HTML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HTML</vt:lpstr>
      <vt:lpstr>HTML </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Dsiciplina Programação Web</dc:title>
  <dc:creator>PROFESSOR</dc:creator>
  <cp:lastModifiedBy>PROFESSOR</cp:lastModifiedBy>
  <cp:revision>38</cp:revision>
  <dcterms:created xsi:type="dcterms:W3CDTF">2021-11-25T18:24:38Z</dcterms:created>
  <dcterms:modified xsi:type="dcterms:W3CDTF">2023-03-31T20:43:15Z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0x010100BCC0AAA54DA63E49B91A9899D7394515</vt:lpwstr>
  </property>
</Properties>
</file>