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74" r:id="rId9"/>
    <p:sldId id="261" r:id="rId10"/>
    <p:sldId id="262" r:id="rId11"/>
    <p:sldId id="263" r:id="rId12"/>
    <p:sldId id="277" r:id="rId13"/>
    <p:sldId id="278" r:id="rId14"/>
    <p:sldId id="279" r:id="rId15"/>
    <p:sldId id="280" r:id="rId16"/>
    <p:sldId id="281" r:id="rId17"/>
    <p:sldId id="275" r:id="rId18"/>
    <p:sldId id="276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5E9ED-8B81-D8EA-309A-E756A8148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00792A-0D90-6937-56D7-101134B8B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8F2FF-0BFD-06FB-D269-C230324D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92E9-F0CF-4560-8649-4056B396DA7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FBC89B-5B5F-4378-21B0-509A39F7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98D831-8A15-F125-4138-16661145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9A08-9C85-4FC8-BE01-509251E5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40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AF473-944C-4B2C-6D9B-2629F113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5ABA60-8E3B-C808-3E9A-62BCF0B4A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92B733-B10E-822B-A763-E5D1D469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92E9-F0CF-4560-8649-4056B396DA7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BB8C20-545C-CB62-840A-0D70BBFE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13F823-FB68-4E7A-518E-D6265EF1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9A08-9C85-4FC8-BE01-509251E5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58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F5A9AA-61A2-4887-689B-4E3811981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00FE99-B1EB-49CE-2BF2-D0D042803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726BCA-A6F2-4514-13E4-C16A41E2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92E9-F0CF-4560-8649-4056B396DA7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301843-0F08-2E16-D11A-84B0B955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8F998D-3F20-BE71-8A9C-69D8851D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9A08-9C85-4FC8-BE01-509251E5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47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9DEA8-90FC-CDF5-ACA1-D5708F8D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D0B61F-9282-A55F-FBF2-758A69B81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F1C655-ECF1-DC9F-3429-95B2BFF6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92E9-F0CF-4560-8649-4056B396DA7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C29819-6042-7705-2D64-89C74881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9BBD78-C9D6-BA94-7BD3-F860E3F5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9A08-9C85-4FC8-BE01-509251E5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54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2C25D-F573-AC97-FF37-AEBECDBA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460540-C050-1ECF-2990-C1B3EFF3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61A1CE-26AE-FC6C-87F8-54A97249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92E9-F0CF-4560-8649-4056B396DA7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E3AD89-7EEB-02C7-833B-444AAD8F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BDB4E-82E6-2F77-3A56-663A0F35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9A08-9C85-4FC8-BE01-509251E5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13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B6772-7DF5-AE42-FCB2-07208727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F5A69F-3932-F19C-5F9C-F672D2A8C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E181AE-4F57-31F6-EF36-29C43564E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FE3D90-C3A9-0461-59BF-65D73AAF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92E9-F0CF-4560-8649-4056B396DA7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FFD86A-FD9E-B573-5933-407BCCE2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75AB80-D2DA-23CD-6E24-A0249495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9A08-9C85-4FC8-BE01-509251E5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61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26476-952B-D776-5191-714B063BF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DF4FE0-41F1-1C13-E0A2-B55E92397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83DE81-6F91-DC49-C58B-88DE92F0C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F931EE-82F0-B3E3-2A6A-B9B09CECC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8ABAD05-52AB-2743-0E7C-FFA9A5079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D52EB7-A217-F8A7-585C-2E38FA1B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92E9-F0CF-4560-8649-4056B396DA7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B94ACA-3A3E-8C8B-2D81-6D361A70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BE69B9-1ABA-581D-FA95-0C795FEB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9A08-9C85-4FC8-BE01-509251E5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55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B453D-1DB3-6F40-5A50-150599AA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9F8268-F2DC-5EC0-DA5C-A526148F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92E9-F0CF-4560-8649-4056B396DA7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214196-CE75-4C2E-6B10-841860F4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068989-A084-1EB2-2A0D-FF683FE6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9A08-9C85-4FC8-BE01-509251E5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6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B32035-59BF-95B0-3633-1C5636FA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92E9-F0CF-4560-8649-4056B396DA7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35BF3C-6C42-3641-700F-CFFFA36B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A86EB1-BE90-46DB-7399-A2C9E995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9A08-9C85-4FC8-BE01-509251E5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55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DEA11-27A3-8919-40BB-C1121701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691DF-271F-03CA-DAE6-3EF08040A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FD4716-1D0A-35C1-CEFF-936A50A56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D2C09A-1BAC-F5D3-9E6B-450D4C9B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92E9-F0CF-4560-8649-4056B396DA7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56F97D-B913-8125-C34A-163355C4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99039C-C292-38ED-9673-926FC05A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9A08-9C85-4FC8-BE01-509251E5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76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21B51-C449-F4BA-8236-6F74A1FE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EC6F5A-7B03-8802-B3CE-129DBAC23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948BDD-6820-DE0C-9739-C94AB9C2F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32A867-1874-6F14-9000-348A85D7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92E9-F0CF-4560-8649-4056B396DA7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27BF2F-D441-3D6A-CDC9-F678DC07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4033EB-2B13-3684-D90B-E4C9C5EF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9A08-9C85-4FC8-BE01-509251E5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48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DF929A5-2A38-DBAF-5784-3617CF51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F26BAC-9E48-419E-15A2-A6303A002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D57C68-3982-E642-2C0E-A94FDB996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92E9-F0CF-4560-8649-4056B396DA7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B75D14-630D-54D6-0A85-2BD55EF48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212B64-A1FF-1A3B-F861-744A037AE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19A08-9C85-4FC8-BE01-509251E5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17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03E5732-AA4D-7C40-7066-6DE9634D57B1}"/>
              </a:ext>
            </a:extLst>
          </p:cNvPr>
          <p:cNvSpPr txBox="1"/>
          <p:nvPr/>
        </p:nvSpPr>
        <p:spPr>
          <a:xfrm>
            <a:off x="3194997" y="2059394"/>
            <a:ext cx="609442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Programação Web</a:t>
            </a:r>
          </a:p>
          <a:p>
            <a:pPr algn="ctr"/>
            <a:r>
              <a:rPr lang="pt-BR" dirty="0"/>
              <a:t> </a:t>
            </a:r>
            <a:r>
              <a:rPr lang="pt-BR" sz="3200" dirty="0"/>
              <a:t>Conexão BD PHP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Aula 8</a:t>
            </a:r>
          </a:p>
          <a:p>
            <a:endParaRPr lang="pt-BR" dirty="0"/>
          </a:p>
          <a:p>
            <a:r>
              <a:rPr lang="pt-BR" dirty="0"/>
              <a:t>Referência: |Site Apostilando.com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31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156F2EC-CC77-E4E8-1764-F745B5EA2282}"/>
              </a:ext>
            </a:extLst>
          </p:cNvPr>
          <p:cNvSpPr txBox="1"/>
          <p:nvPr/>
        </p:nvSpPr>
        <p:spPr>
          <a:xfrm>
            <a:off x="493862" y="27684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Mysqli_close</a:t>
            </a:r>
            <a:r>
              <a:rPr lang="pt-BR" dirty="0"/>
              <a:t>( )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5BC0C5-DDA1-D301-99F8-A7674129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62" y="1022493"/>
            <a:ext cx="69151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8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13A2B22-5C7F-1D5E-DE12-ACA9B456A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8" y="876300"/>
            <a:ext cx="4472277" cy="2057400"/>
          </a:xfrm>
          <a:prstGeom prst="rect">
            <a:avLst/>
          </a:prstGeom>
          <a:effectLst>
            <a:outerShdw blurRad="50800" dist="50800" dir="5400000" algn="ctr" rotWithShape="0">
              <a:schemeClr val="accent1"/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DCE8714-1B08-14AE-B06E-5F802DEF1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763" y="876300"/>
            <a:ext cx="6012729" cy="4679294"/>
          </a:xfrm>
          <a:prstGeom prst="rect">
            <a:avLst/>
          </a:prstGeom>
          <a:effectLst>
            <a:outerShdw blurRad="50800" dist="50800" dir="5400000" algn="ctr" rotWithShape="0">
              <a:schemeClr val="accent1"/>
            </a:outerShdw>
          </a:effectLst>
        </p:spPr>
      </p:pic>
    </p:spTree>
    <p:extLst>
      <p:ext uri="{BB962C8B-B14F-4D97-AF65-F5344CB8AC3E}">
        <p14:creationId xmlns:p14="http://schemas.microsoft.com/office/powerpoint/2010/main" val="185388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0CC59EC-8111-C1A0-B508-F30DA432A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92" y="423503"/>
            <a:ext cx="9344025" cy="34575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366E8FF-70DC-5479-3884-C7E2541C829E}"/>
              </a:ext>
            </a:extLst>
          </p:cNvPr>
          <p:cNvSpPr txBox="1"/>
          <p:nvPr/>
        </p:nvSpPr>
        <p:spPr>
          <a:xfrm>
            <a:off x="6840117" y="4235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Form1.html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7F946F5-91BD-0882-4E7B-4D05CC17FDC0}"/>
              </a:ext>
            </a:extLst>
          </p:cNvPr>
          <p:cNvSpPr txBox="1"/>
          <p:nvPr/>
        </p:nvSpPr>
        <p:spPr>
          <a:xfrm>
            <a:off x="3157398" y="4661375"/>
            <a:ext cx="6470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Formulário de Cadastro</a:t>
            </a:r>
          </a:p>
        </p:txBody>
      </p:sp>
    </p:spTree>
    <p:extLst>
      <p:ext uri="{BB962C8B-B14F-4D97-AF65-F5344CB8AC3E}">
        <p14:creationId xmlns:p14="http://schemas.microsoft.com/office/powerpoint/2010/main" val="395704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93F5C90-B336-7175-38B5-F4F8FFAD1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76" y="1546135"/>
            <a:ext cx="5362575" cy="35337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97A9C56-B62F-A002-E12F-ADB5E4DEB3E2}"/>
              </a:ext>
            </a:extLst>
          </p:cNvPr>
          <p:cNvSpPr txBox="1"/>
          <p:nvPr/>
        </p:nvSpPr>
        <p:spPr>
          <a:xfrm>
            <a:off x="4399251" y="8359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Cadastro.php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E61516-23F3-3C2E-FE31-F51F9F4A5424}"/>
              </a:ext>
            </a:extLst>
          </p:cNvPr>
          <p:cNvSpPr txBox="1"/>
          <p:nvPr/>
        </p:nvSpPr>
        <p:spPr>
          <a:xfrm>
            <a:off x="5402293" y="1546135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Recebe dados do Form1.Html e inclui na tabela aluno</a:t>
            </a:r>
          </a:p>
        </p:txBody>
      </p:sp>
    </p:spTree>
    <p:extLst>
      <p:ext uri="{BB962C8B-B14F-4D97-AF65-F5344CB8AC3E}">
        <p14:creationId xmlns:p14="http://schemas.microsoft.com/office/powerpoint/2010/main" val="344122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F86F277-1C10-0EFF-36E6-49EE3331C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7482"/>
            <a:ext cx="9426804" cy="392303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8F6928E-5EC5-0E1D-094E-39B07CE1AFCC}"/>
              </a:ext>
            </a:extLst>
          </p:cNvPr>
          <p:cNvSpPr txBox="1"/>
          <p:nvPr/>
        </p:nvSpPr>
        <p:spPr>
          <a:xfrm>
            <a:off x="7308730" y="64521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Consulta Individual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B35126-0284-2D97-7CB7-61D4444D9243}"/>
              </a:ext>
            </a:extLst>
          </p:cNvPr>
          <p:cNvSpPr txBox="1"/>
          <p:nvPr/>
        </p:nvSpPr>
        <p:spPr>
          <a:xfrm>
            <a:off x="3472132" y="561604"/>
            <a:ext cx="6788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FormConsulta.Html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71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5623FCA-57A7-CB05-3812-36F9D19A4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0"/>
            <a:ext cx="5410200" cy="66389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F73B684-AE1D-63AC-D818-2E49BA7DF808}"/>
              </a:ext>
            </a:extLst>
          </p:cNvPr>
          <p:cNvSpPr txBox="1"/>
          <p:nvPr/>
        </p:nvSpPr>
        <p:spPr>
          <a:xfrm>
            <a:off x="7290257" y="131023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Consulta Individual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FAD8CE-610C-416F-9AA5-61F85A286B59}"/>
              </a:ext>
            </a:extLst>
          </p:cNvPr>
          <p:cNvSpPr txBox="1"/>
          <p:nvPr/>
        </p:nvSpPr>
        <p:spPr>
          <a:xfrm>
            <a:off x="7308730" y="64521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Consulta.php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54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952D9E8-36A7-1D41-A405-5D2D7C20F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05" y="233362"/>
            <a:ext cx="5915025" cy="63912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E94C429-1FAC-A341-B389-8CFACF2D18D8}"/>
              </a:ext>
            </a:extLst>
          </p:cNvPr>
          <p:cNvSpPr txBox="1"/>
          <p:nvPr/>
        </p:nvSpPr>
        <p:spPr>
          <a:xfrm>
            <a:off x="7308730" y="64521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ConsultaGeral.php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6EBB31-9B77-63AB-2CD5-9944097FAB8C}"/>
              </a:ext>
            </a:extLst>
          </p:cNvPr>
          <p:cNvSpPr txBox="1"/>
          <p:nvPr/>
        </p:nvSpPr>
        <p:spPr>
          <a:xfrm>
            <a:off x="7308730" y="1582702"/>
            <a:ext cx="3423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Faz uma consulta na tabela aluno</a:t>
            </a:r>
          </a:p>
        </p:txBody>
      </p:sp>
    </p:spTree>
    <p:extLst>
      <p:ext uri="{BB962C8B-B14F-4D97-AF65-F5344CB8AC3E}">
        <p14:creationId xmlns:p14="http://schemas.microsoft.com/office/powerpoint/2010/main" val="1032634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BD2DFF6-B42D-00C6-6532-494B7BD2F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82" y="534823"/>
            <a:ext cx="8179354" cy="5130686"/>
          </a:xfrm>
          <a:prstGeom prst="rect">
            <a:avLst/>
          </a:prstGeom>
          <a:effectLst>
            <a:outerShdw blurRad="50800" dist="50800" dir="5400000" algn="ctr" rotWithShape="0">
              <a:schemeClr val="accent1"/>
            </a:outerShdw>
          </a:effectLst>
        </p:spPr>
      </p:pic>
    </p:spTree>
    <p:extLst>
      <p:ext uri="{BB962C8B-B14F-4D97-AF65-F5344CB8AC3E}">
        <p14:creationId xmlns:p14="http://schemas.microsoft.com/office/powerpoint/2010/main" val="1526408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063F5E5-BC40-CF7B-FD09-8B31FB521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628" y="573610"/>
            <a:ext cx="8593760" cy="543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5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3036A2B-8829-78F9-12FF-3810F1996DBD}"/>
              </a:ext>
            </a:extLst>
          </p:cNvPr>
          <p:cNvSpPr txBox="1"/>
          <p:nvPr/>
        </p:nvSpPr>
        <p:spPr>
          <a:xfrm>
            <a:off x="1242204" y="1305342"/>
            <a:ext cx="985999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Interagindo o PHP com os Formulários HTML </a:t>
            </a:r>
          </a:p>
          <a:p>
            <a:pPr algn="just"/>
            <a:r>
              <a:rPr lang="pt-BR" dirty="0"/>
              <a:t>O que você deverá observar quando criar seus formulários para manipular dados no PHP:  Seu formulário deve conter um botão "SUBMIT" para poder enviar as informações;  Todos os campos do formulário que serão tratados no script PHP devem conter o parâmetro "NAME", caso contrário, os dados não serão passados para o script PHP; </a:t>
            </a:r>
          </a:p>
          <a:p>
            <a:pPr algn="just"/>
            <a:r>
              <a:rPr lang="pt-BR" dirty="0"/>
              <a:t>Como as informações do formulário são passadas para esse script PHP e como as informações do formulário enviado são tratadas, dependem de você. </a:t>
            </a:r>
          </a:p>
          <a:p>
            <a:pPr algn="just"/>
            <a:r>
              <a:rPr lang="pt-BR" dirty="0"/>
              <a:t>Existem 2 métodos como as informações podem ser passadas: GET e POST. O recomendável sempre, para todos os formulários é usar o método POST, onde os dados enviados não são visíveis nas </a:t>
            </a:r>
            <a:r>
              <a:rPr lang="pt-BR" dirty="0" err="1"/>
              <a:t>URLs</a:t>
            </a:r>
            <a:r>
              <a:rPr lang="pt-BR" dirty="0"/>
              <a:t>, ocultando possíveis importantes informações e permitindo o envio de longas informações. O GET é totalmente o contrário disso. </a:t>
            </a:r>
          </a:p>
        </p:txBody>
      </p:sp>
    </p:spTree>
    <p:extLst>
      <p:ext uri="{BB962C8B-B14F-4D97-AF65-F5344CB8AC3E}">
        <p14:creationId xmlns:p14="http://schemas.microsoft.com/office/powerpoint/2010/main" val="68606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58647CF-D8D2-C69B-C217-07137C523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456" y="191818"/>
            <a:ext cx="7887854" cy="666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9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D8DD242-AEC4-550A-9583-1CA8F0453D57}"/>
              </a:ext>
            </a:extLst>
          </p:cNvPr>
          <p:cNvSpPr txBox="1"/>
          <p:nvPr/>
        </p:nvSpPr>
        <p:spPr>
          <a:xfrm>
            <a:off x="313427" y="143561"/>
            <a:ext cx="1152201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Vamos criar um pequeno exemplo de como se trabalhar com formulários no PHP. Nossa página irá enviar os dados de um formulário para o servidor e exibir esses mesmos dados numa página de resposta criada em PHP. O formulário que iremos montar a seguir (página </a:t>
            </a:r>
            <a:r>
              <a:rPr lang="pt-BR" sz="1600" b="1" dirty="0"/>
              <a:t>form1.html</a:t>
            </a:r>
            <a:r>
              <a:rPr lang="pt-BR" sz="1600" dirty="0"/>
              <a:t>) irá solicitar que você preencha alguns dados. Ao clicar num botão </a:t>
            </a:r>
            <a:r>
              <a:rPr lang="pt-BR" sz="1600" dirty="0" err="1"/>
              <a:t>submit</a:t>
            </a:r>
            <a:r>
              <a:rPr lang="pt-BR" sz="1600" dirty="0"/>
              <a:t>, o que você digitou e preencheu no formulário, será enviado ao servidor especificado para que possa ser produzida uma resposta, no nosso caso, ao arquivo RespForm1.php . O PHP trata esses valores como variáveis, cujo nome é o nome do campo definido no formulário. O exemplo abaixo, mostra também que o código PHP pode ser inserido em qualquer parte do código HTML. </a:t>
            </a:r>
          </a:p>
          <a:p>
            <a:pPr algn="just"/>
            <a:r>
              <a:rPr lang="pt-BR" sz="1600" dirty="0"/>
              <a:t>Digite o código HTML a seguir (form1.html)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17C32D-9467-EB38-2788-3460BC49A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53" y="1933575"/>
            <a:ext cx="8115300" cy="4924425"/>
          </a:xfrm>
          <a:prstGeom prst="rect">
            <a:avLst/>
          </a:prstGeom>
          <a:ln>
            <a:solidFill>
              <a:schemeClr val="accent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69273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AC34F85-A5DF-ED99-6894-3F7645FA7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8" y="495300"/>
            <a:ext cx="5334000" cy="636270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accent1"/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C37D778-E3F9-1B17-E377-721CBC48D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448" y="1275907"/>
            <a:ext cx="5581650" cy="1647825"/>
          </a:xfrm>
          <a:prstGeom prst="rect">
            <a:avLst/>
          </a:prstGeom>
          <a:effectLst>
            <a:outerShdw blurRad="50800" dist="50800" dir="5400000" algn="ctr" rotWithShape="0">
              <a:schemeClr val="accent1"/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CC4EA40-1849-97A7-3DBC-B262351DA474}"/>
              </a:ext>
            </a:extLst>
          </p:cNvPr>
          <p:cNvSpPr txBox="1"/>
          <p:nvPr/>
        </p:nvSpPr>
        <p:spPr>
          <a:xfrm>
            <a:off x="6656357" y="3491984"/>
            <a:ext cx="3512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Arquivo RespForm1.php</a:t>
            </a:r>
          </a:p>
        </p:txBody>
      </p:sp>
    </p:spTree>
    <p:extLst>
      <p:ext uri="{BB962C8B-B14F-4D97-AF65-F5344CB8AC3E}">
        <p14:creationId xmlns:p14="http://schemas.microsoft.com/office/powerpoint/2010/main" val="270030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EB0887D-ADFB-760F-BB4D-0686CB29D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5" y="385835"/>
            <a:ext cx="4520175" cy="294116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4148D0B-AC53-F987-0C19-5BC38F1C4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161" y="1112079"/>
            <a:ext cx="7051839" cy="442983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DE17B14-7392-CDE4-5E7C-C9FF3571C893}"/>
              </a:ext>
            </a:extLst>
          </p:cNvPr>
          <p:cNvSpPr txBox="1"/>
          <p:nvPr/>
        </p:nvSpPr>
        <p:spPr>
          <a:xfrm>
            <a:off x="292095" y="3704420"/>
            <a:ext cx="45201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Usando o </a:t>
            </a:r>
            <a:r>
              <a:rPr lang="pt-BR" dirty="0" err="1"/>
              <a:t>PHPMyadmin</a:t>
            </a:r>
            <a:r>
              <a:rPr lang="pt-BR" dirty="0"/>
              <a:t>, crie um banco de dados chamado Escola,</a:t>
            </a:r>
          </a:p>
          <a:p>
            <a:r>
              <a:rPr lang="pt-BR" dirty="0"/>
              <a:t>Adicione a tabela aluno(</a:t>
            </a:r>
            <a:r>
              <a:rPr lang="pt-BR" dirty="0" err="1"/>
              <a:t>id_aluno</a:t>
            </a:r>
            <a:r>
              <a:rPr lang="pt-BR" dirty="0"/>
              <a:t>  </a:t>
            </a:r>
            <a:r>
              <a:rPr lang="pt-BR" dirty="0" err="1"/>
              <a:t>int</a:t>
            </a:r>
            <a:r>
              <a:rPr lang="pt-BR" dirty="0"/>
              <a:t>, nome </a:t>
            </a:r>
            <a:r>
              <a:rPr lang="pt-BR" dirty="0" err="1"/>
              <a:t>varchar</a:t>
            </a:r>
            <a:r>
              <a:rPr lang="pt-BR" dirty="0"/>
              <a:t>(50), endereço </a:t>
            </a:r>
            <a:r>
              <a:rPr lang="pt-BR" dirty="0" err="1"/>
              <a:t>varchar</a:t>
            </a:r>
            <a:r>
              <a:rPr lang="pt-BR" dirty="0"/>
              <a:t>(50), turma </a:t>
            </a:r>
            <a:r>
              <a:rPr lang="pt-BR" dirty="0" err="1"/>
              <a:t>varchar</a:t>
            </a:r>
            <a:r>
              <a:rPr lang="pt-BR" dirty="0"/>
              <a:t>(20), turno </a:t>
            </a:r>
            <a:r>
              <a:rPr lang="pt-BR" dirty="0" err="1"/>
              <a:t>varchar</a:t>
            </a:r>
            <a:r>
              <a:rPr lang="pt-BR" dirty="0"/>
              <a:t>(20)</a:t>
            </a:r>
          </a:p>
          <a:p>
            <a:r>
              <a:rPr lang="pt-BR" dirty="0" err="1"/>
              <a:t>PrimaryKey</a:t>
            </a:r>
            <a:r>
              <a:rPr lang="pt-BR" dirty="0"/>
              <a:t> </a:t>
            </a:r>
            <a:r>
              <a:rPr lang="pt-BR" dirty="0" err="1"/>
              <a:t>id_aluno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584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71E72B5-CD95-CB64-6189-C3168F689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3" y="314036"/>
            <a:ext cx="7186501" cy="326227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93D33DB-E151-526D-39B6-E5DD3E3F19EE}"/>
              </a:ext>
            </a:extLst>
          </p:cNvPr>
          <p:cNvSpPr txBox="1"/>
          <p:nvPr/>
        </p:nvSpPr>
        <p:spPr>
          <a:xfrm>
            <a:off x="5407559" y="3022933"/>
            <a:ext cx="57032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Usando o </a:t>
            </a:r>
            <a:r>
              <a:rPr lang="pt-BR" dirty="0" err="1"/>
              <a:t>PHPMyadmin</a:t>
            </a:r>
            <a:r>
              <a:rPr lang="pt-BR" dirty="0"/>
              <a:t>, crie um banco de dados chamado Escola.</a:t>
            </a:r>
          </a:p>
          <a:p>
            <a:r>
              <a:rPr lang="pt-BR" dirty="0"/>
              <a:t>Adicione a tabela aluno(</a:t>
            </a:r>
            <a:r>
              <a:rPr lang="pt-BR" dirty="0" err="1"/>
              <a:t>id_aluno</a:t>
            </a:r>
            <a:r>
              <a:rPr lang="pt-BR" dirty="0"/>
              <a:t>  </a:t>
            </a:r>
            <a:r>
              <a:rPr lang="pt-BR" dirty="0" err="1"/>
              <a:t>int</a:t>
            </a:r>
            <a:r>
              <a:rPr lang="pt-BR" dirty="0"/>
              <a:t>, nome </a:t>
            </a:r>
            <a:r>
              <a:rPr lang="pt-BR" dirty="0" err="1"/>
              <a:t>varchar</a:t>
            </a:r>
            <a:r>
              <a:rPr lang="pt-BR" dirty="0"/>
              <a:t>(50), endereço </a:t>
            </a:r>
            <a:r>
              <a:rPr lang="pt-BR" dirty="0" err="1"/>
              <a:t>varchar</a:t>
            </a:r>
            <a:r>
              <a:rPr lang="pt-BR" dirty="0"/>
              <a:t>(50), turma </a:t>
            </a:r>
            <a:r>
              <a:rPr lang="pt-BR" dirty="0" err="1"/>
              <a:t>varchar</a:t>
            </a:r>
            <a:r>
              <a:rPr lang="pt-BR" dirty="0"/>
              <a:t>(20), turno </a:t>
            </a:r>
            <a:r>
              <a:rPr lang="pt-BR" dirty="0" err="1"/>
              <a:t>varchar</a:t>
            </a:r>
            <a:r>
              <a:rPr lang="pt-BR" dirty="0"/>
              <a:t>(20).</a:t>
            </a:r>
          </a:p>
          <a:p>
            <a:r>
              <a:rPr lang="pt-BR" dirty="0" err="1"/>
              <a:t>PrimaryKey</a:t>
            </a:r>
            <a:r>
              <a:rPr lang="pt-BR" dirty="0"/>
              <a:t> </a:t>
            </a:r>
            <a:r>
              <a:rPr lang="pt-BR" dirty="0" err="1"/>
              <a:t>id_aluno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069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656B653-42E4-E772-2C04-D1B95E339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74421"/>
            <a:ext cx="10012218" cy="497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8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9C0D811-FDCE-233E-8CA1-4A8B62589521}"/>
              </a:ext>
            </a:extLst>
          </p:cNvPr>
          <p:cNvSpPr txBox="1"/>
          <p:nvPr/>
        </p:nvSpPr>
        <p:spPr>
          <a:xfrm>
            <a:off x="304799" y="309985"/>
            <a:ext cx="4191787" cy="3970318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accent1"/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Conexão com o MySQL via PHP </a:t>
            </a:r>
          </a:p>
          <a:p>
            <a:pPr algn="just"/>
            <a:r>
              <a:rPr lang="pt-BR" dirty="0"/>
              <a:t>Para interagir com uma base de dados SQL existem três comandos básicos que devem ser utilizados: </a:t>
            </a:r>
          </a:p>
          <a:p>
            <a:pPr algn="just"/>
            <a:r>
              <a:rPr lang="pt-BR" dirty="0"/>
              <a:t>um que faz a conexão com o servidor de banco de dados;</a:t>
            </a:r>
          </a:p>
          <a:p>
            <a:pPr algn="just"/>
            <a:r>
              <a:rPr lang="pt-BR" dirty="0"/>
              <a:t>um que seleciona a base de dados a ser utilizada;</a:t>
            </a:r>
          </a:p>
          <a:p>
            <a:pPr algn="just"/>
            <a:r>
              <a:rPr lang="pt-BR" dirty="0"/>
              <a:t>um terceiro que executa uma “query” (consulta) SQL.</a:t>
            </a:r>
          </a:p>
          <a:p>
            <a:pPr algn="just"/>
            <a:r>
              <a:rPr lang="pt-BR" dirty="0"/>
              <a:t>Existe, ainda, um quarto comando que pode ou ser utilizado, que é o comando que fecha a conexão com o banco de dados.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9CDBA1A-75E3-CF13-9D97-8939743CE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933" y="259237"/>
            <a:ext cx="6452268" cy="6339526"/>
          </a:xfrm>
          <a:prstGeom prst="rect">
            <a:avLst/>
          </a:prstGeom>
          <a:effectLst>
            <a:outerShdw blurRad="50800" dist="50800" dir="5400000" algn="ctr" rotWithShape="0">
              <a:schemeClr val="accent1"/>
            </a:outerShdw>
          </a:effectLst>
        </p:spPr>
      </p:pic>
    </p:spTree>
    <p:extLst>
      <p:ext uri="{BB962C8B-B14F-4D97-AF65-F5344CB8AC3E}">
        <p14:creationId xmlns:p14="http://schemas.microsoft.com/office/powerpoint/2010/main" val="4164846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CC0AAA54DA63E49B91A9899D7394515" ma:contentTypeVersion="3" ma:contentTypeDescription="Crie um novo documento." ma:contentTypeScope="" ma:versionID="5114a5c8c5717c7a1c8a9a08db3f35d8">
  <xsd:schema xmlns:xsd="http://www.w3.org/2001/XMLSchema" xmlns:xs="http://www.w3.org/2001/XMLSchema" xmlns:p="http://schemas.microsoft.com/office/2006/metadata/properties" xmlns:ns2="6c09c88d-bca0-4643-be20-09139d8bb488" targetNamespace="http://schemas.microsoft.com/office/2006/metadata/properties" ma:root="true" ma:fieldsID="0e8a583e44d0e0edd6b960b5e4239ba2" ns2:_="">
    <xsd:import namespace="6c09c88d-bca0-4643-be20-09139d8bb4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09c88d-bca0-4643-be20-09139d8bb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AA59CE-E7BF-4213-8978-3CA6CA2709C5}"/>
</file>

<file path=customXml/itemProps2.xml><?xml version="1.0" encoding="utf-8"?>
<ds:datastoreItem xmlns:ds="http://schemas.openxmlformats.org/officeDocument/2006/customXml" ds:itemID="{AD88217B-0478-43CB-BE03-9F77233E0BBB}"/>
</file>

<file path=customXml/itemProps3.xml><?xml version="1.0" encoding="utf-8"?>
<ds:datastoreItem xmlns:ds="http://schemas.openxmlformats.org/officeDocument/2006/customXml" ds:itemID="{76D4BF2A-D777-408A-A3AF-478A1AAC32AE}"/>
</file>

<file path=docProps/app.xml><?xml version="1.0" encoding="utf-8"?>
<Properties xmlns="http://schemas.openxmlformats.org/officeDocument/2006/extended-properties" xmlns:vt="http://schemas.openxmlformats.org/officeDocument/2006/docPropsVTypes">
  <TotalTime>5900</TotalTime>
  <Words>543</Words>
  <Application>Microsoft Office PowerPoint</Application>
  <PresentationFormat>Widescreen</PresentationFormat>
  <Paragraphs>39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RONILSON RODRIGUES PINHO</dc:creator>
  <cp:lastModifiedBy>RONILSON RODRIGUES PINHO</cp:lastModifiedBy>
  <cp:revision>2</cp:revision>
  <dcterms:created xsi:type="dcterms:W3CDTF">2022-07-21T18:13:16Z</dcterms:created>
  <dcterms:modified xsi:type="dcterms:W3CDTF">2022-12-20T20:59:32Z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0x010100BCC0AAA54DA63E49B91A9899D7394515</vt:lpwstr>
  </property>
</Properties>
</file>