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7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47B4-A36B-4571-B1F2-DF957CBD38BB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3626-4505-4A0A-BCB1-1DA30ECEFC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80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47B4-A36B-4571-B1F2-DF957CBD38BB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3626-4505-4A0A-BCB1-1DA30ECEFC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66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47B4-A36B-4571-B1F2-DF957CBD38BB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3626-4505-4A0A-BCB1-1DA30ECEFC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46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47B4-A36B-4571-B1F2-DF957CBD38BB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3626-4505-4A0A-BCB1-1DA30ECEFC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33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47B4-A36B-4571-B1F2-DF957CBD38BB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3626-4505-4A0A-BCB1-1DA30ECEFC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16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47B4-A36B-4571-B1F2-DF957CBD38BB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3626-4505-4A0A-BCB1-1DA30ECEFC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27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47B4-A36B-4571-B1F2-DF957CBD38BB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3626-4505-4A0A-BCB1-1DA30ECEFC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54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47B4-A36B-4571-B1F2-DF957CBD38BB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3626-4505-4A0A-BCB1-1DA30ECEFC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8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47B4-A36B-4571-B1F2-DF957CBD38BB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3626-4505-4A0A-BCB1-1DA30ECEFC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72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47B4-A36B-4571-B1F2-DF957CBD38BB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3626-4505-4A0A-BCB1-1DA30ECEFC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85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47B4-A36B-4571-B1F2-DF957CBD38BB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3626-4505-4A0A-BCB1-1DA30ECEFC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35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447B4-A36B-4571-B1F2-DF957CBD38BB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3626-4505-4A0A-BCB1-1DA30ECEFC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23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/>
          <a:lstStyle/>
          <a:p>
            <a:r>
              <a:rPr lang="pt-BR" dirty="0" smtClean="0"/>
              <a:t>HTML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00800" cy="1752600"/>
          </a:xfrm>
        </p:spPr>
        <p:txBody>
          <a:bodyPr/>
          <a:lstStyle/>
          <a:p>
            <a:r>
              <a:rPr lang="pt-BR" dirty="0" smtClean="0"/>
              <a:t>Formulários Web</a:t>
            </a:r>
          </a:p>
          <a:p>
            <a:r>
              <a:rPr lang="pt-BR" dirty="0" smtClean="0"/>
              <a:t>Frames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320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39552" y="142761"/>
            <a:ext cx="81369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 err="1"/>
              <a:t>Select</a:t>
            </a:r>
            <a:r>
              <a:rPr lang="pt-BR" sz="2000" b="1" dirty="0"/>
              <a:t> </a:t>
            </a:r>
            <a:r>
              <a:rPr lang="pt-BR" dirty="0"/>
              <a:t>– lista de seleção</a:t>
            </a:r>
          </a:p>
          <a:p>
            <a:pPr algn="just"/>
            <a:r>
              <a:rPr lang="pt-BR" dirty="0"/>
              <a:t>A </a:t>
            </a:r>
            <a:r>
              <a:rPr lang="pt-BR" i="1" dirty="0" err="1"/>
              <a:t>tag</a:t>
            </a:r>
            <a:r>
              <a:rPr lang="pt-BR" i="1" dirty="0"/>
              <a:t> </a:t>
            </a:r>
            <a:r>
              <a:rPr lang="pt-BR" b="1" dirty="0"/>
              <a:t>&lt;</a:t>
            </a:r>
            <a:r>
              <a:rPr lang="pt-BR" b="1" dirty="0" err="1"/>
              <a:t>select</a:t>
            </a:r>
            <a:r>
              <a:rPr lang="pt-BR" b="1" dirty="0"/>
              <a:t>&gt; </a:t>
            </a:r>
            <a:r>
              <a:rPr lang="pt-BR" dirty="0"/>
              <a:t>nos permite coletar entradas a partir de dados </a:t>
            </a:r>
            <a:r>
              <a:rPr lang="pt-BR" dirty="0" smtClean="0"/>
              <a:t>previamente organizados </a:t>
            </a:r>
            <a:r>
              <a:rPr lang="pt-BR" dirty="0"/>
              <a:t>os quais se apresentam ao </a:t>
            </a:r>
            <a:r>
              <a:rPr lang="pt-BR" dirty="0" smtClean="0"/>
              <a:t>usuário </a:t>
            </a:r>
            <a:r>
              <a:rPr lang="pt-BR" dirty="0" err="1" smtClean="0"/>
              <a:t>opcões</a:t>
            </a:r>
            <a:r>
              <a:rPr lang="pt-BR" dirty="0" smtClean="0"/>
              <a:t> </a:t>
            </a:r>
            <a:r>
              <a:rPr lang="pt-BR" dirty="0"/>
              <a:t>de escolha. Dependendo</a:t>
            </a:r>
          </a:p>
          <a:p>
            <a:pPr algn="just"/>
            <a:r>
              <a:rPr lang="pt-BR" dirty="0"/>
              <a:t>da </a:t>
            </a:r>
            <a:r>
              <a:rPr lang="pt-BR" dirty="0" smtClean="0"/>
              <a:t>configuração </a:t>
            </a:r>
            <a:r>
              <a:rPr lang="pt-BR" dirty="0"/>
              <a:t>do controle, o </a:t>
            </a:r>
            <a:r>
              <a:rPr lang="pt-BR" dirty="0" smtClean="0"/>
              <a:t>usuário poderá </a:t>
            </a:r>
            <a:r>
              <a:rPr lang="pt-BR" dirty="0"/>
              <a:t>realizar escolhas </a:t>
            </a:r>
            <a:r>
              <a:rPr lang="pt-BR" dirty="0" smtClean="0"/>
              <a:t>simples (</a:t>
            </a:r>
            <a:r>
              <a:rPr lang="pt-BR" dirty="0"/>
              <a:t>indicando um valor de uma lista) ou escolhas </a:t>
            </a:r>
            <a:r>
              <a:rPr lang="pt-BR" dirty="0" smtClean="0"/>
              <a:t>múltiplas </a:t>
            </a:r>
            <a:r>
              <a:rPr lang="pt-BR" dirty="0"/>
              <a:t>(nesse caso, </a:t>
            </a:r>
            <a:r>
              <a:rPr lang="pt-BR" dirty="0" smtClean="0"/>
              <a:t>escolhendo mais </a:t>
            </a:r>
            <a:r>
              <a:rPr lang="pt-BR" dirty="0"/>
              <a:t>de um valor). E uma </a:t>
            </a:r>
            <a:r>
              <a:rPr lang="pt-BR" i="1" dirty="0" err="1"/>
              <a:t>tag</a:t>
            </a:r>
            <a:r>
              <a:rPr lang="pt-BR" i="1" dirty="0"/>
              <a:t> </a:t>
            </a:r>
            <a:r>
              <a:rPr lang="pt-BR" dirty="0"/>
              <a:t>do tipo </a:t>
            </a:r>
            <a:r>
              <a:rPr lang="pt-BR" i="1" dirty="0"/>
              <a:t>container</a:t>
            </a:r>
            <a:r>
              <a:rPr lang="pt-BR" dirty="0"/>
              <a:t>, que apenas </a:t>
            </a:r>
            <a:r>
              <a:rPr lang="pt-BR" dirty="0" smtClean="0"/>
              <a:t>delimita o </a:t>
            </a:r>
            <a:r>
              <a:rPr lang="pt-BR" dirty="0"/>
              <a:t>inicio e o final da lista de </a:t>
            </a:r>
            <a:r>
              <a:rPr lang="pt-BR" dirty="0" smtClean="0"/>
              <a:t>opções </a:t>
            </a:r>
            <a:r>
              <a:rPr lang="pt-BR" dirty="0"/>
              <a:t>e a forma como elas </a:t>
            </a:r>
            <a:r>
              <a:rPr lang="pt-BR" dirty="0" smtClean="0"/>
              <a:t>serão </a:t>
            </a:r>
            <a:r>
              <a:rPr lang="pt-BR" dirty="0"/>
              <a:t>apresentadas.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488832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7488832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72211"/>
            <a:ext cx="7488832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92" y="6525344"/>
            <a:ext cx="54864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63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26" y="869404"/>
            <a:ext cx="7600950" cy="52959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395536" y="332656"/>
            <a:ext cx="6944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Exercício: Copie  o texto abaixo salve o arquivo com o nome form_3.html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411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83568" y="548680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 err="1"/>
              <a:t>Textarea</a:t>
            </a:r>
            <a:r>
              <a:rPr lang="pt-BR" i="1" dirty="0"/>
              <a:t> </a:t>
            </a:r>
            <a:r>
              <a:rPr lang="pt-BR" dirty="0"/>
              <a:t>– área de texto</a:t>
            </a:r>
          </a:p>
          <a:p>
            <a:r>
              <a:rPr lang="pt-BR" dirty="0" smtClean="0"/>
              <a:t>A utilização </a:t>
            </a:r>
            <a:r>
              <a:rPr lang="pt-BR" dirty="0"/>
              <a:t>da </a:t>
            </a:r>
            <a:r>
              <a:rPr lang="pt-BR" i="1" dirty="0" err="1"/>
              <a:t>tag</a:t>
            </a:r>
            <a:r>
              <a:rPr lang="pt-BR" i="1" dirty="0"/>
              <a:t> </a:t>
            </a:r>
            <a:r>
              <a:rPr lang="pt-BR" b="1" dirty="0"/>
              <a:t>&lt;</a:t>
            </a:r>
            <a:r>
              <a:rPr lang="pt-BR" b="1" dirty="0" err="1"/>
              <a:t>textarea</a:t>
            </a:r>
            <a:r>
              <a:rPr lang="pt-BR" b="1" dirty="0" smtClean="0"/>
              <a:t>&gt;</a:t>
            </a:r>
            <a:r>
              <a:rPr lang="pt-BR" dirty="0" smtClean="0"/>
              <a:t>,  </a:t>
            </a:r>
            <a:r>
              <a:rPr lang="pt-BR" dirty="0"/>
              <a:t>delimita um conjunto de caracteres que </a:t>
            </a:r>
            <a:r>
              <a:rPr lang="pt-BR" dirty="0" smtClean="0"/>
              <a:t>serão </a:t>
            </a:r>
            <a:r>
              <a:rPr lang="pt-BR" dirty="0"/>
              <a:t>apresentados dentro </a:t>
            </a:r>
            <a:r>
              <a:rPr lang="pt-BR" dirty="0" smtClean="0"/>
              <a:t>de uma </a:t>
            </a:r>
            <a:r>
              <a:rPr lang="pt-BR" dirty="0"/>
              <a:t>caixa de </a:t>
            </a:r>
            <a:r>
              <a:rPr lang="pt-BR" dirty="0" smtClean="0"/>
              <a:t>edição </a:t>
            </a:r>
            <a:r>
              <a:rPr lang="pt-BR" dirty="0"/>
              <a:t>com um numero predefinido de linhas (atributo </a:t>
            </a:r>
            <a:r>
              <a:rPr lang="pt-BR" i="1" dirty="0" err="1"/>
              <a:t>rows</a:t>
            </a:r>
            <a:r>
              <a:rPr lang="pt-BR" dirty="0"/>
              <a:t>) </a:t>
            </a:r>
            <a:r>
              <a:rPr lang="pt-BR" dirty="0" smtClean="0"/>
              <a:t>e colunas </a:t>
            </a:r>
            <a:r>
              <a:rPr lang="pt-BR" dirty="0"/>
              <a:t>(atributo </a:t>
            </a:r>
            <a:r>
              <a:rPr lang="pt-BR" i="1" dirty="0" err="1"/>
              <a:t>cols</a:t>
            </a:r>
            <a:r>
              <a:rPr lang="pt-BR" dirty="0"/>
              <a:t>). Cabe ressaltar que essa </a:t>
            </a:r>
            <a:r>
              <a:rPr lang="pt-BR" dirty="0" smtClean="0"/>
              <a:t>configuração </a:t>
            </a:r>
            <a:r>
              <a:rPr lang="pt-BR" dirty="0"/>
              <a:t>(linhas e colunas</a:t>
            </a:r>
            <a:r>
              <a:rPr lang="pt-BR" dirty="0" smtClean="0"/>
              <a:t>) é </a:t>
            </a:r>
            <a:r>
              <a:rPr lang="pt-BR" dirty="0"/>
              <a:t>simplesmente </a:t>
            </a:r>
            <a:r>
              <a:rPr lang="pt-BR" dirty="0" smtClean="0"/>
              <a:t>estética </a:t>
            </a:r>
            <a:r>
              <a:rPr lang="pt-BR" dirty="0"/>
              <a:t>e </a:t>
            </a:r>
            <a:r>
              <a:rPr lang="pt-BR" dirty="0" smtClean="0"/>
              <a:t>não </a:t>
            </a:r>
            <a:r>
              <a:rPr lang="pt-BR" dirty="0"/>
              <a:t>esta relacionada ao tamanho </a:t>
            </a:r>
            <a:r>
              <a:rPr lang="pt-BR" dirty="0" smtClean="0"/>
              <a:t>máximo permitido para </a:t>
            </a:r>
            <a:r>
              <a:rPr lang="pt-BR" dirty="0"/>
              <a:t>a </a:t>
            </a:r>
            <a:r>
              <a:rPr lang="pt-BR" dirty="0" smtClean="0"/>
              <a:t>área </a:t>
            </a:r>
            <a:r>
              <a:rPr lang="pt-BR" dirty="0"/>
              <a:t>de texto.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3568" y="2492896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Os parâmetros do comando TEXTAREA são:</a:t>
            </a:r>
          </a:p>
          <a:p>
            <a:r>
              <a:rPr lang="pt-BR" dirty="0"/>
              <a:t>NAME=nome - </a:t>
            </a:r>
            <a:r>
              <a:rPr lang="pt-BR" dirty="0" smtClean="0"/>
              <a:t>Especifica </a:t>
            </a:r>
            <a:r>
              <a:rPr lang="pt-BR" dirty="0"/>
              <a:t>o nome da variável que receberá o </a:t>
            </a:r>
            <a:r>
              <a:rPr lang="pt-BR" dirty="0" smtClean="0"/>
              <a:t>conteúdo do </a:t>
            </a:r>
            <a:r>
              <a:rPr lang="pt-BR" dirty="0"/>
              <a:t>campo.</a:t>
            </a:r>
          </a:p>
          <a:p>
            <a:r>
              <a:rPr lang="pt-BR" dirty="0"/>
              <a:t>ROWS=número - </a:t>
            </a:r>
            <a:r>
              <a:rPr lang="pt-BR" dirty="0" smtClean="0"/>
              <a:t>Especifica </a:t>
            </a:r>
            <a:r>
              <a:rPr lang="pt-BR" dirty="0"/>
              <a:t>a altura, ou seja, a quantidade de </a:t>
            </a:r>
            <a:r>
              <a:rPr lang="pt-BR" dirty="0" smtClean="0"/>
              <a:t>linhas que </a:t>
            </a:r>
            <a:r>
              <a:rPr lang="pt-BR" dirty="0"/>
              <a:t>a caixa deve ter.</a:t>
            </a:r>
          </a:p>
          <a:p>
            <a:r>
              <a:rPr lang="pt-BR" dirty="0"/>
              <a:t>COLS=número - </a:t>
            </a:r>
            <a:r>
              <a:rPr lang="pt-BR" dirty="0" smtClean="0"/>
              <a:t>Especifica </a:t>
            </a:r>
            <a:r>
              <a:rPr lang="pt-BR" dirty="0"/>
              <a:t>a largura, ou seja, a quantidade de </a:t>
            </a:r>
            <a:r>
              <a:rPr lang="pt-BR" dirty="0" smtClean="0"/>
              <a:t>colunas que </a:t>
            </a:r>
            <a:r>
              <a:rPr lang="pt-BR" dirty="0"/>
              <a:t>a caixa deve ter.</a:t>
            </a:r>
          </a:p>
          <a:p>
            <a:r>
              <a:rPr lang="pt-BR" dirty="0"/>
              <a:t>Assim, sua sintaxe é: &lt;TEXTAREA NAME=nome ROWS=número</a:t>
            </a:r>
          </a:p>
          <a:p>
            <a:r>
              <a:rPr lang="pt-BR" dirty="0"/>
              <a:t>COLS=número&gt; Texto Padrão &lt;/TEXTAREA&gt;.</a:t>
            </a:r>
          </a:p>
        </p:txBody>
      </p:sp>
    </p:spTree>
    <p:extLst>
      <p:ext uri="{BB962C8B-B14F-4D97-AF65-F5344CB8AC3E}">
        <p14:creationId xmlns:p14="http://schemas.microsoft.com/office/powerpoint/2010/main" val="4182633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60648"/>
            <a:ext cx="5112568" cy="604867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5163763" y="1908115"/>
            <a:ext cx="41607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Observe que inserimos algumas </a:t>
            </a:r>
            <a:r>
              <a:rPr lang="pt-BR" sz="1400" i="1" dirty="0" err="1"/>
              <a:t>tags</a:t>
            </a:r>
            <a:r>
              <a:rPr lang="pt-BR" sz="1400" i="1" dirty="0"/>
              <a:t> </a:t>
            </a:r>
            <a:r>
              <a:rPr lang="pt-BR" sz="1400" dirty="0"/>
              <a:t>que </a:t>
            </a:r>
            <a:r>
              <a:rPr lang="pt-BR" sz="1400" dirty="0" smtClean="0"/>
              <a:t>não havíamos </a:t>
            </a:r>
            <a:r>
              <a:rPr lang="pt-BR" sz="1400" dirty="0"/>
              <a:t>utilizado antes, </a:t>
            </a:r>
            <a:r>
              <a:rPr lang="pt-BR" sz="1400" dirty="0" smtClean="0"/>
              <a:t>como:</a:t>
            </a:r>
          </a:p>
          <a:p>
            <a:r>
              <a:rPr lang="pt-BR" sz="1400" dirty="0" smtClean="0"/>
              <a:t> </a:t>
            </a:r>
            <a:r>
              <a:rPr lang="pt-BR" sz="1400" b="1" dirty="0" smtClean="0"/>
              <a:t>&lt;</a:t>
            </a:r>
            <a:r>
              <a:rPr lang="pt-BR" sz="1400" b="1" dirty="0" err="1"/>
              <a:t>fieldset</a:t>
            </a:r>
            <a:r>
              <a:rPr lang="pt-BR" sz="1400" b="1" dirty="0"/>
              <a:t>&gt; </a:t>
            </a:r>
            <a:r>
              <a:rPr lang="pt-BR" sz="1400" dirty="0"/>
              <a:t>(conjunto de campos), </a:t>
            </a:r>
            <a:endParaRPr lang="pt-BR" sz="1400" dirty="0" smtClean="0"/>
          </a:p>
          <a:p>
            <a:r>
              <a:rPr lang="pt-BR" sz="1400" b="1" dirty="0" smtClean="0"/>
              <a:t>&lt;</a:t>
            </a:r>
            <a:r>
              <a:rPr lang="pt-BR" sz="1400" b="1" dirty="0" err="1"/>
              <a:t>legend</a:t>
            </a:r>
            <a:r>
              <a:rPr lang="pt-BR" sz="1400" b="1" dirty="0"/>
              <a:t>&gt; </a:t>
            </a:r>
            <a:r>
              <a:rPr lang="pt-BR" sz="1400" dirty="0"/>
              <a:t>(legenda) </a:t>
            </a:r>
            <a:endParaRPr lang="pt-BR" sz="1400" dirty="0" smtClean="0"/>
          </a:p>
          <a:p>
            <a:r>
              <a:rPr lang="pt-BR" sz="1400" dirty="0" smtClean="0"/>
              <a:t> </a:t>
            </a:r>
            <a:r>
              <a:rPr lang="pt-BR" sz="1400" b="1" dirty="0"/>
              <a:t>&lt;</a:t>
            </a:r>
            <a:r>
              <a:rPr lang="pt-BR" sz="1400" b="1" dirty="0" err="1"/>
              <a:t>label</a:t>
            </a:r>
            <a:r>
              <a:rPr lang="pt-BR" sz="1400" b="1" dirty="0"/>
              <a:t>&gt; </a:t>
            </a:r>
            <a:r>
              <a:rPr lang="pt-BR" sz="1400" dirty="0"/>
              <a:t>(rotulo).</a:t>
            </a:r>
          </a:p>
          <a:p>
            <a:r>
              <a:rPr lang="pt-BR" sz="1400" dirty="0"/>
              <a:t>As duas primeiras (</a:t>
            </a:r>
            <a:r>
              <a:rPr lang="pt-BR" sz="1400" b="1" dirty="0"/>
              <a:t>&lt;</a:t>
            </a:r>
            <a:r>
              <a:rPr lang="pt-BR" sz="1400" b="1" dirty="0" err="1"/>
              <a:t>fieldset</a:t>
            </a:r>
            <a:r>
              <a:rPr lang="pt-BR" sz="1400" b="1" dirty="0"/>
              <a:t>&gt; </a:t>
            </a:r>
            <a:r>
              <a:rPr lang="pt-BR" sz="1400" dirty="0"/>
              <a:t>e </a:t>
            </a:r>
            <a:r>
              <a:rPr lang="pt-BR" sz="1400" b="1" dirty="0"/>
              <a:t>&lt;</a:t>
            </a:r>
            <a:r>
              <a:rPr lang="pt-BR" sz="1400" b="1" dirty="0" err="1"/>
              <a:t>legend</a:t>
            </a:r>
            <a:r>
              <a:rPr lang="pt-BR" sz="1400" b="1" dirty="0"/>
              <a:t>&gt;</a:t>
            </a:r>
            <a:r>
              <a:rPr lang="pt-BR" sz="1400" dirty="0"/>
              <a:t>) </a:t>
            </a:r>
            <a:r>
              <a:rPr lang="pt-BR" sz="1400" dirty="0" smtClean="0"/>
              <a:t>são </a:t>
            </a:r>
            <a:r>
              <a:rPr lang="pt-BR" sz="1400" dirty="0"/>
              <a:t>utilizadas em conjunto </a:t>
            </a:r>
            <a:r>
              <a:rPr lang="pt-BR" sz="1400" dirty="0" smtClean="0"/>
              <a:t>para congregar </a:t>
            </a:r>
            <a:r>
              <a:rPr lang="pt-BR" sz="1400" dirty="0"/>
              <a:t>um grupo de campos relacionados. No exemplo </a:t>
            </a:r>
            <a:r>
              <a:rPr lang="pt-BR" sz="1400" dirty="0" smtClean="0"/>
              <a:t>demonstrado,</a:t>
            </a:r>
            <a:endParaRPr lang="pt-BR" sz="1400" dirty="0"/>
          </a:p>
          <a:p>
            <a:r>
              <a:rPr lang="pt-BR" sz="1400" dirty="0" smtClean="0"/>
              <a:t>os </a:t>
            </a:r>
            <a:r>
              <a:rPr lang="pt-BR" sz="1400" dirty="0"/>
              <a:t>campos foram divididos em duas </a:t>
            </a:r>
            <a:r>
              <a:rPr lang="pt-BR" sz="1400" dirty="0" smtClean="0"/>
              <a:t>áreas </a:t>
            </a:r>
            <a:r>
              <a:rPr lang="pt-BR" sz="1400" dirty="0"/>
              <a:t>(“o que </a:t>
            </a:r>
            <a:r>
              <a:rPr lang="pt-BR" sz="1400" dirty="0" smtClean="0"/>
              <a:t>você quer pesquisar</a:t>
            </a:r>
            <a:r>
              <a:rPr lang="pt-BR" sz="1400" dirty="0"/>
              <a:t>?” e “</a:t>
            </a:r>
            <a:r>
              <a:rPr lang="pt-BR" sz="1400" dirty="0" err="1"/>
              <a:t>opcoes</a:t>
            </a:r>
            <a:r>
              <a:rPr lang="pt-BR" sz="1400" dirty="0" smtClean="0"/>
              <a:t>”).</a:t>
            </a:r>
            <a:endParaRPr lang="pt-BR" sz="1400" dirty="0"/>
          </a:p>
          <a:p>
            <a:r>
              <a:rPr lang="pt-BR" sz="1400" dirty="0" smtClean="0"/>
              <a:t>Tais </a:t>
            </a:r>
            <a:r>
              <a:rPr lang="pt-BR" sz="1400" i="1" dirty="0" err="1"/>
              <a:t>tags</a:t>
            </a:r>
            <a:r>
              <a:rPr lang="pt-BR" sz="1400" i="1" dirty="0"/>
              <a:t> </a:t>
            </a:r>
            <a:r>
              <a:rPr lang="pt-BR" sz="1400" dirty="0"/>
              <a:t>(elas criam uma </a:t>
            </a:r>
            <a:r>
              <a:rPr lang="pt-BR" sz="1400" dirty="0" smtClean="0"/>
              <a:t>espécie </a:t>
            </a:r>
            <a:r>
              <a:rPr lang="pt-BR" sz="1400" dirty="0"/>
              <a:t>de quadro legendado em torno dos </a:t>
            </a:r>
            <a:r>
              <a:rPr lang="pt-BR" sz="1400" dirty="0" smtClean="0"/>
              <a:t>campos que estão </a:t>
            </a:r>
            <a:r>
              <a:rPr lang="pt-BR" sz="1400" dirty="0"/>
              <a:t>demarcando</a:t>
            </a:r>
            <a:r>
              <a:rPr lang="pt-BR" sz="1400" dirty="0" smtClean="0"/>
              <a:t>).</a:t>
            </a:r>
          </a:p>
          <a:p>
            <a:endParaRPr lang="pt-BR" sz="1400" dirty="0"/>
          </a:p>
          <a:p>
            <a:r>
              <a:rPr lang="pt-BR" sz="1400" dirty="0"/>
              <a:t>A </a:t>
            </a:r>
            <a:r>
              <a:rPr lang="pt-BR" sz="1400" i="1" dirty="0" err="1"/>
              <a:t>tag</a:t>
            </a:r>
            <a:r>
              <a:rPr lang="pt-BR" sz="1400" i="1" dirty="0"/>
              <a:t> </a:t>
            </a:r>
            <a:r>
              <a:rPr lang="pt-BR" sz="1400" b="1" dirty="0"/>
              <a:t>&lt;</a:t>
            </a:r>
            <a:r>
              <a:rPr lang="pt-BR" sz="1400" b="1" dirty="0" err="1"/>
              <a:t>label</a:t>
            </a:r>
            <a:r>
              <a:rPr lang="pt-BR" sz="1400" b="1" dirty="0"/>
              <a:t>&gt; </a:t>
            </a:r>
            <a:r>
              <a:rPr lang="pt-BR" sz="1400" dirty="0"/>
              <a:t>pode ser utilizada para estruturar os </a:t>
            </a:r>
            <a:r>
              <a:rPr lang="pt-BR" sz="1400" dirty="0" smtClean="0"/>
              <a:t>rótulos </a:t>
            </a:r>
            <a:r>
              <a:rPr lang="pt-BR" sz="1400" dirty="0"/>
              <a:t>dos campos. </a:t>
            </a:r>
            <a:r>
              <a:rPr lang="pt-BR" sz="1400" dirty="0" smtClean="0"/>
              <a:t>Perceba que </a:t>
            </a:r>
            <a:r>
              <a:rPr lang="pt-BR" sz="1400" dirty="0"/>
              <a:t>ela utiliza um atributo denominado </a:t>
            </a:r>
            <a:r>
              <a:rPr lang="pt-BR" sz="1400" i="1" dirty="0"/>
              <a:t>for </a:t>
            </a:r>
            <a:r>
              <a:rPr lang="pt-BR" sz="1400" dirty="0"/>
              <a:t>(para) – o que indica “sou um </a:t>
            </a:r>
            <a:r>
              <a:rPr lang="pt-BR" sz="1400" dirty="0" smtClean="0"/>
              <a:t>rotulo para</a:t>
            </a:r>
            <a:r>
              <a:rPr lang="pt-BR" sz="1400" dirty="0"/>
              <a:t>...”. A </a:t>
            </a:r>
            <a:r>
              <a:rPr lang="pt-BR" sz="1400" dirty="0" smtClean="0"/>
              <a:t>informação </a:t>
            </a:r>
            <a:r>
              <a:rPr lang="pt-BR" sz="1400" dirty="0"/>
              <a:t>que completa a frase anterior e o valor do atributo </a:t>
            </a:r>
            <a:r>
              <a:rPr lang="pt-BR" sz="1400" b="1" dirty="0" smtClean="0"/>
              <a:t>id </a:t>
            </a:r>
            <a:r>
              <a:rPr lang="pt-BR" sz="1400" dirty="0" smtClean="0"/>
              <a:t>que </a:t>
            </a:r>
            <a:r>
              <a:rPr lang="pt-BR" sz="1400" dirty="0"/>
              <a:t>pode ser utilizado em qualquer </a:t>
            </a:r>
            <a:r>
              <a:rPr lang="pt-BR" sz="1400" i="1" dirty="0" err="1"/>
              <a:t>tag</a:t>
            </a:r>
            <a:r>
              <a:rPr lang="pt-BR" sz="1400" i="1" dirty="0"/>
              <a:t> </a:t>
            </a:r>
            <a:r>
              <a:rPr lang="pt-BR" sz="1400" dirty="0"/>
              <a:t>HTML e seu objetivo e identificar um</a:t>
            </a:r>
          </a:p>
          <a:p>
            <a:r>
              <a:rPr lang="pt-BR" sz="1400" dirty="0"/>
              <a:t>elemento, ao longo do documento</a:t>
            </a:r>
          </a:p>
        </p:txBody>
      </p:sp>
    </p:spTree>
    <p:extLst>
      <p:ext uri="{BB962C8B-B14F-4D97-AF65-F5344CB8AC3E}">
        <p14:creationId xmlns:p14="http://schemas.microsoft.com/office/powerpoint/2010/main" val="418263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67544" y="548680"/>
            <a:ext cx="7992888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/>
              <a:t>Frames</a:t>
            </a:r>
          </a:p>
          <a:p>
            <a:pPr algn="just"/>
            <a:r>
              <a:rPr lang="pt-BR" dirty="0"/>
              <a:t>O recurso de frames permite ao programador criar páginas HTML que podem</a:t>
            </a:r>
          </a:p>
          <a:p>
            <a:pPr algn="just"/>
            <a:r>
              <a:rPr lang="pt-BR" dirty="0"/>
              <a:t>ser visualizadas simultaneamente na janela do Browser. Desta forma, a janela</a:t>
            </a:r>
          </a:p>
          <a:p>
            <a:pPr algn="just"/>
            <a:r>
              <a:rPr lang="pt-BR" dirty="0" smtClean="0"/>
              <a:t>fica </a:t>
            </a:r>
            <a:r>
              <a:rPr lang="pt-BR" dirty="0"/>
              <a:t>dividida em frames que compartilham o espaço </a:t>
            </a:r>
            <a:r>
              <a:rPr lang="pt-BR" dirty="0" smtClean="0"/>
              <a:t>disponível.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 </a:t>
            </a:r>
            <a:r>
              <a:rPr lang="pt-BR" dirty="0"/>
              <a:t>uso de frames requer um planejamento prévio, que consiste na </a:t>
            </a:r>
            <a:r>
              <a:rPr lang="pt-BR" dirty="0" smtClean="0"/>
              <a:t>criação da </a:t>
            </a:r>
            <a:r>
              <a:rPr lang="pt-BR" dirty="0"/>
              <a:t>estrutura de janelas. O programador irá </a:t>
            </a:r>
            <a:r>
              <a:rPr lang="pt-BR" dirty="0" smtClean="0"/>
              <a:t>especificar </a:t>
            </a:r>
            <a:r>
              <a:rPr lang="pt-BR" dirty="0"/>
              <a:t>a quantidade de frames,</a:t>
            </a:r>
          </a:p>
          <a:p>
            <a:pPr algn="just"/>
            <a:r>
              <a:rPr lang="pt-BR" dirty="0"/>
              <a:t>a disposição que eles terão na tela, a largura e a altura de cada frame</a:t>
            </a:r>
            <a:r>
              <a:rPr lang="pt-BR" dirty="0" smtClean="0"/>
              <a:t>, assim </a:t>
            </a:r>
            <a:r>
              <a:rPr lang="pt-BR" dirty="0"/>
              <a:t>como o conteúdo que será exibido em cada um deles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uso de frames exige a criação de um documento HTML especial que </a:t>
            </a:r>
            <a:r>
              <a:rPr lang="pt-BR" dirty="0" smtClean="0"/>
              <a:t>contém </a:t>
            </a:r>
            <a:r>
              <a:rPr lang="pt-BR" dirty="0"/>
              <a:t>todas as </a:t>
            </a:r>
            <a:r>
              <a:rPr lang="pt-BR" dirty="0" smtClean="0"/>
              <a:t>definições </a:t>
            </a:r>
            <a:r>
              <a:rPr lang="pt-BR" dirty="0"/>
              <a:t>dos frames. Este documento se diferencia dos demais</a:t>
            </a:r>
          </a:p>
          <a:p>
            <a:pPr algn="just"/>
            <a:r>
              <a:rPr lang="pt-BR" dirty="0"/>
              <a:t>por não utilizar o comando BODY. Em seu lugar é usado o comando FRAMESET.</a:t>
            </a:r>
          </a:p>
          <a:p>
            <a:pPr algn="just"/>
            <a:r>
              <a:rPr lang="pt-BR" dirty="0"/>
              <a:t>Dentro do par de marcações &lt;FRAMESET&gt;&lt;/FRAMESET&gt; </a:t>
            </a:r>
            <a:r>
              <a:rPr lang="pt-BR" dirty="0" smtClean="0"/>
              <a:t>são especificados </a:t>
            </a:r>
            <a:r>
              <a:rPr lang="pt-BR" dirty="0"/>
              <a:t>todos os atributos dos frames que serão criados, tais como </a:t>
            </a:r>
            <a:r>
              <a:rPr lang="pt-BR" dirty="0" smtClean="0"/>
              <a:t>sua quantidade </a:t>
            </a:r>
            <a:r>
              <a:rPr lang="pt-BR" dirty="0"/>
              <a:t>e disposição horizontal e vertical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Cada frame </a:t>
            </a:r>
            <a:r>
              <a:rPr lang="pt-BR" dirty="0" smtClean="0"/>
              <a:t>especificado </a:t>
            </a:r>
            <a:r>
              <a:rPr lang="pt-BR" dirty="0"/>
              <a:t>precisará de um outro comando para </a:t>
            </a:r>
            <a:r>
              <a:rPr lang="pt-BR" dirty="0" smtClean="0"/>
              <a:t>definir </a:t>
            </a:r>
            <a:r>
              <a:rPr lang="pt-BR" dirty="0"/>
              <a:t>suas</a:t>
            </a:r>
          </a:p>
          <a:p>
            <a:pPr algn="just"/>
            <a:r>
              <a:rPr lang="pt-BR" dirty="0"/>
              <a:t>características individuais e, principalmente, seu conteúdo. Para </a:t>
            </a:r>
            <a:r>
              <a:rPr lang="pt-BR" dirty="0" smtClean="0"/>
              <a:t>tanto é utilizado </a:t>
            </a:r>
            <a:r>
              <a:rPr lang="pt-BR" dirty="0"/>
              <a:t>o comando FRAME.</a:t>
            </a:r>
          </a:p>
        </p:txBody>
      </p:sp>
    </p:spTree>
    <p:extLst>
      <p:ext uri="{BB962C8B-B14F-4D97-AF65-F5344CB8AC3E}">
        <p14:creationId xmlns:p14="http://schemas.microsoft.com/office/powerpoint/2010/main" val="4182633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67544" y="197346"/>
            <a:ext cx="7920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O marcador FRAMESET</a:t>
            </a:r>
          </a:p>
          <a:p>
            <a:r>
              <a:rPr lang="pt-BR" dirty="0"/>
              <a:t>Os principais parâmetros do marcador FRAMESET são:</a:t>
            </a:r>
          </a:p>
          <a:p>
            <a:endParaRPr lang="pt-BR" dirty="0" smtClean="0"/>
          </a:p>
          <a:p>
            <a:r>
              <a:rPr lang="pt-BR" dirty="0" smtClean="0"/>
              <a:t>COLS=tamanhos </a:t>
            </a:r>
            <a:r>
              <a:rPr lang="pt-BR" dirty="0"/>
              <a:t>- É usado para criar um documento com frames dispostos</a:t>
            </a:r>
          </a:p>
          <a:p>
            <a:r>
              <a:rPr lang="pt-BR" dirty="0"/>
              <a:t>em colunas. Nele deverá ser </a:t>
            </a:r>
            <a:r>
              <a:rPr lang="pt-BR" dirty="0" smtClean="0"/>
              <a:t>especificada </a:t>
            </a:r>
            <a:r>
              <a:rPr lang="pt-BR" dirty="0"/>
              <a:t>a largura de </a:t>
            </a:r>
            <a:r>
              <a:rPr lang="pt-BR" dirty="0" smtClean="0"/>
              <a:t>cada coluna </a:t>
            </a:r>
            <a:r>
              <a:rPr lang="pt-BR" dirty="0"/>
              <a:t>do documento. Os valores podem ser </a:t>
            </a:r>
            <a:r>
              <a:rPr lang="pt-BR" dirty="0" smtClean="0"/>
              <a:t>especificados </a:t>
            </a:r>
            <a:r>
              <a:rPr lang="pt-BR" dirty="0"/>
              <a:t>em pixels</a:t>
            </a:r>
            <a:r>
              <a:rPr lang="pt-BR" dirty="0" smtClean="0"/>
              <a:t>, percentagem </a:t>
            </a:r>
            <a:r>
              <a:rPr lang="pt-BR" dirty="0"/>
              <a:t>ou tamanho relativo.</a:t>
            </a:r>
          </a:p>
          <a:p>
            <a:endParaRPr lang="pt-BR" dirty="0" smtClean="0"/>
          </a:p>
          <a:p>
            <a:r>
              <a:rPr lang="pt-BR" dirty="0" smtClean="0"/>
              <a:t>ROWS=tamanhos </a:t>
            </a:r>
            <a:r>
              <a:rPr lang="pt-BR" dirty="0"/>
              <a:t>- É usado para criar um documento com frames dispostos</a:t>
            </a:r>
          </a:p>
          <a:p>
            <a:r>
              <a:rPr lang="pt-BR" dirty="0"/>
              <a:t>em linhas. Nele deverá ser </a:t>
            </a:r>
            <a:r>
              <a:rPr lang="pt-BR" dirty="0" smtClean="0"/>
              <a:t>especificada </a:t>
            </a:r>
            <a:r>
              <a:rPr lang="pt-BR" dirty="0"/>
              <a:t>a altura de cada linha </a:t>
            </a:r>
            <a:r>
              <a:rPr lang="pt-BR" dirty="0" smtClean="0"/>
              <a:t>do documento</a:t>
            </a:r>
            <a:r>
              <a:rPr lang="pt-BR" dirty="0"/>
              <a:t>. Os valores podem ser </a:t>
            </a:r>
            <a:r>
              <a:rPr lang="pt-BR" dirty="0" smtClean="0"/>
              <a:t>especificados </a:t>
            </a:r>
            <a:r>
              <a:rPr lang="pt-BR" dirty="0"/>
              <a:t>em pixels, </a:t>
            </a:r>
            <a:r>
              <a:rPr lang="pt-BR" dirty="0" smtClean="0"/>
              <a:t>percentagem ou </a:t>
            </a:r>
            <a:r>
              <a:rPr lang="pt-BR" dirty="0"/>
              <a:t>tamanho relativo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FRAMEBORDER=1|0 - Mostra ou inibe borda para os frames, caso </a:t>
            </a:r>
            <a:r>
              <a:rPr lang="pt-BR" dirty="0" smtClean="0"/>
              <a:t>receba os </a:t>
            </a:r>
            <a:r>
              <a:rPr lang="pt-BR" dirty="0"/>
              <a:t>valores 1 ou 0 respectivamente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FRAMESPACING=valor - Cria espaço adicional em pixels entre </a:t>
            </a:r>
            <a:r>
              <a:rPr lang="pt-BR" dirty="0" smtClean="0"/>
              <a:t>os frames</a:t>
            </a:r>
            <a:r>
              <a:rPr lang="pt-BR" dirty="0"/>
              <a:t>.</a:t>
            </a:r>
          </a:p>
        </p:txBody>
      </p:sp>
      <p:sp>
        <p:nvSpPr>
          <p:cNvPr id="4" name="Retângulo 3"/>
          <p:cNvSpPr/>
          <p:nvPr/>
        </p:nvSpPr>
        <p:spPr>
          <a:xfrm>
            <a:off x="467544" y="4509120"/>
            <a:ext cx="813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Sintaxe básica: &lt;FRAMESET COLS | ROWS=tamanhos&gt; [</a:t>
            </a:r>
            <a:r>
              <a:rPr lang="pt-BR" dirty="0" smtClean="0"/>
              <a:t>Especificação </a:t>
            </a:r>
            <a:r>
              <a:rPr lang="pt-BR" dirty="0"/>
              <a:t>individual de cada frame] &lt;/FRAMESET</a:t>
            </a:r>
            <a:r>
              <a:rPr lang="pt-BR" dirty="0" smtClean="0"/>
              <a:t>&gt;.</a:t>
            </a:r>
          </a:p>
          <a:p>
            <a:endParaRPr lang="pt-BR" dirty="0"/>
          </a:p>
          <a:p>
            <a:r>
              <a:rPr lang="pt-BR" dirty="0"/>
              <a:t>Sintaxe completa: &lt;FRAMESET COLS | </a:t>
            </a:r>
            <a:r>
              <a:rPr lang="pt-BR" dirty="0" smtClean="0"/>
              <a:t>ROWS=tamanhos FRAMEBORDER=1|0 </a:t>
            </a:r>
            <a:r>
              <a:rPr lang="pt-BR" dirty="0"/>
              <a:t>FRAMESPACING=valor&gt; [</a:t>
            </a:r>
            <a:r>
              <a:rPr lang="pt-BR" dirty="0" err="1"/>
              <a:t>Especicação</a:t>
            </a:r>
            <a:r>
              <a:rPr lang="pt-BR" dirty="0"/>
              <a:t> </a:t>
            </a:r>
            <a:r>
              <a:rPr lang="pt-BR" dirty="0" smtClean="0"/>
              <a:t>individual de </a:t>
            </a:r>
            <a:r>
              <a:rPr lang="pt-BR" dirty="0"/>
              <a:t>cada frame]&lt;/FRAMESET&gt;.</a:t>
            </a:r>
          </a:p>
        </p:txBody>
      </p:sp>
    </p:spTree>
    <p:extLst>
      <p:ext uri="{BB962C8B-B14F-4D97-AF65-F5344CB8AC3E}">
        <p14:creationId xmlns:p14="http://schemas.microsoft.com/office/powerpoint/2010/main" val="4182633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95536" y="332656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Especificação </a:t>
            </a:r>
            <a:r>
              <a:rPr lang="pt-BR" dirty="0"/>
              <a:t>de tamanho de frames</a:t>
            </a:r>
          </a:p>
          <a:p>
            <a:r>
              <a:rPr lang="pt-BR" dirty="0" smtClean="0"/>
              <a:t> </a:t>
            </a:r>
            <a:r>
              <a:rPr lang="pt-BR" dirty="0"/>
              <a:t>Usando valores em pixels</a:t>
            </a:r>
          </a:p>
          <a:p>
            <a:r>
              <a:rPr lang="pt-BR" dirty="0" smtClean="0"/>
              <a:t>Pode-se especificar </a:t>
            </a:r>
            <a:r>
              <a:rPr lang="pt-BR" dirty="0"/>
              <a:t>o tamanho de frames no comando </a:t>
            </a:r>
            <a:r>
              <a:rPr lang="pt-BR" dirty="0" smtClean="0"/>
              <a:t>FRAMESET através </a:t>
            </a:r>
            <a:r>
              <a:rPr lang="pt-BR" dirty="0"/>
              <a:t>de seus parâmetros ROWS e COLS. A maneira mais simples </a:t>
            </a:r>
            <a:r>
              <a:rPr lang="pt-BR" dirty="0" smtClean="0"/>
              <a:t>de fazê-lo </a:t>
            </a:r>
            <a:r>
              <a:rPr lang="pt-BR" dirty="0"/>
              <a:t>é atribuir valores em pixels à dimensão com que se está trabalhando</a:t>
            </a:r>
            <a:r>
              <a:rPr lang="pt-BR" dirty="0" smtClean="0"/>
              <a:t>, altura </a:t>
            </a:r>
            <a:r>
              <a:rPr lang="pt-BR" dirty="0"/>
              <a:t>no caso do parâmetro ROWS e largura no caso do parâmetro COLS</a:t>
            </a:r>
            <a:r>
              <a:rPr lang="pt-BR" dirty="0" smtClean="0"/>
              <a:t>. </a:t>
            </a:r>
            <a:endParaRPr lang="pt-BR" dirty="0"/>
          </a:p>
          <a:p>
            <a:r>
              <a:rPr lang="pt-BR" dirty="0"/>
              <a:t>As dimensões dos frames devem estar separadas entre si por vírgulas.</a:t>
            </a:r>
          </a:p>
          <a:p>
            <a:r>
              <a:rPr lang="pt-BR" dirty="0"/>
              <a:t>Veja os exemplos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fr-FR" dirty="0"/>
              <a:t>&lt;FRAMESET </a:t>
            </a:r>
            <a:r>
              <a:rPr lang="fr-FR" dirty="0" smtClean="0"/>
              <a:t>COLS=‘100,300,200 ’&gt; </a:t>
            </a:r>
            <a:r>
              <a:rPr lang="fr-FR" dirty="0"/>
              <a:t>[Frames] &lt;/FRAMESET&gt; - Cria</a:t>
            </a:r>
          </a:p>
          <a:p>
            <a:r>
              <a:rPr lang="pt-BR" dirty="0"/>
              <a:t>três frames dispostos em colunas, cujas larguras, da esquerda para a direita,</a:t>
            </a:r>
          </a:p>
          <a:p>
            <a:r>
              <a:rPr lang="pt-BR" dirty="0"/>
              <a:t>são de 100, 300 e 200 pixels.</a:t>
            </a:r>
          </a:p>
        </p:txBody>
      </p:sp>
      <p:sp>
        <p:nvSpPr>
          <p:cNvPr id="4" name="Retângulo 3"/>
          <p:cNvSpPr/>
          <p:nvPr/>
        </p:nvSpPr>
        <p:spPr>
          <a:xfrm>
            <a:off x="467544" y="3933056"/>
            <a:ext cx="8136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&lt;FRAMESET ROWS</a:t>
            </a:r>
            <a:r>
              <a:rPr lang="pt-BR" dirty="0" smtClean="0"/>
              <a:t>=‘60,100,100,200’&gt; </a:t>
            </a:r>
            <a:r>
              <a:rPr lang="pt-BR" dirty="0"/>
              <a:t>[Frames] &lt;/FRAMESET&gt; -</a:t>
            </a:r>
          </a:p>
          <a:p>
            <a:r>
              <a:rPr lang="pt-BR" dirty="0"/>
              <a:t>Cria quatro frames dispostos em linhas, cujas alturas, de cima para baixo,</a:t>
            </a:r>
          </a:p>
          <a:p>
            <a:r>
              <a:rPr lang="pt-BR" dirty="0"/>
              <a:t>são de 60, 100, 100 e 200 pixels.</a:t>
            </a:r>
          </a:p>
          <a:p>
            <a:r>
              <a:rPr lang="pt-BR" dirty="0"/>
              <a:t>Nota: Quando a dimensão </a:t>
            </a:r>
            <a:r>
              <a:rPr lang="pt-BR" dirty="0" smtClean="0"/>
              <a:t>especificada </a:t>
            </a:r>
            <a:r>
              <a:rPr lang="pt-BR" dirty="0"/>
              <a:t>para um determinado frame não</a:t>
            </a:r>
          </a:p>
          <a:p>
            <a:r>
              <a:rPr lang="pt-BR" dirty="0"/>
              <a:t>é </a:t>
            </a:r>
            <a:r>
              <a:rPr lang="pt-BR" dirty="0" smtClean="0"/>
              <a:t>suficiente </a:t>
            </a:r>
            <a:r>
              <a:rPr lang="pt-BR" dirty="0"/>
              <a:t>para exibir seu conteúdo, barras de rolagem aparecem automaticamente</a:t>
            </a:r>
          </a:p>
          <a:p>
            <a:r>
              <a:rPr lang="pt-BR" dirty="0"/>
              <a:t>para auxiliar o usuário.</a:t>
            </a:r>
          </a:p>
        </p:txBody>
      </p:sp>
    </p:spTree>
    <p:extLst>
      <p:ext uri="{BB962C8B-B14F-4D97-AF65-F5344CB8AC3E}">
        <p14:creationId xmlns:p14="http://schemas.microsoft.com/office/powerpoint/2010/main" val="4182633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67544" y="116632"/>
            <a:ext cx="82089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</a:t>
            </a:r>
            <a:r>
              <a:rPr lang="pt-BR" b="1" dirty="0"/>
              <a:t>marcador FRAME</a:t>
            </a:r>
          </a:p>
          <a:p>
            <a:r>
              <a:rPr lang="pt-BR" dirty="0"/>
              <a:t>Enquanto o comando FRAMESET cria o layout geral dos frames, o </a:t>
            </a:r>
            <a:r>
              <a:rPr lang="pt-BR" dirty="0" smtClean="0"/>
              <a:t>comando FRAME </a:t>
            </a:r>
            <a:r>
              <a:rPr lang="pt-BR" dirty="0"/>
              <a:t>é o responsável pela atribuição do conteúdo de cada frame e </a:t>
            </a:r>
            <a:r>
              <a:rPr lang="pt-BR" dirty="0" smtClean="0"/>
              <a:t>das características </a:t>
            </a:r>
            <a:r>
              <a:rPr lang="pt-BR" dirty="0"/>
              <a:t>individuais de cada um deles. Os parâmetros do </a:t>
            </a:r>
            <a:r>
              <a:rPr lang="pt-BR" dirty="0" smtClean="0"/>
              <a:t>comando FRAME </a:t>
            </a:r>
            <a:r>
              <a:rPr lang="pt-BR" dirty="0"/>
              <a:t>se sobrepõem aos parâmetros de mesmo nome do comando FRAMESET</a:t>
            </a:r>
            <a:r>
              <a:rPr lang="pt-BR" dirty="0" smtClean="0"/>
              <a:t>. </a:t>
            </a:r>
            <a:endParaRPr lang="pt-BR" dirty="0"/>
          </a:p>
          <a:p>
            <a:r>
              <a:rPr lang="pt-BR" dirty="0"/>
              <a:t>Principais parâmetros do comando FRAME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b="1" dirty="0"/>
              <a:t>SRC</a:t>
            </a:r>
            <a:r>
              <a:rPr lang="pt-BR" dirty="0"/>
              <a:t>= Endereço - Este parâmetro é o único indispensável, pois </a:t>
            </a:r>
            <a:r>
              <a:rPr lang="pt-BR" dirty="0" smtClean="0"/>
              <a:t>especifica </a:t>
            </a:r>
            <a:r>
              <a:rPr lang="pt-BR" dirty="0"/>
              <a:t>o nome ou a URL do documento que será exibido no frame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 smtClean="0"/>
              <a:t>ALIGN</a:t>
            </a:r>
            <a:r>
              <a:rPr lang="pt-BR" dirty="0" smtClean="0"/>
              <a:t>=posição </a:t>
            </a:r>
            <a:r>
              <a:rPr lang="pt-BR" dirty="0"/>
              <a:t>- Ajusta o alinhamento do frame ou do texto. As </a:t>
            </a:r>
            <a:r>
              <a:rPr lang="pt-BR" dirty="0" smtClean="0"/>
              <a:t>opções </a:t>
            </a:r>
            <a:r>
              <a:rPr lang="pt-BR" dirty="0"/>
              <a:t>permitidas para este parâmetro são:</a:t>
            </a:r>
          </a:p>
          <a:p>
            <a:r>
              <a:rPr lang="pt-BR" dirty="0" smtClean="0"/>
              <a:t>	</a:t>
            </a:r>
            <a:r>
              <a:rPr lang="pt-BR" b="1" dirty="0" smtClean="0"/>
              <a:t>Top</a:t>
            </a:r>
            <a:r>
              <a:rPr lang="pt-BR" dirty="0" smtClean="0"/>
              <a:t> </a:t>
            </a:r>
            <a:r>
              <a:rPr lang="pt-BR" dirty="0"/>
              <a:t>- O texto ao redor do frame é alinhado pela parte superior </a:t>
            </a:r>
            <a:r>
              <a:rPr lang="pt-BR" dirty="0" smtClean="0"/>
              <a:t>do frame</a:t>
            </a:r>
            <a:r>
              <a:rPr lang="pt-BR" dirty="0"/>
              <a:t>.</a:t>
            </a:r>
          </a:p>
          <a:p>
            <a:r>
              <a:rPr lang="pt-BR" dirty="0" smtClean="0"/>
              <a:t>	</a:t>
            </a:r>
            <a:r>
              <a:rPr lang="pt-BR" b="1" dirty="0" err="1" smtClean="0"/>
              <a:t>Middle</a:t>
            </a:r>
            <a:r>
              <a:rPr lang="pt-BR" dirty="0" smtClean="0"/>
              <a:t> </a:t>
            </a:r>
            <a:r>
              <a:rPr lang="pt-BR" dirty="0"/>
              <a:t>- O texto ao redor do frame é alinhado pelo meio do frame.</a:t>
            </a:r>
          </a:p>
          <a:p>
            <a:r>
              <a:rPr lang="pt-BR" dirty="0" smtClean="0"/>
              <a:t>	</a:t>
            </a:r>
            <a:r>
              <a:rPr lang="pt-BR" b="1" dirty="0" err="1" smtClean="0"/>
              <a:t>Bottom</a:t>
            </a:r>
            <a:r>
              <a:rPr lang="pt-BR" dirty="0" smtClean="0"/>
              <a:t> </a:t>
            </a:r>
            <a:r>
              <a:rPr lang="pt-BR" dirty="0"/>
              <a:t>- O texto ao redor do frame é alinhado pela parte inferior </a:t>
            </a:r>
            <a:r>
              <a:rPr lang="pt-BR" dirty="0" smtClean="0"/>
              <a:t>do frame.</a:t>
            </a:r>
          </a:p>
          <a:p>
            <a:r>
              <a:rPr lang="pt-BR" dirty="0" smtClean="0"/>
              <a:t>	</a:t>
            </a:r>
            <a:r>
              <a:rPr lang="pt-BR" b="1" dirty="0" err="1" smtClean="0"/>
              <a:t>Left</a:t>
            </a:r>
            <a:r>
              <a:rPr lang="pt-BR" dirty="0" smtClean="0"/>
              <a:t> </a:t>
            </a:r>
            <a:r>
              <a:rPr lang="pt-BR" dirty="0"/>
              <a:t>- O frame é alinhado à esquerda, deixando o texto </a:t>
            </a:r>
            <a:r>
              <a:rPr lang="pt-BR" dirty="0" smtClean="0"/>
              <a:t>posicionado no </a:t>
            </a:r>
            <a:r>
              <a:rPr lang="pt-BR" dirty="0"/>
              <a:t>seu </a:t>
            </a:r>
            <a:r>
              <a:rPr lang="pt-BR" dirty="0" smtClean="0"/>
              <a:t>	lado </a:t>
            </a:r>
            <a:r>
              <a:rPr lang="pt-BR" dirty="0"/>
              <a:t>direito.</a:t>
            </a:r>
          </a:p>
          <a:p>
            <a:r>
              <a:rPr lang="pt-BR" dirty="0" smtClean="0"/>
              <a:t>	</a:t>
            </a:r>
            <a:r>
              <a:rPr lang="pt-BR" b="1" dirty="0" err="1" smtClean="0"/>
              <a:t>Right</a:t>
            </a:r>
            <a:r>
              <a:rPr lang="pt-BR" dirty="0" smtClean="0"/>
              <a:t> </a:t>
            </a:r>
            <a:r>
              <a:rPr lang="pt-BR" dirty="0"/>
              <a:t>- O frame é alinhado à direita, deixando o texto posicionado </a:t>
            </a:r>
            <a:r>
              <a:rPr lang="pt-BR" dirty="0" smtClean="0"/>
              <a:t>no seu 	lado </a:t>
            </a:r>
            <a:r>
              <a:rPr lang="pt-BR" dirty="0"/>
              <a:t>esquerdo</a:t>
            </a:r>
          </a:p>
        </p:txBody>
      </p:sp>
    </p:spTree>
    <p:extLst>
      <p:ext uri="{BB962C8B-B14F-4D97-AF65-F5344CB8AC3E}">
        <p14:creationId xmlns:p14="http://schemas.microsoft.com/office/powerpoint/2010/main" val="4182633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39552" y="612845"/>
            <a:ext cx="8136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FRAMEBORDER</a:t>
            </a:r>
            <a:r>
              <a:rPr lang="pt-BR" dirty="0"/>
              <a:t>=1|0 -Idêntico ao parâmetro de mesmo nome do comando</a:t>
            </a:r>
          </a:p>
          <a:p>
            <a:r>
              <a:rPr lang="pt-BR" dirty="0"/>
              <a:t>FRAMESET, ele ativa ou desativa a exibição de borda para </a:t>
            </a:r>
            <a:r>
              <a:rPr lang="pt-BR" dirty="0" smtClean="0"/>
              <a:t>o frame </a:t>
            </a:r>
            <a:r>
              <a:rPr lang="pt-BR" dirty="0"/>
              <a:t>atual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/>
              <a:t>MARGINHEIGHT</a:t>
            </a:r>
            <a:r>
              <a:rPr lang="pt-BR" dirty="0"/>
              <a:t>=altura - </a:t>
            </a:r>
            <a:r>
              <a:rPr lang="pt-BR" dirty="0" smtClean="0"/>
              <a:t>Especifica </a:t>
            </a:r>
            <a:r>
              <a:rPr lang="pt-BR" dirty="0"/>
              <a:t>a altura das margens </a:t>
            </a:r>
            <a:r>
              <a:rPr lang="pt-BR" dirty="0" smtClean="0"/>
              <a:t>superior e </a:t>
            </a:r>
            <a:r>
              <a:rPr lang="pt-BR" dirty="0"/>
              <a:t>inferior do frame em pixels.</a:t>
            </a:r>
          </a:p>
          <a:p>
            <a:r>
              <a:rPr lang="pt-BR" b="1" dirty="0"/>
              <a:t>MARGINWIDTH</a:t>
            </a:r>
            <a:r>
              <a:rPr lang="pt-BR" dirty="0"/>
              <a:t>=largura - </a:t>
            </a:r>
            <a:r>
              <a:rPr lang="pt-BR" dirty="0" smtClean="0"/>
              <a:t>Especifica </a:t>
            </a:r>
            <a:r>
              <a:rPr lang="pt-BR" dirty="0"/>
              <a:t>a largura das margens </a:t>
            </a:r>
            <a:r>
              <a:rPr lang="pt-BR" dirty="0" smtClean="0"/>
              <a:t>esquerda e </a:t>
            </a:r>
            <a:r>
              <a:rPr lang="pt-BR" dirty="0"/>
              <a:t>direita do frame em pixels.</a:t>
            </a:r>
          </a:p>
          <a:p>
            <a:r>
              <a:rPr lang="pt-BR" b="1" dirty="0"/>
              <a:t>NAME</a:t>
            </a:r>
            <a:r>
              <a:rPr lang="pt-BR" dirty="0"/>
              <a:t>=nome - Atribui um nome para o frame, de maneira que </a:t>
            </a:r>
            <a:r>
              <a:rPr lang="pt-BR" dirty="0" smtClean="0"/>
              <a:t>possa ser identificado </a:t>
            </a:r>
            <a:r>
              <a:rPr lang="pt-BR" dirty="0"/>
              <a:t>e localizado para carregar documentos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/>
              <a:t>NORESIZE</a:t>
            </a:r>
            <a:r>
              <a:rPr lang="pt-BR" dirty="0"/>
              <a:t> - Evita que o frame seja redimensionado pelo usuário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/>
              <a:t>SCROLLING</a:t>
            </a:r>
            <a:r>
              <a:rPr lang="pt-BR" dirty="0"/>
              <a:t>=</a:t>
            </a:r>
            <a:r>
              <a:rPr lang="pt-BR" dirty="0" err="1"/>
              <a:t>yes</a:t>
            </a:r>
            <a:r>
              <a:rPr lang="pt-BR" dirty="0"/>
              <a:t>| no - Quando ajustado para o valor 'no', não </a:t>
            </a:r>
            <a:r>
              <a:rPr lang="pt-BR" dirty="0" smtClean="0"/>
              <a:t>permite que </a:t>
            </a:r>
            <a:r>
              <a:rPr lang="pt-BR" dirty="0"/>
              <a:t>o frame possua barras de rolagem.</a:t>
            </a:r>
          </a:p>
        </p:txBody>
      </p:sp>
    </p:spTree>
    <p:extLst>
      <p:ext uri="{BB962C8B-B14F-4D97-AF65-F5344CB8AC3E}">
        <p14:creationId xmlns:p14="http://schemas.microsoft.com/office/powerpoint/2010/main" val="4182633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305003"/>
            <a:ext cx="41814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82280"/>
            <a:ext cx="41814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41338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92484" y="188640"/>
            <a:ext cx="5043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Exercício: Copie  o texto abaixo salve o arquivo com o nome  doc_1.html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84813" y="2348880"/>
            <a:ext cx="5043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Exercício: Copie  o texto abaixo salve o arquivo com o nome  doc_2.html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20445" y="4510861"/>
            <a:ext cx="5043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Exercício: Copie  o texto abaixo salve o arquivo com o nome  doc_3.html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729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Formulários Web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11560" y="2136339"/>
            <a:ext cx="7920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Os formulários eletrônicos são </a:t>
            </a:r>
            <a:r>
              <a:rPr lang="pt-BR" sz="2000" dirty="0" smtClean="0"/>
              <a:t> </a:t>
            </a:r>
            <a:r>
              <a:rPr lang="pt-BR" sz="2000" dirty="0"/>
              <a:t>recursos da </a:t>
            </a:r>
            <a:r>
              <a:rPr lang="pt-BR" sz="2000" dirty="0" smtClean="0"/>
              <a:t>linguagem HTML, </a:t>
            </a:r>
            <a:r>
              <a:rPr lang="pt-BR" sz="2000" dirty="0"/>
              <a:t>pois através deles um usuário pode interagir com o </a:t>
            </a:r>
            <a:r>
              <a:rPr lang="pt-BR" sz="2000" dirty="0" smtClean="0"/>
              <a:t>servidor enviando dados </a:t>
            </a:r>
            <a:r>
              <a:rPr lang="pt-BR" sz="2000" dirty="0"/>
              <a:t>para serem </a:t>
            </a:r>
            <a:r>
              <a:rPr lang="pt-BR" sz="2000" dirty="0" smtClean="0"/>
              <a:t>processados</a:t>
            </a:r>
            <a:r>
              <a:rPr lang="pt-BR" sz="2000" dirty="0"/>
              <a:t>. </a:t>
            </a:r>
            <a:endParaRPr lang="pt-BR" sz="2000" dirty="0" smtClean="0"/>
          </a:p>
          <a:p>
            <a:pPr algn="just"/>
            <a:r>
              <a:rPr lang="pt-BR" sz="2000" dirty="0" smtClean="0"/>
              <a:t>Os </a:t>
            </a:r>
            <a:r>
              <a:rPr lang="pt-BR" sz="2000" dirty="0"/>
              <a:t>comandos de criação de </a:t>
            </a:r>
            <a:r>
              <a:rPr lang="pt-BR" sz="2000" dirty="0" smtClean="0"/>
              <a:t>formulários são</a:t>
            </a:r>
            <a:r>
              <a:rPr lang="pt-BR" sz="2000" dirty="0"/>
              <a:t>, portanto, os principais responsáveis pela troca de informações </a:t>
            </a:r>
            <a:r>
              <a:rPr lang="pt-BR" sz="2000" dirty="0" smtClean="0"/>
              <a:t>entre cliente </a:t>
            </a:r>
            <a:r>
              <a:rPr lang="pt-BR" sz="2000" dirty="0"/>
              <a:t>e servidor</a:t>
            </a:r>
            <a:r>
              <a:rPr lang="pt-BR" sz="2000" dirty="0" smtClean="0"/>
              <a:t>.</a:t>
            </a:r>
          </a:p>
          <a:p>
            <a:pPr algn="just"/>
            <a:r>
              <a:rPr lang="pt-BR" sz="2000" dirty="0"/>
              <a:t>Porém, para que um formulário funcione, é </a:t>
            </a:r>
            <a:r>
              <a:rPr lang="pt-BR" sz="2000" dirty="0" smtClean="0"/>
              <a:t>necessário </a:t>
            </a:r>
            <a:r>
              <a:rPr lang="pt-BR" sz="2000" dirty="0"/>
              <a:t>que no lado do servidor exista um outro programa, escrito em </a:t>
            </a:r>
            <a:r>
              <a:rPr lang="pt-BR" sz="2000" dirty="0" smtClean="0"/>
              <a:t>outra linguagem </a:t>
            </a:r>
            <a:r>
              <a:rPr lang="pt-BR" sz="2000" dirty="0"/>
              <a:t>de programação, que será o responsável pelo recebimento e </a:t>
            </a:r>
            <a:r>
              <a:rPr lang="pt-BR" sz="2000" dirty="0" smtClean="0"/>
              <a:t>processamento das </a:t>
            </a:r>
            <a:r>
              <a:rPr lang="pt-BR" sz="2000" dirty="0"/>
              <a:t>informações enviadas.</a:t>
            </a:r>
          </a:p>
        </p:txBody>
      </p:sp>
    </p:spTree>
    <p:extLst>
      <p:ext uri="{BB962C8B-B14F-4D97-AF65-F5344CB8AC3E}">
        <p14:creationId xmlns:p14="http://schemas.microsoft.com/office/powerpoint/2010/main" val="284998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29432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51520" y="260648"/>
            <a:ext cx="5043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Exercício: Copie  o texto abaixo salve o arquivo com o nome  frame_1.html</a:t>
            </a:r>
            <a:endParaRPr lang="pt-B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272" y="2792685"/>
            <a:ext cx="54102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843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278646"/>
            <a:ext cx="84249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Interligação de frames</a:t>
            </a:r>
          </a:p>
          <a:p>
            <a:r>
              <a:rPr lang="pt-BR" dirty="0"/>
              <a:t>Uma aplicação interessante do recurso de frames é a criação de páginas </a:t>
            </a:r>
            <a:r>
              <a:rPr lang="pt-BR" dirty="0" smtClean="0"/>
              <a:t>que exibam</a:t>
            </a:r>
            <a:r>
              <a:rPr lang="pt-BR" dirty="0"/>
              <a:t>, na mesma tela, uma lista de itens permanente e o conteúdo do </a:t>
            </a:r>
            <a:r>
              <a:rPr lang="pt-BR" dirty="0" smtClean="0"/>
              <a:t>item selecionado</a:t>
            </a:r>
            <a:r>
              <a:rPr lang="pt-BR" dirty="0"/>
              <a:t>. Para fazer isto precisaremos de dois frames, um para exibir </a:t>
            </a:r>
            <a:r>
              <a:rPr lang="pt-BR" dirty="0" smtClean="0"/>
              <a:t>a lista </a:t>
            </a:r>
            <a:r>
              <a:rPr lang="pt-BR" dirty="0"/>
              <a:t>e outro, os conteúdos.</a:t>
            </a:r>
          </a:p>
          <a:p>
            <a:r>
              <a:rPr lang="pt-BR" dirty="0"/>
              <a:t>Os frames devem receber nomes, através do parâmetro NAME do </a:t>
            </a:r>
            <a:r>
              <a:rPr lang="pt-BR" dirty="0" smtClean="0"/>
              <a:t>comando FRAME</a:t>
            </a:r>
            <a:r>
              <a:rPr lang="pt-BR" dirty="0"/>
              <a:t>, para que o Browser possa abrir os documentos no </a:t>
            </a:r>
            <a:r>
              <a:rPr lang="pt-BR" dirty="0" smtClean="0"/>
              <a:t>local correto.</a:t>
            </a:r>
          </a:p>
          <a:p>
            <a:endParaRPr lang="pt-BR" dirty="0"/>
          </a:p>
          <a:p>
            <a:r>
              <a:rPr lang="pt-BR" dirty="0"/>
              <a:t>No campo do cabeçalho do documento que contém os links, deve ser usada</a:t>
            </a:r>
          </a:p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b="1" dirty="0"/>
              <a:t>&lt;BASE TARGET=nome do frame&gt;</a:t>
            </a:r>
            <a:r>
              <a:rPr lang="pt-BR" dirty="0"/>
              <a:t>, contendo o nome do frame</a:t>
            </a:r>
          </a:p>
        </p:txBody>
      </p:sp>
      <p:sp>
        <p:nvSpPr>
          <p:cNvPr id="5" name="Retângulo 4"/>
          <p:cNvSpPr/>
          <p:nvPr/>
        </p:nvSpPr>
        <p:spPr>
          <a:xfrm>
            <a:off x="251520" y="2996952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que abrirá os conteúdos dos </a:t>
            </a:r>
            <a:r>
              <a:rPr lang="pt-BR" dirty="0" err="1"/>
              <a:t>ítens</a:t>
            </a:r>
            <a:r>
              <a:rPr lang="pt-BR" dirty="0"/>
              <a:t>. Pode-se também utilizar o </a:t>
            </a:r>
            <a:r>
              <a:rPr lang="pt-BR" dirty="0" smtClean="0"/>
              <a:t>parâmetro TARGET </a:t>
            </a:r>
            <a:r>
              <a:rPr lang="pt-BR" dirty="0"/>
              <a:t>do comando A para este m. A sintaxe utilizada neste caso seria:</a:t>
            </a:r>
          </a:p>
          <a:p>
            <a:r>
              <a:rPr lang="pt-BR" dirty="0"/>
              <a:t>&lt;A HREF=nome ou URL do documento TARGET=nome da janela &gt;</a:t>
            </a:r>
          </a:p>
          <a:p>
            <a:r>
              <a:rPr lang="pt-BR" dirty="0"/>
              <a:t>Texto do link &lt;/A&gt;.</a:t>
            </a:r>
          </a:p>
        </p:txBody>
      </p:sp>
    </p:spTree>
    <p:extLst>
      <p:ext uri="{BB962C8B-B14F-4D97-AF65-F5344CB8AC3E}">
        <p14:creationId xmlns:p14="http://schemas.microsoft.com/office/powerpoint/2010/main" val="335383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052736"/>
            <a:ext cx="41052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33362" y="1886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Exercício: Copie  o texto abaixo salve o arquivo com o nome  menu.html</a:t>
            </a:r>
            <a:endParaRPr lang="pt-BR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5085184"/>
            <a:ext cx="35814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85762" y="42948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Exercício: Copie  o texto abaixo salve o arquivo com o nome  frame2.html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783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Referência:</a:t>
            </a:r>
          </a:p>
          <a:p>
            <a:r>
              <a:rPr lang="pt-BR" sz="1600" b="1" dirty="0"/>
              <a:t>Fundamentos </a:t>
            </a:r>
            <a:r>
              <a:rPr lang="pt-BR" sz="1600" b="1" dirty="0" smtClean="0"/>
              <a:t>de Desenvolvimento Web - </a:t>
            </a:r>
            <a:r>
              <a:rPr lang="pt-BR" sz="1600" i="1" dirty="0" smtClean="0"/>
              <a:t>Bruno </a:t>
            </a:r>
            <a:r>
              <a:rPr lang="pt-BR" sz="1600" i="1" dirty="0"/>
              <a:t>Batista </a:t>
            </a:r>
            <a:r>
              <a:rPr lang="pt-BR" sz="1600" i="1" dirty="0" err="1" smtClean="0"/>
              <a:t>Boniati</a:t>
            </a:r>
            <a:r>
              <a:rPr lang="pt-BR" sz="1600" i="1" dirty="0" smtClean="0"/>
              <a:t>; Teresinha </a:t>
            </a:r>
            <a:r>
              <a:rPr lang="pt-BR" sz="1600" i="1" dirty="0"/>
              <a:t>Letícia da </a:t>
            </a:r>
            <a:r>
              <a:rPr lang="pt-BR" sz="1600" i="1" dirty="0" smtClean="0"/>
              <a:t>Silva</a:t>
            </a:r>
          </a:p>
          <a:p>
            <a:r>
              <a:rPr lang="pt-BR" sz="1600" dirty="0"/>
              <a:t>Programa de Educação </a:t>
            </a:r>
            <a:r>
              <a:rPr lang="pt-BR" sz="1600" dirty="0" smtClean="0"/>
              <a:t>Tutorial Curso </a:t>
            </a:r>
            <a:r>
              <a:rPr lang="pt-BR" sz="1600" dirty="0"/>
              <a:t>de Engenharia de Telecomunicações</a:t>
            </a:r>
          </a:p>
          <a:p>
            <a:r>
              <a:rPr lang="pt-BR" sz="1600" dirty="0"/>
              <a:t>Universidade Federal </a:t>
            </a:r>
            <a:r>
              <a:rPr lang="pt-BR" sz="1600" dirty="0" smtClean="0"/>
              <a:t>Fluminense  - Autores: </a:t>
            </a:r>
            <a:r>
              <a:rPr lang="pt-BR" sz="1600" dirty="0" err="1"/>
              <a:t>Robertha</a:t>
            </a:r>
            <a:r>
              <a:rPr lang="pt-BR" sz="1600" dirty="0"/>
              <a:t> Pereira </a:t>
            </a:r>
            <a:r>
              <a:rPr lang="pt-BR" sz="1600" dirty="0" smtClean="0"/>
              <a:t>Pedroso; Últimas </a:t>
            </a:r>
            <a:r>
              <a:rPr lang="pt-BR" sz="1600" dirty="0"/>
              <a:t>atualizações: </a:t>
            </a:r>
            <a:r>
              <a:rPr lang="pt-BR" sz="1600" dirty="0" err="1"/>
              <a:t>Pâmella</a:t>
            </a:r>
            <a:r>
              <a:rPr lang="pt-BR" sz="1600" dirty="0"/>
              <a:t> Almeida </a:t>
            </a:r>
            <a:r>
              <a:rPr lang="pt-BR" sz="1600" dirty="0" smtClean="0"/>
              <a:t>Gomes; Rafael </a:t>
            </a:r>
            <a:r>
              <a:rPr lang="pt-BR" sz="1600" dirty="0"/>
              <a:t>de Oliveira Ribeiro</a:t>
            </a:r>
          </a:p>
        </p:txBody>
      </p:sp>
    </p:spTree>
    <p:extLst>
      <p:ext uri="{BB962C8B-B14F-4D97-AF65-F5344CB8AC3E}">
        <p14:creationId xmlns:p14="http://schemas.microsoft.com/office/powerpoint/2010/main" val="25917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51520" y="116632"/>
            <a:ext cx="871296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/>
              <a:t> </a:t>
            </a:r>
            <a:r>
              <a:rPr lang="pt-BR" sz="1600" b="1" dirty="0"/>
              <a:t>FORM</a:t>
            </a:r>
          </a:p>
          <a:p>
            <a:r>
              <a:rPr lang="pt-BR" sz="1600" dirty="0"/>
              <a:t>As marcações </a:t>
            </a:r>
            <a:r>
              <a:rPr lang="pt-BR" sz="1600" b="1" dirty="0"/>
              <a:t>&lt;FORM&gt; </a:t>
            </a:r>
            <a:r>
              <a:rPr lang="pt-BR" sz="1600" b="1" dirty="0" smtClean="0"/>
              <a:t> </a:t>
            </a:r>
            <a:r>
              <a:rPr lang="pt-BR" sz="1600" b="1" dirty="0"/>
              <a:t>&lt;/FORM&gt;</a:t>
            </a:r>
            <a:r>
              <a:rPr lang="pt-BR" sz="1600" dirty="0"/>
              <a:t> são usadas para </a:t>
            </a:r>
            <a:r>
              <a:rPr lang="pt-BR" sz="1600" dirty="0" smtClean="0"/>
              <a:t>definir </a:t>
            </a:r>
            <a:r>
              <a:rPr lang="pt-BR" sz="1600" dirty="0"/>
              <a:t>um formulário.</a:t>
            </a:r>
          </a:p>
          <a:p>
            <a:r>
              <a:rPr lang="pt-BR" sz="1600" dirty="0"/>
              <a:t>Este comando tem duas funções importantes: </a:t>
            </a:r>
            <a:r>
              <a:rPr lang="pt-BR" sz="1600" dirty="0" smtClean="0"/>
              <a:t>especificar </a:t>
            </a:r>
            <a:r>
              <a:rPr lang="pt-BR" sz="1600" dirty="0"/>
              <a:t>o local do programa</a:t>
            </a:r>
          </a:p>
          <a:p>
            <a:r>
              <a:rPr lang="pt-BR" sz="1600" dirty="0"/>
              <a:t>que controlará o formulário e </a:t>
            </a:r>
            <a:r>
              <a:rPr lang="pt-BR" sz="1600" dirty="0" smtClean="0"/>
              <a:t>definir </a:t>
            </a:r>
            <a:r>
              <a:rPr lang="pt-BR" sz="1600" dirty="0"/>
              <a:t>a forma ou método como os dados serão</a:t>
            </a:r>
          </a:p>
          <a:p>
            <a:r>
              <a:rPr lang="pt-BR" sz="1600" dirty="0"/>
              <a:t>enviados.</a:t>
            </a:r>
          </a:p>
          <a:p>
            <a:r>
              <a:rPr lang="pt-BR" sz="1600" dirty="0"/>
              <a:t>O comando FORM possui os seguintes parâmetros:</a:t>
            </a:r>
          </a:p>
          <a:p>
            <a:r>
              <a:rPr lang="pt-BR" sz="1600" b="1" dirty="0" smtClean="0"/>
              <a:t>ACTION</a:t>
            </a:r>
            <a:r>
              <a:rPr lang="pt-BR" sz="1600" dirty="0" smtClean="0"/>
              <a:t>=URL </a:t>
            </a:r>
            <a:r>
              <a:rPr lang="pt-BR" sz="1600" dirty="0"/>
              <a:t>- </a:t>
            </a:r>
            <a:r>
              <a:rPr lang="pt-BR" sz="1600" dirty="0" smtClean="0"/>
              <a:t>Especifica </a:t>
            </a:r>
            <a:r>
              <a:rPr lang="pt-BR" sz="1600" dirty="0"/>
              <a:t>o local (URL) do servidor e do </a:t>
            </a:r>
            <a:r>
              <a:rPr lang="pt-BR" sz="1600" dirty="0" smtClean="0"/>
              <a:t>programa CGI </a:t>
            </a:r>
            <a:r>
              <a:rPr lang="pt-BR" sz="1600" dirty="0"/>
              <a:t>que vai processar os dados do formulário.</a:t>
            </a:r>
          </a:p>
          <a:p>
            <a:endParaRPr lang="pt-BR" sz="1600" dirty="0" smtClean="0"/>
          </a:p>
          <a:p>
            <a:r>
              <a:rPr lang="pt-BR" sz="1600" b="1" dirty="0" smtClean="0"/>
              <a:t>METHOD</a:t>
            </a:r>
            <a:r>
              <a:rPr lang="pt-BR" sz="1600" dirty="0" smtClean="0"/>
              <a:t>=Método de troca de dados - Indica o método usado pelo servidor para receber os dados do formulário. As opções possíveis para  </a:t>
            </a:r>
            <a:r>
              <a:rPr lang="pt-BR" sz="1600" dirty="0"/>
              <a:t>este parâmetro são: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GET</a:t>
            </a:r>
            <a:r>
              <a:rPr lang="pt-BR" sz="1600" dirty="0" smtClean="0"/>
              <a:t> </a:t>
            </a:r>
            <a:r>
              <a:rPr lang="pt-BR" sz="1600" dirty="0"/>
              <a:t>- As informações são enviadas como se </a:t>
            </a:r>
            <a:r>
              <a:rPr lang="pt-BR" sz="1600" dirty="0" smtClean="0"/>
              <a:t>fizessem </a:t>
            </a:r>
            <a:r>
              <a:rPr lang="pt-BR" sz="1600" dirty="0"/>
              <a:t>parte da URL</a:t>
            </a:r>
            <a:r>
              <a:rPr lang="pt-BR" sz="1600" dirty="0" smtClean="0"/>
              <a:t>. Os </a:t>
            </a:r>
            <a:r>
              <a:rPr lang="pt-BR" sz="1600" dirty="0"/>
              <a:t>dados coletados pelo </a:t>
            </a:r>
            <a:r>
              <a:rPr lang="pt-BR" sz="1600" dirty="0" smtClean="0"/>
              <a:t>formulário são </a:t>
            </a:r>
            <a:r>
              <a:rPr lang="pt-BR" sz="1600" dirty="0"/>
              <a:t>enviados pela URL da </a:t>
            </a:r>
            <a:r>
              <a:rPr lang="pt-BR" sz="1600" dirty="0" smtClean="0"/>
              <a:t>requisição, ficando</a:t>
            </a:r>
            <a:r>
              <a:rPr lang="pt-BR" sz="1600" dirty="0"/>
              <a:t>, inclusive, </a:t>
            </a:r>
            <a:r>
              <a:rPr lang="pt-BR" sz="1600" dirty="0" smtClean="0"/>
              <a:t>visíveis </a:t>
            </a:r>
            <a:r>
              <a:rPr lang="pt-BR" sz="1600" dirty="0"/>
              <a:t>ao </a:t>
            </a:r>
            <a:r>
              <a:rPr lang="pt-BR" sz="1600" dirty="0" smtClean="0"/>
              <a:t>usuário</a:t>
            </a:r>
            <a:r>
              <a:rPr lang="pt-BR" sz="1600" dirty="0"/>
              <a:t>. </a:t>
            </a:r>
            <a:r>
              <a:rPr lang="pt-BR" sz="1600" dirty="0" smtClean="0"/>
              <a:t>É </a:t>
            </a:r>
            <a:r>
              <a:rPr lang="pt-BR" sz="1600" dirty="0"/>
              <a:t>o </a:t>
            </a:r>
            <a:r>
              <a:rPr lang="pt-BR" sz="1600" dirty="0" smtClean="0"/>
              <a:t>método </a:t>
            </a:r>
            <a:r>
              <a:rPr lang="pt-BR" sz="1600" dirty="0"/>
              <a:t>mais simples</a:t>
            </a:r>
            <a:r>
              <a:rPr lang="pt-BR" sz="1600" dirty="0" smtClean="0"/>
              <a:t>, pois </a:t>
            </a:r>
            <a:r>
              <a:rPr lang="pt-BR" sz="1600" dirty="0"/>
              <a:t>dispensa ate mesmo a </a:t>
            </a:r>
            <a:r>
              <a:rPr lang="pt-BR" sz="1600" dirty="0" smtClean="0"/>
              <a:t>utilização </a:t>
            </a:r>
            <a:r>
              <a:rPr lang="pt-BR" sz="1600" dirty="0"/>
              <a:t>de um </a:t>
            </a:r>
            <a:r>
              <a:rPr lang="pt-BR" sz="1600" dirty="0" smtClean="0"/>
              <a:t>formulário</a:t>
            </a:r>
            <a:r>
              <a:rPr lang="pt-BR" sz="1600" dirty="0"/>
              <a:t>. No entanto</a:t>
            </a:r>
            <a:r>
              <a:rPr lang="pt-BR" sz="1600" dirty="0" smtClean="0"/>
              <a:t>, apresenta </a:t>
            </a:r>
            <a:r>
              <a:rPr lang="pt-BR" sz="1600" dirty="0"/>
              <a:t>algumas desvantagens, como o fato de exibir as </a:t>
            </a:r>
            <a:r>
              <a:rPr lang="pt-BR" sz="1600" dirty="0" smtClean="0"/>
              <a:t>informações do formulário </a:t>
            </a:r>
            <a:r>
              <a:rPr lang="pt-BR" sz="1600" dirty="0"/>
              <a:t>na URL (no caso de uma senha, isso </a:t>
            </a:r>
            <a:r>
              <a:rPr lang="pt-BR" sz="1600" dirty="0" smtClean="0"/>
              <a:t>não </a:t>
            </a:r>
            <a:r>
              <a:rPr lang="pt-BR" sz="1600" dirty="0"/>
              <a:t>seria adequado).</a:t>
            </a:r>
          </a:p>
          <a:p>
            <a:r>
              <a:rPr lang="pt-BR" sz="1600" dirty="0"/>
              <a:t>Outra desvantagem e que o </a:t>
            </a:r>
            <a:r>
              <a:rPr lang="pt-BR" sz="1600" dirty="0" smtClean="0"/>
              <a:t>método </a:t>
            </a:r>
            <a:r>
              <a:rPr lang="pt-BR" sz="1600" i="1" dirty="0" err="1"/>
              <a:t>get</a:t>
            </a:r>
            <a:r>
              <a:rPr lang="pt-BR" sz="1600" i="1" dirty="0"/>
              <a:t> </a:t>
            </a:r>
            <a:r>
              <a:rPr lang="pt-BR" sz="1600" dirty="0" smtClean="0"/>
              <a:t>não </a:t>
            </a:r>
            <a:r>
              <a:rPr lang="pt-BR" sz="1600" dirty="0"/>
              <a:t>permite o envio de determinados</a:t>
            </a:r>
          </a:p>
          <a:p>
            <a:r>
              <a:rPr lang="pt-BR" sz="1600" dirty="0"/>
              <a:t>tipos de dados, como arquivos, por exemplo.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POST</a:t>
            </a:r>
            <a:r>
              <a:rPr lang="pt-BR" sz="1600" dirty="0" smtClean="0"/>
              <a:t> </a:t>
            </a:r>
            <a:r>
              <a:rPr lang="pt-BR" sz="1600" dirty="0"/>
              <a:t>- As informações são enviadas num bloco de dados </a:t>
            </a:r>
            <a:r>
              <a:rPr lang="pt-BR" sz="1600" dirty="0" smtClean="0"/>
              <a:t>separado da </a:t>
            </a:r>
            <a:r>
              <a:rPr lang="pt-BR" sz="1600" dirty="0"/>
              <a:t>URL. </a:t>
            </a:r>
            <a:endParaRPr lang="pt-BR" sz="1600" dirty="0" smtClean="0"/>
          </a:p>
          <a:p>
            <a:r>
              <a:rPr lang="pt-BR" sz="1600" dirty="0" smtClean="0"/>
              <a:t>É </a:t>
            </a:r>
            <a:r>
              <a:rPr lang="pt-BR" sz="1600" dirty="0"/>
              <a:t>o método mais utilizado</a:t>
            </a:r>
            <a:r>
              <a:rPr lang="pt-BR" sz="1600" dirty="0" smtClean="0"/>
              <a:t>. Quando </a:t>
            </a:r>
            <a:r>
              <a:rPr lang="pt-BR" sz="1600" dirty="0"/>
              <a:t>utilizamos o </a:t>
            </a:r>
            <a:r>
              <a:rPr lang="pt-BR" sz="1600" dirty="0" smtClean="0"/>
              <a:t>método </a:t>
            </a:r>
            <a:r>
              <a:rPr lang="pt-BR" sz="1600" i="1" dirty="0"/>
              <a:t>post</a:t>
            </a:r>
            <a:r>
              <a:rPr lang="pt-BR" sz="1600" dirty="0"/>
              <a:t>, os dados do </a:t>
            </a:r>
            <a:r>
              <a:rPr lang="pt-BR" sz="1600" dirty="0" smtClean="0"/>
              <a:t>formulário são empacotados </a:t>
            </a:r>
            <a:r>
              <a:rPr lang="pt-BR" sz="1600" dirty="0"/>
              <a:t>junto com os dados do protocolo HTTP por meio de </a:t>
            </a:r>
            <a:r>
              <a:rPr lang="pt-BR" sz="1600" dirty="0" smtClean="0"/>
              <a:t>uma variável </a:t>
            </a:r>
            <a:r>
              <a:rPr lang="pt-BR" sz="1600" dirty="0"/>
              <a:t>de ambiente que fica </a:t>
            </a:r>
            <a:r>
              <a:rPr lang="pt-BR" sz="1600" dirty="0" smtClean="0"/>
              <a:t>disponível </a:t>
            </a:r>
            <a:r>
              <a:rPr lang="pt-BR" sz="1600" dirty="0"/>
              <a:t>para o acesso da </a:t>
            </a:r>
            <a:r>
              <a:rPr lang="pt-BR" sz="1600" dirty="0" smtClean="0"/>
              <a:t>aplicação </a:t>
            </a:r>
            <a:r>
              <a:rPr lang="pt-BR" sz="1600" i="1" dirty="0"/>
              <a:t>web</a:t>
            </a:r>
            <a:r>
              <a:rPr lang="pt-BR" sz="1600" dirty="0" smtClean="0"/>
              <a:t>. Neste </a:t>
            </a:r>
            <a:r>
              <a:rPr lang="pt-BR" sz="1600" dirty="0"/>
              <a:t>caso, os dados </a:t>
            </a:r>
            <a:r>
              <a:rPr lang="pt-BR" sz="1600" dirty="0" smtClean="0"/>
              <a:t>não ficam visíveis </a:t>
            </a:r>
            <a:r>
              <a:rPr lang="pt-BR" sz="1600" dirty="0"/>
              <a:t>e, por meio do </a:t>
            </a:r>
            <a:r>
              <a:rPr lang="pt-BR" sz="1600" dirty="0" smtClean="0"/>
              <a:t>método </a:t>
            </a:r>
            <a:r>
              <a:rPr lang="pt-BR" sz="1600" i="1" dirty="0"/>
              <a:t>post</a:t>
            </a:r>
            <a:r>
              <a:rPr lang="pt-BR" sz="1600" dirty="0"/>
              <a:t>, </a:t>
            </a:r>
            <a:r>
              <a:rPr lang="pt-BR" sz="1600" dirty="0" smtClean="0"/>
              <a:t>é possível </a:t>
            </a:r>
            <a:r>
              <a:rPr lang="pt-BR" sz="1600" dirty="0"/>
              <a:t>enviar arquivos. A desvantagem fica por conta de </a:t>
            </a:r>
            <a:r>
              <a:rPr lang="pt-BR" sz="1600" dirty="0" smtClean="0"/>
              <a:t>não poder ser </a:t>
            </a:r>
            <a:r>
              <a:rPr lang="pt-BR" sz="1600" dirty="0"/>
              <a:t>acessado, diretamente, pela URL, necessitando, obrigatoriamente, </a:t>
            </a:r>
            <a:r>
              <a:rPr lang="pt-BR" sz="1600" dirty="0" smtClean="0"/>
              <a:t>ser chamado </a:t>
            </a:r>
            <a:r>
              <a:rPr lang="pt-BR" sz="1600" dirty="0"/>
              <a:t>por meio de um </a:t>
            </a:r>
            <a:r>
              <a:rPr lang="pt-BR" sz="1600" dirty="0" smtClean="0"/>
              <a:t>formulário </a:t>
            </a:r>
            <a:r>
              <a:rPr lang="pt-BR" sz="1600" i="1" dirty="0"/>
              <a:t>web</a:t>
            </a:r>
            <a:r>
              <a:rPr lang="pt-BR" sz="1600" dirty="0" smtClean="0"/>
              <a:t>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8263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39552" y="404664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Sintaxe: </a:t>
            </a:r>
            <a:r>
              <a:rPr lang="pt-BR" b="1" dirty="0" smtClean="0"/>
              <a:t>&lt;FORM ACTION=URL METHOD=método&gt;</a:t>
            </a:r>
            <a:r>
              <a:rPr lang="pt-BR" dirty="0" smtClean="0"/>
              <a:t> [Campos do</a:t>
            </a:r>
          </a:p>
          <a:p>
            <a:r>
              <a:rPr lang="pt-BR" dirty="0" smtClean="0"/>
              <a:t>formulário] </a:t>
            </a:r>
            <a:r>
              <a:rPr lang="pt-BR" b="1" dirty="0" smtClean="0"/>
              <a:t>&lt;/FORM&gt;</a:t>
            </a:r>
          </a:p>
          <a:p>
            <a:endParaRPr lang="pt-BR" b="1" dirty="0"/>
          </a:p>
          <a:p>
            <a:r>
              <a:rPr lang="pt-BR" b="1" dirty="0" smtClean="0"/>
              <a:t>Exemplo:</a:t>
            </a:r>
            <a:endParaRPr lang="pt-B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5524784" cy="2617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63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67544" y="476672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O marcador INPUT</a:t>
            </a:r>
          </a:p>
          <a:p>
            <a:r>
              <a:rPr lang="pt-BR" dirty="0"/>
              <a:t>O marcador INPUT </a:t>
            </a:r>
            <a:r>
              <a:rPr lang="pt-BR" dirty="0" smtClean="0"/>
              <a:t>define </a:t>
            </a:r>
            <a:r>
              <a:rPr lang="pt-BR" dirty="0"/>
              <a:t>um campo de entrada de dados, onde o </a:t>
            </a:r>
            <a:r>
              <a:rPr lang="pt-BR" dirty="0" smtClean="0"/>
              <a:t>usuário digita </a:t>
            </a:r>
            <a:r>
              <a:rPr lang="pt-BR" dirty="0"/>
              <a:t>as informações requeridas pelo formulário. Cada campo de um </a:t>
            </a:r>
            <a:r>
              <a:rPr lang="pt-BR" dirty="0" smtClean="0"/>
              <a:t>formulário </a:t>
            </a:r>
            <a:r>
              <a:rPr lang="pt-BR" dirty="0"/>
              <a:t>atribui seu conteúdo a uma variável que possui nome e tipo </a:t>
            </a:r>
            <a:r>
              <a:rPr lang="pt-BR" dirty="0" smtClean="0"/>
              <a:t>específicos</a:t>
            </a:r>
            <a:r>
              <a:rPr lang="pt-BR" dirty="0"/>
              <a:t>.</a:t>
            </a:r>
          </a:p>
          <a:p>
            <a:r>
              <a:rPr lang="pt-BR" dirty="0"/>
              <a:t>Os parâmetros do marcador INPUT são os seguintes:</a:t>
            </a:r>
          </a:p>
        </p:txBody>
      </p:sp>
      <p:sp>
        <p:nvSpPr>
          <p:cNvPr id="4" name="Retângulo 3"/>
          <p:cNvSpPr/>
          <p:nvPr/>
        </p:nvSpPr>
        <p:spPr>
          <a:xfrm>
            <a:off x="755576" y="1916832"/>
            <a:ext cx="78488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TYPE</a:t>
            </a:r>
            <a:r>
              <a:rPr lang="pt-BR" dirty="0"/>
              <a:t>=Tipo de variável - </a:t>
            </a:r>
            <a:r>
              <a:rPr lang="pt-BR" dirty="0" smtClean="0"/>
              <a:t>Especifica </a:t>
            </a:r>
            <a:r>
              <a:rPr lang="pt-BR" dirty="0"/>
              <a:t>o tipo de dado para a variável.</a:t>
            </a:r>
          </a:p>
          <a:p>
            <a:r>
              <a:rPr lang="pt-BR" dirty="0"/>
              <a:t>Suas opções possíveis são:</a:t>
            </a:r>
          </a:p>
          <a:p>
            <a:r>
              <a:rPr lang="pt-BR" b="1" dirty="0"/>
              <a:t>TEXT</a:t>
            </a:r>
            <a:r>
              <a:rPr lang="pt-BR" dirty="0"/>
              <a:t> - Aceita dados do tipo caractere. É o tipo de variável </a:t>
            </a:r>
            <a:r>
              <a:rPr lang="pt-BR" dirty="0" smtClean="0"/>
              <a:t>mais usado </a:t>
            </a:r>
            <a:r>
              <a:rPr lang="pt-BR" dirty="0"/>
              <a:t>para a digitação de um campo de texto com tamanho conhecido</a:t>
            </a:r>
            <a:r>
              <a:rPr lang="pt-BR" dirty="0" smtClean="0"/>
              <a:t>. Por </a:t>
            </a:r>
            <a:r>
              <a:rPr lang="pt-BR" dirty="0"/>
              <a:t>padrão, a caixa de digitação criada para este tipo </a:t>
            </a:r>
            <a:r>
              <a:rPr lang="pt-BR" dirty="0" smtClean="0"/>
              <a:t>de variável </a:t>
            </a:r>
            <a:r>
              <a:rPr lang="pt-BR" dirty="0"/>
              <a:t>terá largura equivalente a 20 caracteres, não impõe </a:t>
            </a:r>
            <a:r>
              <a:rPr lang="pt-BR" dirty="0" smtClean="0"/>
              <a:t>limite para </a:t>
            </a:r>
            <a:r>
              <a:rPr lang="pt-BR" dirty="0"/>
              <a:t>a quantidade de caracteres digitados.</a:t>
            </a:r>
          </a:p>
          <a:p>
            <a:r>
              <a:rPr lang="pt-BR" b="1" dirty="0"/>
              <a:t>PASSWORD</a:t>
            </a:r>
            <a:r>
              <a:rPr lang="pt-BR" dirty="0"/>
              <a:t> - Aceita dados do tipo caractere. Funciona </a:t>
            </a:r>
            <a:r>
              <a:rPr lang="pt-BR" dirty="0" smtClean="0"/>
              <a:t>exatamente como </a:t>
            </a:r>
            <a:r>
              <a:rPr lang="pt-BR" dirty="0"/>
              <a:t>uma variável do tipo TEXT, porém, exibe um asterisco </a:t>
            </a:r>
            <a:r>
              <a:rPr lang="pt-BR" dirty="0" smtClean="0"/>
              <a:t>no lugar </a:t>
            </a:r>
            <a:r>
              <a:rPr lang="pt-BR" dirty="0"/>
              <a:t>de cada caractere digitado para impedir sua visualização </a:t>
            </a:r>
            <a:r>
              <a:rPr lang="pt-BR" dirty="0" smtClean="0"/>
              <a:t>na tela</a:t>
            </a:r>
            <a:r>
              <a:rPr lang="pt-BR" dirty="0"/>
              <a:t>. É ideal para a digitação de senhas e palavras-chave.</a:t>
            </a:r>
          </a:p>
          <a:p>
            <a:r>
              <a:rPr lang="pt-BR" b="1" dirty="0"/>
              <a:t>RADIO</a:t>
            </a:r>
            <a:r>
              <a:rPr lang="pt-BR" dirty="0"/>
              <a:t> - Aceita campos do tipo sim/não. Permite a exibição </a:t>
            </a:r>
            <a:r>
              <a:rPr lang="pt-BR" dirty="0" smtClean="0"/>
              <a:t>de várias </a:t>
            </a:r>
            <a:r>
              <a:rPr lang="pt-BR" dirty="0"/>
              <a:t>opções, mas só aceita que uma delas seja escolhida. </a:t>
            </a:r>
            <a:r>
              <a:rPr lang="pt-BR" dirty="0" smtClean="0"/>
              <a:t>O campo </a:t>
            </a:r>
            <a:r>
              <a:rPr lang="pt-BR" dirty="0"/>
              <a:t>de entrada de dados criado para este tipo de variável </a:t>
            </a:r>
            <a:r>
              <a:rPr lang="pt-BR" dirty="0" smtClean="0"/>
              <a:t>é um </a:t>
            </a:r>
            <a:r>
              <a:rPr lang="pt-BR" dirty="0"/>
              <a:t>pequeno círculo, que pode ser marcado com um clique. </a:t>
            </a:r>
            <a:r>
              <a:rPr lang="pt-BR" dirty="0" smtClean="0"/>
              <a:t>Dois círculos </a:t>
            </a:r>
            <a:r>
              <a:rPr lang="pt-BR" dirty="0"/>
              <a:t>associados à mesma variável não podem estar </a:t>
            </a:r>
            <a:r>
              <a:rPr lang="pt-BR" dirty="0" smtClean="0"/>
              <a:t>marcados simultaneamente</a:t>
            </a:r>
            <a:r>
              <a:rPr lang="pt-BR" dirty="0"/>
              <a:t>, pois quando o usuário clicar sobre o segundo, </a:t>
            </a:r>
            <a:r>
              <a:rPr lang="pt-BR" dirty="0" smtClean="0"/>
              <a:t>o primeiro </a:t>
            </a:r>
            <a:r>
              <a:rPr lang="pt-BR" dirty="0"/>
              <a:t>será </a:t>
            </a:r>
            <a:r>
              <a:rPr lang="pt-BR" dirty="0" smtClean="0"/>
              <a:t>automaticamente </a:t>
            </a:r>
            <a:r>
              <a:rPr lang="pt-BR" dirty="0"/>
              <a:t>desmarcado.</a:t>
            </a:r>
          </a:p>
        </p:txBody>
      </p:sp>
    </p:spTree>
    <p:extLst>
      <p:ext uri="{BB962C8B-B14F-4D97-AF65-F5344CB8AC3E}">
        <p14:creationId xmlns:p14="http://schemas.microsoft.com/office/powerpoint/2010/main" val="418263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7768021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7768021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4077072"/>
            <a:ext cx="7696013" cy="1709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63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04888"/>
            <a:ext cx="6867525" cy="484822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95536" y="332656"/>
            <a:ext cx="6944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Exercício: Copie  o texto abaixo salve o arquivo com o nome form_1.html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19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39552" y="188640"/>
            <a:ext cx="82089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CHECKBOX</a:t>
            </a:r>
            <a:r>
              <a:rPr lang="pt-BR" dirty="0"/>
              <a:t> - Aceita campos do tipo sim/não. Permite a </a:t>
            </a:r>
            <a:r>
              <a:rPr lang="pt-BR" dirty="0" smtClean="0"/>
              <a:t>exibição de </a:t>
            </a:r>
            <a:r>
              <a:rPr lang="pt-BR" dirty="0"/>
              <a:t>várias opções e aceita que o usuário escolha várias delas. </a:t>
            </a:r>
            <a:r>
              <a:rPr lang="pt-BR" dirty="0" smtClean="0"/>
              <a:t>O campo </a:t>
            </a:r>
            <a:r>
              <a:rPr lang="pt-BR" dirty="0"/>
              <a:t>de entrada de dados criado para este tipo de variável é </a:t>
            </a:r>
            <a:r>
              <a:rPr lang="pt-BR" dirty="0" smtClean="0"/>
              <a:t>um pequeno </a:t>
            </a:r>
            <a:r>
              <a:rPr lang="pt-BR" dirty="0"/>
              <a:t>quadrado, que pode ser marcado com um clique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/>
              <a:t>SUBMIT</a:t>
            </a:r>
            <a:r>
              <a:rPr lang="pt-BR" dirty="0"/>
              <a:t> - Cria um botão que envia o conteúdo do formulário </a:t>
            </a:r>
            <a:r>
              <a:rPr lang="pt-BR" dirty="0" smtClean="0"/>
              <a:t>ao ser </a:t>
            </a:r>
            <a:r>
              <a:rPr lang="pt-BR" dirty="0"/>
              <a:t>pressionado. Os dados são enviados para a URL </a:t>
            </a:r>
            <a:r>
              <a:rPr lang="pt-BR" dirty="0" smtClean="0"/>
              <a:t>especificada  no </a:t>
            </a:r>
            <a:r>
              <a:rPr lang="pt-BR" dirty="0"/>
              <a:t>parâmetro ACTION e de acordo com o método escolhido </a:t>
            </a:r>
            <a:r>
              <a:rPr lang="pt-BR" dirty="0" smtClean="0"/>
              <a:t>no parâmetro </a:t>
            </a:r>
            <a:r>
              <a:rPr lang="pt-BR" dirty="0"/>
              <a:t>METHOD do comando FORM. Por padrão, a legenda</a:t>
            </a:r>
          </a:p>
          <a:p>
            <a:r>
              <a:rPr lang="pt-BR" dirty="0"/>
              <a:t>do botão criado será </a:t>
            </a:r>
            <a:r>
              <a:rPr lang="pt-BR" dirty="0" smtClean="0"/>
              <a:t>'</a:t>
            </a:r>
            <a:r>
              <a:rPr lang="pt-BR" dirty="0" err="1" smtClean="0"/>
              <a:t>Submit</a:t>
            </a:r>
            <a:r>
              <a:rPr lang="pt-BR" dirty="0" smtClean="0"/>
              <a:t>‘.</a:t>
            </a:r>
          </a:p>
          <a:p>
            <a:endParaRPr lang="pt-BR" dirty="0"/>
          </a:p>
          <a:p>
            <a:r>
              <a:rPr lang="pt-BR" b="1" dirty="0"/>
              <a:t>RESET</a:t>
            </a:r>
            <a:r>
              <a:rPr lang="pt-BR" dirty="0"/>
              <a:t> - Cria um botão que, ao ser pressionado, possibilita ao </a:t>
            </a:r>
            <a:r>
              <a:rPr lang="pt-BR" dirty="0" smtClean="0"/>
              <a:t>usuário apagar </a:t>
            </a:r>
            <a:r>
              <a:rPr lang="pt-BR" dirty="0"/>
              <a:t>e restabelecer o valor padrão para todos os campos </a:t>
            </a:r>
            <a:r>
              <a:rPr lang="pt-BR" dirty="0" smtClean="0"/>
              <a:t>do formulário </a:t>
            </a:r>
            <a:r>
              <a:rPr lang="pt-BR" dirty="0"/>
              <a:t>de uma única vez. Por padrão, a legenda do </a:t>
            </a:r>
            <a:r>
              <a:rPr lang="pt-BR" dirty="0" smtClean="0"/>
              <a:t>botão criado </a:t>
            </a:r>
            <a:r>
              <a:rPr lang="pt-BR" dirty="0"/>
              <a:t>será 'Reset</a:t>
            </a:r>
            <a:r>
              <a:rPr lang="pt-BR" dirty="0" smtClean="0"/>
              <a:t>'.</a:t>
            </a:r>
          </a:p>
          <a:p>
            <a:endParaRPr lang="pt-BR" dirty="0"/>
          </a:p>
          <a:p>
            <a:r>
              <a:rPr lang="pt-BR" b="1" dirty="0"/>
              <a:t>HIDDEN </a:t>
            </a:r>
            <a:r>
              <a:rPr lang="pt-BR" dirty="0"/>
              <a:t>- </a:t>
            </a:r>
            <a:r>
              <a:rPr lang="pt-BR" dirty="0" smtClean="0"/>
              <a:t>Define </a:t>
            </a:r>
            <a:r>
              <a:rPr lang="pt-BR" dirty="0"/>
              <a:t>um campo invisível, cujo conteúdo é enviado </a:t>
            </a:r>
            <a:r>
              <a:rPr lang="pt-BR" dirty="0" smtClean="0"/>
              <a:t>junto com </a:t>
            </a:r>
            <a:r>
              <a:rPr lang="pt-BR" dirty="0"/>
              <a:t>os demais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b="1" dirty="0" smtClean="0"/>
              <a:t>ID</a:t>
            </a:r>
            <a:r>
              <a:rPr lang="pt-BR" dirty="0" smtClean="0"/>
              <a:t>=</a:t>
            </a:r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dirty="0"/>
              <a:t>de </a:t>
            </a:r>
            <a:r>
              <a:rPr lang="pt-BR" dirty="0" smtClean="0"/>
              <a:t>identificação </a:t>
            </a:r>
            <a:r>
              <a:rPr lang="pt-BR" dirty="0"/>
              <a:t>- </a:t>
            </a:r>
            <a:r>
              <a:rPr lang="pt-BR" dirty="0" smtClean="0"/>
              <a:t>Identifica </a:t>
            </a:r>
            <a:r>
              <a:rPr lang="pt-BR" dirty="0"/>
              <a:t>o campo para permitir que </a:t>
            </a:r>
            <a:r>
              <a:rPr lang="pt-BR" dirty="0" smtClean="0"/>
              <a:t>seja criada </a:t>
            </a:r>
            <a:r>
              <a:rPr lang="pt-BR" dirty="0"/>
              <a:t>uma tecla de atalho para ele.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86139"/>
            <a:ext cx="7992888" cy="105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63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8640"/>
            <a:ext cx="72008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20080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7200800" cy="89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72008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653136"/>
            <a:ext cx="720080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723593"/>
            <a:ext cx="7200800" cy="72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597352"/>
            <a:ext cx="44481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633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CC0AAA54DA63E49B91A9899D7394515" ma:contentTypeVersion="3" ma:contentTypeDescription="Crie um novo documento." ma:contentTypeScope="" ma:versionID="5114a5c8c5717c7a1c8a9a08db3f35d8">
  <xsd:schema xmlns:xsd="http://www.w3.org/2001/XMLSchema" xmlns:xs="http://www.w3.org/2001/XMLSchema" xmlns:p="http://schemas.microsoft.com/office/2006/metadata/properties" xmlns:ns2="6c09c88d-bca0-4643-be20-09139d8bb488" targetNamespace="http://schemas.microsoft.com/office/2006/metadata/properties" ma:root="true" ma:fieldsID="0e8a583e44d0e0edd6b960b5e4239ba2" ns2:_="">
    <xsd:import namespace="6c09c88d-bca0-4643-be20-09139d8bb4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09c88d-bca0-4643-be20-09139d8bb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54958F-A74D-4ACB-9A84-6EE26E5A8A1F}"/>
</file>

<file path=customXml/itemProps2.xml><?xml version="1.0" encoding="utf-8"?>
<ds:datastoreItem xmlns:ds="http://schemas.openxmlformats.org/officeDocument/2006/customXml" ds:itemID="{8FDAC7DF-5C51-41EB-B79D-BBB516F01864}"/>
</file>

<file path=customXml/itemProps3.xml><?xml version="1.0" encoding="utf-8"?>
<ds:datastoreItem xmlns:ds="http://schemas.openxmlformats.org/officeDocument/2006/customXml" ds:itemID="{001AD22F-74AD-41D4-8ABE-08E3E3A3D1DB}"/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2252</Words>
  <Application>Microsoft Office PowerPoint</Application>
  <PresentationFormat>Apresentação na tela (4:3)</PresentationFormat>
  <Paragraphs>153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HTML</vt:lpstr>
      <vt:lpstr>Formulários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PROFESSOR</dc:creator>
  <cp:lastModifiedBy>PROFESSOR</cp:lastModifiedBy>
  <cp:revision>23</cp:revision>
  <dcterms:created xsi:type="dcterms:W3CDTF">2021-12-23T16:33:31Z</dcterms:created>
  <dcterms:modified xsi:type="dcterms:W3CDTF">2021-12-23T22:48:05Z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0x010100BCC0AAA54DA63E49B91A9899D7394515</vt:lpwstr>
  </property>
</Properties>
</file>