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78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D965-01DC-4300-8D65-D0C251E57A15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99D-C0D1-40B5-A7BD-A6EA5C9F330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30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D965-01DC-4300-8D65-D0C251E57A15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99D-C0D1-40B5-A7BD-A6EA5C9F330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26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D965-01DC-4300-8D65-D0C251E57A15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99D-C0D1-40B5-A7BD-A6EA5C9F330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28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D965-01DC-4300-8D65-D0C251E57A15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99D-C0D1-40B5-A7BD-A6EA5C9F330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613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D965-01DC-4300-8D65-D0C251E57A15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99D-C0D1-40B5-A7BD-A6EA5C9F330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67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D965-01DC-4300-8D65-D0C251E57A15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99D-C0D1-40B5-A7BD-A6EA5C9F330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394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D965-01DC-4300-8D65-D0C251E57A15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99D-C0D1-40B5-A7BD-A6EA5C9F330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798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D965-01DC-4300-8D65-D0C251E57A15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99D-C0D1-40B5-A7BD-A6EA5C9F330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366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D965-01DC-4300-8D65-D0C251E57A15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99D-C0D1-40B5-A7BD-A6EA5C9F330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105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D965-01DC-4300-8D65-D0C251E57A15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99D-C0D1-40B5-A7BD-A6EA5C9F330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214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D965-01DC-4300-8D65-D0C251E57A15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99D-C0D1-40B5-A7BD-A6EA5C9F330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899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3D965-01DC-4300-8D65-D0C251E57A15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6F99D-C0D1-40B5-A7BD-A6EA5C9F330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591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L%C3%ADngua_inglesa" TargetMode="External"/><Relationship Id="rId7" Type="http://schemas.openxmlformats.org/officeDocument/2006/relationships/hyperlink" Target="https://pt.wikipedia.org/wiki/Rob_McCoo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Software_livre" TargetMode="External"/><Relationship Id="rId5" Type="http://schemas.openxmlformats.org/officeDocument/2006/relationships/hyperlink" Target="https://pt.wikipedia.org/wiki/Servidor_web" TargetMode="External"/><Relationship Id="rId4" Type="http://schemas.openxmlformats.org/officeDocument/2006/relationships/hyperlink" Target="https://en.wikipedia.org/wiki/Apache_HTTP_Serve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584" y="620688"/>
            <a:ext cx="7772400" cy="1470025"/>
          </a:xfrm>
        </p:spPr>
        <p:txBody>
          <a:bodyPr/>
          <a:lstStyle/>
          <a:p>
            <a:r>
              <a:rPr lang="pt-BR" b="1" dirty="0" smtClean="0">
                <a:solidFill>
                  <a:srgbClr val="0070C0"/>
                </a:solidFill>
              </a:rPr>
              <a:t>Programação Web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2924944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 err="1" smtClean="0"/>
              <a:t>Xampp</a:t>
            </a:r>
            <a:endParaRPr lang="pt-BR" dirty="0" smtClean="0"/>
          </a:p>
          <a:p>
            <a:r>
              <a:rPr lang="pt-BR" dirty="0" smtClean="0"/>
              <a:t>Apache</a:t>
            </a:r>
          </a:p>
          <a:p>
            <a:r>
              <a:rPr lang="pt-BR" dirty="0" smtClean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348593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Programação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604664"/>
          </a:xfrm>
        </p:spPr>
        <p:txBody>
          <a:bodyPr>
            <a:noAutofit/>
          </a:bodyPr>
          <a:lstStyle/>
          <a:p>
            <a:r>
              <a:rPr lang="pt-BR" sz="1600" dirty="0" smtClean="0"/>
              <a:t>A subpasta </a:t>
            </a:r>
            <a:r>
              <a:rPr lang="pt-BR" sz="1600" dirty="0" err="1" smtClean="0"/>
              <a:t>Htdocs</a:t>
            </a:r>
            <a:r>
              <a:rPr lang="pt-BR" sz="1600" dirty="0" smtClean="0"/>
              <a:t> é pública, fica dentro da pasta </a:t>
            </a:r>
            <a:r>
              <a:rPr lang="pt-BR" sz="1600" dirty="0" err="1" smtClean="0"/>
              <a:t>Xampp</a:t>
            </a:r>
            <a:r>
              <a:rPr lang="pt-BR" sz="1600" dirty="0" smtClean="0"/>
              <a:t>.</a:t>
            </a:r>
          </a:p>
          <a:p>
            <a:r>
              <a:rPr lang="pt-BR" sz="1600" dirty="0" smtClean="0"/>
              <a:t>Digitando na </a:t>
            </a:r>
            <a:r>
              <a:rPr lang="pt-BR" sz="1600" dirty="0" err="1" smtClean="0"/>
              <a:t>url</a:t>
            </a:r>
            <a:r>
              <a:rPr lang="pt-BR" sz="1600" dirty="0" smtClean="0"/>
              <a:t> do browser  </a:t>
            </a:r>
            <a:r>
              <a:rPr lang="pt-BR" sz="1600" dirty="0" err="1" smtClean="0"/>
              <a:t>localhost</a:t>
            </a:r>
            <a:r>
              <a:rPr lang="pt-BR" sz="1600" dirty="0" smtClean="0"/>
              <a:t>, o Apache procura pelo arquivo </a:t>
            </a:r>
            <a:r>
              <a:rPr lang="pt-BR" sz="1600" dirty="0" err="1" smtClean="0"/>
              <a:t>index.php</a:t>
            </a:r>
            <a:r>
              <a:rPr lang="pt-BR" sz="1600" dirty="0" smtClean="0"/>
              <a:t>, na subpasta </a:t>
            </a:r>
            <a:r>
              <a:rPr lang="pt-BR" sz="1600" dirty="0" err="1" smtClean="0"/>
              <a:t>Htdocs</a:t>
            </a:r>
            <a:r>
              <a:rPr lang="pt-BR" sz="1600" dirty="0" smtClean="0"/>
              <a:t>.</a:t>
            </a:r>
          </a:p>
          <a:p>
            <a:r>
              <a:rPr lang="pt-BR" sz="1600" dirty="0" smtClean="0"/>
              <a:t>Neste caso eu testei e funcionou o PHP.</a:t>
            </a:r>
            <a:endParaRPr lang="pt-BR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52461"/>
            <a:ext cx="4104456" cy="3272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5107"/>
            <a:ext cx="3473119" cy="324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74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Programação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75656" y="1628800"/>
            <a:ext cx="4258816" cy="792089"/>
          </a:xfrm>
        </p:spPr>
        <p:txBody>
          <a:bodyPr>
            <a:normAutofit/>
          </a:bodyPr>
          <a:lstStyle/>
          <a:p>
            <a:r>
              <a:rPr lang="pt-BR" sz="2000" dirty="0" smtClean="0"/>
              <a:t>Modelo Conceitual do dia a dia.</a:t>
            </a:r>
            <a:endParaRPr lang="pt-BR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84984"/>
            <a:ext cx="6534726" cy="20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27" y="3042096"/>
            <a:ext cx="10191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5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00635"/>
            <a:ext cx="5384572" cy="338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323528" y="980728"/>
            <a:ext cx="7776864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Endereço </a:t>
            </a:r>
            <a:r>
              <a:rPr lang="pt-BR" sz="2000" dirty="0" err="1" smtClean="0"/>
              <a:t>LoopBack</a:t>
            </a:r>
            <a:r>
              <a:rPr lang="pt-BR" sz="2000" dirty="0" smtClean="0"/>
              <a:t> é uma forma de fazer requisições HTTP para o nosso próprio computador. Usando a porta 80.</a:t>
            </a:r>
          </a:p>
          <a:p>
            <a:r>
              <a:rPr lang="pt-BR" sz="2000" dirty="0" smtClean="0"/>
              <a:t>Para verificar se o serviço está ativo digite na </a:t>
            </a:r>
            <a:r>
              <a:rPr lang="pt-BR" sz="2000" dirty="0" err="1" smtClean="0"/>
              <a:t>url</a:t>
            </a:r>
            <a:r>
              <a:rPr lang="pt-BR" sz="2000" dirty="0" smtClean="0"/>
              <a:t> do browser:  </a:t>
            </a:r>
            <a:r>
              <a:rPr lang="pt-BR" sz="2000" dirty="0" err="1" smtClean="0"/>
              <a:t>localhost</a:t>
            </a:r>
            <a:endParaRPr lang="pt-BR" sz="2000" dirty="0" smtClean="0"/>
          </a:p>
          <a:p>
            <a:r>
              <a:rPr lang="pt-BR" sz="2000" dirty="0" smtClean="0"/>
              <a:t>Deverá aparecer a tela </a:t>
            </a:r>
            <a:r>
              <a:rPr lang="pt-BR" sz="2000" dirty="0" err="1" smtClean="0"/>
              <a:t>Dashboad</a:t>
            </a:r>
            <a:r>
              <a:rPr lang="pt-BR" sz="2000" dirty="0" smtClean="0"/>
              <a:t>, com a tela abaixo.</a:t>
            </a:r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5724129" y="3123545"/>
            <a:ext cx="33123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O </a:t>
            </a:r>
            <a:r>
              <a:rPr lang="pt-BR" sz="1400" b="1" dirty="0"/>
              <a:t>Servidor </a:t>
            </a:r>
            <a:r>
              <a:rPr lang="pt-BR" sz="1400" b="1" dirty="0" smtClean="0"/>
              <a:t>HTTP apache</a:t>
            </a:r>
            <a:r>
              <a:rPr lang="pt-BR" sz="1400" dirty="0"/>
              <a:t> </a:t>
            </a:r>
            <a:r>
              <a:rPr lang="pt-BR" sz="1400" dirty="0" smtClean="0"/>
              <a:t> (</a:t>
            </a:r>
            <a:r>
              <a:rPr lang="pt-BR" sz="1400" dirty="0"/>
              <a:t>do </a:t>
            </a:r>
            <a:r>
              <a:rPr lang="pt-BR" sz="1400" dirty="0">
                <a:hlinkClick r:id="rId3" tooltip="Língua inglesa"/>
              </a:rPr>
              <a:t>inglês</a:t>
            </a:r>
            <a:r>
              <a:rPr lang="pt-BR" sz="1400" dirty="0"/>
              <a:t> </a:t>
            </a:r>
            <a:r>
              <a:rPr lang="pt-BR" sz="1400" i="1" dirty="0">
                <a:hlinkClick r:id="rId4" tooltip="en:Apache HTTP Server"/>
              </a:rPr>
              <a:t>Apache HTTP Server</a:t>
            </a:r>
            <a:r>
              <a:rPr lang="pt-BR" sz="1400" dirty="0"/>
              <a:t>) ou </a:t>
            </a:r>
            <a:r>
              <a:rPr lang="pt-BR" sz="1400" b="1" dirty="0"/>
              <a:t>Servidor Apache </a:t>
            </a:r>
            <a:r>
              <a:rPr lang="pt-BR" sz="1400" dirty="0"/>
              <a:t>ou </a:t>
            </a:r>
            <a:r>
              <a:rPr lang="pt-BR" sz="1400" b="1" dirty="0"/>
              <a:t>HTTP </a:t>
            </a:r>
            <a:r>
              <a:rPr lang="pt-BR" sz="1400" dirty="0" err="1"/>
              <a:t>Daemon</a:t>
            </a:r>
            <a:r>
              <a:rPr lang="pt-BR" sz="1400" dirty="0"/>
              <a:t> Apache ou somente </a:t>
            </a:r>
            <a:r>
              <a:rPr lang="pt-BR" sz="1400" b="1" dirty="0"/>
              <a:t>Apache</a:t>
            </a:r>
            <a:r>
              <a:rPr lang="pt-BR" sz="1400" dirty="0"/>
              <a:t>, é o </a:t>
            </a:r>
            <a:r>
              <a:rPr lang="pt-BR" sz="1400" dirty="0">
                <a:hlinkClick r:id="rId5" tooltip="Servidor web"/>
              </a:rPr>
              <a:t>servidor web</a:t>
            </a:r>
            <a:r>
              <a:rPr lang="pt-BR" sz="1400" dirty="0"/>
              <a:t> </a:t>
            </a:r>
            <a:r>
              <a:rPr lang="pt-BR" sz="1400" dirty="0">
                <a:hlinkClick r:id="rId6" tooltip="Software livre"/>
              </a:rPr>
              <a:t>livre</a:t>
            </a:r>
            <a:r>
              <a:rPr lang="pt-BR" sz="1400" dirty="0"/>
              <a:t> criado </a:t>
            </a:r>
            <a:r>
              <a:rPr lang="pt-BR" sz="1400" dirty="0" smtClean="0"/>
              <a:t> em 1995 por    </a:t>
            </a:r>
            <a:r>
              <a:rPr lang="pt-BR" sz="1400" dirty="0" smtClean="0">
                <a:hlinkClick r:id="rId7" tooltip="Rob McCool"/>
              </a:rPr>
              <a:t>Rob </a:t>
            </a:r>
            <a:r>
              <a:rPr lang="pt-BR" sz="1400" dirty="0" err="1">
                <a:hlinkClick r:id="rId7" tooltip="Rob McCool"/>
              </a:rPr>
              <a:t>McCool</a:t>
            </a:r>
            <a:r>
              <a:rPr lang="pt-BR" sz="1400" dirty="0"/>
              <a:t>.</a:t>
            </a:r>
          </a:p>
        </p:txBody>
      </p:sp>
      <p:sp>
        <p:nvSpPr>
          <p:cNvPr id="6" name="Retângulo 5"/>
          <p:cNvSpPr/>
          <p:nvPr/>
        </p:nvSpPr>
        <p:spPr>
          <a:xfrm>
            <a:off x="6804248" y="251356"/>
            <a:ext cx="2135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</a:rPr>
              <a:t>Programação Web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375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Programação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b="1" i="1" dirty="0"/>
              <a:t>O que é PHP?</a:t>
            </a:r>
          </a:p>
          <a:p>
            <a:pPr algn="just"/>
            <a:r>
              <a:rPr lang="pt-BR" sz="2000" dirty="0"/>
              <a:t>O PHP é uma linguagem que permite criar sites WEB dinâmicos, possibilitando uma interação com </a:t>
            </a:r>
            <a:r>
              <a:rPr lang="pt-BR" sz="2000" dirty="0" smtClean="0"/>
              <a:t>o usuário </a:t>
            </a:r>
            <a:r>
              <a:rPr lang="pt-BR" sz="2000" dirty="0"/>
              <a:t>através de formulários, parâmetros da URL e links. A diferença de PHP com relação a </a:t>
            </a:r>
            <a:r>
              <a:rPr lang="pt-BR" sz="2000" dirty="0" smtClean="0"/>
              <a:t>linguagens semelhantes </a:t>
            </a:r>
            <a:r>
              <a:rPr lang="pt-BR" sz="2000" dirty="0"/>
              <a:t>a </a:t>
            </a:r>
            <a:r>
              <a:rPr lang="pt-BR" sz="2000" dirty="0" err="1"/>
              <a:t>Javascript</a:t>
            </a:r>
            <a:r>
              <a:rPr lang="pt-BR" sz="2000" dirty="0"/>
              <a:t> é que o código PHP é executado no servidor, sendo enviado para o </a:t>
            </a:r>
            <a:r>
              <a:rPr lang="pt-BR" sz="2000" dirty="0" smtClean="0"/>
              <a:t>cliente apenas </a:t>
            </a:r>
            <a:r>
              <a:rPr lang="pt-BR" sz="2000" dirty="0" err="1"/>
              <a:t>html</a:t>
            </a:r>
            <a:r>
              <a:rPr lang="pt-BR" sz="2000" dirty="0"/>
              <a:t> puro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Desta maneira é possível interagir com bancos de dados e aplicações existentes no servidor, com </a:t>
            </a:r>
            <a:r>
              <a:rPr lang="pt-BR" sz="2000" dirty="0" smtClean="0"/>
              <a:t>a vantagem </a:t>
            </a:r>
            <a:r>
              <a:rPr lang="pt-BR" sz="2000" dirty="0"/>
              <a:t>de não expor o código fonte para o cliente. Isso pode ser útil quando o programa está </a:t>
            </a:r>
            <a:r>
              <a:rPr lang="pt-BR" sz="2000" dirty="0" smtClean="0"/>
              <a:t>lidando com </a:t>
            </a:r>
            <a:r>
              <a:rPr lang="pt-BR" sz="2000" dirty="0"/>
              <a:t>senhas ou qualquer tipo de informação confidencial.</a:t>
            </a:r>
          </a:p>
        </p:txBody>
      </p:sp>
    </p:spTree>
    <p:extLst>
      <p:ext uri="{BB962C8B-B14F-4D97-AF65-F5344CB8AC3E}">
        <p14:creationId xmlns:p14="http://schemas.microsoft.com/office/powerpoint/2010/main" val="42375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Programação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b="1" i="1" dirty="0"/>
              <a:t>Características da Linguagem PHP</a:t>
            </a:r>
          </a:p>
          <a:p>
            <a:pPr algn="just"/>
            <a:r>
              <a:rPr lang="pt-BR" sz="2000" dirty="0" smtClean="0"/>
              <a:t>É </a:t>
            </a:r>
            <a:r>
              <a:rPr lang="pt-BR" sz="2000" dirty="0"/>
              <a:t>uma linguagem de fácil aprendizado;</a:t>
            </a:r>
          </a:p>
          <a:p>
            <a:pPr algn="just"/>
            <a:r>
              <a:rPr lang="pt-BR" sz="2000" dirty="0" smtClean="0"/>
              <a:t>Tem </a:t>
            </a:r>
            <a:r>
              <a:rPr lang="pt-BR" sz="2000" dirty="0"/>
              <a:t>suporte a um grande número de bancos de dados como: </a:t>
            </a:r>
            <a:r>
              <a:rPr lang="pt-BR" sz="2000" dirty="0" err="1"/>
              <a:t>dBase</a:t>
            </a:r>
            <a:r>
              <a:rPr lang="pt-BR" sz="2000" dirty="0"/>
              <a:t>, </a:t>
            </a:r>
            <a:r>
              <a:rPr lang="pt-BR" sz="2000" dirty="0" err="1"/>
              <a:t>Interbase</a:t>
            </a:r>
            <a:r>
              <a:rPr lang="pt-BR" sz="2000" dirty="0"/>
              <a:t>, </a:t>
            </a:r>
            <a:r>
              <a:rPr lang="pt-BR" sz="2000" dirty="0" err="1"/>
              <a:t>mSQL</a:t>
            </a:r>
            <a:r>
              <a:rPr lang="pt-BR" sz="2000" dirty="0"/>
              <a:t>, </a:t>
            </a:r>
            <a:r>
              <a:rPr lang="pt-BR" sz="2000" dirty="0" err="1"/>
              <a:t>mySQL</a:t>
            </a:r>
            <a:r>
              <a:rPr lang="pt-BR" sz="2000" dirty="0" smtClean="0"/>
              <a:t>, Oracle</a:t>
            </a:r>
            <a:r>
              <a:rPr lang="pt-BR" sz="2000" dirty="0"/>
              <a:t>, Sybase, </a:t>
            </a:r>
            <a:r>
              <a:rPr lang="pt-BR" sz="2000" dirty="0" err="1"/>
              <a:t>PostgreSQL</a:t>
            </a:r>
            <a:r>
              <a:rPr lang="pt-BR" sz="2000" dirty="0"/>
              <a:t> e vários outros.</a:t>
            </a:r>
          </a:p>
          <a:p>
            <a:pPr algn="just"/>
            <a:r>
              <a:rPr lang="pt-BR" sz="2000" dirty="0" smtClean="0"/>
              <a:t>Tem </a:t>
            </a:r>
            <a:r>
              <a:rPr lang="pt-BR" sz="2000" dirty="0"/>
              <a:t>suporte a outros serviços através de protocolos como IMAP, SNMP, NNTP, POP3 </a:t>
            </a:r>
            <a:r>
              <a:rPr lang="pt-BR" sz="2000" dirty="0" smtClean="0"/>
              <a:t>e </a:t>
            </a:r>
            <a:r>
              <a:rPr lang="pt-BR" sz="2000" dirty="0"/>
              <a:t>HTTP;</a:t>
            </a:r>
          </a:p>
          <a:p>
            <a:pPr algn="just"/>
            <a:r>
              <a:rPr lang="pt-BR" sz="2000" dirty="0" smtClean="0"/>
              <a:t>É </a:t>
            </a:r>
            <a:r>
              <a:rPr lang="pt-BR" sz="2000" dirty="0" err="1" smtClean="0"/>
              <a:t>multi-plataforma</a:t>
            </a:r>
            <a:r>
              <a:rPr lang="pt-BR" sz="2000" dirty="0"/>
              <a:t>, tendo suporte aos sistemas Operacionais mais utilizados no mercado;</a:t>
            </a:r>
          </a:p>
          <a:p>
            <a:pPr algn="just"/>
            <a:r>
              <a:rPr lang="pt-BR" sz="2000" dirty="0" smtClean="0"/>
              <a:t>Seu </a:t>
            </a:r>
            <a:r>
              <a:rPr lang="pt-BR" sz="2000" dirty="0"/>
              <a:t>código é livre, não é preciso pagar por sua utilização e pode ser alterado pelo usuário </a:t>
            </a:r>
            <a:r>
              <a:rPr lang="pt-BR" sz="2000" dirty="0" smtClean="0"/>
              <a:t>na medida </a:t>
            </a:r>
            <a:r>
              <a:rPr lang="pt-BR" sz="2000" dirty="0"/>
              <a:t>da necessidade de cada usuário</a:t>
            </a:r>
          </a:p>
          <a:p>
            <a:pPr algn="just"/>
            <a:r>
              <a:rPr lang="pt-BR" sz="2000" dirty="0" smtClean="0"/>
              <a:t>Não </a:t>
            </a:r>
            <a:r>
              <a:rPr lang="pt-BR" sz="2000" dirty="0"/>
              <a:t>precisa ser compilado.</a:t>
            </a:r>
          </a:p>
        </p:txBody>
      </p:sp>
    </p:spTree>
    <p:extLst>
      <p:ext uri="{BB962C8B-B14F-4D97-AF65-F5344CB8AC3E}">
        <p14:creationId xmlns:p14="http://schemas.microsoft.com/office/powerpoint/2010/main" val="42375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Programação </a:t>
            </a:r>
            <a:r>
              <a:rPr lang="pt-BR" b="1" dirty="0" smtClean="0">
                <a:solidFill>
                  <a:srgbClr val="0070C0"/>
                </a:solidFill>
              </a:rPr>
              <a:t>Web-PHP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b="1" i="1" dirty="0"/>
              <a:t>Delimitando o código PHP</a:t>
            </a:r>
          </a:p>
          <a:p>
            <a:r>
              <a:rPr lang="pt-BR" dirty="0"/>
              <a:t>O código PHP fica embutido no próprio HTML. O interpretador identifica quando um código é PHP </a:t>
            </a:r>
            <a:r>
              <a:rPr lang="pt-BR" dirty="0" smtClean="0"/>
              <a:t>pelas seguintes </a:t>
            </a:r>
            <a:r>
              <a:rPr lang="pt-BR" dirty="0" err="1"/>
              <a:t>tags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/>
              <a:t>&lt;?</a:t>
            </a:r>
            <a:r>
              <a:rPr lang="pt-BR" dirty="0" err="1"/>
              <a:t>php</a:t>
            </a:r>
            <a:endParaRPr lang="pt-BR" dirty="0"/>
          </a:p>
          <a:p>
            <a:r>
              <a:rPr lang="pt-BR" dirty="0"/>
              <a:t>comandos;</a:t>
            </a:r>
          </a:p>
          <a:p>
            <a:r>
              <a:rPr lang="pt-BR" dirty="0" smtClean="0"/>
              <a:t>?&gt;</a:t>
            </a:r>
          </a:p>
          <a:p>
            <a:endParaRPr lang="pt-BR" dirty="0"/>
          </a:p>
          <a:p>
            <a:r>
              <a:rPr lang="pt-BR" dirty="0"/>
              <a:t>&lt;script </a:t>
            </a:r>
            <a:r>
              <a:rPr lang="pt-BR" dirty="0" err="1"/>
              <a:t>language</a:t>
            </a:r>
            <a:r>
              <a:rPr lang="pt-BR" dirty="0"/>
              <a:t>=”</a:t>
            </a:r>
            <a:r>
              <a:rPr lang="pt-BR" dirty="0" err="1"/>
              <a:t>php</a:t>
            </a:r>
            <a:r>
              <a:rPr lang="pt-BR" dirty="0"/>
              <a:t>”&gt;</a:t>
            </a:r>
          </a:p>
          <a:p>
            <a:r>
              <a:rPr lang="pt-BR" dirty="0"/>
              <a:t>comandos;</a:t>
            </a:r>
          </a:p>
          <a:p>
            <a:r>
              <a:rPr lang="pt-BR" dirty="0"/>
              <a:t>&lt;/script&gt;</a:t>
            </a:r>
          </a:p>
          <a:p>
            <a:endParaRPr lang="pt-BR" dirty="0" smtClean="0"/>
          </a:p>
          <a:p>
            <a:r>
              <a:rPr lang="pt-BR" dirty="0" smtClean="0"/>
              <a:t>&lt;?</a:t>
            </a:r>
            <a:endParaRPr lang="pt-BR" dirty="0"/>
          </a:p>
          <a:p>
            <a:r>
              <a:rPr lang="pt-BR" dirty="0"/>
              <a:t>Comandos;</a:t>
            </a:r>
          </a:p>
          <a:p>
            <a:r>
              <a:rPr lang="pt-BR" dirty="0"/>
              <a:t>?&gt;</a:t>
            </a:r>
          </a:p>
          <a:p>
            <a:endParaRPr lang="pt-BR" dirty="0" smtClean="0"/>
          </a:p>
          <a:p>
            <a:r>
              <a:rPr lang="pt-BR" dirty="0" smtClean="0"/>
              <a:t>&lt;%</a:t>
            </a:r>
            <a:endParaRPr lang="pt-BR" dirty="0"/>
          </a:p>
          <a:p>
            <a:r>
              <a:rPr lang="pt-BR" dirty="0"/>
              <a:t>comandos;</a:t>
            </a:r>
          </a:p>
          <a:p>
            <a:r>
              <a:rPr lang="pt-BR" dirty="0"/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42375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b="1" i="1" dirty="0"/>
              <a:t>Comentários</a:t>
            </a:r>
          </a:p>
          <a:p>
            <a:r>
              <a:rPr lang="pt-BR" dirty="0"/>
              <a:t>Há dois tipos de comentários em código PHP:</a:t>
            </a:r>
          </a:p>
          <a:p>
            <a:r>
              <a:rPr lang="pt-BR" b="1" dirty="0"/>
              <a:t>Comentários de uma linha:</a:t>
            </a:r>
          </a:p>
          <a:p>
            <a:r>
              <a:rPr lang="pt-BR" dirty="0"/>
              <a:t>Marca como comentário até o final da linha ou até o final do bloco de código PHP – o que vier antes. Pode</a:t>
            </a:r>
          </a:p>
          <a:p>
            <a:r>
              <a:rPr lang="pt-BR" dirty="0"/>
              <a:t>ser delimitado pelo </a:t>
            </a:r>
            <a:r>
              <a:rPr lang="pt-BR" dirty="0" err="1"/>
              <a:t>caracter</a:t>
            </a:r>
            <a:r>
              <a:rPr lang="pt-BR" dirty="0"/>
              <a:t> “#” ou por duas barras ( // ). O delimitador “//”, normalmente, é o mais utilizado.</a:t>
            </a:r>
          </a:p>
          <a:p>
            <a:endParaRPr lang="pt-BR" b="1" dirty="0" smtClean="0"/>
          </a:p>
          <a:p>
            <a:r>
              <a:rPr lang="pt-BR" b="1" dirty="0" smtClean="0"/>
              <a:t>Exemplo</a:t>
            </a:r>
            <a:r>
              <a:rPr lang="pt-BR" b="1" dirty="0"/>
              <a:t>:</a:t>
            </a:r>
          </a:p>
          <a:p>
            <a:r>
              <a:rPr lang="pt-BR" dirty="0"/>
              <a:t>&lt;?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echo</a:t>
            </a:r>
            <a:r>
              <a:rPr lang="pt-BR" dirty="0" smtClean="0"/>
              <a:t> </a:t>
            </a:r>
            <a:r>
              <a:rPr lang="pt-BR" dirty="0"/>
              <a:t>“teste”; // este teste é similar ao anterior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echo</a:t>
            </a:r>
            <a:r>
              <a:rPr lang="pt-BR" dirty="0" smtClean="0"/>
              <a:t> </a:t>
            </a:r>
            <a:r>
              <a:rPr lang="pt-BR" dirty="0"/>
              <a:t>“</a:t>
            </a:r>
            <a:r>
              <a:rPr lang="pt-BR" dirty="0" smtClean="0"/>
              <a:t>teste</a:t>
            </a:r>
            <a:r>
              <a:rPr lang="pt-BR" dirty="0"/>
              <a:t>”; /# este teste é similar ao anterior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// </a:t>
            </a:r>
            <a:r>
              <a:rPr lang="pt-BR" dirty="0" err="1"/>
              <a:t>sql</a:t>
            </a:r>
            <a:r>
              <a:rPr lang="pt-BR" dirty="0"/>
              <a:t> “teste”;</a:t>
            </a:r>
          </a:p>
          <a:p>
            <a:r>
              <a:rPr lang="pt-BR" dirty="0" smtClean="0"/>
              <a:t>?&gt;</a:t>
            </a:r>
          </a:p>
          <a:p>
            <a:endParaRPr lang="pt-BR" dirty="0"/>
          </a:p>
          <a:p>
            <a:r>
              <a:rPr lang="pt-BR" b="1" dirty="0"/>
              <a:t>Exemplo:</a:t>
            </a:r>
          </a:p>
          <a:p>
            <a:r>
              <a:rPr lang="pt-BR" dirty="0"/>
              <a:t>&lt;?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echo</a:t>
            </a:r>
            <a:r>
              <a:rPr lang="pt-BR" dirty="0" smtClean="0"/>
              <a:t> </a:t>
            </a:r>
            <a:r>
              <a:rPr lang="pt-BR" dirty="0"/>
              <a:t>“teste”;</a:t>
            </a:r>
          </a:p>
          <a:p>
            <a:pPr marL="0" indent="0">
              <a:buNone/>
            </a:pPr>
            <a:r>
              <a:rPr lang="pt-BR" dirty="0" smtClean="0"/>
              <a:t>	/*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este </a:t>
            </a:r>
            <a:r>
              <a:rPr lang="pt-BR" dirty="0"/>
              <a:t>é um comentário com mais de uma linha.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echo</a:t>
            </a:r>
            <a:r>
              <a:rPr lang="pt-BR" dirty="0" smtClean="0"/>
              <a:t> </a:t>
            </a:r>
            <a:r>
              <a:rPr lang="pt-BR" dirty="0"/>
              <a:t>“teste. Este comando </a:t>
            </a:r>
            <a:r>
              <a:rPr lang="pt-BR" dirty="0" err="1"/>
              <a:t>echo</a:t>
            </a:r>
            <a:r>
              <a:rPr lang="pt-BR" dirty="0"/>
              <a:t> é ignorado pelo interpretador do PHP por ser um comentário.”</a:t>
            </a:r>
          </a:p>
          <a:p>
            <a:pPr marL="0" indent="0">
              <a:buNone/>
            </a:pPr>
            <a:r>
              <a:rPr lang="pt-BR" dirty="0" smtClean="0"/>
              <a:t>	*/</a:t>
            </a:r>
            <a:endParaRPr lang="pt-BR" dirty="0"/>
          </a:p>
          <a:p>
            <a:r>
              <a:rPr lang="pt-BR" dirty="0"/>
              <a:t>?&gt;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smtClean="0">
                <a:solidFill>
                  <a:srgbClr val="0070C0"/>
                </a:solidFill>
              </a:rPr>
              <a:t>Programação Web-PHP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75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1800" dirty="0" smtClean="0"/>
              <a:t>Nome			TAG</a:t>
            </a:r>
          </a:p>
          <a:p>
            <a:r>
              <a:rPr lang="pt-BR" sz="1800" dirty="0" err="1" smtClean="0"/>
              <a:t>Tag</a:t>
            </a:r>
            <a:r>
              <a:rPr lang="pt-BR" sz="1800" dirty="0" smtClean="0"/>
              <a:t> Padrão		&lt;?</a:t>
            </a:r>
            <a:r>
              <a:rPr lang="pt-BR" sz="1800" dirty="0" err="1" smtClean="0"/>
              <a:t>php</a:t>
            </a:r>
            <a:r>
              <a:rPr lang="pt-BR" sz="1800" dirty="0" smtClean="0"/>
              <a:t> código ?&gt;	Em Uso</a:t>
            </a:r>
          </a:p>
          <a:p>
            <a:r>
              <a:rPr lang="pt-BR" sz="1800" dirty="0" smtClean="0"/>
              <a:t>Impressão		&lt;?= código ?&gt;	Em uso</a:t>
            </a:r>
          </a:p>
          <a:p>
            <a:r>
              <a:rPr lang="pt-BR" sz="1800" dirty="0" err="1" smtClean="0"/>
              <a:t>Tag</a:t>
            </a:r>
            <a:r>
              <a:rPr lang="pt-BR" sz="1800" dirty="0" smtClean="0"/>
              <a:t> Curta		&lt;? </a:t>
            </a:r>
            <a:r>
              <a:rPr lang="pt-BR" sz="1800" dirty="0" err="1" smtClean="0"/>
              <a:t>Codigo</a:t>
            </a:r>
            <a:r>
              <a:rPr lang="pt-BR" sz="1800" dirty="0" smtClean="0"/>
              <a:t>  ?&gt;	Desabilitada</a:t>
            </a:r>
          </a:p>
          <a:p>
            <a:r>
              <a:rPr lang="pt-BR" sz="1800" dirty="0" err="1" smtClean="0"/>
              <a:t>Asp</a:t>
            </a:r>
            <a:r>
              <a:rPr lang="pt-BR" sz="1800" dirty="0" smtClean="0"/>
              <a:t>			&lt;% </a:t>
            </a:r>
            <a:r>
              <a:rPr lang="pt-BR" sz="1800" dirty="0" err="1" smtClean="0"/>
              <a:t>codigo</a:t>
            </a:r>
            <a:r>
              <a:rPr lang="pt-BR" sz="1800" dirty="0" smtClean="0"/>
              <a:t> %&gt;	Descontinuada</a:t>
            </a:r>
          </a:p>
          <a:p>
            <a:endParaRPr lang="pt-BR" sz="1800" dirty="0" smtClean="0"/>
          </a:p>
          <a:p>
            <a:r>
              <a:rPr lang="pt-BR" sz="1800" b="1" dirty="0"/>
              <a:t>A função </a:t>
            </a:r>
            <a:r>
              <a:rPr lang="pt-BR" sz="1800" b="1" dirty="0" err="1"/>
              <a:t>settype</a:t>
            </a:r>
            <a:r>
              <a:rPr lang="pt-BR" sz="1800" dirty="0"/>
              <a:t> converte uma variável para o tipo especificado, que pode ser “</a:t>
            </a:r>
            <a:r>
              <a:rPr lang="pt-BR" sz="1800" dirty="0" err="1"/>
              <a:t>integer</a:t>
            </a:r>
            <a:r>
              <a:rPr lang="pt-BR" sz="1800" dirty="0"/>
              <a:t>”, “</a:t>
            </a:r>
            <a:r>
              <a:rPr lang="pt-BR" sz="1800" dirty="0" err="1"/>
              <a:t>double</a:t>
            </a:r>
            <a:r>
              <a:rPr lang="pt-BR" sz="1800" dirty="0"/>
              <a:t>”, “</a:t>
            </a:r>
            <a:r>
              <a:rPr lang="pt-BR" sz="1800" dirty="0" err="1"/>
              <a:t>string</a:t>
            </a:r>
            <a:r>
              <a:rPr lang="pt-BR" sz="1800" dirty="0" smtClean="0"/>
              <a:t>”, “</a:t>
            </a:r>
            <a:r>
              <a:rPr lang="pt-BR" sz="1800" dirty="0" err="1"/>
              <a:t>array</a:t>
            </a:r>
            <a:r>
              <a:rPr lang="pt-BR" sz="1800" dirty="0"/>
              <a:t>” ou “</a:t>
            </a:r>
            <a:r>
              <a:rPr lang="pt-BR" sz="1800" dirty="0" err="1"/>
              <a:t>object</a:t>
            </a:r>
            <a:r>
              <a:rPr lang="pt-BR" sz="1800" dirty="0"/>
              <a:t>”.	</a:t>
            </a:r>
          </a:p>
          <a:p>
            <a:endParaRPr lang="pt-BR" sz="1800" dirty="0" smtClean="0"/>
          </a:p>
          <a:p>
            <a:r>
              <a:rPr lang="pt-BR" sz="1800" dirty="0"/>
              <a:t>Os tipos permitidos na </a:t>
            </a:r>
            <a:r>
              <a:rPr lang="pt-BR" sz="1800" b="1" i="1" dirty="0"/>
              <a:t>Transformação explícita </a:t>
            </a:r>
            <a:r>
              <a:rPr lang="pt-BR" sz="1800" dirty="0"/>
              <a:t>são:</a:t>
            </a:r>
          </a:p>
          <a:p>
            <a:r>
              <a:rPr lang="pt-BR" sz="1800" dirty="0"/>
              <a:t>· (</a:t>
            </a:r>
            <a:r>
              <a:rPr lang="pt-BR" sz="1800" dirty="0" err="1"/>
              <a:t>int</a:t>
            </a:r>
            <a:r>
              <a:rPr lang="pt-BR" sz="1800" dirty="0"/>
              <a:t>), (</a:t>
            </a:r>
            <a:r>
              <a:rPr lang="pt-BR" sz="1800" dirty="0" err="1"/>
              <a:t>integer</a:t>
            </a:r>
            <a:r>
              <a:rPr lang="pt-BR" sz="1800" dirty="0"/>
              <a:t>) ----------------- = muda para </a:t>
            </a:r>
            <a:r>
              <a:rPr lang="pt-BR" sz="1800" dirty="0" err="1"/>
              <a:t>integer</a:t>
            </a:r>
            <a:r>
              <a:rPr lang="pt-BR" sz="1800" dirty="0"/>
              <a:t>;</a:t>
            </a:r>
          </a:p>
          <a:p>
            <a:r>
              <a:rPr lang="pt-BR" sz="1800" dirty="0"/>
              <a:t>· (real), (</a:t>
            </a:r>
            <a:r>
              <a:rPr lang="pt-BR" sz="1800" dirty="0" err="1"/>
              <a:t>double</a:t>
            </a:r>
            <a:r>
              <a:rPr lang="pt-BR" sz="1800" dirty="0"/>
              <a:t>), (</a:t>
            </a:r>
            <a:r>
              <a:rPr lang="pt-BR" sz="1800" dirty="0" err="1"/>
              <a:t>float</a:t>
            </a:r>
            <a:r>
              <a:rPr lang="pt-BR" sz="1800" dirty="0"/>
              <a:t>) ------ = muda para </a:t>
            </a:r>
            <a:r>
              <a:rPr lang="pt-BR" sz="1800" dirty="0" err="1"/>
              <a:t>float</a:t>
            </a:r>
            <a:r>
              <a:rPr lang="pt-BR" sz="1800" dirty="0"/>
              <a:t>;</a:t>
            </a:r>
          </a:p>
          <a:p>
            <a:r>
              <a:rPr lang="pt-BR" sz="1800" dirty="0"/>
              <a:t>· (</a:t>
            </a:r>
            <a:r>
              <a:rPr lang="pt-BR" sz="1800" dirty="0" err="1"/>
              <a:t>string</a:t>
            </a:r>
            <a:r>
              <a:rPr lang="pt-BR" sz="1800" dirty="0"/>
              <a:t>)-------------------------- = muda para </a:t>
            </a:r>
            <a:r>
              <a:rPr lang="pt-BR" sz="1800" dirty="0" err="1"/>
              <a:t>string</a:t>
            </a:r>
            <a:r>
              <a:rPr lang="pt-BR" sz="1800" dirty="0"/>
              <a:t>;</a:t>
            </a:r>
          </a:p>
          <a:p>
            <a:r>
              <a:rPr lang="pt-BR" sz="1800" dirty="0"/>
              <a:t>· (</a:t>
            </a:r>
            <a:r>
              <a:rPr lang="pt-BR" sz="1800" dirty="0" err="1"/>
              <a:t>array</a:t>
            </a:r>
            <a:r>
              <a:rPr lang="pt-BR" sz="1800" dirty="0"/>
              <a:t>) -------------------------- = muda para </a:t>
            </a:r>
            <a:r>
              <a:rPr lang="pt-BR" sz="1800" dirty="0" err="1"/>
              <a:t>array</a:t>
            </a:r>
            <a:r>
              <a:rPr lang="pt-BR" sz="1800" dirty="0"/>
              <a:t>;</a:t>
            </a:r>
          </a:p>
          <a:p>
            <a:r>
              <a:rPr lang="pt-BR" sz="1800" dirty="0"/>
              <a:t>· (</a:t>
            </a:r>
            <a:r>
              <a:rPr lang="pt-BR" sz="1800" dirty="0" err="1"/>
              <a:t>object</a:t>
            </a:r>
            <a:r>
              <a:rPr lang="pt-BR" sz="1800" dirty="0"/>
              <a:t>) ------------------------- = muda para objeto</a:t>
            </a:r>
            <a:r>
              <a:rPr lang="pt-BR" sz="1800" dirty="0" smtClean="0"/>
              <a:t>.</a:t>
            </a:r>
          </a:p>
          <a:p>
            <a:endParaRPr lang="pt-BR" sz="1800" dirty="0"/>
          </a:p>
          <a:p>
            <a:r>
              <a:rPr lang="pt-BR" sz="1800" b="1" dirty="0" err="1"/>
              <a:t>Settype</a:t>
            </a:r>
            <a:r>
              <a:rPr lang="pt-BR" sz="1800" b="1" dirty="0"/>
              <a:t>(</a:t>
            </a:r>
            <a:r>
              <a:rPr lang="pt-BR" sz="1800" b="1" dirty="0" err="1"/>
              <a:t>nomedavariável,novo</a:t>
            </a:r>
            <a:r>
              <a:rPr lang="pt-BR" sz="1800" b="1" dirty="0"/>
              <a:t> tipo da </a:t>
            </a:r>
            <a:r>
              <a:rPr lang="pt-BR" sz="1800" b="1" dirty="0" err="1"/>
              <a:t>variávbel</a:t>
            </a:r>
            <a:r>
              <a:rPr lang="pt-BR" sz="1800" b="1" dirty="0"/>
              <a:t>)</a:t>
            </a:r>
            <a:endParaRPr lang="pt-BR" sz="1800" dirty="0"/>
          </a:p>
          <a:p>
            <a:endParaRPr lang="pt-BR" sz="1800" b="1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Programação </a:t>
            </a:r>
            <a:r>
              <a:rPr lang="pt-BR" b="1" dirty="0" smtClean="0">
                <a:solidFill>
                  <a:srgbClr val="0070C0"/>
                </a:solidFill>
              </a:rPr>
              <a:t>Web-PHP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75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28763"/>
            <a:ext cx="8026757" cy="434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Programação </a:t>
            </a:r>
            <a:r>
              <a:rPr lang="pt-BR" b="1" dirty="0" smtClean="0">
                <a:solidFill>
                  <a:srgbClr val="0070C0"/>
                </a:solidFill>
              </a:rPr>
              <a:t>Web-PHP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75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82" y="116632"/>
            <a:ext cx="6342366" cy="461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25144"/>
            <a:ext cx="6521981" cy="209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6444208" y="126257"/>
            <a:ext cx="2400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Programação </a:t>
            </a:r>
            <a:r>
              <a:rPr lang="pt-BR" b="1" dirty="0" smtClean="0">
                <a:solidFill>
                  <a:srgbClr val="0070C0"/>
                </a:solidFill>
              </a:rPr>
              <a:t>Web-PHP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75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Programação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24745"/>
            <a:ext cx="8280920" cy="172819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 err="1" smtClean="0"/>
              <a:t>Xampp</a:t>
            </a:r>
            <a:endParaRPr lang="pt-BR" dirty="0" smtClean="0"/>
          </a:p>
          <a:p>
            <a:pPr algn="just"/>
            <a:r>
              <a:rPr lang="pt-BR" sz="1800" dirty="0" smtClean="0"/>
              <a:t>XAMPP </a:t>
            </a:r>
            <a:r>
              <a:rPr lang="pt-BR" sz="1800" dirty="0"/>
              <a:t>é o ambiente de desenvolvimento </a:t>
            </a:r>
            <a:r>
              <a:rPr lang="pt-BR" sz="1800" dirty="0" smtClean="0"/>
              <a:t>PHP.</a:t>
            </a:r>
            <a:endParaRPr lang="pt-BR" sz="1800" dirty="0"/>
          </a:p>
          <a:p>
            <a:pPr algn="just"/>
            <a:r>
              <a:rPr lang="pt-BR" sz="1800" dirty="0"/>
              <a:t>O XAMPP é completamente gratuito, de fácil de instalar a distribuição Apache, contendo MySQL, PHP e Perl. O pacote de código aberto do XAMPP foi criado para ser extremamente fácil de instalar e de usar</a:t>
            </a:r>
            <a:r>
              <a:rPr lang="pt-BR" sz="1800" dirty="0" smtClean="0"/>
              <a:t>.</a:t>
            </a:r>
          </a:p>
          <a:p>
            <a:pPr algn="just"/>
            <a:r>
              <a:rPr lang="pt-BR" sz="1800" dirty="0" smtClean="0"/>
              <a:t>Com ele vem Apache, </a:t>
            </a:r>
            <a:r>
              <a:rPr lang="pt-BR" sz="1800" dirty="0" err="1" smtClean="0"/>
              <a:t>MariaDB</a:t>
            </a:r>
            <a:r>
              <a:rPr lang="pt-BR" sz="1800" dirty="0" smtClean="0"/>
              <a:t> (</a:t>
            </a:r>
            <a:r>
              <a:rPr lang="pt-BR" sz="1800" dirty="0" err="1" smtClean="0"/>
              <a:t>MySql</a:t>
            </a:r>
            <a:r>
              <a:rPr lang="pt-BR" sz="1800" dirty="0" smtClean="0"/>
              <a:t>, PHP e Perl</a:t>
            </a:r>
          </a:p>
          <a:p>
            <a:pPr algn="just"/>
            <a:r>
              <a:rPr lang="pt-BR" sz="1800" dirty="0" smtClean="0"/>
              <a:t>Para Download acesse o link abaixo:</a:t>
            </a:r>
            <a:endParaRPr lang="pt-BR" sz="1800" dirty="0"/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2000" dirty="0" smtClean="0"/>
              <a:t>https://www.apachefriends.org/pt_br/index.html</a:t>
            </a:r>
            <a:endParaRPr lang="pt-B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3109689"/>
            <a:ext cx="5904656" cy="341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336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7544" y="836712"/>
            <a:ext cx="77768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i="1" dirty="0" smtClean="0"/>
              <a:t>Malhas de repetição</a:t>
            </a:r>
          </a:p>
          <a:p>
            <a:pPr algn="just"/>
            <a:endParaRPr lang="pt-BR" b="1" i="1" dirty="0" smtClean="0"/>
          </a:p>
          <a:p>
            <a:pPr algn="just"/>
            <a:r>
              <a:rPr lang="pt-BR" b="1" i="1" dirty="0" smtClean="0"/>
              <a:t>For</a:t>
            </a:r>
            <a:endParaRPr lang="pt-BR" b="1" i="1" dirty="0"/>
          </a:p>
          <a:p>
            <a:pPr algn="just"/>
            <a:r>
              <a:rPr lang="pt-BR" dirty="0"/>
              <a:t>O tipo de laço mais complexo é o for. Para os que programam em C, C++ ou Java, a assimilação </a:t>
            </a:r>
            <a:r>
              <a:rPr lang="pt-BR" dirty="0" smtClean="0"/>
              <a:t>do funcionamento </a:t>
            </a:r>
            <a:r>
              <a:rPr lang="pt-BR" dirty="0"/>
              <a:t>do for é natural. Mas para aqueles que estão acostumados a linguagens como Pascal, </a:t>
            </a:r>
            <a:r>
              <a:rPr lang="pt-BR" dirty="0" smtClean="0"/>
              <a:t>há uma </a:t>
            </a:r>
            <a:r>
              <a:rPr lang="pt-BR" dirty="0"/>
              <a:t>grande mudança para o uso do for.</a:t>
            </a:r>
          </a:p>
          <a:p>
            <a:pPr algn="just"/>
            <a:r>
              <a:rPr lang="pt-BR" b="1" dirty="0"/>
              <a:t>Sintaxe:</a:t>
            </a:r>
          </a:p>
          <a:p>
            <a:pPr algn="just"/>
            <a:r>
              <a:rPr lang="pt-BR" b="1" dirty="0"/>
              <a:t>for (&lt;</a:t>
            </a:r>
            <a:r>
              <a:rPr lang="pt-BR" b="1" dirty="0" err="1"/>
              <a:t>inicializacao</a:t>
            </a:r>
            <a:r>
              <a:rPr lang="pt-BR" b="1" dirty="0"/>
              <a:t>&gt;;&lt;</a:t>
            </a:r>
            <a:r>
              <a:rPr lang="pt-BR" b="1" dirty="0" err="1"/>
              <a:t>condicao</a:t>
            </a:r>
            <a:r>
              <a:rPr lang="pt-BR" b="1" dirty="0"/>
              <a:t>&gt;;&lt;incremento&gt;) {</a:t>
            </a:r>
          </a:p>
          <a:p>
            <a:pPr algn="just"/>
            <a:r>
              <a:rPr lang="pt-BR" dirty="0"/>
              <a:t>&lt;comando&gt;;</a:t>
            </a:r>
          </a:p>
          <a:p>
            <a:pPr algn="just"/>
            <a:r>
              <a:rPr lang="pt-BR" dirty="0"/>
              <a:t>. . .</a:t>
            </a:r>
          </a:p>
          <a:p>
            <a:pPr algn="just"/>
            <a:r>
              <a:rPr lang="pt-BR" dirty="0"/>
              <a:t>&lt;comando&gt;;</a:t>
            </a:r>
          </a:p>
          <a:p>
            <a:pPr algn="just"/>
            <a:r>
              <a:rPr lang="pt-BR" b="1" dirty="0"/>
              <a:t>}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923928" y="4725144"/>
            <a:ext cx="4572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pt-BR" dirty="0"/>
              <a:t>&lt;?</a:t>
            </a:r>
          </a:p>
          <a:p>
            <a:r>
              <a:rPr lang="pt-BR" b="1" dirty="0"/>
              <a:t>For ($a = 0, $a &lt;10, $a++) {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Echo</a:t>
            </a:r>
            <a:r>
              <a:rPr lang="pt-BR" dirty="0" smtClean="0"/>
              <a:t> “ </a:t>
            </a:r>
            <a:r>
              <a:rPr lang="pt-BR" dirty="0"/>
              <a:t>O valor de A é: “. $a;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Echo</a:t>
            </a:r>
            <a:r>
              <a:rPr lang="pt-BR" dirty="0" smtClean="0"/>
              <a:t> </a:t>
            </a:r>
            <a:r>
              <a:rPr lang="pt-BR" dirty="0"/>
              <a:t>“&lt;</a:t>
            </a:r>
            <a:r>
              <a:rPr lang="pt-BR" dirty="0" err="1"/>
              <a:t>br</a:t>
            </a:r>
            <a:r>
              <a:rPr lang="pt-BR" dirty="0"/>
              <a:t>&gt;”;</a:t>
            </a:r>
          </a:p>
          <a:p>
            <a:r>
              <a:rPr lang="pt-BR" b="1" dirty="0"/>
              <a:t>}</a:t>
            </a:r>
          </a:p>
          <a:p>
            <a:r>
              <a:rPr lang="pt-BR" dirty="0"/>
              <a:t>?&gt;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Programação </a:t>
            </a:r>
            <a:r>
              <a:rPr lang="pt-BR" b="1" dirty="0" smtClean="0">
                <a:solidFill>
                  <a:srgbClr val="0070C0"/>
                </a:solidFill>
              </a:rPr>
              <a:t>Web-PHP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75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91912" y="1412776"/>
            <a:ext cx="802450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i="1" dirty="0"/>
              <a:t>Malhas de </a:t>
            </a:r>
            <a:r>
              <a:rPr lang="pt-BR" sz="2000" b="1" i="1" dirty="0" smtClean="0"/>
              <a:t>repetição</a:t>
            </a:r>
          </a:p>
          <a:p>
            <a:r>
              <a:rPr lang="pt-BR" b="1" i="1" dirty="0"/>
              <a:t>Do ... </a:t>
            </a:r>
            <a:r>
              <a:rPr lang="pt-BR" b="1" i="1" dirty="0" err="1"/>
              <a:t>While</a:t>
            </a:r>
            <a:endParaRPr lang="pt-BR" b="1" i="1" dirty="0"/>
          </a:p>
          <a:p>
            <a:r>
              <a:rPr lang="pt-BR" dirty="0"/>
              <a:t>O laço do..</a:t>
            </a:r>
            <a:r>
              <a:rPr lang="pt-BR" dirty="0" err="1"/>
              <a:t>while</a:t>
            </a:r>
            <a:r>
              <a:rPr lang="pt-BR" dirty="0"/>
              <a:t> funciona de maneira bastante semelhante ao </a:t>
            </a:r>
            <a:r>
              <a:rPr lang="pt-BR" dirty="0" err="1"/>
              <a:t>while</a:t>
            </a:r>
            <a:r>
              <a:rPr lang="pt-BR" dirty="0"/>
              <a:t>, com a simples </a:t>
            </a:r>
            <a:endParaRPr lang="pt-BR" dirty="0" smtClean="0"/>
          </a:p>
          <a:p>
            <a:r>
              <a:rPr lang="pt-BR" dirty="0" smtClean="0"/>
              <a:t>diferença </a:t>
            </a:r>
            <a:r>
              <a:rPr lang="pt-BR" dirty="0"/>
              <a:t>que </a:t>
            </a:r>
            <a:r>
              <a:rPr lang="pt-BR" dirty="0" smtClean="0"/>
              <a:t>a expressão </a:t>
            </a:r>
            <a:r>
              <a:rPr lang="pt-BR" dirty="0"/>
              <a:t>é testada ao final do bloco de comandos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/>
              <a:t>Sintaxe:</a:t>
            </a:r>
          </a:p>
          <a:p>
            <a:r>
              <a:rPr lang="pt-BR" b="1" dirty="0"/>
              <a:t>do {</a:t>
            </a:r>
          </a:p>
          <a:p>
            <a:r>
              <a:rPr lang="pt-BR" dirty="0"/>
              <a:t>comando</a:t>
            </a:r>
          </a:p>
          <a:p>
            <a:r>
              <a:rPr lang="pt-BR" dirty="0"/>
              <a:t>. . .</a:t>
            </a:r>
          </a:p>
          <a:p>
            <a:r>
              <a:rPr lang="pt-BR" dirty="0"/>
              <a:t>comando</a:t>
            </a:r>
          </a:p>
          <a:p>
            <a:r>
              <a:rPr lang="pt-BR" b="1" dirty="0"/>
              <a:t>}</a:t>
            </a:r>
          </a:p>
          <a:p>
            <a:r>
              <a:rPr lang="pt-BR" b="1" dirty="0" err="1"/>
              <a:t>while</a:t>
            </a:r>
            <a:r>
              <a:rPr lang="pt-BR" b="1" dirty="0"/>
              <a:t> (&lt;condição&gt;);</a:t>
            </a:r>
            <a:endParaRPr lang="pt-BR" b="1" i="1" dirty="0"/>
          </a:p>
        </p:txBody>
      </p:sp>
      <p:sp>
        <p:nvSpPr>
          <p:cNvPr id="5" name="Retângulo 4"/>
          <p:cNvSpPr/>
          <p:nvPr/>
        </p:nvSpPr>
        <p:spPr>
          <a:xfrm>
            <a:off x="4536504" y="2848868"/>
            <a:ext cx="428396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&lt;?</a:t>
            </a:r>
          </a:p>
          <a:p>
            <a:r>
              <a:rPr lang="pt-BR" dirty="0"/>
              <a:t>$a = 10;</a:t>
            </a:r>
          </a:p>
          <a:p>
            <a:r>
              <a:rPr lang="pt-BR" b="1" dirty="0"/>
              <a:t>do {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echo</a:t>
            </a:r>
            <a:r>
              <a:rPr lang="pt-BR" dirty="0" smtClean="0"/>
              <a:t> </a:t>
            </a:r>
            <a:r>
              <a:rPr lang="pt-BR" dirty="0"/>
              <a:t>$a++;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echo</a:t>
            </a:r>
            <a:r>
              <a:rPr lang="pt-BR" dirty="0" smtClean="0"/>
              <a:t> </a:t>
            </a:r>
            <a:r>
              <a:rPr lang="pt-BR" dirty="0"/>
              <a:t>“&lt;</a:t>
            </a:r>
            <a:r>
              <a:rPr lang="pt-BR" dirty="0" err="1"/>
              <a:t>br</a:t>
            </a:r>
            <a:r>
              <a:rPr lang="pt-BR" dirty="0"/>
              <a:t>&gt;”;</a:t>
            </a:r>
          </a:p>
          <a:p>
            <a:r>
              <a:rPr lang="pt-BR" b="1" dirty="0"/>
              <a:t>}</a:t>
            </a:r>
          </a:p>
          <a:p>
            <a:r>
              <a:rPr lang="pt-BR" b="1" dirty="0" err="1"/>
              <a:t>while</a:t>
            </a:r>
            <a:r>
              <a:rPr lang="pt-BR" b="1" dirty="0"/>
              <a:t> ($a &lt;=10)</a:t>
            </a:r>
          </a:p>
          <a:p>
            <a:r>
              <a:rPr lang="pt-BR" dirty="0"/>
              <a:t>?&gt;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Programação </a:t>
            </a:r>
            <a:r>
              <a:rPr lang="pt-BR" b="1" dirty="0" smtClean="0">
                <a:solidFill>
                  <a:srgbClr val="0070C0"/>
                </a:solidFill>
              </a:rPr>
              <a:t>Web-PHP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75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1474906"/>
            <a:ext cx="85689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 smtClean="0"/>
              <a:t>Malha de repetição</a:t>
            </a:r>
          </a:p>
          <a:p>
            <a:endParaRPr lang="pt-BR" sz="2000" b="1" i="1" dirty="0" smtClean="0"/>
          </a:p>
          <a:p>
            <a:r>
              <a:rPr lang="pt-BR" b="1" i="1" dirty="0" err="1" smtClean="0"/>
              <a:t>While</a:t>
            </a:r>
            <a:endParaRPr lang="pt-BR" b="1" i="1" dirty="0"/>
          </a:p>
          <a:p>
            <a:r>
              <a:rPr lang="pt-BR" dirty="0"/>
              <a:t>O </a:t>
            </a:r>
            <a:r>
              <a:rPr lang="pt-BR" b="1" dirty="0" err="1"/>
              <a:t>while</a:t>
            </a:r>
            <a:r>
              <a:rPr lang="pt-BR" b="1" dirty="0"/>
              <a:t> </a:t>
            </a:r>
            <a:r>
              <a:rPr lang="pt-BR" dirty="0"/>
              <a:t>é o comando de repetição (laço) mais simples. Ele testa uma condição e executa um comando, </a:t>
            </a:r>
            <a:r>
              <a:rPr lang="pt-BR" dirty="0" smtClean="0"/>
              <a:t>ou um </a:t>
            </a:r>
            <a:r>
              <a:rPr lang="pt-BR" dirty="0"/>
              <a:t>bloco de comandos, até que a condição testada seja falsa. Assim como o </a:t>
            </a:r>
            <a:r>
              <a:rPr lang="pt-BR" b="1" dirty="0" err="1"/>
              <a:t>if</a:t>
            </a:r>
            <a:r>
              <a:rPr lang="pt-BR" dirty="0"/>
              <a:t>, o </a:t>
            </a:r>
            <a:r>
              <a:rPr lang="pt-BR" b="1" dirty="0" err="1"/>
              <a:t>while</a:t>
            </a:r>
            <a:r>
              <a:rPr lang="pt-BR" b="1" dirty="0"/>
              <a:t> </a:t>
            </a:r>
            <a:r>
              <a:rPr lang="pt-BR" dirty="0"/>
              <a:t>também </a:t>
            </a:r>
            <a:r>
              <a:rPr lang="pt-BR" dirty="0" smtClean="0"/>
              <a:t>possui duas </a:t>
            </a:r>
            <a:r>
              <a:rPr lang="pt-BR" dirty="0"/>
              <a:t>sintaxes alternativas:</a:t>
            </a:r>
          </a:p>
          <a:p>
            <a:r>
              <a:rPr lang="pt-BR" b="1" dirty="0"/>
              <a:t>Sintaxes:</a:t>
            </a:r>
          </a:p>
          <a:p>
            <a:r>
              <a:rPr lang="pt-BR" b="1" dirty="0" err="1"/>
              <a:t>While</a:t>
            </a:r>
            <a:r>
              <a:rPr lang="pt-BR" b="1" dirty="0"/>
              <a:t> (condição)</a:t>
            </a:r>
          </a:p>
          <a:p>
            <a:r>
              <a:rPr lang="pt-BR" dirty="0" smtClean="0"/>
              <a:t>	comando</a:t>
            </a:r>
            <a:r>
              <a:rPr lang="pt-BR" dirty="0"/>
              <a:t>;</a:t>
            </a:r>
          </a:p>
          <a:p>
            <a:r>
              <a:rPr lang="pt-BR" dirty="0" smtClean="0"/>
              <a:t>	Ou</a:t>
            </a:r>
            <a:endParaRPr lang="pt-BR" dirty="0"/>
          </a:p>
          <a:p>
            <a:r>
              <a:rPr lang="pt-BR" b="1" dirty="0" err="1"/>
              <a:t>While</a:t>
            </a:r>
            <a:r>
              <a:rPr lang="pt-BR" b="1" dirty="0"/>
              <a:t> (condição) {</a:t>
            </a:r>
          </a:p>
          <a:p>
            <a:r>
              <a:rPr lang="pt-BR" dirty="0" smtClean="0"/>
              <a:t>	comandos</a:t>
            </a:r>
            <a:r>
              <a:rPr lang="pt-BR" dirty="0"/>
              <a:t>;</a:t>
            </a:r>
          </a:p>
          <a:p>
            <a:r>
              <a:rPr lang="pt-BR" dirty="0" smtClean="0"/>
              <a:t>	comandos</a:t>
            </a:r>
            <a:r>
              <a:rPr lang="pt-BR" dirty="0"/>
              <a:t>;</a:t>
            </a:r>
          </a:p>
          <a:p>
            <a:r>
              <a:rPr lang="pt-BR" b="1" dirty="0"/>
              <a:t>}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355976" y="4077072"/>
            <a:ext cx="4572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pt-BR" dirty="0"/>
              <a:t>&lt;?</a:t>
            </a:r>
          </a:p>
          <a:p>
            <a:r>
              <a:rPr lang="pt-BR" dirty="0"/>
              <a:t>$a = 0;</a:t>
            </a:r>
          </a:p>
          <a:p>
            <a:r>
              <a:rPr lang="pt-BR" b="1" dirty="0" err="1"/>
              <a:t>while</a:t>
            </a:r>
            <a:r>
              <a:rPr lang="pt-BR" b="1" dirty="0"/>
              <a:t>($a i&lt;= 10) {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echo</a:t>
            </a:r>
            <a:r>
              <a:rPr lang="pt-BR" dirty="0" smtClean="0"/>
              <a:t> </a:t>
            </a:r>
            <a:r>
              <a:rPr lang="pt-BR" dirty="0"/>
              <a:t>$a.”&lt;</a:t>
            </a:r>
            <a:r>
              <a:rPr lang="pt-BR" dirty="0" err="1"/>
              <a:t>br</a:t>
            </a:r>
            <a:r>
              <a:rPr lang="pt-BR" dirty="0"/>
              <a:t>&gt;";</a:t>
            </a:r>
          </a:p>
          <a:p>
            <a:r>
              <a:rPr lang="pt-BR" dirty="0" smtClean="0"/>
              <a:t>	$</a:t>
            </a:r>
            <a:r>
              <a:rPr lang="pt-BR" dirty="0"/>
              <a:t>a++;</a:t>
            </a:r>
          </a:p>
          <a:p>
            <a:r>
              <a:rPr lang="pt-BR" b="1" dirty="0"/>
              <a:t>}</a:t>
            </a:r>
          </a:p>
          <a:p>
            <a:r>
              <a:rPr lang="pt-BR" dirty="0"/>
              <a:t>?&gt;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Programação </a:t>
            </a:r>
            <a:r>
              <a:rPr lang="pt-BR" b="1" dirty="0" smtClean="0">
                <a:solidFill>
                  <a:srgbClr val="0070C0"/>
                </a:solidFill>
              </a:rPr>
              <a:t>Web-PHP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75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Programação Web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39552" y="1196752"/>
            <a:ext cx="82089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i="1" dirty="0"/>
              <a:t>Funções</a:t>
            </a:r>
          </a:p>
          <a:p>
            <a:pPr algn="just"/>
            <a:r>
              <a:rPr lang="pt-BR" dirty="0" smtClean="0"/>
              <a:t>Qualquer </a:t>
            </a:r>
            <a:r>
              <a:rPr lang="pt-BR" dirty="0"/>
              <a:t>código PHP válido pode estar contido no interior de uma função. Como a checagem de tipos </a:t>
            </a:r>
            <a:r>
              <a:rPr lang="pt-BR" dirty="0" smtClean="0"/>
              <a:t>em PHP </a:t>
            </a:r>
            <a:r>
              <a:rPr lang="pt-BR" dirty="0"/>
              <a:t>é dinâmica, o tipo de retorno não deve ser declarado, sendo necessário que o programador </a:t>
            </a:r>
            <a:r>
              <a:rPr lang="pt-BR" dirty="0" smtClean="0"/>
              <a:t>esteja atento </a:t>
            </a:r>
            <a:r>
              <a:rPr lang="pt-BR" dirty="0"/>
              <a:t>para que a função retorne o tipo desejado. É recomendável que esteja tudo bem documentado </a:t>
            </a:r>
            <a:r>
              <a:rPr lang="pt-BR" dirty="0" smtClean="0"/>
              <a:t>para facilitar </a:t>
            </a:r>
            <a:r>
              <a:rPr lang="pt-BR" dirty="0"/>
              <a:t>a leitura e compreensão do código. Para efeito de documentação, utiliza-se o seguinte formato </a:t>
            </a:r>
            <a:r>
              <a:rPr lang="pt-BR" dirty="0" smtClean="0"/>
              <a:t>de declaração </a:t>
            </a:r>
            <a:r>
              <a:rPr lang="pt-BR" dirty="0"/>
              <a:t>de função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320480" y="4084037"/>
            <a:ext cx="45720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pt-BR" dirty="0"/>
              <a:t>&lt;?</a:t>
            </a:r>
          </a:p>
          <a:p>
            <a:r>
              <a:rPr lang="pt-BR" b="1" dirty="0" err="1"/>
              <a:t>function</a:t>
            </a:r>
            <a:r>
              <a:rPr lang="pt-BR" b="1" dirty="0"/>
              <a:t> mais8($numero) {</a:t>
            </a:r>
          </a:p>
          <a:p>
            <a:r>
              <a:rPr lang="pt-BR" dirty="0"/>
              <a:t>$numero += 8;</a:t>
            </a:r>
          </a:p>
          <a:p>
            <a:r>
              <a:rPr lang="pt-BR" dirty="0" err="1"/>
              <a:t>echo</a:t>
            </a:r>
            <a:r>
              <a:rPr lang="pt-BR" dirty="0"/>
              <a:t> $numero. “&lt;</a:t>
            </a:r>
            <a:r>
              <a:rPr lang="pt-BR" dirty="0" err="1"/>
              <a:t>br</a:t>
            </a:r>
            <a:r>
              <a:rPr lang="pt-BR" dirty="0"/>
              <a:t>&gt;”;</a:t>
            </a:r>
          </a:p>
          <a:p>
            <a:r>
              <a:rPr lang="pt-BR" b="1" dirty="0"/>
              <a:t>}</a:t>
            </a:r>
          </a:p>
          <a:p>
            <a:r>
              <a:rPr lang="pt-BR" dirty="0"/>
              <a:t>$a = 3;</a:t>
            </a:r>
          </a:p>
          <a:p>
            <a:r>
              <a:rPr lang="pt-BR" dirty="0"/>
              <a:t>mais8($a); //$a continua valendo 3</a:t>
            </a:r>
          </a:p>
          <a:p>
            <a:r>
              <a:rPr lang="pt-BR" dirty="0" err="1"/>
              <a:t>echo</a:t>
            </a:r>
            <a:r>
              <a:rPr lang="pt-BR" dirty="0"/>
              <a:t> $a;</a:t>
            </a:r>
          </a:p>
          <a:p>
            <a:r>
              <a:rPr lang="pt-BR" dirty="0"/>
              <a:t>?&gt;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5536" y="3341891"/>
            <a:ext cx="3924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Sintaxe:</a:t>
            </a:r>
          </a:p>
          <a:p>
            <a:r>
              <a:rPr lang="pt-BR" sz="1400" b="1" dirty="0" err="1"/>
              <a:t>function</a:t>
            </a:r>
            <a:r>
              <a:rPr lang="pt-BR" sz="1400" b="1" dirty="0"/>
              <a:t> </a:t>
            </a:r>
            <a:r>
              <a:rPr lang="pt-BR" sz="1400" b="1" i="1" dirty="0" err="1"/>
              <a:t>nome_da_função</a:t>
            </a:r>
            <a:r>
              <a:rPr lang="pt-BR" sz="1400" b="1" dirty="0"/>
              <a:t>([arg1, arg2, arg3]) {</a:t>
            </a:r>
          </a:p>
          <a:p>
            <a:r>
              <a:rPr lang="pt-BR" sz="1400" dirty="0"/>
              <a:t>	Comandos;</a:t>
            </a:r>
          </a:p>
          <a:p>
            <a:r>
              <a:rPr lang="pt-BR" sz="1400" dirty="0"/>
              <a:t>	... ;</a:t>
            </a:r>
          </a:p>
          <a:p>
            <a:r>
              <a:rPr lang="pt-BR" sz="1400" b="1" dirty="0"/>
              <a:t>	[</a:t>
            </a:r>
            <a:r>
              <a:rPr lang="pt-BR" sz="1400" b="1" dirty="0" err="1"/>
              <a:t>return</a:t>
            </a:r>
            <a:r>
              <a:rPr lang="pt-BR" sz="1400" b="1" dirty="0"/>
              <a:t> &lt;valor de retorno&gt;];</a:t>
            </a:r>
          </a:p>
          <a:p>
            <a:r>
              <a:rPr lang="pt-BR" sz="1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75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601133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77072"/>
            <a:ext cx="3171825" cy="1981200"/>
          </a:xfrm>
          <a:prstGeom prst="rect">
            <a:avLst/>
          </a:prstGeom>
          <a:noFill/>
          <a:ln w="158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99992" y="4159533"/>
            <a:ext cx="3888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200" b="1" u="sng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Imprimindo Variáveis</a:t>
            </a:r>
            <a:r>
              <a:rPr kumimoji="0" lang="pt-BR" altLang="pt-BR" sz="3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9549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73"/>
            <a:ext cx="4968552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821571"/>
            <a:ext cx="4067944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81" y="4221088"/>
            <a:ext cx="3419475" cy="1885950"/>
          </a:xfrm>
          <a:prstGeom prst="rect">
            <a:avLst/>
          </a:prstGeom>
          <a:noFill/>
          <a:ln w="158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25468" y="3573016"/>
            <a:ext cx="2808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b="1" u="sng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Usando Funções</a:t>
            </a:r>
            <a:r>
              <a:rPr kumimoji="0" lang="pt-BR" altLang="pt-BR" sz="9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pt-BR" altLang="pt-B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711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476672"/>
            <a:ext cx="481468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65104"/>
            <a:ext cx="3200400" cy="1352550"/>
          </a:xfrm>
          <a:prstGeom prst="rect">
            <a:avLst/>
          </a:prstGeom>
          <a:noFill/>
          <a:ln w="158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552" y="4810546"/>
            <a:ext cx="360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b="1" u="sng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Usando função </a:t>
            </a:r>
            <a:r>
              <a:rPr lang="pt-BR" altLang="pt-BR" sz="2400" b="1" u="sng" dirty="0" err="1" smtClean="0">
                <a:solidFill>
                  <a:srgbClr val="000000"/>
                </a:solidFill>
                <a:latin typeface="+mj-lt"/>
                <a:cs typeface="Arial" pitchFamily="34" charset="0"/>
              </a:rPr>
              <a:t>Settype</a:t>
            </a:r>
            <a:r>
              <a:rPr kumimoji="0" lang="pt-BR" altLang="pt-BR" sz="9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pt-BR" altLang="pt-B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74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23"/>
            <a:ext cx="4752975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723"/>
            <a:ext cx="4019550" cy="434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20381"/>
            <a:ext cx="4019550" cy="2248979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536" y="5733256"/>
            <a:ext cx="2808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b="1" u="sng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Usando </a:t>
            </a:r>
            <a:r>
              <a:rPr lang="pt-BR" altLang="pt-BR" sz="2400" b="1" u="sng" dirty="0" err="1" smtClean="0">
                <a:solidFill>
                  <a:srgbClr val="000000"/>
                </a:solidFill>
                <a:latin typeface="+mj-lt"/>
                <a:cs typeface="Arial" pitchFamily="34" charset="0"/>
              </a:rPr>
              <a:t>If</a:t>
            </a:r>
            <a:r>
              <a:rPr lang="pt-BR" altLang="pt-BR" sz="2400" b="1" u="sng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..</a:t>
            </a:r>
            <a:r>
              <a:rPr lang="pt-BR" altLang="pt-BR" sz="2400" b="1" u="sng" dirty="0" err="1" smtClean="0">
                <a:solidFill>
                  <a:srgbClr val="000000"/>
                </a:solidFill>
                <a:latin typeface="+mj-lt"/>
                <a:cs typeface="Arial" pitchFamily="34" charset="0"/>
              </a:rPr>
              <a:t>else</a:t>
            </a:r>
            <a:r>
              <a:rPr kumimoji="0" lang="pt-BR" altLang="pt-BR" sz="9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pt-BR" altLang="pt-B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28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" y="24408"/>
            <a:ext cx="462652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825" y="38650"/>
            <a:ext cx="4392488" cy="389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3" y="3429000"/>
            <a:ext cx="2388143" cy="321164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9767" y="5877272"/>
            <a:ext cx="4392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b="1" u="sng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Usando Incremento Decremento</a:t>
            </a:r>
            <a:r>
              <a:rPr kumimoji="0" lang="pt-BR" altLang="pt-BR" sz="9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pt-BR" altLang="pt-B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28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34671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2656"/>
            <a:ext cx="2933700" cy="13525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64088" y="5158457"/>
            <a:ext cx="2808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b="1" u="sng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Usando Switch Case</a:t>
            </a:r>
            <a:r>
              <a:rPr kumimoji="0" lang="pt-BR" altLang="pt-BR" sz="9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pt-BR" altLang="pt-B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2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Programação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7643192" cy="964704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Instando o </a:t>
            </a:r>
            <a:r>
              <a:rPr lang="pt-BR" dirty="0" err="1" smtClean="0"/>
              <a:t>Xampp</a:t>
            </a:r>
            <a:r>
              <a:rPr lang="pt-BR" dirty="0" smtClean="0"/>
              <a:t> para </a:t>
            </a:r>
            <a:r>
              <a:rPr lang="pt-BR" dirty="0" smtClean="0"/>
              <a:t>Windows - </a:t>
            </a:r>
            <a:r>
              <a:rPr lang="pt-BR" dirty="0" smtClean="0"/>
              <a:t>Versão 8.12</a:t>
            </a:r>
          </a:p>
          <a:p>
            <a:r>
              <a:rPr lang="pt-BR" dirty="0" smtClean="0"/>
              <a:t>Na tela de Instalação click em Next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3960440" cy="282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270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777"/>
            <a:ext cx="358140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6672"/>
            <a:ext cx="3384376" cy="23336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0" y="3861048"/>
            <a:ext cx="2808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b="1" u="sng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Usando  </a:t>
            </a:r>
            <a:r>
              <a:rPr lang="pt-BR" altLang="pt-BR" sz="2400" b="1" u="sng" dirty="0" err="1" smtClean="0">
                <a:solidFill>
                  <a:srgbClr val="000000"/>
                </a:solidFill>
                <a:latin typeface="+mj-lt"/>
                <a:cs typeface="Arial" pitchFamily="34" charset="0"/>
              </a:rPr>
              <a:t>While</a:t>
            </a:r>
            <a:r>
              <a:rPr kumimoji="0" lang="pt-BR" altLang="pt-BR" sz="9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pt-BR" altLang="pt-B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28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337185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2656"/>
            <a:ext cx="2771775" cy="24860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83585" y="5181714"/>
            <a:ext cx="2808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b="1" u="sng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Usando For</a:t>
            </a:r>
            <a:r>
              <a:rPr kumimoji="0" lang="pt-BR" altLang="pt-BR" sz="9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pt-BR" altLang="pt-B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28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913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25144"/>
            <a:ext cx="48577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83585" y="5181714"/>
            <a:ext cx="2808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b="1" u="sng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Usando Vetores</a:t>
            </a:r>
            <a:r>
              <a:rPr kumimoji="0" lang="pt-BR" altLang="pt-BR" sz="9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pt-BR" altLang="pt-B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28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57200"/>
            <a:ext cx="3255431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04664"/>
            <a:ext cx="3143250" cy="21050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5783585" y="5181714"/>
            <a:ext cx="2808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b="1" u="sng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Usando Do... </a:t>
            </a:r>
            <a:r>
              <a:rPr lang="pt-BR" altLang="pt-BR" sz="2400" b="1" u="sng" dirty="0" err="1" smtClean="0">
                <a:solidFill>
                  <a:srgbClr val="000000"/>
                </a:solidFill>
                <a:latin typeface="+mj-lt"/>
                <a:cs typeface="Arial" pitchFamily="34" charset="0"/>
              </a:rPr>
              <a:t>While</a:t>
            </a:r>
            <a:r>
              <a:rPr kumimoji="0" lang="pt-BR" altLang="pt-BR" sz="9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pt-BR" altLang="pt-B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28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Referencias:</a:t>
            </a:r>
          </a:p>
          <a:p>
            <a:r>
              <a:rPr lang="pt-BR" sz="2000" dirty="0" smtClean="0"/>
              <a:t>Apostila do Apostilando.com</a:t>
            </a:r>
          </a:p>
          <a:p>
            <a:pPr lvl="1"/>
            <a:r>
              <a:rPr lang="pt-BR" sz="1600" b="1" dirty="0"/>
              <a:t>José Henrique Monteiro De Almeida</a:t>
            </a:r>
            <a:endParaRPr lang="pt-BR" sz="1600" dirty="0" smtClean="0"/>
          </a:p>
          <a:p>
            <a:r>
              <a:rPr lang="pt-BR" sz="2000" dirty="0"/>
              <a:t>https://www.apachefriends.org/pt_br/index.html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75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Programação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 fontScale="70000" lnSpcReduction="20000"/>
          </a:bodyPr>
          <a:lstStyle/>
          <a:p>
            <a:r>
              <a:rPr lang="pt-BR" sz="2000" dirty="0" smtClean="0"/>
              <a:t>O </a:t>
            </a:r>
            <a:r>
              <a:rPr lang="pt-BR" sz="2000" dirty="0" err="1" smtClean="0"/>
              <a:t>Xampp</a:t>
            </a:r>
            <a:r>
              <a:rPr lang="pt-BR" sz="2000" dirty="0" smtClean="0"/>
              <a:t> é um pacote que vem com uma série de aplicações.</a:t>
            </a:r>
          </a:p>
          <a:p>
            <a:r>
              <a:rPr lang="pt-BR" sz="2000" dirty="0" smtClean="0"/>
              <a:t>Para o nosso caso, deixe selecionado o Apache, MySQL, PHP e </a:t>
            </a:r>
            <a:r>
              <a:rPr lang="pt-BR" sz="2000" dirty="0" err="1" smtClean="0"/>
              <a:t>phpMyAdmin</a:t>
            </a:r>
            <a:r>
              <a:rPr lang="pt-BR" sz="2000" dirty="0" smtClean="0"/>
              <a:t> que é uma interface visual escrita em PHP que ajuda a gerenciar o Bando de dados.</a:t>
            </a:r>
          </a:p>
          <a:p>
            <a:r>
              <a:rPr lang="pt-BR" sz="2000" dirty="0" smtClean="0"/>
              <a:t>Click em Next.</a:t>
            </a:r>
            <a:endParaRPr lang="pt-BR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70043"/>
            <a:ext cx="48196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Programação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6071" y="1888232"/>
            <a:ext cx="3933643" cy="8926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000" dirty="0" smtClean="0"/>
              <a:t>É mostrado a pasta de instalação. Neste caso mantenha e click em Next</a:t>
            </a:r>
            <a:endParaRPr lang="pt-BR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18195"/>
            <a:ext cx="393417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23195"/>
            <a:ext cx="3804617" cy="321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792607" y="1992676"/>
            <a:ext cx="3933643" cy="8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dirty="0" smtClean="0"/>
              <a:t>Escolha a opção </a:t>
            </a:r>
            <a:r>
              <a:rPr lang="pt-BR" sz="2000" dirty="0" err="1" smtClean="0"/>
              <a:t>English</a:t>
            </a:r>
            <a:r>
              <a:rPr lang="pt-BR" sz="20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 smtClean="0"/>
              <a:t>Click em Next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3754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723" y="332656"/>
            <a:ext cx="4114800" cy="1036712"/>
          </a:xfrm>
        </p:spPr>
        <p:txBody>
          <a:bodyPr>
            <a:normAutofit fontScale="85000" lnSpcReduction="20000"/>
          </a:bodyPr>
          <a:lstStyle/>
          <a:p>
            <a:r>
              <a:rPr lang="pt-BR" sz="2000" dirty="0" smtClean="0"/>
              <a:t>Nesta tela é questionado se você quer aprender mais sobre </a:t>
            </a:r>
            <a:r>
              <a:rPr lang="pt-BR" sz="2000" dirty="0" err="1" smtClean="0"/>
              <a:t>BitNami</a:t>
            </a:r>
            <a:r>
              <a:rPr lang="pt-BR" sz="2000" dirty="0" smtClean="0"/>
              <a:t>. Deixe selecionado.</a:t>
            </a:r>
          </a:p>
          <a:p>
            <a:r>
              <a:rPr lang="pt-BR" sz="2000" dirty="0" smtClean="0"/>
              <a:t>Click em Next</a:t>
            </a:r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65286"/>
            <a:ext cx="2744971" cy="229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194" y="1844824"/>
            <a:ext cx="2641313" cy="219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199308" y="1124744"/>
            <a:ext cx="4114800" cy="103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Setup está pronto para instalação.</a:t>
            </a:r>
          </a:p>
          <a:p>
            <a:r>
              <a:rPr lang="pt-BR" sz="2000" dirty="0" smtClean="0"/>
              <a:t>Click em Next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0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71" y="4293096"/>
            <a:ext cx="3045225" cy="253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6228184" y="3526069"/>
            <a:ext cx="2376264" cy="518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dirty="0" smtClean="0"/>
              <a:t>Instalando</a:t>
            </a:r>
            <a:endParaRPr lang="pt-BR" sz="2000" dirty="0"/>
          </a:p>
        </p:txBody>
      </p:sp>
      <p:sp>
        <p:nvSpPr>
          <p:cNvPr id="2" name="Retângulo 1"/>
          <p:cNvSpPr/>
          <p:nvPr/>
        </p:nvSpPr>
        <p:spPr>
          <a:xfrm>
            <a:off x="5256708" y="260648"/>
            <a:ext cx="3347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Programação Web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754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Programação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3970784" cy="82068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sz="2000" dirty="0" smtClean="0"/>
              <a:t>O firewall do </a:t>
            </a:r>
            <a:r>
              <a:rPr lang="pt-BR" sz="2000" dirty="0" err="1" smtClean="0"/>
              <a:t>windows</a:t>
            </a:r>
            <a:r>
              <a:rPr lang="pt-BR" sz="2000" dirty="0" smtClean="0"/>
              <a:t> controla a porta 80, por onde o Apache recebe as requisições vindas da Internet. Click em permitir Acesso.</a:t>
            </a:r>
            <a:endParaRPr lang="pt-BR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52936"/>
            <a:ext cx="3960440" cy="332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924944"/>
            <a:ext cx="42481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256076" y="1683652"/>
            <a:ext cx="3024336" cy="555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 smtClean="0"/>
              <a:t>Instalação Completa.</a:t>
            </a:r>
          </a:p>
          <a:p>
            <a:pPr algn="just"/>
            <a:r>
              <a:rPr lang="pt-BR" sz="2000" dirty="0" smtClean="0"/>
              <a:t>Click em </a:t>
            </a:r>
            <a:r>
              <a:rPr lang="pt-BR" sz="2000" dirty="0" err="1" smtClean="0"/>
              <a:t>Finish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375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Programação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3538736" cy="892696"/>
          </a:xfrm>
        </p:spPr>
        <p:txBody>
          <a:bodyPr>
            <a:normAutofit/>
          </a:bodyPr>
          <a:lstStyle/>
          <a:p>
            <a:r>
              <a:rPr lang="pt-BR" sz="2000" dirty="0" smtClean="0"/>
              <a:t>Painel de Controle do </a:t>
            </a:r>
            <a:r>
              <a:rPr lang="pt-BR" sz="2000" dirty="0" err="1" smtClean="0"/>
              <a:t>Xampp</a:t>
            </a:r>
            <a:r>
              <a:rPr lang="pt-BR" sz="2000" dirty="0" smtClean="0"/>
              <a:t>.</a:t>
            </a:r>
          </a:p>
          <a:p>
            <a:endParaRPr lang="pt-BR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8" y="2274931"/>
            <a:ext cx="3610437" cy="23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103841"/>
            <a:ext cx="3888432" cy="295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034880" y="1828583"/>
            <a:ext cx="3538736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Podemos inicializar os serviços do Apache e MySQL.</a:t>
            </a:r>
          </a:p>
          <a:p>
            <a:r>
              <a:rPr lang="pt-BR" sz="2000" dirty="0" smtClean="0"/>
              <a:t>Abaixo temos a tela de log. Sempre estará ativo mostrando as requisições dos serviços.</a:t>
            </a:r>
          </a:p>
          <a:p>
            <a:r>
              <a:rPr lang="pt-BR" sz="2000" dirty="0" smtClean="0"/>
              <a:t>Sempre que fizer requisições verifique se o serviço está ativo.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375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Programação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4268" y="1844824"/>
            <a:ext cx="4114800" cy="748680"/>
          </a:xfrm>
        </p:spPr>
        <p:txBody>
          <a:bodyPr>
            <a:normAutofit fontScale="55000" lnSpcReduction="20000"/>
          </a:bodyPr>
          <a:lstStyle/>
          <a:p>
            <a:r>
              <a:rPr lang="pt-BR" sz="2000" dirty="0" smtClean="0"/>
              <a:t>Iniciando Serviços:</a:t>
            </a:r>
          </a:p>
          <a:p>
            <a:r>
              <a:rPr lang="pt-BR" sz="2000" dirty="0" smtClean="0"/>
              <a:t>Repare que o Apache responde na porta 80 e 443.</a:t>
            </a:r>
          </a:p>
          <a:p>
            <a:r>
              <a:rPr lang="pt-BR" sz="2000" dirty="0" smtClean="0"/>
              <a:t>O MySQL responde na porta 3306</a:t>
            </a:r>
          </a:p>
          <a:p>
            <a:r>
              <a:rPr lang="pt-BR" sz="2000" dirty="0" smtClean="0"/>
              <a:t>O </a:t>
            </a:r>
            <a:r>
              <a:rPr lang="pt-BR" sz="2000" dirty="0" err="1" smtClean="0"/>
              <a:t>Xampp</a:t>
            </a:r>
            <a:r>
              <a:rPr lang="pt-BR" sz="2000" dirty="0" smtClean="0"/>
              <a:t> mostra o PID dos serviços</a:t>
            </a:r>
          </a:p>
          <a:p>
            <a:endParaRPr lang="pt-BR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410" y="2780928"/>
            <a:ext cx="5697212" cy="37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5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CC0AAA54DA63E49B91A9899D7394515" ma:contentTypeVersion="3" ma:contentTypeDescription="Crie um novo documento." ma:contentTypeScope="" ma:versionID="5114a5c8c5717c7a1c8a9a08db3f35d8">
  <xsd:schema xmlns:xsd="http://www.w3.org/2001/XMLSchema" xmlns:xs="http://www.w3.org/2001/XMLSchema" xmlns:p="http://schemas.microsoft.com/office/2006/metadata/properties" xmlns:ns2="6c09c88d-bca0-4643-be20-09139d8bb488" targetNamespace="http://schemas.microsoft.com/office/2006/metadata/properties" ma:root="true" ma:fieldsID="0e8a583e44d0e0edd6b960b5e4239ba2" ns2:_="">
    <xsd:import namespace="6c09c88d-bca0-4643-be20-09139d8bb4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09c88d-bca0-4643-be20-09139d8bb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D1BF81-C6DC-47E1-8D34-4506719A3D57}"/>
</file>

<file path=customXml/itemProps2.xml><?xml version="1.0" encoding="utf-8"?>
<ds:datastoreItem xmlns:ds="http://schemas.openxmlformats.org/officeDocument/2006/customXml" ds:itemID="{0720715B-C552-4BD9-8513-FFD9F26D08CF}"/>
</file>

<file path=customXml/itemProps3.xml><?xml version="1.0" encoding="utf-8"?>
<ds:datastoreItem xmlns:ds="http://schemas.openxmlformats.org/officeDocument/2006/customXml" ds:itemID="{803FA575-758C-4122-8BB4-D8B66B947CFD}"/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1145</Words>
  <Application>Microsoft Office PowerPoint</Application>
  <PresentationFormat>Apresentação na tela (4:3)</PresentationFormat>
  <Paragraphs>217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Tema do Office</vt:lpstr>
      <vt:lpstr>Programação Web</vt:lpstr>
      <vt:lpstr>Programação Web</vt:lpstr>
      <vt:lpstr>Programação Web</vt:lpstr>
      <vt:lpstr>Programação Web</vt:lpstr>
      <vt:lpstr>Programação Web</vt:lpstr>
      <vt:lpstr>Apresentação do PowerPoint</vt:lpstr>
      <vt:lpstr>Programação Web</vt:lpstr>
      <vt:lpstr>Programação Web</vt:lpstr>
      <vt:lpstr>Programação Web</vt:lpstr>
      <vt:lpstr>Programação Web</vt:lpstr>
      <vt:lpstr>Programação Web</vt:lpstr>
      <vt:lpstr>Apresentação do PowerPoint</vt:lpstr>
      <vt:lpstr>Programação Web</vt:lpstr>
      <vt:lpstr>Programação Web</vt:lpstr>
      <vt:lpstr>Programação Web-PHP</vt:lpstr>
      <vt:lpstr>Apresentação do PowerPoint</vt:lpstr>
      <vt:lpstr>Programação Web-PHP</vt:lpstr>
      <vt:lpstr>Programação Web-PHP</vt:lpstr>
      <vt:lpstr>Apresentação do PowerPoint</vt:lpstr>
      <vt:lpstr>Programação Web-PHP</vt:lpstr>
      <vt:lpstr>Programação Web-PHP</vt:lpstr>
      <vt:lpstr>Programação Web-PHP</vt:lpstr>
      <vt:lpstr>Programação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Web</dc:title>
  <dc:creator>PROFESSOR</dc:creator>
  <cp:lastModifiedBy>PROFESSOR</cp:lastModifiedBy>
  <cp:revision>34</cp:revision>
  <dcterms:created xsi:type="dcterms:W3CDTF">2022-02-17T15:52:44Z</dcterms:created>
  <dcterms:modified xsi:type="dcterms:W3CDTF">2022-07-14T21:41:00Z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0x010100BCC0AAA54DA63E49B91A9899D7394515</vt:lpwstr>
  </property>
</Properties>
</file>