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8" r:id="rId28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9" autoAdjust="0"/>
    <p:restoredTop sz="94660"/>
  </p:normalViewPr>
  <p:slideViewPr>
    <p:cSldViewPr>
      <p:cViewPr varScale="1">
        <p:scale>
          <a:sx n="86" d="100"/>
          <a:sy n="86" d="100"/>
        </p:scale>
        <p:origin x="112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Relationship Id="rId1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14299"/>
            <a:ext cx="9766300" cy="7327900"/>
          </a:xfrm>
          <a:custGeom>
            <a:avLst/>
            <a:gdLst/>
            <a:ahLst/>
            <a:cxnLst/>
            <a:rect l="l" t="t" r="r" b="b"/>
            <a:pathLst>
              <a:path w="9766300" h="7327900">
                <a:moveTo>
                  <a:pt x="9766300" y="0"/>
                </a:moveTo>
                <a:lnTo>
                  <a:pt x="0" y="0"/>
                </a:lnTo>
                <a:lnTo>
                  <a:pt x="0" y="7327899"/>
                </a:lnTo>
                <a:lnTo>
                  <a:pt x="9766300" y="7327899"/>
                </a:lnTo>
                <a:lnTo>
                  <a:pt x="976630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152399"/>
            <a:ext cx="9664700" cy="7150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997199"/>
            <a:ext cx="812800" cy="12954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69900" y="41782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0"/>
                </a:moveTo>
                <a:lnTo>
                  <a:pt x="0" y="0"/>
                </a:lnTo>
                <a:lnTo>
                  <a:pt x="76199" y="76200"/>
                </a:lnTo>
                <a:lnTo>
                  <a:pt x="76199" y="0"/>
                </a:lnTo>
                <a:close/>
              </a:path>
            </a:pathLst>
          </a:custGeom>
          <a:solidFill>
            <a:srgbClr val="3A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3800" y="4851399"/>
            <a:ext cx="3530600" cy="25908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2400" y="5080000"/>
            <a:ext cx="2870200" cy="208279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68700" y="5397499"/>
            <a:ext cx="1435100" cy="20446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7300" y="5626099"/>
            <a:ext cx="774700" cy="16763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56300" y="4089398"/>
            <a:ext cx="3987800" cy="27305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84900" y="4317999"/>
            <a:ext cx="3327400" cy="20700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97800" y="5473699"/>
            <a:ext cx="2425700" cy="189230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26400" y="5702299"/>
            <a:ext cx="1892301" cy="123189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39100" y="5702299"/>
            <a:ext cx="2082800" cy="146050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67700" y="5930899"/>
            <a:ext cx="1422400" cy="80010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39100" y="5626099"/>
            <a:ext cx="2082800" cy="73660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67700" y="5854699"/>
            <a:ext cx="1422400" cy="7620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29400" y="304799"/>
            <a:ext cx="3378200" cy="2844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37407" y="3176788"/>
            <a:ext cx="7818584" cy="849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14299"/>
            <a:ext cx="9766300" cy="7327900"/>
          </a:xfrm>
          <a:custGeom>
            <a:avLst/>
            <a:gdLst/>
            <a:ahLst/>
            <a:cxnLst/>
            <a:rect l="l" t="t" r="r" b="b"/>
            <a:pathLst>
              <a:path w="9766300" h="7327900">
                <a:moveTo>
                  <a:pt x="9766300" y="0"/>
                </a:moveTo>
                <a:lnTo>
                  <a:pt x="0" y="0"/>
                </a:lnTo>
                <a:lnTo>
                  <a:pt x="0" y="7327899"/>
                </a:lnTo>
                <a:lnTo>
                  <a:pt x="9766300" y="7327899"/>
                </a:lnTo>
                <a:lnTo>
                  <a:pt x="976630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8000" y="1346199"/>
            <a:ext cx="9664700" cy="5994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8000" y="139699"/>
            <a:ext cx="9664700" cy="12064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96300" y="317499"/>
            <a:ext cx="634999" cy="85089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48798" y="444499"/>
            <a:ext cx="46990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2824" y="3176788"/>
            <a:ext cx="8007751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4728" y="2312907"/>
            <a:ext cx="9303943" cy="3585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963" y="7292060"/>
            <a:ext cx="2436495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fibus.org/" TargetMode="External"/><Relationship Id="rId2" Type="http://schemas.openxmlformats.org/officeDocument/2006/relationships/hyperlink" Target="http://www.profibu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ofibus.com.br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407" y="3227609"/>
            <a:ext cx="7752715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solidFill>
                  <a:srgbClr val="C41230"/>
                </a:solidFill>
                <a:latin typeface="Arial"/>
                <a:cs typeface="Arial"/>
              </a:rPr>
              <a:t>Protocolos Industriais </a:t>
            </a:r>
            <a:r>
              <a:rPr sz="2900" dirty="0" err="1">
                <a:solidFill>
                  <a:srgbClr val="C41230"/>
                </a:solidFill>
                <a:latin typeface="Arial"/>
                <a:cs typeface="Arial"/>
              </a:rPr>
              <a:t>PROFIbus</a:t>
            </a:r>
            <a:r>
              <a:rPr sz="2900" dirty="0">
                <a:solidFill>
                  <a:srgbClr val="C41230"/>
                </a:solidFill>
                <a:latin typeface="Arial"/>
                <a:cs typeface="Arial"/>
              </a:rPr>
              <a:t> </a:t>
            </a:r>
            <a:endParaRPr lang="pt-BR" sz="2900" dirty="0">
              <a:solidFill>
                <a:srgbClr val="C4123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" dirty="0">
                <a:solidFill>
                  <a:srgbClr val="474747"/>
                </a:solidFill>
                <a:latin typeface="Arial Narrow"/>
                <a:cs typeface="Arial Narrow"/>
              </a:rPr>
              <a:t>Redes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Industriais </a:t>
            </a:r>
            <a:r>
              <a:rPr sz="2100" spc="5" dirty="0" err="1">
                <a:solidFill>
                  <a:srgbClr val="474747"/>
                </a:solidFill>
                <a:latin typeface="Arial Narrow"/>
                <a:cs typeface="Arial Narrow"/>
              </a:rPr>
              <a:t>Semestre</a:t>
            </a:r>
            <a:r>
              <a:rPr sz="21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0</a:t>
            </a:r>
            <a:r>
              <a:rPr lang="pt-BR" sz="2100" spc="30" dirty="0">
                <a:solidFill>
                  <a:srgbClr val="474747"/>
                </a:solidFill>
                <a:latin typeface="Arial Narrow"/>
                <a:cs typeface="Arial Narrow"/>
              </a:rPr>
              <a:t>2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/20</a:t>
            </a:r>
            <a:r>
              <a:rPr lang="pt-BR" sz="2100" spc="30" dirty="0">
                <a:solidFill>
                  <a:srgbClr val="474747"/>
                </a:solidFill>
                <a:latin typeface="Arial Narrow"/>
                <a:cs typeface="Arial Narrow"/>
              </a:rPr>
              <a:t>22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1339" y="4086225"/>
            <a:ext cx="2461493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100" dirty="0">
                <a:latin typeface="Arial Narrow"/>
                <a:cs typeface="Arial Narrow"/>
              </a:rPr>
              <a:t>Sistemas de Informação</a:t>
            </a:r>
            <a:endParaRPr sz="21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681860"/>
            <a:ext cx="4417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Arquitetura do</a:t>
            </a:r>
            <a:r>
              <a:rPr spc="-240" dirty="0"/>
              <a:t> </a:t>
            </a:r>
            <a:r>
              <a:rPr spc="5" dirty="0"/>
              <a:t>Protocolo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600199"/>
            <a:ext cx="8775699" cy="5499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681860"/>
            <a:ext cx="4519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PROFIbus... </a:t>
            </a:r>
            <a:r>
              <a:rPr spc="10" dirty="0"/>
              <a:t>Modelo</a:t>
            </a:r>
            <a:r>
              <a:rPr spc="-215" dirty="0"/>
              <a:t> </a:t>
            </a:r>
            <a:r>
              <a:rPr spc="-10" dirty="0"/>
              <a:t>OSI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728" y="1575989"/>
            <a:ext cx="9295765" cy="8286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6865" marR="5080" indent="-304800">
              <a:lnSpc>
                <a:spcPct val="1026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</a:tabLst>
            </a:pPr>
            <a:r>
              <a:rPr sz="2600" spc="-5" dirty="0">
                <a:solidFill>
                  <a:srgbClr val="474747"/>
                </a:solidFill>
                <a:latin typeface="Arial Narrow"/>
                <a:cs typeface="Arial Narrow"/>
              </a:rPr>
              <a:t>Por</a:t>
            </a:r>
            <a:r>
              <a:rPr sz="2600" spc="-1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questões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desempenho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limitações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memória,</a:t>
            </a:r>
            <a:r>
              <a:rPr sz="2600" spc="-19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as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camadas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3</a:t>
            </a:r>
            <a:r>
              <a:rPr sz="2600" spc="-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a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6</a:t>
            </a:r>
            <a:r>
              <a:rPr sz="2600" spc="2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20" dirty="0">
                <a:solidFill>
                  <a:srgbClr val="474747"/>
                </a:solidFill>
                <a:latin typeface="Arial Narrow"/>
                <a:cs typeface="Arial Narrow"/>
              </a:rPr>
              <a:t>são 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vazias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;</a:t>
            </a:r>
            <a:endParaRPr sz="2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728" y="3456402"/>
            <a:ext cx="8279130" cy="8286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6865" marR="5080" indent="-304800">
              <a:lnSpc>
                <a:spcPct val="1026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</a:tabLst>
            </a:pPr>
            <a:r>
              <a:rPr sz="2600" spc="-5" dirty="0">
                <a:solidFill>
                  <a:srgbClr val="474747"/>
                </a:solidFill>
                <a:latin typeface="Arial Narrow"/>
                <a:cs typeface="Arial Narrow"/>
              </a:rPr>
              <a:t>Profibus-DP:</a:t>
            </a:r>
            <a:r>
              <a:rPr sz="2600" spc="-19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camada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7</a:t>
            </a:r>
            <a:r>
              <a:rPr sz="2600" spc="2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também</a:t>
            </a:r>
            <a:r>
              <a:rPr sz="2600" spc="-1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é</a:t>
            </a:r>
            <a:r>
              <a:rPr sz="2600" spc="2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vazia.</a:t>
            </a:r>
            <a:r>
              <a:rPr sz="2600" spc="-19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Funções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-</a:t>
            </a:r>
            <a:r>
              <a:rPr sz="2600" spc="-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20" dirty="0">
                <a:solidFill>
                  <a:srgbClr val="474747"/>
                </a:solidFill>
                <a:latin typeface="Arial Narrow"/>
                <a:cs typeface="Arial Narrow"/>
              </a:rPr>
              <a:t>DP</a:t>
            </a:r>
            <a:r>
              <a:rPr sz="2600" spc="-1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permitem</a:t>
            </a:r>
            <a:r>
              <a:rPr sz="2600" spc="-1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 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mapeamento</a:t>
            </a:r>
            <a:r>
              <a:rPr sz="2600" spc="-19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funções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-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alto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nível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para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a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camada</a:t>
            </a:r>
            <a:r>
              <a:rPr sz="2600" spc="-19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2;</a:t>
            </a:r>
            <a:endParaRPr sz="2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728" y="5324113"/>
            <a:ext cx="8557895" cy="8286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6865" marR="5080" indent="-304800">
              <a:lnSpc>
                <a:spcPct val="1026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</a:tabLst>
            </a:pP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Profibus-FMS: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camada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7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existente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formada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por</a:t>
            </a:r>
            <a:r>
              <a:rPr sz="2600" spc="-12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“Fieldbus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Message 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Specification”</a:t>
            </a:r>
            <a:r>
              <a:rPr sz="2600" spc="-204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5" dirty="0">
                <a:solidFill>
                  <a:srgbClr val="474747"/>
                </a:solidFill>
                <a:latin typeface="Arial Narrow"/>
                <a:cs typeface="Arial Narrow"/>
              </a:rPr>
              <a:t>(FMS)</a:t>
            </a:r>
            <a:r>
              <a:rPr sz="2600" spc="-204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5" dirty="0">
                <a:solidFill>
                  <a:srgbClr val="474747"/>
                </a:solidFill>
                <a:latin typeface="Arial Narrow"/>
                <a:cs typeface="Arial Narrow"/>
              </a:rPr>
              <a:t>“Lower</a:t>
            </a:r>
            <a:r>
              <a:rPr sz="2600" spc="-1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Layer</a:t>
            </a:r>
            <a:r>
              <a:rPr sz="2600" spc="-204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Interface”</a:t>
            </a:r>
            <a:r>
              <a:rPr sz="2600" spc="-204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(LLI)</a:t>
            </a:r>
            <a:endParaRPr sz="2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681860"/>
            <a:ext cx="4519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PROFIbus... </a:t>
            </a:r>
            <a:r>
              <a:rPr spc="10" dirty="0"/>
              <a:t>Modelo</a:t>
            </a:r>
            <a:r>
              <a:rPr spc="-215" dirty="0"/>
              <a:t> </a:t>
            </a:r>
            <a:r>
              <a:rPr spc="-10" dirty="0"/>
              <a:t>OSI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400" y="1930399"/>
            <a:ext cx="8013698" cy="5079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681860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PROFIbus...</a:t>
            </a:r>
            <a:r>
              <a:rPr spc="-25" dirty="0"/>
              <a:t> </a:t>
            </a:r>
            <a:r>
              <a:rPr spc="10" dirty="0"/>
              <a:t>Funcionalidades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999" y="1930399"/>
            <a:ext cx="7518400" cy="4737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681860"/>
            <a:ext cx="68459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PROFIbus </a:t>
            </a:r>
            <a:r>
              <a:rPr dirty="0"/>
              <a:t>– </a:t>
            </a:r>
            <a:r>
              <a:rPr spc="5" dirty="0"/>
              <a:t>Características</a:t>
            </a:r>
            <a:r>
              <a:rPr spc="-165" dirty="0"/>
              <a:t> </a:t>
            </a:r>
            <a:r>
              <a:rPr spc="10" dirty="0"/>
              <a:t>Técnicas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2158999"/>
            <a:ext cx="8826499" cy="4356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681860"/>
            <a:ext cx="5652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PROFIbus </a:t>
            </a:r>
            <a:r>
              <a:rPr dirty="0"/>
              <a:t>– </a:t>
            </a:r>
            <a:r>
              <a:rPr spc="5" dirty="0"/>
              <a:t>Cabo </a:t>
            </a:r>
            <a:r>
              <a:rPr dirty="0"/>
              <a:t>e</a:t>
            </a:r>
            <a:r>
              <a:rPr spc="-85" dirty="0"/>
              <a:t> </a:t>
            </a:r>
            <a:r>
              <a:rPr spc="10" dirty="0"/>
              <a:t>Conexões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728" y="1429779"/>
            <a:ext cx="9041765" cy="408688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16865" marR="5080" indent="-304800">
              <a:lnSpc>
                <a:spcPct val="100899"/>
              </a:lnSpc>
              <a:spcBef>
                <a:spcPts val="8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O </a:t>
            </a:r>
            <a:r>
              <a:rPr sz="1900" dirty="0">
                <a:solidFill>
                  <a:srgbClr val="474747"/>
                </a:solidFill>
                <a:latin typeface="Arial Narrow"/>
                <a:cs typeface="Arial Narrow"/>
              </a:rPr>
              <a:t>comprimento 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máximo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do </a:t>
            </a:r>
            <a:r>
              <a:rPr sz="1900" spc="15" dirty="0">
                <a:solidFill>
                  <a:srgbClr val="474747"/>
                </a:solidFill>
                <a:latin typeface="Arial Narrow"/>
                <a:cs typeface="Arial Narrow"/>
              </a:rPr>
              <a:t>cabo </a:t>
            </a:r>
            <a:r>
              <a:rPr sz="1900" spc="25" dirty="0">
                <a:solidFill>
                  <a:srgbClr val="474747"/>
                </a:solidFill>
                <a:latin typeface="Arial Narrow"/>
                <a:cs typeface="Arial Narrow"/>
              </a:rPr>
              <a:t>depende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da </a:t>
            </a:r>
            <a:r>
              <a:rPr sz="1900" spc="5" dirty="0">
                <a:solidFill>
                  <a:srgbClr val="474747"/>
                </a:solidFill>
                <a:latin typeface="Arial Narrow"/>
                <a:cs typeface="Arial Narrow"/>
              </a:rPr>
              <a:t>velocidade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de </a:t>
            </a:r>
            <a:r>
              <a:rPr sz="1900" dirty="0">
                <a:solidFill>
                  <a:srgbClr val="474747"/>
                </a:solidFill>
                <a:latin typeface="Arial Narrow"/>
                <a:cs typeface="Arial Narrow"/>
              </a:rPr>
              <a:t>transmissão </a:t>
            </a:r>
            <a:r>
              <a:rPr sz="1900" spc="-20" dirty="0">
                <a:solidFill>
                  <a:srgbClr val="474747"/>
                </a:solidFill>
                <a:latin typeface="Arial Narrow"/>
                <a:cs typeface="Arial Narrow"/>
              </a:rPr>
              <a:t>(Veja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Tabela </a:t>
            </a:r>
            <a:r>
              <a:rPr sz="1900" spc="5" dirty="0">
                <a:solidFill>
                  <a:srgbClr val="474747"/>
                </a:solidFill>
                <a:latin typeface="Arial Narrow"/>
                <a:cs typeface="Arial Narrow"/>
              </a:rPr>
              <a:t>abaixo). </a:t>
            </a:r>
            <a:r>
              <a:rPr sz="1900" spc="-25" dirty="0">
                <a:solidFill>
                  <a:srgbClr val="474747"/>
                </a:solidFill>
                <a:latin typeface="Arial Narrow"/>
                <a:cs typeface="Arial Narrow"/>
              </a:rPr>
              <a:t>As  </a:t>
            </a:r>
            <a:r>
              <a:rPr sz="1900" spc="5" dirty="0">
                <a:solidFill>
                  <a:srgbClr val="474747"/>
                </a:solidFill>
                <a:latin typeface="Arial Narrow"/>
                <a:cs typeface="Arial Narrow"/>
              </a:rPr>
              <a:t>especificações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de </a:t>
            </a:r>
            <a:r>
              <a:rPr sz="1900" dirty="0">
                <a:solidFill>
                  <a:srgbClr val="474747"/>
                </a:solidFill>
                <a:latin typeface="Arial Narrow"/>
                <a:cs typeface="Arial Narrow"/>
              </a:rPr>
              <a:t>comprimento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de </a:t>
            </a:r>
            <a:r>
              <a:rPr sz="1900" spc="15" dirty="0">
                <a:solidFill>
                  <a:srgbClr val="474747"/>
                </a:solidFill>
                <a:latin typeface="Arial Narrow"/>
                <a:cs typeface="Arial Narrow"/>
              </a:rPr>
              <a:t>cabo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na Tabela 2, </a:t>
            </a:r>
            <a:r>
              <a:rPr sz="1900" spc="15" dirty="0">
                <a:solidFill>
                  <a:srgbClr val="474747"/>
                </a:solidFill>
                <a:latin typeface="Arial Narrow"/>
                <a:cs typeface="Arial Narrow"/>
              </a:rPr>
              <a:t>são </a:t>
            </a:r>
            <a:r>
              <a:rPr sz="1900" spc="20" dirty="0">
                <a:solidFill>
                  <a:srgbClr val="474747"/>
                </a:solidFill>
                <a:latin typeface="Arial Narrow"/>
                <a:cs typeface="Arial Narrow"/>
              </a:rPr>
              <a:t>baseadas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em </a:t>
            </a:r>
            <a:r>
              <a:rPr sz="1900" spc="15" dirty="0">
                <a:solidFill>
                  <a:srgbClr val="474747"/>
                </a:solidFill>
                <a:latin typeface="Arial Narrow"/>
                <a:cs typeface="Arial Narrow"/>
              </a:rPr>
              <a:t>cabo 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Tipo-A, </a:t>
            </a:r>
            <a:r>
              <a:rPr sz="1900" spc="15" dirty="0">
                <a:solidFill>
                  <a:srgbClr val="474747"/>
                </a:solidFill>
                <a:latin typeface="Arial Narrow"/>
                <a:cs typeface="Arial Narrow"/>
              </a:rPr>
              <a:t>com 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o  </a:t>
            </a:r>
            <a:r>
              <a:rPr sz="1900" spc="5" dirty="0">
                <a:solidFill>
                  <a:srgbClr val="474747"/>
                </a:solidFill>
                <a:latin typeface="Arial Narrow"/>
                <a:cs typeface="Arial Narrow"/>
              </a:rPr>
              <a:t>seguintes</a:t>
            </a:r>
            <a:r>
              <a:rPr sz="1900" spc="-2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parâmetros:</a:t>
            </a:r>
            <a:endParaRPr sz="19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BB2332"/>
              </a:buClr>
              <a:buFont typeface="Wingdings"/>
              <a:buChar char=""/>
            </a:pPr>
            <a:endParaRPr sz="2250" dirty="0"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-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Impedância: </a:t>
            </a:r>
            <a:r>
              <a:rPr sz="1900" spc="15" dirty="0">
                <a:solidFill>
                  <a:srgbClr val="474747"/>
                </a:solidFill>
                <a:latin typeface="Arial Narrow"/>
                <a:cs typeface="Arial Narrow"/>
              </a:rPr>
              <a:t>135 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a </a:t>
            </a:r>
            <a:r>
              <a:rPr sz="1900" spc="15" dirty="0">
                <a:solidFill>
                  <a:srgbClr val="474747"/>
                </a:solidFill>
                <a:latin typeface="Arial Narrow"/>
                <a:cs typeface="Arial Narrow"/>
              </a:rPr>
              <a:t>165</a:t>
            </a:r>
            <a:r>
              <a:rPr sz="1900" spc="-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900" dirty="0">
                <a:solidFill>
                  <a:srgbClr val="474747"/>
                </a:solidFill>
                <a:latin typeface="Arial Narrow"/>
                <a:cs typeface="Arial Narrow"/>
              </a:rPr>
              <a:t>Ohms</a:t>
            </a:r>
            <a:endParaRPr sz="19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BB2332"/>
              </a:buClr>
              <a:buFont typeface="Wingdings"/>
              <a:buChar char=""/>
            </a:pPr>
            <a:endParaRPr sz="2250" dirty="0"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- </a:t>
            </a:r>
            <a:r>
              <a:rPr sz="1900" dirty="0">
                <a:solidFill>
                  <a:srgbClr val="474747"/>
                </a:solidFill>
                <a:latin typeface="Arial Narrow"/>
                <a:cs typeface="Arial Narrow"/>
              </a:rPr>
              <a:t>Capacitância: 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&lt;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30</a:t>
            </a:r>
            <a:r>
              <a:rPr sz="1900" spc="1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900" spc="-20" dirty="0">
                <a:solidFill>
                  <a:srgbClr val="474747"/>
                </a:solidFill>
                <a:latin typeface="Arial Narrow"/>
                <a:cs typeface="Arial Narrow"/>
              </a:rPr>
              <a:t>p</a:t>
            </a:r>
            <a:r>
              <a:rPr lang="pt-BR" sz="1900" spc="-20" dirty="0">
                <a:solidFill>
                  <a:srgbClr val="474747"/>
                </a:solidFill>
                <a:latin typeface="Arial Narrow"/>
                <a:cs typeface="Arial Narrow"/>
              </a:rPr>
              <a:t>F</a:t>
            </a:r>
            <a:r>
              <a:rPr sz="1900" spc="-20" dirty="0">
                <a:solidFill>
                  <a:srgbClr val="474747"/>
                </a:solidFill>
                <a:latin typeface="Arial Narrow"/>
                <a:cs typeface="Arial Narrow"/>
              </a:rPr>
              <a:t>/m</a:t>
            </a:r>
            <a:endParaRPr sz="19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B2332"/>
              </a:buClr>
              <a:buFont typeface="Wingdings"/>
              <a:buChar char=""/>
            </a:pPr>
            <a:endParaRPr sz="2150" dirty="0"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- </a:t>
            </a:r>
            <a:r>
              <a:rPr sz="1900" dirty="0">
                <a:solidFill>
                  <a:srgbClr val="474747"/>
                </a:solidFill>
                <a:latin typeface="Arial Narrow"/>
                <a:cs typeface="Arial Narrow"/>
              </a:rPr>
              <a:t>Resistência: </a:t>
            </a:r>
            <a:r>
              <a:rPr sz="1900" spc="15" dirty="0">
                <a:solidFill>
                  <a:srgbClr val="474747"/>
                </a:solidFill>
                <a:latin typeface="Arial Narrow"/>
                <a:cs typeface="Arial Narrow"/>
              </a:rPr>
              <a:t>110</a:t>
            </a:r>
            <a:r>
              <a:rPr sz="1900" spc="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900" dirty="0">
                <a:solidFill>
                  <a:srgbClr val="474747"/>
                </a:solidFill>
                <a:latin typeface="Arial Narrow"/>
                <a:cs typeface="Arial Narrow"/>
              </a:rPr>
              <a:t>Ohms/km</a:t>
            </a:r>
            <a:endParaRPr sz="19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BB2332"/>
              </a:buClr>
              <a:buFont typeface="Wingdings"/>
              <a:buChar char=""/>
            </a:pPr>
            <a:endParaRPr sz="2250" dirty="0"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- </a:t>
            </a:r>
            <a:r>
              <a:rPr sz="1900" spc="5" dirty="0">
                <a:solidFill>
                  <a:srgbClr val="474747"/>
                </a:solidFill>
                <a:latin typeface="Arial Narrow"/>
                <a:cs typeface="Arial Narrow"/>
              </a:rPr>
              <a:t>Medida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do </a:t>
            </a:r>
            <a:r>
              <a:rPr sz="1900" spc="20" dirty="0" err="1">
                <a:solidFill>
                  <a:srgbClr val="474747"/>
                </a:solidFill>
                <a:latin typeface="Arial Narrow"/>
                <a:cs typeface="Arial Narrow"/>
              </a:rPr>
              <a:t>cabo</a:t>
            </a:r>
            <a:r>
              <a:rPr lang="pt-BR" sz="1900" spc="20" dirty="0">
                <a:solidFill>
                  <a:srgbClr val="474747"/>
                </a:solidFill>
                <a:latin typeface="Arial Narrow"/>
                <a:cs typeface="Arial Narrow"/>
              </a:rPr>
              <a:t> (bitola)</a:t>
            </a:r>
            <a:r>
              <a:rPr sz="1900" spc="20" dirty="0">
                <a:solidFill>
                  <a:srgbClr val="474747"/>
                </a:solidFill>
                <a:latin typeface="Arial Narrow"/>
                <a:cs typeface="Arial Narrow"/>
              </a:rPr>
              <a:t>:</a:t>
            </a:r>
            <a:r>
              <a:rPr sz="19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900" spc="5" dirty="0">
                <a:solidFill>
                  <a:srgbClr val="474747"/>
                </a:solidFill>
                <a:latin typeface="Arial Narrow"/>
                <a:cs typeface="Arial Narrow"/>
              </a:rPr>
              <a:t>0.64mm</a:t>
            </a:r>
            <a:endParaRPr sz="19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BB2332"/>
              </a:buClr>
              <a:buFont typeface="Wingdings"/>
              <a:buChar char=""/>
            </a:pPr>
            <a:endParaRPr sz="2250" dirty="0"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- </a:t>
            </a:r>
            <a:r>
              <a:rPr sz="1900" spc="-10" dirty="0">
                <a:solidFill>
                  <a:srgbClr val="474747"/>
                </a:solidFill>
                <a:latin typeface="Arial Narrow"/>
                <a:cs typeface="Arial Narrow"/>
              </a:rPr>
              <a:t>Área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do condutor: 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&gt;</a:t>
            </a:r>
            <a:r>
              <a:rPr sz="1900" spc="11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900" spc="5" dirty="0">
                <a:solidFill>
                  <a:srgbClr val="474747"/>
                </a:solidFill>
                <a:latin typeface="Arial Narrow"/>
                <a:cs typeface="Arial Narrow"/>
              </a:rPr>
              <a:t>0.34mm²</a:t>
            </a:r>
            <a:endParaRPr sz="1900" dirty="0">
              <a:latin typeface="Arial Narrow"/>
              <a:cs typeface="Arial Narro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0100" y="3009898"/>
            <a:ext cx="9271000" cy="4216400"/>
            <a:chOff x="800100" y="3009898"/>
            <a:chExt cx="9271000" cy="4216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5702299"/>
              <a:ext cx="9080498" cy="1524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6800" y="3009898"/>
              <a:ext cx="6464300" cy="762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681860"/>
            <a:ext cx="5713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PROFIbus </a:t>
            </a:r>
            <a:r>
              <a:rPr dirty="0"/>
              <a:t>– </a:t>
            </a:r>
            <a:r>
              <a:rPr spc="15" dirty="0"/>
              <a:t>método </a:t>
            </a:r>
            <a:r>
              <a:rPr spc="10" dirty="0"/>
              <a:t>de</a:t>
            </a:r>
            <a:r>
              <a:rPr spc="-185" dirty="0"/>
              <a:t> </a:t>
            </a:r>
            <a:r>
              <a:rPr spc="5" dirty="0"/>
              <a:t>acesso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728" y="1664927"/>
            <a:ext cx="6734809" cy="105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20" dirty="0">
                <a:solidFill>
                  <a:srgbClr val="474747"/>
                </a:solidFill>
                <a:latin typeface="Arial Narrow"/>
                <a:cs typeface="Arial Narrow"/>
              </a:rPr>
              <a:t>Token </a:t>
            </a:r>
            <a:r>
              <a:rPr sz="1900" dirty="0">
                <a:solidFill>
                  <a:srgbClr val="474747"/>
                </a:solidFill>
                <a:latin typeface="Arial Narrow"/>
                <a:cs typeface="Arial Narrow"/>
              </a:rPr>
              <a:t>Pass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(comunicação </a:t>
            </a:r>
            <a:r>
              <a:rPr sz="1900" dirty="0">
                <a:solidFill>
                  <a:srgbClr val="474747"/>
                </a:solidFill>
                <a:latin typeface="Arial Narrow"/>
                <a:cs typeface="Arial Narrow"/>
              </a:rPr>
              <a:t>entre</a:t>
            </a:r>
            <a:r>
              <a:rPr sz="1900" spc="-5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900" spc="15" dirty="0">
                <a:solidFill>
                  <a:srgbClr val="474747"/>
                </a:solidFill>
                <a:latin typeface="Arial Narrow"/>
                <a:cs typeface="Arial Narrow"/>
              </a:rPr>
              <a:t>estações)</a:t>
            </a:r>
            <a:endParaRPr sz="19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</a:pPr>
            <a:endParaRPr sz="3050"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Master/Slave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Comunicação (comunicação </a:t>
            </a:r>
            <a:r>
              <a:rPr sz="1900" dirty="0">
                <a:solidFill>
                  <a:srgbClr val="474747"/>
                </a:solidFill>
                <a:latin typeface="Arial Narrow"/>
                <a:cs typeface="Arial Narrow"/>
              </a:rPr>
              <a:t>entre 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dispositivos</a:t>
            </a:r>
            <a:r>
              <a:rPr sz="1900" spc="-14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periféricos)</a:t>
            </a:r>
            <a:endParaRPr sz="19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9600" y="3009898"/>
            <a:ext cx="6604000" cy="2616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758835"/>
            <a:ext cx="5713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PROFIbus </a:t>
            </a:r>
            <a:r>
              <a:rPr dirty="0"/>
              <a:t>– </a:t>
            </a:r>
            <a:r>
              <a:rPr spc="15" dirty="0"/>
              <a:t>método </a:t>
            </a:r>
            <a:r>
              <a:rPr spc="10" dirty="0"/>
              <a:t>de</a:t>
            </a:r>
            <a:r>
              <a:rPr spc="-185" dirty="0"/>
              <a:t> </a:t>
            </a:r>
            <a:r>
              <a:rPr spc="5" dirty="0"/>
              <a:t>acesso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2552699"/>
            <a:ext cx="8343898" cy="4533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758835"/>
            <a:ext cx="4798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PROFIbus </a:t>
            </a:r>
            <a:r>
              <a:rPr dirty="0"/>
              <a:t>–</a:t>
            </a:r>
            <a:r>
              <a:rPr spc="-110" dirty="0"/>
              <a:t> </a:t>
            </a:r>
            <a:r>
              <a:rPr spc="15" dirty="0"/>
              <a:t>Mono-Mestre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727" y="1429779"/>
            <a:ext cx="8779473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5" dirty="0">
                <a:solidFill>
                  <a:srgbClr val="474747"/>
                </a:solidFill>
                <a:latin typeface="Arial Narrow"/>
                <a:cs typeface="Arial Narrow"/>
              </a:rPr>
              <a:t>Configuração mono-mestre </a:t>
            </a:r>
            <a:r>
              <a:rPr sz="1900" spc="-10" dirty="0">
                <a:solidFill>
                  <a:srgbClr val="474747"/>
                </a:solidFill>
                <a:latin typeface="Arial Narrow"/>
                <a:cs typeface="Arial Narrow"/>
              </a:rPr>
              <a:t>possibilita 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o </a:t>
            </a:r>
            <a:r>
              <a:rPr sz="1900" spc="15" dirty="0">
                <a:solidFill>
                  <a:srgbClr val="474747"/>
                </a:solidFill>
                <a:latin typeface="Arial Narrow"/>
                <a:cs typeface="Arial Narrow"/>
              </a:rPr>
              <a:t>menor </a:t>
            </a:r>
            <a:r>
              <a:rPr sz="1900" spc="-15" dirty="0">
                <a:solidFill>
                  <a:srgbClr val="474747"/>
                </a:solidFill>
                <a:latin typeface="Arial Narrow"/>
                <a:cs typeface="Arial Narrow"/>
              </a:rPr>
              <a:t>ciclo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de </a:t>
            </a:r>
            <a:r>
              <a:rPr sz="1900" spc="5" dirty="0" err="1">
                <a:solidFill>
                  <a:srgbClr val="474747"/>
                </a:solidFill>
                <a:latin typeface="Arial Narrow"/>
                <a:cs typeface="Arial Narrow"/>
              </a:rPr>
              <a:t>barramento</a:t>
            </a:r>
            <a:r>
              <a:rPr sz="1900" spc="1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endParaRPr lang="pt-BR" sz="1900" spc="15" dirty="0">
              <a:solidFill>
                <a:srgbClr val="474747"/>
              </a:solidFill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spcBef>
                <a:spcPts val="10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-5" dirty="0" err="1">
                <a:solidFill>
                  <a:srgbClr val="474747"/>
                </a:solidFill>
                <a:latin typeface="Arial Narrow"/>
                <a:cs typeface="Arial Narrow"/>
              </a:rPr>
              <a:t>Participantes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:</a:t>
            </a:r>
            <a:endParaRPr sz="2250" dirty="0"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- 1 </a:t>
            </a:r>
            <a:r>
              <a:rPr sz="1900" spc="-15" dirty="0">
                <a:solidFill>
                  <a:srgbClr val="474747"/>
                </a:solidFill>
                <a:latin typeface="Arial Narrow"/>
                <a:cs typeface="Arial Narrow"/>
              </a:rPr>
              <a:t>DP-Mestre 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(Classe</a:t>
            </a:r>
            <a:r>
              <a:rPr sz="1900" spc="-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1)</a:t>
            </a:r>
            <a:endParaRPr sz="2150" dirty="0"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- 1 a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max. </a:t>
            </a:r>
            <a:r>
              <a:rPr sz="1900" spc="15" dirty="0">
                <a:solidFill>
                  <a:srgbClr val="474747"/>
                </a:solidFill>
                <a:latin typeface="Arial Narrow"/>
                <a:cs typeface="Arial Narrow"/>
              </a:rPr>
              <a:t>125</a:t>
            </a:r>
            <a:r>
              <a:rPr sz="1900" spc="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DP-Escravos</a:t>
            </a:r>
            <a:endParaRPr sz="1900" dirty="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3009898"/>
            <a:ext cx="8293101" cy="4254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1500" y="3403598"/>
            <a:ext cx="6985000" cy="3911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9927" y="758835"/>
            <a:ext cx="4632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PROFIbus </a:t>
            </a:r>
            <a:r>
              <a:rPr dirty="0"/>
              <a:t>–</a:t>
            </a:r>
            <a:r>
              <a:rPr spc="-120" dirty="0"/>
              <a:t> </a:t>
            </a:r>
            <a:r>
              <a:rPr spc="10" dirty="0"/>
              <a:t>Multi-Mestre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4728" y="1429778"/>
            <a:ext cx="7690484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700" spc="5" dirty="0">
                <a:solidFill>
                  <a:srgbClr val="474747"/>
                </a:solidFill>
                <a:latin typeface="Arial Narrow"/>
                <a:cs typeface="Arial Narrow"/>
              </a:rPr>
              <a:t>Vários</a:t>
            </a:r>
            <a:r>
              <a:rPr sz="1700" spc="15" dirty="0">
                <a:solidFill>
                  <a:srgbClr val="474747"/>
                </a:solidFill>
                <a:latin typeface="Arial Narrow"/>
                <a:cs typeface="Arial Narrow"/>
              </a:rPr>
              <a:t> Mestres</a:t>
            </a:r>
            <a:r>
              <a:rPr sz="1700" spc="-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-10" dirty="0">
                <a:solidFill>
                  <a:srgbClr val="474747"/>
                </a:solidFill>
                <a:latin typeface="Arial Narrow"/>
                <a:cs typeface="Arial Narrow"/>
              </a:rPr>
              <a:t>DP </a:t>
            </a:r>
            <a:r>
              <a:rPr sz="1700" spc="15" dirty="0">
                <a:solidFill>
                  <a:srgbClr val="474747"/>
                </a:solidFill>
                <a:latin typeface="Arial Narrow"/>
                <a:cs typeface="Arial Narrow"/>
              </a:rPr>
              <a:t>podem</a:t>
            </a:r>
            <a:r>
              <a:rPr sz="1700" spc="-4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5" dirty="0">
                <a:solidFill>
                  <a:srgbClr val="474747"/>
                </a:solidFill>
                <a:latin typeface="Arial Narrow"/>
                <a:cs typeface="Arial Narrow"/>
              </a:rPr>
              <a:t>acessar</a:t>
            </a:r>
            <a:r>
              <a:rPr sz="1700" spc="-4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10" dirty="0">
                <a:solidFill>
                  <a:srgbClr val="474747"/>
                </a:solidFill>
                <a:latin typeface="Arial Narrow"/>
                <a:cs typeface="Arial Narrow"/>
              </a:rPr>
              <a:t>escravos</a:t>
            </a:r>
            <a:r>
              <a:rPr sz="1700" spc="-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5" dirty="0">
                <a:solidFill>
                  <a:srgbClr val="474747"/>
                </a:solidFill>
                <a:latin typeface="Arial Narrow"/>
                <a:cs typeface="Arial Narrow"/>
              </a:rPr>
              <a:t>com</a:t>
            </a:r>
            <a:r>
              <a:rPr sz="1700" spc="-4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10" dirty="0">
                <a:solidFill>
                  <a:srgbClr val="474747"/>
                </a:solidFill>
                <a:latin typeface="Arial Narrow"/>
                <a:cs typeface="Arial Narrow"/>
              </a:rPr>
              <a:t>funções</a:t>
            </a:r>
            <a:r>
              <a:rPr sz="17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1700" spc="-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5" dirty="0">
                <a:solidFill>
                  <a:srgbClr val="474747"/>
                </a:solidFill>
                <a:latin typeface="Arial Narrow"/>
                <a:cs typeface="Arial Narrow"/>
              </a:rPr>
              <a:t>leitura</a:t>
            </a:r>
            <a:r>
              <a:rPr sz="1700" spc="-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15" dirty="0">
                <a:solidFill>
                  <a:srgbClr val="474747"/>
                </a:solidFill>
                <a:latin typeface="Arial Narrow"/>
                <a:cs typeface="Arial Narrow"/>
              </a:rPr>
              <a:t>(apenas</a:t>
            </a:r>
            <a:r>
              <a:rPr sz="17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5" dirty="0">
                <a:solidFill>
                  <a:srgbClr val="474747"/>
                </a:solidFill>
                <a:latin typeface="Arial Narrow"/>
                <a:cs typeface="Arial Narrow"/>
              </a:rPr>
              <a:t>um</a:t>
            </a:r>
            <a:r>
              <a:rPr sz="1700" spc="-4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5" dirty="0">
                <a:solidFill>
                  <a:srgbClr val="474747"/>
                </a:solidFill>
                <a:latin typeface="Arial Narrow"/>
                <a:cs typeface="Arial Narrow"/>
              </a:rPr>
              <a:t>com</a:t>
            </a:r>
            <a:r>
              <a:rPr sz="1700" spc="-4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5" dirty="0">
                <a:solidFill>
                  <a:srgbClr val="474747"/>
                </a:solidFill>
                <a:latin typeface="Arial Narrow"/>
                <a:cs typeface="Arial Narrow"/>
              </a:rPr>
              <a:t>escrita)</a:t>
            </a:r>
            <a:endParaRPr sz="1700"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spcBef>
                <a:spcPts val="126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700" spc="-5" dirty="0">
                <a:solidFill>
                  <a:srgbClr val="474747"/>
                </a:solidFill>
                <a:latin typeface="Arial Narrow"/>
                <a:cs typeface="Arial Narrow"/>
              </a:rPr>
              <a:t>PROFIBUS-DP </a:t>
            </a:r>
            <a:r>
              <a:rPr sz="1700" spc="15" dirty="0">
                <a:solidFill>
                  <a:srgbClr val="474747"/>
                </a:solidFill>
                <a:latin typeface="Arial Narrow"/>
                <a:cs typeface="Arial Narrow"/>
              </a:rPr>
              <a:t>Multi-mestre contém:</a:t>
            </a:r>
            <a:endParaRPr sz="1700"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spcBef>
                <a:spcPts val="126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700" spc="-5" dirty="0">
                <a:solidFill>
                  <a:srgbClr val="474747"/>
                </a:solidFill>
                <a:latin typeface="Arial Narrow"/>
                <a:cs typeface="Arial Narrow"/>
              </a:rPr>
              <a:t>- </a:t>
            </a:r>
            <a:r>
              <a:rPr sz="1700" spc="5" dirty="0">
                <a:solidFill>
                  <a:srgbClr val="474747"/>
                </a:solidFill>
                <a:latin typeface="Arial Narrow"/>
                <a:cs typeface="Arial Narrow"/>
              </a:rPr>
              <a:t>múltiplos </a:t>
            </a:r>
            <a:r>
              <a:rPr sz="1700" spc="15" dirty="0">
                <a:solidFill>
                  <a:srgbClr val="474747"/>
                </a:solidFill>
                <a:latin typeface="Arial Narrow"/>
                <a:cs typeface="Arial Narrow"/>
              </a:rPr>
              <a:t>Mestres </a:t>
            </a:r>
            <a:r>
              <a:rPr sz="1700" spc="5" dirty="0">
                <a:solidFill>
                  <a:srgbClr val="474747"/>
                </a:solidFill>
                <a:latin typeface="Arial Narrow"/>
                <a:cs typeface="Arial Narrow"/>
              </a:rPr>
              <a:t>(Classe </a:t>
            </a:r>
            <a:r>
              <a:rPr sz="1700" spc="-5" dirty="0">
                <a:solidFill>
                  <a:srgbClr val="474747"/>
                </a:solidFill>
                <a:latin typeface="Arial Narrow"/>
                <a:cs typeface="Arial Narrow"/>
              </a:rPr>
              <a:t>1 </a:t>
            </a:r>
            <a:r>
              <a:rPr sz="1700" spc="10" dirty="0">
                <a:solidFill>
                  <a:srgbClr val="474747"/>
                </a:solidFill>
                <a:latin typeface="Arial Narrow"/>
                <a:cs typeface="Arial Narrow"/>
              </a:rPr>
              <a:t>ou</a:t>
            </a:r>
            <a:r>
              <a:rPr sz="1700" spc="-2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10" dirty="0">
                <a:solidFill>
                  <a:srgbClr val="474747"/>
                </a:solidFill>
                <a:latin typeface="Arial Narrow"/>
                <a:cs typeface="Arial Narrow"/>
              </a:rPr>
              <a:t>2)</a:t>
            </a:r>
            <a:endParaRPr sz="1700"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spcBef>
                <a:spcPts val="1365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700" spc="-5" dirty="0">
                <a:solidFill>
                  <a:srgbClr val="474747"/>
                </a:solidFill>
                <a:latin typeface="Arial Narrow"/>
                <a:cs typeface="Arial Narrow"/>
              </a:rPr>
              <a:t>- 1 </a:t>
            </a:r>
            <a:r>
              <a:rPr sz="1700" dirty="0">
                <a:solidFill>
                  <a:srgbClr val="474747"/>
                </a:solidFill>
                <a:latin typeface="Arial Narrow"/>
                <a:cs typeface="Arial Narrow"/>
              </a:rPr>
              <a:t>to </a:t>
            </a:r>
            <a:r>
              <a:rPr sz="1700" spc="10" dirty="0">
                <a:solidFill>
                  <a:srgbClr val="474747"/>
                </a:solidFill>
                <a:latin typeface="Arial Narrow"/>
                <a:cs typeface="Arial Narrow"/>
              </a:rPr>
              <a:t>max. 124</a:t>
            </a:r>
            <a:r>
              <a:rPr sz="17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5" dirty="0">
                <a:solidFill>
                  <a:srgbClr val="474747"/>
                </a:solidFill>
                <a:latin typeface="Arial Narrow"/>
                <a:cs typeface="Arial Narrow"/>
              </a:rPr>
              <a:t>Escravos-DP</a:t>
            </a:r>
            <a:endParaRPr sz="1700"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spcBef>
                <a:spcPts val="126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700" spc="-5" dirty="0">
                <a:solidFill>
                  <a:srgbClr val="474747"/>
                </a:solidFill>
                <a:latin typeface="Arial Narrow"/>
                <a:cs typeface="Arial Narrow"/>
              </a:rPr>
              <a:t>- </a:t>
            </a:r>
            <a:r>
              <a:rPr sz="1700" spc="10" dirty="0">
                <a:solidFill>
                  <a:srgbClr val="474747"/>
                </a:solidFill>
                <a:latin typeface="Arial Narrow"/>
                <a:cs typeface="Arial Narrow"/>
              </a:rPr>
              <a:t>max. 126 </a:t>
            </a:r>
            <a:r>
              <a:rPr sz="1700" dirty="0">
                <a:solidFill>
                  <a:srgbClr val="474747"/>
                </a:solidFill>
                <a:latin typeface="Arial Narrow"/>
                <a:cs typeface="Arial Narrow"/>
              </a:rPr>
              <a:t>dispositivos </a:t>
            </a:r>
            <a:r>
              <a:rPr sz="1700" spc="5" dirty="0">
                <a:solidFill>
                  <a:srgbClr val="474747"/>
                </a:solidFill>
                <a:latin typeface="Arial Narrow"/>
                <a:cs typeface="Arial Narrow"/>
              </a:rPr>
              <a:t>no </a:t>
            </a:r>
            <a:r>
              <a:rPr sz="1700" spc="15" dirty="0">
                <a:solidFill>
                  <a:srgbClr val="474747"/>
                </a:solidFill>
                <a:latin typeface="Arial Narrow"/>
                <a:cs typeface="Arial Narrow"/>
              </a:rPr>
              <a:t>mesmo</a:t>
            </a:r>
            <a:r>
              <a:rPr sz="1700" spc="-229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700" spc="10" dirty="0">
                <a:solidFill>
                  <a:srgbClr val="474747"/>
                </a:solidFill>
                <a:latin typeface="Arial Narrow"/>
                <a:cs typeface="Arial Narrow"/>
              </a:rPr>
              <a:t>barramamento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891" y="4354837"/>
            <a:ext cx="1951989" cy="20646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20"/>
              </a:lnSpc>
              <a:spcBef>
                <a:spcPts val="100"/>
              </a:spcBef>
            </a:pPr>
            <a:r>
              <a:rPr sz="1700" spc="10" dirty="0">
                <a:latin typeface="Arial Narrow"/>
                <a:cs typeface="Arial Narrow"/>
              </a:rPr>
              <a:t>Configuração</a:t>
            </a:r>
            <a:r>
              <a:rPr sz="1700" spc="-70" dirty="0">
                <a:latin typeface="Arial Narrow"/>
                <a:cs typeface="Arial Narrow"/>
              </a:rPr>
              <a:t> </a:t>
            </a:r>
            <a:r>
              <a:rPr sz="1700" spc="5" dirty="0">
                <a:latin typeface="Arial Narrow"/>
                <a:cs typeface="Arial Narrow"/>
              </a:rPr>
              <a:t>multi-</a:t>
            </a:r>
            <a:endParaRPr sz="1700" dirty="0">
              <a:latin typeface="Arial Narrow"/>
              <a:cs typeface="Arial Narrow"/>
            </a:endParaRPr>
          </a:p>
          <a:p>
            <a:pPr marL="12700">
              <a:lnSpc>
                <a:spcPts val="2020"/>
              </a:lnSpc>
            </a:pPr>
            <a:r>
              <a:rPr sz="1700" spc="15" dirty="0">
                <a:latin typeface="Arial Narrow"/>
                <a:cs typeface="Arial Narrow"/>
              </a:rPr>
              <a:t>mestre: </a:t>
            </a:r>
            <a:r>
              <a:rPr sz="1700" spc="10" dirty="0">
                <a:latin typeface="Arial Narrow"/>
                <a:cs typeface="Arial Narrow"/>
              </a:rPr>
              <a:t>por </a:t>
            </a:r>
            <a:r>
              <a:rPr sz="1700" spc="10" dirty="0" err="1">
                <a:latin typeface="Arial Narrow"/>
                <a:cs typeface="Arial Narrow"/>
              </a:rPr>
              <a:t>questões</a:t>
            </a:r>
            <a:r>
              <a:rPr sz="1700" spc="-280" dirty="0">
                <a:latin typeface="Arial Narrow"/>
                <a:cs typeface="Arial Narrow"/>
              </a:rPr>
              <a:t> </a:t>
            </a:r>
            <a:r>
              <a:rPr sz="1700" spc="5" dirty="0">
                <a:latin typeface="Arial Narrow"/>
                <a:cs typeface="Arial Narrow"/>
              </a:rPr>
              <a:t>de</a:t>
            </a:r>
            <a:r>
              <a:rPr lang="pt-BR" sz="1700" dirty="0">
                <a:latin typeface="Arial Narrow"/>
                <a:cs typeface="Arial Narrow"/>
              </a:rPr>
              <a:t> </a:t>
            </a:r>
            <a:r>
              <a:rPr sz="1700" spc="15" dirty="0" err="1">
                <a:latin typeface="Arial Narrow"/>
                <a:cs typeface="Arial Narrow"/>
              </a:rPr>
              <a:t>segurança</a:t>
            </a:r>
            <a:r>
              <a:rPr sz="1700" spc="15" dirty="0">
                <a:latin typeface="Arial Narrow"/>
                <a:cs typeface="Arial Narrow"/>
              </a:rPr>
              <a:t>, </a:t>
            </a:r>
            <a:r>
              <a:rPr sz="1700" spc="10" dirty="0">
                <a:latin typeface="Arial Narrow"/>
                <a:cs typeface="Arial Narrow"/>
              </a:rPr>
              <a:t>um</a:t>
            </a:r>
            <a:r>
              <a:rPr sz="1700" spc="-200" dirty="0">
                <a:latin typeface="Arial Narrow"/>
                <a:cs typeface="Arial Narrow"/>
              </a:rPr>
              <a:t> </a:t>
            </a:r>
            <a:r>
              <a:rPr sz="1700" spc="10" dirty="0">
                <a:latin typeface="Arial Narrow"/>
                <a:cs typeface="Arial Narrow"/>
              </a:rPr>
              <a:t>escravo  </a:t>
            </a:r>
            <a:r>
              <a:rPr sz="1700" spc="15" dirty="0">
                <a:latin typeface="Arial Narrow"/>
                <a:cs typeface="Arial Narrow"/>
              </a:rPr>
              <a:t>somente </a:t>
            </a:r>
            <a:r>
              <a:rPr sz="1700" spc="15" dirty="0" err="1">
                <a:latin typeface="Arial Narrow"/>
                <a:cs typeface="Arial Narrow"/>
              </a:rPr>
              <a:t>por</a:t>
            </a:r>
            <a:r>
              <a:rPr sz="1700" spc="-150" dirty="0">
                <a:latin typeface="Arial Narrow"/>
                <a:cs typeface="Arial Narrow"/>
              </a:rPr>
              <a:t> </a:t>
            </a:r>
            <a:r>
              <a:rPr sz="1700" spc="5" dirty="0">
                <a:latin typeface="Arial Narrow"/>
                <a:cs typeface="Arial Narrow"/>
              </a:rPr>
              <a:t>ser</a:t>
            </a:r>
            <a:r>
              <a:rPr lang="pt-BR" sz="1700" dirty="0">
                <a:latin typeface="Arial Narrow"/>
                <a:cs typeface="Arial Narrow"/>
              </a:rPr>
              <a:t> </a:t>
            </a:r>
            <a:r>
              <a:rPr sz="1700" spc="5" dirty="0" err="1">
                <a:latin typeface="Arial Narrow"/>
                <a:cs typeface="Arial Narrow"/>
              </a:rPr>
              <a:t>acessado</a:t>
            </a:r>
            <a:r>
              <a:rPr sz="1700" spc="5" dirty="0">
                <a:latin typeface="Arial Narrow"/>
                <a:cs typeface="Arial Narrow"/>
              </a:rPr>
              <a:t> </a:t>
            </a:r>
            <a:r>
              <a:rPr sz="1700" spc="15" dirty="0">
                <a:latin typeface="Arial Narrow"/>
                <a:cs typeface="Arial Narrow"/>
              </a:rPr>
              <a:t>para</a:t>
            </a:r>
            <a:r>
              <a:rPr sz="1700" spc="-165" dirty="0">
                <a:latin typeface="Arial Narrow"/>
                <a:cs typeface="Arial Narrow"/>
              </a:rPr>
              <a:t> </a:t>
            </a:r>
            <a:r>
              <a:rPr sz="1700" spc="5" dirty="0">
                <a:latin typeface="Arial Narrow"/>
                <a:cs typeface="Arial Narrow"/>
              </a:rPr>
              <a:t>escrita  pelo </a:t>
            </a:r>
            <a:r>
              <a:rPr sz="1700" spc="15" dirty="0">
                <a:latin typeface="Arial Narrow"/>
                <a:cs typeface="Arial Narrow"/>
              </a:rPr>
              <a:t>mestre </a:t>
            </a:r>
            <a:r>
              <a:rPr sz="1700" spc="10" dirty="0">
                <a:latin typeface="Arial Narrow"/>
                <a:cs typeface="Arial Narrow"/>
              </a:rPr>
              <a:t>que</a:t>
            </a:r>
            <a:r>
              <a:rPr sz="1700" spc="-235" dirty="0">
                <a:latin typeface="Arial Narrow"/>
                <a:cs typeface="Arial Narrow"/>
              </a:rPr>
              <a:t> </a:t>
            </a:r>
            <a:r>
              <a:rPr sz="1700" spc="-5" dirty="0">
                <a:latin typeface="Arial Narrow"/>
                <a:cs typeface="Arial Narrow"/>
              </a:rPr>
              <a:t>o</a:t>
            </a:r>
            <a:r>
              <a:rPr lang="pt-BR" sz="1700" dirty="0">
                <a:latin typeface="Arial Narrow"/>
                <a:cs typeface="Arial Narrow"/>
              </a:rPr>
              <a:t> </a:t>
            </a:r>
            <a:r>
              <a:rPr sz="1700" spc="15" dirty="0" err="1">
                <a:latin typeface="Arial Narrow"/>
                <a:cs typeface="Arial Narrow"/>
              </a:rPr>
              <a:t>parametrizou</a:t>
            </a:r>
            <a:r>
              <a:rPr sz="1700" spc="15" dirty="0">
                <a:latin typeface="Arial Narrow"/>
                <a:cs typeface="Arial Narrow"/>
              </a:rPr>
              <a:t> </a:t>
            </a:r>
            <a:r>
              <a:rPr sz="1700" spc="-5" dirty="0">
                <a:latin typeface="Arial Narrow"/>
                <a:cs typeface="Arial Narrow"/>
              </a:rPr>
              <a:t>e</a:t>
            </a:r>
            <a:r>
              <a:rPr sz="1700" spc="-210" dirty="0">
                <a:latin typeface="Arial Narrow"/>
                <a:cs typeface="Arial Narrow"/>
              </a:rPr>
              <a:t> </a:t>
            </a:r>
            <a:r>
              <a:rPr sz="1700" spc="-5" dirty="0">
                <a:latin typeface="Arial Narrow"/>
                <a:cs typeface="Arial Narrow"/>
              </a:rPr>
              <a:t>o  </a:t>
            </a:r>
            <a:r>
              <a:rPr sz="1700" spc="15" dirty="0">
                <a:latin typeface="Arial Narrow"/>
                <a:cs typeface="Arial Narrow"/>
              </a:rPr>
              <a:t>configurou.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681860"/>
            <a:ext cx="1966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I</a:t>
            </a:r>
            <a:r>
              <a:rPr spc="20" dirty="0"/>
              <a:t>n</a:t>
            </a:r>
            <a:r>
              <a:rPr spc="10" dirty="0"/>
              <a:t>t</a:t>
            </a:r>
            <a:r>
              <a:rPr spc="30" dirty="0"/>
              <a:t>r</a:t>
            </a:r>
            <a:r>
              <a:rPr spc="20" dirty="0"/>
              <a:t>odu</a:t>
            </a:r>
            <a:r>
              <a:rPr dirty="0"/>
              <a:t>ç</a:t>
            </a:r>
            <a:r>
              <a:rPr spc="20" dirty="0"/>
              <a:t>ã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728" y="1601399"/>
            <a:ext cx="8843645" cy="6762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6865" marR="5080" indent="-304800">
              <a:lnSpc>
                <a:spcPct val="1032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O </a:t>
            </a:r>
            <a:r>
              <a:rPr sz="2100" spc="-25" dirty="0">
                <a:solidFill>
                  <a:srgbClr val="474747"/>
                </a:solidFill>
                <a:latin typeface="Arial Narrow"/>
                <a:cs typeface="Arial Narrow"/>
              </a:rPr>
              <a:t>PROFIBUS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é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um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padrão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aberto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rede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comunicação industrial,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utilizado</a:t>
            </a:r>
            <a:r>
              <a:rPr sz="2100" spc="-3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em um  </a:t>
            </a:r>
            <a:r>
              <a:rPr sz="2100" spc="10" dirty="0">
                <a:solidFill>
                  <a:srgbClr val="474747"/>
                </a:solidFill>
                <a:latin typeface="Arial Narrow"/>
                <a:cs typeface="Arial Narrow"/>
              </a:rPr>
              <a:t>amplo</a:t>
            </a:r>
            <a:r>
              <a:rPr sz="2100" spc="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espectro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aplicações</a:t>
            </a:r>
            <a:r>
              <a:rPr sz="2100" spc="-1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em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automação</a:t>
            </a:r>
            <a:r>
              <a:rPr sz="2100" spc="-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da</a:t>
            </a:r>
            <a:r>
              <a:rPr sz="2100" spc="-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manufatura,</a:t>
            </a:r>
            <a:r>
              <a:rPr sz="2100" spc="-1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processos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100" spc="-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predial.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728" y="3227704"/>
            <a:ext cx="49479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O </a:t>
            </a:r>
            <a:r>
              <a:rPr sz="2100" spc="-25" dirty="0">
                <a:solidFill>
                  <a:srgbClr val="474747"/>
                </a:solidFill>
                <a:latin typeface="Arial Narrow"/>
                <a:cs typeface="Arial Narrow"/>
              </a:rPr>
              <a:t>PROFIBUS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utiliza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o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modelo</a:t>
            </a:r>
            <a:r>
              <a:rPr sz="2100" spc="-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Mestre-Escravo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728" y="4536371"/>
            <a:ext cx="8627745" cy="6762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6865" marR="5080" indent="-304800">
              <a:lnSpc>
                <a:spcPct val="1032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Sua</a:t>
            </a:r>
            <a:r>
              <a:rPr sz="2100" spc="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independência</a:t>
            </a:r>
            <a:r>
              <a:rPr sz="2100" spc="-1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1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fabricantes</a:t>
            </a:r>
            <a:r>
              <a:rPr sz="2100" spc="-1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100" spc="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sua</a:t>
            </a:r>
            <a:r>
              <a:rPr sz="2100" spc="-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padronização</a:t>
            </a:r>
            <a:r>
              <a:rPr sz="2100" spc="-1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são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garantidas</a:t>
            </a:r>
            <a:r>
              <a:rPr sz="2100" spc="-1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pelas</a:t>
            </a:r>
            <a:r>
              <a:rPr sz="2100" spc="-2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normas  </a:t>
            </a:r>
            <a:r>
              <a:rPr sz="2100" spc="5" dirty="0">
                <a:solidFill>
                  <a:srgbClr val="474747"/>
                </a:solidFill>
                <a:latin typeface="Arial Narrow"/>
                <a:cs typeface="Arial Narrow"/>
              </a:rPr>
              <a:t>EN50170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100" spc="11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0" dirty="0">
                <a:solidFill>
                  <a:srgbClr val="474747"/>
                </a:solidFill>
                <a:latin typeface="Arial Narrow"/>
                <a:cs typeface="Arial Narrow"/>
              </a:rPr>
              <a:t>EN50254.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728" y="6162675"/>
            <a:ext cx="8770620" cy="6762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6865" marR="5080" indent="-304800">
              <a:lnSpc>
                <a:spcPct val="1032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Com</a:t>
            </a:r>
            <a:r>
              <a:rPr sz="2100" spc="9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25" dirty="0">
                <a:solidFill>
                  <a:srgbClr val="474747"/>
                </a:solidFill>
                <a:latin typeface="Arial Narrow"/>
                <a:cs typeface="Arial Narrow"/>
              </a:rPr>
              <a:t>PROFIBUS,</a:t>
            </a:r>
            <a:r>
              <a:rPr sz="210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dispositivos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diferentes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fabricantes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podem</a:t>
            </a:r>
            <a:r>
              <a:rPr sz="2100" spc="-10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comunicar-se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sem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 a 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necessidade</a:t>
            </a:r>
            <a:r>
              <a:rPr sz="2100" spc="-14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qualquer</a:t>
            </a:r>
            <a:r>
              <a:rPr sz="2100" spc="-1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adaptação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na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interface.</a:t>
            </a:r>
            <a:endParaRPr sz="2100">
              <a:latin typeface="Arial Narrow"/>
              <a:cs typeface="Arial Narro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100" y="317499"/>
            <a:ext cx="1816098" cy="8508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934" y="696893"/>
            <a:ext cx="3124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Funções</a:t>
            </a:r>
            <a:r>
              <a:rPr spc="-145" dirty="0"/>
              <a:t> </a:t>
            </a:r>
            <a:r>
              <a:rPr spc="-5" dirty="0"/>
              <a:t>Basicas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0500" y="1668183"/>
            <a:ext cx="7518398" cy="57022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934" y="696893"/>
            <a:ext cx="3124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Funções</a:t>
            </a:r>
            <a:r>
              <a:rPr spc="-145" dirty="0"/>
              <a:t> </a:t>
            </a:r>
            <a:r>
              <a:rPr spc="-5" dirty="0"/>
              <a:t>Básicas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449" y="1593851"/>
            <a:ext cx="7302501" cy="5968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934" y="696893"/>
            <a:ext cx="2197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</a:t>
            </a:r>
            <a:r>
              <a:rPr spc="35" dirty="0"/>
              <a:t>r</a:t>
            </a:r>
            <a:r>
              <a:rPr spc="15" dirty="0"/>
              <a:t>o</a:t>
            </a:r>
            <a:r>
              <a:rPr spc="10" dirty="0"/>
              <a:t>f</a:t>
            </a:r>
            <a:r>
              <a:rPr spc="-10" dirty="0"/>
              <a:t>i</a:t>
            </a:r>
            <a:r>
              <a:rPr spc="15" dirty="0"/>
              <a:t>bu</a:t>
            </a:r>
            <a:r>
              <a:rPr dirty="0"/>
              <a:t>s</a:t>
            </a:r>
            <a:r>
              <a:rPr spc="30" dirty="0"/>
              <a:t>-</a:t>
            </a:r>
            <a:r>
              <a:rPr spc="-35" dirty="0"/>
              <a:t>PA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4" y="1591277"/>
            <a:ext cx="9055100" cy="437914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7500" marR="57150" indent="-304800" algn="just">
              <a:lnSpc>
                <a:spcPct val="1026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</a:tabLst>
            </a:pP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-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uso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do</a:t>
            </a:r>
            <a:r>
              <a:rPr sz="2600" spc="2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15" dirty="0">
                <a:solidFill>
                  <a:srgbClr val="474747"/>
                </a:solidFill>
                <a:latin typeface="Arial Narrow"/>
                <a:cs typeface="Arial Narrow"/>
              </a:rPr>
              <a:t>PROFIBUS</a:t>
            </a:r>
            <a:r>
              <a:rPr sz="2600" spc="-11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em</a:t>
            </a:r>
            <a:r>
              <a:rPr sz="2600" spc="-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dispositivos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 err="1">
                <a:solidFill>
                  <a:srgbClr val="474747"/>
                </a:solidFill>
                <a:latin typeface="Arial Narrow"/>
                <a:cs typeface="Arial Narrow"/>
              </a:rPr>
              <a:t>aplicac</a:t>
            </a:r>
            <a:r>
              <a:rPr sz="2600" spc="15" dirty="0" err="1">
                <a:solidFill>
                  <a:srgbClr val="474747"/>
                </a:solidFill>
                <a:latin typeface="Calibri"/>
                <a:cs typeface="Calibri"/>
              </a:rPr>
              <a:t>̧õ</a:t>
            </a:r>
            <a:r>
              <a:rPr sz="2600" spc="15" dirty="0" err="1">
                <a:solidFill>
                  <a:srgbClr val="474747"/>
                </a:solidFill>
                <a:latin typeface="Arial Narrow"/>
                <a:cs typeface="Arial Narrow"/>
              </a:rPr>
              <a:t>es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t</a:t>
            </a:r>
            <a:r>
              <a:rPr lang="pt-BR" sz="2600" spc="15" dirty="0">
                <a:solidFill>
                  <a:srgbClr val="474747"/>
                </a:solidFill>
                <a:latin typeface="Arial Narrow"/>
                <a:cs typeface="Arial Narrow"/>
              </a:rPr>
              <a:t>í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picas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automac</a:t>
            </a:r>
            <a:r>
              <a:rPr sz="2600" dirty="0">
                <a:solidFill>
                  <a:srgbClr val="474747"/>
                </a:solidFill>
                <a:latin typeface="Calibri"/>
                <a:cs typeface="Calibri"/>
              </a:rPr>
              <a:t>̧ã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  e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controle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processos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Calibri"/>
                <a:cs typeface="Calibri"/>
              </a:rPr>
              <a:t>é</a:t>
            </a:r>
            <a:r>
              <a:rPr sz="2600" spc="-85" dirty="0">
                <a:solidFill>
                  <a:srgbClr val="474747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definido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por</a:t>
            </a:r>
            <a:r>
              <a:rPr sz="2600" spc="-10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perfil</a:t>
            </a:r>
            <a:r>
              <a:rPr sz="2600" spc="-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25" dirty="0">
                <a:solidFill>
                  <a:srgbClr val="474747"/>
                </a:solidFill>
                <a:latin typeface="Arial Narrow"/>
                <a:cs typeface="Arial Narrow"/>
              </a:rPr>
              <a:t>PA.</a:t>
            </a:r>
            <a:endParaRPr sz="2600" dirty="0">
              <a:latin typeface="Arial Narrow"/>
              <a:cs typeface="Arial Narrow"/>
            </a:endParaRPr>
          </a:p>
          <a:p>
            <a:pPr marL="317500" marR="57150" indent="-304800" algn="just">
              <a:lnSpc>
                <a:spcPct val="102600"/>
              </a:lnSpc>
              <a:spcBef>
                <a:spcPts val="260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</a:tabLst>
            </a:pP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Ele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Calibri"/>
                <a:cs typeface="Calibri"/>
              </a:rPr>
              <a:t>é</a:t>
            </a:r>
            <a:r>
              <a:rPr sz="2600" spc="15" dirty="0">
                <a:solidFill>
                  <a:srgbClr val="474747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baseado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no</a:t>
            </a:r>
            <a:r>
              <a:rPr sz="2600" spc="2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perfil</a:t>
            </a:r>
            <a:r>
              <a:rPr sz="2600" spc="-1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2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comunicac</a:t>
            </a:r>
            <a:r>
              <a:rPr sz="2600" dirty="0">
                <a:solidFill>
                  <a:srgbClr val="474747"/>
                </a:solidFill>
                <a:latin typeface="Calibri"/>
                <a:cs typeface="Calibri"/>
              </a:rPr>
              <a:t>̧ã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20" dirty="0">
                <a:solidFill>
                  <a:srgbClr val="474747"/>
                </a:solidFill>
                <a:latin typeface="Arial Narrow"/>
                <a:cs typeface="Arial Narrow"/>
              </a:rPr>
              <a:t>DP</a:t>
            </a:r>
            <a:r>
              <a:rPr sz="2600" spc="-1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600" spc="-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dependendo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do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campo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de 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aplicac</a:t>
            </a:r>
            <a:r>
              <a:rPr sz="2600" spc="5" dirty="0">
                <a:solidFill>
                  <a:srgbClr val="474747"/>
                </a:solidFill>
                <a:latin typeface="Calibri"/>
                <a:cs typeface="Calibri"/>
              </a:rPr>
              <a:t>̧ã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o,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os</a:t>
            </a:r>
            <a:r>
              <a:rPr sz="2600" spc="-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meios</a:t>
            </a:r>
            <a:r>
              <a:rPr sz="2600" spc="-1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-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comunicac</a:t>
            </a:r>
            <a:r>
              <a:rPr sz="2600" spc="5" dirty="0">
                <a:solidFill>
                  <a:srgbClr val="474747"/>
                </a:solidFill>
                <a:latin typeface="Calibri"/>
                <a:cs typeface="Calibri"/>
              </a:rPr>
              <a:t>̧ã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o: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10" dirty="0">
                <a:solidFill>
                  <a:srgbClr val="474747"/>
                </a:solidFill>
                <a:latin typeface="Arial Narrow"/>
                <a:cs typeface="Arial Narrow"/>
              </a:rPr>
              <a:t>IEC</a:t>
            </a:r>
            <a:r>
              <a:rPr sz="2600" spc="-12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61158-2,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10" dirty="0">
                <a:solidFill>
                  <a:srgbClr val="474747"/>
                </a:solidFill>
                <a:latin typeface="Arial Narrow"/>
                <a:cs typeface="Arial Narrow"/>
              </a:rPr>
              <a:t>RS485</a:t>
            </a:r>
            <a:r>
              <a:rPr sz="2600" spc="2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ou</a:t>
            </a:r>
            <a:r>
              <a:rPr sz="2600" spc="-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fibra</a:t>
            </a:r>
            <a:r>
              <a:rPr sz="2600" spc="-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Calibri"/>
                <a:cs typeface="Calibri"/>
              </a:rPr>
              <a:t>ó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tica 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podem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ser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usadas.</a:t>
            </a:r>
            <a:endParaRPr sz="2600" dirty="0">
              <a:latin typeface="Arial Narrow"/>
              <a:cs typeface="Arial Narrow"/>
            </a:endParaRPr>
          </a:p>
          <a:p>
            <a:pPr marL="317500" marR="5080" indent="-304800">
              <a:lnSpc>
                <a:spcPct val="102600"/>
              </a:lnSpc>
              <a:spcBef>
                <a:spcPts val="2600"/>
              </a:spcBef>
              <a:buClr>
                <a:srgbClr val="BB2332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dirty="0"/>
              <a:t>	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-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perfil</a:t>
            </a:r>
            <a:r>
              <a:rPr sz="2600" spc="-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15" dirty="0">
                <a:solidFill>
                  <a:srgbClr val="474747"/>
                </a:solidFill>
                <a:latin typeface="Arial Narrow"/>
                <a:cs typeface="Arial Narrow"/>
              </a:rPr>
              <a:t>PA</a:t>
            </a:r>
            <a:r>
              <a:rPr sz="2600" spc="-1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define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os</a:t>
            </a:r>
            <a:r>
              <a:rPr sz="2600" spc="-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5" dirty="0">
                <a:solidFill>
                  <a:srgbClr val="474747"/>
                </a:solidFill>
                <a:latin typeface="Arial Narrow"/>
                <a:cs typeface="Arial Narrow"/>
              </a:rPr>
              <a:t>par</a:t>
            </a:r>
            <a:r>
              <a:rPr sz="2600" spc="-5" dirty="0">
                <a:solidFill>
                  <a:srgbClr val="474747"/>
                </a:solidFill>
                <a:latin typeface="Calibri"/>
                <a:cs typeface="Calibri"/>
              </a:rPr>
              <a:t>â</a:t>
            </a:r>
            <a:r>
              <a:rPr sz="2600" spc="-5" dirty="0">
                <a:solidFill>
                  <a:srgbClr val="474747"/>
                </a:solidFill>
                <a:latin typeface="Arial Narrow"/>
                <a:cs typeface="Arial Narrow"/>
              </a:rPr>
              <a:t>metros</a:t>
            </a:r>
            <a:r>
              <a:rPr sz="2600" spc="-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dos</a:t>
            </a:r>
            <a:r>
              <a:rPr sz="2600" spc="-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dispositivos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2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comportamento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de 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dispositivos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ti</a:t>
            </a:r>
            <a:r>
              <a:rPr sz="2600" spc="10" dirty="0">
                <a:solidFill>
                  <a:srgbClr val="474747"/>
                </a:solidFill>
                <a:latin typeface="Calibri"/>
                <a:cs typeface="Calibri"/>
              </a:rPr>
              <a:t>́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picos, tais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como: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transmissores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varia</a:t>
            </a:r>
            <a:r>
              <a:rPr sz="2600" spc="15" dirty="0">
                <a:solidFill>
                  <a:srgbClr val="474747"/>
                </a:solidFill>
                <a:latin typeface="Calibri"/>
                <a:cs typeface="Calibri"/>
              </a:rPr>
              <a:t>́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veis, 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posicionadores,</a:t>
            </a:r>
            <a:r>
              <a:rPr sz="2600" spc="-19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etc.</a:t>
            </a:r>
            <a:r>
              <a:rPr sz="2600" spc="-19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independente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fabricante,</a:t>
            </a:r>
            <a:r>
              <a:rPr sz="2600" spc="-19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facilitando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20" dirty="0">
                <a:solidFill>
                  <a:srgbClr val="474747"/>
                </a:solidFill>
                <a:latin typeface="Arial Narrow"/>
                <a:cs typeface="Arial Narrow"/>
              </a:rPr>
              <a:t>assim,</a:t>
            </a:r>
            <a:r>
              <a:rPr sz="2600" spc="-19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a</a:t>
            </a:r>
            <a:endParaRPr sz="2600" dirty="0">
              <a:latin typeface="Arial Narrow"/>
              <a:cs typeface="Arial Narrow"/>
            </a:endParaRPr>
          </a:p>
          <a:p>
            <a:pPr marL="317500">
              <a:lnSpc>
                <a:spcPct val="100000"/>
              </a:lnSpc>
              <a:spcBef>
                <a:spcPts val="85"/>
              </a:spcBef>
            </a:pP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intercambiabilidade</a:t>
            </a:r>
            <a:r>
              <a:rPr sz="2600" spc="-1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do</a:t>
            </a:r>
            <a:r>
              <a:rPr sz="2600" spc="-1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dispositivo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600" spc="-1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a</a:t>
            </a:r>
            <a:r>
              <a:rPr sz="2600" spc="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total</a:t>
            </a:r>
            <a:r>
              <a:rPr sz="2600" spc="-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independ</a:t>
            </a:r>
            <a:r>
              <a:rPr sz="2600" spc="10" dirty="0">
                <a:solidFill>
                  <a:srgbClr val="474747"/>
                </a:solidFill>
                <a:latin typeface="Calibri"/>
                <a:cs typeface="Calibri"/>
              </a:rPr>
              <a:t>ê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ncia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do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fabricante.</a:t>
            </a:r>
            <a:endParaRPr sz="26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934" y="696893"/>
            <a:ext cx="2197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</a:t>
            </a:r>
            <a:r>
              <a:rPr spc="35" dirty="0"/>
              <a:t>r</a:t>
            </a:r>
            <a:r>
              <a:rPr spc="15" dirty="0"/>
              <a:t>o</a:t>
            </a:r>
            <a:r>
              <a:rPr spc="10" dirty="0"/>
              <a:t>f</a:t>
            </a:r>
            <a:r>
              <a:rPr spc="-10" dirty="0"/>
              <a:t>i</a:t>
            </a:r>
            <a:r>
              <a:rPr spc="15" dirty="0"/>
              <a:t>bu</a:t>
            </a:r>
            <a:r>
              <a:rPr dirty="0"/>
              <a:t>s</a:t>
            </a:r>
            <a:r>
              <a:rPr spc="30" dirty="0"/>
              <a:t>-</a:t>
            </a:r>
            <a:r>
              <a:rPr spc="-35" dirty="0"/>
              <a:t>PA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1574799"/>
            <a:ext cx="9232900" cy="5270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934" y="696893"/>
            <a:ext cx="2197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</a:t>
            </a:r>
            <a:r>
              <a:rPr spc="35" dirty="0"/>
              <a:t>r</a:t>
            </a:r>
            <a:r>
              <a:rPr spc="15" dirty="0"/>
              <a:t>o</a:t>
            </a:r>
            <a:r>
              <a:rPr spc="10" dirty="0"/>
              <a:t>f</a:t>
            </a:r>
            <a:r>
              <a:rPr spc="-10" dirty="0"/>
              <a:t>i</a:t>
            </a:r>
            <a:r>
              <a:rPr spc="15" dirty="0"/>
              <a:t>bu</a:t>
            </a:r>
            <a:r>
              <a:rPr dirty="0"/>
              <a:t>s</a:t>
            </a:r>
            <a:r>
              <a:rPr spc="30" dirty="0"/>
              <a:t>-</a:t>
            </a:r>
            <a:r>
              <a:rPr spc="-35" dirty="0"/>
              <a:t>PA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4" y="1591277"/>
            <a:ext cx="9069070" cy="51485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7500" marR="18415" indent="-304800">
              <a:lnSpc>
                <a:spcPct val="1026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</a:tabLst>
            </a:pPr>
            <a:r>
              <a:rPr sz="2600" spc="-15" dirty="0">
                <a:solidFill>
                  <a:srgbClr val="474747"/>
                </a:solidFill>
                <a:latin typeface="Arial Narrow"/>
                <a:cs typeface="Arial Narrow"/>
              </a:rPr>
              <a:t>As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definic</a:t>
            </a:r>
            <a:r>
              <a:rPr sz="2600" spc="10" dirty="0">
                <a:solidFill>
                  <a:srgbClr val="474747"/>
                </a:solidFill>
                <a:latin typeface="Calibri"/>
                <a:cs typeface="Calibri"/>
              </a:rPr>
              <a:t>̧õ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es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opc</a:t>
            </a:r>
            <a:r>
              <a:rPr sz="2600" spc="10" dirty="0">
                <a:solidFill>
                  <a:srgbClr val="474747"/>
                </a:solidFill>
                <a:latin typeface="Calibri"/>
                <a:cs typeface="Calibri"/>
              </a:rPr>
              <a:t>̧õ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es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do perfil de aplicac</a:t>
            </a:r>
            <a:r>
              <a:rPr sz="2600" spc="5" dirty="0">
                <a:solidFill>
                  <a:srgbClr val="474747"/>
                </a:solidFill>
                <a:latin typeface="Calibri"/>
                <a:cs typeface="Calibri"/>
              </a:rPr>
              <a:t>̧ã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o </a:t>
            </a:r>
            <a:r>
              <a:rPr sz="2600" spc="-20" dirty="0">
                <a:solidFill>
                  <a:srgbClr val="474747"/>
                </a:solidFill>
                <a:latin typeface="Arial Narrow"/>
                <a:cs typeface="Arial Narrow"/>
              </a:rPr>
              <a:t>PA,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tornam o </a:t>
            </a:r>
            <a:r>
              <a:rPr sz="2600" spc="-15" dirty="0">
                <a:solidFill>
                  <a:srgbClr val="474747"/>
                </a:solidFill>
                <a:latin typeface="Arial Narrow"/>
                <a:cs typeface="Arial Narrow"/>
              </a:rPr>
              <a:t>PROFIBUS 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um</a:t>
            </a:r>
            <a:r>
              <a:rPr sz="2600" spc="-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conveniente</a:t>
            </a:r>
            <a:r>
              <a:rPr sz="2600" spc="-1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substituto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para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transmissa</a:t>
            </a:r>
            <a:r>
              <a:rPr sz="2600" spc="10" dirty="0">
                <a:solidFill>
                  <a:srgbClr val="474747"/>
                </a:solidFill>
                <a:latin typeface="Calibri"/>
                <a:cs typeface="Calibri"/>
              </a:rPr>
              <a:t>̃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-2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analo</a:t>
            </a:r>
            <a:r>
              <a:rPr sz="2600" spc="10" dirty="0">
                <a:solidFill>
                  <a:srgbClr val="474747"/>
                </a:solidFill>
                <a:latin typeface="Calibri"/>
                <a:cs typeface="Calibri"/>
              </a:rPr>
              <a:t>́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gica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com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4</a:t>
            </a:r>
            <a:r>
              <a:rPr sz="2600" spc="-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a</a:t>
            </a:r>
            <a:r>
              <a:rPr sz="2600" spc="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20</a:t>
            </a:r>
            <a:r>
              <a:rPr sz="2600" spc="-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mA</a:t>
            </a:r>
            <a:r>
              <a:rPr sz="2600" spc="-11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ou  </a:t>
            </a:r>
            <a:r>
              <a:rPr sz="2600" spc="-25" dirty="0">
                <a:solidFill>
                  <a:srgbClr val="474747"/>
                </a:solidFill>
                <a:latin typeface="Arial Narrow"/>
                <a:cs typeface="Arial Narrow"/>
              </a:rPr>
              <a:t>HART.</a:t>
            </a:r>
            <a:endParaRPr sz="2600" dirty="0">
              <a:latin typeface="Arial Narrow"/>
              <a:cs typeface="Arial Narrow"/>
            </a:endParaRPr>
          </a:p>
          <a:p>
            <a:pPr marL="317500" marR="375920" indent="-304800">
              <a:lnSpc>
                <a:spcPct val="102600"/>
              </a:lnSpc>
              <a:spcBef>
                <a:spcPts val="260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</a:tabLst>
            </a:pPr>
            <a:r>
              <a:rPr sz="2600" spc="20" dirty="0">
                <a:solidFill>
                  <a:srgbClr val="474747"/>
                </a:solidFill>
                <a:latin typeface="Arial Narrow"/>
                <a:cs typeface="Arial Narrow"/>
              </a:rPr>
              <a:t>Os</a:t>
            </a:r>
            <a:r>
              <a:rPr sz="2600" spc="-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valores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600" spc="-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status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da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medic</a:t>
            </a:r>
            <a:r>
              <a:rPr sz="2600" spc="5" dirty="0">
                <a:solidFill>
                  <a:srgbClr val="474747"/>
                </a:solidFill>
                <a:latin typeface="Calibri"/>
                <a:cs typeface="Calibri"/>
              </a:rPr>
              <a:t>̧ã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o,</a:t>
            </a:r>
            <a:r>
              <a:rPr sz="2600" spc="-19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20" dirty="0">
                <a:solidFill>
                  <a:srgbClr val="474747"/>
                </a:solidFill>
                <a:latin typeface="Arial Narrow"/>
                <a:cs typeface="Arial Narrow"/>
              </a:rPr>
              <a:t>assim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como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os</a:t>
            </a:r>
            <a:r>
              <a:rPr sz="2600" spc="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valores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-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i="1" spc="10" dirty="0">
                <a:solidFill>
                  <a:srgbClr val="474747"/>
                </a:solidFill>
                <a:latin typeface="Arial Narrow"/>
                <a:cs typeface="Arial Narrow"/>
              </a:rPr>
              <a:t>setpoint  </a:t>
            </a:r>
            <a:r>
              <a:rPr sz="2600" spc="10" dirty="0" err="1">
                <a:solidFill>
                  <a:srgbClr val="474747"/>
                </a:solidFill>
                <a:latin typeface="Arial Narrow"/>
                <a:cs typeface="Arial Narrow"/>
              </a:rPr>
              <a:t>recebido</a:t>
            </a:r>
            <a:r>
              <a:rPr lang="pt-BR" sz="2600" spc="10" dirty="0">
                <a:solidFill>
                  <a:srgbClr val="474747"/>
                </a:solidFill>
                <a:latin typeface="Arial Narrow"/>
                <a:cs typeface="Arial Narrow"/>
              </a:rPr>
              <a:t>s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 pelos equipamentos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campo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no </a:t>
            </a:r>
            <a:r>
              <a:rPr sz="2600" spc="-15" dirty="0">
                <a:solidFill>
                  <a:srgbClr val="474747"/>
                </a:solidFill>
                <a:latin typeface="Arial Narrow"/>
                <a:cs typeface="Arial Narrow"/>
              </a:rPr>
              <a:t>PROFIBUS-PA,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sa</a:t>
            </a:r>
            <a:r>
              <a:rPr sz="2600" spc="5" dirty="0">
                <a:solidFill>
                  <a:srgbClr val="474747"/>
                </a:solidFill>
                <a:latin typeface="Calibri"/>
                <a:cs typeface="Calibri"/>
              </a:rPr>
              <a:t>̃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o 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transmitidos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ciclicamente</a:t>
            </a:r>
            <a:r>
              <a:rPr sz="2600" spc="-1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com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mais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alta</a:t>
            </a:r>
            <a:r>
              <a:rPr sz="2600" spc="-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prioridade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via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mestre</a:t>
            </a:r>
            <a:r>
              <a:rPr sz="2600" spc="-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20" dirty="0">
                <a:solidFill>
                  <a:srgbClr val="474747"/>
                </a:solidFill>
                <a:latin typeface="Arial Narrow"/>
                <a:cs typeface="Arial Narrow"/>
              </a:rPr>
              <a:t>classe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1  </a:t>
            </a:r>
            <a:r>
              <a:rPr sz="2600" spc="-10" dirty="0">
                <a:solidFill>
                  <a:srgbClr val="474747"/>
                </a:solidFill>
                <a:latin typeface="Arial Narrow"/>
                <a:cs typeface="Arial Narrow"/>
              </a:rPr>
              <a:t>(DPM1).</a:t>
            </a:r>
            <a:endParaRPr sz="2600" dirty="0">
              <a:latin typeface="Arial Narrow"/>
              <a:cs typeface="Arial Narrow"/>
            </a:endParaRPr>
          </a:p>
          <a:p>
            <a:pPr marL="317500" marR="5080" indent="-304800">
              <a:lnSpc>
                <a:spcPct val="102600"/>
              </a:lnSpc>
              <a:spcBef>
                <a:spcPts val="260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  <a:tab pos="4584065" algn="l"/>
              </a:tabLst>
            </a:pP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Ja</a:t>
            </a:r>
            <a:r>
              <a:rPr sz="2600" spc="10" dirty="0">
                <a:solidFill>
                  <a:srgbClr val="474747"/>
                </a:solidFill>
                <a:latin typeface="Calibri"/>
                <a:cs typeface="Calibri"/>
              </a:rPr>
              <a:t>́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os </a:t>
            </a:r>
            <a:r>
              <a:rPr sz="2600" spc="-5" dirty="0">
                <a:solidFill>
                  <a:srgbClr val="474747"/>
                </a:solidFill>
                <a:latin typeface="Arial Narrow"/>
                <a:cs typeface="Arial Narrow"/>
              </a:rPr>
              <a:t>par</a:t>
            </a:r>
            <a:r>
              <a:rPr sz="2600" spc="-5" dirty="0">
                <a:solidFill>
                  <a:srgbClr val="474747"/>
                </a:solidFill>
                <a:latin typeface="Calibri"/>
                <a:cs typeface="Calibri"/>
              </a:rPr>
              <a:t>â</a:t>
            </a:r>
            <a:r>
              <a:rPr sz="2600" spc="-5" dirty="0">
                <a:solidFill>
                  <a:srgbClr val="474747"/>
                </a:solidFill>
                <a:latin typeface="Arial Narrow"/>
                <a:cs typeface="Arial Narrow"/>
              </a:rPr>
              <a:t>metros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para</a:t>
            </a:r>
            <a:r>
              <a:rPr sz="2600" spc="-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90" dirty="0">
                <a:solidFill>
                  <a:srgbClr val="474747"/>
                </a:solidFill>
                <a:latin typeface="Arial Narrow"/>
                <a:cs typeface="Arial Narrow"/>
              </a:rPr>
              <a:t>visualizac</a:t>
            </a:r>
            <a:r>
              <a:rPr sz="2600" spc="-90" dirty="0">
                <a:solidFill>
                  <a:srgbClr val="474747"/>
                </a:solidFill>
                <a:latin typeface="Calibri"/>
                <a:cs typeface="Calibri"/>
              </a:rPr>
              <a:t>ã</a:t>
            </a:r>
            <a:r>
              <a:rPr sz="2600" spc="-9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-90" dirty="0">
                <a:solidFill>
                  <a:srgbClr val="474747"/>
                </a:solidFill>
                <a:latin typeface="Calibri"/>
                <a:cs typeface="Calibri"/>
              </a:rPr>
              <a:t>̧	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, operac</a:t>
            </a:r>
            <a:r>
              <a:rPr sz="2600" dirty="0">
                <a:solidFill>
                  <a:srgbClr val="474747"/>
                </a:solidFill>
                <a:latin typeface="Calibri"/>
                <a:cs typeface="Calibri"/>
              </a:rPr>
              <a:t>̧ã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o, manutenc</a:t>
            </a:r>
            <a:r>
              <a:rPr sz="2600" dirty="0">
                <a:solidFill>
                  <a:srgbClr val="474747"/>
                </a:solidFill>
                <a:latin typeface="Calibri"/>
                <a:cs typeface="Calibri"/>
              </a:rPr>
              <a:t>̧ã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 e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diagnose  sa</a:t>
            </a:r>
            <a:r>
              <a:rPr sz="2600" spc="10" dirty="0">
                <a:solidFill>
                  <a:srgbClr val="474747"/>
                </a:solidFill>
                <a:latin typeface="Calibri"/>
                <a:cs typeface="Calibri"/>
              </a:rPr>
              <a:t>̃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transmitidos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por</a:t>
            </a:r>
            <a:r>
              <a:rPr sz="2600" spc="-204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ferramentas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engenharia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(mestre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20" dirty="0">
                <a:solidFill>
                  <a:srgbClr val="474747"/>
                </a:solidFill>
                <a:latin typeface="Arial Narrow"/>
                <a:cs typeface="Arial Narrow"/>
              </a:rPr>
              <a:t>classe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2,</a:t>
            </a:r>
            <a:r>
              <a:rPr sz="2600" spc="-9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10" dirty="0">
                <a:solidFill>
                  <a:srgbClr val="474747"/>
                </a:solidFill>
                <a:latin typeface="Arial Narrow"/>
                <a:cs typeface="Arial Narrow"/>
              </a:rPr>
              <a:t>DPM2) 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com</a:t>
            </a:r>
            <a:r>
              <a:rPr sz="2600" spc="-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baixa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prioridade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atrave</a:t>
            </a:r>
            <a:r>
              <a:rPr sz="2600" spc="5" dirty="0">
                <a:solidFill>
                  <a:srgbClr val="474747"/>
                </a:solidFill>
                <a:latin typeface="Calibri"/>
                <a:cs typeface="Calibri"/>
              </a:rPr>
              <a:t>́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s</a:t>
            </a:r>
            <a:r>
              <a:rPr sz="2600" spc="-1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dos</a:t>
            </a:r>
            <a:r>
              <a:rPr sz="2600" spc="-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servi</a:t>
            </a:r>
            <a:r>
              <a:rPr sz="2600" spc="10" dirty="0">
                <a:solidFill>
                  <a:srgbClr val="474747"/>
                </a:solidFill>
                <a:latin typeface="Calibri"/>
                <a:cs typeface="Calibri"/>
              </a:rPr>
              <a:t>ç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os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aci</a:t>
            </a:r>
            <a:r>
              <a:rPr sz="2600" spc="15" dirty="0">
                <a:solidFill>
                  <a:srgbClr val="474747"/>
                </a:solidFill>
                <a:latin typeface="Calibri"/>
                <a:cs typeface="Calibri"/>
              </a:rPr>
              <a:t>́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clicos</a:t>
            </a:r>
            <a:r>
              <a:rPr sz="2600" spc="-254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pelo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20" dirty="0">
                <a:solidFill>
                  <a:srgbClr val="474747"/>
                </a:solidFill>
                <a:latin typeface="Arial Narrow"/>
                <a:cs typeface="Arial Narrow"/>
              </a:rPr>
              <a:t>DP</a:t>
            </a:r>
            <a:r>
              <a:rPr sz="2600" spc="-1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via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conexa</a:t>
            </a:r>
            <a:r>
              <a:rPr sz="2600" spc="10" dirty="0">
                <a:solidFill>
                  <a:srgbClr val="474747"/>
                </a:solidFill>
                <a:latin typeface="Calibri"/>
                <a:cs typeface="Calibri"/>
              </a:rPr>
              <a:t>̃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o  </a:t>
            </a:r>
            <a:r>
              <a:rPr sz="2600" spc="-20" dirty="0">
                <a:solidFill>
                  <a:srgbClr val="474747"/>
                </a:solidFill>
                <a:latin typeface="Arial Narrow"/>
                <a:cs typeface="Arial Narrow"/>
              </a:rPr>
              <a:t>C2</a:t>
            </a:r>
            <a:endParaRPr sz="26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934" y="696893"/>
            <a:ext cx="5243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Profibus </a:t>
            </a:r>
            <a:r>
              <a:rPr dirty="0"/>
              <a:t>– </a:t>
            </a:r>
            <a:r>
              <a:rPr spc="-5" dirty="0"/>
              <a:t>Blocos </a:t>
            </a:r>
            <a:r>
              <a:rPr spc="5" dirty="0"/>
              <a:t>de</a:t>
            </a:r>
            <a:r>
              <a:rPr spc="-80" dirty="0"/>
              <a:t> </a:t>
            </a:r>
            <a:r>
              <a:rPr spc="15" dirty="0"/>
              <a:t>Função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4" y="1568407"/>
            <a:ext cx="9189720" cy="545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4800" algn="just">
              <a:lnSpc>
                <a:spcPct val="127000"/>
              </a:lnSpc>
              <a:spcBef>
                <a:spcPts val="10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</a:tabLst>
            </a:pP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100" spc="-1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perfil</a:t>
            </a:r>
            <a:r>
              <a:rPr sz="2100" spc="-4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30" dirty="0">
                <a:solidFill>
                  <a:srgbClr val="474747"/>
                </a:solidFill>
                <a:latin typeface="Arial Narrow"/>
                <a:cs typeface="Arial Narrow"/>
              </a:rPr>
              <a:t>PA</a:t>
            </a:r>
            <a:r>
              <a:rPr sz="2100" spc="19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suporta</a:t>
            </a:r>
            <a:r>
              <a:rPr sz="2100" spc="-12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a</a:t>
            </a:r>
            <a:r>
              <a:rPr sz="2100" spc="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intercambiabilidade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100" spc="-1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a</a:t>
            </a:r>
            <a:r>
              <a:rPr sz="2100" spc="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interoperabilidade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1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dispositivos</a:t>
            </a:r>
            <a:r>
              <a:rPr sz="2100" spc="-1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2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campo  </a:t>
            </a:r>
            <a:r>
              <a:rPr sz="2100" spc="-30" dirty="0">
                <a:solidFill>
                  <a:srgbClr val="474747"/>
                </a:solidFill>
                <a:latin typeface="Arial Narrow"/>
                <a:cs typeface="Arial Narrow"/>
              </a:rPr>
              <a:t>PA</a:t>
            </a:r>
            <a:r>
              <a:rPr sz="2100" spc="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diferentes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fabricantes,</a:t>
            </a:r>
            <a:r>
              <a:rPr sz="2100" spc="-1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usando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internacionalmente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reconhecido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modelo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0" dirty="0">
                <a:solidFill>
                  <a:srgbClr val="474747"/>
                </a:solidFill>
                <a:latin typeface="Arial Narrow"/>
                <a:cs typeface="Arial Narrow"/>
              </a:rPr>
              <a:t>blocos 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funcionais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que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descrevem</a:t>
            </a:r>
            <a:r>
              <a:rPr sz="2100" spc="-114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par</a:t>
            </a:r>
            <a:r>
              <a:rPr sz="2100" spc="15" dirty="0">
                <a:solidFill>
                  <a:srgbClr val="474747"/>
                </a:solidFill>
                <a:latin typeface="Calibri"/>
                <a:cs typeface="Calibri"/>
              </a:rPr>
              <a:t>â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metros</a:t>
            </a:r>
            <a:r>
              <a:rPr sz="2100" spc="-4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func</a:t>
            </a:r>
            <a:r>
              <a:rPr sz="2100" spc="15" dirty="0">
                <a:solidFill>
                  <a:srgbClr val="474747"/>
                </a:solidFill>
                <a:latin typeface="Calibri"/>
                <a:cs typeface="Calibri"/>
              </a:rPr>
              <a:t>̧õ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es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do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dispositivo:</a:t>
            </a:r>
            <a:endParaRPr sz="2100">
              <a:latin typeface="Arial Narrow"/>
              <a:cs typeface="Arial Narrow"/>
            </a:endParaRPr>
          </a:p>
          <a:p>
            <a:pPr marL="876300" marR="499745" lvl="1" indent="-241300">
              <a:lnSpc>
                <a:spcPts val="2500"/>
              </a:lnSpc>
              <a:spcBef>
                <a:spcPts val="780"/>
              </a:spcBef>
              <a:buSzPct val="80952"/>
              <a:buFont typeface="Wingdings"/>
              <a:buChar char=""/>
              <a:tabLst>
                <a:tab pos="875665" algn="l"/>
                <a:tab pos="876300" algn="l"/>
              </a:tabLst>
            </a:pPr>
            <a:r>
              <a:rPr sz="2100" b="1" spc="10" dirty="0">
                <a:solidFill>
                  <a:srgbClr val="7F7F7F"/>
                </a:solidFill>
                <a:latin typeface="Arial Narrow"/>
                <a:cs typeface="Arial Narrow"/>
              </a:rPr>
              <a:t>Bloco</a:t>
            </a:r>
            <a:r>
              <a:rPr sz="2100" b="1" spc="-3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20" dirty="0">
                <a:solidFill>
                  <a:srgbClr val="7F7F7F"/>
                </a:solidFill>
                <a:latin typeface="Arial Narrow"/>
                <a:cs typeface="Arial Narrow"/>
              </a:rPr>
              <a:t>Fi</a:t>
            </a:r>
            <a:r>
              <a:rPr sz="2100" b="1" spc="20" dirty="0">
                <a:solidFill>
                  <a:srgbClr val="7F7F7F"/>
                </a:solidFill>
                <a:latin typeface="Calibri"/>
                <a:cs typeface="Calibri"/>
              </a:rPr>
              <a:t>́</a:t>
            </a:r>
            <a:r>
              <a:rPr sz="2100" b="1" spc="20" dirty="0">
                <a:solidFill>
                  <a:srgbClr val="7F7F7F"/>
                </a:solidFill>
                <a:latin typeface="Arial Narrow"/>
                <a:cs typeface="Arial Narrow"/>
              </a:rPr>
              <a:t>sico</a:t>
            </a:r>
            <a:r>
              <a:rPr sz="2100" b="1" spc="-2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20" dirty="0">
                <a:solidFill>
                  <a:srgbClr val="7F7F7F"/>
                </a:solidFill>
                <a:latin typeface="Arial Narrow"/>
                <a:cs typeface="Arial Narrow"/>
              </a:rPr>
              <a:t>(Physical</a:t>
            </a:r>
            <a:r>
              <a:rPr sz="2100" b="1" spc="-5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15" dirty="0">
                <a:solidFill>
                  <a:srgbClr val="7F7F7F"/>
                </a:solidFill>
                <a:latin typeface="Arial Narrow"/>
                <a:cs typeface="Arial Narrow"/>
              </a:rPr>
              <a:t>Block)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:</a:t>
            </a:r>
            <a:r>
              <a:rPr sz="2100" spc="-5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conte</a:t>
            </a:r>
            <a:r>
              <a:rPr sz="2100" spc="20" dirty="0">
                <a:solidFill>
                  <a:srgbClr val="7F7F7F"/>
                </a:solidFill>
                <a:latin typeface="Calibri"/>
                <a:cs typeface="Calibri"/>
              </a:rPr>
              <a:t>́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m</a:t>
            </a:r>
            <a:r>
              <a:rPr sz="2100" spc="-11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informac</a:t>
            </a:r>
            <a:r>
              <a:rPr sz="2100" spc="15" dirty="0">
                <a:solidFill>
                  <a:srgbClr val="7F7F7F"/>
                </a:solidFill>
                <a:latin typeface="Calibri"/>
                <a:cs typeface="Calibri"/>
              </a:rPr>
              <a:t>̧õ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es</a:t>
            </a:r>
            <a:r>
              <a:rPr sz="2100" spc="-3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gerais</a:t>
            </a:r>
            <a:r>
              <a:rPr sz="2100" spc="-3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do</a:t>
            </a:r>
            <a:r>
              <a:rPr sz="2100" spc="-3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dispositivo,</a:t>
            </a:r>
            <a:r>
              <a:rPr sz="2100" spc="-15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tais  como:</a:t>
            </a:r>
            <a:r>
              <a:rPr sz="2100" spc="4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nome,</a:t>
            </a:r>
            <a:r>
              <a:rPr sz="2100" spc="-6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fabricante,</a:t>
            </a:r>
            <a:r>
              <a:rPr sz="2100" spc="-16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versa</a:t>
            </a:r>
            <a:r>
              <a:rPr sz="2100" spc="20" dirty="0">
                <a:solidFill>
                  <a:srgbClr val="7F7F7F"/>
                </a:solidFill>
                <a:latin typeface="Calibri"/>
                <a:cs typeface="Calibri"/>
              </a:rPr>
              <a:t>̃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o</a:t>
            </a:r>
            <a:r>
              <a:rPr sz="2100" spc="-13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7F7F7F"/>
                </a:solidFill>
                <a:latin typeface="Arial Narrow"/>
                <a:cs typeface="Arial Narrow"/>
              </a:rPr>
              <a:t>e</a:t>
            </a:r>
            <a:r>
              <a:rPr sz="2100" spc="6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nu</a:t>
            </a:r>
            <a:r>
              <a:rPr sz="2100" spc="15" dirty="0">
                <a:solidFill>
                  <a:srgbClr val="7F7F7F"/>
                </a:solidFill>
                <a:latin typeface="Calibri"/>
                <a:cs typeface="Calibri"/>
              </a:rPr>
              <a:t>́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mero</a:t>
            </a:r>
            <a:r>
              <a:rPr sz="2100" spc="-4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de</a:t>
            </a:r>
            <a:r>
              <a:rPr sz="2100" spc="-3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se</a:t>
            </a:r>
            <a:r>
              <a:rPr sz="2100" spc="15" dirty="0">
                <a:solidFill>
                  <a:srgbClr val="7F7F7F"/>
                </a:solidFill>
                <a:latin typeface="Calibri"/>
                <a:cs typeface="Calibri"/>
              </a:rPr>
              <a:t>́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rie</a:t>
            </a:r>
            <a:r>
              <a:rPr sz="2100" spc="-4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do</a:t>
            </a:r>
            <a:r>
              <a:rPr sz="2100" spc="6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dispositivo.</a:t>
            </a:r>
            <a:endParaRPr sz="2100">
              <a:latin typeface="Arial Narrow"/>
              <a:cs typeface="Arial Narrow"/>
            </a:endParaRPr>
          </a:p>
          <a:p>
            <a:pPr marL="876300" marR="180340" lvl="1" indent="-241300">
              <a:lnSpc>
                <a:spcPct val="103200"/>
              </a:lnSpc>
              <a:spcBef>
                <a:spcPts val="220"/>
              </a:spcBef>
              <a:buSzPct val="80952"/>
              <a:buFont typeface="Wingdings"/>
              <a:buChar char=""/>
              <a:tabLst>
                <a:tab pos="875665" algn="l"/>
                <a:tab pos="876300" algn="l"/>
              </a:tabLst>
            </a:pPr>
            <a:r>
              <a:rPr sz="2100" b="1" spc="10" dirty="0">
                <a:solidFill>
                  <a:srgbClr val="7F7F7F"/>
                </a:solidFill>
                <a:latin typeface="Arial Narrow"/>
                <a:cs typeface="Arial Narrow"/>
              </a:rPr>
              <a:t>Bloco</a:t>
            </a:r>
            <a:r>
              <a:rPr sz="2100" b="1" spc="-3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35" dirty="0">
                <a:solidFill>
                  <a:srgbClr val="7F7F7F"/>
                </a:solidFill>
                <a:latin typeface="Arial Narrow"/>
                <a:cs typeface="Arial Narrow"/>
              </a:rPr>
              <a:t>Transdutor</a:t>
            </a:r>
            <a:r>
              <a:rPr sz="2100" b="1" spc="-14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35" dirty="0">
                <a:solidFill>
                  <a:srgbClr val="7F7F7F"/>
                </a:solidFill>
                <a:latin typeface="Arial Narrow"/>
                <a:cs typeface="Arial Narrow"/>
              </a:rPr>
              <a:t>(Transducer</a:t>
            </a:r>
            <a:r>
              <a:rPr sz="2100" b="1" spc="-15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15" dirty="0">
                <a:solidFill>
                  <a:srgbClr val="7F7F7F"/>
                </a:solidFill>
                <a:latin typeface="Arial Narrow"/>
                <a:cs typeface="Arial Narrow"/>
              </a:rPr>
              <a:t>Block)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:</a:t>
            </a:r>
            <a:r>
              <a:rPr sz="2100" spc="-15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conte</a:t>
            </a:r>
            <a:r>
              <a:rPr sz="2100" spc="20" dirty="0">
                <a:solidFill>
                  <a:srgbClr val="7F7F7F"/>
                </a:solidFill>
                <a:latin typeface="Calibri"/>
                <a:cs typeface="Calibri"/>
              </a:rPr>
              <a:t>́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m</a:t>
            </a:r>
            <a:r>
              <a:rPr sz="2100" spc="-114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7F7F7F"/>
                </a:solidFill>
                <a:latin typeface="Arial Narrow"/>
                <a:cs typeface="Arial Narrow"/>
              </a:rPr>
              <a:t>dados</a:t>
            </a:r>
            <a:r>
              <a:rPr sz="2100" spc="-4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especi</a:t>
            </a:r>
            <a:r>
              <a:rPr sz="2100" spc="25" dirty="0">
                <a:solidFill>
                  <a:srgbClr val="7F7F7F"/>
                </a:solidFill>
                <a:latin typeface="Calibri"/>
                <a:cs typeface="Calibri"/>
              </a:rPr>
              <a:t>́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ficos</a:t>
            </a:r>
            <a:r>
              <a:rPr sz="2100" spc="-14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do</a:t>
            </a:r>
            <a:r>
              <a:rPr sz="2100" spc="-3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dispositivo, 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tipo par</a:t>
            </a:r>
            <a:r>
              <a:rPr sz="2100" spc="15" dirty="0">
                <a:solidFill>
                  <a:srgbClr val="7F7F7F"/>
                </a:solidFill>
                <a:latin typeface="Calibri"/>
                <a:cs typeface="Calibri"/>
              </a:rPr>
              <a:t>â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metros de</a:t>
            </a:r>
            <a:r>
              <a:rPr sz="2100" spc="-16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correc</a:t>
            </a:r>
            <a:r>
              <a:rPr sz="2100" spc="20" dirty="0">
                <a:solidFill>
                  <a:srgbClr val="7F7F7F"/>
                </a:solidFill>
                <a:latin typeface="Calibri"/>
                <a:cs typeface="Calibri"/>
              </a:rPr>
              <a:t>̧ã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o.</a:t>
            </a:r>
            <a:endParaRPr sz="2100">
              <a:latin typeface="Arial Narrow"/>
              <a:cs typeface="Arial Narrow"/>
            </a:endParaRPr>
          </a:p>
          <a:p>
            <a:pPr marL="876300" marR="29845" lvl="1" indent="-241300">
              <a:lnSpc>
                <a:spcPct val="103200"/>
              </a:lnSpc>
              <a:spcBef>
                <a:spcPts val="305"/>
              </a:spcBef>
              <a:buSzPct val="80952"/>
              <a:buFont typeface="Wingdings"/>
              <a:buChar char=""/>
              <a:tabLst>
                <a:tab pos="875665" algn="l"/>
                <a:tab pos="876300" algn="l"/>
              </a:tabLst>
            </a:pPr>
            <a:r>
              <a:rPr sz="2100" b="1" spc="10" dirty="0">
                <a:solidFill>
                  <a:srgbClr val="7F7F7F"/>
                </a:solidFill>
                <a:latin typeface="Arial Narrow"/>
                <a:cs typeface="Arial Narrow"/>
              </a:rPr>
              <a:t>Bloco</a:t>
            </a:r>
            <a:r>
              <a:rPr sz="2100" b="1" spc="-3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20" dirty="0">
                <a:solidFill>
                  <a:srgbClr val="7F7F7F"/>
                </a:solidFill>
                <a:latin typeface="Arial Narrow"/>
                <a:cs typeface="Arial Narrow"/>
              </a:rPr>
              <a:t>de</a:t>
            </a:r>
            <a:r>
              <a:rPr sz="2100" b="1" spc="6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15" dirty="0">
                <a:solidFill>
                  <a:srgbClr val="7F7F7F"/>
                </a:solidFill>
                <a:latin typeface="Arial Narrow"/>
                <a:cs typeface="Arial Narrow"/>
              </a:rPr>
              <a:t>Entrada</a:t>
            </a:r>
            <a:r>
              <a:rPr sz="2100" b="1" spc="-3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15" dirty="0">
                <a:solidFill>
                  <a:srgbClr val="7F7F7F"/>
                </a:solidFill>
                <a:latin typeface="Arial Narrow"/>
                <a:cs typeface="Arial Narrow"/>
              </a:rPr>
              <a:t>Analo</a:t>
            </a:r>
            <a:r>
              <a:rPr sz="2100" b="1" spc="15" dirty="0">
                <a:solidFill>
                  <a:srgbClr val="7F7F7F"/>
                </a:solidFill>
                <a:latin typeface="Calibri"/>
                <a:cs typeface="Calibri"/>
              </a:rPr>
              <a:t>́</a:t>
            </a:r>
            <a:r>
              <a:rPr sz="2100" b="1" spc="15" dirty="0">
                <a:solidFill>
                  <a:srgbClr val="7F7F7F"/>
                </a:solidFill>
                <a:latin typeface="Arial Narrow"/>
                <a:cs typeface="Arial Narrow"/>
              </a:rPr>
              <a:t>gica</a:t>
            </a:r>
            <a:r>
              <a:rPr sz="2100" b="1" spc="-13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20" dirty="0">
                <a:solidFill>
                  <a:srgbClr val="7F7F7F"/>
                </a:solidFill>
                <a:latin typeface="Arial Narrow"/>
                <a:cs typeface="Arial Narrow"/>
              </a:rPr>
              <a:t>(“Analog</a:t>
            </a:r>
            <a:r>
              <a:rPr sz="2100" b="1" spc="-3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30" dirty="0">
                <a:solidFill>
                  <a:srgbClr val="7F7F7F"/>
                </a:solidFill>
                <a:latin typeface="Arial Narrow"/>
                <a:cs typeface="Arial Narrow"/>
              </a:rPr>
              <a:t>Input</a:t>
            </a:r>
            <a:r>
              <a:rPr sz="2100" b="1" spc="-4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15" dirty="0">
                <a:solidFill>
                  <a:srgbClr val="7F7F7F"/>
                </a:solidFill>
                <a:latin typeface="Arial Narrow"/>
                <a:cs typeface="Arial Narrow"/>
              </a:rPr>
              <a:t>Block”)</a:t>
            </a:r>
            <a:r>
              <a:rPr sz="2100" b="1" spc="-5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-5" dirty="0">
                <a:solidFill>
                  <a:srgbClr val="7F7F7F"/>
                </a:solidFill>
                <a:latin typeface="Arial Narrow"/>
                <a:cs typeface="Arial Narrow"/>
              </a:rPr>
              <a:t>–</a:t>
            </a:r>
            <a:r>
              <a:rPr sz="2100" b="1" spc="6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b="1" spc="-10" dirty="0">
                <a:solidFill>
                  <a:srgbClr val="7F7F7F"/>
                </a:solidFill>
                <a:latin typeface="Arial Narrow"/>
                <a:cs typeface="Arial Narrow"/>
              </a:rPr>
              <a:t>AI</a:t>
            </a:r>
            <a:r>
              <a:rPr sz="2100" spc="-10" dirty="0">
                <a:solidFill>
                  <a:srgbClr val="7F7F7F"/>
                </a:solidFill>
                <a:latin typeface="Arial Narrow"/>
                <a:cs typeface="Arial Narrow"/>
              </a:rPr>
              <a:t>:</a:t>
            </a:r>
            <a:r>
              <a:rPr sz="2100" spc="4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fornece</a:t>
            </a:r>
            <a:r>
              <a:rPr sz="2100" spc="-13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7F7F7F"/>
                </a:solidFill>
                <a:latin typeface="Arial Narrow"/>
                <a:cs typeface="Arial Narrow"/>
              </a:rPr>
              <a:t>o</a:t>
            </a:r>
            <a:r>
              <a:rPr sz="2100" spc="7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valor</a:t>
            </a:r>
            <a:r>
              <a:rPr sz="2100" spc="-5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medido  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pelo</a:t>
            </a:r>
            <a:r>
              <a:rPr sz="2100" spc="-4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7F7F7F"/>
                </a:solidFill>
                <a:latin typeface="Arial Narrow"/>
                <a:cs typeface="Arial Narrow"/>
              </a:rPr>
              <a:t>sensor,</a:t>
            </a:r>
            <a:r>
              <a:rPr sz="2100" spc="-16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com</a:t>
            </a:r>
            <a:r>
              <a:rPr sz="2100" spc="-1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estado</a:t>
            </a:r>
            <a:r>
              <a:rPr sz="2100" spc="-4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(“status”)</a:t>
            </a:r>
            <a:r>
              <a:rPr sz="2100" spc="-15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7F7F7F"/>
                </a:solidFill>
                <a:latin typeface="Arial Narrow"/>
                <a:cs typeface="Arial Narrow"/>
              </a:rPr>
              <a:t>e</a:t>
            </a:r>
            <a:r>
              <a:rPr sz="2100" spc="6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escala</a:t>
            </a:r>
            <a:r>
              <a:rPr sz="2100" spc="-13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(“scaling”).</a:t>
            </a:r>
            <a:endParaRPr sz="2100">
              <a:latin typeface="Arial Narrow"/>
              <a:cs typeface="Arial Narrow"/>
            </a:endParaRPr>
          </a:p>
          <a:p>
            <a:pPr marL="876300" marR="444500" lvl="1" indent="-241300">
              <a:lnSpc>
                <a:spcPct val="103200"/>
              </a:lnSpc>
              <a:spcBef>
                <a:spcPts val="200"/>
              </a:spcBef>
              <a:buSzPct val="80952"/>
              <a:buFont typeface="Wingdings"/>
              <a:buChar char=""/>
              <a:tabLst>
                <a:tab pos="875665" algn="l"/>
                <a:tab pos="876300" algn="l"/>
              </a:tabLst>
            </a:pPr>
            <a:r>
              <a:rPr sz="2100" b="1" spc="10" dirty="0">
                <a:solidFill>
                  <a:srgbClr val="7F7F7F"/>
                </a:solidFill>
                <a:latin typeface="Arial Narrow"/>
                <a:cs typeface="Arial Narrow"/>
              </a:rPr>
              <a:t>Bloco </a:t>
            </a:r>
            <a:r>
              <a:rPr sz="2100" b="1" spc="20" dirty="0">
                <a:solidFill>
                  <a:srgbClr val="7F7F7F"/>
                </a:solidFill>
                <a:latin typeface="Arial Narrow"/>
                <a:cs typeface="Arial Narrow"/>
              </a:rPr>
              <a:t>de </a:t>
            </a:r>
            <a:r>
              <a:rPr sz="2100" b="1" spc="5" dirty="0">
                <a:solidFill>
                  <a:srgbClr val="7F7F7F"/>
                </a:solidFill>
                <a:latin typeface="Arial Narrow"/>
                <a:cs typeface="Arial Narrow"/>
              </a:rPr>
              <a:t>Sai</a:t>
            </a:r>
            <a:r>
              <a:rPr sz="2100" b="1" spc="5" dirty="0">
                <a:solidFill>
                  <a:srgbClr val="7F7F7F"/>
                </a:solidFill>
                <a:latin typeface="Calibri"/>
                <a:cs typeface="Calibri"/>
              </a:rPr>
              <a:t>́</a:t>
            </a:r>
            <a:r>
              <a:rPr sz="2100" b="1" spc="5" dirty="0">
                <a:solidFill>
                  <a:srgbClr val="7F7F7F"/>
                </a:solidFill>
                <a:latin typeface="Arial Narrow"/>
                <a:cs typeface="Arial Narrow"/>
              </a:rPr>
              <a:t>da </a:t>
            </a:r>
            <a:r>
              <a:rPr sz="2100" b="1" spc="20" dirty="0">
                <a:solidFill>
                  <a:srgbClr val="7F7F7F"/>
                </a:solidFill>
                <a:latin typeface="Arial Narrow"/>
                <a:cs typeface="Arial Narrow"/>
              </a:rPr>
              <a:t>Analo</a:t>
            </a:r>
            <a:r>
              <a:rPr sz="2100" b="1" spc="20" dirty="0">
                <a:solidFill>
                  <a:srgbClr val="7F7F7F"/>
                </a:solidFill>
                <a:latin typeface="Calibri"/>
                <a:cs typeface="Calibri"/>
              </a:rPr>
              <a:t>́</a:t>
            </a:r>
            <a:r>
              <a:rPr sz="2100" b="1" spc="20" dirty="0">
                <a:solidFill>
                  <a:srgbClr val="7F7F7F"/>
                </a:solidFill>
                <a:latin typeface="Arial Narrow"/>
                <a:cs typeface="Arial Narrow"/>
              </a:rPr>
              <a:t>gica (“Analog </a:t>
            </a:r>
            <a:r>
              <a:rPr sz="2100" b="1" spc="15" dirty="0">
                <a:solidFill>
                  <a:srgbClr val="7F7F7F"/>
                </a:solidFill>
                <a:latin typeface="Arial Narrow"/>
                <a:cs typeface="Arial Narrow"/>
              </a:rPr>
              <a:t>Output Block”) </a:t>
            </a:r>
            <a:r>
              <a:rPr sz="2100" b="1" spc="-5" dirty="0">
                <a:solidFill>
                  <a:srgbClr val="7F7F7F"/>
                </a:solidFill>
                <a:latin typeface="Arial Narrow"/>
                <a:cs typeface="Arial Narrow"/>
              </a:rPr>
              <a:t>– </a:t>
            </a:r>
            <a:r>
              <a:rPr sz="2100" b="1" spc="-35" dirty="0">
                <a:solidFill>
                  <a:srgbClr val="7F7F7F"/>
                </a:solidFill>
                <a:latin typeface="Arial Narrow"/>
                <a:cs typeface="Arial Narrow"/>
              </a:rPr>
              <a:t>AO</a:t>
            </a:r>
            <a:r>
              <a:rPr sz="2100" spc="-35" dirty="0">
                <a:solidFill>
                  <a:srgbClr val="7F7F7F"/>
                </a:solidFill>
                <a:latin typeface="Arial Narrow"/>
                <a:cs typeface="Arial Narrow"/>
              </a:rPr>
              <a:t>: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fornece </a:t>
            </a:r>
            <a:r>
              <a:rPr sz="2100" spc="-5" dirty="0">
                <a:solidFill>
                  <a:srgbClr val="7F7F7F"/>
                </a:solidFill>
                <a:latin typeface="Arial Narrow"/>
                <a:cs typeface="Arial Narrow"/>
              </a:rPr>
              <a:t>o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valor</a:t>
            </a:r>
            <a:r>
              <a:rPr sz="2100" spc="-17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35" dirty="0">
                <a:solidFill>
                  <a:srgbClr val="7F7F7F"/>
                </a:solidFill>
                <a:latin typeface="Arial Narrow"/>
                <a:cs typeface="Arial Narrow"/>
              </a:rPr>
              <a:t>de 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sai</a:t>
            </a:r>
            <a:r>
              <a:rPr sz="2100" spc="15" dirty="0">
                <a:solidFill>
                  <a:srgbClr val="7F7F7F"/>
                </a:solidFill>
                <a:latin typeface="Calibri"/>
                <a:cs typeface="Calibri"/>
              </a:rPr>
              <a:t>́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da</a:t>
            </a:r>
            <a:r>
              <a:rPr sz="2100" spc="-4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analo</a:t>
            </a:r>
            <a:r>
              <a:rPr sz="2100" spc="25" dirty="0">
                <a:solidFill>
                  <a:srgbClr val="7F7F7F"/>
                </a:solidFill>
                <a:latin typeface="Calibri"/>
                <a:cs typeface="Calibri"/>
              </a:rPr>
              <a:t>́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gica</a:t>
            </a:r>
            <a:r>
              <a:rPr sz="2100" spc="-14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especificada</a:t>
            </a:r>
            <a:r>
              <a:rPr sz="2100" spc="-13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pelo</a:t>
            </a:r>
            <a:r>
              <a:rPr sz="2100" spc="-13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0" dirty="0">
                <a:solidFill>
                  <a:srgbClr val="7F7F7F"/>
                </a:solidFill>
                <a:latin typeface="Arial Narrow"/>
                <a:cs typeface="Arial Narrow"/>
              </a:rPr>
              <a:t>sistema</a:t>
            </a:r>
            <a:r>
              <a:rPr sz="2100" spc="-4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de</a:t>
            </a:r>
            <a:r>
              <a:rPr sz="2100" spc="6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controle.</a:t>
            </a:r>
            <a:endParaRPr sz="2100">
              <a:latin typeface="Arial Narrow"/>
              <a:cs typeface="Arial Narrow"/>
            </a:endParaRPr>
          </a:p>
          <a:p>
            <a:pPr marL="876300" marR="558165" lvl="1" indent="-241300">
              <a:lnSpc>
                <a:spcPts val="2500"/>
              </a:lnSpc>
              <a:spcBef>
                <a:spcPts val="580"/>
              </a:spcBef>
              <a:buSzPct val="80952"/>
              <a:buFont typeface="Wingdings"/>
              <a:buChar char=""/>
              <a:tabLst>
                <a:tab pos="875665" algn="l"/>
                <a:tab pos="876300" algn="l"/>
              </a:tabLst>
            </a:pPr>
            <a:r>
              <a:rPr sz="2100" b="1" spc="10" dirty="0">
                <a:solidFill>
                  <a:srgbClr val="7F7F7F"/>
                </a:solidFill>
                <a:latin typeface="Arial Narrow"/>
                <a:cs typeface="Arial Narrow"/>
              </a:rPr>
              <a:t>Bloco </a:t>
            </a:r>
            <a:r>
              <a:rPr sz="2100" b="1" spc="20" dirty="0">
                <a:solidFill>
                  <a:srgbClr val="7F7F7F"/>
                </a:solidFill>
                <a:latin typeface="Arial Narrow"/>
                <a:cs typeface="Arial Narrow"/>
              </a:rPr>
              <a:t>de </a:t>
            </a:r>
            <a:r>
              <a:rPr sz="2100" b="1" spc="15" dirty="0">
                <a:solidFill>
                  <a:srgbClr val="7F7F7F"/>
                </a:solidFill>
                <a:latin typeface="Arial Narrow"/>
                <a:cs typeface="Arial Narrow"/>
              </a:rPr>
              <a:t>Entrada </a:t>
            </a:r>
            <a:r>
              <a:rPr sz="2100" b="1" spc="10" dirty="0">
                <a:solidFill>
                  <a:srgbClr val="7F7F7F"/>
                </a:solidFill>
                <a:latin typeface="Arial Narrow"/>
                <a:cs typeface="Arial Narrow"/>
              </a:rPr>
              <a:t>Digital </a:t>
            </a:r>
            <a:r>
              <a:rPr sz="2100" b="1" spc="15" dirty="0">
                <a:solidFill>
                  <a:srgbClr val="7F7F7F"/>
                </a:solidFill>
                <a:latin typeface="Arial Narrow"/>
                <a:cs typeface="Arial Narrow"/>
              </a:rPr>
              <a:t>(“Digital </a:t>
            </a:r>
            <a:r>
              <a:rPr sz="2100" b="1" spc="30" dirty="0">
                <a:solidFill>
                  <a:srgbClr val="7F7F7F"/>
                </a:solidFill>
                <a:latin typeface="Arial Narrow"/>
                <a:cs typeface="Arial Narrow"/>
              </a:rPr>
              <a:t>Input </a:t>
            </a:r>
            <a:r>
              <a:rPr sz="2100" b="1" spc="15" dirty="0">
                <a:solidFill>
                  <a:srgbClr val="7F7F7F"/>
                </a:solidFill>
                <a:latin typeface="Arial Narrow"/>
                <a:cs typeface="Arial Narrow"/>
              </a:rPr>
              <a:t>Block”) </a:t>
            </a:r>
            <a:r>
              <a:rPr sz="2100" b="1" spc="-5" dirty="0">
                <a:solidFill>
                  <a:srgbClr val="7F7F7F"/>
                </a:solidFill>
                <a:latin typeface="Arial Narrow"/>
                <a:cs typeface="Arial Narrow"/>
              </a:rPr>
              <a:t>– </a:t>
            </a:r>
            <a:r>
              <a:rPr sz="2100" b="1" spc="-10" dirty="0">
                <a:solidFill>
                  <a:srgbClr val="7F7F7F"/>
                </a:solidFill>
                <a:latin typeface="Arial Narrow"/>
                <a:cs typeface="Arial Narrow"/>
              </a:rPr>
              <a:t>DI</a:t>
            </a:r>
            <a:r>
              <a:rPr sz="2100" spc="-10" dirty="0">
                <a:solidFill>
                  <a:srgbClr val="7F7F7F"/>
                </a:solidFill>
                <a:latin typeface="Arial Narrow"/>
                <a:cs typeface="Arial Narrow"/>
              </a:rPr>
              <a:t>: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fornece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ao </a:t>
            </a:r>
            <a:r>
              <a:rPr sz="2100" spc="10" dirty="0">
                <a:solidFill>
                  <a:srgbClr val="7F7F7F"/>
                </a:solidFill>
                <a:latin typeface="Arial Narrow"/>
                <a:cs typeface="Arial Narrow"/>
              </a:rPr>
              <a:t>sistema</a:t>
            </a:r>
            <a:r>
              <a:rPr sz="2100" spc="-29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35" dirty="0">
                <a:solidFill>
                  <a:srgbClr val="7F7F7F"/>
                </a:solidFill>
                <a:latin typeface="Arial Narrow"/>
                <a:cs typeface="Arial Narrow"/>
              </a:rPr>
              <a:t>de 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controle </a:t>
            </a:r>
            <a:r>
              <a:rPr sz="2100" spc="-5" dirty="0">
                <a:solidFill>
                  <a:srgbClr val="7F7F7F"/>
                </a:solidFill>
                <a:latin typeface="Arial Narrow"/>
                <a:cs typeface="Arial Narrow"/>
              </a:rPr>
              <a:t>o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valor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da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entrada</a:t>
            </a:r>
            <a:r>
              <a:rPr sz="2100" spc="-38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digital.</a:t>
            </a:r>
            <a:endParaRPr sz="2100">
              <a:latin typeface="Arial Narrow"/>
              <a:cs typeface="Arial Narrow"/>
            </a:endParaRPr>
          </a:p>
          <a:p>
            <a:pPr marL="876300" marR="41275" lvl="1" indent="-241300">
              <a:lnSpc>
                <a:spcPct val="107200"/>
              </a:lnSpc>
              <a:spcBef>
                <a:spcPts val="20"/>
              </a:spcBef>
              <a:buSzPct val="80952"/>
              <a:buFont typeface="Wingdings"/>
              <a:buChar char=""/>
              <a:tabLst>
                <a:tab pos="875665" algn="l"/>
                <a:tab pos="876300" algn="l"/>
              </a:tabLst>
            </a:pPr>
            <a:r>
              <a:rPr sz="2100" b="1" spc="10" dirty="0">
                <a:solidFill>
                  <a:srgbClr val="7F7F7F"/>
                </a:solidFill>
                <a:latin typeface="Arial Narrow"/>
                <a:cs typeface="Arial Narrow"/>
              </a:rPr>
              <a:t>Bloco </a:t>
            </a:r>
            <a:r>
              <a:rPr sz="2100" b="1" spc="20" dirty="0">
                <a:solidFill>
                  <a:srgbClr val="7F7F7F"/>
                </a:solidFill>
                <a:latin typeface="Arial Narrow"/>
                <a:cs typeface="Arial Narrow"/>
              </a:rPr>
              <a:t>de </a:t>
            </a:r>
            <a:r>
              <a:rPr sz="2100" b="1" spc="5" dirty="0">
                <a:solidFill>
                  <a:srgbClr val="7F7F7F"/>
                </a:solidFill>
                <a:latin typeface="Arial Narrow"/>
                <a:cs typeface="Arial Narrow"/>
              </a:rPr>
              <a:t>Sai</a:t>
            </a:r>
            <a:r>
              <a:rPr sz="2100" b="1" spc="5" dirty="0">
                <a:solidFill>
                  <a:srgbClr val="7F7F7F"/>
                </a:solidFill>
                <a:latin typeface="Calibri"/>
                <a:cs typeface="Calibri"/>
              </a:rPr>
              <a:t>́</a:t>
            </a:r>
            <a:r>
              <a:rPr sz="2100" b="1" spc="5" dirty="0">
                <a:solidFill>
                  <a:srgbClr val="7F7F7F"/>
                </a:solidFill>
                <a:latin typeface="Arial Narrow"/>
                <a:cs typeface="Arial Narrow"/>
              </a:rPr>
              <a:t>da </a:t>
            </a:r>
            <a:r>
              <a:rPr sz="2100" b="1" spc="10" dirty="0">
                <a:solidFill>
                  <a:srgbClr val="7F7F7F"/>
                </a:solidFill>
                <a:latin typeface="Arial Narrow"/>
                <a:cs typeface="Arial Narrow"/>
              </a:rPr>
              <a:t>Digital </a:t>
            </a:r>
            <a:r>
              <a:rPr sz="2100" b="1" spc="15" dirty="0">
                <a:solidFill>
                  <a:srgbClr val="7F7F7F"/>
                </a:solidFill>
                <a:latin typeface="Arial Narrow"/>
                <a:cs typeface="Arial Narrow"/>
              </a:rPr>
              <a:t>(“Digital Output Block”) </a:t>
            </a:r>
            <a:r>
              <a:rPr sz="2100" b="1" spc="-5" dirty="0">
                <a:solidFill>
                  <a:srgbClr val="7F7F7F"/>
                </a:solidFill>
                <a:latin typeface="Arial Narrow"/>
                <a:cs typeface="Arial Narrow"/>
              </a:rPr>
              <a:t>– </a:t>
            </a:r>
            <a:r>
              <a:rPr sz="2100" b="1" spc="-35" dirty="0">
                <a:solidFill>
                  <a:srgbClr val="7F7F7F"/>
                </a:solidFill>
                <a:latin typeface="Arial Narrow"/>
                <a:cs typeface="Arial Narrow"/>
              </a:rPr>
              <a:t>DO</a:t>
            </a:r>
            <a:r>
              <a:rPr sz="2100" spc="-35" dirty="0">
                <a:solidFill>
                  <a:srgbClr val="7F7F7F"/>
                </a:solidFill>
                <a:latin typeface="Arial Narrow"/>
                <a:cs typeface="Arial Narrow"/>
              </a:rPr>
              <a:t>: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fornece </a:t>
            </a:r>
            <a:r>
              <a:rPr sz="2100" spc="-5" dirty="0">
                <a:solidFill>
                  <a:srgbClr val="7F7F7F"/>
                </a:solidFill>
                <a:latin typeface="Arial Narrow"/>
                <a:cs typeface="Arial Narrow"/>
              </a:rPr>
              <a:t>a 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sai</a:t>
            </a:r>
            <a:r>
              <a:rPr sz="2100" spc="20" dirty="0">
                <a:solidFill>
                  <a:srgbClr val="7F7F7F"/>
                </a:solidFill>
                <a:latin typeface="Calibri"/>
                <a:cs typeface="Calibri"/>
              </a:rPr>
              <a:t>́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da digital</a:t>
            </a:r>
            <a:r>
              <a:rPr sz="2100" spc="-18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35" dirty="0">
                <a:solidFill>
                  <a:srgbClr val="7F7F7F"/>
                </a:solidFill>
                <a:latin typeface="Arial Narrow"/>
                <a:cs typeface="Arial Narrow"/>
              </a:rPr>
              <a:t>com  </a:t>
            </a:r>
            <a:r>
              <a:rPr sz="2100" spc="-5" dirty="0">
                <a:solidFill>
                  <a:srgbClr val="7F7F7F"/>
                </a:solidFill>
                <a:latin typeface="Arial Narrow"/>
                <a:cs typeface="Arial Narrow"/>
              </a:rPr>
              <a:t>o</a:t>
            </a:r>
            <a:r>
              <a:rPr sz="2100" spc="6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valor</a:t>
            </a:r>
            <a:r>
              <a:rPr sz="2100" spc="-15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especificado</a:t>
            </a:r>
            <a:r>
              <a:rPr sz="2100" spc="-135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7F7F7F"/>
                </a:solidFill>
                <a:latin typeface="Arial Narrow"/>
                <a:cs typeface="Arial Narrow"/>
              </a:rPr>
              <a:t>pelo</a:t>
            </a:r>
            <a:r>
              <a:rPr sz="2100" spc="-4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0" dirty="0">
                <a:solidFill>
                  <a:srgbClr val="7F7F7F"/>
                </a:solidFill>
                <a:latin typeface="Arial Narrow"/>
                <a:cs typeface="Arial Narrow"/>
              </a:rPr>
              <a:t>sistema</a:t>
            </a:r>
            <a:r>
              <a:rPr sz="2100" spc="-4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7F7F7F"/>
                </a:solidFill>
                <a:latin typeface="Arial Narrow"/>
                <a:cs typeface="Arial Narrow"/>
              </a:rPr>
              <a:t>de</a:t>
            </a:r>
            <a:r>
              <a:rPr sz="2100" spc="-4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7F7F7F"/>
                </a:solidFill>
                <a:latin typeface="Arial Narrow"/>
                <a:cs typeface="Arial Narrow"/>
              </a:rPr>
              <a:t>controle.</a:t>
            </a:r>
            <a:endParaRPr sz="2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681860"/>
            <a:ext cx="34690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Literatura</a:t>
            </a:r>
            <a:r>
              <a:rPr spc="-200" dirty="0"/>
              <a:t> </a:t>
            </a:r>
            <a:r>
              <a:rPr spc="5" dirty="0"/>
              <a:t>adicional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2526" y="2604736"/>
            <a:ext cx="668909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  <a:hlinkClick r:id="rId2"/>
              </a:rPr>
              <a:t>www.profibus.com 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- </a:t>
            </a:r>
            <a:r>
              <a:rPr sz="1900" spc="5" dirty="0">
                <a:solidFill>
                  <a:srgbClr val="474747"/>
                </a:solidFill>
                <a:latin typeface="Arial Narrow"/>
                <a:cs typeface="Arial Narrow"/>
              </a:rPr>
              <a:t>Associação </a:t>
            </a:r>
            <a:r>
              <a:rPr sz="1900" spc="15" dirty="0">
                <a:solidFill>
                  <a:srgbClr val="474747"/>
                </a:solidFill>
                <a:latin typeface="Arial Narrow"/>
                <a:cs typeface="Arial Narrow"/>
              </a:rPr>
              <a:t>dos </a:t>
            </a:r>
            <a:r>
              <a:rPr sz="1900" spc="10" dirty="0">
                <a:solidFill>
                  <a:srgbClr val="474747"/>
                </a:solidFill>
                <a:latin typeface="Arial Narrow"/>
                <a:cs typeface="Arial Narrow"/>
              </a:rPr>
              <a:t>fornecedores de soluções</a:t>
            </a:r>
            <a:r>
              <a:rPr sz="1900" spc="-2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900" spc="-10" dirty="0">
                <a:solidFill>
                  <a:srgbClr val="474747"/>
                </a:solidFill>
                <a:latin typeface="Arial Narrow"/>
                <a:cs typeface="Arial Narrow"/>
              </a:rPr>
              <a:t>Profibus</a:t>
            </a:r>
            <a:endParaRPr sz="19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526" y="3849874"/>
            <a:ext cx="397319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-10" dirty="0">
                <a:solidFill>
                  <a:srgbClr val="474747"/>
                </a:solidFill>
                <a:latin typeface="Arial Narrow"/>
                <a:cs typeface="Arial Narrow"/>
                <a:hlinkClick r:id="rId3"/>
              </a:rPr>
              <a:t>www.profibus.org 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- </a:t>
            </a:r>
            <a:r>
              <a:rPr sz="1900" spc="5" dirty="0">
                <a:solidFill>
                  <a:srgbClr val="474747"/>
                </a:solidFill>
                <a:latin typeface="Arial Narrow"/>
                <a:cs typeface="Arial Narrow"/>
              </a:rPr>
              <a:t>Organização</a:t>
            </a:r>
            <a:r>
              <a:rPr sz="1900" spc="-14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900" spc="-10" dirty="0">
                <a:solidFill>
                  <a:srgbClr val="474747"/>
                </a:solidFill>
                <a:latin typeface="Arial Narrow"/>
                <a:cs typeface="Arial Narrow"/>
              </a:rPr>
              <a:t>Profibus</a:t>
            </a:r>
            <a:endParaRPr sz="19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526" y="5082309"/>
            <a:ext cx="505206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  <a:hlinkClick r:id="rId4"/>
              </a:rPr>
              <a:t>www.profibus.com.br</a:t>
            </a:r>
            <a:r>
              <a:rPr sz="1900" spc="-5" dirty="0">
                <a:solidFill>
                  <a:srgbClr val="474747"/>
                </a:solidFill>
                <a:latin typeface="Arial Narrow"/>
                <a:cs typeface="Arial Narrow"/>
              </a:rPr>
              <a:t> - </a:t>
            </a:r>
            <a:r>
              <a:rPr sz="1900" spc="5" dirty="0">
                <a:solidFill>
                  <a:srgbClr val="474747"/>
                </a:solidFill>
                <a:latin typeface="Arial Narrow"/>
                <a:cs typeface="Arial Narrow"/>
              </a:rPr>
              <a:t>Associação </a:t>
            </a:r>
            <a:r>
              <a:rPr sz="1900" spc="-10" dirty="0">
                <a:solidFill>
                  <a:srgbClr val="474747"/>
                </a:solidFill>
                <a:latin typeface="Arial Narrow"/>
                <a:cs typeface="Arial Narrow"/>
              </a:rPr>
              <a:t>brasileira</a:t>
            </a:r>
            <a:r>
              <a:rPr sz="1900" spc="-5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1900" spc="-10" dirty="0">
                <a:solidFill>
                  <a:srgbClr val="474747"/>
                </a:solidFill>
                <a:latin typeface="Arial Narrow"/>
                <a:cs typeface="Arial Narrow"/>
              </a:rPr>
              <a:t>Profibus</a:t>
            </a:r>
            <a:endParaRPr sz="19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299"/>
            <a:ext cx="9766300" cy="7327900"/>
          </a:xfrm>
          <a:custGeom>
            <a:avLst/>
            <a:gdLst/>
            <a:ahLst/>
            <a:cxnLst/>
            <a:rect l="l" t="t" r="r" b="b"/>
            <a:pathLst>
              <a:path w="9766300" h="7327900">
                <a:moveTo>
                  <a:pt x="9766300" y="0"/>
                </a:moveTo>
                <a:lnTo>
                  <a:pt x="0" y="0"/>
                </a:lnTo>
                <a:lnTo>
                  <a:pt x="0" y="7327899"/>
                </a:lnTo>
                <a:lnTo>
                  <a:pt x="9766300" y="7327899"/>
                </a:lnTo>
                <a:lnTo>
                  <a:pt x="976630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0" y="152399"/>
            <a:ext cx="9766300" cy="7289800"/>
            <a:chOff x="457200" y="152399"/>
            <a:chExt cx="9766300" cy="7289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152399"/>
              <a:ext cx="9664700" cy="7150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2900" y="3467099"/>
              <a:ext cx="4800600" cy="3975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3900" y="3848099"/>
              <a:ext cx="4140200" cy="32511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59450" y="3801328"/>
              <a:ext cx="4229100" cy="3342640"/>
            </a:xfrm>
            <a:custGeom>
              <a:avLst/>
              <a:gdLst/>
              <a:ahLst/>
              <a:cxnLst/>
              <a:rect l="l" t="t" r="r" b="b"/>
              <a:pathLst>
                <a:path w="4229100" h="3342640">
                  <a:moveTo>
                    <a:pt x="630544" y="0"/>
                  </a:moveTo>
                  <a:lnTo>
                    <a:pt x="630544" y="2302"/>
                  </a:lnTo>
                  <a:lnTo>
                    <a:pt x="4229100" y="2302"/>
                  </a:lnTo>
                  <a:lnTo>
                    <a:pt x="4229100" y="2757213"/>
                  </a:lnTo>
                  <a:lnTo>
                    <a:pt x="4226133" y="2815982"/>
                  </a:lnTo>
                  <a:lnTo>
                    <a:pt x="4217250" y="2874212"/>
                  </a:lnTo>
                  <a:lnTo>
                    <a:pt x="4202798" y="2930441"/>
                  </a:lnTo>
                  <a:lnTo>
                    <a:pt x="4183076" y="2984348"/>
                  </a:lnTo>
                  <a:lnTo>
                    <a:pt x="4158385" y="3035626"/>
                  </a:lnTo>
                  <a:lnTo>
                    <a:pt x="4129023" y="3083978"/>
                  </a:lnTo>
                  <a:lnTo>
                    <a:pt x="4095289" y="3129111"/>
                  </a:lnTo>
                  <a:lnTo>
                    <a:pt x="4057472" y="3170737"/>
                  </a:lnTo>
                  <a:lnTo>
                    <a:pt x="4015864" y="3208570"/>
                  </a:lnTo>
                  <a:lnTo>
                    <a:pt x="3970750" y="3242321"/>
                  </a:lnTo>
                  <a:lnTo>
                    <a:pt x="3922420" y="3271694"/>
                  </a:lnTo>
                  <a:lnTo>
                    <a:pt x="3871164" y="3296396"/>
                  </a:lnTo>
                  <a:lnTo>
                    <a:pt x="3817279" y="3316126"/>
                  </a:lnTo>
                  <a:lnTo>
                    <a:pt x="3761076" y="3330585"/>
                  </a:lnTo>
                  <a:lnTo>
                    <a:pt x="3702870" y="3339471"/>
                  </a:lnTo>
                  <a:lnTo>
                    <a:pt x="3644126" y="3342439"/>
                  </a:lnTo>
                  <a:lnTo>
                    <a:pt x="0" y="3342439"/>
                  </a:lnTo>
                  <a:lnTo>
                    <a:pt x="0" y="587528"/>
                  </a:lnTo>
                  <a:lnTo>
                    <a:pt x="2966" y="528759"/>
                  </a:lnTo>
                  <a:lnTo>
                    <a:pt x="11849" y="470529"/>
                  </a:lnTo>
                  <a:lnTo>
                    <a:pt x="26301" y="414300"/>
                  </a:lnTo>
                  <a:lnTo>
                    <a:pt x="46022" y="360393"/>
                  </a:lnTo>
                  <a:lnTo>
                    <a:pt x="70714" y="309114"/>
                  </a:lnTo>
                  <a:lnTo>
                    <a:pt x="100075" y="260763"/>
                  </a:lnTo>
                  <a:lnTo>
                    <a:pt x="133810" y="215630"/>
                  </a:lnTo>
                  <a:lnTo>
                    <a:pt x="171627" y="174003"/>
                  </a:lnTo>
                  <a:lnTo>
                    <a:pt x="213235" y="136171"/>
                  </a:lnTo>
                  <a:lnTo>
                    <a:pt x="258348" y="102421"/>
                  </a:lnTo>
                  <a:lnTo>
                    <a:pt x="306679" y="73047"/>
                  </a:lnTo>
                  <a:lnTo>
                    <a:pt x="357935" y="48344"/>
                  </a:lnTo>
                  <a:lnTo>
                    <a:pt x="411819" y="28614"/>
                  </a:lnTo>
                  <a:lnTo>
                    <a:pt x="468024" y="14156"/>
                  </a:lnTo>
                  <a:lnTo>
                    <a:pt x="526229" y="5269"/>
                  </a:lnTo>
                  <a:lnTo>
                    <a:pt x="630544" y="0"/>
                  </a:lnTo>
                  <a:close/>
                </a:path>
              </a:pathLst>
            </a:custGeom>
            <a:ln w="889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2997199"/>
              <a:ext cx="812800" cy="1295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9900" y="41782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199" y="0"/>
                  </a:moveTo>
                  <a:lnTo>
                    <a:pt x="0" y="0"/>
                  </a:lnTo>
                  <a:lnTo>
                    <a:pt x="76199" y="76200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3A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65625" y="2997199"/>
            <a:ext cx="211836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35" dirty="0"/>
              <a:t>FIM</a:t>
            </a:r>
            <a:br>
              <a:rPr lang="pt-BR" spc="-35" dirty="0"/>
            </a:b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758835"/>
            <a:ext cx="1966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I</a:t>
            </a:r>
            <a:r>
              <a:rPr spc="20" dirty="0"/>
              <a:t>n</a:t>
            </a:r>
            <a:r>
              <a:rPr spc="10" dirty="0"/>
              <a:t>t</a:t>
            </a:r>
            <a:r>
              <a:rPr spc="30" dirty="0"/>
              <a:t>r</a:t>
            </a:r>
            <a:r>
              <a:rPr spc="20" dirty="0"/>
              <a:t>odu</a:t>
            </a:r>
            <a:r>
              <a:rPr dirty="0"/>
              <a:t>ç</a:t>
            </a:r>
            <a:r>
              <a:rPr spc="20" dirty="0"/>
              <a:t>ã</a:t>
            </a:r>
            <a:r>
              <a:rPr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728" y="1575989"/>
            <a:ext cx="8924290" cy="8286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6865" marR="5080" indent="-304800">
              <a:lnSpc>
                <a:spcPct val="1026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</a:tabLst>
            </a:pP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Baseado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no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protocolo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20" dirty="0">
                <a:solidFill>
                  <a:srgbClr val="474747"/>
                </a:solidFill>
                <a:latin typeface="Arial Narrow"/>
                <a:cs typeface="Arial Narrow"/>
              </a:rPr>
              <a:t>SINEC</a:t>
            </a:r>
            <a:r>
              <a:rPr sz="26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L2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desenvolvido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pela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Siemens,</a:t>
            </a:r>
            <a:r>
              <a:rPr sz="2600" spc="-19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Profibus 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tornou-se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uma</a:t>
            </a:r>
            <a:r>
              <a:rPr sz="2600" spc="-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das</a:t>
            </a:r>
            <a:r>
              <a:rPr sz="2600" spc="-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plataformas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mais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abertas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600" spc="-9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utilizadas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do</a:t>
            </a:r>
            <a:r>
              <a:rPr sz="2600" spc="-9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mundo.</a:t>
            </a:r>
            <a:endParaRPr sz="2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728" y="3456402"/>
            <a:ext cx="9142095" cy="16421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6865" marR="5080" indent="-304800">
              <a:lnSpc>
                <a:spcPct val="1026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</a:tabLst>
            </a:pP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-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Profibus</a:t>
            </a:r>
            <a:r>
              <a:rPr sz="2600" spc="-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pertence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a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um</a:t>
            </a:r>
            <a:r>
              <a:rPr sz="2600" spc="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grupo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2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protocolos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que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compartilha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conceito 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chamado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 “fieldbus”.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Este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conceito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surgiu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quando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verificou-se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que  apenas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automatizar</a:t>
            </a:r>
            <a:r>
              <a:rPr sz="2600" spc="-204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as</a:t>
            </a:r>
            <a:r>
              <a:rPr sz="2600" spc="-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máquinas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uma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linha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produção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não</a:t>
            </a:r>
            <a:r>
              <a:rPr sz="2600" spc="2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era</a:t>
            </a:r>
            <a:endParaRPr sz="2600">
              <a:latin typeface="Arial Narrow"/>
              <a:cs typeface="Arial Narrow"/>
            </a:endParaRPr>
          </a:p>
          <a:p>
            <a:pPr marL="316865">
              <a:lnSpc>
                <a:spcPct val="100000"/>
              </a:lnSpc>
              <a:spcBef>
                <a:spcPts val="80"/>
              </a:spcBef>
            </a:pP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suficiente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para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garantir</a:t>
            </a:r>
            <a:r>
              <a:rPr sz="2600" spc="-10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uma</a:t>
            </a:r>
            <a:r>
              <a:rPr sz="2600" spc="-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alta</a:t>
            </a:r>
            <a:r>
              <a:rPr sz="2600" spc="-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qualidade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600" spc="-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produção.</a:t>
            </a:r>
            <a:endParaRPr sz="2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681860"/>
            <a:ext cx="3606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Tipos de</a:t>
            </a:r>
            <a:r>
              <a:rPr spc="-135" dirty="0"/>
              <a:t> </a:t>
            </a:r>
            <a:r>
              <a:rPr spc="5" dirty="0"/>
              <a:t>PROFIbus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728" y="1601399"/>
            <a:ext cx="9283065" cy="425894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6865" marR="403225" indent="-304800">
              <a:lnSpc>
                <a:spcPct val="1032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100" b="1" dirty="0">
                <a:solidFill>
                  <a:srgbClr val="474747"/>
                </a:solidFill>
                <a:latin typeface="Arial Narrow"/>
                <a:cs typeface="Arial Narrow"/>
              </a:rPr>
              <a:t>PROFIbus FMS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(Field Message Specification) este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tipo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é a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evolução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da Profibus</a:t>
            </a:r>
            <a:r>
              <a:rPr sz="2100" spc="-29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25" dirty="0">
                <a:solidFill>
                  <a:srgbClr val="474747"/>
                </a:solidFill>
                <a:latin typeface="Arial Narrow"/>
                <a:cs typeface="Arial Narrow"/>
              </a:rPr>
              <a:t>DP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e 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destina-se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à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comunicação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entre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os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controladores</a:t>
            </a:r>
            <a:r>
              <a:rPr sz="2100" spc="-4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PLCs.</a:t>
            </a:r>
            <a:endParaRPr sz="2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Clr>
                <a:srgbClr val="BB2332"/>
              </a:buClr>
              <a:buFont typeface="Wingdings"/>
              <a:buChar char=""/>
            </a:pPr>
            <a:endParaRPr sz="2250">
              <a:latin typeface="Arial Narrow"/>
              <a:cs typeface="Arial Narrow"/>
            </a:endParaRPr>
          </a:p>
          <a:p>
            <a:pPr marL="317500" indent="-304800">
              <a:lnSpc>
                <a:spcPct val="100000"/>
              </a:lnSpc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100" b="1" dirty="0">
                <a:solidFill>
                  <a:srgbClr val="474747"/>
                </a:solidFill>
                <a:latin typeface="Arial Narrow"/>
                <a:cs typeface="Arial Narrow"/>
              </a:rPr>
              <a:t>PROFIbus </a:t>
            </a:r>
            <a:r>
              <a:rPr sz="2100" b="1" spc="-25" dirty="0">
                <a:solidFill>
                  <a:srgbClr val="474747"/>
                </a:solidFill>
                <a:latin typeface="Arial Narrow"/>
                <a:cs typeface="Arial Narrow"/>
              </a:rPr>
              <a:t>DP </a:t>
            </a:r>
            <a:r>
              <a:rPr sz="2100" spc="10" dirty="0">
                <a:solidFill>
                  <a:srgbClr val="474747"/>
                </a:solidFill>
                <a:latin typeface="Arial Narrow"/>
                <a:cs typeface="Arial Narrow"/>
              </a:rPr>
              <a:t>(Rede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distribuída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 </a:t>
            </a:r>
            <a:r>
              <a:rPr sz="2100" spc="5" dirty="0">
                <a:solidFill>
                  <a:srgbClr val="474747"/>
                </a:solidFill>
                <a:latin typeface="Arial Narrow"/>
                <a:cs typeface="Arial Narrow"/>
              </a:rPr>
              <a:t>I/Os)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foi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desenvolvida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simplificando</a:t>
            </a:r>
            <a:r>
              <a:rPr sz="2100" spc="-3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o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Profibus </a:t>
            </a:r>
            <a:r>
              <a:rPr sz="2100" dirty="0">
                <a:solidFill>
                  <a:srgbClr val="474747"/>
                </a:solidFill>
                <a:latin typeface="Arial Narrow"/>
                <a:cs typeface="Arial Narrow"/>
              </a:rPr>
              <a:t>FMS</a:t>
            </a:r>
            <a:endParaRPr sz="2100">
              <a:latin typeface="Arial Narrow"/>
              <a:cs typeface="Arial Narrow"/>
            </a:endParaRPr>
          </a:p>
          <a:p>
            <a:pPr marL="316865" marR="95250">
              <a:lnSpc>
                <a:spcPts val="2500"/>
              </a:lnSpc>
              <a:spcBef>
                <a:spcPts val="180"/>
              </a:spcBef>
            </a:pP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para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integrar</a:t>
            </a:r>
            <a:r>
              <a:rPr sz="2100" spc="-1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dispositivos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chão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fábrica,</a:t>
            </a:r>
            <a:r>
              <a:rPr sz="2100" spc="-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onde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0" dirty="0">
                <a:solidFill>
                  <a:srgbClr val="474747"/>
                </a:solidFill>
                <a:latin typeface="Arial Narrow"/>
                <a:cs typeface="Arial Narrow"/>
              </a:rPr>
              <a:t>volume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informação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é</a:t>
            </a:r>
            <a:r>
              <a:rPr sz="2100" spc="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grande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100" spc="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5" dirty="0">
                <a:solidFill>
                  <a:srgbClr val="474747"/>
                </a:solidFill>
                <a:latin typeface="Arial Narrow"/>
                <a:cs typeface="Arial Narrow"/>
              </a:rPr>
              <a:t>há 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a</a:t>
            </a:r>
            <a:r>
              <a:rPr sz="2100" spc="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necessidade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uma</a:t>
            </a:r>
            <a:r>
              <a:rPr sz="2100" spc="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velocidade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comunicação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alta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para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que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os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eventos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sejam</a:t>
            </a:r>
            <a:endParaRPr sz="2100">
              <a:latin typeface="Arial Narrow"/>
              <a:cs typeface="Arial Narrow"/>
            </a:endParaRPr>
          </a:p>
          <a:p>
            <a:pPr marL="316865">
              <a:lnSpc>
                <a:spcPct val="100000"/>
              </a:lnSpc>
              <a:spcBef>
                <a:spcPts val="5"/>
              </a:spcBef>
            </a:pP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processados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em</a:t>
            </a:r>
            <a:r>
              <a:rPr sz="2100" spc="-1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um</a:t>
            </a:r>
            <a:r>
              <a:rPr sz="2100" spc="-1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0" dirty="0">
                <a:solidFill>
                  <a:srgbClr val="474747"/>
                </a:solidFill>
                <a:latin typeface="Arial Narrow"/>
                <a:cs typeface="Arial Narrow"/>
              </a:rPr>
              <a:t>tempo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especifico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(deterministico).</a:t>
            </a:r>
            <a:endParaRPr sz="2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Arial Narrow"/>
              <a:cs typeface="Arial Narrow"/>
            </a:endParaRPr>
          </a:p>
          <a:p>
            <a:pPr marL="316865" marR="5080" indent="-304800">
              <a:lnSpc>
                <a:spcPct val="103200"/>
              </a:lnSpc>
              <a:buClr>
                <a:srgbClr val="BB2332"/>
              </a:buClr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100" b="1" dirty="0">
                <a:solidFill>
                  <a:srgbClr val="474747"/>
                </a:solidFill>
                <a:latin typeface="Arial Narrow"/>
                <a:cs typeface="Arial Narrow"/>
              </a:rPr>
              <a:t>PROFIbus </a:t>
            </a:r>
            <a:r>
              <a:rPr sz="2100" b="1" spc="-30" dirty="0">
                <a:solidFill>
                  <a:srgbClr val="474747"/>
                </a:solidFill>
                <a:latin typeface="Arial Narrow"/>
                <a:cs typeface="Arial Narrow"/>
              </a:rPr>
              <a:t>PA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(Automação de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Processo) esta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é a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versão </a:t>
            </a:r>
            <a:r>
              <a:rPr sz="2100" dirty="0">
                <a:solidFill>
                  <a:srgbClr val="474747"/>
                </a:solidFill>
                <a:latin typeface="Arial Narrow"/>
                <a:cs typeface="Arial Narrow"/>
              </a:rPr>
              <a:t>mais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nova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do Profibus. </a:t>
            </a:r>
            <a:r>
              <a:rPr sz="2100" spc="-30" dirty="0">
                <a:solidFill>
                  <a:srgbClr val="474747"/>
                </a:solidFill>
                <a:latin typeface="Arial Narrow"/>
                <a:cs typeface="Arial Narrow"/>
              </a:rPr>
              <a:t>Uma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das  características</a:t>
            </a:r>
            <a:r>
              <a:rPr sz="2100" spc="-14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deste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protocolo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é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que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os</a:t>
            </a:r>
            <a:r>
              <a:rPr sz="2100" spc="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dados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podem</a:t>
            </a:r>
            <a:r>
              <a:rPr sz="2100" spc="-1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trafegar</a:t>
            </a:r>
            <a:r>
              <a:rPr sz="2100" spc="-15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pelo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dirty="0">
                <a:solidFill>
                  <a:srgbClr val="474747"/>
                </a:solidFill>
                <a:latin typeface="Arial Narrow"/>
                <a:cs typeface="Arial Narrow"/>
              </a:rPr>
              <a:t>mesmo</a:t>
            </a:r>
            <a:r>
              <a:rPr sz="2100" spc="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cabo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endParaRPr sz="2100">
              <a:latin typeface="Arial Narrow"/>
              <a:cs typeface="Arial Narrow"/>
            </a:endParaRPr>
          </a:p>
          <a:p>
            <a:pPr marL="316865">
              <a:lnSpc>
                <a:spcPts val="2510"/>
              </a:lnSpc>
              <a:spcBef>
                <a:spcPts val="85"/>
              </a:spcBef>
            </a:pP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alimentação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25" dirty="0">
                <a:solidFill>
                  <a:srgbClr val="474747"/>
                </a:solidFill>
                <a:latin typeface="Arial Narrow"/>
                <a:cs typeface="Arial Narrow"/>
              </a:rPr>
              <a:t>DC</a:t>
            </a:r>
            <a:r>
              <a:rPr sz="2100" spc="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para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os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dispositivos.</a:t>
            </a:r>
            <a:r>
              <a:rPr sz="21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Isto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economiza</a:t>
            </a:r>
            <a:r>
              <a:rPr sz="2100" spc="-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0" dirty="0">
                <a:solidFill>
                  <a:srgbClr val="474747"/>
                </a:solidFill>
                <a:latin typeface="Arial Narrow"/>
                <a:cs typeface="Arial Narrow"/>
              </a:rPr>
              <a:t>tempo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instalação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e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cabos.</a:t>
            </a:r>
            <a:r>
              <a:rPr sz="2100" spc="-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40" dirty="0">
                <a:solidFill>
                  <a:srgbClr val="474747"/>
                </a:solidFill>
                <a:latin typeface="Arial Narrow"/>
                <a:cs typeface="Arial Narrow"/>
              </a:rPr>
              <a:t>Foi</a:t>
            </a:r>
            <a:endParaRPr sz="2100">
              <a:latin typeface="Arial Narrow"/>
              <a:cs typeface="Arial Narrow"/>
            </a:endParaRPr>
          </a:p>
          <a:p>
            <a:pPr marL="316865" marR="79375">
              <a:lnSpc>
                <a:spcPts val="2600"/>
              </a:lnSpc>
              <a:spcBef>
                <a:spcPts val="10"/>
              </a:spcBef>
            </a:pP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projetada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para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utilização</a:t>
            </a:r>
            <a:r>
              <a:rPr sz="2100" spc="-1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em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areas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perigo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30" dirty="0">
                <a:solidFill>
                  <a:srgbClr val="474747"/>
                </a:solidFill>
                <a:latin typeface="Arial Narrow"/>
                <a:cs typeface="Arial Narrow"/>
              </a:rPr>
              <a:t>explosão.</a:t>
            </a:r>
            <a:r>
              <a:rPr sz="2100" spc="-1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A</a:t>
            </a:r>
            <a:r>
              <a:rPr sz="2100" spc="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taxa</a:t>
            </a:r>
            <a:r>
              <a:rPr sz="2100" spc="-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transmissão</a:t>
            </a:r>
            <a:r>
              <a:rPr sz="2100" spc="-14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é</a:t>
            </a:r>
            <a:r>
              <a:rPr sz="2100" spc="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0" dirty="0">
                <a:solidFill>
                  <a:srgbClr val="474747"/>
                </a:solidFill>
                <a:latin typeface="Arial Narrow"/>
                <a:cs typeface="Arial Narrow"/>
              </a:rPr>
              <a:t>menor 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que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o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Profibus </a:t>
            </a:r>
            <a:r>
              <a:rPr sz="2100" spc="-35" dirty="0">
                <a:solidFill>
                  <a:srgbClr val="474747"/>
                </a:solidFill>
                <a:latin typeface="Arial Narrow"/>
                <a:cs typeface="Arial Narrow"/>
              </a:rPr>
              <a:t>DP,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e o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protocolo </a:t>
            </a:r>
            <a:r>
              <a:rPr sz="2100" spc="15" dirty="0">
                <a:solidFill>
                  <a:srgbClr val="474747"/>
                </a:solidFill>
                <a:latin typeface="Arial Narrow"/>
                <a:cs typeface="Arial Narrow"/>
              </a:rPr>
              <a:t>de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comunicação </a:t>
            </a:r>
            <a:r>
              <a:rPr sz="2100" spc="-5" dirty="0">
                <a:solidFill>
                  <a:srgbClr val="474747"/>
                </a:solidFill>
                <a:latin typeface="Arial Narrow"/>
                <a:cs typeface="Arial Narrow"/>
              </a:rPr>
              <a:t>é</a:t>
            </a:r>
            <a:r>
              <a:rPr sz="21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100" spc="25" dirty="0">
                <a:solidFill>
                  <a:srgbClr val="474747"/>
                </a:solidFill>
                <a:latin typeface="Arial Narrow"/>
                <a:cs typeface="Arial Narrow"/>
              </a:rPr>
              <a:t>identico.</a:t>
            </a:r>
            <a:endParaRPr sz="2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681860"/>
            <a:ext cx="2160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Visão</a:t>
            </a:r>
            <a:r>
              <a:rPr spc="-40" dirty="0"/>
              <a:t> </a:t>
            </a:r>
            <a:r>
              <a:rPr spc="15" dirty="0"/>
              <a:t>Geral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03400" y="317499"/>
            <a:ext cx="7112000" cy="6134100"/>
            <a:chOff x="1803400" y="317499"/>
            <a:chExt cx="7112000" cy="6134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2082798"/>
              <a:ext cx="7112000" cy="4292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5537199"/>
              <a:ext cx="1447800" cy="457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3300" y="6007099"/>
              <a:ext cx="1460500" cy="444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1100" y="317499"/>
              <a:ext cx="1892300" cy="87629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927" y="681860"/>
            <a:ext cx="4064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Características</a:t>
            </a:r>
            <a:r>
              <a:rPr spc="-120" dirty="0"/>
              <a:t> </a:t>
            </a:r>
            <a:r>
              <a:rPr spc="10" dirty="0"/>
              <a:t>Gerais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578099"/>
            <a:ext cx="8470900" cy="3810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934" y="696893"/>
            <a:ext cx="4140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Meios </a:t>
            </a:r>
            <a:r>
              <a:rPr spc="5" dirty="0"/>
              <a:t>de</a:t>
            </a:r>
            <a:r>
              <a:rPr spc="-155" dirty="0"/>
              <a:t> </a:t>
            </a:r>
            <a:r>
              <a:rPr spc="15" dirty="0"/>
              <a:t>Transmissão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00" y="3124199"/>
            <a:ext cx="9347198" cy="3428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4728" y="1575989"/>
            <a:ext cx="8723630" cy="19723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6865" marR="5080" indent="-304800">
              <a:lnSpc>
                <a:spcPct val="1026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</a:tabLst>
            </a:pP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-5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padra</a:t>
            </a:r>
            <a:r>
              <a:rPr sz="2600" dirty="0">
                <a:solidFill>
                  <a:srgbClr val="474747"/>
                </a:solidFill>
                <a:latin typeface="Calibri"/>
                <a:cs typeface="Calibri"/>
              </a:rPr>
              <a:t>̃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-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20" dirty="0">
                <a:solidFill>
                  <a:srgbClr val="474747"/>
                </a:solidFill>
                <a:latin typeface="Arial Narrow"/>
                <a:cs typeface="Arial Narrow"/>
              </a:rPr>
              <a:t>RS</a:t>
            </a:r>
            <a:r>
              <a:rPr sz="2600" spc="-1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485</a:t>
            </a:r>
            <a:r>
              <a:rPr sz="2600" spc="-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Calibri"/>
                <a:cs typeface="Calibri"/>
              </a:rPr>
              <a:t>é</a:t>
            </a:r>
            <a:r>
              <a:rPr sz="2600" spc="20" dirty="0">
                <a:solidFill>
                  <a:srgbClr val="47474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a</a:t>
            </a:r>
            <a:r>
              <a:rPr sz="2600" spc="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tecnologia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transmissa</a:t>
            </a:r>
            <a:r>
              <a:rPr sz="2600" spc="10" dirty="0">
                <a:solidFill>
                  <a:srgbClr val="474747"/>
                </a:solidFill>
                <a:latin typeface="Calibri"/>
                <a:cs typeface="Calibri"/>
              </a:rPr>
              <a:t>̃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o</a:t>
            </a:r>
            <a:r>
              <a:rPr sz="2600" spc="-17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mais</a:t>
            </a:r>
            <a:r>
              <a:rPr sz="2600" spc="-15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freq</a:t>
            </a:r>
            <a:r>
              <a:rPr sz="2600" dirty="0">
                <a:solidFill>
                  <a:srgbClr val="474747"/>
                </a:solidFill>
                <a:latin typeface="Calibri"/>
                <a:cs typeface="Calibri"/>
              </a:rPr>
              <a:t>ü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entemente 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encontrada no</a:t>
            </a:r>
            <a:r>
              <a:rPr sz="2600" spc="-2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15" dirty="0">
                <a:solidFill>
                  <a:srgbClr val="474747"/>
                </a:solidFill>
                <a:latin typeface="Arial Narrow"/>
                <a:cs typeface="Arial Narrow"/>
              </a:rPr>
              <a:t>PROFIBUS</a:t>
            </a:r>
            <a:endParaRPr sz="2600">
              <a:latin typeface="Arial Narrow"/>
              <a:cs typeface="Arial Narrow"/>
            </a:endParaRPr>
          </a:p>
          <a:p>
            <a:pPr marL="316865" marR="385445" indent="-304800">
              <a:lnSpc>
                <a:spcPct val="102600"/>
              </a:lnSpc>
              <a:spcBef>
                <a:spcPts val="260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</a:tabLst>
            </a:pPr>
            <a:r>
              <a:rPr sz="2600" spc="-20" dirty="0">
                <a:solidFill>
                  <a:srgbClr val="474747"/>
                </a:solidFill>
                <a:latin typeface="Arial Narrow"/>
                <a:cs typeface="Arial Narrow"/>
              </a:rPr>
              <a:t>Um</a:t>
            </a:r>
            <a:r>
              <a:rPr sz="2600" spc="3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par</a:t>
            </a:r>
            <a:r>
              <a:rPr sz="2600" spc="-10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tran</a:t>
            </a:r>
            <a:r>
              <a:rPr sz="2600" dirty="0">
                <a:solidFill>
                  <a:srgbClr val="474747"/>
                </a:solidFill>
                <a:latin typeface="Calibri"/>
                <a:cs typeface="Calibri"/>
              </a:rPr>
              <a:t>ç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ado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2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cobre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blindado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com</a:t>
            </a:r>
            <a:r>
              <a:rPr sz="2600" spc="-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um</a:t>
            </a:r>
            <a:r>
              <a:rPr sz="2600" spc="-7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Calibri"/>
                <a:cs typeface="Calibri"/>
              </a:rPr>
              <a:t>ú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nico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par</a:t>
            </a:r>
            <a:r>
              <a:rPr sz="2600" spc="-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condutor</a:t>
            </a:r>
            <a:r>
              <a:rPr sz="2600" spc="-20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Calibri"/>
                <a:cs typeface="Calibri"/>
              </a:rPr>
              <a:t>é</a:t>
            </a:r>
            <a:r>
              <a:rPr sz="2600" spc="-85" dirty="0">
                <a:solidFill>
                  <a:srgbClr val="47474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o 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suficiente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neste</a:t>
            </a:r>
            <a:r>
              <a:rPr sz="2600" spc="-3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25" dirty="0">
                <a:solidFill>
                  <a:srgbClr val="474747"/>
                </a:solidFill>
                <a:latin typeface="Arial Narrow"/>
                <a:cs typeface="Arial Narrow"/>
              </a:rPr>
              <a:t>caso</a:t>
            </a:r>
            <a:endParaRPr sz="2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934" y="696893"/>
            <a:ext cx="66935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Meios </a:t>
            </a:r>
            <a:r>
              <a:rPr spc="5" dirty="0"/>
              <a:t>de </a:t>
            </a:r>
            <a:r>
              <a:rPr spc="10" dirty="0"/>
              <a:t>Transmissão </a:t>
            </a:r>
            <a:r>
              <a:rPr dirty="0"/>
              <a:t>-</a:t>
            </a:r>
            <a:r>
              <a:rPr spc="-245" dirty="0"/>
              <a:t> </a:t>
            </a:r>
            <a:r>
              <a:rPr spc="10" dirty="0"/>
              <a:t>Repetidores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4" y="5263168"/>
            <a:ext cx="8432165" cy="8286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17500" marR="5080" indent="-304800">
              <a:lnSpc>
                <a:spcPct val="102600"/>
              </a:lnSpc>
              <a:spcBef>
                <a:spcPts val="20"/>
              </a:spcBef>
              <a:buClr>
                <a:srgbClr val="BB2332"/>
              </a:buClr>
              <a:buFont typeface="Wingdings"/>
              <a:buChar char=""/>
              <a:tabLst>
                <a:tab pos="317500" algn="l"/>
              </a:tabLst>
            </a:pP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Importante</a:t>
            </a:r>
            <a:r>
              <a:rPr sz="2600" spc="-19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notar</a:t>
            </a:r>
            <a:r>
              <a:rPr sz="2600" spc="-10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a</a:t>
            </a:r>
            <a:r>
              <a:rPr sz="2600" spc="-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necessidade</a:t>
            </a:r>
            <a:r>
              <a:rPr sz="2600" spc="-18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energização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dos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0" dirty="0">
                <a:solidFill>
                  <a:srgbClr val="474747"/>
                </a:solidFill>
                <a:latin typeface="Arial Narrow"/>
                <a:cs typeface="Arial Narrow"/>
              </a:rPr>
              <a:t>elementos</a:t>
            </a:r>
            <a:r>
              <a:rPr sz="2600" spc="-16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15" dirty="0">
                <a:solidFill>
                  <a:srgbClr val="474747"/>
                </a:solidFill>
                <a:latin typeface="Arial Narrow"/>
                <a:cs typeface="Arial Narrow"/>
              </a:rPr>
              <a:t>com 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Terminadores</a:t>
            </a:r>
            <a:r>
              <a:rPr sz="2600" spc="-165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5" dirty="0">
                <a:solidFill>
                  <a:srgbClr val="474747"/>
                </a:solidFill>
                <a:latin typeface="Arial Narrow"/>
                <a:cs typeface="Arial Narrow"/>
              </a:rPr>
              <a:t>de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474747"/>
                </a:solidFill>
                <a:latin typeface="Arial Narrow"/>
                <a:cs typeface="Arial Narrow"/>
              </a:rPr>
              <a:t>Barramento</a:t>
            </a:r>
            <a:r>
              <a:rPr sz="2600" spc="-180" dirty="0">
                <a:solidFill>
                  <a:srgbClr val="474747"/>
                </a:solidFill>
                <a:latin typeface="Arial Narrow"/>
                <a:cs typeface="Arial Narrow"/>
              </a:rPr>
              <a:t> </a:t>
            </a:r>
            <a:r>
              <a:rPr sz="2600" spc="-15" dirty="0">
                <a:solidFill>
                  <a:srgbClr val="474747"/>
                </a:solidFill>
                <a:latin typeface="Arial Narrow"/>
                <a:cs typeface="Arial Narrow"/>
              </a:rPr>
              <a:t>(BT)</a:t>
            </a:r>
            <a:endParaRPr sz="2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299" y="1600199"/>
            <a:ext cx="8470899" cy="3276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934" y="696893"/>
            <a:ext cx="6157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Barramentos </a:t>
            </a:r>
            <a:r>
              <a:rPr spc="5" dirty="0"/>
              <a:t>com </a:t>
            </a:r>
            <a:r>
              <a:rPr spc="15" dirty="0"/>
              <a:t>Mestre </a:t>
            </a:r>
            <a:r>
              <a:rPr spc="5" dirty="0"/>
              <a:t>no</a:t>
            </a:r>
            <a:r>
              <a:rPr spc="-350" dirty="0"/>
              <a:t> </a:t>
            </a:r>
            <a:r>
              <a:rPr spc="5" dirty="0"/>
              <a:t>Meio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600" y="1701799"/>
            <a:ext cx="8953498" cy="41528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FENG </a:t>
            </a:r>
            <a:r>
              <a:rPr spc="-5" dirty="0"/>
              <a:t>– </a:t>
            </a:r>
            <a:r>
              <a:rPr spc="-15" dirty="0"/>
              <a:t>ENGENHARIA </a:t>
            </a:r>
            <a:r>
              <a:rPr spc="-20" dirty="0"/>
              <a:t>DE </a:t>
            </a:r>
            <a:r>
              <a:rPr spc="-5" dirty="0"/>
              <a:t>CONTROLE E</a:t>
            </a:r>
            <a:r>
              <a:rPr spc="-60" dirty="0"/>
              <a:t> </a:t>
            </a:r>
            <a:r>
              <a:rPr dirty="0"/>
              <a:t>AUTOMAÇÃO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7474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A18867345F14AA27E8DDAA02D9981" ma:contentTypeVersion="11" ma:contentTypeDescription="Crie um novo documento." ma:contentTypeScope="" ma:versionID="b6ea741440b32b859567da10f42e6f66">
  <xsd:schema xmlns:xsd="http://www.w3.org/2001/XMLSchema" xmlns:xs="http://www.w3.org/2001/XMLSchema" xmlns:p="http://schemas.microsoft.com/office/2006/metadata/properties" xmlns:ns2="59cef8a6-2ebb-4865-a06f-909bb9810253" xmlns:ns3="558ff6ea-e402-46b9-9d85-71d4e65262a0" targetNamespace="http://schemas.microsoft.com/office/2006/metadata/properties" ma:root="true" ma:fieldsID="6735609908adb8a0f4f79c7558546639" ns2:_="" ns3:_="">
    <xsd:import namespace="59cef8a6-2ebb-4865-a06f-909bb9810253"/>
    <xsd:import namespace="558ff6ea-e402-46b9-9d85-71d4e6526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ef8a6-2ebb-4865-a06f-909bb9810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666036a-182f-4ecd-b44e-d420e52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ff6ea-e402-46b9-9d85-71d4e65262a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9d3279f-6e2f-4dc3-b677-6b1e1081c7d3}" ma:internalName="TaxCatchAll" ma:showField="CatchAllData" ma:web="558ff6ea-e402-46b9-9d85-71d4e6526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cef8a6-2ebb-4865-a06f-909bb9810253">
      <Terms xmlns="http://schemas.microsoft.com/office/infopath/2007/PartnerControls"/>
    </lcf76f155ced4ddcb4097134ff3c332f>
    <TaxCatchAll xmlns="558ff6ea-e402-46b9-9d85-71d4e65262a0" xsi:nil="true"/>
  </documentManagement>
</p:properties>
</file>

<file path=customXml/itemProps1.xml><?xml version="1.0" encoding="utf-8"?>
<ds:datastoreItem xmlns:ds="http://schemas.openxmlformats.org/officeDocument/2006/customXml" ds:itemID="{88570087-3005-432B-B4AF-D87A09420714}"/>
</file>

<file path=customXml/itemProps2.xml><?xml version="1.0" encoding="utf-8"?>
<ds:datastoreItem xmlns:ds="http://schemas.openxmlformats.org/officeDocument/2006/customXml" ds:itemID="{3353E705-0773-4A85-AB94-43BCFFF22B32}"/>
</file>

<file path=customXml/itemProps3.xml><?xml version="1.0" encoding="utf-8"?>
<ds:datastoreItem xmlns:ds="http://schemas.openxmlformats.org/officeDocument/2006/customXml" ds:itemID="{3780BF38-57A5-40F9-92A8-FD4E5BF2D54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1317</Words>
  <Application>Microsoft Office PowerPoint</Application>
  <PresentationFormat>Personalizar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Calibri</vt:lpstr>
      <vt:lpstr>Wingdings</vt:lpstr>
      <vt:lpstr>Office Theme</vt:lpstr>
      <vt:lpstr>Apresentação do PowerPoint</vt:lpstr>
      <vt:lpstr>Introdução</vt:lpstr>
      <vt:lpstr>Introdução</vt:lpstr>
      <vt:lpstr>Tipos de PROFIbus</vt:lpstr>
      <vt:lpstr>Visão Geral</vt:lpstr>
      <vt:lpstr>Características Gerais</vt:lpstr>
      <vt:lpstr>Meios de Transmissão</vt:lpstr>
      <vt:lpstr>Meios de Transmissão - Repetidores</vt:lpstr>
      <vt:lpstr>Barramentos com Mestre no Meio</vt:lpstr>
      <vt:lpstr>Arquitetura do Protocolo</vt:lpstr>
      <vt:lpstr>PROFIbus... Modelo OSI</vt:lpstr>
      <vt:lpstr>PROFIbus... Modelo OSI</vt:lpstr>
      <vt:lpstr>PROFIbus... Funcionalidades</vt:lpstr>
      <vt:lpstr>PROFIbus – Características Técnicas</vt:lpstr>
      <vt:lpstr>PROFIbus – Cabo e Conexões</vt:lpstr>
      <vt:lpstr>PROFIbus – método de acesso</vt:lpstr>
      <vt:lpstr>PROFIbus – método de acesso</vt:lpstr>
      <vt:lpstr>PROFIbus – Mono-Mestre</vt:lpstr>
      <vt:lpstr>PROFIbus – Multi-Mestre</vt:lpstr>
      <vt:lpstr>Funções Basicas</vt:lpstr>
      <vt:lpstr>Funções Básicas</vt:lpstr>
      <vt:lpstr>Profibus-PA</vt:lpstr>
      <vt:lpstr>Profibus-PA</vt:lpstr>
      <vt:lpstr>Profibus-PA</vt:lpstr>
      <vt:lpstr>Profibus – Blocos de Função</vt:lpstr>
      <vt:lpstr>Literatura adicional</vt:lpstr>
      <vt:lpstr>FIM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Vairo dos Santos</dc:creator>
  <cp:lastModifiedBy>WILLIAM VAIRO DOS SANTOS</cp:lastModifiedBy>
  <cp:revision>7</cp:revision>
  <dcterms:created xsi:type="dcterms:W3CDTF">2022-12-11T19:29:12Z</dcterms:created>
  <dcterms:modified xsi:type="dcterms:W3CDTF">2022-12-11T20:37:10Z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0x010100723A18867345F14AA27E8DDAA02D9981</vt:lpwstr>
  </property>
</Properties>
</file>