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F8BB5F-5990-3574-DEE1-76B912C195B5}"/>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A58DE4FA-1B49-53B6-333D-48EB771095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F62B6A29-A565-AA65-1360-06325FF0BD3C}"/>
              </a:ext>
            </a:extLst>
          </p:cNvPr>
          <p:cNvSpPr>
            <a:spLocks noGrp="1"/>
          </p:cNvSpPr>
          <p:nvPr>
            <p:ph type="dt" sz="half" idx="10"/>
          </p:nvPr>
        </p:nvSpPr>
        <p:spPr/>
        <p:txBody>
          <a:bodyPr/>
          <a:lstStyle/>
          <a:p>
            <a:fld id="{9CF8499B-EE81-404A-9D93-419D98CDEAAB}" type="datetimeFigureOut">
              <a:rPr lang="pt-BR" smtClean="0"/>
              <a:t>18/05/2023</a:t>
            </a:fld>
            <a:endParaRPr lang="pt-BR"/>
          </a:p>
        </p:txBody>
      </p:sp>
      <p:sp>
        <p:nvSpPr>
          <p:cNvPr id="5" name="Espaço Reservado para Rodapé 4">
            <a:extLst>
              <a:ext uri="{FF2B5EF4-FFF2-40B4-BE49-F238E27FC236}">
                <a16:creationId xmlns:a16="http://schemas.microsoft.com/office/drawing/2014/main" id="{5A5F8C99-F75D-4FDF-7A1A-A0D139AA78E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7144DF5-144F-6978-A545-70AD828B28AE}"/>
              </a:ext>
            </a:extLst>
          </p:cNvPr>
          <p:cNvSpPr>
            <a:spLocks noGrp="1"/>
          </p:cNvSpPr>
          <p:nvPr>
            <p:ph type="sldNum" sz="quarter" idx="12"/>
          </p:nvPr>
        </p:nvSpPr>
        <p:spPr/>
        <p:txBody>
          <a:bodyPr/>
          <a:lstStyle/>
          <a:p>
            <a:fld id="{9C470F2E-62E4-47E9-9E96-358B7788748E}" type="slidenum">
              <a:rPr lang="pt-BR" smtClean="0"/>
              <a:t>‹nº›</a:t>
            </a:fld>
            <a:endParaRPr lang="pt-BR"/>
          </a:p>
        </p:txBody>
      </p:sp>
    </p:spTree>
    <p:extLst>
      <p:ext uri="{BB962C8B-B14F-4D97-AF65-F5344CB8AC3E}">
        <p14:creationId xmlns:p14="http://schemas.microsoft.com/office/powerpoint/2010/main" val="1565118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ECE1F9-3449-7141-3933-A16FCC590C43}"/>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3A41C463-3682-9516-DD90-5050CE7A2240}"/>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4BF7F51-ABF8-1827-C0F4-55B15FA72DA4}"/>
              </a:ext>
            </a:extLst>
          </p:cNvPr>
          <p:cNvSpPr>
            <a:spLocks noGrp="1"/>
          </p:cNvSpPr>
          <p:nvPr>
            <p:ph type="dt" sz="half" idx="10"/>
          </p:nvPr>
        </p:nvSpPr>
        <p:spPr/>
        <p:txBody>
          <a:bodyPr/>
          <a:lstStyle/>
          <a:p>
            <a:fld id="{9CF8499B-EE81-404A-9D93-419D98CDEAAB}" type="datetimeFigureOut">
              <a:rPr lang="pt-BR" smtClean="0"/>
              <a:t>18/05/2023</a:t>
            </a:fld>
            <a:endParaRPr lang="pt-BR"/>
          </a:p>
        </p:txBody>
      </p:sp>
      <p:sp>
        <p:nvSpPr>
          <p:cNvPr id="5" name="Espaço Reservado para Rodapé 4">
            <a:extLst>
              <a:ext uri="{FF2B5EF4-FFF2-40B4-BE49-F238E27FC236}">
                <a16:creationId xmlns:a16="http://schemas.microsoft.com/office/drawing/2014/main" id="{A7031DA4-1AC6-811F-8127-E64FEC1E31D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D8D6D44-7333-98CA-716C-332A8E9B3186}"/>
              </a:ext>
            </a:extLst>
          </p:cNvPr>
          <p:cNvSpPr>
            <a:spLocks noGrp="1"/>
          </p:cNvSpPr>
          <p:nvPr>
            <p:ph type="sldNum" sz="quarter" idx="12"/>
          </p:nvPr>
        </p:nvSpPr>
        <p:spPr/>
        <p:txBody>
          <a:bodyPr/>
          <a:lstStyle/>
          <a:p>
            <a:fld id="{9C470F2E-62E4-47E9-9E96-358B7788748E}" type="slidenum">
              <a:rPr lang="pt-BR" smtClean="0"/>
              <a:t>‹nº›</a:t>
            </a:fld>
            <a:endParaRPr lang="pt-BR"/>
          </a:p>
        </p:txBody>
      </p:sp>
    </p:spTree>
    <p:extLst>
      <p:ext uri="{BB962C8B-B14F-4D97-AF65-F5344CB8AC3E}">
        <p14:creationId xmlns:p14="http://schemas.microsoft.com/office/powerpoint/2010/main" val="4060509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2B16CA4-3360-C633-91E0-5E8CA088ADA9}"/>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9B602E5F-7532-49BA-BC85-561617609206}"/>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16C68C5-94A9-FF64-37D6-EE5BA640761F}"/>
              </a:ext>
            </a:extLst>
          </p:cNvPr>
          <p:cNvSpPr>
            <a:spLocks noGrp="1"/>
          </p:cNvSpPr>
          <p:nvPr>
            <p:ph type="dt" sz="half" idx="10"/>
          </p:nvPr>
        </p:nvSpPr>
        <p:spPr/>
        <p:txBody>
          <a:bodyPr/>
          <a:lstStyle/>
          <a:p>
            <a:fld id="{9CF8499B-EE81-404A-9D93-419D98CDEAAB}" type="datetimeFigureOut">
              <a:rPr lang="pt-BR" smtClean="0"/>
              <a:t>18/05/2023</a:t>
            </a:fld>
            <a:endParaRPr lang="pt-BR"/>
          </a:p>
        </p:txBody>
      </p:sp>
      <p:sp>
        <p:nvSpPr>
          <p:cNvPr id="5" name="Espaço Reservado para Rodapé 4">
            <a:extLst>
              <a:ext uri="{FF2B5EF4-FFF2-40B4-BE49-F238E27FC236}">
                <a16:creationId xmlns:a16="http://schemas.microsoft.com/office/drawing/2014/main" id="{68E02931-54C7-E7DB-0727-A45B51C8EB2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6432351-058F-FF89-F04D-6BD1B604D89A}"/>
              </a:ext>
            </a:extLst>
          </p:cNvPr>
          <p:cNvSpPr>
            <a:spLocks noGrp="1"/>
          </p:cNvSpPr>
          <p:nvPr>
            <p:ph type="sldNum" sz="quarter" idx="12"/>
          </p:nvPr>
        </p:nvSpPr>
        <p:spPr/>
        <p:txBody>
          <a:bodyPr/>
          <a:lstStyle/>
          <a:p>
            <a:fld id="{9C470F2E-62E4-47E9-9E96-358B7788748E}" type="slidenum">
              <a:rPr lang="pt-BR" smtClean="0"/>
              <a:t>‹nº›</a:t>
            </a:fld>
            <a:endParaRPr lang="pt-BR"/>
          </a:p>
        </p:txBody>
      </p:sp>
    </p:spTree>
    <p:extLst>
      <p:ext uri="{BB962C8B-B14F-4D97-AF65-F5344CB8AC3E}">
        <p14:creationId xmlns:p14="http://schemas.microsoft.com/office/powerpoint/2010/main" val="3076919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4D00C1-DB49-FA6C-D318-1896EE0BFF7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8AAB2C2-B86A-FFBE-4039-21B0546CAF2C}"/>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B0F8555-6D82-883C-ED9D-0D0BD7A5601A}"/>
              </a:ext>
            </a:extLst>
          </p:cNvPr>
          <p:cNvSpPr>
            <a:spLocks noGrp="1"/>
          </p:cNvSpPr>
          <p:nvPr>
            <p:ph type="dt" sz="half" idx="10"/>
          </p:nvPr>
        </p:nvSpPr>
        <p:spPr/>
        <p:txBody>
          <a:bodyPr/>
          <a:lstStyle/>
          <a:p>
            <a:fld id="{9CF8499B-EE81-404A-9D93-419D98CDEAAB}" type="datetimeFigureOut">
              <a:rPr lang="pt-BR" smtClean="0"/>
              <a:t>18/05/2023</a:t>
            </a:fld>
            <a:endParaRPr lang="pt-BR"/>
          </a:p>
        </p:txBody>
      </p:sp>
      <p:sp>
        <p:nvSpPr>
          <p:cNvPr id="5" name="Espaço Reservado para Rodapé 4">
            <a:extLst>
              <a:ext uri="{FF2B5EF4-FFF2-40B4-BE49-F238E27FC236}">
                <a16:creationId xmlns:a16="http://schemas.microsoft.com/office/drawing/2014/main" id="{D5057AEE-BE74-3645-884A-D53D73A5416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39F021A-E40E-AD33-E56B-5B32C8E89CF7}"/>
              </a:ext>
            </a:extLst>
          </p:cNvPr>
          <p:cNvSpPr>
            <a:spLocks noGrp="1"/>
          </p:cNvSpPr>
          <p:nvPr>
            <p:ph type="sldNum" sz="quarter" idx="12"/>
          </p:nvPr>
        </p:nvSpPr>
        <p:spPr/>
        <p:txBody>
          <a:bodyPr/>
          <a:lstStyle/>
          <a:p>
            <a:fld id="{9C470F2E-62E4-47E9-9E96-358B7788748E}" type="slidenum">
              <a:rPr lang="pt-BR" smtClean="0"/>
              <a:t>‹nº›</a:t>
            </a:fld>
            <a:endParaRPr lang="pt-BR"/>
          </a:p>
        </p:txBody>
      </p:sp>
    </p:spTree>
    <p:extLst>
      <p:ext uri="{BB962C8B-B14F-4D97-AF65-F5344CB8AC3E}">
        <p14:creationId xmlns:p14="http://schemas.microsoft.com/office/powerpoint/2010/main" val="63661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028987-277B-863D-A29A-F7ACE8FBC9E0}"/>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FFD112D6-C2B9-068A-32E8-F7113B920A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E21134A3-C32C-BB58-0BBD-AFC81F289974}"/>
              </a:ext>
            </a:extLst>
          </p:cNvPr>
          <p:cNvSpPr>
            <a:spLocks noGrp="1"/>
          </p:cNvSpPr>
          <p:nvPr>
            <p:ph type="dt" sz="half" idx="10"/>
          </p:nvPr>
        </p:nvSpPr>
        <p:spPr/>
        <p:txBody>
          <a:bodyPr/>
          <a:lstStyle/>
          <a:p>
            <a:fld id="{9CF8499B-EE81-404A-9D93-419D98CDEAAB}" type="datetimeFigureOut">
              <a:rPr lang="pt-BR" smtClean="0"/>
              <a:t>18/05/2023</a:t>
            </a:fld>
            <a:endParaRPr lang="pt-BR"/>
          </a:p>
        </p:txBody>
      </p:sp>
      <p:sp>
        <p:nvSpPr>
          <p:cNvPr id="5" name="Espaço Reservado para Rodapé 4">
            <a:extLst>
              <a:ext uri="{FF2B5EF4-FFF2-40B4-BE49-F238E27FC236}">
                <a16:creationId xmlns:a16="http://schemas.microsoft.com/office/drawing/2014/main" id="{89D7C57D-2A81-F599-29DE-E9E239A3EDF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B3CC9D3-3B50-963A-8E2F-D89625402FB1}"/>
              </a:ext>
            </a:extLst>
          </p:cNvPr>
          <p:cNvSpPr>
            <a:spLocks noGrp="1"/>
          </p:cNvSpPr>
          <p:nvPr>
            <p:ph type="sldNum" sz="quarter" idx="12"/>
          </p:nvPr>
        </p:nvSpPr>
        <p:spPr/>
        <p:txBody>
          <a:bodyPr/>
          <a:lstStyle/>
          <a:p>
            <a:fld id="{9C470F2E-62E4-47E9-9E96-358B7788748E}" type="slidenum">
              <a:rPr lang="pt-BR" smtClean="0"/>
              <a:t>‹nº›</a:t>
            </a:fld>
            <a:endParaRPr lang="pt-BR"/>
          </a:p>
        </p:txBody>
      </p:sp>
    </p:spTree>
    <p:extLst>
      <p:ext uri="{BB962C8B-B14F-4D97-AF65-F5344CB8AC3E}">
        <p14:creationId xmlns:p14="http://schemas.microsoft.com/office/powerpoint/2010/main" val="3598096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5F7B74-30D7-885E-E1DB-CA819DB2628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8C2B66D-5E7E-A49A-6AFD-062FCAF3FC74}"/>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C70CC0EA-DC33-A69F-655E-4C13B695D5AC}"/>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EF03710F-9C83-61C1-B1B3-D0E8448190B3}"/>
              </a:ext>
            </a:extLst>
          </p:cNvPr>
          <p:cNvSpPr>
            <a:spLocks noGrp="1"/>
          </p:cNvSpPr>
          <p:nvPr>
            <p:ph type="dt" sz="half" idx="10"/>
          </p:nvPr>
        </p:nvSpPr>
        <p:spPr/>
        <p:txBody>
          <a:bodyPr/>
          <a:lstStyle/>
          <a:p>
            <a:fld id="{9CF8499B-EE81-404A-9D93-419D98CDEAAB}" type="datetimeFigureOut">
              <a:rPr lang="pt-BR" smtClean="0"/>
              <a:t>18/05/2023</a:t>
            </a:fld>
            <a:endParaRPr lang="pt-BR"/>
          </a:p>
        </p:txBody>
      </p:sp>
      <p:sp>
        <p:nvSpPr>
          <p:cNvPr id="6" name="Espaço Reservado para Rodapé 5">
            <a:extLst>
              <a:ext uri="{FF2B5EF4-FFF2-40B4-BE49-F238E27FC236}">
                <a16:creationId xmlns:a16="http://schemas.microsoft.com/office/drawing/2014/main" id="{C9956091-1A78-2511-9A46-87D3C37B1B9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BA2AF07-D360-46DB-62FF-9D390801AE57}"/>
              </a:ext>
            </a:extLst>
          </p:cNvPr>
          <p:cNvSpPr>
            <a:spLocks noGrp="1"/>
          </p:cNvSpPr>
          <p:nvPr>
            <p:ph type="sldNum" sz="quarter" idx="12"/>
          </p:nvPr>
        </p:nvSpPr>
        <p:spPr/>
        <p:txBody>
          <a:bodyPr/>
          <a:lstStyle/>
          <a:p>
            <a:fld id="{9C470F2E-62E4-47E9-9E96-358B7788748E}" type="slidenum">
              <a:rPr lang="pt-BR" smtClean="0"/>
              <a:t>‹nº›</a:t>
            </a:fld>
            <a:endParaRPr lang="pt-BR"/>
          </a:p>
        </p:txBody>
      </p:sp>
    </p:spTree>
    <p:extLst>
      <p:ext uri="{BB962C8B-B14F-4D97-AF65-F5344CB8AC3E}">
        <p14:creationId xmlns:p14="http://schemas.microsoft.com/office/powerpoint/2010/main" val="3371307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C1D2E9-8191-17C4-8489-DA463C05F57C}"/>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4B08529E-0472-CE82-3F82-8CED47808A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FE346485-C2FF-4D46-F449-3CA34A9D600D}"/>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3E520FC2-9251-8C5C-0F4D-3479EEA167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F098E25F-3E7E-B2B9-1756-3B3BE6BCC227}"/>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3B349854-305D-4E99-A24D-CDE7779D1E3C}"/>
              </a:ext>
            </a:extLst>
          </p:cNvPr>
          <p:cNvSpPr>
            <a:spLocks noGrp="1"/>
          </p:cNvSpPr>
          <p:nvPr>
            <p:ph type="dt" sz="half" idx="10"/>
          </p:nvPr>
        </p:nvSpPr>
        <p:spPr/>
        <p:txBody>
          <a:bodyPr/>
          <a:lstStyle/>
          <a:p>
            <a:fld id="{9CF8499B-EE81-404A-9D93-419D98CDEAAB}" type="datetimeFigureOut">
              <a:rPr lang="pt-BR" smtClean="0"/>
              <a:t>18/05/2023</a:t>
            </a:fld>
            <a:endParaRPr lang="pt-BR"/>
          </a:p>
        </p:txBody>
      </p:sp>
      <p:sp>
        <p:nvSpPr>
          <p:cNvPr id="8" name="Espaço Reservado para Rodapé 7">
            <a:extLst>
              <a:ext uri="{FF2B5EF4-FFF2-40B4-BE49-F238E27FC236}">
                <a16:creationId xmlns:a16="http://schemas.microsoft.com/office/drawing/2014/main" id="{B2444DE7-954F-BB9F-093B-DEBB8C87A389}"/>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884240E5-4F6B-4DF4-8F80-D47A09C87742}"/>
              </a:ext>
            </a:extLst>
          </p:cNvPr>
          <p:cNvSpPr>
            <a:spLocks noGrp="1"/>
          </p:cNvSpPr>
          <p:nvPr>
            <p:ph type="sldNum" sz="quarter" idx="12"/>
          </p:nvPr>
        </p:nvSpPr>
        <p:spPr/>
        <p:txBody>
          <a:bodyPr/>
          <a:lstStyle/>
          <a:p>
            <a:fld id="{9C470F2E-62E4-47E9-9E96-358B7788748E}" type="slidenum">
              <a:rPr lang="pt-BR" smtClean="0"/>
              <a:t>‹nº›</a:t>
            </a:fld>
            <a:endParaRPr lang="pt-BR"/>
          </a:p>
        </p:txBody>
      </p:sp>
    </p:spTree>
    <p:extLst>
      <p:ext uri="{BB962C8B-B14F-4D97-AF65-F5344CB8AC3E}">
        <p14:creationId xmlns:p14="http://schemas.microsoft.com/office/powerpoint/2010/main" val="2300492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579BE6-8BE0-BD42-4188-F175479DDF3E}"/>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EC1889A2-1BFD-0557-4ADC-66D37092A552}"/>
              </a:ext>
            </a:extLst>
          </p:cNvPr>
          <p:cNvSpPr>
            <a:spLocks noGrp="1"/>
          </p:cNvSpPr>
          <p:nvPr>
            <p:ph type="dt" sz="half" idx="10"/>
          </p:nvPr>
        </p:nvSpPr>
        <p:spPr/>
        <p:txBody>
          <a:bodyPr/>
          <a:lstStyle/>
          <a:p>
            <a:fld id="{9CF8499B-EE81-404A-9D93-419D98CDEAAB}" type="datetimeFigureOut">
              <a:rPr lang="pt-BR" smtClean="0"/>
              <a:t>18/05/2023</a:t>
            </a:fld>
            <a:endParaRPr lang="pt-BR"/>
          </a:p>
        </p:txBody>
      </p:sp>
      <p:sp>
        <p:nvSpPr>
          <p:cNvPr id="4" name="Espaço Reservado para Rodapé 3">
            <a:extLst>
              <a:ext uri="{FF2B5EF4-FFF2-40B4-BE49-F238E27FC236}">
                <a16:creationId xmlns:a16="http://schemas.microsoft.com/office/drawing/2014/main" id="{A21C2A91-354E-E07F-B880-53D97B631DDC}"/>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7ACC1390-6F0B-57F3-B2AC-57D428555C2E}"/>
              </a:ext>
            </a:extLst>
          </p:cNvPr>
          <p:cNvSpPr>
            <a:spLocks noGrp="1"/>
          </p:cNvSpPr>
          <p:nvPr>
            <p:ph type="sldNum" sz="quarter" idx="12"/>
          </p:nvPr>
        </p:nvSpPr>
        <p:spPr/>
        <p:txBody>
          <a:bodyPr/>
          <a:lstStyle/>
          <a:p>
            <a:fld id="{9C470F2E-62E4-47E9-9E96-358B7788748E}" type="slidenum">
              <a:rPr lang="pt-BR" smtClean="0"/>
              <a:t>‹nº›</a:t>
            </a:fld>
            <a:endParaRPr lang="pt-BR"/>
          </a:p>
        </p:txBody>
      </p:sp>
    </p:spTree>
    <p:extLst>
      <p:ext uri="{BB962C8B-B14F-4D97-AF65-F5344CB8AC3E}">
        <p14:creationId xmlns:p14="http://schemas.microsoft.com/office/powerpoint/2010/main" val="3385592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A1DE85AF-6F0B-A73E-7975-6C7DD595A527}"/>
              </a:ext>
            </a:extLst>
          </p:cNvPr>
          <p:cNvSpPr>
            <a:spLocks noGrp="1"/>
          </p:cNvSpPr>
          <p:nvPr>
            <p:ph type="dt" sz="half" idx="10"/>
          </p:nvPr>
        </p:nvSpPr>
        <p:spPr/>
        <p:txBody>
          <a:bodyPr/>
          <a:lstStyle/>
          <a:p>
            <a:fld id="{9CF8499B-EE81-404A-9D93-419D98CDEAAB}" type="datetimeFigureOut">
              <a:rPr lang="pt-BR" smtClean="0"/>
              <a:t>18/05/2023</a:t>
            </a:fld>
            <a:endParaRPr lang="pt-BR"/>
          </a:p>
        </p:txBody>
      </p:sp>
      <p:sp>
        <p:nvSpPr>
          <p:cNvPr id="3" name="Espaço Reservado para Rodapé 2">
            <a:extLst>
              <a:ext uri="{FF2B5EF4-FFF2-40B4-BE49-F238E27FC236}">
                <a16:creationId xmlns:a16="http://schemas.microsoft.com/office/drawing/2014/main" id="{E1F64BF7-4972-4141-49AC-FC92A0CE9D3B}"/>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337B17CD-B84A-18A1-A8CF-5C855BDBFF24}"/>
              </a:ext>
            </a:extLst>
          </p:cNvPr>
          <p:cNvSpPr>
            <a:spLocks noGrp="1"/>
          </p:cNvSpPr>
          <p:nvPr>
            <p:ph type="sldNum" sz="quarter" idx="12"/>
          </p:nvPr>
        </p:nvSpPr>
        <p:spPr/>
        <p:txBody>
          <a:bodyPr/>
          <a:lstStyle/>
          <a:p>
            <a:fld id="{9C470F2E-62E4-47E9-9E96-358B7788748E}" type="slidenum">
              <a:rPr lang="pt-BR" smtClean="0"/>
              <a:t>‹nº›</a:t>
            </a:fld>
            <a:endParaRPr lang="pt-BR"/>
          </a:p>
        </p:txBody>
      </p:sp>
    </p:spTree>
    <p:extLst>
      <p:ext uri="{BB962C8B-B14F-4D97-AF65-F5344CB8AC3E}">
        <p14:creationId xmlns:p14="http://schemas.microsoft.com/office/powerpoint/2010/main" val="861802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F2215D-97A8-51FB-8225-21FB7C75AE4E}"/>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B6F7B3A-4960-5622-DAB4-8EA910FC6F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41632A1E-D507-0CB4-83D6-9DE498E0F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DCF0CADF-27BC-EF1F-32A4-00124FCDBDD3}"/>
              </a:ext>
            </a:extLst>
          </p:cNvPr>
          <p:cNvSpPr>
            <a:spLocks noGrp="1"/>
          </p:cNvSpPr>
          <p:nvPr>
            <p:ph type="dt" sz="half" idx="10"/>
          </p:nvPr>
        </p:nvSpPr>
        <p:spPr/>
        <p:txBody>
          <a:bodyPr/>
          <a:lstStyle/>
          <a:p>
            <a:fld id="{9CF8499B-EE81-404A-9D93-419D98CDEAAB}" type="datetimeFigureOut">
              <a:rPr lang="pt-BR" smtClean="0"/>
              <a:t>18/05/2023</a:t>
            </a:fld>
            <a:endParaRPr lang="pt-BR"/>
          </a:p>
        </p:txBody>
      </p:sp>
      <p:sp>
        <p:nvSpPr>
          <p:cNvPr id="6" name="Espaço Reservado para Rodapé 5">
            <a:extLst>
              <a:ext uri="{FF2B5EF4-FFF2-40B4-BE49-F238E27FC236}">
                <a16:creationId xmlns:a16="http://schemas.microsoft.com/office/drawing/2014/main" id="{00238BAD-67FF-080D-91E2-61921A9D2BC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E3ECAE8-2BAE-652E-0F5D-2BDFA9A52CD2}"/>
              </a:ext>
            </a:extLst>
          </p:cNvPr>
          <p:cNvSpPr>
            <a:spLocks noGrp="1"/>
          </p:cNvSpPr>
          <p:nvPr>
            <p:ph type="sldNum" sz="quarter" idx="12"/>
          </p:nvPr>
        </p:nvSpPr>
        <p:spPr/>
        <p:txBody>
          <a:bodyPr/>
          <a:lstStyle/>
          <a:p>
            <a:fld id="{9C470F2E-62E4-47E9-9E96-358B7788748E}" type="slidenum">
              <a:rPr lang="pt-BR" smtClean="0"/>
              <a:t>‹nº›</a:t>
            </a:fld>
            <a:endParaRPr lang="pt-BR"/>
          </a:p>
        </p:txBody>
      </p:sp>
    </p:spTree>
    <p:extLst>
      <p:ext uri="{BB962C8B-B14F-4D97-AF65-F5344CB8AC3E}">
        <p14:creationId xmlns:p14="http://schemas.microsoft.com/office/powerpoint/2010/main" val="2150842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63BB03-54B5-DF98-B065-43C95D39417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8D45E59F-5093-A4AF-1822-830FE83C8E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2AC197DD-48E7-95DE-2CBE-B899AB4039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96007FEC-8352-9999-E16F-94DA102F252F}"/>
              </a:ext>
            </a:extLst>
          </p:cNvPr>
          <p:cNvSpPr>
            <a:spLocks noGrp="1"/>
          </p:cNvSpPr>
          <p:nvPr>
            <p:ph type="dt" sz="half" idx="10"/>
          </p:nvPr>
        </p:nvSpPr>
        <p:spPr/>
        <p:txBody>
          <a:bodyPr/>
          <a:lstStyle/>
          <a:p>
            <a:fld id="{9CF8499B-EE81-404A-9D93-419D98CDEAAB}" type="datetimeFigureOut">
              <a:rPr lang="pt-BR" smtClean="0"/>
              <a:t>18/05/2023</a:t>
            </a:fld>
            <a:endParaRPr lang="pt-BR"/>
          </a:p>
        </p:txBody>
      </p:sp>
      <p:sp>
        <p:nvSpPr>
          <p:cNvPr id="6" name="Espaço Reservado para Rodapé 5">
            <a:extLst>
              <a:ext uri="{FF2B5EF4-FFF2-40B4-BE49-F238E27FC236}">
                <a16:creationId xmlns:a16="http://schemas.microsoft.com/office/drawing/2014/main" id="{DB630FCB-6DEE-318E-1A5C-6CB61F8E087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94B0EC0-C4A2-0EF5-E42F-879EAEEF1215}"/>
              </a:ext>
            </a:extLst>
          </p:cNvPr>
          <p:cNvSpPr>
            <a:spLocks noGrp="1"/>
          </p:cNvSpPr>
          <p:nvPr>
            <p:ph type="sldNum" sz="quarter" idx="12"/>
          </p:nvPr>
        </p:nvSpPr>
        <p:spPr/>
        <p:txBody>
          <a:bodyPr/>
          <a:lstStyle/>
          <a:p>
            <a:fld id="{9C470F2E-62E4-47E9-9E96-358B7788748E}" type="slidenum">
              <a:rPr lang="pt-BR" smtClean="0"/>
              <a:t>‹nº›</a:t>
            </a:fld>
            <a:endParaRPr lang="pt-BR"/>
          </a:p>
        </p:txBody>
      </p:sp>
    </p:spTree>
    <p:extLst>
      <p:ext uri="{BB962C8B-B14F-4D97-AF65-F5344CB8AC3E}">
        <p14:creationId xmlns:p14="http://schemas.microsoft.com/office/powerpoint/2010/main" val="840306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FDB4315F-8959-6E99-EBD8-F25D6F25CD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29A41A7B-3E6A-B0DE-65BE-0D76844EC4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3EC60CC-7C5C-1146-53BE-9EC5CD1C5D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F8499B-EE81-404A-9D93-419D98CDEAAB}" type="datetimeFigureOut">
              <a:rPr lang="pt-BR" smtClean="0"/>
              <a:t>18/05/2023</a:t>
            </a:fld>
            <a:endParaRPr lang="pt-BR"/>
          </a:p>
        </p:txBody>
      </p:sp>
      <p:sp>
        <p:nvSpPr>
          <p:cNvPr id="5" name="Espaço Reservado para Rodapé 4">
            <a:extLst>
              <a:ext uri="{FF2B5EF4-FFF2-40B4-BE49-F238E27FC236}">
                <a16:creationId xmlns:a16="http://schemas.microsoft.com/office/drawing/2014/main" id="{14D98B49-FE03-95BD-D951-F1B0FB0709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7532D3EF-7853-681E-1F0F-C4760A0F52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470F2E-62E4-47E9-9E96-358B7788748E}" type="slidenum">
              <a:rPr lang="pt-BR" smtClean="0"/>
              <a:t>‹nº›</a:t>
            </a:fld>
            <a:endParaRPr lang="pt-BR"/>
          </a:p>
        </p:txBody>
      </p:sp>
    </p:spTree>
    <p:extLst>
      <p:ext uri="{BB962C8B-B14F-4D97-AF65-F5344CB8AC3E}">
        <p14:creationId xmlns:p14="http://schemas.microsoft.com/office/powerpoint/2010/main" val="4177146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8ED460-67FC-7FDD-5764-470A843A7313}"/>
              </a:ext>
            </a:extLst>
          </p:cNvPr>
          <p:cNvSpPr>
            <a:spLocks noGrp="1"/>
          </p:cNvSpPr>
          <p:nvPr>
            <p:ph type="ctrTitle"/>
          </p:nvPr>
        </p:nvSpPr>
        <p:spPr/>
        <p:txBody>
          <a:bodyPr/>
          <a:lstStyle/>
          <a:p>
            <a:endParaRPr lang="pt-BR"/>
          </a:p>
        </p:txBody>
      </p:sp>
      <p:sp>
        <p:nvSpPr>
          <p:cNvPr id="3" name="Subtítulo 2">
            <a:extLst>
              <a:ext uri="{FF2B5EF4-FFF2-40B4-BE49-F238E27FC236}">
                <a16:creationId xmlns:a16="http://schemas.microsoft.com/office/drawing/2014/main" id="{5FB057C4-063B-F28E-8187-0D1647791FBE}"/>
              </a:ext>
            </a:extLst>
          </p:cNvPr>
          <p:cNvSpPr>
            <a:spLocks noGrp="1"/>
          </p:cNvSpPr>
          <p:nvPr>
            <p:ph type="subTitle" idx="1"/>
          </p:nvPr>
        </p:nvSpPr>
        <p:spPr/>
        <p:txBody>
          <a:bodyPr/>
          <a:lstStyle/>
          <a:p>
            <a:endParaRPr lang="pt-BR"/>
          </a:p>
        </p:txBody>
      </p:sp>
    </p:spTree>
    <p:extLst>
      <p:ext uri="{BB962C8B-B14F-4D97-AF65-F5344CB8AC3E}">
        <p14:creationId xmlns:p14="http://schemas.microsoft.com/office/powerpoint/2010/main" val="1979218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27A7FA03-E78D-4755-18B0-4C3081306E8A}"/>
              </a:ext>
            </a:extLst>
          </p:cNvPr>
          <p:cNvSpPr txBox="1"/>
          <p:nvPr/>
        </p:nvSpPr>
        <p:spPr>
          <a:xfrm>
            <a:off x="879898" y="619079"/>
            <a:ext cx="10541476" cy="4247317"/>
          </a:xfrm>
          <a:prstGeom prst="rect">
            <a:avLst/>
          </a:prstGeom>
          <a:noFill/>
        </p:spPr>
        <p:txBody>
          <a:bodyPr wrap="square">
            <a:spAutoFit/>
          </a:bodyPr>
          <a:lstStyle/>
          <a:p>
            <a:pPr algn="just"/>
            <a:r>
              <a:rPr lang="pt-BR" sz="1800" b="1" i="0" u="none" strike="noStrike" baseline="0" dirty="0">
                <a:latin typeface="FrutigerLTStd-Bold"/>
              </a:rPr>
              <a:t>Testes de segurança</a:t>
            </a:r>
          </a:p>
          <a:p>
            <a:pPr algn="just"/>
            <a:r>
              <a:rPr lang="pt-BR" sz="1800" b="0" i="0" u="none" strike="noStrike" baseline="0" dirty="0">
                <a:latin typeface="FrutigerLTStd-Light"/>
              </a:rPr>
              <a:t>Alguns mecanismos de testes podem ser criados para garantir que a aplicação esteja atendendo aos pré-requisitos definidos, tais como o uso de ferramentas CASE (</a:t>
            </a:r>
            <a:r>
              <a:rPr lang="pt-BR" sz="1800" b="0" i="1" u="none" strike="noStrike" baseline="0" dirty="0">
                <a:latin typeface="FrutigerLTStd-LightItalic"/>
              </a:rPr>
              <a:t>Computer-</a:t>
            </a:r>
            <a:r>
              <a:rPr lang="pt-BR" sz="1800" b="0" i="1" u="none" strike="noStrike" baseline="0" dirty="0" err="1">
                <a:latin typeface="FrutigerLTStd-LightItalic"/>
              </a:rPr>
              <a:t>Aided</a:t>
            </a:r>
            <a:r>
              <a:rPr lang="pt-BR" sz="1800" b="0" i="1" u="none" strike="noStrike" baseline="0" dirty="0">
                <a:latin typeface="FrutigerLTStd-LightItalic"/>
              </a:rPr>
              <a:t> Software </a:t>
            </a:r>
            <a:r>
              <a:rPr lang="pt-BR" sz="1800" b="0" i="1" u="none" strike="noStrike" baseline="0" dirty="0" err="1">
                <a:latin typeface="FrutigerLTStd-LightItalic"/>
              </a:rPr>
              <a:t>Eninnering</a:t>
            </a:r>
            <a:r>
              <a:rPr lang="pt-BR" sz="1800" b="0" i="0" u="none" strike="noStrike" baseline="0" dirty="0">
                <a:latin typeface="FrutigerLTStd-Light"/>
              </a:rPr>
              <a:t>) que disponibiliza processo de teste automatizado, teste de instalação, de aceitação, unidade e integração, conforme afirma Lyra (2008).</a:t>
            </a:r>
          </a:p>
          <a:p>
            <a:pPr algn="just"/>
            <a:endParaRPr lang="pt-BR" sz="1800" b="0" i="0" u="none" strike="noStrike" baseline="0" dirty="0">
              <a:latin typeface="FrutigerLTStd-Light"/>
            </a:endParaRPr>
          </a:p>
          <a:p>
            <a:pPr algn="just"/>
            <a:r>
              <a:rPr lang="pt-BR" sz="1800" b="1" i="0" u="none" strike="noStrike" baseline="0" dirty="0">
                <a:latin typeface="FrutigerLTStd-Bold"/>
              </a:rPr>
              <a:t>Avaliação de vulnerabilidades</a:t>
            </a:r>
          </a:p>
          <a:p>
            <a:pPr algn="just"/>
            <a:r>
              <a:rPr lang="pt-BR" sz="1800" b="0" i="0" u="none" strike="noStrike" baseline="0" dirty="0">
                <a:latin typeface="FrutigerLTStd-Light"/>
              </a:rPr>
              <a:t>Nessa fase de finalização do processo de desenvolvimento, cuidados referentes ao mau uso do sistema, introdução de vulnerabilidades durante o desenvolvimento e aplicação de configurações incorretas são algumas preocupações que merecem atenção nesse momento, devendo ser identificadas</a:t>
            </a:r>
          </a:p>
          <a:p>
            <a:pPr algn="just"/>
            <a:r>
              <a:rPr lang="pt-BR" sz="1800" b="0" i="0" u="none" strike="noStrike" baseline="0" dirty="0">
                <a:latin typeface="FrutigerLTStd-Light"/>
              </a:rPr>
              <a:t>e corrigidas.</a:t>
            </a:r>
          </a:p>
          <a:p>
            <a:pPr algn="just"/>
            <a:endParaRPr lang="pt-BR" dirty="0">
              <a:latin typeface="FrutigerLTStd-Light"/>
            </a:endParaRPr>
          </a:p>
          <a:p>
            <a:pPr algn="just"/>
            <a:endParaRPr lang="pt-BR" sz="1800" b="0" i="0" u="none" strike="noStrike" baseline="0" dirty="0">
              <a:latin typeface="FrutigerLTStd-Light"/>
            </a:endParaRPr>
          </a:p>
          <a:p>
            <a:pPr algn="just"/>
            <a:r>
              <a:rPr lang="pt-BR" sz="1800" b="0" i="0" u="none" strike="noStrike" baseline="0" dirty="0">
                <a:latin typeface="FrutigerLTStd-Light"/>
              </a:rPr>
              <a:t>A Norma ISO sugere a aplicação de um método de desenvolvimento já bem estruturado, que contemple no mínimo as atividades de planejamento, acompanhamento e definição dos testes para verificação.</a:t>
            </a:r>
            <a:endParaRPr lang="pt-BR" dirty="0"/>
          </a:p>
        </p:txBody>
      </p:sp>
    </p:spTree>
    <p:extLst>
      <p:ext uri="{BB962C8B-B14F-4D97-AF65-F5344CB8AC3E}">
        <p14:creationId xmlns:p14="http://schemas.microsoft.com/office/powerpoint/2010/main" val="24543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2C3AC036-689C-7797-394A-CFD12A3D24AB}"/>
              </a:ext>
            </a:extLst>
          </p:cNvPr>
          <p:cNvSpPr txBox="1"/>
          <p:nvPr/>
        </p:nvSpPr>
        <p:spPr>
          <a:xfrm>
            <a:off x="519740" y="376983"/>
            <a:ext cx="10832621" cy="4001095"/>
          </a:xfrm>
          <a:prstGeom prst="rect">
            <a:avLst/>
          </a:prstGeom>
          <a:noFill/>
        </p:spPr>
        <p:txBody>
          <a:bodyPr wrap="square">
            <a:spAutoFit/>
          </a:bodyPr>
          <a:lstStyle/>
          <a:p>
            <a:pPr algn="ctr"/>
            <a:r>
              <a:rPr lang="pt-BR" sz="2800" b="0" i="0" u="none" strike="noStrike" baseline="0" dirty="0">
                <a:solidFill>
                  <a:srgbClr val="00B050"/>
                </a:solidFill>
                <a:latin typeface="FrutigerLTStd-Black"/>
              </a:rPr>
              <a:t>Segurança no ciclo de vida de desenvolvimento da aplicação</a:t>
            </a:r>
          </a:p>
          <a:p>
            <a:pPr algn="l"/>
            <a:endParaRPr lang="pt-BR" sz="2800" b="0" i="0" u="none" strike="noStrike" baseline="0" dirty="0">
              <a:latin typeface="FrutigerLTStd-Black"/>
            </a:endParaRPr>
          </a:p>
          <a:p>
            <a:pPr algn="just"/>
            <a:r>
              <a:rPr lang="pt-BR" sz="1800" b="0" i="0" u="none" strike="noStrike" baseline="0" dirty="0">
                <a:latin typeface="FrutigerLTStd-Light"/>
              </a:rPr>
              <a:t>A garantia da segurança de um sistema está associada a aplicação de cuidados especiais durante seu desenvolvimento, resultando em um código fonte confiável mais seguro e robusto. Logo, a produção de códigos seguros torna a aplicação mais lenta, reduzindo sua performance, mas isso não deve ser encarado como problema, pois pode ser solucionado com um investimento em equipamentos mais rápidos não implicando na redução de desempenho.</a:t>
            </a:r>
          </a:p>
          <a:p>
            <a:pPr algn="l"/>
            <a:r>
              <a:rPr lang="pt-BR" sz="1800" b="0" i="0" u="none" strike="noStrike" baseline="0" dirty="0">
                <a:latin typeface="FrutigerLTStd-Light"/>
              </a:rPr>
              <a:t>São definidos  quatro normas e práticas da boa programação:</a:t>
            </a:r>
          </a:p>
          <a:p>
            <a:pPr algn="l"/>
            <a:endParaRPr lang="pt-BR" sz="1800" b="0" i="0" u="none" strike="noStrike" baseline="0" dirty="0">
              <a:latin typeface="FrutigerLTStd-Light"/>
            </a:endParaRPr>
          </a:p>
          <a:p>
            <a:pPr algn="l"/>
            <a:r>
              <a:rPr lang="pt-BR" sz="1800" b="1" i="0" u="none" strike="noStrike" baseline="0" dirty="0">
                <a:latin typeface="FrutigerLTStd-Bold"/>
              </a:rPr>
              <a:t>• </a:t>
            </a:r>
            <a:r>
              <a:rPr lang="pt-BR" sz="1800" b="0" i="0" u="none" strike="noStrike" baseline="0" dirty="0">
                <a:latin typeface="FrutigerLTStd-Light"/>
              </a:rPr>
              <a:t>Funções intrinsecamente seguras;</a:t>
            </a:r>
          </a:p>
          <a:p>
            <a:pPr algn="l"/>
            <a:r>
              <a:rPr lang="pt-BR" sz="1800" b="1" i="0" u="none" strike="noStrike" baseline="0" dirty="0">
                <a:latin typeface="FrutigerLTStd-Bold"/>
              </a:rPr>
              <a:t>• </a:t>
            </a:r>
            <a:r>
              <a:rPr lang="pt-BR" sz="1800" b="0" i="0" u="none" strike="noStrike" baseline="0" dirty="0">
                <a:latin typeface="FrutigerLTStd-Light"/>
              </a:rPr>
              <a:t>Verificar códigos de erro retornado por função ou método;</a:t>
            </a:r>
          </a:p>
          <a:p>
            <a:pPr algn="l"/>
            <a:r>
              <a:rPr lang="pt-BR" sz="1800" b="1" i="0" u="none" strike="noStrike" baseline="0" dirty="0">
                <a:latin typeface="FrutigerLTStd-Bold"/>
              </a:rPr>
              <a:t>• </a:t>
            </a:r>
            <a:r>
              <a:rPr lang="pt-BR" sz="1800" b="0" i="0" u="none" strike="noStrike" baseline="0" dirty="0">
                <a:latin typeface="FrutigerLTStd-Light"/>
              </a:rPr>
              <a:t>Atentar para tamanho de buffers e </a:t>
            </a:r>
            <a:r>
              <a:rPr lang="pt-BR" sz="1800" b="0" i="0" u="none" strike="noStrike" baseline="0" dirty="0" err="1">
                <a:latin typeface="FrutigerLTStd-Light"/>
              </a:rPr>
              <a:t>arrays</a:t>
            </a:r>
            <a:r>
              <a:rPr lang="pt-BR" sz="1800" b="0" i="0" u="none" strike="noStrike" baseline="0" dirty="0">
                <a:latin typeface="FrutigerLTStd-Light"/>
              </a:rPr>
              <a:t> do sistema;</a:t>
            </a:r>
          </a:p>
          <a:p>
            <a:pPr algn="l"/>
            <a:r>
              <a:rPr lang="pt-BR" sz="1800" b="1" i="0" u="none" strike="noStrike" baseline="0" dirty="0">
                <a:latin typeface="FrutigerLTStd-Bold"/>
              </a:rPr>
              <a:t>• </a:t>
            </a:r>
            <a:r>
              <a:rPr lang="pt-BR" sz="1800" b="0" i="0" u="none" strike="noStrike" baseline="0" dirty="0">
                <a:latin typeface="FrutigerLTStd-Light"/>
              </a:rPr>
              <a:t>Documentar o código;.</a:t>
            </a:r>
            <a:endParaRPr lang="pt-BR" dirty="0"/>
          </a:p>
        </p:txBody>
      </p:sp>
    </p:spTree>
    <p:extLst>
      <p:ext uri="{BB962C8B-B14F-4D97-AF65-F5344CB8AC3E}">
        <p14:creationId xmlns:p14="http://schemas.microsoft.com/office/powerpoint/2010/main" val="572754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929190AF-3086-2066-FBF1-6B0CEFBCFD1B}"/>
              </a:ext>
            </a:extLst>
          </p:cNvPr>
          <p:cNvSpPr txBox="1"/>
          <p:nvPr/>
        </p:nvSpPr>
        <p:spPr>
          <a:xfrm>
            <a:off x="614631" y="400522"/>
            <a:ext cx="10996523" cy="2031325"/>
          </a:xfrm>
          <a:prstGeom prst="rect">
            <a:avLst/>
          </a:prstGeom>
          <a:noFill/>
        </p:spPr>
        <p:txBody>
          <a:bodyPr wrap="square">
            <a:spAutoFit/>
          </a:bodyPr>
          <a:lstStyle/>
          <a:p>
            <a:pPr algn="just"/>
            <a:r>
              <a:rPr lang="pt-BR" sz="1800" b="1" i="0" u="none" strike="noStrike" baseline="0" dirty="0">
                <a:latin typeface="FrutigerLTStd-Bold"/>
              </a:rPr>
              <a:t>Funções intrinsecamente seguras</a:t>
            </a:r>
          </a:p>
          <a:p>
            <a:pPr algn="just"/>
            <a:r>
              <a:rPr lang="pt-BR" sz="1800" b="0" i="0" u="none" strike="noStrike" baseline="0" dirty="0">
                <a:latin typeface="FrutigerLTStd-Light"/>
              </a:rPr>
              <a:t>É fazer uso de linguagem que apresenta flexibilidade de programação, na qual o programador poderá criar funções ou mesmo fazer usos de funções que proporcionam essa segurança.</a:t>
            </a:r>
          </a:p>
          <a:p>
            <a:pPr algn="just"/>
            <a:endParaRPr lang="pt-BR" sz="1800" b="0" i="0" u="none" strike="noStrike" baseline="0" dirty="0">
              <a:latin typeface="FrutigerLTStd-Light"/>
            </a:endParaRPr>
          </a:p>
          <a:p>
            <a:pPr algn="just"/>
            <a:r>
              <a:rPr lang="pt-BR" sz="1800" b="1" i="0" u="none" strike="noStrike" baseline="0" dirty="0">
                <a:latin typeface="FrutigerLTStd-Bold"/>
              </a:rPr>
              <a:t>Verificar códigos de erro retornado por função ou método</a:t>
            </a:r>
          </a:p>
          <a:p>
            <a:pPr algn="just"/>
            <a:r>
              <a:rPr lang="pt-BR" sz="1800" b="0" i="0" u="none" strike="noStrike" baseline="0" dirty="0">
                <a:latin typeface="FrutigerLTStd-Light"/>
              </a:rPr>
              <a:t>Sempre que se fizer uma chamada da função, a mesma deve ser testada, dessa forma, caso o resultado não atenda aos requisitos estabelecidos durante o processo de desenvolvimento, o dado gerado deve ser desconsiderado.</a:t>
            </a:r>
            <a:endParaRPr lang="pt-BR" dirty="0"/>
          </a:p>
        </p:txBody>
      </p:sp>
      <p:sp>
        <p:nvSpPr>
          <p:cNvPr id="5" name="CaixaDeTexto 4">
            <a:extLst>
              <a:ext uri="{FF2B5EF4-FFF2-40B4-BE49-F238E27FC236}">
                <a16:creationId xmlns:a16="http://schemas.microsoft.com/office/drawing/2014/main" id="{D3B53F83-2F52-92F3-C7C7-151A807E94E6}"/>
              </a:ext>
            </a:extLst>
          </p:cNvPr>
          <p:cNvSpPr txBox="1"/>
          <p:nvPr/>
        </p:nvSpPr>
        <p:spPr>
          <a:xfrm>
            <a:off x="614630" y="2643867"/>
            <a:ext cx="10996523" cy="2031325"/>
          </a:xfrm>
          <a:prstGeom prst="rect">
            <a:avLst/>
          </a:prstGeom>
          <a:noFill/>
        </p:spPr>
        <p:txBody>
          <a:bodyPr wrap="square">
            <a:spAutoFit/>
          </a:bodyPr>
          <a:lstStyle/>
          <a:p>
            <a:pPr algn="just"/>
            <a:r>
              <a:rPr lang="pt-BR" sz="1800" b="1" i="0" u="none" strike="noStrike" baseline="0" dirty="0">
                <a:latin typeface="FrutigerLTStd-Bold"/>
              </a:rPr>
              <a:t>Atentar para tamanho de </a:t>
            </a:r>
            <a:r>
              <a:rPr lang="pt-BR" sz="1800" b="1" i="1" u="none" strike="noStrike" baseline="0" dirty="0">
                <a:latin typeface="FrutigerLTStd-BoldItalic"/>
              </a:rPr>
              <a:t>buffers </a:t>
            </a:r>
            <a:r>
              <a:rPr lang="pt-BR" sz="1800" b="1" i="0" u="none" strike="noStrike" baseline="0" dirty="0">
                <a:latin typeface="FrutigerLTStd-Bold"/>
              </a:rPr>
              <a:t>e </a:t>
            </a:r>
            <a:r>
              <a:rPr lang="pt-BR" sz="1800" b="1" i="1" u="none" strike="noStrike" baseline="0" dirty="0" err="1">
                <a:latin typeface="FrutigerLTStd-BoldItalic"/>
              </a:rPr>
              <a:t>arrays</a:t>
            </a:r>
            <a:r>
              <a:rPr lang="pt-BR" sz="1800" b="1" i="1" u="none" strike="noStrike" baseline="0" dirty="0">
                <a:latin typeface="FrutigerLTStd-BoldItalic"/>
              </a:rPr>
              <a:t> </a:t>
            </a:r>
            <a:r>
              <a:rPr lang="pt-BR" sz="1800" b="1" i="0" u="none" strike="noStrike" baseline="0" dirty="0">
                <a:latin typeface="FrutigerLTStd-Bold"/>
              </a:rPr>
              <a:t>do sistema</a:t>
            </a:r>
          </a:p>
          <a:p>
            <a:pPr algn="just"/>
            <a:r>
              <a:rPr lang="pt-BR" sz="1800" b="0" i="0" u="none" strike="noStrike" baseline="0" dirty="0">
                <a:latin typeface="FrutigerLTStd-Light"/>
              </a:rPr>
              <a:t>O ideal é sempre operar o sistema de acordo com as permissões requeridas para executar suas tarefas de forma adequada, pois um erro de buffers ou </a:t>
            </a:r>
            <a:r>
              <a:rPr lang="pt-BR" sz="1800" b="0" i="0" u="none" strike="noStrike" baseline="0" dirty="0" err="1">
                <a:latin typeface="FrutigerLTStd-Light"/>
              </a:rPr>
              <a:t>arrays</a:t>
            </a:r>
            <a:r>
              <a:rPr lang="pt-BR" sz="1800" b="0" i="0" u="none" strike="noStrike" baseline="0" dirty="0">
                <a:latin typeface="FrutigerLTStd-Light"/>
              </a:rPr>
              <a:t> pode comprometer o desempenho da aplicação.</a:t>
            </a:r>
          </a:p>
          <a:p>
            <a:pPr algn="just"/>
            <a:endParaRPr lang="pt-BR" sz="1800" b="0" i="0" u="none" strike="noStrike" baseline="0" dirty="0">
              <a:latin typeface="FrutigerLTStd-Light"/>
            </a:endParaRPr>
          </a:p>
          <a:p>
            <a:pPr algn="just"/>
            <a:r>
              <a:rPr lang="pt-BR" sz="1800" b="1" i="0" u="none" strike="noStrike" baseline="0" dirty="0">
                <a:latin typeface="FrutigerLTStd-Bold"/>
              </a:rPr>
              <a:t>Documentar o código</a:t>
            </a:r>
          </a:p>
          <a:p>
            <a:pPr algn="just"/>
            <a:r>
              <a:rPr lang="pt-BR" sz="1800" b="0" i="0" u="none" strike="noStrike" baseline="0" dirty="0">
                <a:latin typeface="FrutigerLTStd-Light"/>
              </a:rPr>
              <a:t>Outra etapa importante para garantir a segurança da aplicação é documentar corretamente todo o código, para evitar mal-entendidos na leitura do mesmo ou ainda usá-lo incorretamente .</a:t>
            </a:r>
            <a:endParaRPr lang="pt-BR" dirty="0"/>
          </a:p>
        </p:txBody>
      </p:sp>
      <p:sp>
        <p:nvSpPr>
          <p:cNvPr id="7" name="CaixaDeTexto 6">
            <a:extLst>
              <a:ext uri="{FF2B5EF4-FFF2-40B4-BE49-F238E27FC236}">
                <a16:creationId xmlns:a16="http://schemas.microsoft.com/office/drawing/2014/main" id="{294603D4-7F44-2E0A-613E-DE961981E9D4}"/>
              </a:ext>
            </a:extLst>
          </p:cNvPr>
          <p:cNvSpPr txBox="1"/>
          <p:nvPr/>
        </p:nvSpPr>
        <p:spPr>
          <a:xfrm>
            <a:off x="733246" y="5141192"/>
            <a:ext cx="10877907" cy="923330"/>
          </a:xfrm>
          <a:prstGeom prst="rect">
            <a:avLst/>
          </a:prstGeom>
          <a:noFill/>
        </p:spPr>
        <p:txBody>
          <a:bodyPr wrap="square">
            <a:spAutoFit/>
          </a:bodyPr>
          <a:lstStyle/>
          <a:p>
            <a:pPr algn="just"/>
            <a:r>
              <a:rPr lang="pt-BR" sz="1800" b="0" i="0" u="none" strike="noStrike" baseline="0" dirty="0">
                <a:latin typeface="FrutigerLTStd-Light"/>
              </a:rPr>
              <a:t>O que foi exposto acima são alguns cuidados a serem tomados durante a implementação do código, pois durante a fase de implementação de uma aplicação, podemos nos deparar com inúmeras dificuldades, logo, seguir um</a:t>
            </a:r>
          </a:p>
          <a:p>
            <a:pPr algn="just"/>
            <a:r>
              <a:rPr lang="pt-BR" sz="1800" b="0" i="0" u="none" strike="noStrike" baseline="0" dirty="0">
                <a:latin typeface="FrutigerLTStd-Light"/>
              </a:rPr>
              <a:t>padrão ajuda consideravelmente na redução de problemas comuns.</a:t>
            </a:r>
            <a:endParaRPr lang="pt-BR" dirty="0"/>
          </a:p>
        </p:txBody>
      </p:sp>
    </p:spTree>
    <p:extLst>
      <p:ext uri="{BB962C8B-B14F-4D97-AF65-F5344CB8AC3E}">
        <p14:creationId xmlns:p14="http://schemas.microsoft.com/office/powerpoint/2010/main" val="53061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58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9211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0030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3342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1324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4243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1337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D851248B-7ECB-9E90-FBAE-2E7D51FFA6B0}"/>
              </a:ext>
            </a:extLst>
          </p:cNvPr>
          <p:cNvSpPr txBox="1"/>
          <p:nvPr/>
        </p:nvSpPr>
        <p:spPr>
          <a:xfrm>
            <a:off x="3048719" y="250014"/>
            <a:ext cx="6094562" cy="1200329"/>
          </a:xfrm>
          <a:prstGeom prst="rect">
            <a:avLst/>
          </a:prstGeom>
          <a:noFill/>
        </p:spPr>
        <p:txBody>
          <a:bodyPr wrap="square">
            <a:spAutoFit/>
          </a:bodyPr>
          <a:lstStyle/>
          <a:p>
            <a:pPr algn="ctr"/>
            <a:r>
              <a:rPr lang="pt-BR" sz="2400" b="1" i="0" u="none" strike="noStrike" baseline="0" dirty="0">
                <a:solidFill>
                  <a:srgbClr val="00B050"/>
                </a:solidFill>
                <a:latin typeface="FrutigerLTStd-Bold"/>
              </a:rPr>
              <a:t>Controles de segurança da</a:t>
            </a:r>
          </a:p>
          <a:p>
            <a:pPr algn="ctr"/>
            <a:r>
              <a:rPr lang="pt-BR" sz="2400" b="1" i="0" u="none" strike="noStrike" baseline="0" dirty="0">
                <a:solidFill>
                  <a:srgbClr val="00B050"/>
                </a:solidFill>
                <a:latin typeface="FrutigerLTStd-Bold"/>
              </a:rPr>
              <a:t>informação: criação de aplicações</a:t>
            </a:r>
          </a:p>
          <a:p>
            <a:pPr algn="ctr"/>
            <a:r>
              <a:rPr lang="pt-BR" sz="2400" b="1" i="0" u="none" strike="noStrike" baseline="0" dirty="0">
                <a:solidFill>
                  <a:srgbClr val="00B050"/>
                </a:solidFill>
                <a:latin typeface="FrutigerLTStd-Bold"/>
              </a:rPr>
              <a:t>seguras</a:t>
            </a:r>
            <a:endParaRPr lang="pt-BR" sz="2400" dirty="0">
              <a:solidFill>
                <a:srgbClr val="00B050"/>
              </a:solidFill>
            </a:endParaRPr>
          </a:p>
        </p:txBody>
      </p:sp>
      <p:sp>
        <p:nvSpPr>
          <p:cNvPr id="7" name="CaixaDeTexto 6">
            <a:extLst>
              <a:ext uri="{FF2B5EF4-FFF2-40B4-BE49-F238E27FC236}">
                <a16:creationId xmlns:a16="http://schemas.microsoft.com/office/drawing/2014/main" id="{11835F8B-ADE4-60F9-B8D5-A82892DD0611}"/>
              </a:ext>
            </a:extLst>
          </p:cNvPr>
          <p:cNvSpPr txBox="1"/>
          <p:nvPr/>
        </p:nvSpPr>
        <p:spPr>
          <a:xfrm>
            <a:off x="1043798" y="1745757"/>
            <a:ext cx="10222301" cy="1477328"/>
          </a:xfrm>
          <a:prstGeom prst="rect">
            <a:avLst/>
          </a:prstGeom>
          <a:noFill/>
        </p:spPr>
        <p:txBody>
          <a:bodyPr wrap="square">
            <a:spAutoFit/>
          </a:bodyPr>
          <a:lstStyle/>
          <a:p>
            <a:pPr algn="just"/>
            <a:r>
              <a:rPr lang="pt-BR" sz="1800" b="0" i="0" u="none" strike="noStrike" baseline="0" dirty="0">
                <a:latin typeface="FrutigerLTStd-Light"/>
              </a:rPr>
              <a:t>Convidamos você a refletir sobre controles de segurança da informação durante a criação de uma aplicação. Para tanto, precisamos considerar uma série de fatores que implicam diretamente nos cuidados a serem tomados durante o desenvolvimento de aplicações, cujas responsabilidades é do desenvolvedor ou da equipe de desenvolvedores em manter sigilo dos processos pertencentes a uma empresa. Além dessas precauções é preciso assegurar que os dados inseridos na aplicação sejam confiáveis e consistentes</a:t>
            </a:r>
            <a:endParaRPr lang="pt-BR" dirty="0"/>
          </a:p>
        </p:txBody>
      </p:sp>
    </p:spTree>
    <p:extLst>
      <p:ext uri="{BB962C8B-B14F-4D97-AF65-F5344CB8AC3E}">
        <p14:creationId xmlns:p14="http://schemas.microsoft.com/office/powerpoint/2010/main" val="3830398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1064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E620A735-557E-EC07-5111-A1DFC745721C}"/>
              </a:ext>
            </a:extLst>
          </p:cNvPr>
          <p:cNvSpPr txBox="1"/>
          <p:nvPr/>
        </p:nvSpPr>
        <p:spPr>
          <a:xfrm>
            <a:off x="871268" y="951399"/>
            <a:ext cx="10412083" cy="2893100"/>
          </a:xfrm>
          <a:prstGeom prst="rect">
            <a:avLst/>
          </a:prstGeom>
          <a:noFill/>
        </p:spPr>
        <p:txBody>
          <a:bodyPr wrap="square">
            <a:spAutoFit/>
          </a:bodyPr>
          <a:lstStyle/>
          <a:p>
            <a:pPr algn="ctr"/>
            <a:r>
              <a:rPr lang="pt-BR" sz="2800" b="0" i="0" u="none" strike="noStrike" baseline="0" dirty="0">
                <a:solidFill>
                  <a:srgbClr val="00B050"/>
                </a:solidFill>
                <a:latin typeface="FrutigerLTStd-Black"/>
              </a:rPr>
              <a:t>Criação de aplicações seguras</a:t>
            </a:r>
          </a:p>
          <a:p>
            <a:pPr algn="ctr"/>
            <a:endParaRPr lang="pt-BR" sz="2800" b="0" i="0" u="none" strike="noStrike" baseline="0" dirty="0">
              <a:solidFill>
                <a:srgbClr val="00B050"/>
              </a:solidFill>
              <a:latin typeface="FrutigerLTStd-Black"/>
            </a:endParaRPr>
          </a:p>
          <a:p>
            <a:pPr algn="just"/>
            <a:r>
              <a:rPr lang="pt-BR" sz="1800" b="0" i="0" u="none" strike="noStrike" baseline="0" dirty="0">
                <a:latin typeface="FrutigerLTStd-Light"/>
              </a:rPr>
              <a:t>Quando se desenvolve uma aplicação, são necessários cuidados relacionados à segurança que envolvem tanto o ambiente como a equipe técnica de desenvolvimento que estará à frente do trabalho. Esses cuidados devem ser redobrados caso a aplicação seja específica para atender uma empresa, pois os dados levantados para o desenvolvimento da aplicação devem ser tratados como sigilosos, por pertencer apenas a ela.</a:t>
            </a:r>
          </a:p>
          <a:p>
            <a:pPr algn="just"/>
            <a:endParaRPr lang="pt-BR" sz="1800" b="0" i="0" u="none" strike="noStrike" baseline="0" dirty="0">
              <a:latin typeface="FrutigerLTStd-Light"/>
            </a:endParaRPr>
          </a:p>
          <a:p>
            <a:pPr algn="just"/>
            <a:r>
              <a:rPr lang="pt-BR" sz="1800" b="0" i="0" u="none" strike="noStrike" baseline="0" dirty="0">
                <a:latin typeface="FrutigerLTStd-Light"/>
              </a:rPr>
              <a:t>É possível avaliar o nível de segurança de uma aplicação em função dos recursos utilizados para impedir ataques oriundos de agentes maliciosos em seu ambiente de produção.</a:t>
            </a:r>
            <a:endParaRPr lang="pt-BR" dirty="0"/>
          </a:p>
        </p:txBody>
      </p:sp>
    </p:spTree>
    <p:extLst>
      <p:ext uri="{BB962C8B-B14F-4D97-AF65-F5344CB8AC3E}">
        <p14:creationId xmlns:p14="http://schemas.microsoft.com/office/powerpoint/2010/main" val="2151087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5C7E426C-87CC-8D03-D9C7-BBBFC2FF65F7}"/>
              </a:ext>
            </a:extLst>
          </p:cNvPr>
          <p:cNvSpPr txBox="1"/>
          <p:nvPr/>
        </p:nvSpPr>
        <p:spPr>
          <a:xfrm>
            <a:off x="854016" y="920621"/>
            <a:ext cx="10593238" cy="2031325"/>
          </a:xfrm>
          <a:prstGeom prst="rect">
            <a:avLst/>
          </a:prstGeom>
          <a:noFill/>
        </p:spPr>
        <p:txBody>
          <a:bodyPr wrap="square">
            <a:spAutoFit/>
          </a:bodyPr>
          <a:lstStyle/>
          <a:p>
            <a:pPr algn="just"/>
            <a:r>
              <a:rPr lang="pt-BR" b="0" i="0" u="none" strike="noStrike" baseline="0" dirty="0">
                <a:latin typeface="FrutigerLTStd-Light"/>
              </a:rPr>
              <a:t>A norma que especifica as diretrizes para criação de aplicações seguras é definida como Common </a:t>
            </a:r>
            <a:r>
              <a:rPr lang="pt-BR" b="0" i="0" u="none" strike="noStrike" baseline="0" dirty="0" err="1">
                <a:latin typeface="FrutigerLTStd-Light"/>
              </a:rPr>
              <a:t>Criteria</a:t>
            </a:r>
            <a:r>
              <a:rPr lang="pt-BR" b="0" i="0" u="none" strike="noStrike" baseline="0" dirty="0">
                <a:latin typeface="FrutigerLTStd-Light"/>
              </a:rPr>
              <a:t>, ou Critério Comum, que deu origem à norma ISO/IEC 15408, e tem como objetivo:</a:t>
            </a:r>
          </a:p>
          <a:p>
            <a:pPr algn="just"/>
            <a:endParaRPr lang="pt-BR" b="0" i="0" u="none" strike="noStrike" baseline="0" dirty="0">
              <a:latin typeface="FrutigerLTStd-Light"/>
            </a:endParaRPr>
          </a:p>
          <a:p>
            <a:pPr algn="just"/>
            <a:r>
              <a:rPr lang="pt-BR" sz="1800" b="0" i="0" u="none" strike="noStrike" baseline="0" dirty="0">
                <a:latin typeface="FrutigerLTStd-Light"/>
              </a:rPr>
              <a:t>Fornecer um conjunto de critérios fixos que permitam especificar a segurança de uma aplicação de forma não ambígua a partir de características do ambiente da aplicação, e definir formas de garantir a segurança da aplicação para o cliente final. Ou seja, Common </a:t>
            </a:r>
            <a:r>
              <a:rPr lang="pt-BR" sz="1800" b="0" i="0" u="none" strike="noStrike" baseline="0" dirty="0" err="1">
                <a:latin typeface="FrutigerLTStd-Light"/>
              </a:rPr>
              <a:t>Criteria</a:t>
            </a:r>
            <a:r>
              <a:rPr lang="pt-BR" sz="1800" b="0" i="0" u="none" strike="noStrike" baseline="0" dirty="0">
                <a:latin typeface="FrutigerLTStd-Light"/>
              </a:rPr>
              <a:t> pode ser utilizado para desenvolver um sistema seguro ou avaliar a segurança de um já existente. (LYRA, 2008, p. 173)</a:t>
            </a:r>
            <a:endParaRPr lang="pt-BR" dirty="0"/>
          </a:p>
        </p:txBody>
      </p:sp>
    </p:spTree>
    <p:extLst>
      <p:ext uri="{BB962C8B-B14F-4D97-AF65-F5344CB8AC3E}">
        <p14:creationId xmlns:p14="http://schemas.microsoft.com/office/powerpoint/2010/main" val="1194801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7251B452-90B9-CD7A-2CAE-F9248CA82E81}"/>
              </a:ext>
            </a:extLst>
          </p:cNvPr>
          <p:cNvSpPr txBox="1"/>
          <p:nvPr/>
        </p:nvSpPr>
        <p:spPr>
          <a:xfrm>
            <a:off x="491706" y="521333"/>
            <a:ext cx="11171207" cy="5355312"/>
          </a:xfrm>
          <a:prstGeom prst="rect">
            <a:avLst/>
          </a:prstGeom>
          <a:noFill/>
        </p:spPr>
        <p:txBody>
          <a:bodyPr wrap="square">
            <a:spAutoFit/>
          </a:bodyPr>
          <a:lstStyle/>
          <a:p>
            <a:pPr algn="l"/>
            <a:r>
              <a:rPr lang="pt-BR" sz="1800" b="0" i="0" u="none" strike="noStrike" baseline="0" dirty="0">
                <a:latin typeface="FrutigerLTStd-Light"/>
              </a:rPr>
              <a:t>A Norma ISO/IEC 15408 apresenta quatro níveis de garantia de segurança </a:t>
            </a:r>
            <a:r>
              <a:rPr lang="en-US" sz="1800" b="0" i="0" u="none" strike="noStrike" baseline="0" dirty="0">
                <a:latin typeface="FrutigerLTStd-Light"/>
              </a:rPr>
              <a:t>(EAL – Evaluation Assurance Level), tais </a:t>
            </a:r>
            <a:r>
              <a:rPr lang="en-US" sz="1800" b="0" i="0" u="none" strike="noStrike" baseline="0" dirty="0" err="1">
                <a:latin typeface="FrutigerLTStd-Light"/>
              </a:rPr>
              <a:t>como</a:t>
            </a:r>
            <a:r>
              <a:rPr lang="en-US" sz="1800" b="0" i="0" u="none" strike="noStrike" baseline="0" dirty="0">
                <a:latin typeface="FrutigerLTStd-Light"/>
              </a:rPr>
              <a:t>:</a:t>
            </a:r>
          </a:p>
          <a:p>
            <a:pPr algn="l"/>
            <a:endParaRPr lang="en-US" sz="1800" b="0" i="0" u="none" strike="noStrike" baseline="0" dirty="0">
              <a:latin typeface="FrutigerLTStd-Light"/>
            </a:endParaRPr>
          </a:p>
          <a:p>
            <a:pPr algn="l"/>
            <a:r>
              <a:rPr lang="pt-BR" sz="1800" b="0" i="0" u="none" strike="noStrike" baseline="0" dirty="0">
                <a:latin typeface="FrutigerLTStd-Light"/>
              </a:rPr>
              <a:t>O </a:t>
            </a:r>
            <a:r>
              <a:rPr lang="pt-BR" sz="1800" b="1" i="0" u="none" strike="noStrike" baseline="0" dirty="0">
                <a:latin typeface="FrutigerLTStd-Bold"/>
              </a:rPr>
              <a:t>nível 1 </a:t>
            </a:r>
            <a:r>
              <a:rPr lang="pt-BR" sz="1800" b="0" i="0" u="none" strike="noStrike" baseline="0" dirty="0">
                <a:latin typeface="FrutigerLTStd-Light"/>
              </a:rPr>
              <a:t>tem por função testar a funcionalidade do sistema, pois visa atender os requisitos solicitados e identificar as proteções necessárias contra ameaças, além disso, deve haver avaliação na versão final, comparando com os requisitos iniciais sem o auxílio do desenvolvedor.</a:t>
            </a:r>
          </a:p>
          <a:p>
            <a:pPr algn="l"/>
            <a:endParaRPr lang="pt-BR" sz="1800" b="0" i="0" u="none" strike="noStrike" baseline="0" dirty="0">
              <a:latin typeface="FrutigerLTStd-Light"/>
            </a:endParaRPr>
          </a:p>
          <a:p>
            <a:pPr algn="l"/>
            <a:r>
              <a:rPr lang="pt-BR" sz="1800" b="0" i="0" u="none" strike="noStrike" baseline="0" dirty="0">
                <a:latin typeface="FrutigerLTStd-Light"/>
              </a:rPr>
              <a:t>O </a:t>
            </a:r>
            <a:r>
              <a:rPr lang="pt-BR" sz="1800" b="1" i="0" u="none" strike="noStrike" baseline="0" dirty="0">
                <a:latin typeface="FrutigerLTStd-Bold"/>
              </a:rPr>
              <a:t>nível 2 </a:t>
            </a:r>
            <a:r>
              <a:rPr lang="pt-BR" sz="1800" b="0" i="0" u="none" strike="noStrike" baseline="0" dirty="0">
                <a:latin typeface="FrutigerLTStd-Light"/>
              </a:rPr>
              <a:t>tem por função garantir que as aplicações desenvolvidas estejam atendendo aos padrões preestabelecidos, além disso, que seja realizada uma análise para verificar as vulnerabilidades do sistema e aplicar testes para observar</a:t>
            </a:r>
          </a:p>
          <a:p>
            <a:pPr algn="l"/>
            <a:r>
              <a:rPr lang="pt-BR" sz="1800" b="0" i="0" u="none" strike="noStrike" baseline="0" dirty="0">
                <a:latin typeface="FrutigerLTStd-Light"/>
              </a:rPr>
              <a:t>a segurança e validação dos dados.</a:t>
            </a:r>
          </a:p>
          <a:p>
            <a:pPr algn="l"/>
            <a:endParaRPr lang="pt-BR" sz="1800" b="0" i="0" u="none" strike="noStrike" baseline="0" dirty="0">
              <a:latin typeface="FrutigerLTStd-Light"/>
            </a:endParaRPr>
          </a:p>
          <a:p>
            <a:pPr algn="l"/>
            <a:r>
              <a:rPr lang="pt-BR" sz="1800" b="0" i="0" u="none" strike="noStrike" baseline="0" dirty="0">
                <a:latin typeface="FrutigerLTStd-Light"/>
              </a:rPr>
              <a:t>O </a:t>
            </a:r>
            <a:r>
              <a:rPr lang="pt-BR" sz="1800" b="1" i="0" u="none" strike="noStrike" baseline="0" dirty="0">
                <a:latin typeface="FrutigerLTStd-Bold"/>
              </a:rPr>
              <a:t>nível 3 </a:t>
            </a:r>
            <a:r>
              <a:rPr lang="pt-BR" sz="1800" b="0" i="0" u="none" strike="noStrike" baseline="0" dirty="0">
                <a:latin typeface="FrutigerLTStd-Light"/>
              </a:rPr>
              <a:t>visa à aplicação de procedimentos de segurança sem que o sistema sofra com mudanças, além de propiciar testes completos do sistema sem precisar da reengenharia.</a:t>
            </a:r>
          </a:p>
          <a:p>
            <a:pPr algn="l"/>
            <a:endParaRPr lang="pt-BR" sz="1800" b="0" i="0" u="none" strike="noStrike" baseline="0" dirty="0">
              <a:latin typeface="FrutigerLTStd-Light"/>
            </a:endParaRPr>
          </a:p>
          <a:p>
            <a:pPr algn="l"/>
            <a:r>
              <a:rPr lang="pt-BR" sz="1800" b="0" i="0" u="none" strike="noStrike" baseline="0" dirty="0">
                <a:latin typeface="FrutigerLTStd-Light"/>
              </a:rPr>
              <a:t>O </a:t>
            </a:r>
            <a:r>
              <a:rPr lang="pt-BR" sz="1800" b="1" i="0" u="none" strike="noStrike" baseline="0" dirty="0">
                <a:latin typeface="FrutigerLTStd-Bold"/>
              </a:rPr>
              <a:t>nível 4 </a:t>
            </a:r>
            <a:r>
              <a:rPr lang="pt-BR" sz="1800" b="0" i="0" u="none" strike="noStrike" baseline="0" dirty="0">
                <a:latin typeface="FrutigerLTStd-Light"/>
              </a:rPr>
              <a:t>objetiva garantir maior segurança durante o desenvolvimento do sistema, aplicando alguns procedimentos de teste e verificação dos resultados.</a:t>
            </a:r>
          </a:p>
          <a:p>
            <a:pPr algn="l"/>
            <a:endParaRPr lang="pt-BR" sz="1800" b="0" i="0" u="none" strike="noStrike" baseline="0" dirty="0">
              <a:latin typeface="FrutigerLTStd-Light"/>
            </a:endParaRPr>
          </a:p>
          <a:p>
            <a:pPr algn="l"/>
            <a:r>
              <a:rPr lang="pt-BR" sz="1800" b="0" i="0" u="none" strike="noStrike" baseline="0" dirty="0">
                <a:latin typeface="FrutigerLTStd-Light"/>
              </a:rPr>
              <a:t>Para se ter segurança em todo o ciclo de vida do desenvolvimento da aplicação, é importante a adoção de critérios de segurança do mais alto nível, com o uso de ferramentas e de processos também robustos.</a:t>
            </a:r>
            <a:endParaRPr lang="pt-BR" dirty="0"/>
          </a:p>
        </p:txBody>
      </p:sp>
    </p:spTree>
    <p:extLst>
      <p:ext uri="{BB962C8B-B14F-4D97-AF65-F5344CB8AC3E}">
        <p14:creationId xmlns:p14="http://schemas.microsoft.com/office/powerpoint/2010/main" val="4128683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D03D90CD-9795-51CE-CB0C-C0129CABCCEB}"/>
              </a:ext>
            </a:extLst>
          </p:cNvPr>
          <p:cNvSpPr txBox="1"/>
          <p:nvPr/>
        </p:nvSpPr>
        <p:spPr>
          <a:xfrm>
            <a:off x="778534" y="404077"/>
            <a:ext cx="10513444" cy="2616101"/>
          </a:xfrm>
          <a:prstGeom prst="rect">
            <a:avLst/>
          </a:prstGeom>
          <a:noFill/>
        </p:spPr>
        <p:txBody>
          <a:bodyPr wrap="square">
            <a:spAutoFit/>
          </a:bodyPr>
          <a:lstStyle/>
          <a:p>
            <a:pPr algn="ctr"/>
            <a:r>
              <a:rPr lang="pt-BR" sz="2800" b="0" i="0" u="none" strike="noStrike" baseline="0" dirty="0">
                <a:solidFill>
                  <a:srgbClr val="00B050"/>
                </a:solidFill>
                <a:latin typeface="FrutigerLTStd-Black"/>
              </a:rPr>
              <a:t>Características de um ambiente seguro</a:t>
            </a:r>
          </a:p>
          <a:p>
            <a:pPr algn="ctr"/>
            <a:endParaRPr lang="pt-BR" sz="2800" b="0" i="0" u="none" strike="noStrike" baseline="0" dirty="0">
              <a:solidFill>
                <a:srgbClr val="00B050"/>
              </a:solidFill>
              <a:latin typeface="FrutigerLTStd-Black"/>
            </a:endParaRPr>
          </a:p>
          <a:p>
            <a:pPr algn="just"/>
            <a:r>
              <a:rPr lang="pt-BR" sz="1800" b="0" i="0" u="none" strike="noStrike" baseline="0" dirty="0">
                <a:latin typeface="FrutigerLTStd-Light"/>
              </a:rPr>
              <a:t>A segurança inicia no ambiente de trabalho com a aplicação de controles relacionados aos acessos físicos, além da proteção lógica dos servidores. Para isso, Melo, em sua palestra postada no site do SERPRO afirma que um ambiente seguro apresenta como características a divisão entre ambiente de desenvolvimento, teste e construção, essas ações servirão para inibir o roubo de código ou indisponibilidade da equipe de desenvolvimento, outra sugestão é que a equipe de desenvolvimento siga as especificações de segurança para evitar falhas, dessa forma, dará ao cliente garantias de que o sistema é seguro.</a:t>
            </a:r>
            <a:endParaRPr lang="pt-BR" dirty="0"/>
          </a:p>
        </p:txBody>
      </p:sp>
    </p:spTree>
    <p:extLst>
      <p:ext uri="{BB962C8B-B14F-4D97-AF65-F5344CB8AC3E}">
        <p14:creationId xmlns:p14="http://schemas.microsoft.com/office/powerpoint/2010/main" val="3311060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8FC0311D-4EC5-DA20-FDAE-E6607920B3C6}"/>
              </a:ext>
            </a:extLst>
          </p:cNvPr>
          <p:cNvSpPr txBox="1"/>
          <p:nvPr/>
        </p:nvSpPr>
        <p:spPr>
          <a:xfrm>
            <a:off x="733245" y="692346"/>
            <a:ext cx="10541479" cy="4832092"/>
          </a:xfrm>
          <a:prstGeom prst="rect">
            <a:avLst/>
          </a:prstGeom>
          <a:noFill/>
        </p:spPr>
        <p:txBody>
          <a:bodyPr wrap="square">
            <a:spAutoFit/>
          </a:bodyPr>
          <a:lstStyle/>
          <a:p>
            <a:pPr algn="ctr"/>
            <a:r>
              <a:rPr lang="pt-BR" sz="2800" b="0" i="0" u="none" strike="noStrike" baseline="0" dirty="0">
                <a:solidFill>
                  <a:srgbClr val="00B050"/>
                </a:solidFill>
                <a:latin typeface="FrutigerLTStd-Black"/>
              </a:rPr>
              <a:t>Etapas para segurança no ambiente de desenvolvimento</a:t>
            </a:r>
          </a:p>
          <a:p>
            <a:pPr algn="l"/>
            <a:endParaRPr lang="pt-BR" sz="2800" b="0" i="0" u="none" strike="noStrike" baseline="0" dirty="0">
              <a:latin typeface="FrutigerLTStd-Black"/>
            </a:endParaRPr>
          </a:p>
          <a:p>
            <a:pPr algn="l"/>
            <a:r>
              <a:rPr lang="pt-BR" sz="1800" b="0" i="0" u="none" strike="noStrike" baseline="0" dirty="0">
                <a:latin typeface="FrutigerLTStd-Light"/>
              </a:rPr>
              <a:t>Manter um ambiente seguro é uma tarefa que requer uso de regras formalmente especificadas, de fácil entendimento, que sejam de conhecimento de todos em uma empresa e, claro, que tenha alguém responsável por manter vivas essas regras na empresa, avaliando-as periodicamente e adaptando-as às novas necessidades.</a:t>
            </a:r>
          </a:p>
          <a:p>
            <a:pPr algn="l"/>
            <a:endParaRPr lang="pt-BR" sz="1800" b="0" i="0" u="none" strike="noStrike" baseline="0" dirty="0">
              <a:latin typeface="FrutigerLTStd-Light"/>
            </a:endParaRPr>
          </a:p>
          <a:p>
            <a:pPr algn="l"/>
            <a:r>
              <a:rPr lang="pt-BR" sz="1800" b="0" i="0" u="none" strike="noStrike" baseline="0" dirty="0">
                <a:latin typeface="FrutigerLTStd-Light"/>
              </a:rPr>
              <a:t>Neste contexto, Lyra (2008, p. 81), baseando-se na norma ISO/IEC 15408, propõe um modelo de segurança no ambiente de desenvolvimento com as seguintes etapas: </a:t>
            </a:r>
          </a:p>
          <a:p>
            <a:pPr algn="l"/>
            <a:endParaRPr lang="pt-BR" sz="1800" b="1" i="0" u="none" strike="noStrike" baseline="0" dirty="0">
              <a:latin typeface="FrutigerLTStd-Bold"/>
            </a:endParaRPr>
          </a:p>
          <a:p>
            <a:pPr marL="285750" indent="-285750" algn="l">
              <a:buFont typeface="Arial" panose="020B0604020202020204" pitchFamily="34" charset="0"/>
              <a:buChar char="•"/>
            </a:pPr>
            <a:r>
              <a:rPr lang="pt-BR" sz="1800" b="1" i="0" u="none" strike="noStrike" baseline="0" dirty="0">
                <a:latin typeface="FrutigerLTStd-Bold"/>
              </a:rPr>
              <a:t>Gerência de configuração</a:t>
            </a:r>
            <a:r>
              <a:rPr lang="pt-BR" sz="1800" b="0" i="0" u="none" strike="noStrike" baseline="0" dirty="0">
                <a:latin typeface="FrutigerLTStd-Light"/>
              </a:rPr>
              <a:t>; </a:t>
            </a:r>
          </a:p>
          <a:p>
            <a:pPr marL="285750" indent="-285750" algn="l">
              <a:buFont typeface="Arial" panose="020B0604020202020204" pitchFamily="34" charset="0"/>
              <a:buChar char="•"/>
            </a:pPr>
            <a:r>
              <a:rPr lang="pt-BR" sz="1800" b="1" i="0" u="none" strike="noStrike" baseline="0" dirty="0">
                <a:latin typeface="FrutigerLTStd-Bold"/>
              </a:rPr>
              <a:t>distribuição</a:t>
            </a:r>
            <a:r>
              <a:rPr lang="pt-BR" sz="1800" b="0" i="0" u="none" strike="noStrike" baseline="0" dirty="0">
                <a:latin typeface="FrutigerLTStd-Light"/>
              </a:rPr>
              <a:t>; </a:t>
            </a:r>
          </a:p>
          <a:p>
            <a:pPr marL="285750" indent="-285750" algn="l">
              <a:buFont typeface="Arial" panose="020B0604020202020204" pitchFamily="34" charset="0"/>
              <a:buChar char="•"/>
            </a:pPr>
            <a:r>
              <a:rPr lang="pt-BR" sz="1800" b="1" i="0" u="none" strike="noStrike" baseline="0" dirty="0">
                <a:latin typeface="FrutigerLTStd-Bold"/>
              </a:rPr>
              <a:t>desenvolvimento</a:t>
            </a:r>
            <a:r>
              <a:rPr lang="pt-BR" sz="1800" b="0" i="0" u="none" strike="noStrike" baseline="0" dirty="0">
                <a:latin typeface="FrutigerLTStd-Light"/>
              </a:rPr>
              <a:t>;</a:t>
            </a:r>
          </a:p>
          <a:p>
            <a:pPr marL="285750" indent="-285750" algn="l">
              <a:buFont typeface="Arial" panose="020B0604020202020204" pitchFamily="34" charset="0"/>
              <a:buChar char="•"/>
            </a:pPr>
            <a:r>
              <a:rPr lang="pt-BR" sz="1800" b="1" i="0" u="none" strike="noStrike" baseline="0" dirty="0">
                <a:latin typeface="FrutigerLTStd-Bold"/>
              </a:rPr>
              <a:t>documentação</a:t>
            </a:r>
            <a:r>
              <a:rPr lang="pt-BR" sz="1800" b="0" i="0" u="none" strike="noStrike" baseline="0" dirty="0">
                <a:latin typeface="FrutigerLTStd-Light"/>
              </a:rPr>
              <a:t>; </a:t>
            </a:r>
          </a:p>
          <a:p>
            <a:pPr marL="285750" indent="-285750" algn="l">
              <a:buFont typeface="Arial" panose="020B0604020202020204" pitchFamily="34" charset="0"/>
              <a:buChar char="•"/>
            </a:pPr>
            <a:r>
              <a:rPr lang="pt-BR" sz="1800" b="1" i="0" u="none" strike="noStrike" baseline="0" dirty="0">
                <a:latin typeface="FrutigerLTStd-Bold"/>
              </a:rPr>
              <a:t>suporte ao ciclo de vida</a:t>
            </a:r>
            <a:r>
              <a:rPr lang="pt-BR" sz="1800" b="0" i="0" u="none" strike="noStrike" baseline="0" dirty="0">
                <a:latin typeface="FrutigerLTStd-Light"/>
              </a:rPr>
              <a:t>; </a:t>
            </a:r>
          </a:p>
          <a:p>
            <a:pPr marL="285750" indent="-285750" algn="l">
              <a:buFont typeface="Arial" panose="020B0604020202020204" pitchFamily="34" charset="0"/>
              <a:buChar char="•"/>
            </a:pPr>
            <a:r>
              <a:rPr lang="pt-BR" sz="1800" b="1" i="0" u="none" strike="noStrike" baseline="0" dirty="0">
                <a:latin typeface="FrutigerLTStd-Bold"/>
              </a:rPr>
              <a:t>teste de segurança;</a:t>
            </a:r>
          </a:p>
          <a:p>
            <a:pPr marL="285750" indent="-285750" algn="l">
              <a:buFont typeface="Arial" panose="020B0604020202020204" pitchFamily="34" charset="0"/>
              <a:buChar char="•"/>
            </a:pPr>
            <a:r>
              <a:rPr lang="pt-BR" sz="1800" b="1" i="0" u="none" strike="noStrike" baseline="0" dirty="0">
                <a:latin typeface="FrutigerLTStd-Bold"/>
              </a:rPr>
              <a:t>avaliação de vulnerabilidades</a:t>
            </a:r>
            <a:endParaRPr lang="pt-BR" dirty="0"/>
          </a:p>
        </p:txBody>
      </p:sp>
    </p:spTree>
    <p:extLst>
      <p:ext uri="{BB962C8B-B14F-4D97-AF65-F5344CB8AC3E}">
        <p14:creationId xmlns:p14="http://schemas.microsoft.com/office/powerpoint/2010/main" val="830841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57A3DA41-910B-21E5-143C-33B66F4F37BD}"/>
              </a:ext>
            </a:extLst>
          </p:cNvPr>
          <p:cNvSpPr txBox="1"/>
          <p:nvPr/>
        </p:nvSpPr>
        <p:spPr>
          <a:xfrm>
            <a:off x="1009291" y="619524"/>
            <a:ext cx="10575983" cy="2862322"/>
          </a:xfrm>
          <a:prstGeom prst="rect">
            <a:avLst/>
          </a:prstGeom>
          <a:noFill/>
        </p:spPr>
        <p:txBody>
          <a:bodyPr wrap="square">
            <a:spAutoFit/>
          </a:bodyPr>
          <a:lstStyle/>
          <a:p>
            <a:pPr algn="l"/>
            <a:r>
              <a:rPr lang="pt-BR" sz="1800" b="1" i="0" u="none" strike="noStrike" baseline="0" dirty="0">
                <a:latin typeface="FrutigerLTStd-Bold"/>
              </a:rPr>
              <a:t>Gerência de configuração</a:t>
            </a:r>
          </a:p>
          <a:p>
            <a:pPr algn="just"/>
            <a:r>
              <a:rPr lang="pt-BR" sz="1800" b="0" i="0" u="none" strike="noStrike" baseline="0" dirty="0">
                <a:latin typeface="FrutigerLTStd-Light"/>
              </a:rPr>
              <a:t>Uma gerência de configuração permanente no ambiente de desenvolvimento é sugerida para o ambiente, pois auxilia na garantia dos aspectos básicos da segurança da informação, como a integridade do sistema.</a:t>
            </a:r>
          </a:p>
          <a:p>
            <a:pPr algn="just"/>
            <a:r>
              <a:rPr lang="pt-BR" sz="1800" b="0" i="0" u="none" strike="noStrike" baseline="0" dirty="0">
                <a:latin typeface="FrutigerLTStd-Light"/>
              </a:rPr>
              <a:t>Essa gerência tem por função prevenir modificações, inserções e deleções sem autorização na documentação do sistema, de forma a auxiliar no processo de desenvolvimento menos frágil a erros ou negligência humana.</a:t>
            </a:r>
          </a:p>
          <a:p>
            <a:pPr algn="l"/>
            <a:endParaRPr lang="pt-BR" dirty="0">
              <a:latin typeface="FrutigerLTStd-Light"/>
            </a:endParaRPr>
          </a:p>
          <a:p>
            <a:pPr algn="l"/>
            <a:r>
              <a:rPr lang="pt-BR" sz="1800" b="1" i="0" u="none" strike="noStrike" baseline="0" dirty="0">
                <a:latin typeface="FrutigerLTStd-Bold"/>
              </a:rPr>
              <a:t>Distribuição</a:t>
            </a:r>
          </a:p>
          <a:p>
            <a:pPr algn="just"/>
            <a:r>
              <a:rPr lang="pt-BR" sz="1800" b="0" i="0" u="none" strike="noStrike" baseline="0" dirty="0">
                <a:latin typeface="FrutigerLTStd-Light"/>
              </a:rPr>
              <a:t>Para que o sistema não apresente nenhum problema no processo de mudança entre o desenvolvimento e a produção, é importante garantir que a versão disponibilizada para implantação tenha as características especificadas de segurança.</a:t>
            </a:r>
            <a:endParaRPr lang="pt-BR" dirty="0"/>
          </a:p>
        </p:txBody>
      </p:sp>
      <p:sp>
        <p:nvSpPr>
          <p:cNvPr id="5" name="CaixaDeTexto 4">
            <a:extLst>
              <a:ext uri="{FF2B5EF4-FFF2-40B4-BE49-F238E27FC236}">
                <a16:creationId xmlns:a16="http://schemas.microsoft.com/office/drawing/2014/main" id="{41B53C2C-557A-922E-2BBD-A914463C9240}"/>
              </a:ext>
            </a:extLst>
          </p:cNvPr>
          <p:cNvSpPr txBox="1"/>
          <p:nvPr/>
        </p:nvSpPr>
        <p:spPr>
          <a:xfrm>
            <a:off x="1009291" y="3638764"/>
            <a:ext cx="10575982" cy="923330"/>
          </a:xfrm>
          <a:prstGeom prst="rect">
            <a:avLst/>
          </a:prstGeom>
          <a:noFill/>
        </p:spPr>
        <p:txBody>
          <a:bodyPr wrap="square">
            <a:spAutoFit/>
          </a:bodyPr>
          <a:lstStyle/>
          <a:p>
            <a:pPr algn="just"/>
            <a:r>
              <a:rPr lang="pt-BR" sz="1800" b="1" i="0" u="none" strike="noStrike" baseline="0" dirty="0">
                <a:latin typeface="FrutigerLTStd-Bold"/>
              </a:rPr>
              <a:t>Desenvolvimento</a:t>
            </a:r>
          </a:p>
          <a:p>
            <a:pPr algn="just"/>
            <a:r>
              <a:rPr lang="pt-BR" sz="1800" b="0" i="0" u="none" strike="noStrike" baseline="0" dirty="0">
                <a:latin typeface="FrutigerLTStd-Light"/>
              </a:rPr>
              <a:t>Deve-se representar, em todos os níveis de abstração, as funcionalidades de segurança, tendo início a partir do projeto lógico até a implementação dos produtos finais.</a:t>
            </a:r>
            <a:endParaRPr lang="pt-BR" dirty="0"/>
          </a:p>
        </p:txBody>
      </p:sp>
    </p:spTree>
    <p:extLst>
      <p:ext uri="{BB962C8B-B14F-4D97-AF65-F5344CB8AC3E}">
        <p14:creationId xmlns:p14="http://schemas.microsoft.com/office/powerpoint/2010/main" val="291670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D3BCBD45-859E-3054-93DC-A2475122C6CC}"/>
              </a:ext>
            </a:extLst>
          </p:cNvPr>
          <p:cNvSpPr txBox="1"/>
          <p:nvPr/>
        </p:nvSpPr>
        <p:spPr>
          <a:xfrm>
            <a:off x="888521" y="696071"/>
            <a:ext cx="10610490" cy="2862322"/>
          </a:xfrm>
          <a:prstGeom prst="rect">
            <a:avLst/>
          </a:prstGeom>
          <a:noFill/>
        </p:spPr>
        <p:txBody>
          <a:bodyPr wrap="square">
            <a:spAutoFit/>
          </a:bodyPr>
          <a:lstStyle/>
          <a:p>
            <a:pPr algn="just"/>
            <a:r>
              <a:rPr lang="pt-BR" sz="1800" b="1" i="0" u="none" strike="noStrike" baseline="0" dirty="0">
                <a:latin typeface="FrutigerLTStd-Bold"/>
              </a:rPr>
              <a:t>Documentação</a:t>
            </a:r>
          </a:p>
          <a:p>
            <a:pPr algn="just"/>
            <a:r>
              <a:rPr lang="pt-BR" sz="1800" b="0" i="0" u="none" strike="noStrike" baseline="0" dirty="0">
                <a:latin typeface="FrutigerLTStd-Light"/>
              </a:rPr>
              <a:t>Outro item importante que merece atenção é o manual de auxílio, elaborado tanto para usuários quanto para os administradores. O manual para usuários consiste das instruções de uso, descrição das funções de segurança. Já o manual do administrador é composto de auxílio referente a manutenção, administração e configuração, de forma que garanta o uso correto e seguro do sistema.</a:t>
            </a:r>
          </a:p>
          <a:p>
            <a:pPr algn="just"/>
            <a:endParaRPr lang="pt-BR" sz="1800" b="0" i="0" u="none" strike="noStrike" baseline="0" dirty="0">
              <a:latin typeface="FrutigerLTStd-Light"/>
            </a:endParaRPr>
          </a:p>
          <a:p>
            <a:pPr algn="just"/>
            <a:r>
              <a:rPr lang="pt-BR" sz="1800" b="1" i="0" u="none" strike="noStrike" baseline="0" dirty="0">
                <a:latin typeface="FrutigerLTStd-Bold"/>
              </a:rPr>
              <a:t>• Suporte ao ciclo de vida</a:t>
            </a:r>
          </a:p>
          <a:p>
            <a:pPr algn="just"/>
            <a:r>
              <a:rPr lang="pt-BR" sz="1800" b="0" i="0" u="none" strike="noStrike" baseline="0" dirty="0">
                <a:latin typeface="FrutigerLTStd-Light"/>
              </a:rPr>
              <a:t>Os requisitos estabelecidos para assegurar o sistema dependem do modelo do ciclo de vida adotado, pois, caso a seleção não seja adequada com as normas de segurança propostas, poderá comprometer a segurança do</a:t>
            </a:r>
          </a:p>
          <a:p>
            <a:pPr algn="just"/>
            <a:r>
              <a:rPr lang="pt-BR" sz="1800" b="0" i="0" u="none" strike="noStrike" baseline="0" dirty="0">
                <a:latin typeface="FrutigerLTStd-Light"/>
              </a:rPr>
              <a:t>produto final.</a:t>
            </a:r>
            <a:endParaRPr lang="pt-BR" dirty="0"/>
          </a:p>
        </p:txBody>
      </p:sp>
      <p:sp>
        <p:nvSpPr>
          <p:cNvPr id="5" name="CaixaDeTexto 4">
            <a:extLst>
              <a:ext uri="{FF2B5EF4-FFF2-40B4-BE49-F238E27FC236}">
                <a16:creationId xmlns:a16="http://schemas.microsoft.com/office/drawing/2014/main" id="{F58A34EC-8681-9896-E401-1F6AE4970720}"/>
              </a:ext>
            </a:extLst>
          </p:cNvPr>
          <p:cNvSpPr txBox="1"/>
          <p:nvPr/>
        </p:nvSpPr>
        <p:spPr>
          <a:xfrm>
            <a:off x="888521" y="4268017"/>
            <a:ext cx="10722634" cy="923330"/>
          </a:xfrm>
          <a:prstGeom prst="rect">
            <a:avLst/>
          </a:prstGeom>
          <a:noFill/>
        </p:spPr>
        <p:txBody>
          <a:bodyPr wrap="square">
            <a:spAutoFit/>
          </a:bodyPr>
          <a:lstStyle/>
          <a:p>
            <a:pPr algn="l"/>
            <a:r>
              <a:rPr lang="pt-BR" sz="1800" b="0" i="0" u="none" strike="noStrike" baseline="0" dirty="0">
                <a:latin typeface="FrutigerLTStd-Light"/>
              </a:rPr>
              <a:t>Para esse caso, a Norma ISO sugere o uso de modelos reconhecidos, como CMMI, RUP, etc. O uso desses modelos garante que os padrões referentes à segurança da informação sejam abordados adequadamente durante as fases de desenvolvimento e manutenção (Lyra, 2008).</a:t>
            </a:r>
            <a:endParaRPr lang="pt-BR" dirty="0"/>
          </a:p>
        </p:txBody>
      </p:sp>
    </p:spTree>
    <p:extLst>
      <p:ext uri="{BB962C8B-B14F-4D97-AF65-F5344CB8AC3E}">
        <p14:creationId xmlns:p14="http://schemas.microsoft.com/office/powerpoint/2010/main" val="3471894578"/>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FDF7CFB516D244090085CB25C791B67" ma:contentTypeVersion="2" ma:contentTypeDescription="Crie um novo documento." ma:contentTypeScope="" ma:versionID="8ff061b1230d899b3b803abcb830d524">
  <xsd:schema xmlns:xsd="http://www.w3.org/2001/XMLSchema" xmlns:xs="http://www.w3.org/2001/XMLSchema" xmlns:p="http://schemas.microsoft.com/office/2006/metadata/properties" xmlns:ns2="4b81baa3-bd77-40b5-8fe9-d4acfbdd393b" targetNamespace="http://schemas.microsoft.com/office/2006/metadata/properties" ma:root="true" ma:fieldsID="0920d275fb064d92a00adb41b10b4aa3" ns2:_="">
    <xsd:import namespace="4b81baa3-bd77-40b5-8fe9-d4acfbdd393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81baa3-bd77-40b5-8fe9-d4acfbdd39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8788C66-FAC6-401D-9D19-00510EFE6E28}"/>
</file>

<file path=customXml/itemProps2.xml><?xml version="1.0" encoding="utf-8"?>
<ds:datastoreItem xmlns:ds="http://schemas.openxmlformats.org/officeDocument/2006/customXml" ds:itemID="{FCB29DBA-E660-478B-B967-4A10903D53DA}"/>
</file>

<file path=customXml/itemProps3.xml><?xml version="1.0" encoding="utf-8"?>
<ds:datastoreItem xmlns:ds="http://schemas.openxmlformats.org/officeDocument/2006/customXml" ds:itemID="{E68588AE-B9D6-476A-9E3C-7228F79D18DE}"/>
</file>

<file path=docProps/app.xml><?xml version="1.0" encoding="utf-8"?>
<Properties xmlns="http://schemas.openxmlformats.org/officeDocument/2006/extended-properties" xmlns:vt="http://schemas.openxmlformats.org/officeDocument/2006/docPropsVTypes">
  <TotalTime>38</TotalTime>
  <Words>1478</Words>
  <Application>Microsoft Office PowerPoint</Application>
  <PresentationFormat>Widescreen</PresentationFormat>
  <Paragraphs>85</Paragraphs>
  <Slides>20</Slides>
  <Notes>0</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20</vt:i4>
      </vt:variant>
    </vt:vector>
  </HeadingPairs>
  <TitlesOfParts>
    <vt:vector size="29" baseType="lpstr">
      <vt:lpstr>Arial</vt:lpstr>
      <vt:lpstr>Calibri</vt:lpstr>
      <vt:lpstr>Calibri Light</vt:lpstr>
      <vt:lpstr>FrutigerLTStd-Black</vt:lpstr>
      <vt:lpstr>FrutigerLTStd-Bold</vt:lpstr>
      <vt:lpstr>FrutigerLTStd-BoldItalic</vt:lpstr>
      <vt:lpstr>FrutigerLTStd-Light</vt:lpstr>
      <vt:lpstr>FrutigerLTStd-LightItalic</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RONILSON RODRIGUES PINHO</dc:creator>
  <cp:lastModifiedBy>RONILSON RODRIGUES PINHO</cp:lastModifiedBy>
  <cp:revision>1</cp:revision>
  <dcterms:created xsi:type="dcterms:W3CDTF">2023-05-18T15:24:28Z</dcterms:created>
  <dcterms:modified xsi:type="dcterms:W3CDTF">2023-05-18T16:03:03Z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0x010100CFDF7CFB516D244090085CB25C791B67</vt:lpwstr>
  </property>
</Properties>
</file>