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70" r:id="rId17"/>
    <p:sldId id="284" r:id="rId18"/>
    <p:sldId id="271" r:id="rId19"/>
    <p:sldId id="285" r:id="rId20"/>
    <p:sldId id="272" r:id="rId21"/>
    <p:sldId id="273"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7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D1E90-65B9-B6DD-2051-A231CE3B19D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FA86C6-1600-1958-23EC-09E090DFE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D6B5294-6670-28FF-5F35-9F3268B320E3}"/>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5" name="Espaço Reservado para Rodapé 4">
            <a:extLst>
              <a:ext uri="{FF2B5EF4-FFF2-40B4-BE49-F238E27FC236}">
                <a16:creationId xmlns:a16="http://schemas.microsoft.com/office/drawing/2014/main" id="{5393226D-0D00-1F36-C696-0F43933DDF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9C5BBB-48B0-8B00-9925-B629D1AE5482}"/>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254335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6A4D6-19B9-484A-CC71-71E092DC480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61866D6-B0D2-192F-3089-197ED181DA8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48C5645-DF39-2F79-DA9C-CE8C0EDFE31B}"/>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5" name="Espaço Reservado para Rodapé 4">
            <a:extLst>
              <a:ext uri="{FF2B5EF4-FFF2-40B4-BE49-F238E27FC236}">
                <a16:creationId xmlns:a16="http://schemas.microsoft.com/office/drawing/2014/main" id="{4613239F-DD45-6B27-94FD-F5EBA46CA6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7FC05B-3F81-A641-3F51-7A33F9D9FBEF}"/>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33818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FDD6B6-25F7-54A8-1CEC-DA8BC98E80D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ED5E700-756C-962A-2880-2DCFA6BE197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C3BFB0-169B-4C81-2849-94FEE5A4442E}"/>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5" name="Espaço Reservado para Rodapé 4">
            <a:extLst>
              <a:ext uri="{FF2B5EF4-FFF2-40B4-BE49-F238E27FC236}">
                <a16:creationId xmlns:a16="http://schemas.microsoft.com/office/drawing/2014/main" id="{330E1307-B704-D24D-834B-8C66B7AF192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76FE875-756D-FA49-4C0D-5BCE761DACB5}"/>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361856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C0B68-6B6C-383B-3485-84C6E75A7C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EFA396A-97B7-CE2D-E691-00EEA42B494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21DED0-205C-76E6-46A8-98FAE6FE7048}"/>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5" name="Espaço Reservado para Rodapé 4">
            <a:extLst>
              <a:ext uri="{FF2B5EF4-FFF2-40B4-BE49-F238E27FC236}">
                <a16:creationId xmlns:a16="http://schemas.microsoft.com/office/drawing/2014/main" id="{5C91B704-8D05-C677-4717-8EDF416CCC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B02B3C-2525-B5FD-AC0E-A97D55E2AAD0}"/>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303564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21536-26C7-6E44-024F-2E50D393BA3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044BF4D-C5AB-966F-09D1-90C0861C3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9EA8886-C45F-AF56-152F-CB0909DE768D}"/>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5" name="Espaço Reservado para Rodapé 4">
            <a:extLst>
              <a:ext uri="{FF2B5EF4-FFF2-40B4-BE49-F238E27FC236}">
                <a16:creationId xmlns:a16="http://schemas.microsoft.com/office/drawing/2014/main" id="{4B1557B5-3881-6E24-B3B8-2968140EC4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79B5FA-B49C-9685-62AE-C5C78D3D19FF}"/>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36362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4A1BD-1A7B-87DB-8CAE-30209DB12D4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76DC143-BD93-C6AB-1DAB-7BD9CBF6802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545C823-FE7D-F32C-2CA2-748C504586C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58C78C2-EB1F-285A-18AA-EBD6BFA8D764}"/>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6" name="Espaço Reservado para Rodapé 5">
            <a:extLst>
              <a:ext uri="{FF2B5EF4-FFF2-40B4-BE49-F238E27FC236}">
                <a16:creationId xmlns:a16="http://schemas.microsoft.com/office/drawing/2014/main" id="{44A108DB-9178-E99F-DEA9-85990E02714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AF99BC4-97C5-6D15-1DCC-B82E73320E15}"/>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305445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A7C10-CFC1-B898-AB74-56C5152D54B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869DD9B-B7FC-2451-781B-EAFAC6EED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34F8824-881C-C4B8-12CA-720C294B817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D997000-FB2B-1EEE-30F8-D389820B5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052CB9C-2B8F-7774-1036-021821CCA16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77AF4E4-1EE0-0AA1-A8DF-BB9D152BF8DE}"/>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8" name="Espaço Reservado para Rodapé 7">
            <a:extLst>
              <a:ext uri="{FF2B5EF4-FFF2-40B4-BE49-F238E27FC236}">
                <a16:creationId xmlns:a16="http://schemas.microsoft.com/office/drawing/2014/main" id="{63B0C902-CBB5-D71F-EAD9-746C00B9787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474544E-5928-65ED-C048-D980743009A7}"/>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22447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9594E-9789-95E9-10A0-44BF75F98F6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0B7617F-3DF4-F425-2F81-42382C2E1C1F}"/>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4" name="Espaço Reservado para Rodapé 3">
            <a:extLst>
              <a:ext uri="{FF2B5EF4-FFF2-40B4-BE49-F238E27FC236}">
                <a16:creationId xmlns:a16="http://schemas.microsoft.com/office/drawing/2014/main" id="{CAFEBAE4-E6F9-DF8A-C2E0-6B55D74648B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EA9494F-EB88-2319-9BB8-C5FC970A4658}"/>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88909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7823AD7-95A2-A54F-E583-84F00C73AE28}"/>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3" name="Espaço Reservado para Rodapé 2">
            <a:extLst>
              <a:ext uri="{FF2B5EF4-FFF2-40B4-BE49-F238E27FC236}">
                <a16:creationId xmlns:a16="http://schemas.microsoft.com/office/drawing/2014/main" id="{F59F64C7-BAFC-2725-066C-048A02CA8A7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A9DE34A-3449-7F88-519D-B7B2550004CB}"/>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200808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10147-1CD9-7094-24F4-7DCC18FDDB4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92504D1-6050-BC63-CA91-2550C67B1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3AF4629-193F-61EC-AE48-D59FF5C6F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6FD35C2-C0C7-F15A-C0E4-6BFBF9D68620}"/>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6" name="Espaço Reservado para Rodapé 5">
            <a:extLst>
              <a:ext uri="{FF2B5EF4-FFF2-40B4-BE49-F238E27FC236}">
                <a16:creationId xmlns:a16="http://schemas.microsoft.com/office/drawing/2014/main" id="{01110011-38FE-11C8-8C69-154258FE37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165BD49-DCF6-E63B-4CAD-745F17DCBB78}"/>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37435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425FC-061B-84A6-FFBF-2CCE68E2976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3543BDF-68C3-E7EE-C0B7-6EDC8AE81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8EC339-5604-D400-6984-43B8634BA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366439D-1C47-34C9-837A-63FD80593939}"/>
              </a:ext>
            </a:extLst>
          </p:cNvPr>
          <p:cNvSpPr>
            <a:spLocks noGrp="1"/>
          </p:cNvSpPr>
          <p:nvPr>
            <p:ph type="dt" sz="half" idx="10"/>
          </p:nvPr>
        </p:nvSpPr>
        <p:spPr/>
        <p:txBody>
          <a:bodyPr/>
          <a:lstStyle/>
          <a:p>
            <a:fld id="{D2478908-4858-4E7E-B96C-74B964B1318E}" type="datetimeFigureOut">
              <a:rPr lang="pt-BR" smtClean="0"/>
              <a:t>11/05/2023</a:t>
            </a:fld>
            <a:endParaRPr lang="pt-BR"/>
          </a:p>
        </p:txBody>
      </p:sp>
      <p:sp>
        <p:nvSpPr>
          <p:cNvPr id="6" name="Espaço Reservado para Rodapé 5">
            <a:extLst>
              <a:ext uri="{FF2B5EF4-FFF2-40B4-BE49-F238E27FC236}">
                <a16:creationId xmlns:a16="http://schemas.microsoft.com/office/drawing/2014/main" id="{248E9661-3B20-A664-7870-C706746B3E6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2AC128-9AD0-4B3B-50E3-0DD9F79768DD}"/>
              </a:ext>
            </a:extLst>
          </p:cNvPr>
          <p:cNvSpPr>
            <a:spLocks noGrp="1"/>
          </p:cNvSpPr>
          <p:nvPr>
            <p:ph type="sldNum" sz="quarter" idx="12"/>
          </p:nvPr>
        </p:nvSpPr>
        <p:spPr/>
        <p:txBody>
          <a:bodyPr/>
          <a:lstStyle/>
          <a:p>
            <a:fld id="{280B24E9-A3F8-4EA1-843C-3BF95F1039E8}" type="slidenum">
              <a:rPr lang="pt-BR" smtClean="0"/>
              <a:t>‹nº›</a:t>
            </a:fld>
            <a:endParaRPr lang="pt-BR"/>
          </a:p>
        </p:txBody>
      </p:sp>
    </p:spTree>
    <p:extLst>
      <p:ext uri="{BB962C8B-B14F-4D97-AF65-F5344CB8AC3E}">
        <p14:creationId xmlns:p14="http://schemas.microsoft.com/office/powerpoint/2010/main" val="174755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2E0BB5F-0637-1498-6ECA-0C314BF09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4C17612-44B8-458B-4649-BD693EDF5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F06831-BF88-BC99-B61D-A4E3F66B0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8908-4858-4E7E-B96C-74B964B1318E}" type="datetimeFigureOut">
              <a:rPr lang="pt-BR" smtClean="0"/>
              <a:t>11/05/2023</a:t>
            </a:fld>
            <a:endParaRPr lang="pt-BR"/>
          </a:p>
        </p:txBody>
      </p:sp>
      <p:sp>
        <p:nvSpPr>
          <p:cNvPr id="5" name="Espaço Reservado para Rodapé 4">
            <a:extLst>
              <a:ext uri="{FF2B5EF4-FFF2-40B4-BE49-F238E27FC236}">
                <a16:creationId xmlns:a16="http://schemas.microsoft.com/office/drawing/2014/main" id="{1CB10B3C-C93A-4463-9080-46E3598C3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C80D2D4-76CC-98B8-0FD5-45BCA44D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B24E9-A3F8-4EA1-843C-3BF95F1039E8}" type="slidenum">
              <a:rPr lang="pt-BR" smtClean="0"/>
              <a:t>‹nº›</a:t>
            </a:fld>
            <a:endParaRPr lang="pt-BR"/>
          </a:p>
        </p:txBody>
      </p:sp>
    </p:spTree>
    <p:extLst>
      <p:ext uri="{BB962C8B-B14F-4D97-AF65-F5344CB8AC3E}">
        <p14:creationId xmlns:p14="http://schemas.microsoft.com/office/powerpoint/2010/main" val="1166874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82CB6-3081-DA3E-4DD1-EECA04E04A06}"/>
              </a:ext>
            </a:extLst>
          </p:cNvPr>
          <p:cNvSpPr>
            <a:spLocks noGrp="1"/>
          </p:cNvSpPr>
          <p:nvPr>
            <p:ph type="ctrTitle"/>
          </p:nvPr>
        </p:nvSpPr>
        <p:spPr/>
        <p:txBody>
          <a:bodyPr>
            <a:normAutofit fontScale="90000"/>
          </a:bodyPr>
          <a:lstStyle/>
          <a:p>
            <a:r>
              <a:rPr lang="pt-BR" b="0" i="0" dirty="0">
                <a:solidFill>
                  <a:srgbClr val="656565"/>
                </a:solidFill>
                <a:effectLst/>
                <a:latin typeface="Open Sans" panose="020B0606030504020204" pitchFamily="34" charset="0"/>
              </a:rPr>
              <a:t>O Papel e a Política de Segurança da Informação</a:t>
            </a:r>
            <a:br>
              <a:rPr lang="pt-BR" b="0" i="0" dirty="0">
                <a:solidFill>
                  <a:srgbClr val="656565"/>
                </a:solidFill>
                <a:effectLst/>
                <a:latin typeface="Open Sans" panose="020B0606030504020204" pitchFamily="34" charset="0"/>
              </a:rPr>
            </a:br>
            <a:endParaRPr lang="pt-BR" dirty="0"/>
          </a:p>
        </p:txBody>
      </p:sp>
      <p:sp>
        <p:nvSpPr>
          <p:cNvPr id="3" name="Subtítulo 2">
            <a:extLst>
              <a:ext uri="{FF2B5EF4-FFF2-40B4-BE49-F238E27FC236}">
                <a16:creationId xmlns:a16="http://schemas.microsoft.com/office/drawing/2014/main" id="{C0A071FC-9FD4-B5EB-69A0-787D53403283}"/>
              </a:ext>
            </a:extLst>
          </p:cNvPr>
          <p:cNvSpPr>
            <a:spLocks noGrp="1"/>
          </p:cNvSpPr>
          <p:nvPr>
            <p:ph type="subTitle" idx="1"/>
          </p:nvPr>
        </p:nvSpPr>
        <p:spPr>
          <a:xfrm>
            <a:off x="638175" y="4079875"/>
            <a:ext cx="9144000" cy="1655762"/>
          </a:xfrm>
        </p:spPr>
        <p:txBody>
          <a:bodyPr>
            <a:normAutofit fontScale="77500" lnSpcReduction="20000"/>
          </a:bodyPr>
          <a:lstStyle/>
          <a:p>
            <a:pPr algn="l"/>
            <a:r>
              <a:rPr lang="pt-BR" sz="2400" b="0" i="0" u="none" strike="noStrike" baseline="0">
                <a:latin typeface="FrutigerLTStd-Light"/>
              </a:rPr>
              <a:t>Aula 01</a:t>
            </a:r>
          </a:p>
          <a:p>
            <a:pPr algn="l"/>
            <a:r>
              <a:rPr lang="pt-BR">
                <a:latin typeface="FrutigerLTStd-Light"/>
              </a:rPr>
              <a:t>Professor Ronilson</a:t>
            </a:r>
          </a:p>
          <a:p>
            <a:pPr algn="l"/>
            <a:r>
              <a:rPr lang="pt-BR">
                <a:latin typeface="FrutigerLTStd-Light"/>
              </a:rPr>
              <a:t>Material retirado a apostila e-tec</a:t>
            </a:r>
          </a:p>
          <a:p>
            <a:pPr algn="l"/>
            <a:r>
              <a:rPr lang="pt-BR">
                <a:latin typeface="FrutigerLTStd-Light"/>
              </a:rPr>
              <a:t>Professora </a:t>
            </a:r>
            <a:r>
              <a:rPr lang="pt-BR" sz="2400" b="0" i="1" u="none" strike="noStrike" baseline="0">
                <a:latin typeface="FrutigerLTStd-LightItalic"/>
              </a:rPr>
              <a:t>Nélia O. Campo Fernandes</a:t>
            </a:r>
            <a:endParaRPr lang="pt-BR" sz="2400" b="0" i="1" u="none" strike="noStrike" baseline="0">
              <a:latin typeface="FrutigerLTStd-Light"/>
            </a:endParaRPr>
          </a:p>
          <a:p>
            <a:pPr algn="l"/>
            <a:r>
              <a:rPr lang="pt-BR" i="1">
                <a:latin typeface="FrutigerLTStd-Light"/>
              </a:rPr>
              <a:t>IFMT</a:t>
            </a:r>
            <a:endParaRPr lang="pt-BR" dirty="0">
              <a:latin typeface="FrutigerLTStd-Light"/>
            </a:endParaRPr>
          </a:p>
        </p:txBody>
      </p:sp>
    </p:spTree>
    <p:extLst>
      <p:ext uri="{BB962C8B-B14F-4D97-AF65-F5344CB8AC3E}">
        <p14:creationId xmlns:p14="http://schemas.microsoft.com/office/powerpoint/2010/main" val="247890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7517BD0-5037-32A5-EE5F-90FD29367A64}"/>
              </a:ext>
            </a:extLst>
          </p:cNvPr>
          <p:cNvSpPr txBox="1"/>
          <p:nvPr/>
        </p:nvSpPr>
        <p:spPr>
          <a:xfrm>
            <a:off x="217885" y="325041"/>
            <a:ext cx="11312128" cy="2585323"/>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4º passo – Treinamento</a:t>
            </a:r>
          </a:p>
          <a:p>
            <a:pPr algn="just"/>
            <a:r>
              <a:rPr lang="pt-BR" b="0" i="0" dirty="0">
                <a:solidFill>
                  <a:srgbClr val="000000"/>
                </a:solidFill>
                <a:effectLst/>
                <a:latin typeface="Open Sans" panose="020B0606030504020204" pitchFamily="34" charset="0"/>
              </a:rPr>
              <a:t>O objetivo do quarto passo é o treinamento, ou seja, informar aos funcionários a importância da gestão da informação e os cuidados necessários durante a execução de suas atividades na organização.</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Todos devem receber treinamento apropriado que contemple: o uso correto dos equipamentos, como atualizá-los, como detectar problemas, como registrar e solicitar a correção dos problemas etc.</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Esse processo de utilização dos recursos deve ser formalizado num documento de conscientização sobre a segurança da informação, disponibilizado a todos os funcionários e atualizado constantemente.</a:t>
            </a:r>
          </a:p>
        </p:txBody>
      </p:sp>
    </p:spTree>
    <p:extLst>
      <p:ext uri="{BB962C8B-B14F-4D97-AF65-F5344CB8AC3E}">
        <p14:creationId xmlns:p14="http://schemas.microsoft.com/office/powerpoint/2010/main" val="211603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3BF8878-D707-8E22-7DBE-BD6D21282519}"/>
              </a:ext>
            </a:extLst>
          </p:cNvPr>
          <p:cNvSpPr txBox="1"/>
          <p:nvPr/>
        </p:nvSpPr>
        <p:spPr>
          <a:xfrm>
            <a:off x="375047" y="430590"/>
            <a:ext cx="11497865" cy="2031325"/>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5º passo – Punições</a:t>
            </a:r>
          </a:p>
          <a:p>
            <a:pPr algn="just"/>
            <a:r>
              <a:rPr lang="pt-BR" b="0" i="0" dirty="0">
                <a:solidFill>
                  <a:srgbClr val="000000"/>
                </a:solidFill>
                <a:effectLst/>
                <a:latin typeface="Open Sans" panose="020B0606030504020204" pitchFamily="34" charset="0"/>
              </a:rPr>
              <a:t>O quinto e último passo da política de segurança é definir quais punições serão aplicadas em caso de desobediência das regras. O grau de punição deve estar associado ao valor da informação e ao prejuízo que sua revelação pode representar para a organização.</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Todos os funcionários devem saber claramente o que pode acontecer se a política não for respeitada, mas para que seja justo é necessário que as regras também sejam claras?</a:t>
            </a:r>
          </a:p>
        </p:txBody>
      </p:sp>
      <p:sp>
        <p:nvSpPr>
          <p:cNvPr id="5" name="CaixaDeTexto 4">
            <a:extLst>
              <a:ext uri="{FF2B5EF4-FFF2-40B4-BE49-F238E27FC236}">
                <a16:creationId xmlns:a16="http://schemas.microsoft.com/office/drawing/2014/main" id="{0017F800-864B-CE89-DD7F-CF41EA262C3F}"/>
              </a:ext>
            </a:extLst>
          </p:cNvPr>
          <p:cNvSpPr txBox="1"/>
          <p:nvPr/>
        </p:nvSpPr>
        <p:spPr>
          <a:xfrm>
            <a:off x="375046" y="2505670"/>
            <a:ext cx="11354991" cy="646331"/>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Transparência</a:t>
            </a:r>
          </a:p>
          <a:p>
            <a:r>
              <a:rPr lang="pt-BR" i="0" dirty="0">
                <a:effectLst/>
                <a:latin typeface="Open Sans" panose="020B0606030504020204" pitchFamily="34" charset="0"/>
              </a:rPr>
              <a:t>Devem representar o verdadeiro pensamento da organização e ser coerente com suas ações.</a:t>
            </a:r>
          </a:p>
        </p:txBody>
      </p:sp>
      <p:sp>
        <p:nvSpPr>
          <p:cNvPr id="7" name="CaixaDeTexto 6">
            <a:extLst>
              <a:ext uri="{FF2B5EF4-FFF2-40B4-BE49-F238E27FC236}">
                <a16:creationId xmlns:a16="http://schemas.microsoft.com/office/drawing/2014/main" id="{25B417B5-459E-41AD-B69A-081FE4CCC4F0}"/>
              </a:ext>
            </a:extLst>
          </p:cNvPr>
          <p:cNvSpPr txBox="1"/>
          <p:nvPr/>
        </p:nvSpPr>
        <p:spPr>
          <a:xfrm>
            <a:off x="375046" y="3382834"/>
            <a:ext cx="11354990" cy="646331"/>
          </a:xfrm>
          <a:prstGeom prst="rect">
            <a:avLst/>
          </a:prstGeom>
          <a:noFill/>
        </p:spPr>
        <p:txBody>
          <a:bodyPr wrap="square">
            <a:spAutoFit/>
          </a:bodyPr>
          <a:lstStyle/>
          <a:p>
            <a:r>
              <a:rPr lang="pt-BR" i="0" dirty="0">
                <a:solidFill>
                  <a:srgbClr val="79A650"/>
                </a:solidFill>
                <a:effectLst/>
                <a:latin typeface="Open Sans" panose="020B0606030504020204" pitchFamily="34" charset="0"/>
              </a:rPr>
              <a:t>Obrigatoriedade</a:t>
            </a:r>
          </a:p>
          <a:p>
            <a:r>
              <a:rPr lang="pt-BR" i="0" dirty="0">
                <a:effectLst/>
                <a:latin typeface="Open Sans" panose="020B0606030504020204" pitchFamily="34" charset="0"/>
              </a:rPr>
              <a:t>Devem ser cumpridas por todos que utilizam a informação da organização, sem exceções.</a:t>
            </a:r>
          </a:p>
        </p:txBody>
      </p:sp>
      <p:sp>
        <p:nvSpPr>
          <p:cNvPr id="9" name="CaixaDeTexto 8">
            <a:extLst>
              <a:ext uri="{FF2B5EF4-FFF2-40B4-BE49-F238E27FC236}">
                <a16:creationId xmlns:a16="http://schemas.microsoft.com/office/drawing/2014/main" id="{2DA2E8D8-547C-89FD-B513-A4ED4B746264}"/>
              </a:ext>
            </a:extLst>
          </p:cNvPr>
          <p:cNvSpPr txBox="1"/>
          <p:nvPr/>
        </p:nvSpPr>
        <p:spPr>
          <a:xfrm>
            <a:off x="375046" y="4231422"/>
            <a:ext cx="11354990" cy="646331"/>
          </a:xfrm>
          <a:prstGeom prst="rect">
            <a:avLst/>
          </a:prstGeom>
          <a:noFill/>
        </p:spPr>
        <p:txBody>
          <a:bodyPr wrap="square">
            <a:spAutoFit/>
          </a:bodyPr>
          <a:lstStyle/>
          <a:p>
            <a:r>
              <a:rPr lang="pt-BR" i="0" dirty="0">
                <a:solidFill>
                  <a:srgbClr val="79A650"/>
                </a:solidFill>
                <a:effectLst/>
                <a:latin typeface="Open Sans" panose="020B0606030504020204" pitchFamily="34" charset="0"/>
              </a:rPr>
              <a:t>Simplicidade</a:t>
            </a:r>
          </a:p>
          <a:p>
            <a:r>
              <a:rPr lang="pt-BR" i="0" dirty="0">
                <a:effectLst/>
                <a:latin typeface="Open Sans" panose="020B0606030504020204" pitchFamily="34" charset="0"/>
              </a:rPr>
              <a:t>Devem ser de fácil leitura e compreensão, em linguagem simples, sem termos técnicos</a:t>
            </a:r>
            <a:r>
              <a:rPr lang="pt-BR" i="0" dirty="0">
                <a:solidFill>
                  <a:srgbClr val="79A650"/>
                </a:solidFill>
                <a:effectLst/>
                <a:latin typeface="Open Sans" panose="020B0606030504020204" pitchFamily="34" charset="0"/>
              </a:rPr>
              <a:t>.</a:t>
            </a:r>
          </a:p>
        </p:txBody>
      </p:sp>
    </p:spTree>
    <p:extLst>
      <p:ext uri="{BB962C8B-B14F-4D97-AF65-F5344CB8AC3E}">
        <p14:creationId xmlns:p14="http://schemas.microsoft.com/office/powerpoint/2010/main" val="30189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0656179-4688-DCC7-62B9-B7A36546E128}"/>
              </a:ext>
            </a:extLst>
          </p:cNvPr>
          <p:cNvSpPr txBox="1"/>
          <p:nvPr/>
        </p:nvSpPr>
        <p:spPr>
          <a:xfrm>
            <a:off x="232172" y="424160"/>
            <a:ext cx="11326415" cy="646331"/>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Boas Práticas</a:t>
            </a:r>
          </a:p>
          <a:p>
            <a:pPr algn="l"/>
            <a:r>
              <a:rPr lang="pt-BR" b="0" i="0" dirty="0">
                <a:solidFill>
                  <a:srgbClr val="000000"/>
                </a:solidFill>
                <a:effectLst/>
                <a:latin typeface="Open Sans" panose="020B0606030504020204" pitchFamily="34" charset="0"/>
              </a:rPr>
              <a:t>Algumas ações que ajudam na política de segurança de uma organização.</a:t>
            </a:r>
          </a:p>
        </p:txBody>
      </p:sp>
      <p:sp>
        <p:nvSpPr>
          <p:cNvPr id="5" name="CaixaDeTexto 4">
            <a:extLst>
              <a:ext uri="{FF2B5EF4-FFF2-40B4-BE49-F238E27FC236}">
                <a16:creationId xmlns:a16="http://schemas.microsoft.com/office/drawing/2014/main" id="{BF6C98B9-FC61-579F-AB92-6583D76599FA}"/>
              </a:ext>
            </a:extLst>
          </p:cNvPr>
          <p:cNvSpPr txBox="1"/>
          <p:nvPr/>
        </p:nvSpPr>
        <p:spPr>
          <a:xfrm>
            <a:off x="232172" y="1447324"/>
            <a:ext cx="11326415"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_Configure seu computador para que entre em modo de proteção de tela após 10 minutos, com exigência de senha para utilizá-lo, e toda vez que você se ausentar, suspenda a sessão.</a:t>
            </a:r>
            <a:endParaRPr lang="pt-BR" dirty="0"/>
          </a:p>
        </p:txBody>
      </p:sp>
      <p:sp>
        <p:nvSpPr>
          <p:cNvPr id="7" name="CaixaDeTexto 6">
            <a:extLst>
              <a:ext uri="{FF2B5EF4-FFF2-40B4-BE49-F238E27FC236}">
                <a16:creationId xmlns:a16="http://schemas.microsoft.com/office/drawing/2014/main" id="{22F26B1A-6C31-58AD-DDD2-CE68737E6890}"/>
              </a:ext>
            </a:extLst>
          </p:cNvPr>
          <p:cNvSpPr txBox="1"/>
          <p:nvPr/>
        </p:nvSpPr>
        <p:spPr>
          <a:xfrm>
            <a:off x="232172" y="2163843"/>
            <a:ext cx="11326414" cy="1200329"/>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_Ao usar a impressora, certifique-se de que não haja documentos na fila de espera e recolha as impressões imediatamente. Guarde os documentos confidenciais em armários que tenham chaves e, ao encerrar as reuniões, não deixe documentos sobre as mesas nem anotações nos quadros de avisos ou nos equipamentos utilizados.</a:t>
            </a:r>
            <a:endParaRPr lang="pt-BR" dirty="0"/>
          </a:p>
        </p:txBody>
      </p:sp>
      <p:sp>
        <p:nvSpPr>
          <p:cNvPr id="9" name="CaixaDeTexto 8">
            <a:extLst>
              <a:ext uri="{FF2B5EF4-FFF2-40B4-BE49-F238E27FC236}">
                <a16:creationId xmlns:a16="http://schemas.microsoft.com/office/drawing/2014/main" id="{32597539-AD81-7667-E3B0-3A9BF6C66CD1}"/>
              </a:ext>
            </a:extLst>
          </p:cNvPr>
          <p:cNvSpPr txBox="1"/>
          <p:nvPr/>
        </p:nvSpPr>
        <p:spPr>
          <a:xfrm>
            <a:off x="232172" y="3429090"/>
            <a:ext cx="11326414"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_Ao telefonar ou ao enviar um e-mail, certifique-se de que se trata realmente da pessoa a ser comunicada. Ao receber um visitante, identifique-o e não o deixe desacompanhado na organização.</a:t>
            </a:r>
            <a:endParaRPr lang="pt-BR" dirty="0"/>
          </a:p>
        </p:txBody>
      </p:sp>
      <p:sp>
        <p:nvSpPr>
          <p:cNvPr id="11" name="CaixaDeTexto 10">
            <a:extLst>
              <a:ext uri="{FF2B5EF4-FFF2-40B4-BE49-F238E27FC236}">
                <a16:creationId xmlns:a16="http://schemas.microsoft.com/office/drawing/2014/main" id="{79532F09-1897-5193-7EE1-9C84A56F50BB}"/>
              </a:ext>
            </a:extLst>
          </p:cNvPr>
          <p:cNvSpPr txBox="1"/>
          <p:nvPr/>
        </p:nvSpPr>
        <p:spPr>
          <a:xfrm>
            <a:off x="232172" y="4140339"/>
            <a:ext cx="11326414" cy="646331"/>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_Não crie assinaturas de e-mail com dados pessoais (como o endereço e o telefone da sua casa, por exemplo).</a:t>
            </a:r>
            <a:endParaRPr lang="pt-BR" dirty="0"/>
          </a:p>
        </p:txBody>
      </p:sp>
      <p:sp>
        <p:nvSpPr>
          <p:cNvPr id="13" name="CaixaDeTexto 12">
            <a:extLst>
              <a:ext uri="{FF2B5EF4-FFF2-40B4-BE49-F238E27FC236}">
                <a16:creationId xmlns:a16="http://schemas.microsoft.com/office/drawing/2014/main" id="{14BE4331-771B-043B-5F81-FE8DA9238EB7}"/>
              </a:ext>
            </a:extLst>
          </p:cNvPr>
          <p:cNvSpPr txBox="1"/>
          <p:nvPr/>
        </p:nvSpPr>
        <p:spPr>
          <a:xfrm>
            <a:off x="232172" y="4786670"/>
            <a:ext cx="11326414"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_Em caso de detecção de vírus no seu computador, solicite o suporte da organização e faça uma cópia dos dados importantes.</a:t>
            </a:r>
            <a:endParaRPr lang="pt-BR" dirty="0"/>
          </a:p>
        </p:txBody>
      </p:sp>
    </p:spTree>
    <p:extLst>
      <p:ext uri="{BB962C8B-B14F-4D97-AF65-F5344CB8AC3E}">
        <p14:creationId xmlns:p14="http://schemas.microsoft.com/office/powerpoint/2010/main" val="45071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EDCF62-8815-9DFC-080F-8D047902F2FB}"/>
              </a:ext>
            </a:extLst>
          </p:cNvPr>
          <p:cNvSpPr>
            <a:spLocks noChangeArrowheads="1"/>
          </p:cNvSpPr>
          <p:nvPr/>
        </p:nvSpPr>
        <p:spPr bwMode="auto">
          <a:xfrm>
            <a:off x="171450" y="16144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a:ln>
                  <a:noFill/>
                </a:ln>
                <a:solidFill>
                  <a:srgbClr val="333333"/>
                </a:solidFill>
                <a:effectLst/>
                <a:latin typeface="Verdana" panose="020B0604030504040204" pitchFamily="34" charset="0"/>
              </a:rPr>
              <a:t>Questão: Como responsável pelo setor de segurança da informação de uma instituição financeira, dentre as políticas de segurança adotadas está o controle de acesso lógico que é o conjunto de medidas de segurança que protegem os recursos informatizados conforme a necessidade e os privilégios de acesso do usuário. Classificado como “sujeito ativo”, esse usuário deve ser identificado e autenticado por meio de senha ou outros mecanismos de verificação.</a:t>
            </a:r>
            <a:br>
              <a:rPr kumimoji="0" lang="pt-BR" altLang="pt-BR" sz="1200" b="1" i="0" u="none" strike="noStrike" cap="none" normalizeH="0" baseline="0">
                <a:ln>
                  <a:noFill/>
                </a:ln>
                <a:solidFill>
                  <a:srgbClr val="333333"/>
                </a:solidFill>
                <a:effectLst/>
                <a:latin typeface="Verdana" panose="020B0604030504040204" pitchFamily="34" charset="0"/>
              </a:rPr>
            </a:br>
            <a:br>
              <a:rPr kumimoji="0" lang="pt-BR" altLang="pt-BR" sz="1200" b="1" i="0" u="none" strike="noStrike" cap="none" normalizeH="0" baseline="0">
                <a:ln>
                  <a:noFill/>
                </a:ln>
                <a:solidFill>
                  <a:srgbClr val="333333"/>
                </a:solidFill>
                <a:effectLst/>
                <a:latin typeface="Verdana" panose="020B0604030504040204" pitchFamily="34" charset="0"/>
              </a:rPr>
            </a:br>
            <a:r>
              <a:rPr kumimoji="0" lang="pt-BR" altLang="pt-BR" sz="1200" b="1" i="0" u="none" strike="noStrike" cap="none" normalizeH="0" baseline="0">
                <a:ln>
                  <a:noFill/>
                </a:ln>
                <a:solidFill>
                  <a:srgbClr val="333333"/>
                </a:solidFill>
                <a:effectLst/>
                <a:latin typeface="Verdana" panose="020B0604030504040204" pitchFamily="34" charset="0"/>
              </a:rPr>
              <a:t>Dentre as alternativas abaixo, a que melhor caracteriza um procedimento de segurança da informação é:</a:t>
            </a:r>
            <a:br>
              <a:rPr kumimoji="0" lang="pt-BR" altLang="pt-BR" sz="1200" b="1" i="0" u="none" strike="noStrike" cap="none" normalizeH="0" baseline="0">
                <a:ln>
                  <a:noFill/>
                </a:ln>
                <a:solidFill>
                  <a:srgbClr val="333333"/>
                </a:solidFill>
                <a:effectLst/>
                <a:latin typeface="Verdana" panose="020B0604030504040204" pitchFamily="34" charset="0"/>
              </a:rPr>
            </a:br>
            <a:endParaRPr kumimoji="0" lang="pt-BR" altLang="pt-B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Aumentar a velocidade do link de internet.</a:t>
            </a:r>
            <a:br>
              <a:rPr kumimoji="0" lang="pt-BR" altLang="pt-BR" sz="1200" b="0" i="0" u="none" strike="noStrike" cap="none" normalizeH="0" baseline="0">
                <a:ln>
                  <a:noFill/>
                </a:ln>
                <a:solidFill>
                  <a:srgbClr val="333333"/>
                </a:solidFill>
                <a:effectLst/>
                <a:latin typeface="Verdana" panose="020B0604030504040204" pitchFamily="34" charset="0"/>
              </a:rPr>
            </a:br>
            <a:endParaRPr kumimoji="0" lang="pt-BR" altLang="pt-BR" sz="1200" b="0" i="0" u="none" strike="noStrike" cap="none" normalizeH="0" baseline="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Realizar cópias de arquivos esporadicamente.</a:t>
            </a:r>
            <a:br>
              <a:rPr kumimoji="0" lang="pt-BR" altLang="pt-BR" sz="1200" b="0" i="0" u="none" strike="noStrike" cap="none" normalizeH="0" baseline="0">
                <a:ln>
                  <a:noFill/>
                </a:ln>
                <a:solidFill>
                  <a:srgbClr val="333333"/>
                </a:solidFill>
                <a:effectLst/>
                <a:latin typeface="Verdana" panose="020B0604030504040204" pitchFamily="34" charset="0"/>
              </a:rPr>
            </a:br>
            <a:endParaRPr kumimoji="0" lang="pt-BR" altLang="pt-BR" sz="1200" b="0" i="0" u="none" strike="noStrike" cap="none" normalizeH="0" baseline="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Adquirir um novo equipamento e com processador atualizado.</a:t>
            </a:r>
            <a:br>
              <a:rPr kumimoji="0" lang="pt-BR" altLang="pt-BR" sz="1200" b="0" i="0" u="none" strike="noStrike" cap="none" normalizeH="0" baseline="0">
                <a:ln>
                  <a:noFill/>
                </a:ln>
                <a:solidFill>
                  <a:srgbClr val="333333"/>
                </a:solidFill>
                <a:effectLst/>
                <a:latin typeface="Verdana" panose="020B0604030504040204" pitchFamily="34" charset="0"/>
              </a:rPr>
            </a:br>
            <a:endParaRPr kumimoji="0" lang="pt-BR" altLang="pt-BR" sz="1200" b="0" i="0" u="none" strike="noStrike" cap="none" normalizeH="0" baseline="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Trocar periodicamente as senhas de e-mail e internet banking.</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271D48A-D393-6B24-BB01-22767B4968AC}"/>
              </a:ext>
            </a:extLst>
          </p:cNvPr>
          <p:cNvSpPr>
            <a:spLocks noChangeArrowheads="1"/>
          </p:cNvSpPr>
          <p:nvPr/>
        </p:nvSpPr>
        <p:spPr bwMode="auto">
          <a:xfrm>
            <a:off x="300038" y="4443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a:ln>
                  <a:noFill/>
                </a:ln>
                <a:solidFill>
                  <a:srgbClr val="333333"/>
                </a:solidFill>
                <a:effectLst/>
                <a:latin typeface="Verdana" panose="020B0604030504040204" pitchFamily="34" charset="0"/>
              </a:rPr>
              <a:t>Questão: Como técnico em desenvolvimento de sistemas, você sabe que em meio a tantas mudanças tecnológicas, sociológicas e comportamentais surgem também muitos desafios de negócios no desenvolvimento e implementação de novos usos da tecnologia da informação em uma empresa, já que muitas delas e seus profissionais não reconhecem a informação como um ativo e, por isso, elas deixam de ser competitivas. Na era da informação, o patrimônio das empresas deixou de ser composto apenas de bens tangíveis (computadores, mesas, cadeiras etc.), mas também por aquilo que a companhia representa junto à sociedade e todo conhecimento nela existente.</a:t>
            </a:r>
            <a:br>
              <a:rPr kumimoji="0" lang="pt-BR" altLang="pt-BR" sz="1200" b="1" i="0" u="none" strike="noStrike" cap="none" normalizeH="0" baseline="0">
                <a:ln>
                  <a:noFill/>
                </a:ln>
                <a:solidFill>
                  <a:srgbClr val="333333"/>
                </a:solidFill>
                <a:effectLst/>
                <a:latin typeface="Verdana" panose="020B0604030504040204" pitchFamily="34" charset="0"/>
              </a:rPr>
            </a:br>
            <a:br>
              <a:rPr kumimoji="0" lang="pt-BR" altLang="pt-BR" sz="1200" b="1" i="0" u="none" strike="noStrike" cap="none" normalizeH="0" baseline="0">
                <a:ln>
                  <a:noFill/>
                </a:ln>
                <a:solidFill>
                  <a:srgbClr val="333333"/>
                </a:solidFill>
                <a:effectLst/>
                <a:latin typeface="Verdana" panose="020B0604030504040204" pitchFamily="34" charset="0"/>
              </a:rPr>
            </a:br>
            <a:r>
              <a:rPr kumimoji="0" lang="pt-BR" altLang="pt-BR" sz="1200" b="1" i="0" u="none" strike="noStrike" cap="none" normalizeH="0" baseline="0">
                <a:ln>
                  <a:noFill/>
                </a:ln>
                <a:solidFill>
                  <a:srgbClr val="333333"/>
                </a:solidFill>
                <a:effectLst/>
                <a:latin typeface="Verdana" panose="020B0604030504040204" pitchFamily="34" charset="0"/>
              </a:rPr>
              <a:t>Neste contexto assinale a alternativa que indica qual o objetivo fundamental da Segurança da Informação.</a:t>
            </a:r>
            <a:br>
              <a:rPr kumimoji="0" lang="pt-BR" altLang="pt-BR" sz="1200" b="1" i="0" u="none" strike="noStrike" cap="none" normalizeH="0" baseline="0">
                <a:ln>
                  <a:noFill/>
                </a:ln>
                <a:solidFill>
                  <a:srgbClr val="333333"/>
                </a:solidFill>
                <a:effectLst/>
                <a:latin typeface="Verdana" panose="020B0604030504040204" pitchFamily="34" charset="0"/>
              </a:rPr>
            </a:br>
            <a:endParaRPr kumimoji="0" lang="pt-BR" altLang="pt-B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Visa à proteção de todos os ativos de uma empresa que contêm informações.</a:t>
            </a:r>
            <a:br>
              <a:rPr kumimoji="0" lang="pt-BR" altLang="pt-BR" sz="1200" b="0" i="0" u="none" strike="noStrike" cap="none" normalizeH="0" baseline="0">
                <a:ln>
                  <a:noFill/>
                </a:ln>
                <a:solidFill>
                  <a:srgbClr val="333333"/>
                </a:solidFill>
                <a:effectLst/>
                <a:latin typeface="Verdana" panose="020B0604030504040204" pitchFamily="34" charset="0"/>
              </a:rPr>
            </a:br>
            <a:endParaRPr kumimoji="0" lang="pt-BR" altLang="pt-BR" sz="1200" b="0" i="0" u="none" strike="noStrike" cap="none" normalizeH="0" baseline="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Visam à proteção alguns poucos ativos de uma empresa que contêm informações.</a:t>
            </a:r>
            <a:br>
              <a:rPr kumimoji="0" lang="pt-BR" altLang="pt-BR" sz="1200" b="0" i="0" u="none" strike="noStrike" cap="none" normalizeH="0" baseline="0">
                <a:ln>
                  <a:noFill/>
                </a:ln>
                <a:solidFill>
                  <a:srgbClr val="333333"/>
                </a:solidFill>
                <a:effectLst/>
                <a:latin typeface="Verdana" panose="020B0604030504040204" pitchFamily="34" charset="0"/>
              </a:rPr>
            </a:br>
            <a:endParaRPr kumimoji="0" lang="pt-BR" altLang="pt-BR" sz="1200" b="0" i="0" u="none" strike="noStrike" cap="none" normalizeH="0" baseline="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Visa à proteção dos equipamentos de uma empresa que contêm informações.</a:t>
            </a:r>
            <a:br>
              <a:rPr kumimoji="0" lang="pt-BR" altLang="pt-BR" sz="1200" b="0" i="0" u="none" strike="noStrike" cap="none" normalizeH="0" baseline="0">
                <a:ln>
                  <a:noFill/>
                </a:ln>
                <a:solidFill>
                  <a:srgbClr val="333333"/>
                </a:solidFill>
                <a:effectLst/>
                <a:latin typeface="Verdana" panose="020B0604030504040204" pitchFamily="34" charset="0"/>
              </a:rPr>
            </a:br>
            <a:endParaRPr kumimoji="0" lang="pt-BR" altLang="pt-BR" sz="1200" b="0" i="0" u="none" strike="noStrike" cap="none" normalizeH="0" baseline="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a:ln>
                  <a:noFill/>
                </a:ln>
                <a:solidFill>
                  <a:srgbClr val="333333"/>
                </a:solidFill>
                <a:effectLst/>
                <a:latin typeface="Verdana" panose="020B0604030504040204" pitchFamily="34" charset="0"/>
              </a:rPr>
              <a:t>Visa à proteção, com o foco na internet da empresa, dos ativos que contêm informações.</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22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ECF1D-A184-5D19-94E1-CBD81D3BFDCF}"/>
              </a:ext>
            </a:extLst>
          </p:cNvPr>
          <p:cNvSpPr>
            <a:spLocks noChangeArrowheads="1"/>
          </p:cNvSpPr>
          <p:nvPr/>
        </p:nvSpPr>
        <p:spPr bwMode="auto">
          <a:xfrm>
            <a:off x="204788" y="286083"/>
            <a:ext cx="114053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Questão: Como especialista em segurança da informação, você sabe que os ataques cibernéticos estão cada vez mais comuns. A probabilidade de que mais uma organização, de qualquer lugar do mundo, anuncie aos clientes e usuários que o sistema foi violado e seus dados estão comprometidos é enorme!</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Os objetivos dos ataques são diversos - vão de fraudes e espionagem econômica à destruição de informações. Independentemente das razões, os ataques virtuais têm sido notícia constante na mídia, porém diferentemente do que você lê ou ouve, hacker e crackers têm propósitos totalmente diferentes.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De acordo com o seu conhecimento a respeito das características dos hackers e crackers, assinale V para as informações verdadeiras e F para as falsas.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A principal diferença entre crackers e hackers refere-se ao modo como esses malfeitores da área de segurança da informação atacam: os crackers são mais experientes e realizam ataques sem utilizar softwares, ao passo que os hackers utilizam códigos maliciosos associados aos softwares para realizar ataques ao ciberespaço.</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hackers são indivíduos com conhecimento amplo em tecnologia e de informática, que utilizam seu grande conhecimento para quebrar códigos de segurança, senhas de acesso e códigos de programas, sempre com fins criminosos.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crackers são usuários mal intencionados que trabalham dentro das empresas e, com pouco conhecimento de informática, abrem brechas para que hackers, também mal intencionados, invadam as redes das empresas a fim de obter informações valiosas.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hackers, por serem usuários com conhecimento avançado de informática e redes, são frequentemente contratados pelas empresas para fazerem testes de segurança em ambientes computacionais, a fim de encontrar soluções que melhorem a segurança da informação.</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 F,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F, F, 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V.</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14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9C6CE6-B5D7-580A-9CB2-BFC9FC42BCD6}"/>
              </a:ext>
            </a:extLst>
          </p:cNvPr>
          <p:cNvSpPr>
            <a:spLocks noChangeArrowheads="1"/>
          </p:cNvSpPr>
          <p:nvPr/>
        </p:nvSpPr>
        <p:spPr bwMode="auto">
          <a:xfrm>
            <a:off x="98257" y="137484"/>
            <a:ext cx="10840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Diante do aumento da população brasileira online e de tantas ameaças que põem em risco as informações protegidas em um computador,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cabe a você, profissional de segurança da informação, saber lidar com cada uma delas.</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Um caminho fundamental é instalar e configurar mecanismos de proteção específicos para essas ameaças.</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A respeito das ameaças à segurança da informação, assinale V para as informações verdadeiras e F para as falsas.</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1" i="0" u="none" strike="noStrike" cap="none" normalizeH="0" baseline="0" dirty="0">
                <a:ln>
                  <a:noFill/>
                </a:ln>
                <a:solidFill>
                  <a:srgbClr val="333333"/>
                </a:solidFill>
                <a:effectLst/>
                <a:latin typeface="Verdana" panose="020B0604030504040204" pitchFamily="34" charset="0"/>
              </a:rPr>
            </a:b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Guarde as senhas em arquivos no computador e dê preferência àquelas que você possa memorizar facilmente como a sua data de nascimento.</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Deve-se instalar um programa antivírus no seu computador e mantê-lo atualizado frequentemente.</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Nunca clique em links para arquivos anexos de procedência suspeita, pois eles são portas de entrada para vírus e cavalos de Troia.</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Procure manter sempre a mesma senha para todos os serviços, assim ficará mais fácil de você não esquecê-la.</a:t>
            </a:r>
            <a:br>
              <a:rPr kumimoji="0" lang="pt-BR" altLang="pt-BR" sz="1200" b="1"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0" i="0" u="none" strike="noStrike" cap="none" normalizeH="0" baseline="0" dirty="0">
                <a:ln>
                  <a:noFill/>
                </a:ln>
                <a:solidFill>
                  <a:schemeClr val="tx1"/>
                </a:solidFill>
                <a:effectLst/>
              </a:rPr>
            </a:b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 F,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F, F, 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V.</a:t>
            </a:r>
            <a:endParaRPr kumimoji="0" lang="pt-BR" altLang="pt-BR" sz="1200" b="0" i="0" u="none" strike="noStrike" cap="none" normalizeH="0" baseline="0" dirty="0">
              <a:ln>
                <a:noFill/>
              </a:ln>
              <a:solidFill>
                <a:schemeClr val="tx1"/>
              </a:solidFill>
              <a:effectLst/>
            </a:endParaRPr>
          </a:p>
        </p:txBody>
      </p:sp>
      <p:pic>
        <p:nvPicPr>
          <p:cNvPr id="5" name="Picture 3">
            <a:extLst>
              <a:ext uri="{FF2B5EF4-FFF2-40B4-BE49-F238E27FC236}">
                <a16:creationId xmlns:a16="http://schemas.microsoft.com/office/drawing/2014/main" id="{50BEF9E3-F4F4-677B-8169-3DE45A01C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17" y="1411585"/>
            <a:ext cx="1741904" cy="149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4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3DCB5-6040-72DA-10BF-F1BAF532AC7E}"/>
              </a:ext>
            </a:extLst>
          </p:cNvPr>
          <p:cNvSpPr>
            <a:spLocks noChangeArrowheads="1"/>
          </p:cNvSpPr>
          <p:nvPr/>
        </p:nvSpPr>
        <p:spPr bwMode="auto">
          <a:xfrm>
            <a:off x="186031" y="218984"/>
            <a:ext cx="1209177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Na prática, o </a:t>
            </a:r>
            <a:r>
              <a:rPr kumimoji="0" lang="pt-BR" altLang="pt-BR" sz="1200" i="0" u="sng" strike="noStrike" cap="none" normalizeH="0" baseline="0" dirty="0">
                <a:ln>
                  <a:noFill/>
                </a:ln>
                <a:solidFill>
                  <a:srgbClr val="333333"/>
                </a:solidFill>
                <a:effectLst/>
                <a:latin typeface="Verdana" panose="020B0604030504040204" pitchFamily="34" charset="0"/>
              </a:rPr>
              <a:t>certificado digital</a:t>
            </a:r>
            <a:r>
              <a:rPr kumimoji="0" lang="pt-BR" altLang="pt-BR" sz="1200" i="0" u="none" strike="noStrike" cap="none" normalizeH="0" baseline="0" dirty="0">
                <a:ln>
                  <a:noFill/>
                </a:ln>
                <a:solidFill>
                  <a:srgbClr val="333333"/>
                </a:solidFill>
                <a:effectLst/>
                <a:latin typeface="Verdana" panose="020B0604030504040204" pitchFamily="34" charset="0"/>
              </a:rPr>
              <a:t> ICP-Brasil funciona como uma identidade virtual que permite a identificação segura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inequívoca do autor de uma mensagem ou transação feita em meios eletrônicos, como a web. Esse documento eletrônico é gerado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e assinado por uma terceira parte confiável, ou seja, uma Autoridade Certificadora - AC que, seguindo regras estabelecidas pelo Comitê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Gestor da ICP-Brasil, associa uma entidade (pessoa, processo, servidor) a um par de chaves criptográficas.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O certificado digital da ICP-Brasil, além de personificar o cidadão na rede mundial de computadores, garante, por força da legislação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atual, validade jurídica aos atos praticados com o seu uso. A certificação digital é uma ferramenta que permite que aplicações como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comércio eletrônico, assinatura de contratos digitais, operações bancárias virtuais, iniciativas de governo eletrônico, entre outras,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sejam realizadas. São transações feitas de forma virtual, ou seja, sem a presença física do interessado, mas que demandam identificação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clara da pessoa que a está realizando pela internet.</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Como exemplo de serviço, podemos destacar o Portal </a:t>
            </a:r>
            <a:r>
              <a:rPr kumimoji="0" lang="pt-BR" altLang="pt-BR" sz="1200" i="0" u="none" strike="noStrike" cap="none" normalizeH="0" baseline="0" dirty="0" err="1">
                <a:ln>
                  <a:noFill/>
                </a:ln>
                <a:solidFill>
                  <a:srgbClr val="333333"/>
                </a:solidFill>
                <a:effectLst/>
                <a:latin typeface="Verdana" panose="020B0604030504040204" pitchFamily="34" charset="0"/>
              </a:rPr>
              <a:t>e-CAC</a:t>
            </a:r>
            <a:r>
              <a:rPr kumimoji="0" lang="pt-BR" altLang="pt-BR" sz="1200" i="0" u="none" strike="noStrike" cap="none" normalizeH="0" baseline="0" dirty="0">
                <a:ln>
                  <a:noFill/>
                </a:ln>
                <a:solidFill>
                  <a:srgbClr val="333333"/>
                </a:solidFill>
                <a:effectLst/>
                <a:latin typeface="Verdana" panose="020B0604030504040204" pitchFamily="34" charset="0"/>
              </a:rPr>
              <a:t> no site da Receita Federal que pode ser acessado de forma simples e</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seguro por meio de certificado digital do contribuinte (e-CPF ou e-CNPJ) para verificar o status da declaração: se ela foi aceita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processada ou se permanece em análise.</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Como profissional em TI, considerando esta informação e os conceitos associados, pode-se afirmar que:</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termo sublinhado refere-se ao processo eletrônico de assinatura, baseado em um sistema criptográfico assimétrico, que permite ao usuário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usar sua chave privada para declarar a autoria de documento eletrônico a ser entregue, garantindo a integridade do seu conteúdo.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contribuinte deve possuir e-CPF ou e-CNPJ emitido apenas pela Autoridade Certificadora da Receita Federal, autorizada pela ICP-Brasil para ter</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acesso aos extratos das declarações do Imposto de Renda.</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termo sublinhado refere-se ao documento eletrônico de identidade que certifica a autenticidade dos emissores e destinatários do documento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dados associados que trafegam na rede de comunicação, assegurando a privacidade e integridade destes.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)O termo sublinhado deve ser autenticado pelo maior número de Autoridades Certificadoras reconhecidas, aumentando significativamente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segurança das partes envolvidas na transação;</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201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5C243BE-C445-43A7-C051-5591807E17B8}"/>
              </a:ext>
            </a:extLst>
          </p:cNvPr>
          <p:cNvSpPr>
            <a:spLocks noChangeArrowheads="1"/>
          </p:cNvSpPr>
          <p:nvPr/>
        </p:nvSpPr>
        <p:spPr bwMode="auto">
          <a:xfrm>
            <a:off x="181257" y="364192"/>
            <a:ext cx="11550667"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Questão: Trabalhando na área de Segurança da Informação de empresa que atua no mercado financeiro, você enviará um arquivo sigiloso pela internet, utilizando um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criptográfico que permite verificar se o arquivo foi alterado, ou seja, se teve sua integridade violada. </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 seu chefe, bastante preocupado, pediu a você que explicasse como funcionaria o envio do arquivo e você disse que o método a ser utilizado, quando aplicado as informações do arquivo, independente do seu tamanho gera um resultado A único e de tamanho fixo. Assim, quando o arquivo for recebido pelo destinatário aplica-se novamente o método gerando  um resultado B. Logo, se o resultado A for igual ao resultado B significa que o arquivo está íntegro e não foi modificado; caso contrário, significa que o arquivo teve sua integridade violada.</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Muito interessado, seu chefe quer saber o nome do método criptografado que você utilizará. Você então respondeu que se chama:</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Criptografia assimétrica</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Certificação digital</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Criptografia simétrica</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)Função de </a:t>
            </a:r>
            <a:r>
              <a:rPr kumimoji="0" lang="pt-BR" altLang="pt-BR" sz="12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hash</a:t>
            </a: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6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1AB88-A189-6F22-7247-67DA684B31AE}"/>
              </a:ext>
            </a:extLst>
          </p:cNvPr>
          <p:cNvSpPr>
            <a:spLocks noChangeArrowheads="1"/>
          </p:cNvSpPr>
          <p:nvPr/>
        </p:nvSpPr>
        <p:spPr bwMode="auto">
          <a:xfrm>
            <a:off x="186429" y="102552"/>
            <a:ext cx="1141668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Durante o Congresso de Segurança da Informação, um dos palestrantes relatou o ataque hacker realizado contra o Skype que derrubou o serviço de mensagens da Microsoft por algumas horas gerando muitas reclamações de usuários nas redes sociais a respeito da instabilidade da plataforma e da dificuldade de acesso.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Para o especialista, ao que parece, o que derrubou o Skype foi um ataque </a:t>
            </a:r>
            <a:r>
              <a:rPr kumimoji="0" lang="pt-BR" altLang="pt-BR" sz="1200" i="0" u="none" strike="noStrike" cap="none" normalizeH="0" baseline="0" dirty="0" err="1">
                <a:ln>
                  <a:noFill/>
                </a:ln>
                <a:solidFill>
                  <a:srgbClr val="333333"/>
                </a:solidFill>
                <a:effectLst/>
                <a:latin typeface="Verdana" panose="020B0604030504040204" pitchFamily="34" charset="0"/>
              </a:rPr>
              <a:t>DDoS</a:t>
            </a:r>
            <a:r>
              <a:rPr kumimoji="0" lang="pt-BR" altLang="pt-BR" sz="1200" i="0" u="none" strike="noStrike" cap="none" normalizeH="0" baseline="0" dirty="0">
                <a:ln>
                  <a:noFill/>
                </a:ln>
                <a:solidFill>
                  <a:srgbClr val="333333"/>
                </a:solidFill>
                <a:effectLst/>
                <a:latin typeface="Verdana" panose="020B0604030504040204" pitchFamily="34" charset="0"/>
              </a:rPr>
              <a:t> realizado por um grupo hacker chamado </a:t>
            </a:r>
            <a:r>
              <a:rPr kumimoji="0" lang="pt-BR" altLang="pt-BR" sz="1200" i="0" u="none" strike="noStrike" cap="none" normalizeH="0" baseline="0" dirty="0" err="1">
                <a:ln>
                  <a:noFill/>
                </a:ln>
                <a:solidFill>
                  <a:srgbClr val="333333"/>
                </a:solidFill>
                <a:effectLst/>
                <a:latin typeface="Verdana" panose="020B0604030504040204" pitchFamily="34" charset="0"/>
              </a:rPr>
              <a:t>CyberTeam</a:t>
            </a:r>
            <a:r>
              <a:rPr kumimoji="0" lang="pt-BR" altLang="pt-BR" sz="1200" i="0" u="none" strike="noStrike" cap="none" normalizeH="0" baseline="0" dirty="0">
                <a:ln>
                  <a:noFill/>
                </a:ln>
                <a:solidFill>
                  <a:srgbClr val="333333"/>
                </a:solidFill>
                <a:effectLst/>
                <a:latin typeface="Verdana" panose="020B0604030504040204" pitchFamily="34" charset="0"/>
              </a:rPr>
              <a:t>, que age de Portugal, já que o próprio grupo hacker reivindicou o ataque em sua conta no Twitter.</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O chefe do setor de segurança da informação onde você trabalha, levou esse exemplo para abordar com os estagiários da sua equipe, solicitando que avaliassem as afirmativas abaixo.</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 A lentidão causada por muitos acessos simultâneos a um site de compra de ingresso que acaba de lançar uma promoção para o show de uma artista famosa, se caracteriza como um ataque de negação de serviço.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II. A exaustão de recursos como unidade central de processamento, memória, largura de banda e espaço em disco, que impede ou prejudica o uso autorizado de redes, sistemas e aplicações, se caracteriza como um ataque de negação de serviço.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III. O ataque de negação de serviço acontece quando o criminoso envia um comando remoto ordenando que todos os computadores acessem um site ao mesmo tempo, tirando-o do ar por excesso de tráfego.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IV. Ataques de negação de serviço são normalmente difíceis de contornar, porque as solicitações maliciosas, com o intuito de sobrecarregar o serviço, costumam chegar de vários computadores diferentes.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Dessa forma você concluiu junto com os estagiários ser CORRETO o que se afirma em:</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 e III.</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II e IV.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 e II.</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III e IV</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37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FB0655-3725-F4CD-B998-01DBE9927816}"/>
              </a:ext>
            </a:extLst>
          </p:cNvPr>
          <p:cNvSpPr>
            <a:spLocks noChangeArrowheads="1"/>
          </p:cNvSpPr>
          <p:nvPr/>
        </p:nvSpPr>
        <p:spPr bwMode="auto">
          <a:xfrm>
            <a:off x="337350" y="686654"/>
            <a:ext cx="1111484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O técnico responsável pelo laboratório de pesquisas de uma empresa de petróleo deseja habilitar o trabalho a distância para que seus pesquisadores possam ter acesso aos seus arquivos de qualquer lugar. Preocupado com a segurança dos dados que trafegam na rede, consultou você que é o especialista em segurança da informação, sobre quais recursos disponíveis na empresa poderiam ser utilizados e especificou suas necessidades mínimas: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os pesquisadores devem ter acesso direto à rede do laboratório;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a criptografia deverá ser forte;</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apresentar facilidades para autenticação do usuário;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possibilidade de redução de custos em relação ao uso de linhas dedicadas.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Dentre as diversas possibilidades existentes na empresa, a indicação deve ser para que se utilizem os recursos de um(a)</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Firewall</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VPN</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Antivírus</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Cookie</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053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331AE50-0F00-98CE-25E1-B11ACC419668}"/>
              </a:ext>
            </a:extLst>
          </p:cNvPr>
          <p:cNvSpPr txBox="1"/>
          <p:nvPr/>
        </p:nvSpPr>
        <p:spPr>
          <a:xfrm>
            <a:off x="357187" y="586591"/>
            <a:ext cx="11172826" cy="2862322"/>
          </a:xfrm>
          <a:prstGeom prst="rect">
            <a:avLst/>
          </a:prstGeom>
          <a:noFill/>
        </p:spPr>
        <p:txBody>
          <a:bodyPr wrap="square">
            <a:spAutoFit/>
          </a:bodyPr>
          <a:lstStyle/>
          <a:p>
            <a:pPr algn="just"/>
            <a:r>
              <a:rPr lang="pt-BR" b="0" i="0" dirty="0">
                <a:solidFill>
                  <a:srgbClr val="00B050"/>
                </a:solidFill>
                <a:effectLst/>
                <a:latin typeface="Open Sans" panose="020B0606030504020204" pitchFamily="34" charset="0"/>
              </a:rPr>
              <a:t>Você sabia que existem cerca de 50 milhões de vírus capazes de infectar computadores, criando vulnerabilidades para usuários comuns, como você, e para as organizações?</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O crescimento no número de ataques e nas ameaças virtuais não está proporcionalmente relacionado ao aumento do número de pessoas e de organizações que utilizam computadores e internet, mas em outros fatores como, a falta de conhecimento dos usuários sobre as boas práticas de segurança e os riscos da rede de computadores, a proliferação de aplicativos, e-mails e das redes sociais.</a:t>
            </a:r>
          </a:p>
          <a:p>
            <a:pPr algn="just"/>
            <a:r>
              <a:rPr lang="pt-BR" b="0" i="0" dirty="0">
                <a:solidFill>
                  <a:srgbClr val="000000"/>
                </a:solidFill>
                <a:effectLst/>
                <a:latin typeface="Open Sans" panose="020B0606030504020204" pitchFamily="34" charset="0"/>
              </a:rPr>
              <a:t>normalmente os </a:t>
            </a:r>
            <a:r>
              <a:rPr lang="pt-BR" b="0" i="0" dirty="0" err="1">
                <a:solidFill>
                  <a:srgbClr val="000000"/>
                </a:solidFill>
                <a:effectLst/>
                <a:latin typeface="Open Sans" panose="020B0606030504020204" pitchFamily="34" charset="0"/>
              </a:rPr>
              <a:t>cibercriminosos</a:t>
            </a:r>
            <a:r>
              <a:rPr lang="pt-BR" b="0" i="0" dirty="0">
                <a:solidFill>
                  <a:srgbClr val="000000"/>
                </a:solidFill>
                <a:effectLst/>
                <a:latin typeface="Open Sans" panose="020B0606030504020204" pitchFamily="34" charset="0"/>
              </a:rPr>
              <a:t> costumam atacar por meio do </a:t>
            </a:r>
            <a:r>
              <a:rPr lang="pt-BR" b="0" i="0" dirty="0" err="1">
                <a:solidFill>
                  <a:srgbClr val="000000"/>
                </a:solidFill>
                <a:effectLst/>
                <a:latin typeface="Open Sans" panose="020B0606030504020204" pitchFamily="34" charset="0"/>
              </a:rPr>
              <a:t>phishing</a:t>
            </a:r>
            <a:r>
              <a:rPr lang="pt-BR" b="0" i="0" dirty="0">
                <a:solidFill>
                  <a:srgbClr val="000000"/>
                </a:solidFill>
                <a:effectLst/>
                <a:latin typeface="Open Sans" panose="020B0606030504020204" pitchFamily="34" charset="0"/>
              </a:rPr>
              <a:t>, ou seja, por falsos anúncios e propagandas.</a:t>
            </a:r>
          </a:p>
          <a:p>
            <a:pPr algn="just"/>
            <a:endParaRPr lang="pt-BR" b="0" i="0" dirty="0">
              <a:solidFill>
                <a:srgbClr val="000000"/>
              </a:solidFill>
              <a:effectLst/>
              <a:latin typeface="Open Sans" panose="020B0606030504020204" pitchFamily="34" charset="0"/>
            </a:endParaRPr>
          </a:p>
        </p:txBody>
      </p:sp>
      <p:sp>
        <p:nvSpPr>
          <p:cNvPr id="7" name="CaixaDeTexto 6">
            <a:extLst>
              <a:ext uri="{FF2B5EF4-FFF2-40B4-BE49-F238E27FC236}">
                <a16:creationId xmlns:a16="http://schemas.microsoft.com/office/drawing/2014/main" id="{CE3A692D-0956-978C-ED79-D10D6872EA1B}"/>
              </a:ext>
            </a:extLst>
          </p:cNvPr>
          <p:cNvSpPr txBox="1"/>
          <p:nvPr/>
        </p:nvSpPr>
        <p:spPr>
          <a:xfrm>
            <a:off x="357186" y="3725912"/>
            <a:ext cx="10987087" cy="923330"/>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Para diminuir as possibilidades de um ataque virtual, organizações públicas e privadas necessitam de profissionais capacitados que desenvolvam, a partir da análise de riscos, soluções estratégicas de defesa baseadas em Tecnologia da Informação (TI).</a:t>
            </a:r>
            <a:endParaRPr lang="pt-BR" dirty="0"/>
          </a:p>
        </p:txBody>
      </p:sp>
      <p:sp>
        <p:nvSpPr>
          <p:cNvPr id="9" name="CaixaDeTexto 8">
            <a:extLst>
              <a:ext uri="{FF2B5EF4-FFF2-40B4-BE49-F238E27FC236}">
                <a16:creationId xmlns:a16="http://schemas.microsoft.com/office/drawing/2014/main" id="{04DA15AE-BDFB-3CA0-319B-ACAFB59E97EF}"/>
              </a:ext>
            </a:extLst>
          </p:cNvPr>
          <p:cNvSpPr txBox="1"/>
          <p:nvPr/>
        </p:nvSpPr>
        <p:spPr>
          <a:xfrm>
            <a:off x="5718573" y="5902077"/>
            <a:ext cx="6093618" cy="646331"/>
          </a:xfrm>
          <a:prstGeom prst="rect">
            <a:avLst/>
          </a:prstGeom>
          <a:noFill/>
        </p:spPr>
        <p:txBody>
          <a:bodyPr wrap="square">
            <a:spAutoFit/>
          </a:bodyPr>
          <a:lstStyle/>
          <a:p>
            <a:r>
              <a:rPr lang="pt-BR" dirty="0"/>
              <a:t>Assista o </a:t>
            </a:r>
            <a:r>
              <a:rPr lang="pt-BR" dirty="0" err="1"/>
              <a:t>video</a:t>
            </a:r>
            <a:endParaRPr lang="pt-BR" dirty="0"/>
          </a:p>
          <a:p>
            <a:r>
              <a:rPr lang="pt-BR" dirty="0"/>
              <a:t>https://www.youtube.com/watch?v=heXktfPsCxw</a:t>
            </a:r>
          </a:p>
        </p:txBody>
      </p:sp>
    </p:spTree>
    <p:extLst>
      <p:ext uri="{BB962C8B-B14F-4D97-AF65-F5344CB8AC3E}">
        <p14:creationId xmlns:p14="http://schemas.microsoft.com/office/powerpoint/2010/main" val="83404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3717F0-42DE-0E96-BAAC-5978955270DD}"/>
              </a:ext>
            </a:extLst>
          </p:cNvPr>
          <p:cNvSpPr>
            <a:spLocks noChangeArrowheads="1"/>
          </p:cNvSpPr>
          <p:nvPr/>
        </p:nvSpPr>
        <p:spPr bwMode="auto">
          <a:xfrm>
            <a:off x="244302" y="835616"/>
            <a:ext cx="1094415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Como especialista em segurança da informação, você trabalha em uma importante empresa do ramo farmacêutico, onde está sendo realizado um projeto inédito e que irá permitir a sua empresa obter um diferencial competitivo em relação aos concorrentes.</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As informações com que trabalha devem ser classificadas como interna e restrita a um grupo seleto dentro da organização, devendo a sua integridade ser preservada a qualquer custo e o acesso bastante limitado e seguro, sendo vital para a companhia.</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Em qual nível de segurança essa informação deve ser classificada?</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Pública visto que não gera consequências danosas ao funcionamento da organização.</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Interna, pois assim a informação fica restrita aos limites da organização, mantendo a sua integridade que é vital.</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Confidencial já que o vazamento da informação pode levar a perdas financeiras ou de confiabilidade, além de permitir vantagem expressiva ao concorrente.</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Secreta já que a informação é crítica para a atividade da empresa e deve ser preservada a qualquer custo com acesso restrito a um número reduzido de pessoas.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692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44D25-3321-59E0-5727-762A41D09DAE}"/>
              </a:ext>
            </a:extLst>
          </p:cNvPr>
          <p:cNvSpPr>
            <a:spLocks noChangeArrowheads="1"/>
          </p:cNvSpPr>
          <p:nvPr/>
        </p:nvSpPr>
        <p:spPr bwMode="auto">
          <a:xfrm>
            <a:off x="396815" y="794610"/>
            <a:ext cx="1111082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Como analista de segurança da informação, você foi contratado por uma grande empresa, devido ao elevado número de vazamento de dados que vem ocorrendo nos últimos anos, gerando enormes perdas financeiras.</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Antes de desenvolver procedimentos de segurança, você sabe da necessidade da implantação de uma política de segurança que estabeleça regras e normas de conduta com o objetivo de diminuir a probabilidade da ocorrência de incidentes que provoquem, por, exemplo a indisponibilidade do serviço, furto ou até mesmo a perda de informações.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Considerando as necessidades e particularidades da empresa, é correto afirmar que:</a:t>
            </a: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Antes que a política de segurança seja escrita, é necessário definir a informação a ser protegida e isto é feito, geralmente, através da análise de riscos.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As políticas de segurança definem procedimentos específicos de manipulação e proteção da informação, mas não atribuem direitos e responsabilidades às pessoas que lidam com essa informação.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 política de segurança não estipula as penalidades às quais estão sujeitos aqueles que a descumprem. Isto é feito separadamente no manual do usuário entregue pelo RH no momento da contratação.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 política de segurança é escrita e implantada pelo departamento de TI, deve ser cumprida por todos os funcionários da organização e assinada pelo Gerente de TI, sem envolver a alta gestão, que cuida de assuntos estratégicos.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87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A7AD48A-1285-F884-2D8F-E5E500FABF28}"/>
              </a:ext>
            </a:extLst>
          </p:cNvPr>
          <p:cNvSpPr txBox="1"/>
          <p:nvPr/>
        </p:nvSpPr>
        <p:spPr>
          <a:xfrm>
            <a:off x="489347" y="542836"/>
            <a:ext cx="11040665" cy="646331"/>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Além da conscientização de todos os envolvidos, podemos dizer que a segurança da informação depende de vários fatores. Conheça três deles.</a:t>
            </a:r>
            <a:endParaRPr lang="pt-BR" dirty="0"/>
          </a:p>
        </p:txBody>
      </p:sp>
      <p:sp>
        <p:nvSpPr>
          <p:cNvPr id="5" name="CaixaDeTexto 4">
            <a:extLst>
              <a:ext uri="{FF2B5EF4-FFF2-40B4-BE49-F238E27FC236}">
                <a16:creationId xmlns:a16="http://schemas.microsoft.com/office/drawing/2014/main" id="{EA9B4C82-0E83-B682-24F6-6728B8B984B9}"/>
              </a:ext>
            </a:extLst>
          </p:cNvPr>
          <p:cNvSpPr txBox="1"/>
          <p:nvPr/>
        </p:nvSpPr>
        <p:spPr>
          <a:xfrm>
            <a:off x="489347" y="1815584"/>
            <a:ext cx="6093618" cy="369332"/>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Forma de armazenamento e processamento.</a:t>
            </a:r>
            <a:endParaRPr lang="pt-BR" dirty="0"/>
          </a:p>
        </p:txBody>
      </p:sp>
      <p:sp>
        <p:nvSpPr>
          <p:cNvPr id="7" name="CaixaDeTexto 6">
            <a:extLst>
              <a:ext uri="{FF2B5EF4-FFF2-40B4-BE49-F238E27FC236}">
                <a16:creationId xmlns:a16="http://schemas.microsoft.com/office/drawing/2014/main" id="{4DFA09E0-6010-4115-029A-BC6B0F78ADD2}"/>
              </a:ext>
            </a:extLst>
          </p:cNvPr>
          <p:cNvSpPr txBox="1"/>
          <p:nvPr/>
        </p:nvSpPr>
        <p:spPr>
          <a:xfrm>
            <a:off x="489347" y="2442001"/>
            <a:ext cx="6093618" cy="369332"/>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Meio de transmissão de dados.</a:t>
            </a:r>
            <a:endParaRPr lang="pt-BR" dirty="0"/>
          </a:p>
        </p:txBody>
      </p:sp>
      <p:sp>
        <p:nvSpPr>
          <p:cNvPr id="9" name="CaixaDeTexto 8">
            <a:extLst>
              <a:ext uri="{FF2B5EF4-FFF2-40B4-BE49-F238E27FC236}">
                <a16:creationId xmlns:a16="http://schemas.microsoft.com/office/drawing/2014/main" id="{52914247-69AD-3FC7-BA48-D655FEC629FB}"/>
              </a:ext>
            </a:extLst>
          </p:cNvPr>
          <p:cNvSpPr txBox="1"/>
          <p:nvPr/>
        </p:nvSpPr>
        <p:spPr>
          <a:xfrm>
            <a:off x="489347" y="3105834"/>
            <a:ext cx="6093618" cy="646331"/>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Medidas de segurança como tecnologias, políticas e procedimentos.</a:t>
            </a:r>
            <a:endParaRPr lang="pt-BR" dirty="0"/>
          </a:p>
        </p:txBody>
      </p:sp>
    </p:spTree>
    <p:extLst>
      <p:ext uri="{BB962C8B-B14F-4D97-AF65-F5344CB8AC3E}">
        <p14:creationId xmlns:p14="http://schemas.microsoft.com/office/powerpoint/2010/main" val="319028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D366100-E214-5DD5-7B7F-C956E94BAA76}"/>
              </a:ext>
            </a:extLst>
          </p:cNvPr>
          <p:cNvSpPr txBox="1"/>
          <p:nvPr/>
        </p:nvSpPr>
        <p:spPr>
          <a:xfrm>
            <a:off x="357187" y="546051"/>
            <a:ext cx="11215687" cy="1477328"/>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Você já atua no mercado de trabalho? </a:t>
            </a:r>
          </a:p>
          <a:p>
            <a:r>
              <a:rPr lang="pt-BR" b="0" i="0" dirty="0">
                <a:solidFill>
                  <a:srgbClr val="000000"/>
                </a:solidFill>
                <a:effectLst/>
                <a:latin typeface="Open Sans" panose="020B0606030504020204" pitchFamily="34" charset="0"/>
              </a:rPr>
              <a:t>Se sim, é importante saber que as políticas, os padrões e os procedimentos de segurança da informação de uma organização representam os anseios de funcionários e proprietários. </a:t>
            </a:r>
          </a:p>
          <a:p>
            <a:r>
              <a:rPr lang="pt-BR" b="0" i="0" dirty="0">
                <a:solidFill>
                  <a:srgbClr val="000000"/>
                </a:solidFill>
                <a:effectLst/>
                <a:latin typeface="Open Sans" panose="020B0606030504020204" pitchFamily="34" charset="0"/>
              </a:rPr>
              <a:t>São normas que devem decidir os destinos dos recursos da organização relacionados ao uso da informação por todos aqueles que têm acesso a esses dados.</a:t>
            </a:r>
            <a:endParaRPr lang="pt-BR" dirty="0"/>
          </a:p>
        </p:txBody>
      </p:sp>
      <p:sp>
        <p:nvSpPr>
          <p:cNvPr id="5" name="CaixaDeTexto 4">
            <a:extLst>
              <a:ext uri="{FF2B5EF4-FFF2-40B4-BE49-F238E27FC236}">
                <a16:creationId xmlns:a16="http://schemas.microsoft.com/office/drawing/2014/main" id="{C45A8E2C-5AE5-C073-38F8-9100B3EE85E8}"/>
              </a:ext>
            </a:extLst>
          </p:cNvPr>
          <p:cNvSpPr txBox="1"/>
          <p:nvPr/>
        </p:nvSpPr>
        <p:spPr>
          <a:xfrm>
            <a:off x="357186" y="2323237"/>
            <a:ext cx="11215687" cy="1477328"/>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A política de segurança da informação é o que direciona e, portanto, antecede as ações práticas de segurança da informação.</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Assim, não é aconselhável que uma organização desenvolva procedimentos de segurança sem que antes se tenha uma política de segurança.</a:t>
            </a:r>
          </a:p>
        </p:txBody>
      </p:sp>
      <p:sp>
        <p:nvSpPr>
          <p:cNvPr id="7" name="CaixaDeTexto 6">
            <a:extLst>
              <a:ext uri="{FF2B5EF4-FFF2-40B4-BE49-F238E27FC236}">
                <a16:creationId xmlns:a16="http://schemas.microsoft.com/office/drawing/2014/main" id="{54D9E66A-5E55-6BAD-8080-1C90742B6699}"/>
              </a:ext>
            </a:extLst>
          </p:cNvPr>
          <p:cNvSpPr txBox="1"/>
          <p:nvPr/>
        </p:nvSpPr>
        <p:spPr>
          <a:xfrm>
            <a:off x="357185" y="4203561"/>
            <a:ext cx="11215687" cy="1754326"/>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Se uma organização deseja desenvolver ações e procedimentos que aumentem a segurança no acesso às suas dependências internas e externas, deve, antes de tudo, desenvolver uma política de segurança com as prioridades, os custos, os prazos e os envolvidos – </a:t>
            </a:r>
          </a:p>
          <a:p>
            <a:endParaRPr lang="pt-BR" dirty="0">
              <a:solidFill>
                <a:srgbClr val="000000"/>
              </a:solidFill>
              <a:latin typeface="Open Sans" panose="020B0606030504020204" pitchFamily="34" charset="0"/>
            </a:endParaRPr>
          </a:p>
          <a:p>
            <a:r>
              <a:rPr lang="pt-BR" b="0" i="0" dirty="0">
                <a:solidFill>
                  <a:srgbClr val="000000"/>
                </a:solidFill>
                <a:effectLst/>
                <a:latin typeface="Open Sans" panose="020B0606030504020204" pitchFamily="34" charset="0"/>
              </a:rPr>
              <a:t>para que depois sejam desenvolvidas as ações de aquisição de equipamentos, contato com fornecedores </a:t>
            </a:r>
            <a:r>
              <a:rPr lang="pt-BR" b="0" i="0" dirty="0" err="1">
                <a:solidFill>
                  <a:srgbClr val="000000"/>
                </a:solidFill>
                <a:effectLst/>
                <a:latin typeface="Open Sans" panose="020B0606030504020204" pitchFamily="34" charset="0"/>
              </a:rPr>
              <a:t>etc</a:t>
            </a:r>
            <a:endParaRPr lang="pt-BR" dirty="0"/>
          </a:p>
        </p:txBody>
      </p:sp>
    </p:spTree>
    <p:extLst>
      <p:ext uri="{BB962C8B-B14F-4D97-AF65-F5344CB8AC3E}">
        <p14:creationId xmlns:p14="http://schemas.microsoft.com/office/powerpoint/2010/main" val="388294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F27A106-0F15-7022-4F7C-9C7216CA2537}"/>
              </a:ext>
            </a:extLst>
          </p:cNvPr>
          <p:cNvSpPr txBox="1"/>
          <p:nvPr/>
        </p:nvSpPr>
        <p:spPr>
          <a:xfrm>
            <a:off x="260748" y="367010"/>
            <a:ext cx="11412140"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É importante conhecer os requisitos necessários para a elaboração da Política de Segurança da Informação. Confira:</a:t>
            </a:r>
            <a:endParaRPr lang="pt-BR" dirty="0"/>
          </a:p>
        </p:txBody>
      </p:sp>
      <p:sp>
        <p:nvSpPr>
          <p:cNvPr id="5" name="CaixaDeTexto 4">
            <a:extLst>
              <a:ext uri="{FF2B5EF4-FFF2-40B4-BE49-F238E27FC236}">
                <a16:creationId xmlns:a16="http://schemas.microsoft.com/office/drawing/2014/main" id="{A31D36E6-1B22-FF1D-070F-D826B576E509}"/>
              </a:ext>
            </a:extLst>
          </p:cNvPr>
          <p:cNvSpPr txBox="1"/>
          <p:nvPr/>
        </p:nvSpPr>
        <p:spPr>
          <a:xfrm>
            <a:off x="260747" y="1241763"/>
            <a:ext cx="11412139"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Especificar a organização</a:t>
            </a:r>
          </a:p>
          <a:p>
            <a:pPr algn="just"/>
            <a:r>
              <a:rPr lang="pt-BR" b="0" i="0" dirty="0">
                <a:solidFill>
                  <a:srgbClr val="000000"/>
                </a:solidFill>
                <a:effectLst/>
                <a:latin typeface="Open Sans" panose="020B0606030504020204" pitchFamily="34" charset="0"/>
              </a:rPr>
              <a:t>Com base no perfil da organização a ser protegida, seja a escola, uma organização ou a residência de uma pessoa, descreva o que precisa ser protegido, tanto internamente quanto externamente. A organização deve eleger um Comitê Gestor, formado por diretores e gerentes da organização.</a:t>
            </a:r>
          </a:p>
        </p:txBody>
      </p:sp>
      <p:sp>
        <p:nvSpPr>
          <p:cNvPr id="7" name="CaixaDeTexto 6">
            <a:extLst>
              <a:ext uri="{FF2B5EF4-FFF2-40B4-BE49-F238E27FC236}">
                <a16:creationId xmlns:a16="http://schemas.microsoft.com/office/drawing/2014/main" id="{00B160A6-CD9A-D85A-DCA5-FCFCA5F431B5}"/>
              </a:ext>
            </a:extLst>
          </p:cNvPr>
          <p:cNvSpPr txBox="1"/>
          <p:nvPr/>
        </p:nvSpPr>
        <p:spPr>
          <a:xfrm>
            <a:off x="260746" y="2670514"/>
            <a:ext cx="11412139" cy="1477328"/>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Especificar os itens</a:t>
            </a:r>
          </a:p>
          <a:p>
            <a:pPr algn="just"/>
            <a:r>
              <a:rPr lang="pt-BR" b="0" i="0" dirty="0">
                <a:solidFill>
                  <a:srgbClr val="000000"/>
                </a:solidFill>
                <a:effectLst/>
                <a:latin typeface="Open Sans" panose="020B0606030504020204" pitchFamily="34" charset="0"/>
              </a:rPr>
              <a:t>Analise os itens a serem protegidos, avalie se há necessidade de ajustes, com inclusão ou remoção de itens, que podem ser físicos (salas, organizações, estacionamento etc.), lógicos (computadores, dispositivos móveis etc.) e outros como internet sem fio (pública e privada), ataques de engenharia social, computação nas nuvens etc.</a:t>
            </a:r>
          </a:p>
        </p:txBody>
      </p:sp>
      <p:sp>
        <p:nvSpPr>
          <p:cNvPr id="9" name="CaixaDeTexto 8">
            <a:extLst>
              <a:ext uri="{FF2B5EF4-FFF2-40B4-BE49-F238E27FC236}">
                <a16:creationId xmlns:a16="http://schemas.microsoft.com/office/drawing/2014/main" id="{40F73A46-E3BB-28B1-886C-EA5C16E72F7B}"/>
              </a:ext>
            </a:extLst>
          </p:cNvPr>
          <p:cNvSpPr txBox="1"/>
          <p:nvPr/>
        </p:nvSpPr>
        <p:spPr>
          <a:xfrm>
            <a:off x="260745" y="4376264"/>
            <a:ext cx="114121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Avaliar itens</a:t>
            </a:r>
          </a:p>
          <a:p>
            <a:pPr algn="just"/>
            <a:r>
              <a:rPr lang="pt-BR" b="0" i="0" dirty="0">
                <a:solidFill>
                  <a:srgbClr val="000000"/>
                </a:solidFill>
                <a:effectLst/>
                <a:latin typeface="Open Sans" panose="020B0606030504020204" pitchFamily="34" charset="0"/>
              </a:rPr>
              <a:t>Avalie para cada item quais os riscos, como deve ser protegido, de quem e por quanto tempo (o Comitê Gestor deve avaliar e propor melhorias e ajustes).</a:t>
            </a:r>
          </a:p>
        </p:txBody>
      </p:sp>
    </p:spTree>
    <p:extLst>
      <p:ext uri="{BB962C8B-B14F-4D97-AF65-F5344CB8AC3E}">
        <p14:creationId xmlns:p14="http://schemas.microsoft.com/office/powerpoint/2010/main" val="381737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B1BE4ED-C48F-58B0-F118-9C95A819F6D3}"/>
              </a:ext>
            </a:extLst>
          </p:cNvPr>
          <p:cNvSpPr txBox="1"/>
          <p:nvPr/>
        </p:nvSpPr>
        <p:spPr>
          <a:xfrm>
            <a:off x="375048" y="566678"/>
            <a:ext cx="11183540" cy="1754326"/>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Normas e procedimentos</a:t>
            </a:r>
          </a:p>
          <a:p>
            <a:pPr algn="just"/>
            <a:r>
              <a:rPr lang="pt-BR" b="0" i="0" dirty="0">
                <a:solidFill>
                  <a:srgbClr val="000000"/>
                </a:solidFill>
                <a:effectLst/>
                <a:latin typeface="Open Sans" panose="020B0606030504020204" pitchFamily="34" charset="0"/>
              </a:rPr>
              <a:t>Elaborar normas e proibições para utilização de e-mails, internet, dispositivos móveis, pen drive, o uso de uniformes, crachás. Criar uma lista com nomes dos funcionários com horários de trabalho e ambientes que podem ser acessados. As normas podem ser divididas em normas para uso de computadores, internet e dispositivos móveis, controle de acesso, problemas com vírus e malware, identificação de funcionários, disponibilização de dados pessoais etc.</a:t>
            </a:r>
          </a:p>
        </p:txBody>
      </p:sp>
      <p:sp>
        <p:nvSpPr>
          <p:cNvPr id="5" name="CaixaDeTexto 4">
            <a:extLst>
              <a:ext uri="{FF2B5EF4-FFF2-40B4-BE49-F238E27FC236}">
                <a16:creationId xmlns:a16="http://schemas.microsoft.com/office/drawing/2014/main" id="{9AB212D0-D84D-9FC4-0837-CADA29B9AB0E}"/>
              </a:ext>
            </a:extLst>
          </p:cNvPr>
          <p:cNvSpPr txBox="1"/>
          <p:nvPr/>
        </p:nvSpPr>
        <p:spPr>
          <a:xfrm>
            <a:off x="375048" y="2413337"/>
            <a:ext cx="11183540"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Treinamento</a:t>
            </a:r>
          </a:p>
          <a:p>
            <a:pPr algn="just"/>
            <a:r>
              <a:rPr lang="pt-BR" b="0" i="0" dirty="0">
                <a:solidFill>
                  <a:srgbClr val="000000"/>
                </a:solidFill>
                <a:effectLst/>
                <a:latin typeface="Open Sans" panose="020B0606030504020204" pitchFamily="34" charset="0"/>
              </a:rPr>
              <a:t>Elaborar um treinamento prático com recursos didáticos para apresentar a política de segurança da informação, recolhendo declaração de comprometimento dos funcionários. A política deve ficar sempre disponível para todos os funcionários da organização.</a:t>
            </a:r>
          </a:p>
        </p:txBody>
      </p:sp>
      <p:sp>
        <p:nvSpPr>
          <p:cNvPr id="7" name="CaixaDeTexto 6">
            <a:extLst>
              <a:ext uri="{FF2B5EF4-FFF2-40B4-BE49-F238E27FC236}">
                <a16:creationId xmlns:a16="http://schemas.microsoft.com/office/drawing/2014/main" id="{722B530F-3785-C86B-4CA4-9538D232D444}"/>
              </a:ext>
            </a:extLst>
          </p:cNvPr>
          <p:cNvSpPr txBox="1"/>
          <p:nvPr/>
        </p:nvSpPr>
        <p:spPr>
          <a:xfrm>
            <a:off x="375047" y="3748772"/>
            <a:ext cx="111835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Prazos</a:t>
            </a:r>
          </a:p>
          <a:p>
            <a:pPr algn="just"/>
            <a:r>
              <a:rPr lang="pt-BR" b="0" i="0" dirty="0">
                <a:solidFill>
                  <a:srgbClr val="000000"/>
                </a:solidFill>
                <a:effectLst/>
                <a:latin typeface="Open Sans" panose="020B0606030504020204" pitchFamily="34" charset="0"/>
              </a:rPr>
              <a:t>Determinar de quanto em quanto tempo a política precisa ser reavaliada e ajustada. A política de segurança da informação deve ser sempre melhorada.</a:t>
            </a:r>
          </a:p>
        </p:txBody>
      </p:sp>
      <p:sp>
        <p:nvSpPr>
          <p:cNvPr id="9" name="CaixaDeTexto 8">
            <a:extLst>
              <a:ext uri="{FF2B5EF4-FFF2-40B4-BE49-F238E27FC236}">
                <a16:creationId xmlns:a16="http://schemas.microsoft.com/office/drawing/2014/main" id="{E29F0C23-250A-5A22-2EC1-07B4E61CBD58}"/>
              </a:ext>
            </a:extLst>
          </p:cNvPr>
          <p:cNvSpPr txBox="1"/>
          <p:nvPr/>
        </p:nvSpPr>
        <p:spPr>
          <a:xfrm>
            <a:off x="375046" y="4807208"/>
            <a:ext cx="111835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Aceite</a:t>
            </a:r>
          </a:p>
          <a:p>
            <a:pPr algn="just"/>
            <a:r>
              <a:rPr lang="pt-BR" b="0" i="0" dirty="0">
                <a:solidFill>
                  <a:srgbClr val="000000"/>
                </a:solidFill>
                <a:effectLst/>
                <a:latin typeface="Open Sans" panose="020B0606030504020204" pitchFamily="34" charset="0"/>
              </a:rPr>
              <a:t>A proposta de Política de Segurança da Informação deve ser apresentada e aprovada pelos gestores da organização (Comitê Gestor).</a:t>
            </a:r>
          </a:p>
        </p:txBody>
      </p:sp>
    </p:spTree>
    <p:extLst>
      <p:ext uri="{BB962C8B-B14F-4D97-AF65-F5344CB8AC3E}">
        <p14:creationId xmlns:p14="http://schemas.microsoft.com/office/powerpoint/2010/main" val="349688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CDD91EB-DE1E-1F48-2126-5813F31BE282}"/>
              </a:ext>
            </a:extLst>
          </p:cNvPr>
          <p:cNvSpPr txBox="1"/>
          <p:nvPr/>
        </p:nvSpPr>
        <p:spPr>
          <a:xfrm>
            <a:off x="403622" y="348347"/>
            <a:ext cx="7325915" cy="400110"/>
          </a:xfrm>
          <a:prstGeom prst="rect">
            <a:avLst/>
          </a:prstGeom>
          <a:noFill/>
        </p:spPr>
        <p:txBody>
          <a:bodyPr wrap="square">
            <a:spAutoFit/>
          </a:bodyPr>
          <a:lstStyle/>
          <a:p>
            <a:pPr algn="l"/>
            <a:r>
              <a:rPr lang="pt-BR" sz="2000" b="0" i="0" dirty="0">
                <a:solidFill>
                  <a:srgbClr val="00B050"/>
                </a:solidFill>
                <a:effectLst/>
                <a:latin typeface="Open Sans" panose="020B0606030504020204" pitchFamily="34" charset="0"/>
              </a:rPr>
              <a:t>Cinco Passos da Política de Segurança e as Boas Práticas</a:t>
            </a:r>
          </a:p>
        </p:txBody>
      </p:sp>
      <p:sp>
        <p:nvSpPr>
          <p:cNvPr id="5" name="CaixaDeTexto 4">
            <a:extLst>
              <a:ext uri="{FF2B5EF4-FFF2-40B4-BE49-F238E27FC236}">
                <a16:creationId xmlns:a16="http://schemas.microsoft.com/office/drawing/2014/main" id="{3D472BA4-BE40-E923-8B50-D1F83DEBB694}"/>
              </a:ext>
            </a:extLst>
          </p:cNvPr>
          <p:cNvSpPr txBox="1"/>
          <p:nvPr/>
        </p:nvSpPr>
        <p:spPr>
          <a:xfrm>
            <a:off x="403622" y="797686"/>
            <a:ext cx="11254978" cy="2031325"/>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1º passo - Avaliação das Informações</a:t>
            </a:r>
          </a:p>
          <a:p>
            <a:pPr algn="l"/>
            <a:r>
              <a:rPr lang="pt-BR" b="0" i="0" dirty="0">
                <a:solidFill>
                  <a:srgbClr val="000000"/>
                </a:solidFill>
                <a:effectLst/>
                <a:latin typeface="Open Sans" panose="020B0606030504020204" pitchFamily="34" charset="0"/>
              </a:rPr>
              <a:t>Neste primeiro passo deve-se avaliar as informações e a sua importância no negócio da organização, ou seja, o valor desses dados, afinal nem toda informação tem o mesmo valor ou uso, ou está sujeita aos mesmos riscos, certo?</a:t>
            </a:r>
          </a:p>
          <a:p>
            <a:pPr algn="just"/>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Essa avaliação determina a prioridade das informações, a necessidade de redundância de uma informação com cópia de segurança, mecanismos de recuperação e o controle de acesso a esses dados.</a:t>
            </a:r>
          </a:p>
        </p:txBody>
      </p:sp>
      <p:sp>
        <p:nvSpPr>
          <p:cNvPr id="7" name="CaixaDeTexto 6">
            <a:extLst>
              <a:ext uri="{FF2B5EF4-FFF2-40B4-BE49-F238E27FC236}">
                <a16:creationId xmlns:a16="http://schemas.microsoft.com/office/drawing/2014/main" id="{C269832F-398C-4BB7-0206-9A9EF7D9EAC5}"/>
              </a:ext>
            </a:extLst>
          </p:cNvPr>
          <p:cNvSpPr txBox="1"/>
          <p:nvPr/>
        </p:nvSpPr>
        <p:spPr>
          <a:xfrm>
            <a:off x="403621" y="3318801"/>
            <a:ext cx="7840266" cy="1477328"/>
          </a:xfrm>
          <a:prstGeom prst="rect">
            <a:avLst/>
          </a:prstGeom>
          <a:noFill/>
        </p:spPr>
        <p:txBody>
          <a:bodyPr wrap="square">
            <a:spAutoFit/>
          </a:bodyPr>
          <a:lstStyle/>
          <a:p>
            <a:pPr algn="l">
              <a:buFont typeface="Arial" panose="020B0604020202020204" pitchFamily="34" charset="0"/>
              <a:buChar char="•"/>
            </a:pPr>
            <a:r>
              <a:rPr lang="pt-BR" b="0" i="0" dirty="0">
                <a:solidFill>
                  <a:srgbClr val="000000"/>
                </a:solidFill>
                <a:effectLst/>
                <a:latin typeface="Open Sans" panose="020B0606030504020204" pitchFamily="34" charset="0"/>
              </a:rPr>
              <a:t>O que se deseja proteger?</a:t>
            </a:r>
          </a:p>
          <a:p>
            <a:pPr algn="l">
              <a:buFont typeface="Arial" panose="020B0604020202020204" pitchFamily="34" charset="0"/>
              <a:buChar char="•"/>
            </a:pPr>
            <a:r>
              <a:rPr lang="pt-BR" b="0" i="0" dirty="0">
                <a:solidFill>
                  <a:srgbClr val="000000"/>
                </a:solidFill>
                <a:effectLst/>
                <a:latin typeface="Open Sans" panose="020B0606030504020204" pitchFamily="34" charset="0"/>
              </a:rPr>
              <a:t>De quem ou do quê?</a:t>
            </a:r>
          </a:p>
          <a:p>
            <a:pPr algn="l">
              <a:buFont typeface="Arial" panose="020B0604020202020204" pitchFamily="34" charset="0"/>
              <a:buChar char="•"/>
            </a:pPr>
            <a:r>
              <a:rPr lang="pt-BR" b="0" i="0" dirty="0">
                <a:solidFill>
                  <a:srgbClr val="000000"/>
                </a:solidFill>
                <a:effectLst/>
                <a:latin typeface="Open Sans" panose="020B0606030504020204" pitchFamily="34" charset="0"/>
              </a:rPr>
              <a:t>Quem deve acessar a informação?</a:t>
            </a:r>
          </a:p>
          <a:p>
            <a:pPr algn="l">
              <a:buFont typeface="Arial" panose="020B0604020202020204" pitchFamily="34" charset="0"/>
              <a:buChar char="•"/>
            </a:pPr>
            <a:r>
              <a:rPr lang="pt-BR" b="0" i="0" dirty="0">
                <a:solidFill>
                  <a:srgbClr val="000000"/>
                </a:solidFill>
                <a:effectLst/>
                <a:latin typeface="Open Sans" panose="020B0606030504020204" pitchFamily="34" charset="0"/>
              </a:rPr>
              <a:t>Quais as políticas internas da organização?</a:t>
            </a:r>
          </a:p>
          <a:p>
            <a:pPr algn="l">
              <a:buFont typeface="Arial" panose="020B0604020202020204" pitchFamily="34" charset="0"/>
              <a:buChar char="•"/>
            </a:pPr>
            <a:r>
              <a:rPr lang="pt-BR" b="0" i="0" dirty="0">
                <a:solidFill>
                  <a:srgbClr val="000000"/>
                </a:solidFill>
                <a:effectLst/>
                <a:latin typeface="Open Sans" panose="020B0606030504020204" pitchFamily="34" charset="0"/>
              </a:rPr>
              <a:t>Qual é a missão e quais são os objetivos da organização?</a:t>
            </a:r>
          </a:p>
        </p:txBody>
      </p:sp>
      <p:sp>
        <p:nvSpPr>
          <p:cNvPr id="9" name="CaixaDeTexto 8">
            <a:extLst>
              <a:ext uri="{FF2B5EF4-FFF2-40B4-BE49-F238E27FC236}">
                <a16:creationId xmlns:a16="http://schemas.microsoft.com/office/drawing/2014/main" id="{DD9F36D3-DD2E-F895-EB4D-8BEE60F1E3C5}"/>
              </a:ext>
            </a:extLst>
          </p:cNvPr>
          <p:cNvSpPr txBox="1"/>
          <p:nvPr/>
        </p:nvSpPr>
        <p:spPr>
          <a:xfrm>
            <a:off x="403621" y="2829011"/>
            <a:ext cx="8368903" cy="369332"/>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Neste momento, é importante fazer alguns </a:t>
            </a:r>
            <a:r>
              <a:rPr lang="pt-BR" b="0" i="0" dirty="0">
                <a:effectLst/>
                <a:latin typeface="Open Sans" panose="020B0606030504020204" pitchFamily="34" charset="0"/>
              </a:rPr>
              <a:t>questionamentos.</a:t>
            </a:r>
            <a:endParaRPr lang="pt-BR" dirty="0"/>
          </a:p>
        </p:txBody>
      </p:sp>
      <p:sp>
        <p:nvSpPr>
          <p:cNvPr id="11" name="CaixaDeTexto 10">
            <a:extLst>
              <a:ext uri="{FF2B5EF4-FFF2-40B4-BE49-F238E27FC236}">
                <a16:creationId xmlns:a16="http://schemas.microsoft.com/office/drawing/2014/main" id="{FE462E36-242B-48D4-018F-5CEE9B6B111D}"/>
              </a:ext>
            </a:extLst>
          </p:cNvPr>
          <p:cNvSpPr txBox="1"/>
          <p:nvPr/>
        </p:nvSpPr>
        <p:spPr>
          <a:xfrm>
            <a:off x="403621" y="4925967"/>
            <a:ext cx="11426429" cy="1754326"/>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As informações sobre projetos e produtos (processos de produção, diferenciais, custos e preços etc.), por exemplo, são mais valiosas para uma organização do que as sobre salários e cargos dos funcionários.</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Portanto, nas áreas de produção e planejamento devem existir mecanismos de controle de acesso e segurança mais eficientes que aqueles utilizados para o departamento de Recursos Humanos, por exemplo. No entanto, todos os dados da organização devem estar seguros.</a:t>
            </a:r>
          </a:p>
        </p:txBody>
      </p:sp>
    </p:spTree>
    <p:extLst>
      <p:ext uri="{BB962C8B-B14F-4D97-AF65-F5344CB8AC3E}">
        <p14:creationId xmlns:p14="http://schemas.microsoft.com/office/powerpoint/2010/main" val="4298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72FDE09-8866-8097-35E7-5D7F13C76635}"/>
              </a:ext>
            </a:extLst>
          </p:cNvPr>
          <p:cNvSpPr txBox="1"/>
          <p:nvPr/>
        </p:nvSpPr>
        <p:spPr>
          <a:xfrm>
            <a:off x="332184" y="261461"/>
            <a:ext cx="11212116"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2º Passo - Classificação das Informações</a:t>
            </a:r>
          </a:p>
          <a:p>
            <a:pPr algn="just"/>
            <a:r>
              <a:rPr lang="pt-BR" b="0" i="0" dirty="0">
                <a:solidFill>
                  <a:srgbClr val="000000"/>
                </a:solidFill>
                <a:effectLst/>
                <a:latin typeface="Open Sans" panose="020B0606030504020204" pitchFamily="34" charset="0"/>
              </a:rPr>
              <a:t>Uma vez que conhecemos o contexto da organização (o perfil dos profissionais, os dados e a sua importância etc.), o segundo passo é classificar a informação em pública, interna, confidencial ou secreta.</a:t>
            </a:r>
          </a:p>
        </p:txBody>
      </p:sp>
      <p:sp>
        <p:nvSpPr>
          <p:cNvPr id="5" name="CaixaDeTexto 4">
            <a:extLst>
              <a:ext uri="{FF2B5EF4-FFF2-40B4-BE49-F238E27FC236}">
                <a16:creationId xmlns:a16="http://schemas.microsoft.com/office/drawing/2014/main" id="{E5A81493-B28E-EBA7-D255-4FA9C198CE69}"/>
              </a:ext>
            </a:extLst>
          </p:cNvPr>
          <p:cNvSpPr txBox="1"/>
          <p:nvPr/>
        </p:nvSpPr>
        <p:spPr>
          <a:xfrm>
            <a:off x="332184" y="1461790"/>
            <a:ext cx="11212116" cy="1200329"/>
          </a:xfrm>
          <a:prstGeom prst="rect">
            <a:avLst/>
          </a:prstGeom>
          <a:noFill/>
        </p:spPr>
        <p:txBody>
          <a:bodyPr wrap="square">
            <a:spAutoFit/>
          </a:bodyPr>
          <a:lstStyle/>
          <a:p>
            <a:pPr algn="just"/>
            <a:r>
              <a:rPr lang="pt-BR" b="1" i="0" dirty="0">
                <a:solidFill>
                  <a:srgbClr val="79A650"/>
                </a:solidFill>
                <a:effectLst/>
                <a:latin typeface="Open Sans" panose="020B0606030504020204" pitchFamily="34" charset="0"/>
              </a:rPr>
              <a:t>Públicas</a:t>
            </a:r>
          </a:p>
          <a:p>
            <a:pPr algn="just"/>
            <a:r>
              <a:rPr lang="pt-BR" b="0" i="0" dirty="0">
                <a:solidFill>
                  <a:srgbClr val="000000"/>
                </a:solidFill>
                <a:effectLst/>
                <a:latin typeface="Open Sans" panose="020B0606030504020204" pitchFamily="34" charset="0"/>
              </a:rPr>
              <a:t>São as informações que, se forem divulgadas fora da organização, não causarão impactos aos negócios.</a:t>
            </a:r>
          </a:p>
          <a:p>
            <a:pPr algn="just"/>
            <a:r>
              <a:rPr lang="pt-BR" b="0" i="0" dirty="0">
                <a:solidFill>
                  <a:srgbClr val="000000"/>
                </a:solidFill>
                <a:effectLst/>
                <a:latin typeface="Open Sans" panose="020B0606030504020204" pitchFamily="34" charset="0"/>
              </a:rPr>
              <a:t>Por exemplo, comunicados internos sobre as metas de vendas para determinado ano.</a:t>
            </a:r>
          </a:p>
        </p:txBody>
      </p:sp>
      <p:sp>
        <p:nvSpPr>
          <p:cNvPr id="7" name="CaixaDeTexto 6">
            <a:extLst>
              <a:ext uri="{FF2B5EF4-FFF2-40B4-BE49-F238E27FC236}">
                <a16:creationId xmlns:a16="http://schemas.microsoft.com/office/drawing/2014/main" id="{EB75BD42-B6E0-A5E2-5125-C9B6925CF382}"/>
              </a:ext>
            </a:extLst>
          </p:cNvPr>
          <p:cNvSpPr txBox="1"/>
          <p:nvPr/>
        </p:nvSpPr>
        <p:spPr>
          <a:xfrm>
            <a:off x="332183" y="2662119"/>
            <a:ext cx="11212115" cy="1200329"/>
          </a:xfrm>
          <a:prstGeom prst="rect">
            <a:avLst/>
          </a:prstGeom>
          <a:noFill/>
        </p:spPr>
        <p:txBody>
          <a:bodyPr wrap="square">
            <a:spAutoFit/>
          </a:bodyPr>
          <a:lstStyle/>
          <a:p>
            <a:pPr algn="just"/>
            <a:r>
              <a:rPr lang="pt-BR" b="1" i="0" dirty="0">
                <a:solidFill>
                  <a:srgbClr val="79A650"/>
                </a:solidFill>
                <a:effectLst/>
                <a:latin typeface="Open Sans" panose="020B0606030504020204" pitchFamily="34" charset="0"/>
              </a:rPr>
              <a:t>Internas</a:t>
            </a:r>
          </a:p>
          <a:p>
            <a:pPr algn="just"/>
            <a:r>
              <a:rPr lang="pt-BR" b="0" i="0" dirty="0">
                <a:solidFill>
                  <a:srgbClr val="000000"/>
                </a:solidFill>
                <a:effectLst/>
                <a:latin typeface="Open Sans" panose="020B0606030504020204" pitchFamily="34" charset="0"/>
              </a:rPr>
              <a:t>Esse tipo de informação deve ser protegida e sua divulgação dever ser evitada, porém, caso seja divulgada, não causará impactos à organização.</a:t>
            </a:r>
          </a:p>
          <a:p>
            <a:pPr algn="just"/>
            <a:r>
              <a:rPr lang="pt-BR" b="0" i="0" dirty="0">
                <a:solidFill>
                  <a:srgbClr val="000000"/>
                </a:solidFill>
                <a:effectLst/>
                <a:latin typeface="Open Sans" panose="020B0606030504020204" pitchFamily="34" charset="0"/>
              </a:rPr>
              <a:t>Por exemplo, o relatório com os nomes dos funcionários e seus respectivos vencimentos.</a:t>
            </a:r>
          </a:p>
        </p:txBody>
      </p:sp>
      <p:sp>
        <p:nvSpPr>
          <p:cNvPr id="9" name="CaixaDeTexto 8">
            <a:extLst>
              <a:ext uri="{FF2B5EF4-FFF2-40B4-BE49-F238E27FC236}">
                <a16:creationId xmlns:a16="http://schemas.microsoft.com/office/drawing/2014/main" id="{DA9F8B90-5282-C62E-53CB-97900D1DC29D}"/>
              </a:ext>
            </a:extLst>
          </p:cNvPr>
          <p:cNvSpPr txBox="1"/>
          <p:nvPr/>
        </p:nvSpPr>
        <p:spPr>
          <a:xfrm>
            <a:off x="332180" y="3862448"/>
            <a:ext cx="11212115" cy="1477328"/>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Confidenciais</a:t>
            </a:r>
          </a:p>
          <a:p>
            <a:pPr algn="l"/>
            <a:r>
              <a:rPr lang="pt-BR" b="0" i="0" dirty="0">
                <a:solidFill>
                  <a:srgbClr val="000000"/>
                </a:solidFill>
                <a:effectLst/>
                <a:latin typeface="Open Sans" panose="020B0606030504020204" pitchFamily="34" charset="0"/>
              </a:rPr>
              <a:t>São informações confidenciais dentro e fora da organização e que não podem ser acessadas por pessoas não autorizadas (inclusive se forem divulgadas na própria organização).</a:t>
            </a:r>
          </a:p>
          <a:p>
            <a:pPr algn="l"/>
            <a:r>
              <a:rPr lang="pt-BR" b="0" i="0" dirty="0">
                <a:solidFill>
                  <a:srgbClr val="000000"/>
                </a:solidFill>
                <a:effectLst/>
                <a:latin typeface="Open Sans" panose="020B0606030504020204" pitchFamily="34" charset="0"/>
              </a:rPr>
              <a:t>Por exemplo, os dados sobre as movimentações financeiras, os saldos bancários, as agências, os extratos bancários etc.</a:t>
            </a:r>
          </a:p>
        </p:txBody>
      </p:sp>
      <p:sp>
        <p:nvSpPr>
          <p:cNvPr id="11" name="CaixaDeTexto 10">
            <a:extLst>
              <a:ext uri="{FF2B5EF4-FFF2-40B4-BE49-F238E27FC236}">
                <a16:creationId xmlns:a16="http://schemas.microsoft.com/office/drawing/2014/main" id="{20D2DF40-5FEC-77B5-FD41-7DAEC703C894}"/>
              </a:ext>
            </a:extLst>
          </p:cNvPr>
          <p:cNvSpPr txBox="1"/>
          <p:nvPr/>
        </p:nvSpPr>
        <p:spPr>
          <a:xfrm>
            <a:off x="332180" y="5339776"/>
            <a:ext cx="11212114" cy="1200329"/>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Secretas</a:t>
            </a:r>
          </a:p>
          <a:p>
            <a:pPr algn="l"/>
            <a:r>
              <a:rPr lang="pt-BR" b="0" i="0" dirty="0">
                <a:solidFill>
                  <a:srgbClr val="000000"/>
                </a:solidFill>
                <a:effectLst/>
                <a:latin typeface="Open Sans" panose="020B0606030504020204" pitchFamily="34" charset="0"/>
              </a:rPr>
              <a:t>As informações secretas são aquelas que não devem de forma alguma ser divulgadas, pois podem afetar os negócios da organização.</a:t>
            </a:r>
          </a:p>
          <a:p>
            <a:pPr algn="l"/>
            <a:r>
              <a:rPr lang="pt-BR" b="0" i="0" dirty="0">
                <a:solidFill>
                  <a:srgbClr val="000000"/>
                </a:solidFill>
                <a:effectLst/>
                <a:latin typeface="Open Sans" panose="020B0606030504020204" pitchFamily="34" charset="0"/>
              </a:rPr>
              <a:t>Por exemplo, dados sobre um novo produto que será lançado no mercado, com exclusividade.</a:t>
            </a:r>
          </a:p>
        </p:txBody>
      </p:sp>
    </p:spTree>
    <p:extLst>
      <p:ext uri="{BB962C8B-B14F-4D97-AF65-F5344CB8AC3E}">
        <p14:creationId xmlns:p14="http://schemas.microsoft.com/office/powerpoint/2010/main" val="350465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01D5628-95EB-F93A-F8B1-662B5B8D34DB}"/>
              </a:ext>
            </a:extLst>
          </p:cNvPr>
          <p:cNvSpPr txBox="1"/>
          <p:nvPr/>
        </p:nvSpPr>
        <p:spPr>
          <a:xfrm>
            <a:off x="532210" y="566678"/>
            <a:ext cx="11297840" cy="1754326"/>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3º passo – Regras de Acesso e Responsabilidade</a:t>
            </a:r>
          </a:p>
          <a:p>
            <a:pPr algn="just"/>
            <a:r>
              <a:rPr lang="pt-BR" b="0" i="0" dirty="0">
                <a:solidFill>
                  <a:srgbClr val="000000"/>
                </a:solidFill>
                <a:effectLst/>
                <a:latin typeface="Open Sans" panose="020B0606030504020204" pitchFamily="34" charset="0"/>
              </a:rPr>
              <a:t>O terceiro passo para uma política de segurança refere-se às responsabilidades e regras de acesso.</a:t>
            </a:r>
          </a:p>
          <a:p>
            <a:pPr algn="just"/>
            <a:r>
              <a:rPr lang="pt-BR" b="0" i="0" dirty="0">
                <a:solidFill>
                  <a:srgbClr val="000000"/>
                </a:solidFill>
                <a:effectLst/>
                <a:latin typeface="Open Sans" panose="020B0606030504020204" pitchFamily="34" charset="0"/>
              </a:rPr>
              <a:t>O desenvolvimento dessas diretrizes deve ser realizado com todos os funcionários da organização, em conjunto com o Departamento Jurídico e de Auditoria. Caso não existam esses setores, cada departamento deve ter um representante legal para definir as prioridades.</a:t>
            </a:r>
          </a:p>
          <a:p>
            <a:pPr algn="just"/>
            <a:r>
              <a:rPr lang="pt-BR" b="0" i="0" dirty="0">
                <a:solidFill>
                  <a:srgbClr val="000000"/>
                </a:solidFill>
                <a:effectLst/>
                <a:latin typeface="Open Sans" panose="020B0606030504020204" pitchFamily="34" charset="0"/>
              </a:rPr>
              <a:t>E qual o resultado dessa etapa? </a:t>
            </a:r>
          </a:p>
        </p:txBody>
      </p:sp>
      <p:sp>
        <p:nvSpPr>
          <p:cNvPr id="5" name="CaixaDeTexto 4">
            <a:extLst>
              <a:ext uri="{FF2B5EF4-FFF2-40B4-BE49-F238E27FC236}">
                <a16:creationId xmlns:a16="http://schemas.microsoft.com/office/drawing/2014/main" id="{6E562ABD-F4D5-E25B-882B-1F1E63DF9B0B}"/>
              </a:ext>
            </a:extLst>
          </p:cNvPr>
          <p:cNvSpPr txBox="1"/>
          <p:nvPr/>
        </p:nvSpPr>
        <p:spPr>
          <a:xfrm>
            <a:off x="532210" y="2551837"/>
            <a:ext cx="11297840" cy="923330"/>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Na prática, cada setor da organização deverá designar a pessoa que:</a:t>
            </a:r>
          </a:p>
          <a:p>
            <a:pPr algn="l">
              <a:buFont typeface="Arial" panose="020B0604020202020204" pitchFamily="34" charset="0"/>
              <a:buChar char="•"/>
            </a:pPr>
            <a:r>
              <a:rPr lang="pt-BR" b="0" i="0" dirty="0">
                <a:solidFill>
                  <a:srgbClr val="000000"/>
                </a:solidFill>
                <a:effectLst/>
                <a:latin typeface="Open Sans" panose="020B0606030504020204" pitchFamily="34" charset="0"/>
              </a:rPr>
              <a:t>pode ou não acessar a informação, além de quando e como;</a:t>
            </a:r>
          </a:p>
          <a:p>
            <a:pPr algn="l">
              <a:buFont typeface="Arial" panose="020B0604020202020204" pitchFamily="34" charset="0"/>
              <a:buChar char="•"/>
            </a:pPr>
            <a:r>
              <a:rPr lang="pt-BR" b="0" i="0" dirty="0">
                <a:solidFill>
                  <a:srgbClr val="000000"/>
                </a:solidFill>
                <a:effectLst/>
                <a:latin typeface="Open Sans" panose="020B0606030504020204" pitchFamily="34" charset="0"/>
              </a:rPr>
              <a:t>vai recuperá-la no caso de perda, de que forma e em quanto tempo.</a:t>
            </a:r>
          </a:p>
        </p:txBody>
      </p:sp>
    </p:spTree>
    <p:extLst>
      <p:ext uri="{BB962C8B-B14F-4D97-AF65-F5344CB8AC3E}">
        <p14:creationId xmlns:p14="http://schemas.microsoft.com/office/powerpoint/2010/main" val="281682602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2" ma:contentTypeDescription="Crie um novo documento." ma:contentTypeScope="" ma:versionID="8ff061b1230d899b3b803abcb830d524">
  <xsd:schema xmlns:xsd="http://www.w3.org/2001/XMLSchema" xmlns:xs="http://www.w3.org/2001/XMLSchema" xmlns:p="http://schemas.microsoft.com/office/2006/metadata/properties" xmlns:ns2="4b81baa3-bd77-40b5-8fe9-d4acfbdd393b" targetNamespace="http://schemas.microsoft.com/office/2006/metadata/properties" ma:root="true" ma:fieldsID="0920d275fb064d92a00adb41b10b4aa3" ns2:_="">
    <xsd:import namespace="4b81baa3-bd77-40b5-8fe9-d4acfbdd39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1baa3-bd77-40b5-8fe9-d4acfbdd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245AC4-166B-4CD6-BEA2-E40128909263}"/>
</file>

<file path=customXml/itemProps2.xml><?xml version="1.0" encoding="utf-8"?>
<ds:datastoreItem xmlns:ds="http://schemas.openxmlformats.org/officeDocument/2006/customXml" ds:itemID="{7D9DC98B-6947-455E-877F-F9FD8EE801C7}"/>
</file>

<file path=customXml/itemProps3.xml><?xml version="1.0" encoding="utf-8"?>
<ds:datastoreItem xmlns:ds="http://schemas.openxmlformats.org/officeDocument/2006/customXml" ds:itemID="{1919775A-B3D2-41C4-A989-F42717A4EC4A}"/>
</file>

<file path=docProps/app.xml><?xml version="1.0" encoding="utf-8"?>
<Properties xmlns="http://schemas.openxmlformats.org/officeDocument/2006/extended-properties" xmlns:vt="http://schemas.openxmlformats.org/officeDocument/2006/docPropsVTypes">
  <TotalTime>295</TotalTime>
  <Words>4129</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21</vt:i4>
      </vt:variant>
    </vt:vector>
  </HeadingPairs>
  <TitlesOfParts>
    <vt:vector size="30" baseType="lpstr">
      <vt:lpstr>Arial</vt:lpstr>
      <vt:lpstr>Calibri</vt:lpstr>
      <vt:lpstr>Calibri Light</vt:lpstr>
      <vt:lpstr>FrutigerLTStd-Light</vt:lpstr>
      <vt:lpstr>FrutigerLTStd-LightItalic</vt:lpstr>
      <vt:lpstr>Open Sans</vt:lpstr>
      <vt:lpstr>Times New Roman</vt:lpstr>
      <vt:lpstr>Verdana</vt:lpstr>
      <vt:lpstr>Tema do Office</vt:lpstr>
      <vt:lpstr>O Papel e a Política de Segurança da Informação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Papel e a Política de Segurança da Informação </dc:title>
  <dc:creator>RONILSON RODRIGUES PINHO</dc:creator>
  <cp:lastModifiedBy>RONILSON RODRIGUES PINHO</cp:lastModifiedBy>
  <cp:revision>2</cp:revision>
  <dcterms:created xsi:type="dcterms:W3CDTF">2023-05-11T15:05:07Z</dcterms:created>
  <dcterms:modified xsi:type="dcterms:W3CDTF">2023-05-11T22:04:33Z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ies>
</file>