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02EBEC-249A-0C80-E15D-27B6D9E0A21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FD6750B1-2E58-C6BF-EBB8-B090E5CC7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70A7C7B4-49EF-40A1-4259-90FCD253B815}"/>
              </a:ext>
            </a:extLst>
          </p:cNvPr>
          <p:cNvSpPr>
            <a:spLocks noGrp="1"/>
          </p:cNvSpPr>
          <p:nvPr>
            <p:ph type="dt" sz="half" idx="10"/>
          </p:nvPr>
        </p:nvSpPr>
        <p:spPr/>
        <p:txBody>
          <a:bodyPr/>
          <a:lstStyle/>
          <a:p>
            <a:fld id="{4434DBBB-152E-4171-A1A3-40D94F64E1FF}" type="datetimeFigureOut">
              <a:rPr lang="pt-BR" smtClean="0"/>
              <a:t>23/03/2023</a:t>
            </a:fld>
            <a:endParaRPr lang="pt-BR"/>
          </a:p>
        </p:txBody>
      </p:sp>
      <p:sp>
        <p:nvSpPr>
          <p:cNvPr id="5" name="Espaço Reservado para Rodapé 4">
            <a:extLst>
              <a:ext uri="{FF2B5EF4-FFF2-40B4-BE49-F238E27FC236}">
                <a16:creationId xmlns:a16="http://schemas.microsoft.com/office/drawing/2014/main" id="{F75B8C6F-FE5A-88A2-0644-82337704C09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D2C0EEB-618D-C740-BD59-8D234C4F7DF4}"/>
              </a:ext>
            </a:extLst>
          </p:cNvPr>
          <p:cNvSpPr>
            <a:spLocks noGrp="1"/>
          </p:cNvSpPr>
          <p:nvPr>
            <p:ph type="sldNum" sz="quarter" idx="12"/>
          </p:nvPr>
        </p:nvSpPr>
        <p:spPr/>
        <p:txBody>
          <a:bodyPr/>
          <a:lstStyle/>
          <a:p>
            <a:fld id="{47D6C124-FEB9-4898-84FE-DB047ACEB043}" type="slidenum">
              <a:rPr lang="pt-BR" smtClean="0"/>
              <a:t>‹nº›</a:t>
            </a:fld>
            <a:endParaRPr lang="pt-BR"/>
          </a:p>
        </p:txBody>
      </p:sp>
    </p:spTree>
    <p:extLst>
      <p:ext uri="{BB962C8B-B14F-4D97-AF65-F5344CB8AC3E}">
        <p14:creationId xmlns:p14="http://schemas.microsoft.com/office/powerpoint/2010/main" val="3839295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46272-EF01-63C1-E50F-4F2C9392441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290B2FC-5D7A-9A19-24B1-87DD77DA3442}"/>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80A3B8F-7BE1-927C-BB20-31D8AC560FFD}"/>
              </a:ext>
            </a:extLst>
          </p:cNvPr>
          <p:cNvSpPr>
            <a:spLocks noGrp="1"/>
          </p:cNvSpPr>
          <p:nvPr>
            <p:ph type="dt" sz="half" idx="10"/>
          </p:nvPr>
        </p:nvSpPr>
        <p:spPr/>
        <p:txBody>
          <a:bodyPr/>
          <a:lstStyle/>
          <a:p>
            <a:fld id="{4434DBBB-152E-4171-A1A3-40D94F64E1FF}" type="datetimeFigureOut">
              <a:rPr lang="pt-BR" smtClean="0"/>
              <a:t>23/03/2023</a:t>
            </a:fld>
            <a:endParaRPr lang="pt-BR"/>
          </a:p>
        </p:txBody>
      </p:sp>
      <p:sp>
        <p:nvSpPr>
          <p:cNvPr id="5" name="Espaço Reservado para Rodapé 4">
            <a:extLst>
              <a:ext uri="{FF2B5EF4-FFF2-40B4-BE49-F238E27FC236}">
                <a16:creationId xmlns:a16="http://schemas.microsoft.com/office/drawing/2014/main" id="{6CDA1BB5-F38B-AF11-AF65-4CE288F738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D431977-ABEC-0A54-0F64-8E744C961841}"/>
              </a:ext>
            </a:extLst>
          </p:cNvPr>
          <p:cNvSpPr>
            <a:spLocks noGrp="1"/>
          </p:cNvSpPr>
          <p:nvPr>
            <p:ph type="sldNum" sz="quarter" idx="12"/>
          </p:nvPr>
        </p:nvSpPr>
        <p:spPr/>
        <p:txBody>
          <a:bodyPr/>
          <a:lstStyle/>
          <a:p>
            <a:fld id="{47D6C124-FEB9-4898-84FE-DB047ACEB043}" type="slidenum">
              <a:rPr lang="pt-BR" smtClean="0"/>
              <a:t>‹nº›</a:t>
            </a:fld>
            <a:endParaRPr lang="pt-BR"/>
          </a:p>
        </p:txBody>
      </p:sp>
    </p:spTree>
    <p:extLst>
      <p:ext uri="{BB962C8B-B14F-4D97-AF65-F5344CB8AC3E}">
        <p14:creationId xmlns:p14="http://schemas.microsoft.com/office/powerpoint/2010/main" val="3017784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A1F688C-8BC7-4BDC-1CB2-134DC1ADACF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7438DB3-C22D-6F6B-0250-667E9CB704DC}"/>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F2B7EA6-909C-4405-7F1A-E24A9E32B492}"/>
              </a:ext>
            </a:extLst>
          </p:cNvPr>
          <p:cNvSpPr>
            <a:spLocks noGrp="1"/>
          </p:cNvSpPr>
          <p:nvPr>
            <p:ph type="dt" sz="half" idx="10"/>
          </p:nvPr>
        </p:nvSpPr>
        <p:spPr/>
        <p:txBody>
          <a:bodyPr/>
          <a:lstStyle/>
          <a:p>
            <a:fld id="{4434DBBB-152E-4171-A1A3-40D94F64E1FF}" type="datetimeFigureOut">
              <a:rPr lang="pt-BR" smtClean="0"/>
              <a:t>23/03/2023</a:t>
            </a:fld>
            <a:endParaRPr lang="pt-BR"/>
          </a:p>
        </p:txBody>
      </p:sp>
      <p:sp>
        <p:nvSpPr>
          <p:cNvPr id="5" name="Espaço Reservado para Rodapé 4">
            <a:extLst>
              <a:ext uri="{FF2B5EF4-FFF2-40B4-BE49-F238E27FC236}">
                <a16:creationId xmlns:a16="http://schemas.microsoft.com/office/drawing/2014/main" id="{46CF84ED-99CB-88DF-84F8-C6DD675977C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4D15FC1-1B4E-25D0-34D3-AF7FBA6FC710}"/>
              </a:ext>
            </a:extLst>
          </p:cNvPr>
          <p:cNvSpPr>
            <a:spLocks noGrp="1"/>
          </p:cNvSpPr>
          <p:nvPr>
            <p:ph type="sldNum" sz="quarter" idx="12"/>
          </p:nvPr>
        </p:nvSpPr>
        <p:spPr/>
        <p:txBody>
          <a:bodyPr/>
          <a:lstStyle/>
          <a:p>
            <a:fld id="{47D6C124-FEB9-4898-84FE-DB047ACEB043}" type="slidenum">
              <a:rPr lang="pt-BR" smtClean="0"/>
              <a:t>‹nº›</a:t>
            </a:fld>
            <a:endParaRPr lang="pt-BR"/>
          </a:p>
        </p:txBody>
      </p:sp>
    </p:spTree>
    <p:extLst>
      <p:ext uri="{BB962C8B-B14F-4D97-AF65-F5344CB8AC3E}">
        <p14:creationId xmlns:p14="http://schemas.microsoft.com/office/powerpoint/2010/main" val="233429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BBF80-1547-69A0-71A5-62809EE3834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B4564BF-82C4-081B-85C9-F70B14C6FDE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6718593-1FC5-D657-DA8A-E2B0325447F2}"/>
              </a:ext>
            </a:extLst>
          </p:cNvPr>
          <p:cNvSpPr>
            <a:spLocks noGrp="1"/>
          </p:cNvSpPr>
          <p:nvPr>
            <p:ph type="dt" sz="half" idx="10"/>
          </p:nvPr>
        </p:nvSpPr>
        <p:spPr/>
        <p:txBody>
          <a:bodyPr/>
          <a:lstStyle/>
          <a:p>
            <a:fld id="{4434DBBB-152E-4171-A1A3-40D94F64E1FF}" type="datetimeFigureOut">
              <a:rPr lang="pt-BR" smtClean="0"/>
              <a:t>23/03/2023</a:t>
            </a:fld>
            <a:endParaRPr lang="pt-BR"/>
          </a:p>
        </p:txBody>
      </p:sp>
      <p:sp>
        <p:nvSpPr>
          <p:cNvPr id="5" name="Espaço Reservado para Rodapé 4">
            <a:extLst>
              <a:ext uri="{FF2B5EF4-FFF2-40B4-BE49-F238E27FC236}">
                <a16:creationId xmlns:a16="http://schemas.microsoft.com/office/drawing/2014/main" id="{8B2ED919-57EF-DDBF-5BD1-675DE50B8AC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D5C47A9-5199-14B9-8DA3-9455F6AC47CD}"/>
              </a:ext>
            </a:extLst>
          </p:cNvPr>
          <p:cNvSpPr>
            <a:spLocks noGrp="1"/>
          </p:cNvSpPr>
          <p:nvPr>
            <p:ph type="sldNum" sz="quarter" idx="12"/>
          </p:nvPr>
        </p:nvSpPr>
        <p:spPr/>
        <p:txBody>
          <a:bodyPr/>
          <a:lstStyle/>
          <a:p>
            <a:fld id="{47D6C124-FEB9-4898-84FE-DB047ACEB043}" type="slidenum">
              <a:rPr lang="pt-BR" smtClean="0"/>
              <a:t>‹nº›</a:t>
            </a:fld>
            <a:endParaRPr lang="pt-BR"/>
          </a:p>
        </p:txBody>
      </p:sp>
    </p:spTree>
    <p:extLst>
      <p:ext uri="{BB962C8B-B14F-4D97-AF65-F5344CB8AC3E}">
        <p14:creationId xmlns:p14="http://schemas.microsoft.com/office/powerpoint/2010/main" val="311056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DDD758-5F3C-D911-25C5-241090DAE82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5E48C11-2BB5-CEF9-06E7-EE15311C8E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969B892-F139-9C08-EDE2-68000D247F37}"/>
              </a:ext>
            </a:extLst>
          </p:cNvPr>
          <p:cNvSpPr>
            <a:spLocks noGrp="1"/>
          </p:cNvSpPr>
          <p:nvPr>
            <p:ph type="dt" sz="half" idx="10"/>
          </p:nvPr>
        </p:nvSpPr>
        <p:spPr/>
        <p:txBody>
          <a:bodyPr/>
          <a:lstStyle/>
          <a:p>
            <a:fld id="{4434DBBB-152E-4171-A1A3-40D94F64E1FF}" type="datetimeFigureOut">
              <a:rPr lang="pt-BR" smtClean="0"/>
              <a:t>23/03/2023</a:t>
            </a:fld>
            <a:endParaRPr lang="pt-BR"/>
          </a:p>
        </p:txBody>
      </p:sp>
      <p:sp>
        <p:nvSpPr>
          <p:cNvPr id="5" name="Espaço Reservado para Rodapé 4">
            <a:extLst>
              <a:ext uri="{FF2B5EF4-FFF2-40B4-BE49-F238E27FC236}">
                <a16:creationId xmlns:a16="http://schemas.microsoft.com/office/drawing/2014/main" id="{D4B6FFF3-A89D-041C-9B82-772E49B46F8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22DF699-4A39-CF8D-CE07-8751681386C4}"/>
              </a:ext>
            </a:extLst>
          </p:cNvPr>
          <p:cNvSpPr>
            <a:spLocks noGrp="1"/>
          </p:cNvSpPr>
          <p:nvPr>
            <p:ph type="sldNum" sz="quarter" idx="12"/>
          </p:nvPr>
        </p:nvSpPr>
        <p:spPr/>
        <p:txBody>
          <a:bodyPr/>
          <a:lstStyle/>
          <a:p>
            <a:fld id="{47D6C124-FEB9-4898-84FE-DB047ACEB043}" type="slidenum">
              <a:rPr lang="pt-BR" smtClean="0"/>
              <a:t>‹nº›</a:t>
            </a:fld>
            <a:endParaRPr lang="pt-BR"/>
          </a:p>
        </p:txBody>
      </p:sp>
    </p:spTree>
    <p:extLst>
      <p:ext uri="{BB962C8B-B14F-4D97-AF65-F5344CB8AC3E}">
        <p14:creationId xmlns:p14="http://schemas.microsoft.com/office/powerpoint/2010/main" val="256963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F517E9-2AD6-7434-D326-BAFF91D4A90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4607494-A190-28AE-154F-6443E55F6DA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797D6E2-C696-D33C-3A18-F15B1846068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135A710-4EE5-983F-ACC3-B637B84746A5}"/>
              </a:ext>
            </a:extLst>
          </p:cNvPr>
          <p:cNvSpPr>
            <a:spLocks noGrp="1"/>
          </p:cNvSpPr>
          <p:nvPr>
            <p:ph type="dt" sz="half" idx="10"/>
          </p:nvPr>
        </p:nvSpPr>
        <p:spPr/>
        <p:txBody>
          <a:bodyPr/>
          <a:lstStyle/>
          <a:p>
            <a:fld id="{4434DBBB-152E-4171-A1A3-40D94F64E1FF}" type="datetimeFigureOut">
              <a:rPr lang="pt-BR" smtClean="0"/>
              <a:t>23/03/2023</a:t>
            </a:fld>
            <a:endParaRPr lang="pt-BR"/>
          </a:p>
        </p:txBody>
      </p:sp>
      <p:sp>
        <p:nvSpPr>
          <p:cNvPr id="6" name="Espaço Reservado para Rodapé 5">
            <a:extLst>
              <a:ext uri="{FF2B5EF4-FFF2-40B4-BE49-F238E27FC236}">
                <a16:creationId xmlns:a16="http://schemas.microsoft.com/office/drawing/2014/main" id="{9352D045-2038-7979-60F5-372E990362D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5E9F97D-0E2D-C444-204E-9B151CD64F6F}"/>
              </a:ext>
            </a:extLst>
          </p:cNvPr>
          <p:cNvSpPr>
            <a:spLocks noGrp="1"/>
          </p:cNvSpPr>
          <p:nvPr>
            <p:ph type="sldNum" sz="quarter" idx="12"/>
          </p:nvPr>
        </p:nvSpPr>
        <p:spPr/>
        <p:txBody>
          <a:bodyPr/>
          <a:lstStyle/>
          <a:p>
            <a:fld id="{47D6C124-FEB9-4898-84FE-DB047ACEB043}" type="slidenum">
              <a:rPr lang="pt-BR" smtClean="0"/>
              <a:t>‹nº›</a:t>
            </a:fld>
            <a:endParaRPr lang="pt-BR"/>
          </a:p>
        </p:txBody>
      </p:sp>
    </p:spTree>
    <p:extLst>
      <p:ext uri="{BB962C8B-B14F-4D97-AF65-F5344CB8AC3E}">
        <p14:creationId xmlns:p14="http://schemas.microsoft.com/office/powerpoint/2010/main" val="288633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89EDE-2616-2BF4-5D7B-6623813AD1E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A0D6271-2FF8-F5DA-EF7C-42676F1586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0F8D09C-4517-CBB1-A942-0042EDD74C1D}"/>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BCC65C3-5E9C-7E9A-AE15-E3DC9EFF23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6660F10-C167-A193-FE5E-3E8CF809869E}"/>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09EC915-BEEF-3B6A-3173-B92CFCDC3246}"/>
              </a:ext>
            </a:extLst>
          </p:cNvPr>
          <p:cNvSpPr>
            <a:spLocks noGrp="1"/>
          </p:cNvSpPr>
          <p:nvPr>
            <p:ph type="dt" sz="half" idx="10"/>
          </p:nvPr>
        </p:nvSpPr>
        <p:spPr/>
        <p:txBody>
          <a:bodyPr/>
          <a:lstStyle/>
          <a:p>
            <a:fld id="{4434DBBB-152E-4171-A1A3-40D94F64E1FF}" type="datetimeFigureOut">
              <a:rPr lang="pt-BR" smtClean="0"/>
              <a:t>23/03/2023</a:t>
            </a:fld>
            <a:endParaRPr lang="pt-BR"/>
          </a:p>
        </p:txBody>
      </p:sp>
      <p:sp>
        <p:nvSpPr>
          <p:cNvPr id="8" name="Espaço Reservado para Rodapé 7">
            <a:extLst>
              <a:ext uri="{FF2B5EF4-FFF2-40B4-BE49-F238E27FC236}">
                <a16:creationId xmlns:a16="http://schemas.microsoft.com/office/drawing/2014/main" id="{E3AD5C08-E07B-347A-7205-89AA104216FF}"/>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7E3BC3A8-85FC-B657-E14A-E31E8CC764A2}"/>
              </a:ext>
            </a:extLst>
          </p:cNvPr>
          <p:cNvSpPr>
            <a:spLocks noGrp="1"/>
          </p:cNvSpPr>
          <p:nvPr>
            <p:ph type="sldNum" sz="quarter" idx="12"/>
          </p:nvPr>
        </p:nvSpPr>
        <p:spPr/>
        <p:txBody>
          <a:bodyPr/>
          <a:lstStyle/>
          <a:p>
            <a:fld id="{47D6C124-FEB9-4898-84FE-DB047ACEB043}" type="slidenum">
              <a:rPr lang="pt-BR" smtClean="0"/>
              <a:t>‹nº›</a:t>
            </a:fld>
            <a:endParaRPr lang="pt-BR"/>
          </a:p>
        </p:txBody>
      </p:sp>
    </p:spTree>
    <p:extLst>
      <p:ext uri="{BB962C8B-B14F-4D97-AF65-F5344CB8AC3E}">
        <p14:creationId xmlns:p14="http://schemas.microsoft.com/office/powerpoint/2010/main" val="3835658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FF0A0-E236-22F9-A329-E4F71BB43BA9}"/>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E28232A-A94F-1D0B-8C70-2F9A5599C114}"/>
              </a:ext>
            </a:extLst>
          </p:cNvPr>
          <p:cNvSpPr>
            <a:spLocks noGrp="1"/>
          </p:cNvSpPr>
          <p:nvPr>
            <p:ph type="dt" sz="half" idx="10"/>
          </p:nvPr>
        </p:nvSpPr>
        <p:spPr/>
        <p:txBody>
          <a:bodyPr/>
          <a:lstStyle/>
          <a:p>
            <a:fld id="{4434DBBB-152E-4171-A1A3-40D94F64E1FF}" type="datetimeFigureOut">
              <a:rPr lang="pt-BR" smtClean="0"/>
              <a:t>23/03/2023</a:t>
            </a:fld>
            <a:endParaRPr lang="pt-BR"/>
          </a:p>
        </p:txBody>
      </p:sp>
      <p:sp>
        <p:nvSpPr>
          <p:cNvPr id="4" name="Espaço Reservado para Rodapé 3">
            <a:extLst>
              <a:ext uri="{FF2B5EF4-FFF2-40B4-BE49-F238E27FC236}">
                <a16:creationId xmlns:a16="http://schemas.microsoft.com/office/drawing/2014/main" id="{4BB0FDE6-6925-594C-F6A6-CBB44C23E06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DF79CED-1328-A1E6-AC18-3F994C2B9175}"/>
              </a:ext>
            </a:extLst>
          </p:cNvPr>
          <p:cNvSpPr>
            <a:spLocks noGrp="1"/>
          </p:cNvSpPr>
          <p:nvPr>
            <p:ph type="sldNum" sz="quarter" idx="12"/>
          </p:nvPr>
        </p:nvSpPr>
        <p:spPr/>
        <p:txBody>
          <a:bodyPr/>
          <a:lstStyle/>
          <a:p>
            <a:fld id="{47D6C124-FEB9-4898-84FE-DB047ACEB043}" type="slidenum">
              <a:rPr lang="pt-BR" smtClean="0"/>
              <a:t>‹nº›</a:t>
            </a:fld>
            <a:endParaRPr lang="pt-BR"/>
          </a:p>
        </p:txBody>
      </p:sp>
    </p:spTree>
    <p:extLst>
      <p:ext uri="{BB962C8B-B14F-4D97-AF65-F5344CB8AC3E}">
        <p14:creationId xmlns:p14="http://schemas.microsoft.com/office/powerpoint/2010/main" val="378585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0FF2710A-928E-BE2B-2D2B-CC3A07BDF1F9}"/>
              </a:ext>
            </a:extLst>
          </p:cNvPr>
          <p:cNvSpPr>
            <a:spLocks noGrp="1"/>
          </p:cNvSpPr>
          <p:nvPr>
            <p:ph type="dt" sz="half" idx="10"/>
          </p:nvPr>
        </p:nvSpPr>
        <p:spPr/>
        <p:txBody>
          <a:bodyPr/>
          <a:lstStyle/>
          <a:p>
            <a:fld id="{4434DBBB-152E-4171-A1A3-40D94F64E1FF}" type="datetimeFigureOut">
              <a:rPr lang="pt-BR" smtClean="0"/>
              <a:t>23/03/2023</a:t>
            </a:fld>
            <a:endParaRPr lang="pt-BR"/>
          </a:p>
        </p:txBody>
      </p:sp>
      <p:sp>
        <p:nvSpPr>
          <p:cNvPr id="3" name="Espaço Reservado para Rodapé 2">
            <a:extLst>
              <a:ext uri="{FF2B5EF4-FFF2-40B4-BE49-F238E27FC236}">
                <a16:creationId xmlns:a16="http://schemas.microsoft.com/office/drawing/2014/main" id="{FCFC7327-8B1B-AA6E-27A5-5546AD727CC1}"/>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B2E12C1B-ABA8-D5A8-97FF-8A58B302524A}"/>
              </a:ext>
            </a:extLst>
          </p:cNvPr>
          <p:cNvSpPr>
            <a:spLocks noGrp="1"/>
          </p:cNvSpPr>
          <p:nvPr>
            <p:ph type="sldNum" sz="quarter" idx="12"/>
          </p:nvPr>
        </p:nvSpPr>
        <p:spPr/>
        <p:txBody>
          <a:bodyPr/>
          <a:lstStyle/>
          <a:p>
            <a:fld id="{47D6C124-FEB9-4898-84FE-DB047ACEB043}" type="slidenum">
              <a:rPr lang="pt-BR" smtClean="0"/>
              <a:t>‹nº›</a:t>
            </a:fld>
            <a:endParaRPr lang="pt-BR"/>
          </a:p>
        </p:txBody>
      </p:sp>
    </p:spTree>
    <p:extLst>
      <p:ext uri="{BB962C8B-B14F-4D97-AF65-F5344CB8AC3E}">
        <p14:creationId xmlns:p14="http://schemas.microsoft.com/office/powerpoint/2010/main" val="318733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4D53C0-4A3E-A631-A7B7-622B1E0AB99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F0B9F6D-AA3A-0078-6FDC-AC57958AC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E501DA8-6C73-4AD2-E41D-2A0E80541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E657121-3125-1EC5-C42E-4CC36AEB3819}"/>
              </a:ext>
            </a:extLst>
          </p:cNvPr>
          <p:cNvSpPr>
            <a:spLocks noGrp="1"/>
          </p:cNvSpPr>
          <p:nvPr>
            <p:ph type="dt" sz="half" idx="10"/>
          </p:nvPr>
        </p:nvSpPr>
        <p:spPr/>
        <p:txBody>
          <a:bodyPr/>
          <a:lstStyle/>
          <a:p>
            <a:fld id="{4434DBBB-152E-4171-A1A3-40D94F64E1FF}" type="datetimeFigureOut">
              <a:rPr lang="pt-BR" smtClean="0"/>
              <a:t>23/03/2023</a:t>
            </a:fld>
            <a:endParaRPr lang="pt-BR"/>
          </a:p>
        </p:txBody>
      </p:sp>
      <p:sp>
        <p:nvSpPr>
          <p:cNvPr id="6" name="Espaço Reservado para Rodapé 5">
            <a:extLst>
              <a:ext uri="{FF2B5EF4-FFF2-40B4-BE49-F238E27FC236}">
                <a16:creationId xmlns:a16="http://schemas.microsoft.com/office/drawing/2014/main" id="{38A2521C-B2DF-10C3-FD18-BFA2339DFAE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35D08CF-FBF8-4AFB-CF5B-11961E57D0F9}"/>
              </a:ext>
            </a:extLst>
          </p:cNvPr>
          <p:cNvSpPr>
            <a:spLocks noGrp="1"/>
          </p:cNvSpPr>
          <p:nvPr>
            <p:ph type="sldNum" sz="quarter" idx="12"/>
          </p:nvPr>
        </p:nvSpPr>
        <p:spPr/>
        <p:txBody>
          <a:bodyPr/>
          <a:lstStyle/>
          <a:p>
            <a:fld id="{47D6C124-FEB9-4898-84FE-DB047ACEB043}" type="slidenum">
              <a:rPr lang="pt-BR" smtClean="0"/>
              <a:t>‹nº›</a:t>
            </a:fld>
            <a:endParaRPr lang="pt-BR"/>
          </a:p>
        </p:txBody>
      </p:sp>
    </p:spTree>
    <p:extLst>
      <p:ext uri="{BB962C8B-B14F-4D97-AF65-F5344CB8AC3E}">
        <p14:creationId xmlns:p14="http://schemas.microsoft.com/office/powerpoint/2010/main" val="1347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CCB9A7-C9D2-FDBB-5882-4BC052EB6E6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0B563EB-F207-FF4F-9598-6A237DE38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F6075BB9-B19E-2FF0-1DFC-226AF1D86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FAD3486-4959-6445-DB91-3055ADBFF9D8}"/>
              </a:ext>
            </a:extLst>
          </p:cNvPr>
          <p:cNvSpPr>
            <a:spLocks noGrp="1"/>
          </p:cNvSpPr>
          <p:nvPr>
            <p:ph type="dt" sz="half" idx="10"/>
          </p:nvPr>
        </p:nvSpPr>
        <p:spPr/>
        <p:txBody>
          <a:bodyPr/>
          <a:lstStyle/>
          <a:p>
            <a:fld id="{4434DBBB-152E-4171-A1A3-40D94F64E1FF}" type="datetimeFigureOut">
              <a:rPr lang="pt-BR" smtClean="0"/>
              <a:t>23/03/2023</a:t>
            </a:fld>
            <a:endParaRPr lang="pt-BR"/>
          </a:p>
        </p:txBody>
      </p:sp>
      <p:sp>
        <p:nvSpPr>
          <p:cNvPr id="6" name="Espaço Reservado para Rodapé 5">
            <a:extLst>
              <a:ext uri="{FF2B5EF4-FFF2-40B4-BE49-F238E27FC236}">
                <a16:creationId xmlns:a16="http://schemas.microsoft.com/office/drawing/2014/main" id="{D89465AF-0817-B4FF-0E5F-1214CCA4F04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BD1D94E-1036-AE1E-440B-8D123D5E3558}"/>
              </a:ext>
            </a:extLst>
          </p:cNvPr>
          <p:cNvSpPr>
            <a:spLocks noGrp="1"/>
          </p:cNvSpPr>
          <p:nvPr>
            <p:ph type="sldNum" sz="quarter" idx="12"/>
          </p:nvPr>
        </p:nvSpPr>
        <p:spPr/>
        <p:txBody>
          <a:bodyPr/>
          <a:lstStyle/>
          <a:p>
            <a:fld id="{47D6C124-FEB9-4898-84FE-DB047ACEB043}" type="slidenum">
              <a:rPr lang="pt-BR" smtClean="0"/>
              <a:t>‹nº›</a:t>
            </a:fld>
            <a:endParaRPr lang="pt-BR"/>
          </a:p>
        </p:txBody>
      </p:sp>
    </p:spTree>
    <p:extLst>
      <p:ext uri="{BB962C8B-B14F-4D97-AF65-F5344CB8AC3E}">
        <p14:creationId xmlns:p14="http://schemas.microsoft.com/office/powerpoint/2010/main" val="2154135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374E255-0896-8B8A-E16E-13E2D87885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5836480-FAE2-AF86-80DA-D9D6ABA27C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8A93308-1AFE-A660-A5C4-ADB5958EF7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4DBBB-152E-4171-A1A3-40D94F64E1FF}" type="datetimeFigureOut">
              <a:rPr lang="pt-BR" smtClean="0"/>
              <a:t>23/03/2023</a:t>
            </a:fld>
            <a:endParaRPr lang="pt-BR"/>
          </a:p>
        </p:txBody>
      </p:sp>
      <p:sp>
        <p:nvSpPr>
          <p:cNvPr id="5" name="Espaço Reservado para Rodapé 4">
            <a:extLst>
              <a:ext uri="{FF2B5EF4-FFF2-40B4-BE49-F238E27FC236}">
                <a16:creationId xmlns:a16="http://schemas.microsoft.com/office/drawing/2014/main" id="{F316812E-6233-BC8C-2982-20880601C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FAC349A5-C7DB-E226-E558-3E516CE8F0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6C124-FEB9-4898-84FE-DB047ACEB043}" type="slidenum">
              <a:rPr lang="pt-BR" smtClean="0"/>
              <a:t>‹nº›</a:t>
            </a:fld>
            <a:endParaRPr lang="pt-BR"/>
          </a:p>
        </p:txBody>
      </p:sp>
    </p:spTree>
    <p:extLst>
      <p:ext uri="{BB962C8B-B14F-4D97-AF65-F5344CB8AC3E}">
        <p14:creationId xmlns:p14="http://schemas.microsoft.com/office/powerpoint/2010/main" val="2734124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4622DF-A098-1991-A944-07C2EB7469DF}"/>
              </a:ext>
            </a:extLst>
          </p:cNvPr>
          <p:cNvSpPr>
            <a:spLocks noGrp="1"/>
          </p:cNvSpPr>
          <p:nvPr>
            <p:ph type="ctrTitle"/>
          </p:nvPr>
        </p:nvSpPr>
        <p:spPr>
          <a:xfrm>
            <a:off x="1524000" y="263381"/>
            <a:ext cx="9144000" cy="2387600"/>
          </a:xfrm>
        </p:spPr>
        <p:txBody>
          <a:bodyPr/>
          <a:lstStyle/>
          <a:p>
            <a:r>
              <a:rPr lang="pt-BR" b="1" dirty="0">
                <a:solidFill>
                  <a:srgbClr val="00B050"/>
                </a:solidFill>
              </a:rPr>
              <a:t>Segurança da Informação</a:t>
            </a:r>
          </a:p>
        </p:txBody>
      </p:sp>
      <p:sp>
        <p:nvSpPr>
          <p:cNvPr id="5" name="CaixaDeTexto 4">
            <a:extLst>
              <a:ext uri="{FF2B5EF4-FFF2-40B4-BE49-F238E27FC236}">
                <a16:creationId xmlns:a16="http://schemas.microsoft.com/office/drawing/2014/main" id="{C12FCE83-4A8E-146D-5509-57A5E613F873}"/>
              </a:ext>
            </a:extLst>
          </p:cNvPr>
          <p:cNvSpPr txBox="1"/>
          <p:nvPr/>
        </p:nvSpPr>
        <p:spPr>
          <a:xfrm>
            <a:off x="415636" y="3329857"/>
            <a:ext cx="6094562" cy="1754326"/>
          </a:xfrm>
          <a:prstGeom prst="rect">
            <a:avLst/>
          </a:prstGeom>
          <a:noFill/>
        </p:spPr>
        <p:txBody>
          <a:bodyPr wrap="square">
            <a:spAutoFit/>
          </a:bodyPr>
          <a:lstStyle/>
          <a:p>
            <a:pPr algn="l"/>
            <a:r>
              <a:rPr lang="pt-BR" sz="1800" b="0" i="0" u="none" strike="noStrike" baseline="0" dirty="0">
                <a:latin typeface="FrutigerLTStd-Light"/>
              </a:rPr>
              <a:t>Aula 01</a:t>
            </a:r>
          </a:p>
          <a:p>
            <a:pPr algn="l"/>
            <a:r>
              <a:rPr lang="pt-BR" dirty="0">
                <a:latin typeface="FrutigerLTStd-Light"/>
              </a:rPr>
              <a:t>Professor Ronilson</a:t>
            </a:r>
          </a:p>
          <a:p>
            <a:pPr algn="l"/>
            <a:r>
              <a:rPr lang="pt-BR" dirty="0">
                <a:latin typeface="FrutigerLTStd-Light"/>
              </a:rPr>
              <a:t>Material retirado a apostila </a:t>
            </a:r>
            <a:r>
              <a:rPr lang="pt-BR" dirty="0" err="1">
                <a:latin typeface="FrutigerLTStd-Light"/>
              </a:rPr>
              <a:t>e-tec</a:t>
            </a:r>
            <a:endParaRPr lang="pt-BR" dirty="0">
              <a:latin typeface="FrutigerLTStd-Light"/>
            </a:endParaRPr>
          </a:p>
          <a:p>
            <a:pPr algn="l"/>
            <a:r>
              <a:rPr lang="pt-BR" dirty="0">
                <a:latin typeface="FrutigerLTStd-Light"/>
              </a:rPr>
              <a:t>Professora </a:t>
            </a:r>
            <a:r>
              <a:rPr lang="pt-BR" sz="1800" b="0" i="1" u="none" strike="noStrike" baseline="0" dirty="0">
                <a:latin typeface="FrutigerLTStd-LightItalic"/>
              </a:rPr>
              <a:t>Nélia O. Campo Fernandes</a:t>
            </a:r>
            <a:endParaRPr lang="pt-BR" sz="1800" b="0" i="1" u="none" strike="noStrike" baseline="0" dirty="0">
              <a:latin typeface="FrutigerLTStd-Light"/>
            </a:endParaRPr>
          </a:p>
          <a:p>
            <a:pPr algn="l"/>
            <a:r>
              <a:rPr lang="pt-BR" i="1" dirty="0">
                <a:latin typeface="FrutigerLTStd-Light"/>
              </a:rPr>
              <a:t>IFMT</a:t>
            </a:r>
            <a:endParaRPr lang="pt-BR" dirty="0">
              <a:latin typeface="FrutigerLTStd-Light"/>
            </a:endParaRPr>
          </a:p>
          <a:p>
            <a:pPr algn="l"/>
            <a:endParaRPr lang="pt-BR" sz="1800" b="0" i="0" u="none" strike="noStrike" baseline="0" dirty="0">
              <a:latin typeface="FrutigerLTStd-Light"/>
            </a:endParaRPr>
          </a:p>
        </p:txBody>
      </p:sp>
      <p:sp>
        <p:nvSpPr>
          <p:cNvPr id="7" name="CaixaDeTexto 6">
            <a:extLst>
              <a:ext uri="{FF2B5EF4-FFF2-40B4-BE49-F238E27FC236}">
                <a16:creationId xmlns:a16="http://schemas.microsoft.com/office/drawing/2014/main" id="{A6E60C5D-E950-7EAB-A8E7-F06FEBF6D2BB}"/>
              </a:ext>
            </a:extLst>
          </p:cNvPr>
          <p:cNvSpPr txBox="1"/>
          <p:nvPr/>
        </p:nvSpPr>
        <p:spPr>
          <a:xfrm>
            <a:off x="3934691" y="4913467"/>
            <a:ext cx="6096000" cy="923330"/>
          </a:xfrm>
          <a:prstGeom prst="rect">
            <a:avLst/>
          </a:prstGeom>
          <a:noFill/>
        </p:spPr>
        <p:txBody>
          <a:bodyPr wrap="square">
            <a:spAutoFit/>
          </a:bodyPr>
          <a:lstStyle/>
          <a:p>
            <a:pPr algn="ctr"/>
            <a:r>
              <a:rPr lang="pt-BR" sz="1800" b="1" i="0" u="none" strike="noStrike" baseline="0" dirty="0">
                <a:solidFill>
                  <a:srgbClr val="00B050"/>
                </a:solidFill>
                <a:latin typeface="FrutigerLTStd-Light"/>
              </a:rPr>
              <a:t>Mecanismos e Tecnologias de Segurança.</a:t>
            </a:r>
          </a:p>
          <a:p>
            <a:pPr algn="ctr"/>
            <a:r>
              <a:rPr lang="pt-BR" sz="1800" b="1" i="0" u="none" strike="noStrike" baseline="0" dirty="0">
                <a:solidFill>
                  <a:srgbClr val="00B050"/>
                </a:solidFill>
                <a:latin typeface="FrutigerLTStd-Light"/>
              </a:rPr>
              <a:t>Conceitos de segurança em rede </a:t>
            </a:r>
          </a:p>
          <a:p>
            <a:pPr algn="ctr"/>
            <a:r>
              <a:rPr lang="pt-BR" sz="1800" b="1" i="0" u="none" strike="noStrike" baseline="0" dirty="0">
                <a:solidFill>
                  <a:srgbClr val="00B050"/>
                </a:solidFill>
                <a:latin typeface="FrutigerLTStd-Light"/>
              </a:rPr>
              <a:t>Controles de Segurança da Informação.</a:t>
            </a:r>
            <a:endParaRPr lang="pt-BR" b="1" dirty="0">
              <a:solidFill>
                <a:srgbClr val="00B050"/>
              </a:solidFill>
            </a:endParaRPr>
          </a:p>
        </p:txBody>
      </p:sp>
    </p:spTree>
    <p:extLst>
      <p:ext uri="{BB962C8B-B14F-4D97-AF65-F5344CB8AC3E}">
        <p14:creationId xmlns:p14="http://schemas.microsoft.com/office/powerpoint/2010/main" val="1290878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E1EDA8E-A2D8-1F7A-5869-A7790D80ACF3}"/>
              </a:ext>
            </a:extLst>
          </p:cNvPr>
          <p:cNvSpPr txBox="1"/>
          <p:nvPr/>
        </p:nvSpPr>
        <p:spPr>
          <a:xfrm>
            <a:off x="405441" y="596502"/>
            <a:ext cx="10955548" cy="5078313"/>
          </a:xfrm>
          <a:prstGeom prst="rect">
            <a:avLst/>
          </a:prstGeom>
          <a:noFill/>
        </p:spPr>
        <p:txBody>
          <a:bodyPr wrap="square">
            <a:spAutoFit/>
          </a:bodyPr>
          <a:lstStyle/>
          <a:p>
            <a:pPr algn="just"/>
            <a:r>
              <a:rPr lang="pt-BR" b="1" i="0" u="none" strike="noStrike" baseline="0" dirty="0">
                <a:solidFill>
                  <a:srgbClr val="00B050"/>
                </a:solidFill>
                <a:latin typeface="FrutigerLTStd-Black"/>
              </a:rPr>
              <a:t>1.4 Princípios da segurança da informação</a:t>
            </a:r>
          </a:p>
          <a:p>
            <a:pPr algn="just"/>
            <a:endParaRPr lang="pt-BR" sz="1800" b="0" i="0" u="none" strike="noStrike" baseline="0" dirty="0">
              <a:latin typeface="FrutigerLTStd-Light"/>
            </a:endParaRPr>
          </a:p>
          <a:p>
            <a:pPr algn="just"/>
            <a:r>
              <a:rPr lang="pt-BR" sz="1800" b="0" i="0" u="none" strike="noStrike" baseline="0" dirty="0">
                <a:latin typeface="FrutigerLTStd-Light"/>
              </a:rPr>
              <a:t>Conforme descrição feita pela norma ISO/IEC 17799, a proteção da informação é vital, sendo caracterizada pela trilogia CID, ou seja, </a:t>
            </a:r>
            <a:r>
              <a:rPr lang="pt-BR" sz="1800" b="1" i="0" u="none" strike="noStrike" baseline="0" dirty="0">
                <a:latin typeface="FrutigerLTStd-Bold"/>
              </a:rPr>
              <a:t>C</a:t>
            </a:r>
            <a:r>
              <a:rPr lang="pt-BR" sz="1800" b="0" i="0" u="none" strike="noStrike" baseline="0" dirty="0">
                <a:latin typeface="FrutigerLTStd-Light"/>
              </a:rPr>
              <a:t>onfidencialidade, </a:t>
            </a:r>
            <a:r>
              <a:rPr lang="pt-BR" sz="1800" b="1" i="0" u="none" strike="noStrike" baseline="0" dirty="0">
                <a:latin typeface="FrutigerLTStd-Bold"/>
              </a:rPr>
              <a:t>I</a:t>
            </a:r>
            <a:r>
              <a:rPr lang="pt-BR" sz="1800" b="0" i="0" u="none" strike="noStrike" baseline="0" dirty="0">
                <a:latin typeface="FrutigerLTStd-Light"/>
              </a:rPr>
              <a:t>ntegridade e </a:t>
            </a:r>
            <a:r>
              <a:rPr lang="pt-BR" sz="1800" b="1" i="0" u="none" strike="noStrike" baseline="0" dirty="0">
                <a:latin typeface="FrutigerLTStd-Bold"/>
              </a:rPr>
              <a:t>D</a:t>
            </a:r>
            <a:r>
              <a:rPr lang="pt-BR" sz="1800" b="0" i="0" u="none" strike="noStrike" baseline="0" dirty="0">
                <a:latin typeface="FrutigerLTStd-Light"/>
              </a:rPr>
              <a:t>isponibilidade.</a:t>
            </a:r>
          </a:p>
          <a:p>
            <a:pPr algn="just"/>
            <a:endParaRPr lang="pt-BR" sz="1800" b="1" i="0" u="none" strike="noStrike" baseline="0" dirty="0">
              <a:latin typeface="FrutigerLTStd-Bold"/>
            </a:endParaRPr>
          </a:p>
          <a:p>
            <a:pPr algn="just"/>
            <a:r>
              <a:rPr lang="pt-BR" sz="1800" b="1" i="0" u="none" strike="noStrike" baseline="0" dirty="0">
                <a:latin typeface="FrutigerLTStd-Bold"/>
              </a:rPr>
              <a:t>• Confidencialidade</a:t>
            </a:r>
          </a:p>
          <a:p>
            <a:pPr algn="just"/>
            <a:r>
              <a:rPr lang="pt-BR" sz="1800" b="0" i="0" u="none" strike="noStrike" baseline="0" dirty="0">
                <a:latin typeface="FrutigerLTStd-Light"/>
              </a:rPr>
              <a:t>Garante que somente pessoas autorizadas poderão acessar as informações. Trata-se da não permissão da divulgação de uma informação sem prévia autorização.</a:t>
            </a:r>
          </a:p>
          <a:p>
            <a:pPr algn="just"/>
            <a:endParaRPr lang="pt-BR" sz="1800" b="1" i="0" u="none" strike="noStrike" baseline="0" dirty="0">
              <a:latin typeface="FrutigerLTStd-Bold"/>
            </a:endParaRPr>
          </a:p>
          <a:p>
            <a:pPr algn="just"/>
            <a:r>
              <a:rPr lang="pt-BR" sz="1800" b="1" i="0" u="none" strike="noStrike" baseline="0" dirty="0">
                <a:latin typeface="FrutigerLTStd-Bold"/>
              </a:rPr>
              <a:t>• Disponibilidade</a:t>
            </a:r>
          </a:p>
          <a:p>
            <a:pPr algn="just"/>
            <a:r>
              <a:rPr lang="pt-BR" sz="1800" b="0" i="0" u="none" strike="noStrike" baseline="0" dirty="0">
                <a:latin typeface="FrutigerLTStd-Light"/>
              </a:rPr>
              <a:t>Garante acesso a uma informação no momento desejado. Isso implica no perfeito funcionamento da rede e do sistema. Imagine você necessitando de umas informações para concluir um relatório e o sistema não está funcionando!</a:t>
            </a:r>
          </a:p>
          <a:p>
            <a:pPr algn="just"/>
            <a:endParaRPr lang="pt-BR" sz="1800" b="1" i="0" u="none" strike="noStrike" baseline="0" dirty="0">
              <a:latin typeface="FrutigerLTStd-Bold"/>
            </a:endParaRPr>
          </a:p>
          <a:p>
            <a:pPr algn="just"/>
            <a:r>
              <a:rPr lang="pt-BR" sz="1800" b="1" i="0" u="none" strike="noStrike" baseline="0" dirty="0">
                <a:latin typeface="FrutigerLTStd-Bold"/>
              </a:rPr>
              <a:t>• Integridade</a:t>
            </a:r>
          </a:p>
          <a:p>
            <a:pPr algn="just"/>
            <a:r>
              <a:rPr lang="pt-BR" sz="1800" b="0" i="0" u="none" strike="noStrike" baseline="0" dirty="0">
                <a:latin typeface="FrutigerLTStd-Light"/>
              </a:rPr>
              <a:t>Garante que a exatidão e completeza das informações não sejam alteradas ou violadas. Um exemplo, vamos supor que um gerente de uma empresa determina aumento de salário de 2% aos funcionários, para isso, utilizou</a:t>
            </a:r>
          </a:p>
          <a:p>
            <a:pPr algn="just"/>
            <a:r>
              <a:rPr lang="pt-BR" sz="1800" b="0" i="0" u="none" strike="noStrike" baseline="0" dirty="0">
                <a:latin typeface="FrutigerLTStd-Light"/>
              </a:rPr>
              <a:t>seu e-mail para o departamento financeiro. Alguém interceptou e alterou de 2% para 20% o aumento!!!</a:t>
            </a:r>
            <a:endParaRPr lang="pt-BR" dirty="0"/>
          </a:p>
        </p:txBody>
      </p:sp>
    </p:spTree>
    <p:extLst>
      <p:ext uri="{BB962C8B-B14F-4D97-AF65-F5344CB8AC3E}">
        <p14:creationId xmlns:p14="http://schemas.microsoft.com/office/powerpoint/2010/main" val="2937419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C6A3ED4-3E5C-B9DC-AEFE-BDD22CDD84EE}"/>
              </a:ext>
            </a:extLst>
          </p:cNvPr>
          <p:cNvSpPr txBox="1"/>
          <p:nvPr/>
        </p:nvSpPr>
        <p:spPr>
          <a:xfrm>
            <a:off x="744028" y="793436"/>
            <a:ext cx="10315036" cy="2031325"/>
          </a:xfrm>
          <a:prstGeom prst="rect">
            <a:avLst/>
          </a:prstGeom>
          <a:noFill/>
        </p:spPr>
        <p:txBody>
          <a:bodyPr wrap="square">
            <a:spAutoFit/>
          </a:bodyPr>
          <a:lstStyle/>
          <a:p>
            <a:pPr algn="just"/>
            <a:r>
              <a:rPr lang="pt-BR" sz="1800" b="0" i="0" u="none" strike="noStrike" baseline="0" dirty="0">
                <a:solidFill>
                  <a:srgbClr val="000000"/>
                </a:solidFill>
                <a:latin typeface="FrutigerLTStd-Light"/>
              </a:rPr>
              <a:t>Além da trilogia CID, citados anteriormente, Sêmola (2003) acrescenta outros aspectos da segurança da informação, são eles:</a:t>
            </a:r>
          </a:p>
          <a:p>
            <a:pPr algn="just"/>
            <a:endParaRPr lang="pt-BR" dirty="0">
              <a:solidFill>
                <a:srgbClr val="000000"/>
              </a:solidFill>
              <a:latin typeface="FrutigerLTStd-Light"/>
            </a:endParaRPr>
          </a:p>
          <a:p>
            <a:pPr algn="just"/>
            <a:r>
              <a:rPr lang="pt-BR" sz="1800" b="1" i="0" u="none" strike="noStrike" baseline="0" dirty="0">
                <a:latin typeface="FrutigerLTStd-Bold"/>
              </a:rPr>
              <a:t>Legalidade: </a:t>
            </a:r>
            <a:r>
              <a:rPr lang="pt-BR" sz="1800" b="0" i="0" u="none" strike="noStrike" baseline="0" dirty="0">
                <a:latin typeface="FrutigerLTStd-Light"/>
              </a:rPr>
              <a:t>Garantia de que a informação foi produzida em conformidade com a lei;</a:t>
            </a:r>
          </a:p>
          <a:p>
            <a:pPr algn="just"/>
            <a:endParaRPr lang="pt-BR" sz="1800" b="0" i="0" u="none" strike="noStrike" baseline="0" dirty="0">
              <a:latin typeface="FrutigerLTStd-Light"/>
            </a:endParaRPr>
          </a:p>
          <a:p>
            <a:pPr algn="just"/>
            <a:r>
              <a:rPr lang="pt-BR" sz="1800" b="1" i="0" u="none" strike="noStrike" baseline="0" dirty="0">
                <a:latin typeface="FrutigerLTStd-Bold"/>
              </a:rPr>
              <a:t>Autenticidade: </a:t>
            </a:r>
            <a:r>
              <a:rPr lang="pt-BR" sz="1800" b="0" i="0" u="none" strike="noStrike" baseline="0" dirty="0">
                <a:latin typeface="FrutigerLTStd-Light"/>
              </a:rPr>
              <a:t>garantia de que num processo de comunicação os remetentes sejam exatamente o que dizem ser e que a mensagem ou informação não foi alterada após o seu envio ou validação.</a:t>
            </a:r>
            <a:endParaRPr lang="pt-BR" sz="1800" b="0" i="0" u="none" strike="noStrike" baseline="0" dirty="0">
              <a:solidFill>
                <a:srgbClr val="000000"/>
              </a:solidFill>
              <a:latin typeface="FrutigerLTStd-Light"/>
            </a:endParaRPr>
          </a:p>
        </p:txBody>
      </p:sp>
    </p:spTree>
    <p:extLst>
      <p:ext uri="{BB962C8B-B14F-4D97-AF65-F5344CB8AC3E}">
        <p14:creationId xmlns:p14="http://schemas.microsoft.com/office/powerpoint/2010/main" val="2042374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BB07F564-121D-83B3-B613-F79D1C7CA04A}"/>
              </a:ext>
            </a:extLst>
          </p:cNvPr>
          <p:cNvSpPr txBox="1"/>
          <p:nvPr/>
        </p:nvSpPr>
        <p:spPr>
          <a:xfrm>
            <a:off x="416224" y="526537"/>
            <a:ext cx="6094562" cy="369332"/>
          </a:xfrm>
          <a:prstGeom prst="rect">
            <a:avLst/>
          </a:prstGeom>
          <a:noFill/>
        </p:spPr>
        <p:txBody>
          <a:bodyPr wrap="square">
            <a:spAutoFit/>
          </a:bodyPr>
          <a:lstStyle/>
          <a:p>
            <a:pPr algn="l"/>
            <a:r>
              <a:rPr lang="pt-BR" sz="1800" b="1" i="0" u="none" strike="noStrike" baseline="0" dirty="0">
                <a:solidFill>
                  <a:srgbClr val="00B050"/>
                </a:solidFill>
                <a:latin typeface="FrutigerLTStd-Bold"/>
              </a:rPr>
              <a:t>2. Problemas de segurança da informação</a:t>
            </a:r>
            <a:endParaRPr lang="pt-BR" dirty="0">
              <a:solidFill>
                <a:srgbClr val="00B050"/>
              </a:solidFill>
            </a:endParaRPr>
          </a:p>
        </p:txBody>
      </p:sp>
      <p:sp>
        <p:nvSpPr>
          <p:cNvPr id="5" name="CaixaDeTexto 4">
            <a:extLst>
              <a:ext uri="{FF2B5EF4-FFF2-40B4-BE49-F238E27FC236}">
                <a16:creationId xmlns:a16="http://schemas.microsoft.com/office/drawing/2014/main" id="{A5D50FC2-DA97-1ED4-DE0D-77CA1A03A227}"/>
              </a:ext>
            </a:extLst>
          </p:cNvPr>
          <p:cNvSpPr txBox="1"/>
          <p:nvPr/>
        </p:nvSpPr>
        <p:spPr>
          <a:xfrm>
            <a:off x="416224" y="1223368"/>
            <a:ext cx="10625587" cy="923330"/>
          </a:xfrm>
          <a:prstGeom prst="rect">
            <a:avLst/>
          </a:prstGeom>
          <a:noFill/>
        </p:spPr>
        <p:txBody>
          <a:bodyPr wrap="square">
            <a:spAutoFit/>
          </a:bodyPr>
          <a:lstStyle/>
          <a:p>
            <a:pPr algn="just"/>
            <a:r>
              <a:rPr lang="pt-BR" sz="1800" b="0" i="0" u="none" strike="noStrike" baseline="0" dirty="0">
                <a:latin typeface="FrutigerLTStd-Light"/>
              </a:rPr>
              <a:t>vários são os termos aplicados quando se trata de proteger as informações de uma empresa. Além disso, alguns</a:t>
            </a:r>
          </a:p>
          <a:p>
            <a:pPr algn="just"/>
            <a:r>
              <a:rPr lang="pt-BR" sz="1800" b="0" i="0" u="none" strike="noStrike" baseline="0" dirty="0">
                <a:latin typeface="FrutigerLTStd-Light"/>
              </a:rPr>
              <a:t>fatores que acarretam problemas de segurança aos ativos da empresa, assim como suas características e diferenças.</a:t>
            </a:r>
            <a:endParaRPr lang="pt-BR" dirty="0"/>
          </a:p>
        </p:txBody>
      </p:sp>
      <p:sp>
        <p:nvSpPr>
          <p:cNvPr id="7" name="CaixaDeTexto 6">
            <a:extLst>
              <a:ext uri="{FF2B5EF4-FFF2-40B4-BE49-F238E27FC236}">
                <a16:creationId xmlns:a16="http://schemas.microsoft.com/office/drawing/2014/main" id="{6D75A684-C626-D5A0-1411-C4BF243046C2}"/>
              </a:ext>
            </a:extLst>
          </p:cNvPr>
          <p:cNvSpPr txBox="1"/>
          <p:nvPr/>
        </p:nvSpPr>
        <p:spPr>
          <a:xfrm>
            <a:off x="493861" y="2815550"/>
            <a:ext cx="10625586" cy="2308324"/>
          </a:xfrm>
          <a:prstGeom prst="rect">
            <a:avLst/>
          </a:prstGeom>
          <a:noFill/>
        </p:spPr>
        <p:txBody>
          <a:bodyPr wrap="square">
            <a:spAutoFit/>
          </a:bodyPr>
          <a:lstStyle/>
          <a:p>
            <a:pPr algn="just"/>
            <a:r>
              <a:rPr lang="pt-BR" b="1" i="0" u="none" strike="noStrike" baseline="0" dirty="0">
                <a:solidFill>
                  <a:srgbClr val="00B050"/>
                </a:solidFill>
                <a:latin typeface="FrutigerLTStd-Black"/>
              </a:rPr>
              <a:t>2.1 Principais problemas de segurança</a:t>
            </a:r>
          </a:p>
          <a:p>
            <a:pPr algn="just"/>
            <a:r>
              <a:rPr lang="pt-BR" sz="1800" b="0" i="0" u="none" strike="noStrike" baseline="0" dirty="0">
                <a:latin typeface="FrutigerLTStd-Light"/>
              </a:rPr>
              <a:t>Incidente pode ser definido como uma ação que pode interromper os processos normais de negócio, em virtude de alguns aspectos da segurança terem sido violados, seja intencionalmente ou não.</a:t>
            </a:r>
          </a:p>
          <a:p>
            <a:pPr algn="just"/>
            <a:endParaRPr lang="pt-BR" sz="1800" b="0" i="0" u="none" strike="noStrike" baseline="0" dirty="0">
              <a:latin typeface="FrutigerLTStd-Light"/>
            </a:endParaRPr>
          </a:p>
          <a:p>
            <a:pPr algn="just"/>
            <a:r>
              <a:rPr lang="pt-BR" sz="1800" b="0" i="0" u="none" strike="noStrike" baseline="0" dirty="0">
                <a:latin typeface="FrutigerLTStd-Light"/>
              </a:rPr>
              <a:t>Em segurança de informação, a palavra Ativo refere-se a tudo que representa valor para a organização. Caso esse ativo seja violado, poderá trazer impactos negativos para o prosseguimento das atividades da organização.</a:t>
            </a:r>
          </a:p>
          <a:p>
            <a:pPr algn="just"/>
            <a:r>
              <a:rPr lang="pt-BR" sz="1800" b="0" i="0" u="none" strike="noStrike" baseline="0" dirty="0">
                <a:latin typeface="FrutigerLTStd-Light"/>
              </a:rPr>
              <a:t>Podemos citar como ativos as pessoas, os programas, os equipamentos, enfim, tudo que na sua ausência gera transtornos, implicando no bom funcionamento dos negócios.</a:t>
            </a:r>
            <a:endParaRPr lang="pt-BR" dirty="0"/>
          </a:p>
        </p:txBody>
      </p:sp>
    </p:spTree>
    <p:extLst>
      <p:ext uri="{BB962C8B-B14F-4D97-AF65-F5344CB8AC3E}">
        <p14:creationId xmlns:p14="http://schemas.microsoft.com/office/powerpoint/2010/main" val="313057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D0C859A6-066B-226E-EF31-6232C5436F99}"/>
              </a:ext>
            </a:extLst>
          </p:cNvPr>
          <p:cNvSpPr txBox="1"/>
          <p:nvPr/>
        </p:nvSpPr>
        <p:spPr>
          <a:xfrm>
            <a:off x="778534" y="499703"/>
            <a:ext cx="9987232" cy="923330"/>
          </a:xfrm>
          <a:prstGeom prst="rect">
            <a:avLst/>
          </a:prstGeom>
          <a:noFill/>
        </p:spPr>
        <p:txBody>
          <a:bodyPr wrap="square">
            <a:spAutoFit/>
          </a:bodyPr>
          <a:lstStyle/>
          <a:p>
            <a:pPr algn="just"/>
            <a:r>
              <a:rPr lang="pt-BR" sz="1800" b="0" i="0" u="none" strike="noStrike" baseline="0" dirty="0">
                <a:latin typeface="FrutigerLTStd-Light"/>
              </a:rPr>
              <a:t>Quando falamos em problemas de segurança, há inúmeros fatores que acarretam a perda e/ou violação dos dados de uma empresa, como por exemplo, má operação do sistema ou mesmo quando a segurança está sofrendo ameaça, risco, vulnerabilidade, falhas e desastres. </a:t>
            </a:r>
            <a:endParaRPr lang="pt-BR" dirty="0"/>
          </a:p>
        </p:txBody>
      </p:sp>
      <p:sp>
        <p:nvSpPr>
          <p:cNvPr id="5" name="CaixaDeTexto 4">
            <a:extLst>
              <a:ext uri="{FF2B5EF4-FFF2-40B4-BE49-F238E27FC236}">
                <a16:creationId xmlns:a16="http://schemas.microsoft.com/office/drawing/2014/main" id="{C3E0FFA5-03BC-D0D4-371B-FC06B60B1878}"/>
              </a:ext>
            </a:extLst>
          </p:cNvPr>
          <p:cNvSpPr txBox="1"/>
          <p:nvPr/>
        </p:nvSpPr>
        <p:spPr>
          <a:xfrm>
            <a:off x="778535" y="1622482"/>
            <a:ext cx="9987231" cy="4893647"/>
          </a:xfrm>
          <a:prstGeom prst="rect">
            <a:avLst/>
          </a:prstGeom>
          <a:noFill/>
        </p:spPr>
        <p:txBody>
          <a:bodyPr wrap="square">
            <a:spAutoFit/>
          </a:bodyPr>
          <a:lstStyle/>
          <a:p>
            <a:pPr algn="just"/>
            <a:r>
              <a:rPr lang="pt-BR" b="1" i="0" u="none" strike="noStrike" baseline="0" dirty="0">
                <a:solidFill>
                  <a:srgbClr val="00B050"/>
                </a:solidFill>
                <a:latin typeface="FrutigerLTStd-Black"/>
              </a:rPr>
              <a:t>2.1.1 Ameaças</a:t>
            </a:r>
          </a:p>
          <a:p>
            <a:pPr algn="just"/>
            <a:r>
              <a:rPr lang="pt-BR" sz="1800" b="0" i="0" u="none" strike="noStrike" baseline="0" dirty="0">
                <a:latin typeface="FrutigerLTStd-Light"/>
              </a:rPr>
              <a:t>Quando um ativo da informação sofre um ataque potencial, podemos entender como ameaça. Este ataque poderá ser efetuado por agentes externos (empresas, pessoas que não são funcionários da organização) ou internos (pessoas pertencentes à organização), se prevalecendo das vulnerabilidades</a:t>
            </a:r>
          </a:p>
          <a:p>
            <a:pPr algn="just"/>
            <a:r>
              <a:rPr lang="pt-BR" sz="1800" b="0" i="0" u="none" strike="noStrike" baseline="0" dirty="0">
                <a:latin typeface="FrutigerLTStd-Light"/>
              </a:rPr>
              <a:t>apresentadas no sistema empresa.</a:t>
            </a:r>
          </a:p>
          <a:p>
            <a:pPr algn="just"/>
            <a:endParaRPr lang="pt-BR" sz="1800" b="0" i="0" u="none" strike="noStrike" baseline="0" dirty="0">
              <a:latin typeface="FrutigerLTStd-Light"/>
            </a:endParaRPr>
          </a:p>
          <a:p>
            <a:pPr algn="just"/>
            <a:r>
              <a:rPr lang="pt-BR" sz="1800" b="0" i="0" u="none" strike="noStrike" baseline="0" dirty="0">
                <a:latin typeface="FrutigerLTStd-Light"/>
              </a:rPr>
              <a:t>As vulnerabilidades são mais nítidas em sistemas de informação online e nos sistemas que utilizam os recursos das telecomunicações, por interligarem seus sistemas em vários locais, as chamadas intranets ou mesmo as extranets.</a:t>
            </a:r>
          </a:p>
          <a:p>
            <a:pPr algn="just"/>
            <a:r>
              <a:rPr lang="pt-BR" sz="1800" b="0" i="0" u="none" strike="noStrike" baseline="0" dirty="0">
                <a:latin typeface="FrutigerLTStd-Light"/>
              </a:rPr>
              <a:t>Nesses casos, a exposição é muito grande, pois as ameaças aumentam substancialmente, uma vez que o sistema da empresa está na rede Internet. Muitas pessoas tentarão acessar informações mesmo sem autorização, se houver falhas de segurança.</a:t>
            </a:r>
          </a:p>
          <a:p>
            <a:pPr algn="just"/>
            <a:endParaRPr lang="pt-BR" sz="1800" b="0" i="0" u="none" strike="noStrike" baseline="0" dirty="0">
              <a:latin typeface="FrutigerLTStd-Light"/>
            </a:endParaRPr>
          </a:p>
          <a:p>
            <a:pPr algn="just"/>
            <a:r>
              <a:rPr lang="pt-BR" sz="1800" b="0" i="0" u="none" strike="noStrike" baseline="0" dirty="0">
                <a:latin typeface="FrutigerLTStd-Light"/>
              </a:rPr>
              <a:t>Esses sistemas que utilizam esses novos padrões de rede ampliam consideravelmente as vulnerabilidades, uma vez que a comunicação pode ser feita também pelas redes de dados sem fio, que por sua vez são difíceis de serem protegidas em virtude dos vários pontos de acesso, possibilitando ainda mais a quebra da confidencialidade das informações.</a:t>
            </a:r>
            <a:endParaRPr lang="pt-BR" dirty="0"/>
          </a:p>
        </p:txBody>
      </p:sp>
    </p:spTree>
    <p:extLst>
      <p:ext uri="{BB962C8B-B14F-4D97-AF65-F5344CB8AC3E}">
        <p14:creationId xmlns:p14="http://schemas.microsoft.com/office/powerpoint/2010/main" val="233773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E28C8AC-E88F-CC23-4644-16AC5569151A}"/>
              </a:ext>
            </a:extLst>
          </p:cNvPr>
          <p:cNvSpPr txBox="1"/>
          <p:nvPr/>
        </p:nvSpPr>
        <p:spPr>
          <a:xfrm>
            <a:off x="675016" y="439795"/>
            <a:ext cx="10746357" cy="646331"/>
          </a:xfrm>
          <a:prstGeom prst="rect">
            <a:avLst/>
          </a:prstGeom>
          <a:noFill/>
        </p:spPr>
        <p:txBody>
          <a:bodyPr wrap="square">
            <a:spAutoFit/>
          </a:bodyPr>
          <a:lstStyle/>
          <a:p>
            <a:pPr algn="just"/>
            <a:r>
              <a:rPr lang="pt-BR" sz="1800" b="0" i="0" u="none" strike="noStrike" baseline="0" dirty="0">
                <a:latin typeface="FrutigerLTStd-Light"/>
              </a:rPr>
              <a:t>As redes empresariais precisam de muitos </a:t>
            </a:r>
            <a:r>
              <a:rPr lang="pt-BR" sz="1800" b="1" i="0" u="none" strike="noStrike" baseline="0" dirty="0">
                <a:latin typeface="FrutigerLTStd-Bold"/>
              </a:rPr>
              <a:t>recursos </a:t>
            </a:r>
            <a:r>
              <a:rPr lang="pt-BR" sz="1800" b="0" i="0" u="none" strike="noStrike" baseline="0" dirty="0">
                <a:latin typeface="FrutigerLTStd-Light"/>
              </a:rPr>
              <a:t>tanto </a:t>
            </a:r>
            <a:r>
              <a:rPr lang="pt-BR" sz="1800" b="1" i="0" u="none" strike="noStrike" baseline="0" dirty="0">
                <a:latin typeface="FrutigerLTStd-Bold"/>
              </a:rPr>
              <a:t>físicos </a:t>
            </a:r>
            <a:r>
              <a:rPr lang="pt-BR" sz="1800" b="0" i="0" u="none" strike="noStrike" baseline="0" dirty="0">
                <a:latin typeface="FrutigerLTStd-Light"/>
              </a:rPr>
              <a:t>como </a:t>
            </a:r>
            <a:r>
              <a:rPr lang="pt-BR" sz="1800" b="1" i="0" u="none" strike="noStrike" baseline="0" dirty="0">
                <a:latin typeface="FrutigerLTStd-Bold"/>
              </a:rPr>
              <a:t>lógicos </a:t>
            </a:r>
            <a:r>
              <a:rPr lang="pt-BR" sz="1800" b="0" i="0" u="none" strike="noStrike" baseline="0" dirty="0">
                <a:latin typeface="FrutigerLTStd-Light"/>
              </a:rPr>
              <a:t>para proteger seus ativos das ameaças e fraquezas.</a:t>
            </a:r>
            <a:endParaRPr lang="pt-BR" dirty="0"/>
          </a:p>
        </p:txBody>
      </p:sp>
      <p:sp>
        <p:nvSpPr>
          <p:cNvPr id="7" name="CaixaDeTexto 6">
            <a:extLst>
              <a:ext uri="{FF2B5EF4-FFF2-40B4-BE49-F238E27FC236}">
                <a16:creationId xmlns:a16="http://schemas.microsoft.com/office/drawing/2014/main" id="{4B9AC9AF-280A-CAAD-4A16-2E9B97C0CB8A}"/>
              </a:ext>
            </a:extLst>
          </p:cNvPr>
          <p:cNvSpPr txBox="1"/>
          <p:nvPr/>
        </p:nvSpPr>
        <p:spPr>
          <a:xfrm>
            <a:off x="675016" y="1174992"/>
            <a:ext cx="10650746" cy="1477328"/>
          </a:xfrm>
          <a:prstGeom prst="rect">
            <a:avLst/>
          </a:prstGeom>
          <a:noFill/>
        </p:spPr>
        <p:txBody>
          <a:bodyPr wrap="square">
            <a:spAutoFit/>
          </a:bodyPr>
          <a:lstStyle/>
          <a:p>
            <a:pPr algn="just"/>
            <a:r>
              <a:rPr lang="pt-BR" sz="1800" b="1" i="0" u="none" strike="noStrike" baseline="0" dirty="0">
                <a:solidFill>
                  <a:srgbClr val="000000"/>
                </a:solidFill>
                <a:latin typeface="FrutigerLTStd-BoldCn"/>
              </a:rPr>
              <a:t>Recurso Físico: </a:t>
            </a:r>
            <a:r>
              <a:rPr lang="pt-BR" sz="1800" b="0" i="0" u="none" strike="noStrike" baseline="0" dirty="0">
                <a:solidFill>
                  <a:srgbClr val="333333"/>
                </a:solidFill>
                <a:latin typeface="FrutigerLTStd-LightCn"/>
              </a:rPr>
              <a:t>É toda segurança que impede acesso físico de pessoas não autorizadas às dependências da empresa, acesso aos computadores, às pessoas, enfim, qualquer proteção física implementada aos ativos físicos</a:t>
            </a:r>
          </a:p>
          <a:p>
            <a:pPr algn="just"/>
            <a:r>
              <a:rPr lang="pt-BR" sz="1800" b="0" i="0" u="none" strike="noStrike" baseline="0" dirty="0">
                <a:solidFill>
                  <a:srgbClr val="333333"/>
                </a:solidFill>
                <a:latin typeface="FrutigerLTStd-LightCn"/>
              </a:rPr>
              <a:t>da empresa.</a:t>
            </a:r>
          </a:p>
          <a:p>
            <a:pPr algn="just"/>
            <a:r>
              <a:rPr lang="pt-BR" sz="1800" b="1" i="0" u="none" strike="noStrike" baseline="0" dirty="0">
                <a:solidFill>
                  <a:srgbClr val="000000"/>
                </a:solidFill>
                <a:latin typeface="FrutigerLTStd-BoldCn"/>
              </a:rPr>
              <a:t>Recurso Lógico: </a:t>
            </a:r>
            <a:r>
              <a:rPr lang="pt-BR" sz="1800" b="0" i="0" u="none" strike="noStrike" baseline="0" dirty="0">
                <a:solidFill>
                  <a:srgbClr val="333333"/>
                </a:solidFill>
                <a:latin typeface="FrutigerLTStd-LightCn"/>
              </a:rPr>
              <a:t>Visa proteger os programas de computador da empresa, cujas atividades pertinentes a empresa são realizadas. Exemplos desses recursos lógicos é o uso de antivírus, firewall, controle do acesso a internet, etc.</a:t>
            </a:r>
            <a:endParaRPr lang="pt-BR" dirty="0"/>
          </a:p>
        </p:txBody>
      </p:sp>
      <p:sp>
        <p:nvSpPr>
          <p:cNvPr id="9" name="CaixaDeTexto 8">
            <a:extLst>
              <a:ext uri="{FF2B5EF4-FFF2-40B4-BE49-F238E27FC236}">
                <a16:creationId xmlns:a16="http://schemas.microsoft.com/office/drawing/2014/main" id="{2C8C9D13-FB0F-173D-62D7-7C61EF9C8713}"/>
              </a:ext>
            </a:extLst>
          </p:cNvPr>
          <p:cNvSpPr txBox="1"/>
          <p:nvPr/>
        </p:nvSpPr>
        <p:spPr>
          <a:xfrm>
            <a:off x="675015" y="2826365"/>
            <a:ext cx="10746357" cy="2585323"/>
          </a:xfrm>
          <a:prstGeom prst="rect">
            <a:avLst/>
          </a:prstGeom>
          <a:noFill/>
        </p:spPr>
        <p:txBody>
          <a:bodyPr wrap="square">
            <a:spAutoFit/>
          </a:bodyPr>
          <a:lstStyle/>
          <a:p>
            <a:pPr algn="just"/>
            <a:r>
              <a:rPr lang="pt-BR" b="0" i="0" u="none" strike="noStrike" baseline="0" dirty="0">
                <a:latin typeface="FrutigerLTStd-Light"/>
              </a:rPr>
              <a:t>Existem diversos tipos de ameaças, Sêmola (2003) classifica-as em categorias, a saber:</a:t>
            </a:r>
          </a:p>
          <a:p>
            <a:pPr algn="just"/>
            <a:endParaRPr lang="pt-BR" sz="1800" b="0" i="0" u="none" strike="noStrike" baseline="0" dirty="0">
              <a:latin typeface="FrutigerLTStd-Light"/>
            </a:endParaRPr>
          </a:p>
          <a:p>
            <a:pPr algn="just"/>
            <a:r>
              <a:rPr lang="pt-BR" sz="1800" b="1" i="0" u="none" strike="noStrike" baseline="0" dirty="0">
                <a:latin typeface="FrutigerLTStd-Light"/>
              </a:rPr>
              <a:t>Naturais:</a:t>
            </a:r>
            <a:r>
              <a:rPr lang="pt-BR" sz="1800" b="0" i="0" u="none" strike="noStrike" baseline="0" dirty="0">
                <a:latin typeface="FrutigerLTStd-Light"/>
              </a:rPr>
              <a:t> decorrentes de fenômenos da natureza, como incêndios naturais, enchentes, terremotos, tempestades, poluição.</a:t>
            </a:r>
          </a:p>
          <a:p>
            <a:pPr algn="just"/>
            <a:endParaRPr lang="pt-BR" sz="1800" b="0" i="0" u="none" strike="noStrike" baseline="0" dirty="0">
              <a:latin typeface="FrutigerLTStd-Light"/>
            </a:endParaRPr>
          </a:p>
          <a:p>
            <a:pPr algn="just"/>
            <a:r>
              <a:rPr lang="pt-BR" sz="1800" b="1" i="0" u="none" strike="noStrike" baseline="0" dirty="0">
                <a:latin typeface="FrutigerLTStd-Light"/>
              </a:rPr>
              <a:t>Involuntárias</a:t>
            </a:r>
            <a:r>
              <a:rPr lang="pt-BR" sz="1800" b="0" i="0" u="none" strike="noStrike" baseline="0" dirty="0">
                <a:latin typeface="FrutigerLTStd-Light"/>
              </a:rPr>
              <a:t>: são inconscientes, podendo ser causadas por acidentes, erros, falta de energia etc.</a:t>
            </a:r>
          </a:p>
          <a:p>
            <a:pPr algn="just"/>
            <a:endParaRPr lang="pt-BR" sz="1800" b="0" i="0" u="none" strike="noStrike" baseline="0" dirty="0">
              <a:latin typeface="FrutigerLTStd-Light"/>
            </a:endParaRPr>
          </a:p>
          <a:p>
            <a:pPr algn="just"/>
            <a:r>
              <a:rPr lang="pt-BR" sz="1800" b="1" i="0" u="none" strike="noStrike" baseline="0" dirty="0">
                <a:latin typeface="FrutigerLTStd-Light"/>
              </a:rPr>
              <a:t>Voluntárias:</a:t>
            </a:r>
            <a:r>
              <a:rPr lang="pt-BR" sz="1800" b="0" i="0" u="none" strike="noStrike" baseline="0" dirty="0">
                <a:latin typeface="FrutigerLTStd-Light"/>
              </a:rPr>
              <a:t> são propositais, causadas por agentes humanos como hackers, invasores, espiões, ladrões, criadores e disseminadores de malwares, incendiários etc.</a:t>
            </a:r>
            <a:endParaRPr lang="pt-BR" dirty="0"/>
          </a:p>
        </p:txBody>
      </p:sp>
    </p:spTree>
    <p:extLst>
      <p:ext uri="{BB962C8B-B14F-4D97-AF65-F5344CB8AC3E}">
        <p14:creationId xmlns:p14="http://schemas.microsoft.com/office/powerpoint/2010/main" val="286117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1BEA539D-775E-141B-52D3-4176CE3189AC}"/>
              </a:ext>
            </a:extLst>
          </p:cNvPr>
          <p:cNvSpPr txBox="1"/>
          <p:nvPr/>
        </p:nvSpPr>
        <p:spPr>
          <a:xfrm>
            <a:off x="629729" y="591604"/>
            <a:ext cx="10705381" cy="3139321"/>
          </a:xfrm>
          <a:prstGeom prst="rect">
            <a:avLst/>
          </a:prstGeom>
          <a:noFill/>
        </p:spPr>
        <p:txBody>
          <a:bodyPr wrap="square">
            <a:spAutoFit/>
          </a:bodyPr>
          <a:lstStyle/>
          <a:p>
            <a:pPr algn="just"/>
            <a:r>
              <a:rPr lang="pt-BR" b="1" i="0" u="none" strike="noStrike" baseline="0" dirty="0">
                <a:solidFill>
                  <a:srgbClr val="00B050"/>
                </a:solidFill>
                <a:latin typeface="FrutigerLTStd-Black"/>
              </a:rPr>
              <a:t>2.1.2 Riscos</a:t>
            </a:r>
          </a:p>
          <a:p>
            <a:pPr algn="just"/>
            <a:endParaRPr lang="pt-BR" sz="1800" b="0" i="0" u="none" strike="noStrike" baseline="0" dirty="0">
              <a:latin typeface="FrutigerLTStd-Light"/>
            </a:endParaRPr>
          </a:p>
          <a:p>
            <a:pPr algn="just"/>
            <a:r>
              <a:rPr lang="pt-BR" sz="1800" b="0" i="0" u="none" strike="noStrike" baseline="0" dirty="0">
                <a:latin typeface="FrutigerLTStd-Light"/>
              </a:rPr>
              <a:t>Praticamente, quase toda empresa e/ou usuário doméstico usa a Internet no seu dia a dia, uma ferramenta que possibilita facilidades e oportunidades tanto profissionais como de entretenimento e lazer. </a:t>
            </a:r>
          </a:p>
          <a:p>
            <a:pPr algn="just"/>
            <a:r>
              <a:rPr lang="pt-BR" sz="1800" b="0" i="0" u="none" strike="noStrike" baseline="0" dirty="0">
                <a:latin typeface="FrutigerLTStd-Light"/>
              </a:rPr>
              <a:t>Seria muito difícil para estas pessoas viverem sem ela. Infelizmente, para aproveitar todos esses recursos, são necessários certos cuidados, pois os riscos são inúmeros, como por exemplo:</a:t>
            </a:r>
          </a:p>
          <a:p>
            <a:pPr algn="just"/>
            <a:r>
              <a:rPr lang="pt-BR" sz="1800" b="0" i="0" u="none" strike="noStrike" baseline="0" dirty="0">
                <a:latin typeface="FrutigerLTStd-Light"/>
              </a:rPr>
              <a:t>Ao acessar a Internet, sua máquina já está exposta na rede, você poderá ter seus dados pessoais expostos, e caso sejam acessados por alguém mal intencionado, isso poderá lhe proporcionar grandes transtornos.</a:t>
            </a:r>
          </a:p>
          <a:p>
            <a:pPr algn="just"/>
            <a:r>
              <a:rPr lang="pt-BR" sz="1800" b="0" i="0" u="none" strike="noStrike" baseline="0" dirty="0">
                <a:latin typeface="FrutigerLTStd-Light"/>
              </a:rPr>
              <a:t>Uma pessoa, uma vez com seus dados, poderá querer se passar por você na rede e usar sua identidade até mesmo para lhe expor, colocando em risco a sua reputação, ou cometer crimes como, estelionato, sequestro, pedofilia.</a:t>
            </a:r>
            <a:endParaRPr lang="pt-BR" dirty="0"/>
          </a:p>
        </p:txBody>
      </p:sp>
      <p:sp>
        <p:nvSpPr>
          <p:cNvPr id="5" name="CaixaDeTexto 4">
            <a:extLst>
              <a:ext uri="{FF2B5EF4-FFF2-40B4-BE49-F238E27FC236}">
                <a16:creationId xmlns:a16="http://schemas.microsoft.com/office/drawing/2014/main" id="{5152C0E4-3FB5-B06F-725F-413A2C2B80D9}"/>
              </a:ext>
            </a:extLst>
          </p:cNvPr>
          <p:cNvSpPr txBox="1"/>
          <p:nvPr/>
        </p:nvSpPr>
        <p:spPr>
          <a:xfrm>
            <a:off x="629729" y="3832882"/>
            <a:ext cx="10705381" cy="1754326"/>
          </a:xfrm>
          <a:prstGeom prst="rect">
            <a:avLst/>
          </a:prstGeom>
          <a:noFill/>
        </p:spPr>
        <p:txBody>
          <a:bodyPr wrap="square">
            <a:spAutoFit/>
          </a:bodyPr>
          <a:lstStyle/>
          <a:p>
            <a:pPr algn="just"/>
            <a:r>
              <a:rPr lang="pt-BR" sz="1800" b="0" i="0" u="none" strike="noStrike" baseline="0" dirty="0">
                <a:latin typeface="FrutigerLTStd-Light"/>
              </a:rPr>
              <a:t>Não é muito prudente você achar que não corre riscos; acreditar que ninguém tem interesse em se apropriar do seu computador, tablet ou celular é mero engano, pois muitos intrusos mal intencionados têm interesse em acessar grandes quantidades de máquinas, não importando quais. </a:t>
            </a:r>
          </a:p>
          <a:p>
            <a:pPr algn="just"/>
            <a:r>
              <a:rPr lang="pt-BR" sz="1800" b="0" i="0" u="none" strike="noStrike" baseline="0" dirty="0">
                <a:latin typeface="FrutigerLTStd-Light"/>
              </a:rPr>
              <a:t>Um exemplo que tivemos aqui no Brasil foi o ataque ao site do governo federal, os sites presidencia.gov.br e o brasil.gov.br, deixando-os indisponíveis em função da grande quantidade de acessos, esses acessos poderiam estar sendo feitos pelo seu computador também, os chamados ataques de </a:t>
            </a:r>
            <a:r>
              <a:rPr lang="pt-BR" sz="1800" b="1" i="0" u="none" strike="noStrike" baseline="0" dirty="0">
                <a:latin typeface="FrutigerLTStd-Light"/>
              </a:rPr>
              <a:t>spam</a:t>
            </a:r>
            <a:r>
              <a:rPr lang="pt-BR" sz="1800" b="0" i="0" u="none" strike="noStrike" baseline="0" dirty="0">
                <a:latin typeface="FrutigerLTStd-Light"/>
              </a:rPr>
              <a:t>.</a:t>
            </a:r>
            <a:endParaRPr lang="pt-BR" dirty="0"/>
          </a:p>
        </p:txBody>
      </p:sp>
    </p:spTree>
    <p:extLst>
      <p:ext uri="{BB962C8B-B14F-4D97-AF65-F5344CB8AC3E}">
        <p14:creationId xmlns:p14="http://schemas.microsoft.com/office/powerpoint/2010/main" val="1137755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CD55221-79F7-B5BB-8872-75FA052B24DF}"/>
              </a:ext>
            </a:extLst>
          </p:cNvPr>
          <p:cNvSpPr txBox="1"/>
          <p:nvPr/>
        </p:nvSpPr>
        <p:spPr>
          <a:xfrm>
            <a:off x="552090" y="474345"/>
            <a:ext cx="10420709" cy="3139321"/>
          </a:xfrm>
          <a:prstGeom prst="rect">
            <a:avLst/>
          </a:prstGeom>
          <a:noFill/>
        </p:spPr>
        <p:txBody>
          <a:bodyPr wrap="square">
            <a:spAutoFit/>
          </a:bodyPr>
          <a:lstStyle/>
          <a:p>
            <a:pPr algn="just"/>
            <a:r>
              <a:rPr lang="pt-BR" sz="1800" b="0" i="0" u="none" strike="noStrike" baseline="0" dirty="0">
                <a:latin typeface="FrutigerLTStd-Light"/>
              </a:rPr>
              <a:t>As informações na Internet correm numa velocidade muito grande, o que em alguns momentos pode ser benéfico e, em outros, dependendo da situação, pode ser extremamente destrutivo.</a:t>
            </a:r>
          </a:p>
          <a:p>
            <a:pPr algn="just"/>
            <a:endParaRPr lang="pt-BR" sz="1800" b="0" i="0" u="none" strike="noStrike" baseline="0" dirty="0">
              <a:latin typeface="FrutigerLTStd-Light"/>
            </a:endParaRPr>
          </a:p>
          <a:p>
            <a:pPr algn="just"/>
            <a:r>
              <a:rPr lang="pt-BR" sz="1800" b="0" i="0" u="none" strike="noStrike" baseline="0" dirty="0">
                <a:latin typeface="FrutigerLTStd-Light"/>
              </a:rPr>
              <a:t>Para as empresas, isso não seria diferente, pois todo ativo apresenta algum risco para a organização, podendo gerar um impacto grande ou pequeno aos negócios. Para isso, é necessário fazer um levantamento dos ativos e classificá-los quanto aos riscos, de forma que a facilitar a implementação de uma política de segurança mais eficiente.</a:t>
            </a:r>
          </a:p>
          <a:p>
            <a:pPr algn="just"/>
            <a:endParaRPr lang="pt-BR" sz="1800" b="0" i="0" u="none" strike="noStrike" baseline="0" dirty="0">
              <a:latin typeface="FrutigerLTStd-Light"/>
            </a:endParaRPr>
          </a:p>
          <a:p>
            <a:pPr algn="just"/>
            <a:r>
              <a:rPr lang="pt-BR" sz="1800" b="0" i="0" u="none" strike="noStrike" baseline="0" dirty="0">
                <a:latin typeface="FrutigerLTStd-Light"/>
              </a:rPr>
              <a:t>Mas para aproveitarmos esses recursos de forma segura, é importante prevenir-se instalando um bom antivírus e claro atualizando-o diariamente, não acessando qualquer site, sem saber exatamente a procedência dos dados, utilizar softwares originais, evitando a pirataria.</a:t>
            </a:r>
            <a:endParaRPr lang="pt-BR" dirty="0"/>
          </a:p>
        </p:txBody>
      </p:sp>
    </p:spTree>
    <p:extLst>
      <p:ext uri="{BB962C8B-B14F-4D97-AF65-F5344CB8AC3E}">
        <p14:creationId xmlns:p14="http://schemas.microsoft.com/office/powerpoint/2010/main" val="352429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623DF075-7653-DE56-4A02-0CF2190DAEA4}"/>
              </a:ext>
            </a:extLst>
          </p:cNvPr>
          <p:cNvSpPr txBox="1"/>
          <p:nvPr/>
        </p:nvSpPr>
        <p:spPr>
          <a:xfrm>
            <a:off x="603849" y="566678"/>
            <a:ext cx="10670876" cy="2862322"/>
          </a:xfrm>
          <a:prstGeom prst="rect">
            <a:avLst/>
          </a:prstGeom>
          <a:noFill/>
        </p:spPr>
        <p:txBody>
          <a:bodyPr wrap="square">
            <a:spAutoFit/>
          </a:bodyPr>
          <a:lstStyle/>
          <a:p>
            <a:pPr algn="just"/>
            <a:r>
              <a:rPr lang="pt-BR" b="0" i="0" u="none" strike="noStrike" baseline="0" dirty="0">
                <a:solidFill>
                  <a:srgbClr val="00B050"/>
                </a:solidFill>
                <a:latin typeface="FrutigerLTStd-Black"/>
              </a:rPr>
              <a:t>2.1.3 Vulnerabilidades</a:t>
            </a:r>
          </a:p>
          <a:p>
            <a:pPr algn="just"/>
            <a:r>
              <a:rPr lang="pt-BR" sz="1800" b="0" i="0" u="none" strike="noStrike" baseline="0" dirty="0">
                <a:latin typeface="FrutigerLTStd-Light"/>
              </a:rPr>
              <a:t>Podemos entender por vulnerabilidades as falhas que um sistema possui, podendo provocar a indisponibilidade das informações, ou até mesmo a quebra do sigilo e alteração sem autorização, podendo ser decorrente de</a:t>
            </a:r>
          </a:p>
          <a:p>
            <a:pPr algn="just"/>
            <a:r>
              <a:rPr lang="pt-BR" sz="1800" b="0" i="0" u="none" strike="noStrike" baseline="0" dirty="0">
                <a:latin typeface="FrutigerLTStd-Light"/>
              </a:rPr>
              <a:t>uma série de fatores, como falta de treinamento, falta de manutenção, falha nos controles de acesso, ausência de proteção de uma determinada área ameaçada. </a:t>
            </a:r>
          </a:p>
          <a:p>
            <a:pPr algn="just"/>
            <a:r>
              <a:rPr lang="pt-BR" sz="1800" b="0" i="0" u="none" strike="noStrike" baseline="0" dirty="0">
                <a:latin typeface="FrutigerLTStd-Light"/>
              </a:rPr>
              <a:t>Por exemplo, a criação de contas no sistema sem especificar as restrições e permissões.</a:t>
            </a:r>
          </a:p>
          <a:p>
            <a:pPr algn="just"/>
            <a:r>
              <a:rPr lang="pt-BR" sz="1800" b="0" i="0" u="none" strike="noStrike" baseline="0" dirty="0">
                <a:latin typeface="FrutigerLTStd-Light"/>
              </a:rPr>
              <a:t>A ocorrência de um incêndio poderá também estar associada à vulnerabilidade da empresa quanto a esse tipo de incidente, devido ao fato de a empresa não ter tomado as precauções adequadas contra incêndios.</a:t>
            </a:r>
          </a:p>
          <a:p>
            <a:pPr algn="just"/>
            <a:endParaRPr lang="pt-BR" sz="1800" b="0" i="0" u="none" strike="noStrike" baseline="0" dirty="0">
              <a:latin typeface="FrutigerLTStd-Light"/>
            </a:endParaRPr>
          </a:p>
          <a:p>
            <a:pPr algn="just"/>
            <a:r>
              <a:rPr lang="pt-BR" sz="1800" b="0" i="0" u="none" strike="noStrike" baseline="0" dirty="0">
                <a:latin typeface="FrutigerLTStd-Light"/>
              </a:rPr>
              <a:t>Podemos classificar as vulnerabilidades em três categorias:</a:t>
            </a:r>
            <a:endParaRPr lang="pt-BR" dirty="0"/>
          </a:p>
        </p:txBody>
      </p:sp>
      <p:sp>
        <p:nvSpPr>
          <p:cNvPr id="5" name="CaixaDeTexto 4">
            <a:extLst>
              <a:ext uri="{FF2B5EF4-FFF2-40B4-BE49-F238E27FC236}">
                <a16:creationId xmlns:a16="http://schemas.microsoft.com/office/drawing/2014/main" id="{A7E81E27-C98D-6401-D581-C5133F6785C5}"/>
              </a:ext>
            </a:extLst>
          </p:cNvPr>
          <p:cNvSpPr txBox="1"/>
          <p:nvPr/>
        </p:nvSpPr>
        <p:spPr>
          <a:xfrm>
            <a:off x="648058" y="3607445"/>
            <a:ext cx="10670875" cy="646331"/>
          </a:xfrm>
          <a:prstGeom prst="rect">
            <a:avLst/>
          </a:prstGeom>
          <a:noFill/>
        </p:spPr>
        <p:txBody>
          <a:bodyPr wrap="square">
            <a:spAutoFit/>
          </a:bodyPr>
          <a:lstStyle/>
          <a:p>
            <a:pPr algn="l"/>
            <a:r>
              <a:rPr lang="pt-BR" sz="1800" b="1" i="0" u="none" strike="noStrike" baseline="0" dirty="0">
                <a:latin typeface="FrutigerLTStd-Bold"/>
              </a:rPr>
              <a:t>Tecnológicas: </a:t>
            </a:r>
            <a:r>
              <a:rPr lang="pt-BR" sz="1800" b="0" i="0" u="none" strike="noStrike" baseline="0" dirty="0">
                <a:latin typeface="FrutigerLTStd-Light"/>
              </a:rPr>
              <a:t>compreendem as redes de computadores, os computadores, ameaças por vírus, hacker, enfim, todas as atividades que envolvem tecnologia.</a:t>
            </a:r>
            <a:endParaRPr lang="pt-BR" dirty="0"/>
          </a:p>
        </p:txBody>
      </p:sp>
      <p:sp>
        <p:nvSpPr>
          <p:cNvPr id="7" name="CaixaDeTexto 6">
            <a:extLst>
              <a:ext uri="{FF2B5EF4-FFF2-40B4-BE49-F238E27FC236}">
                <a16:creationId xmlns:a16="http://schemas.microsoft.com/office/drawing/2014/main" id="{D30222D5-1319-85D9-6CB9-EB4DB3F6433C}"/>
              </a:ext>
            </a:extLst>
          </p:cNvPr>
          <p:cNvSpPr txBox="1"/>
          <p:nvPr/>
        </p:nvSpPr>
        <p:spPr>
          <a:xfrm>
            <a:off x="692268" y="4432221"/>
            <a:ext cx="10582457" cy="2031325"/>
          </a:xfrm>
          <a:prstGeom prst="rect">
            <a:avLst/>
          </a:prstGeom>
          <a:noFill/>
        </p:spPr>
        <p:txBody>
          <a:bodyPr wrap="square">
            <a:spAutoFit/>
          </a:bodyPr>
          <a:lstStyle/>
          <a:p>
            <a:pPr algn="just"/>
            <a:r>
              <a:rPr lang="pt-BR" sz="1800" b="1" i="0" u="none" strike="noStrike" baseline="0" dirty="0">
                <a:latin typeface="FrutigerLTStd-Bold"/>
              </a:rPr>
              <a:t>Físicas: </a:t>
            </a:r>
            <a:r>
              <a:rPr lang="pt-BR" sz="1800" b="0" i="0" u="none" strike="noStrike" baseline="0" dirty="0">
                <a:latin typeface="FrutigerLTStd-Light"/>
              </a:rPr>
              <a:t>representadas pelo ambiente em que se encontram os computadores e periféricos. </a:t>
            </a:r>
          </a:p>
          <a:p>
            <a:pPr algn="just"/>
            <a:r>
              <a:rPr lang="pt-BR" sz="1800" b="0" i="0" u="none" strike="noStrike" baseline="0" dirty="0">
                <a:latin typeface="FrutigerLTStd-Light"/>
              </a:rPr>
              <a:t>Exemplo: ausência de gerador de energia, normas para senhas, entre outros.</a:t>
            </a:r>
          </a:p>
          <a:p>
            <a:pPr algn="just"/>
            <a:endParaRPr lang="pt-BR" sz="1800" b="0" i="0" u="none" strike="noStrike" baseline="0" dirty="0">
              <a:latin typeface="FrutigerLTStd-Light"/>
            </a:endParaRPr>
          </a:p>
          <a:p>
            <a:pPr algn="just"/>
            <a:r>
              <a:rPr lang="pt-BR" sz="1800" b="1" i="0" u="none" strike="noStrike" baseline="0" dirty="0">
                <a:latin typeface="FrutigerLTStd-Bold"/>
              </a:rPr>
              <a:t>Humanas: </a:t>
            </a:r>
            <a:r>
              <a:rPr lang="pt-BR" sz="1800" b="0" i="0" u="none" strike="noStrike" baseline="0" dirty="0">
                <a:latin typeface="FrutigerLTStd-Light"/>
              </a:rPr>
              <a:t>esta categoria envolve o fator humano, considerada a mais difícil de avaliar, por envolver  características psicológicas, emocionais, socioculturais, que variam de pessoa para pessoa. </a:t>
            </a:r>
          </a:p>
          <a:p>
            <a:pPr algn="just"/>
            <a:r>
              <a:rPr lang="pt-BR" sz="1800" b="0" i="0" u="none" strike="noStrike" baseline="0" dirty="0">
                <a:latin typeface="FrutigerLTStd-Light"/>
              </a:rPr>
              <a:t>Exemplos: falta de treinamento, qualificação, ambiente organizacional inapropriado para desenvolvimento</a:t>
            </a:r>
          </a:p>
          <a:p>
            <a:pPr algn="just"/>
            <a:r>
              <a:rPr lang="pt-BR" sz="1800" b="0" i="0" u="none" strike="noStrike" baseline="0" dirty="0">
                <a:latin typeface="FrutigerLTStd-Light"/>
              </a:rPr>
              <a:t>das atividades etc.</a:t>
            </a:r>
            <a:endParaRPr lang="pt-BR" dirty="0"/>
          </a:p>
        </p:txBody>
      </p:sp>
    </p:spTree>
    <p:extLst>
      <p:ext uri="{BB962C8B-B14F-4D97-AF65-F5344CB8AC3E}">
        <p14:creationId xmlns:p14="http://schemas.microsoft.com/office/powerpoint/2010/main" val="3498145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D3A997F7-DC28-73A5-07FD-A74377768A79}"/>
              </a:ext>
            </a:extLst>
          </p:cNvPr>
          <p:cNvSpPr txBox="1"/>
          <p:nvPr/>
        </p:nvSpPr>
        <p:spPr>
          <a:xfrm>
            <a:off x="672859" y="605172"/>
            <a:ext cx="10567359" cy="2308324"/>
          </a:xfrm>
          <a:prstGeom prst="rect">
            <a:avLst/>
          </a:prstGeom>
          <a:noFill/>
        </p:spPr>
        <p:txBody>
          <a:bodyPr wrap="square">
            <a:spAutoFit/>
          </a:bodyPr>
          <a:lstStyle/>
          <a:p>
            <a:pPr algn="just"/>
            <a:r>
              <a:rPr lang="pt-BR" sz="1800" b="0" i="0" u="none" strike="noStrike" baseline="0" dirty="0">
                <a:latin typeface="FrutigerLTStd-Light"/>
              </a:rPr>
              <a:t>Atualmente, quase todas as empresas são informatizadas e possuem um sistema que faz o seu gerenciamento, embora esses softwares auxiliem muito nas tarefas diárias e na tomada de decisão, infelizmente, apresentam muitas vulnerabilidades em relação aos sistemas manuais. </a:t>
            </a:r>
          </a:p>
          <a:p>
            <a:pPr algn="just"/>
            <a:r>
              <a:rPr lang="pt-BR" sz="1800" b="0" i="0" u="none" strike="noStrike" baseline="0" dirty="0">
                <a:latin typeface="FrutigerLTStd-Light"/>
              </a:rPr>
              <a:t>Já imaginou a interrupção de energia elétrica por algumas horas, quantos transtornos poderão gerar aos negócios da empresa? Possivelmente, algum dano trará, porque muitos dos recursos de informação estão armazenados em uma base de dados que, por sua vez, só poderão ser acessadas caso haja energia elétrica.</a:t>
            </a:r>
          </a:p>
          <a:p>
            <a:pPr algn="just"/>
            <a:r>
              <a:rPr lang="pt-BR" sz="1800" b="0" i="0" u="none" strike="noStrike" baseline="0" dirty="0">
                <a:latin typeface="FrutigerLTStd-Light"/>
              </a:rPr>
              <a:t>Empresas de grande porte, como bancos, companhias aéreas poderão ter que arcar com prejuízos financeiros grandes, justamente pela indisponibilidade de seus dados.</a:t>
            </a:r>
            <a:endParaRPr lang="pt-BR" dirty="0"/>
          </a:p>
        </p:txBody>
      </p:sp>
      <p:sp>
        <p:nvSpPr>
          <p:cNvPr id="5" name="CaixaDeTexto 4">
            <a:extLst>
              <a:ext uri="{FF2B5EF4-FFF2-40B4-BE49-F238E27FC236}">
                <a16:creationId xmlns:a16="http://schemas.microsoft.com/office/drawing/2014/main" id="{84656E32-A3A1-2D4C-A87B-5CED5510D549}"/>
              </a:ext>
            </a:extLst>
          </p:cNvPr>
          <p:cNvSpPr txBox="1"/>
          <p:nvPr/>
        </p:nvSpPr>
        <p:spPr>
          <a:xfrm>
            <a:off x="667109" y="3005077"/>
            <a:ext cx="10567358" cy="1200329"/>
          </a:xfrm>
          <a:prstGeom prst="rect">
            <a:avLst/>
          </a:prstGeom>
          <a:noFill/>
          <a:ln>
            <a:solidFill>
              <a:schemeClr val="accent1"/>
            </a:solidFill>
          </a:ln>
        </p:spPr>
        <p:txBody>
          <a:bodyPr wrap="square">
            <a:spAutoFit/>
          </a:bodyPr>
          <a:lstStyle/>
          <a:p>
            <a:pPr algn="just"/>
            <a:r>
              <a:rPr lang="pt-BR" sz="1800" b="0" i="0" u="none" strike="noStrike" baseline="0" dirty="0">
                <a:solidFill>
                  <a:srgbClr val="00B050"/>
                </a:solidFill>
                <a:latin typeface="FrutigerLTStd-LightCn"/>
              </a:rPr>
              <a:t>Para melhor compreensão sobre os riscos da Segurança da Informação, leia a Cartilha de Segurança para Internet</a:t>
            </a:r>
          </a:p>
          <a:p>
            <a:pPr algn="just"/>
            <a:r>
              <a:rPr lang="pt-BR" sz="1800" b="0" i="0" u="none" strike="noStrike" baseline="0" dirty="0">
                <a:solidFill>
                  <a:srgbClr val="00B050"/>
                </a:solidFill>
                <a:latin typeface="FrutigerLTStd-LightCn"/>
              </a:rPr>
              <a:t>proposta pelo Centro de Estudos, Resposta e Tratamento de Incidentes de Segurança no Brasil – Cert.br. Disponível em: &lt;</a:t>
            </a:r>
            <a:r>
              <a:rPr lang="pt-BR" sz="1800" b="0" i="0" u="none" strike="noStrike" baseline="0" dirty="0">
                <a:solidFill>
                  <a:srgbClr val="00B050"/>
                </a:solidFill>
                <a:latin typeface="FrutigerLTStd-Cn"/>
              </a:rPr>
              <a:t>http://cartilha.cert.br/golpes</a:t>
            </a:r>
            <a:r>
              <a:rPr lang="pt-BR" sz="1800" b="0" i="0" u="none" strike="noStrike" baseline="0" dirty="0">
                <a:solidFill>
                  <a:srgbClr val="00B050"/>
                </a:solidFill>
                <a:latin typeface="FrutigerLTStd-LightCn"/>
              </a:rPr>
              <a:t>&gt;</a:t>
            </a:r>
            <a:endParaRPr lang="pt-BR" dirty="0">
              <a:solidFill>
                <a:srgbClr val="00B050"/>
              </a:solidFill>
            </a:endParaRPr>
          </a:p>
        </p:txBody>
      </p:sp>
      <p:sp>
        <p:nvSpPr>
          <p:cNvPr id="7" name="CaixaDeTexto 6">
            <a:extLst>
              <a:ext uri="{FF2B5EF4-FFF2-40B4-BE49-F238E27FC236}">
                <a16:creationId xmlns:a16="http://schemas.microsoft.com/office/drawing/2014/main" id="{5E9A71AF-A403-8CB7-DC36-5F2C73655F7B}"/>
              </a:ext>
            </a:extLst>
          </p:cNvPr>
          <p:cNvSpPr txBox="1"/>
          <p:nvPr/>
        </p:nvSpPr>
        <p:spPr>
          <a:xfrm>
            <a:off x="667109" y="4356587"/>
            <a:ext cx="10567358" cy="923330"/>
          </a:xfrm>
          <a:prstGeom prst="rect">
            <a:avLst/>
          </a:prstGeom>
          <a:solidFill>
            <a:schemeClr val="bg1"/>
          </a:solidFill>
          <a:ln>
            <a:solidFill>
              <a:schemeClr val="accent1"/>
            </a:solidFill>
          </a:ln>
        </p:spPr>
        <p:txBody>
          <a:bodyPr wrap="square">
            <a:spAutoFit/>
          </a:bodyPr>
          <a:lstStyle/>
          <a:p>
            <a:pPr algn="just"/>
            <a:r>
              <a:rPr lang="pt-BR" sz="1800" b="0" i="0" u="none" strike="noStrike" baseline="0" dirty="0">
                <a:solidFill>
                  <a:srgbClr val="00B050"/>
                </a:solidFill>
                <a:latin typeface="FrutigerLTStd-LightCn"/>
              </a:rPr>
              <a:t>Leia sobre ataques promovidos por hackers ocorridos aqui no Brasil. Texto escrito por Sandro Lima, com título “Hackers continuam a atacar </a:t>
            </a:r>
            <a:r>
              <a:rPr lang="pt-BR" sz="1800" b="0" i="1" u="none" strike="noStrike" baseline="0" dirty="0">
                <a:solidFill>
                  <a:srgbClr val="00B050"/>
                </a:solidFill>
                <a:latin typeface="FrutigerLTStd-LightItalic"/>
              </a:rPr>
              <a:t>sites </a:t>
            </a:r>
            <a:r>
              <a:rPr lang="pt-BR" sz="1800" b="0" i="0" u="none" strike="noStrike" baseline="0" dirty="0">
                <a:solidFill>
                  <a:srgbClr val="00B050"/>
                </a:solidFill>
                <a:latin typeface="FrutigerLTStd-LightCn"/>
              </a:rPr>
              <a:t>do governo”. Disponível em:</a:t>
            </a:r>
          </a:p>
          <a:p>
            <a:pPr algn="l"/>
            <a:r>
              <a:rPr lang="pt-BR" sz="1800" b="0" i="0" u="none" strike="noStrike" baseline="0" dirty="0">
                <a:solidFill>
                  <a:srgbClr val="00B050"/>
                </a:solidFill>
                <a:latin typeface="FrutigerLTStd-LightCn"/>
              </a:rPr>
              <a:t>&lt;</a:t>
            </a:r>
            <a:r>
              <a:rPr lang="pt-BR" sz="1800" b="0" i="0" u="none" strike="noStrike" baseline="0" dirty="0">
                <a:solidFill>
                  <a:srgbClr val="00B050"/>
                </a:solidFill>
                <a:latin typeface="FrutigerLTStd-Cn"/>
              </a:rPr>
              <a:t>http://g1.globo.com/politica/noticia/2011/06/hackerscontinuam-atacar-sites-dogoverno-diz-serpro.html.</a:t>
            </a:r>
            <a:r>
              <a:rPr lang="pt-BR" sz="1800" b="0" i="0" u="none" strike="noStrike" baseline="0" dirty="0">
                <a:solidFill>
                  <a:srgbClr val="00B050"/>
                </a:solidFill>
                <a:latin typeface="FrutigerLTStd-LightCn"/>
              </a:rPr>
              <a:t>&gt;</a:t>
            </a:r>
            <a:endParaRPr lang="pt-BR" dirty="0">
              <a:solidFill>
                <a:srgbClr val="00B050"/>
              </a:solidFill>
            </a:endParaRPr>
          </a:p>
        </p:txBody>
      </p:sp>
      <p:sp>
        <p:nvSpPr>
          <p:cNvPr id="9" name="CaixaDeTexto 8">
            <a:extLst>
              <a:ext uri="{FF2B5EF4-FFF2-40B4-BE49-F238E27FC236}">
                <a16:creationId xmlns:a16="http://schemas.microsoft.com/office/drawing/2014/main" id="{D88D898E-FD53-7CA3-E731-6CDD6D38E135}"/>
              </a:ext>
            </a:extLst>
          </p:cNvPr>
          <p:cNvSpPr txBox="1"/>
          <p:nvPr/>
        </p:nvSpPr>
        <p:spPr>
          <a:xfrm>
            <a:off x="667109" y="5442099"/>
            <a:ext cx="10567358" cy="923330"/>
          </a:xfrm>
          <a:prstGeom prst="rect">
            <a:avLst/>
          </a:prstGeom>
          <a:noFill/>
          <a:ln>
            <a:solidFill>
              <a:schemeClr val="accent1"/>
            </a:solidFill>
          </a:ln>
        </p:spPr>
        <p:txBody>
          <a:bodyPr wrap="square">
            <a:spAutoFit/>
          </a:bodyPr>
          <a:lstStyle/>
          <a:p>
            <a:pPr algn="just"/>
            <a:r>
              <a:rPr lang="pt-BR" sz="1800" b="0" i="0" u="none" strike="noStrike" baseline="0" dirty="0">
                <a:solidFill>
                  <a:srgbClr val="00B050"/>
                </a:solidFill>
                <a:latin typeface="FrutigerLTStd-LightCn"/>
              </a:rPr>
              <a:t>Leia também este artigo que mostra um caso de falhas em segurança da informação. O artigo escrito por Ana Paulo Lobo, intitulado TCU, detecta falhas no ERP e na segurança da informação dos Correios.</a:t>
            </a:r>
          </a:p>
          <a:p>
            <a:pPr algn="just"/>
            <a:r>
              <a:rPr lang="pt-BR" sz="1800" b="0" i="0" u="none" strike="noStrike" baseline="0" dirty="0">
                <a:solidFill>
                  <a:srgbClr val="00B050"/>
                </a:solidFill>
                <a:latin typeface="FrutigerLTStd-LightCn"/>
              </a:rPr>
              <a:t>Disponível em: &lt;</a:t>
            </a:r>
            <a:r>
              <a:rPr lang="pt-BR" sz="1800" b="0" i="0" u="none" strike="noStrike" baseline="0" dirty="0">
                <a:solidFill>
                  <a:srgbClr val="00B050"/>
                </a:solidFill>
                <a:latin typeface="FrutigerLTStd-Cn"/>
              </a:rPr>
              <a:t>http://convergenciadigital.uol.com.br/</a:t>
            </a:r>
            <a:r>
              <a:rPr lang="pt-BR" sz="1800" b="0" i="0" u="none" strike="noStrike" baseline="0" dirty="0" err="1">
                <a:solidFill>
                  <a:srgbClr val="00B050"/>
                </a:solidFill>
                <a:latin typeface="FrutigerLTStd-Cn"/>
              </a:rPr>
              <a:t>cgi</a:t>
            </a:r>
            <a:r>
              <a:rPr lang="pt-BR" sz="1800" b="0" i="0" u="none" strike="noStrike" baseline="0" dirty="0">
                <a:solidFill>
                  <a:srgbClr val="00B050"/>
                </a:solidFill>
                <a:latin typeface="FrutigerLTStd-Cn"/>
              </a:rPr>
              <a:t>/cgilua.exe/sys/</a:t>
            </a:r>
            <a:r>
              <a:rPr lang="pt-BR" sz="1800" b="0" i="0" u="none" strike="noStrike" baseline="0" dirty="0" err="1">
                <a:solidFill>
                  <a:srgbClr val="00B050"/>
                </a:solidFill>
                <a:latin typeface="FrutigerLTStd-Cn"/>
              </a:rPr>
              <a:t>start.htm?infoid</a:t>
            </a:r>
            <a:r>
              <a:rPr lang="pt-BR" sz="1800" b="0" i="0" u="none" strike="noStrike" baseline="0" dirty="0">
                <a:solidFill>
                  <a:srgbClr val="00B050"/>
                </a:solidFill>
                <a:latin typeface="FrutigerLTStd-Cn"/>
              </a:rPr>
              <a:t>=31263&amp;sid=11.</a:t>
            </a:r>
            <a:r>
              <a:rPr lang="pt-BR" sz="1800" b="0" i="0" u="none" strike="noStrike" baseline="0" dirty="0">
                <a:solidFill>
                  <a:srgbClr val="00B050"/>
                </a:solidFill>
                <a:latin typeface="FrutigerLTStd-LightCn"/>
              </a:rPr>
              <a:t>&gt;</a:t>
            </a:r>
            <a:endParaRPr lang="pt-BR" dirty="0">
              <a:solidFill>
                <a:srgbClr val="00B050"/>
              </a:solidFill>
            </a:endParaRPr>
          </a:p>
        </p:txBody>
      </p:sp>
    </p:spTree>
    <p:extLst>
      <p:ext uri="{BB962C8B-B14F-4D97-AF65-F5344CB8AC3E}">
        <p14:creationId xmlns:p14="http://schemas.microsoft.com/office/powerpoint/2010/main" val="2234089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08B8C43-23B8-4A3C-1A1B-27FE07B0A75E}"/>
              </a:ext>
            </a:extLst>
          </p:cNvPr>
          <p:cNvSpPr txBox="1"/>
          <p:nvPr/>
        </p:nvSpPr>
        <p:spPr>
          <a:xfrm>
            <a:off x="687238" y="416215"/>
            <a:ext cx="10817524" cy="3416320"/>
          </a:xfrm>
          <a:prstGeom prst="rect">
            <a:avLst/>
          </a:prstGeom>
          <a:noFill/>
        </p:spPr>
        <p:txBody>
          <a:bodyPr wrap="square">
            <a:spAutoFit/>
          </a:bodyPr>
          <a:lstStyle/>
          <a:p>
            <a:pPr algn="just"/>
            <a:r>
              <a:rPr lang="pt-BR" b="1" i="0" u="none" strike="noStrike" baseline="0" dirty="0">
                <a:solidFill>
                  <a:srgbClr val="00B050"/>
                </a:solidFill>
                <a:latin typeface="FrutigerLTStd-Black"/>
              </a:rPr>
              <a:t>2.1.4 Falhas</a:t>
            </a:r>
          </a:p>
          <a:p>
            <a:pPr algn="just"/>
            <a:r>
              <a:rPr lang="pt-BR" sz="1800" b="0" i="0" u="none" strike="noStrike" baseline="0" dirty="0">
                <a:latin typeface="FrutigerLTStd-Light"/>
              </a:rPr>
              <a:t>É quando um sistema permite a quebra de alguns dos princípios da segurança da informação. Essas falhas podem ser humanas ou não, intencionais ou não. Mas a maioria dos problemas de segurança da informação está</a:t>
            </a:r>
          </a:p>
          <a:p>
            <a:pPr algn="just"/>
            <a:r>
              <a:rPr lang="pt-BR" sz="1800" b="0" i="0" u="none" strike="noStrike" baseline="0" dirty="0">
                <a:latin typeface="FrutigerLTStd-Light"/>
              </a:rPr>
              <a:t>basicamente relacionada às falhas oriundas das fases de implantação e desenvolvimento de uma política de segurança.</a:t>
            </a:r>
          </a:p>
          <a:p>
            <a:pPr algn="just"/>
            <a:r>
              <a:rPr lang="pt-BR" sz="1800" b="0" i="0" u="none" strike="noStrike" baseline="0" dirty="0">
                <a:latin typeface="FrutigerLTStd-Light"/>
              </a:rPr>
              <a:t>Nesse sentido, podemos citar algumas falhas bastante comuns que ocorrem em virtude dessas dificuldades, sendo elas: inexistência de uma política de segurança formalizada, gerenciamento dos acessos efetuados no sistema,</a:t>
            </a:r>
          </a:p>
          <a:p>
            <a:pPr algn="just"/>
            <a:r>
              <a:rPr lang="pt-BR" sz="1800" b="0" i="0" u="none" strike="noStrike" baseline="0" dirty="0">
                <a:latin typeface="FrutigerLTStd-Light"/>
              </a:rPr>
              <a:t>backups atualizados, treinamentos e informativos aos usuários sobre como explorar com segurança os recursos tecnológicos e, não menos importante, a definição de uma gerência de Tecnologia da Informação – TI para implementar as regras e fazê-las vivas na empresa.</a:t>
            </a:r>
          </a:p>
          <a:p>
            <a:pPr algn="just"/>
            <a:r>
              <a:rPr lang="pt-BR" sz="1800" b="0" i="0" u="none" strike="noStrike" baseline="0" dirty="0">
                <a:latin typeface="FrutigerLTStd-Light"/>
              </a:rPr>
              <a:t>É sempre importante a empresa manter uma política de segurança bem implementada e usual para que, em um momento de necessidade, não sofra nenhum dano, evitando consequências desastrosas aos negócios.</a:t>
            </a:r>
            <a:endParaRPr lang="pt-BR" dirty="0"/>
          </a:p>
        </p:txBody>
      </p:sp>
    </p:spTree>
    <p:extLst>
      <p:ext uri="{BB962C8B-B14F-4D97-AF65-F5344CB8AC3E}">
        <p14:creationId xmlns:p14="http://schemas.microsoft.com/office/powerpoint/2010/main" val="148533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55A81059-ECCA-787B-8D46-B5D146BFC8D5}"/>
              </a:ext>
            </a:extLst>
          </p:cNvPr>
          <p:cNvSpPr txBox="1"/>
          <p:nvPr/>
        </p:nvSpPr>
        <p:spPr>
          <a:xfrm>
            <a:off x="692269" y="948690"/>
            <a:ext cx="10634213" cy="4801314"/>
          </a:xfrm>
          <a:prstGeom prst="rect">
            <a:avLst/>
          </a:prstGeom>
          <a:noFill/>
        </p:spPr>
        <p:txBody>
          <a:bodyPr wrap="square">
            <a:spAutoFit/>
          </a:bodyPr>
          <a:lstStyle/>
          <a:p>
            <a:pPr algn="just"/>
            <a:r>
              <a:rPr lang="pt-BR" sz="1800" b="1" i="0" u="none" strike="noStrike" baseline="0" dirty="0">
                <a:latin typeface="FrutigerLTStd-Light"/>
              </a:rPr>
              <a:t>Um pouco de História</a:t>
            </a:r>
          </a:p>
          <a:p>
            <a:pPr algn="just"/>
            <a:r>
              <a:rPr lang="pt-BR" sz="1800" b="0" i="0" u="none" strike="noStrike" baseline="0" dirty="0">
                <a:latin typeface="FrutigerLTStd-Light"/>
              </a:rPr>
              <a:t>Se voltarmos na história, na época da Revolução Industrial, pouco se pensava em segurança da informação e, se pensavam, o problema era facilmente solucionado, porque as informações que circulavam em uma empresa eram feitas em formulários, apresentadas em papel, e eram arquivadas em armários com chaves.</a:t>
            </a:r>
          </a:p>
          <a:p>
            <a:pPr algn="just"/>
            <a:endParaRPr lang="pt-BR" sz="1800" b="0" i="0" u="none" strike="noStrike" baseline="0" dirty="0">
              <a:latin typeface="FrutigerLTStd-Light"/>
            </a:endParaRPr>
          </a:p>
          <a:p>
            <a:pPr algn="just"/>
            <a:r>
              <a:rPr lang="pt-BR" sz="1800" b="0" i="0" u="none" strike="noStrike" baseline="0" dirty="0">
                <a:latin typeface="FrutigerLTStd-Light"/>
              </a:rPr>
              <a:t>Com o passar do tempo, já no século XX, foram introduzidas em pequenos bancos de dados e armazenadas no próprio computador com acesso bastante restrito, porque pouquíssimas pessoas manipulavam a máquina. Mais</a:t>
            </a:r>
          </a:p>
          <a:p>
            <a:pPr algn="just"/>
            <a:r>
              <a:rPr lang="pt-BR" sz="1800" b="0" i="0" u="none" strike="noStrike" baseline="0" dirty="0">
                <a:latin typeface="FrutigerLTStd-Light"/>
              </a:rPr>
              <a:t>tarde, com o advento da Internet, é que esse quadro foi mudando, no final do século XX o processo intitulado Globalização trouxe drásticas mudanças na administração dos negócios, as informações já não podiam circular facilmente pelos computadores em discos flexíveis sem maiores preocupações, pois os sistemas caminhavam pelas redes de computadores, sendo possíveis acessos não autorizados.</a:t>
            </a:r>
          </a:p>
          <a:p>
            <a:pPr algn="just"/>
            <a:endParaRPr lang="pt-BR" sz="1800" b="0" i="0" u="none" strike="noStrike" baseline="0" dirty="0">
              <a:latin typeface="FrutigerLTStd-Light"/>
            </a:endParaRPr>
          </a:p>
          <a:p>
            <a:pPr algn="just"/>
            <a:r>
              <a:rPr lang="pt-BR" sz="1800" b="0" i="0" u="none" strike="noStrike" baseline="0" dirty="0">
                <a:latin typeface="FrutigerLTStd-Light"/>
              </a:rPr>
              <a:t>Hoje, a dependência pelos sistemas informatizados é gigante, a sobrevivência de muitas organizações depende exclusivamente desses ambientes, tornando esses ativos ainda mais valiosos e cobiçados, pois passaram a integrar todos os processos da empresa, ou seja, nesses sistemas armazenam-se, processam-se e transmitem-se dados corporativos, tornando os processos mais rápidos e eficientes, contudo, se usado inadequadamente, tem o poder de inviabilizar resultados satisfatórios.</a:t>
            </a:r>
            <a:endParaRPr lang="pt-BR" dirty="0"/>
          </a:p>
        </p:txBody>
      </p:sp>
    </p:spTree>
    <p:extLst>
      <p:ext uri="{BB962C8B-B14F-4D97-AF65-F5344CB8AC3E}">
        <p14:creationId xmlns:p14="http://schemas.microsoft.com/office/powerpoint/2010/main" val="725930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B46917C9-F45C-863B-4F3E-C82724E49CF4}"/>
              </a:ext>
            </a:extLst>
          </p:cNvPr>
          <p:cNvSpPr txBox="1"/>
          <p:nvPr/>
        </p:nvSpPr>
        <p:spPr>
          <a:xfrm>
            <a:off x="729671" y="614326"/>
            <a:ext cx="6234545" cy="369332"/>
          </a:xfrm>
          <a:prstGeom prst="rect">
            <a:avLst/>
          </a:prstGeom>
          <a:noFill/>
        </p:spPr>
        <p:txBody>
          <a:bodyPr wrap="square">
            <a:spAutoFit/>
          </a:bodyPr>
          <a:lstStyle/>
          <a:p>
            <a:pPr algn="l"/>
            <a:r>
              <a:rPr lang="pt-BR" sz="1800" b="1" i="0" u="none" strike="noStrike" baseline="0" dirty="0">
                <a:solidFill>
                  <a:srgbClr val="00B050"/>
                </a:solidFill>
                <a:latin typeface="FrutigerLTStd-Bold"/>
              </a:rPr>
              <a:t>3. Mecanismos e tecnologias de segurança</a:t>
            </a:r>
            <a:endParaRPr lang="pt-BR" dirty="0">
              <a:solidFill>
                <a:srgbClr val="00B050"/>
              </a:solidFill>
            </a:endParaRPr>
          </a:p>
        </p:txBody>
      </p:sp>
      <p:sp>
        <p:nvSpPr>
          <p:cNvPr id="7" name="CaixaDeTexto 6">
            <a:extLst>
              <a:ext uri="{FF2B5EF4-FFF2-40B4-BE49-F238E27FC236}">
                <a16:creationId xmlns:a16="http://schemas.microsoft.com/office/drawing/2014/main" id="{01AAD74A-965C-444A-B9E7-25F403DA7B35}"/>
              </a:ext>
            </a:extLst>
          </p:cNvPr>
          <p:cNvSpPr txBox="1"/>
          <p:nvPr/>
        </p:nvSpPr>
        <p:spPr>
          <a:xfrm>
            <a:off x="729670" y="1322887"/>
            <a:ext cx="10538693" cy="2862322"/>
          </a:xfrm>
          <a:prstGeom prst="rect">
            <a:avLst/>
          </a:prstGeom>
          <a:noFill/>
        </p:spPr>
        <p:txBody>
          <a:bodyPr wrap="square">
            <a:spAutoFit/>
          </a:bodyPr>
          <a:lstStyle/>
          <a:p>
            <a:pPr algn="just"/>
            <a:r>
              <a:rPr lang="pt-BR" b="1" i="0" u="none" strike="noStrike" baseline="0" dirty="0">
                <a:solidFill>
                  <a:srgbClr val="00B050"/>
                </a:solidFill>
                <a:latin typeface="FrutigerLTStd-Black"/>
              </a:rPr>
              <a:t>3.1 Controles de pessoal</a:t>
            </a:r>
          </a:p>
          <a:p>
            <a:pPr algn="just"/>
            <a:endParaRPr lang="pt-BR" b="1" i="0" u="none" strike="noStrike" baseline="0" dirty="0">
              <a:solidFill>
                <a:srgbClr val="00B050"/>
              </a:solidFill>
              <a:latin typeface="FrutigerLTStd-Black"/>
            </a:endParaRPr>
          </a:p>
          <a:p>
            <a:pPr algn="just"/>
            <a:r>
              <a:rPr lang="pt-BR" sz="1800" b="0" i="0" u="none" strike="noStrike" baseline="0" dirty="0">
                <a:latin typeface="FrutigerLTStd-Light"/>
              </a:rPr>
              <a:t>A questão da segurança das informações em computadores praticamente é inexistente, pois é uma preocupação diária, minuto a minuto, daí a importância da prevenção de riscos, de forma que venha mitigar ao máximo as vulnerabilidades. Segurança 100% só existe se deixarmos os computadores desligados e desconectados, mas infelizmente, ele perderia sua utilidade.</a:t>
            </a:r>
          </a:p>
          <a:p>
            <a:pPr algn="just"/>
            <a:r>
              <a:rPr lang="pt-BR" sz="1800" b="0" i="0" u="none" strike="noStrike" baseline="0" dirty="0">
                <a:latin typeface="FrutigerLTStd-Light"/>
              </a:rPr>
              <a:t>Por isso, é importante o funcionário conhecer seus deveres na empresa; um cuidado que o departamento de Recursos Humanos deve ter é em relação à contratação de um novo servidor, constatando os documentos e referências apresentados, propor treinamento adequado aos funcionários, deixando claras</a:t>
            </a:r>
          </a:p>
          <a:p>
            <a:pPr algn="just"/>
            <a:r>
              <a:rPr lang="pt-BR" sz="1800" b="0" i="0" u="none" strike="noStrike" baseline="0" dirty="0">
                <a:latin typeface="FrutigerLTStd-Light"/>
              </a:rPr>
              <a:t>as diretrizes de segurança da empresa.</a:t>
            </a:r>
            <a:endParaRPr lang="pt-BR" dirty="0"/>
          </a:p>
        </p:txBody>
      </p:sp>
    </p:spTree>
    <p:extLst>
      <p:ext uri="{BB962C8B-B14F-4D97-AF65-F5344CB8AC3E}">
        <p14:creationId xmlns:p14="http://schemas.microsoft.com/office/powerpoint/2010/main" val="4259096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DEEB6F4-31BF-F892-2D58-993B6F2E5731}"/>
              </a:ext>
            </a:extLst>
          </p:cNvPr>
          <p:cNvSpPr txBox="1"/>
          <p:nvPr/>
        </p:nvSpPr>
        <p:spPr>
          <a:xfrm>
            <a:off x="484908" y="711200"/>
            <a:ext cx="11000509" cy="5232202"/>
          </a:xfrm>
          <a:prstGeom prst="rect">
            <a:avLst/>
          </a:prstGeom>
          <a:noFill/>
        </p:spPr>
        <p:txBody>
          <a:bodyPr wrap="square">
            <a:spAutoFit/>
          </a:bodyPr>
          <a:lstStyle/>
          <a:p>
            <a:pPr algn="just"/>
            <a:r>
              <a:rPr lang="pt-BR" b="0" i="0" u="none" strike="noStrike" baseline="0" dirty="0">
                <a:solidFill>
                  <a:srgbClr val="00B050"/>
                </a:solidFill>
                <a:latin typeface="FrutigerLTStd-Black"/>
              </a:rPr>
              <a:t>3.2 Controles físicos</a:t>
            </a:r>
          </a:p>
          <a:p>
            <a:pPr algn="just"/>
            <a:r>
              <a:rPr lang="pt-BR" sz="1800" b="0" i="0" u="none" strike="noStrike" baseline="0" dirty="0">
                <a:latin typeface="FrutigerLTStd-Light"/>
              </a:rPr>
              <a:t>Muitos acreditam que, quando nos referimos à segurança da informação devemos aplicar normas de segurança somente para quem faz uso do computador, da internet e dos programas que estão instalados, não é mesmo?</a:t>
            </a:r>
          </a:p>
          <a:p>
            <a:pPr algn="just"/>
            <a:r>
              <a:rPr lang="pt-BR" sz="1800" b="0" i="0" u="none" strike="noStrike" baseline="0" dirty="0">
                <a:latin typeface="FrutigerLTStd-Light"/>
              </a:rPr>
              <a:t>Mero engano, os procedimentos de segurança devem ser tratados em todos os níveis, sejam físicos, lógicos ou pessoais.</a:t>
            </a:r>
          </a:p>
          <a:p>
            <a:pPr algn="just"/>
            <a:r>
              <a:rPr lang="pt-BR" sz="1800" b="0" i="0" u="none" strike="noStrike" baseline="0" dirty="0">
                <a:latin typeface="FrutigerLTStd-Light"/>
              </a:rPr>
              <a:t>Para assegurar os ativos da informação físicos, são necessários cuidados para prevenir, detectar e solucionar problemas, caso ocorra algum incidente de segurança.</a:t>
            </a:r>
          </a:p>
          <a:p>
            <a:pPr algn="just"/>
            <a:r>
              <a:rPr lang="pt-BR" sz="1800" b="0" i="0" u="none" strike="noStrike" baseline="0" dirty="0">
                <a:latin typeface="FrutigerLTStd-Light"/>
              </a:rPr>
              <a:t>Dessa forma, a proteção física são barreiras que servem para restringir o acesso direto à informação ou infraestrutura, de forma que a garantir a existência da informação.</a:t>
            </a:r>
          </a:p>
          <a:p>
            <a:pPr algn="just"/>
            <a:endParaRPr lang="pt-BR" sz="1800" b="0" i="0" u="none" strike="noStrike" baseline="0" dirty="0">
              <a:latin typeface="FrutigerLTStd-Light"/>
            </a:endParaRPr>
          </a:p>
          <a:p>
            <a:pPr algn="just"/>
            <a:r>
              <a:rPr lang="pt-BR" sz="1800" b="0" i="0" u="none" strike="noStrike" baseline="0" dirty="0">
                <a:latin typeface="FrutigerLTStd-Light"/>
              </a:rPr>
              <a:t>A Norma ISO/IEC 17799 define perímetro de segurança como sendo: “Alguma coisa que constitui uma barreira, tal como uma parede, um portão de entrada controlado por cartão ou um balcão de recepção com atendentes”.</a:t>
            </a:r>
          </a:p>
          <a:p>
            <a:pPr algn="just"/>
            <a:r>
              <a:rPr lang="pt-BR" sz="1800" b="0" i="0" u="none" strike="noStrike" baseline="0" dirty="0">
                <a:latin typeface="FrutigerLTStd-Light"/>
              </a:rPr>
              <a:t>Há alguns controles que merecem cuidados especiais, tais como: identificar quem entra nas dependências da empresa, os trabalhadores da segurança também devem suas regras de trabalho, os locais de carga e descarga</a:t>
            </a:r>
          </a:p>
          <a:p>
            <a:pPr algn="just"/>
            <a:r>
              <a:rPr lang="pt-BR" sz="1800" b="0" i="0" u="none" strike="noStrike" baseline="0" dirty="0">
                <a:latin typeface="FrutigerLTStd-Light"/>
              </a:rPr>
              <a:t>também merecem vigilância, para saber quem entrou e como entrou na empresa.</a:t>
            </a:r>
          </a:p>
          <a:p>
            <a:pPr algn="just"/>
            <a:endParaRPr lang="pt-BR" sz="1800" b="0" i="0" u="none" strike="noStrike" baseline="0" dirty="0">
              <a:latin typeface="FrutigerLTStd-Light"/>
            </a:endParaRPr>
          </a:p>
          <a:p>
            <a:pPr algn="just"/>
            <a:r>
              <a:rPr lang="pt-BR" sz="1800" b="0" i="0" u="none" strike="noStrike" baseline="0" dirty="0">
                <a:latin typeface="FrutigerLTStd-Light"/>
              </a:rPr>
              <a:t>Todos esses aspectos devem ser tratados individualmente e com muita cautela porque muitos crimes ocorrem em virtude da falta de segurança nas dependências da empresa.</a:t>
            </a:r>
            <a:endParaRPr lang="pt-BR" dirty="0"/>
          </a:p>
        </p:txBody>
      </p:sp>
    </p:spTree>
    <p:extLst>
      <p:ext uri="{BB962C8B-B14F-4D97-AF65-F5344CB8AC3E}">
        <p14:creationId xmlns:p14="http://schemas.microsoft.com/office/powerpoint/2010/main" val="1489246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BD00DEC-B0E8-9529-74BF-F9C3C7ACD5B6}"/>
              </a:ext>
            </a:extLst>
          </p:cNvPr>
          <p:cNvSpPr txBox="1"/>
          <p:nvPr/>
        </p:nvSpPr>
        <p:spPr>
          <a:xfrm>
            <a:off x="785090" y="648310"/>
            <a:ext cx="10280073" cy="1200329"/>
          </a:xfrm>
          <a:prstGeom prst="rect">
            <a:avLst/>
          </a:prstGeom>
          <a:noFill/>
        </p:spPr>
        <p:txBody>
          <a:bodyPr wrap="square">
            <a:spAutoFit/>
          </a:bodyPr>
          <a:lstStyle/>
          <a:p>
            <a:pPr algn="just"/>
            <a:r>
              <a:rPr lang="pt-BR" b="1" i="0" u="none" strike="noStrike" baseline="0" dirty="0">
                <a:solidFill>
                  <a:srgbClr val="00B050"/>
                </a:solidFill>
                <a:latin typeface="FrutigerLTStd-Black"/>
              </a:rPr>
              <a:t>3.3 Segurança de equipamentos</a:t>
            </a:r>
          </a:p>
          <a:p>
            <a:pPr algn="just"/>
            <a:endParaRPr lang="pt-BR" b="1" i="0" u="none" strike="noStrike" baseline="0" dirty="0">
              <a:solidFill>
                <a:srgbClr val="00B050"/>
              </a:solidFill>
              <a:latin typeface="FrutigerLTStd-Black"/>
            </a:endParaRPr>
          </a:p>
          <a:p>
            <a:pPr algn="just"/>
            <a:r>
              <a:rPr lang="pt-BR" sz="1800" b="0" i="0" u="none" strike="noStrike" baseline="0" dirty="0">
                <a:latin typeface="FrutigerLTStd-Light"/>
              </a:rPr>
              <a:t>Você pode perceber que todos os ativos da empresa merecem cuidados especiais, cada um com suas exigências e restrições de acesso.</a:t>
            </a:r>
            <a:endParaRPr lang="pt-BR" dirty="0"/>
          </a:p>
        </p:txBody>
      </p:sp>
      <p:sp>
        <p:nvSpPr>
          <p:cNvPr id="5" name="CaixaDeTexto 4">
            <a:extLst>
              <a:ext uri="{FF2B5EF4-FFF2-40B4-BE49-F238E27FC236}">
                <a16:creationId xmlns:a16="http://schemas.microsoft.com/office/drawing/2014/main" id="{08BAEAE6-4C24-D29D-9A29-065BEA44EE48}"/>
              </a:ext>
            </a:extLst>
          </p:cNvPr>
          <p:cNvSpPr txBox="1"/>
          <p:nvPr/>
        </p:nvSpPr>
        <p:spPr>
          <a:xfrm>
            <a:off x="785090" y="1848639"/>
            <a:ext cx="10381674" cy="1200329"/>
          </a:xfrm>
          <a:prstGeom prst="rect">
            <a:avLst/>
          </a:prstGeom>
          <a:noFill/>
        </p:spPr>
        <p:txBody>
          <a:bodyPr wrap="square">
            <a:spAutoFit/>
          </a:bodyPr>
          <a:lstStyle/>
          <a:p>
            <a:pPr algn="just"/>
            <a:r>
              <a:rPr lang="pt-BR" sz="1800" b="0" i="0" u="none" strike="noStrike" baseline="0" dirty="0">
                <a:latin typeface="FrutigerLTStd-Light"/>
              </a:rPr>
              <a:t>Os equipamentos devem ser mais uma preocupação para quem define as diretrizes de segurança de uma empresa, considerando não somente a localização e disposição física, mas também protegendo contra acessos não autorizados, a salvaguarda e descartes de arquivos, manutenção e aquisição de novos equipamentos, falhas de energia, além do cabeamento e toda infraestrutura utilizada.</a:t>
            </a:r>
            <a:endParaRPr lang="pt-BR" dirty="0"/>
          </a:p>
        </p:txBody>
      </p:sp>
      <p:sp>
        <p:nvSpPr>
          <p:cNvPr id="7" name="CaixaDeTexto 6">
            <a:extLst>
              <a:ext uri="{FF2B5EF4-FFF2-40B4-BE49-F238E27FC236}">
                <a16:creationId xmlns:a16="http://schemas.microsoft.com/office/drawing/2014/main" id="{EAA357DB-05C6-679F-D62E-60133C320891}"/>
              </a:ext>
            </a:extLst>
          </p:cNvPr>
          <p:cNvSpPr txBox="1"/>
          <p:nvPr/>
        </p:nvSpPr>
        <p:spPr>
          <a:xfrm>
            <a:off x="734289" y="3429000"/>
            <a:ext cx="10381674" cy="3139321"/>
          </a:xfrm>
          <a:prstGeom prst="rect">
            <a:avLst/>
          </a:prstGeom>
          <a:noFill/>
        </p:spPr>
        <p:txBody>
          <a:bodyPr wrap="square">
            <a:spAutoFit/>
          </a:bodyPr>
          <a:lstStyle/>
          <a:p>
            <a:pPr algn="just"/>
            <a:r>
              <a:rPr lang="pt-BR" b="1" i="0" u="none" strike="noStrike" baseline="0" dirty="0">
                <a:solidFill>
                  <a:srgbClr val="00B050"/>
                </a:solidFill>
                <a:latin typeface="FrutigerLTStd-Black"/>
              </a:rPr>
              <a:t>3.4 Controles de acesso lógicos</a:t>
            </a:r>
          </a:p>
          <a:p>
            <a:pPr algn="just"/>
            <a:r>
              <a:rPr lang="pt-BR" sz="1800" b="0" i="0" u="none" strike="noStrike" baseline="0" dirty="0">
                <a:latin typeface="FrutigerLTStd-Light"/>
              </a:rPr>
              <a:t>Problemas de ordem lógica em uma empresa não se resumem apenas a acessos indevidos, podem ocorrer falhas em algum programa que a empresa utiliza para realizar suas atividades diárias, podendo ficar indisponível para a realização das operações por algumas horas ou mesmo até dias.</a:t>
            </a:r>
          </a:p>
          <a:p>
            <a:pPr algn="just"/>
            <a:r>
              <a:rPr lang="pt-BR" sz="1800" b="0" i="0" u="none" strike="noStrike" baseline="0" dirty="0">
                <a:latin typeface="FrutigerLTStd-Light"/>
              </a:rPr>
              <a:t>Esses problemas geralmente estão relacionados a erros que o próprio programa contém, não garantindo a integridade da base de dados e podem ocorrer também quando o computador está infectado com algum tipo de vírus de computador ou outra forma de ataque.</a:t>
            </a:r>
          </a:p>
          <a:p>
            <a:pPr algn="just"/>
            <a:r>
              <a:rPr lang="pt-BR" sz="1800" b="0" i="0" u="none" strike="noStrike" baseline="0" dirty="0">
                <a:latin typeface="FrutigerLTStd-Light"/>
              </a:rPr>
              <a:t>Os controles nada mais são que barreiras que tentam restringir ou limitar o acesso de pessoas não autorizadas ao sistema da empresa. </a:t>
            </a:r>
          </a:p>
          <a:p>
            <a:pPr algn="just"/>
            <a:r>
              <a:rPr lang="pt-BR" sz="1800" b="0" i="0" u="none" strike="noStrike" baseline="0" dirty="0">
                <a:latin typeface="FrutigerLTStd-Light"/>
              </a:rPr>
              <a:t>Alguns recursos que devem ser protegidos pelo controle de acesso lógico são: os arquivos-fontes, sistemas operacionais e os aplicativos instalados na máquina, sendo definidos pela ISO/IEC 17799.</a:t>
            </a:r>
            <a:endParaRPr lang="pt-BR" dirty="0"/>
          </a:p>
        </p:txBody>
      </p:sp>
    </p:spTree>
    <p:extLst>
      <p:ext uri="{BB962C8B-B14F-4D97-AF65-F5344CB8AC3E}">
        <p14:creationId xmlns:p14="http://schemas.microsoft.com/office/powerpoint/2010/main" val="572364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B7A56072-A7B7-2C7C-C30D-12F473B44B8F}"/>
              </a:ext>
            </a:extLst>
          </p:cNvPr>
          <p:cNvSpPr txBox="1"/>
          <p:nvPr/>
        </p:nvSpPr>
        <p:spPr>
          <a:xfrm>
            <a:off x="507999" y="806034"/>
            <a:ext cx="10843491" cy="4247317"/>
          </a:xfrm>
          <a:prstGeom prst="rect">
            <a:avLst/>
          </a:prstGeom>
          <a:noFill/>
        </p:spPr>
        <p:txBody>
          <a:bodyPr wrap="square">
            <a:spAutoFit/>
          </a:bodyPr>
          <a:lstStyle/>
          <a:p>
            <a:pPr algn="just"/>
            <a:r>
              <a:rPr lang="pt-BR" b="0" i="0" u="none" strike="noStrike" baseline="0" dirty="0">
                <a:solidFill>
                  <a:srgbClr val="00B050"/>
                </a:solidFill>
                <a:latin typeface="FrutigerLTStd-Black"/>
              </a:rPr>
              <a:t>3.5 Outros mecanismos de segurança</a:t>
            </a:r>
          </a:p>
          <a:p>
            <a:pPr algn="just"/>
            <a:r>
              <a:rPr lang="pt-BR" sz="1800" b="0" i="0" u="none" strike="noStrike" baseline="0" dirty="0">
                <a:latin typeface="FrutigerLTStd-Light"/>
              </a:rPr>
              <a:t>Novas tecnologias são criadas quase que diariamente com o intuito de tentar solucionar os problemas existentes da segurança da informação. </a:t>
            </a:r>
          </a:p>
          <a:p>
            <a:pPr algn="just"/>
            <a:r>
              <a:rPr lang="pt-BR" sz="1800" b="0" i="0" u="none" strike="noStrike" baseline="0" dirty="0">
                <a:latin typeface="FrutigerLTStd-Light"/>
              </a:rPr>
              <a:t>Procuraremos aqui apenas citar alguns mecanismos de segurança aplicados no mercado, mas sem direcionar para uma tecnologia específica, que veremos mais adiante.</a:t>
            </a:r>
          </a:p>
          <a:p>
            <a:pPr algn="just"/>
            <a:endParaRPr lang="pt-BR" sz="1800" b="0" i="0" u="none" strike="noStrike" baseline="0" dirty="0">
              <a:latin typeface="FrutigerLTStd-Light"/>
            </a:endParaRPr>
          </a:p>
          <a:p>
            <a:pPr algn="just"/>
            <a:r>
              <a:rPr lang="pt-BR" b="1" i="0" u="none" strike="noStrike" baseline="0" dirty="0">
                <a:solidFill>
                  <a:srgbClr val="00B050"/>
                </a:solidFill>
                <a:latin typeface="FrutigerLTStd-Black"/>
              </a:rPr>
              <a:t>3.5.1 Identificação de usuários</a:t>
            </a:r>
          </a:p>
          <a:p>
            <a:pPr algn="just"/>
            <a:r>
              <a:rPr lang="pt-BR" sz="1800" b="0" i="0" u="none" strike="noStrike" baseline="0" dirty="0">
                <a:latin typeface="FrutigerLTStd-Light"/>
              </a:rPr>
              <a:t>A identificação do usuário no sistema pode ocorrer diretamente no provedor de serviços. Neste caso, o usuário terá uma identidade para cada serviço, conhecida como modelo tradicional. O modelo centralizado é o que libera o acesso ao sistema ao usuário uma única vez no servidor que, a partir daí poderá utilizar os seus privilégios por tempo determinado. Já o modelo federado permite o acesso dos usuários pela autenticação única, ou seja, uma vez cadastrado em um servidor, o cliente poderá ter sua identidade distribuída a outros servidores, não existindo nenhuma legislação que proíba tal ação e, por fim, o modelo centrado no usuário, no qual quem gerencia a identidade do usuário é o próprio usuário, permitindo ou restringindo determinada informação a um servidor. Essas são as formas de identificação do usuário em um servidor.</a:t>
            </a:r>
            <a:endParaRPr lang="pt-BR" dirty="0"/>
          </a:p>
        </p:txBody>
      </p:sp>
    </p:spTree>
    <p:extLst>
      <p:ext uri="{BB962C8B-B14F-4D97-AF65-F5344CB8AC3E}">
        <p14:creationId xmlns:p14="http://schemas.microsoft.com/office/powerpoint/2010/main" val="2927453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50CE40D-BBBC-4D4E-4FFD-6325471FB675}"/>
              </a:ext>
            </a:extLst>
          </p:cNvPr>
          <p:cNvSpPr txBox="1"/>
          <p:nvPr/>
        </p:nvSpPr>
        <p:spPr>
          <a:xfrm>
            <a:off x="304800" y="707487"/>
            <a:ext cx="11120582" cy="2308324"/>
          </a:xfrm>
          <a:prstGeom prst="rect">
            <a:avLst/>
          </a:prstGeom>
          <a:noFill/>
        </p:spPr>
        <p:txBody>
          <a:bodyPr wrap="square">
            <a:spAutoFit/>
          </a:bodyPr>
          <a:lstStyle/>
          <a:p>
            <a:pPr algn="just"/>
            <a:r>
              <a:rPr lang="pt-BR" b="1" i="0" u="none" strike="noStrike" baseline="0" dirty="0">
                <a:solidFill>
                  <a:srgbClr val="00B050"/>
                </a:solidFill>
                <a:latin typeface="FrutigerLTStd-Black"/>
              </a:rPr>
              <a:t>3.5.2 Autorização e controle de acesso</a:t>
            </a:r>
          </a:p>
          <a:p>
            <a:pPr algn="just"/>
            <a:r>
              <a:rPr lang="pt-BR" sz="1800" b="0" i="0" u="none" strike="noStrike" baseline="0" dirty="0">
                <a:latin typeface="FrutigerLTStd-Light"/>
              </a:rPr>
              <a:t>Os controles de acesso e autorização geralmente inspecionam o que o usuário  vai fazer, desde que devidamente autorizado. Os mecanismos mais utilizados são os de autenticação, os mais conhecidos são os logins e senhas, não tão seguros, mas atualmente, em mecanismos de autenticação foram criados alguns equipamentos para dar suporte a esse processo, por exemplo, na biometria, nos certificados digitais; vale ressaltar que esses mecanismos são utilizados dentro do ambiente empresa.</a:t>
            </a:r>
          </a:p>
          <a:p>
            <a:pPr algn="just"/>
            <a:r>
              <a:rPr lang="pt-BR" sz="1800" b="0" i="0" u="none" strike="noStrike" baseline="0" dirty="0">
                <a:latin typeface="FrutigerLTStd-Light"/>
              </a:rPr>
              <a:t>Já os mecanismos utilizados para acessar o sistema fora da empresa contam com os firewall, justamente por garantir a proteção de quem acessa tanto de fora como de dentro da empresa.</a:t>
            </a:r>
            <a:endParaRPr lang="pt-BR" dirty="0"/>
          </a:p>
        </p:txBody>
      </p:sp>
      <p:sp>
        <p:nvSpPr>
          <p:cNvPr id="5" name="CaixaDeTexto 4">
            <a:extLst>
              <a:ext uri="{FF2B5EF4-FFF2-40B4-BE49-F238E27FC236}">
                <a16:creationId xmlns:a16="http://schemas.microsoft.com/office/drawing/2014/main" id="{11199725-45EB-2417-E09F-FA1C1E291A3C}"/>
              </a:ext>
            </a:extLst>
          </p:cNvPr>
          <p:cNvSpPr txBox="1"/>
          <p:nvPr/>
        </p:nvSpPr>
        <p:spPr>
          <a:xfrm>
            <a:off x="304800" y="3015811"/>
            <a:ext cx="11120582" cy="3231654"/>
          </a:xfrm>
          <a:prstGeom prst="rect">
            <a:avLst/>
          </a:prstGeom>
          <a:noFill/>
        </p:spPr>
        <p:txBody>
          <a:bodyPr wrap="square">
            <a:spAutoFit/>
          </a:bodyPr>
          <a:lstStyle/>
          <a:p>
            <a:pPr algn="just"/>
            <a:r>
              <a:rPr lang="pt-BR" sz="2400" b="1" i="0" u="none" strike="noStrike" baseline="0" dirty="0">
                <a:solidFill>
                  <a:srgbClr val="00B050"/>
                </a:solidFill>
                <a:latin typeface="FrutigerLTStd-Black"/>
              </a:rPr>
              <a:t>3.5.3 Programas antivírus</a:t>
            </a:r>
          </a:p>
          <a:p>
            <a:pPr algn="just"/>
            <a:r>
              <a:rPr lang="pt-BR" sz="1800" b="0" i="0" u="none" strike="noStrike" baseline="0" dirty="0">
                <a:latin typeface="FrutigerLTStd-Light"/>
              </a:rPr>
              <a:t>Uma maneira eficaz de se proteger os dados dentro da empresa é justamente utilizar programas antivírus, pois muitos identificam e deletam não somente arquivos infectados no disco, mas também enviados por e-mail e</a:t>
            </a:r>
          </a:p>
          <a:p>
            <a:pPr algn="just"/>
            <a:r>
              <a:rPr lang="pt-BR" sz="1800" b="0" i="0" u="none" strike="noStrike" baseline="0" dirty="0">
                <a:latin typeface="FrutigerLTStd-Light"/>
              </a:rPr>
              <a:t>outros meios lógicos que a empresa utiliza para guardar seus dados, dessa forma, esses aplicativos asseguram a integridade dessas informações.</a:t>
            </a:r>
          </a:p>
          <a:p>
            <a:pPr algn="just"/>
            <a:endParaRPr lang="pt-BR" sz="1800" b="0" i="0" u="none" strike="noStrike" baseline="0" dirty="0">
              <a:latin typeface="FrutigerLTStd-Light"/>
            </a:endParaRPr>
          </a:p>
          <a:p>
            <a:pPr algn="just"/>
            <a:r>
              <a:rPr lang="pt-BR" sz="1800" b="0" i="0" u="none" strike="noStrike" baseline="0" dirty="0">
                <a:latin typeface="FrutigerLTStd-Light"/>
              </a:rPr>
              <a:t>Os antivírus, atualmente, utilizam os dois métodos para identificar infecções, sendo denominados híbridos, além de sua atualização diária, pois todos os dias são criados novos vírus.</a:t>
            </a:r>
          </a:p>
          <a:p>
            <a:pPr algn="just"/>
            <a:endParaRPr lang="pt-BR" sz="1800" b="0" i="0" u="none" strike="noStrike" baseline="0" dirty="0">
              <a:latin typeface="FrutigerLTStd-Light"/>
            </a:endParaRPr>
          </a:p>
          <a:p>
            <a:pPr algn="just"/>
            <a:r>
              <a:rPr lang="pt-BR" sz="1800" b="0" i="0" u="none" strike="noStrike" baseline="0" dirty="0">
                <a:latin typeface="FrutigerLTStd-Light"/>
              </a:rPr>
              <a:t>É importante que o usuário seja devidamente treinado para prevenir e reconhecer possíveis ataques, não bastando apenas a instalação dessas ferramentas de segurança.</a:t>
            </a:r>
            <a:endParaRPr lang="pt-BR" dirty="0"/>
          </a:p>
        </p:txBody>
      </p:sp>
    </p:spTree>
    <p:extLst>
      <p:ext uri="{BB962C8B-B14F-4D97-AF65-F5344CB8AC3E}">
        <p14:creationId xmlns:p14="http://schemas.microsoft.com/office/powerpoint/2010/main" val="3121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4D78F8AC-9FFF-FF6B-9EC9-01620AACDA67}"/>
              </a:ext>
            </a:extLst>
          </p:cNvPr>
          <p:cNvSpPr txBox="1"/>
          <p:nvPr/>
        </p:nvSpPr>
        <p:spPr>
          <a:xfrm>
            <a:off x="471054" y="459100"/>
            <a:ext cx="10649528" cy="6186309"/>
          </a:xfrm>
          <a:prstGeom prst="rect">
            <a:avLst/>
          </a:prstGeom>
          <a:noFill/>
        </p:spPr>
        <p:txBody>
          <a:bodyPr wrap="square">
            <a:spAutoFit/>
          </a:bodyPr>
          <a:lstStyle/>
          <a:p>
            <a:pPr algn="just"/>
            <a:r>
              <a:rPr lang="pt-BR" b="1" i="0" u="none" strike="noStrike" baseline="0" dirty="0">
                <a:solidFill>
                  <a:srgbClr val="00B050"/>
                </a:solidFill>
                <a:latin typeface="FrutigerLTStd-Black"/>
              </a:rPr>
              <a:t>3.5.4 Proteção de dados em curso na internet</a:t>
            </a:r>
          </a:p>
          <a:p>
            <a:pPr algn="just"/>
            <a:r>
              <a:rPr lang="pt-BR" sz="1800" b="0" i="0" u="none" strike="noStrike" baseline="0" dirty="0">
                <a:latin typeface="FrutigerLTStd-Light"/>
              </a:rPr>
              <a:t>A tecnologia utilizada para proteger dados que estão trafegando na Internet  é a criptografia, cujos dados são codificados, de forma que fiquem totalmente descaracterizados, evitando a sua leitura caso seja interceptado.</a:t>
            </a:r>
          </a:p>
          <a:p>
            <a:pPr algn="just"/>
            <a:endParaRPr lang="pt-BR" b="1" i="0" u="none" strike="noStrike" baseline="0" dirty="0">
              <a:solidFill>
                <a:srgbClr val="00B050"/>
              </a:solidFill>
              <a:latin typeface="FrutigerLTStd-Black"/>
            </a:endParaRPr>
          </a:p>
          <a:p>
            <a:pPr algn="just"/>
            <a:r>
              <a:rPr lang="pt-BR" b="1" i="0" u="none" strike="noStrike" baseline="0" dirty="0">
                <a:solidFill>
                  <a:srgbClr val="00B050"/>
                </a:solidFill>
                <a:latin typeface="FrutigerLTStd-Black"/>
              </a:rPr>
              <a:t>3.5.5 Detecção de intrusos</a:t>
            </a:r>
          </a:p>
          <a:p>
            <a:pPr algn="just"/>
            <a:r>
              <a:rPr lang="pt-BR" sz="1800" b="0" i="0" u="none" strike="noStrike" baseline="0" dirty="0">
                <a:latin typeface="FrutigerLTStd-Light"/>
              </a:rPr>
              <a:t>A detecção de intrusos tem por função analisar os acessos efetuados na rede, observando as inúmeras linhas de logs e diagnosticando em tempo real possíveis ataques.</a:t>
            </a:r>
          </a:p>
          <a:p>
            <a:pPr algn="just"/>
            <a:endParaRPr lang="pt-BR" sz="1800" b="0" i="0" u="none" strike="noStrike" baseline="0" dirty="0">
              <a:latin typeface="FrutigerLTStd-Light"/>
            </a:endParaRPr>
          </a:p>
          <a:p>
            <a:pPr algn="just"/>
            <a:r>
              <a:rPr lang="pt-BR" sz="1800" b="0" i="0" u="none" strike="noStrike" baseline="0" dirty="0">
                <a:latin typeface="FrutigerLTStd-Light"/>
              </a:rPr>
              <a:t>Nesse sentido, os administradores da rede de computadores sabem sobre as invasões que estão ocorrendo ou mesmo as tentativas de invasão ao sistema de computadores, sendo capazes também de identificar possíveis ataques feitos internamente, ou seja, ocorridos na própria empresa, pois essas invasões o firewall não detecta.</a:t>
            </a:r>
          </a:p>
          <a:p>
            <a:pPr algn="just"/>
            <a:endParaRPr lang="pt-BR" sz="1800" b="0" i="0" u="none" strike="noStrike" baseline="0" dirty="0">
              <a:latin typeface="FrutigerLTStd-Light"/>
            </a:endParaRPr>
          </a:p>
          <a:p>
            <a:pPr algn="just"/>
            <a:r>
              <a:rPr lang="pt-BR" b="1" i="0" u="none" strike="noStrike" baseline="0" dirty="0">
                <a:solidFill>
                  <a:srgbClr val="00B050"/>
                </a:solidFill>
                <a:latin typeface="FrutigerLTStd-Black"/>
              </a:rPr>
              <a:t>3.5.6 Sistema de </a:t>
            </a:r>
            <a:r>
              <a:rPr lang="pt-BR" b="1" i="1" u="none" strike="noStrike" baseline="0" dirty="0">
                <a:solidFill>
                  <a:srgbClr val="00B050"/>
                </a:solidFill>
                <a:latin typeface="FrutigerLTStd-BlackItalic"/>
              </a:rPr>
              <a:t>backup</a:t>
            </a:r>
          </a:p>
          <a:p>
            <a:pPr algn="just"/>
            <a:r>
              <a:rPr lang="pt-BR" sz="1800" b="0" i="0" u="none" strike="noStrike" baseline="0" dirty="0">
                <a:latin typeface="FrutigerLTStd-Light"/>
              </a:rPr>
              <a:t>O sistema de backup refere-se à criação de cópias de segurança das informações importantes para os negócios que estão gravados nos servidores e computadores dos usuários.</a:t>
            </a:r>
          </a:p>
          <a:p>
            <a:pPr algn="just"/>
            <a:endParaRPr lang="pt-BR" sz="1800" b="0" i="0" u="none" strike="noStrike" baseline="0" dirty="0">
              <a:latin typeface="FrutigerLTStd-Light"/>
            </a:endParaRPr>
          </a:p>
          <a:p>
            <a:pPr algn="just"/>
            <a:r>
              <a:rPr lang="pt-BR" sz="1800" b="0" i="0" u="none" strike="noStrike" baseline="0" dirty="0">
                <a:latin typeface="FrutigerLTStd-Light"/>
              </a:rPr>
              <a:t>Para realização do backup, é necessário instalação de ferramentas específicas para essa tarefa, além disso, é importantíssimo ter certeza de que as cópias agendadas tenham sido realizadas corretamente e que as informações estejam íntegras.</a:t>
            </a:r>
          </a:p>
          <a:p>
            <a:pPr algn="just"/>
            <a:endParaRPr lang="pt-BR" sz="1800" b="0" i="0" u="none" strike="noStrike" baseline="0" dirty="0">
              <a:latin typeface="FrutigerLTStd-Light"/>
            </a:endParaRPr>
          </a:p>
          <a:p>
            <a:pPr algn="just"/>
            <a:r>
              <a:rPr lang="pt-BR" sz="1800" b="0" i="0" u="none" strike="noStrike" baseline="0" dirty="0">
                <a:latin typeface="FrutigerLTStd-Light"/>
              </a:rPr>
              <a:t>O backup deve ser feito periodicamente (diário, semanal, quinzenal, mensal) de forma que, se algum incidente de segurança ocorrer, as informações possam ser recuperadas sem nenhum dano imediatamente.</a:t>
            </a:r>
            <a:endParaRPr lang="pt-BR" dirty="0"/>
          </a:p>
        </p:txBody>
      </p:sp>
    </p:spTree>
    <p:extLst>
      <p:ext uri="{BB962C8B-B14F-4D97-AF65-F5344CB8AC3E}">
        <p14:creationId xmlns:p14="http://schemas.microsoft.com/office/powerpoint/2010/main" val="1700476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0FFCD56-2023-3400-52A7-08703DE5DF9A}"/>
              </a:ext>
            </a:extLst>
          </p:cNvPr>
          <p:cNvSpPr txBox="1"/>
          <p:nvPr/>
        </p:nvSpPr>
        <p:spPr>
          <a:xfrm>
            <a:off x="729671" y="762706"/>
            <a:ext cx="10520220" cy="2585323"/>
          </a:xfrm>
          <a:prstGeom prst="rect">
            <a:avLst/>
          </a:prstGeom>
          <a:noFill/>
        </p:spPr>
        <p:txBody>
          <a:bodyPr wrap="square">
            <a:spAutoFit/>
          </a:bodyPr>
          <a:lstStyle/>
          <a:p>
            <a:pPr algn="just"/>
            <a:r>
              <a:rPr lang="pt-BR" b="1" u="none" strike="noStrike" baseline="0" dirty="0">
                <a:solidFill>
                  <a:srgbClr val="00B050"/>
                </a:solidFill>
                <a:latin typeface="FrutigerLTStd-Black"/>
              </a:rPr>
              <a:t>3.5.7 </a:t>
            </a:r>
            <a:r>
              <a:rPr lang="pt-BR" b="1" u="none" strike="noStrike" baseline="0" dirty="0">
                <a:solidFill>
                  <a:srgbClr val="00B050"/>
                </a:solidFill>
                <a:latin typeface="FrutigerLTStd-BlackItalic"/>
              </a:rPr>
              <a:t>Firewall</a:t>
            </a:r>
          </a:p>
          <a:p>
            <a:pPr algn="just"/>
            <a:r>
              <a:rPr lang="pt-BR" sz="1800" b="0" i="0" u="none" strike="noStrike" baseline="0" dirty="0">
                <a:latin typeface="FrutigerLTStd-Light"/>
              </a:rPr>
              <a:t>É uma junção de hardware e software aplicados em uma política de segurança que gerencia o tráfego de pacotes entre a rede local e a Internet em  tempo real. Não vamos nos estender muito sobre esse assunto, porque o mesmo será abordado mais adiante.</a:t>
            </a:r>
          </a:p>
          <a:p>
            <a:pPr algn="just"/>
            <a:endParaRPr lang="pt-BR" sz="1800" b="0" i="0" u="none" strike="noStrike" baseline="0" dirty="0">
              <a:latin typeface="FrutigerLTStd-Light"/>
            </a:endParaRPr>
          </a:p>
          <a:p>
            <a:pPr algn="just"/>
            <a:r>
              <a:rPr lang="pt-BR" b="1" i="0" u="none" strike="noStrike" baseline="0" dirty="0">
                <a:solidFill>
                  <a:srgbClr val="00B050"/>
                </a:solidFill>
                <a:latin typeface="FrutigerLTStd-Black"/>
              </a:rPr>
              <a:t>3.5.8 Atualização de sistemas operacionais e aplicativos</a:t>
            </a:r>
          </a:p>
          <a:p>
            <a:pPr algn="just"/>
            <a:r>
              <a:rPr lang="pt-BR" sz="1800" b="0" i="0" u="none" strike="noStrike" baseline="0" dirty="0">
                <a:latin typeface="FrutigerLTStd-Light"/>
              </a:rPr>
              <a:t>Atualizar o sistema operacional e os aplicativos da máquina minimizam os riscos e vulnerabilidades, pois os mesmos possuem atualizações que corrigem falhas apresentadas nesses aplicativos depois de comercializados. Caso seu aplicativo não seja original ou mesmo de uso livre, você pode estar correndo sérios riscos.</a:t>
            </a:r>
            <a:endParaRPr lang="pt-BR" dirty="0"/>
          </a:p>
        </p:txBody>
      </p:sp>
      <p:sp>
        <p:nvSpPr>
          <p:cNvPr id="5" name="CaixaDeTexto 4">
            <a:extLst>
              <a:ext uri="{FF2B5EF4-FFF2-40B4-BE49-F238E27FC236}">
                <a16:creationId xmlns:a16="http://schemas.microsoft.com/office/drawing/2014/main" id="{89D5AA9E-D5F2-13A5-BB9F-1DCAA19EACE5}"/>
              </a:ext>
            </a:extLst>
          </p:cNvPr>
          <p:cNvSpPr txBox="1"/>
          <p:nvPr/>
        </p:nvSpPr>
        <p:spPr>
          <a:xfrm>
            <a:off x="729671" y="3856534"/>
            <a:ext cx="10233893" cy="1200329"/>
          </a:xfrm>
          <a:prstGeom prst="rect">
            <a:avLst/>
          </a:prstGeom>
          <a:noFill/>
        </p:spPr>
        <p:txBody>
          <a:bodyPr wrap="square">
            <a:spAutoFit/>
          </a:bodyPr>
          <a:lstStyle/>
          <a:p>
            <a:pPr algn="just"/>
            <a:r>
              <a:rPr lang="pt-BR" b="1" i="0" u="none" strike="noStrike" baseline="0" dirty="0">
                <a:solidFill>
                  <a:srgbClr val="00B050"/>
                </a:solidFill>
                <a:latin typeface="FrutigerLTStd-Black"/>
              </a:rPr>
              <a:t>3.5.9 </a:t>
            </a:r>
            <a:r>
              <a:rPr lang="pt-BR" b="1" i="1" u="none" strike="noStrike" baseline="0" dirty="0" err="1">
                <a:solidFill>
                  <a:srgbClr val="00B050"/>
                </a:solidFill>
                <a:latin typeface="FrutigerLTStd-BlackItalic"/>
              </a:rPr>
              <a:t>Honeypot</a:t>
            </a:r>
            <a:endParaRPr lang="pt-BR" b="1" i="1" u="none" strike="noStrike" baseline="0" dirty="0">
              <a:solidFill>
                <a:srgbClr val="00B050"/>
              </a:solidFill>
              <a:latin typeface="FrutigerLTStd-BlackItalic"/>
            </a:endParaRPr>
          </a:p>
          <a:p>
            <a:pPr algn="just"/>
            <a:r>
              <a:rPr lang="pt-BR" sz="1800" b="0" i="0" u="none" strike="noStrike" baseline="0" dirty="0">
                <a:latin typeface="FrutigerLTStd-Light"/>
              </a:rPr>
              <a:t>É um software que tem por função impedir ou mesmo identificar a ação de um invasor, ou qualquer ação estranha ao sistema. Esse sistema faz o invasor acreditar que realmente está invadindo as vulnerabilidades do sistema.</a:t>
            </a:r>
            <a:endParaRPr lang="pt-BR" dirty="0"/>
          </a:p>
        </p:txBody>
      </p:sp>
    </p:spTree>
    <p:extLst>
      <p:ext uri="{BB962C8B-B14F-4D97-AF65-F5344CB8AC3E}">
        <p14:creationId xmlns:p14="http://schemas.microsoft.com/office/powerpoint/2010/main" val="2820592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45B3394F-D218-10C9-527E-FFA5F004D8FB}"/>
              </a:ext>
            </a:extLst>
          </p:cNvPr>
          <p:cNvSpPr txBox="1"/>
          <p:nvPr/>
        </p:nvSpPr>
        <p:spPr>
          <a:xfrm>
            <a:off x="637308" y="190941"/>
            <a:ext cx="10547927" cy="5447645"/>
          </a:xfrm>
          <a:prstGeom prst="rect">
            <a:avLst/>
          </a:prstGeom>
          <a:noFill/>
        </p:spPr>
        <p:txBody>
          <a:bodyPr wrap="square">
            <a:spAutoFit/>
          </a:bodyPr>
          <a:lstStyle/>
          <a:p>
            <a:pPr algn="just"/>
            <a:r>
              <a:rPr lang="pt-BR" b="1" i="0" u="none" strike="noStrike" baseline="0" dirty="0">
                <a:solidFill>
                  <a:srgbClr val="00B050"/>
                </a:solidFill>
                <a:latin typeface="FrutigerLTStd-Black"/>
              </a:rPr>
              <a:t>3.5.10 Sistemas de autenticação</a:t>
            </a:r>
          </a:p>
          <a:p>
            <a:pPr algn="just"/>
            <a:r>
              <a:rPr lang="pt-BR" sz="1800" b="0" i="0" u="none" strike="noStrike" baseline="0" dirty="0">
                <a:latin typeface="FrutigerLTStd-Light"/>
              </a:rPr>
              <a:t>Esta tecnologia faz uso da combinação de logins e senhas, que de certa forma, atualmente, não apresenta tanta dificuldade para descobrir.</a:t>
            </a:r>
          </a:p>
          <a:p>
            <a:pPr algn="just"/>
            <a:r>
              <a:rPr lang="pt-BR" sz="1800" b="0" i="0" u="none" strike="noStrike" baseline="0" dirty="0">
                <a:latin typeface="FrutigerLTStd-Light"/>
              </a:rPr>
              <a:t>Sendo assim, foram integradas a esse sistema de autenticação, soluções melhor elaboradas, dificultando a quebra.</a:t>
            </a:r>
          </a:p>
          <a:p>
            <a:pPr algn="just"/>
            <a:r>
              <a:rPr lang="pt-BR" sz="1800" b="0" i="0" u="none" strike="noStrike" baseline="0" dirty="0">
                <a:latin typeface="FrutigerLTStd-Light"/>
              </a:rPr>
              <a:t>Nesse sentido, instrumentos físicos – hardware – dão suporte a esse mecanismo de segurança. Como exemplos, temos: os recursos da certificação digital, palavras-chaves, cartões inteligentes e os recursos da biometria.</a:t>
            </a:r>
          </a:p>
          <a:p>
            <a:pPr algn="just"/>
            <a:endParaRPr lang="pt-BR" sz="1800" b="0" i="0" u="none" strike="noStrike" baseline="0" dirty="0">
              <a:latin typeface="FrutigerLTStd-Light"/>
            </a:endParaRPr>
          </a:p>
          <a:p>
            <a:pPr algn="just"/>
            <a:r>
              <a:rPr lang="pt-BR" sz="1800" b="0" i="0" u="none" strike="noStrike" baseline="0" dirty="0">
                <a:latin typeface="FrutigerLTStd-Light"/>
              </a:rPr>
              <a:t>A biometria é uma técnica que utiliza características biológicas como recurso de identificação, como a digital de um dedo ou mesmo da mão, ler a íris, reconhecer a voz, e as próprias empresas já estão se organizando para essa mudança tecnológica. Um exemplo mais próximo foi o que aconteceu nas últimas eleições, cujo recadastramento foi obrigatório em algumas cidades brasileiras para justamente fazer uso nas eleições, agilizando não somente a votação, mas também, a apuração.</a:t>
            </a:r>
          </a:p>
          <a:p>
            <a:pPr algn="just"/>
            <a:endParaRPr lang="pt-BR" sz="1800" b="0" i="0" u="none" strike="noStrike" baseline="0" dirty="0">
              <a:latin typeface="FrutigerLTStd-Light"/>
            </a:endParaRPr>
          </a:p>
          <a:p>
            <a:pPr algn="just"/>
            <a:r>
              <a:rPr lang="pt-BR" sz="1800" b="0" i="0" u="none" strike="noStrike" baseline="0" dirty="0">
                <a:latin typeface="FrutigerLTStd-Light"/>
              </a:rPr>
              <a:t>Esses mecanismos têm por função gerenciar as permissões que o usuário tem no sistema.</a:t>
            </a:r>
          </a:p>
          <a:p>
            <a:pPr algn="just"/>
            <a:endParaRPr lang="pt-BR" sz="1800" b="0" i="0" u="none" strike="noStrike" baseline="0" dirty="0">
              <a:latin typeface="FrutigerLTStd-Light"/>
            </a:endParaRPr>
          </a:p>
          <a:p>
            <a:pPr algn="just"/>
            <a:r>
              <a:rPr lang="pt-BR" sz="1800" b="0" i="0" u="none" strike="noStrike" baseline="0" dirty="0">
                <a:latin typeface="FrutigerLTStd-Light"/>
              </a:rPr>
              <a:t>Quanto aos mecanismos de controle efetuados para gerenciar acessos externos, pode ser adquirido pelo uso de um firewall, que é uma barreira lógica na entrada da empresa, impedindo ou permitindo acessos.</a:t>
            </a:r>
            <a:endParaRPr lang="pt-BR" dirty="0"/>
          </a:p>
        </p:txBody>
      </p:sp>
    </p:spTree>
    <p:extLst>
      <p:ext uri="{BB962C8B-B14F-4D97-AF65-F5344CB8AC3E}">
        <p14:creationId xmlns:p14="http://schemas.microsoft.com/office/powerpoint/2010/main" val="2897261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BD4DCC9-742A-34A7-7016-D55AB8AD1994}"/>
              </a:ext>
            </a:extLst>
          </p:cNvPr>
          <p:cNvSpPr txBox="1"/>
          <p:nvPr/>
        </p:nvSpPr>
        <p:spPr>
          <a:xfrm>
            <a:off x="471055" y="392990"/>
            <a:ext cx="10640290" cy="1754326"/>
          </a:xfrm>
          <a:prstGeom prst="rect">
            <a:avLst/>
          </a:prstGeom>
          <a:noFill/>
        </p:spPr>
        <p:txBody>
          <a:bodyPr wrap="square">
            <a:spAutoFit/>
          </a:bodyPr>
          <a:lstStyle/>
          <a:p>
            <a:pPr algn="just"/>
            <a:r>
              <a:rPr lang="pt-BR" b="1" i="0" u="none" strike="noStrike" baseline="0" dirty="0">
                <a:solidFill>
                  <a:srgbClr val="00B050"/>
                </a:solidFill>
                <a:latin typeface="FrutigerLTStd-Black"/>
              </a:rPr>
              <a:t>3.5.11 Protocolos seguros</a:t>
            </a:r>
          </a:p>
          <a:p>
            <a:pPr algn="just"/>
            <a:r>
              <a:rPr lang="pt-BR" sz="1800" b="0" i="0" u="none" strike="noStrike" baseline="0" dirty="0">
                <a:latin typeface="FrutigerLTStd-Light"/>
              </a:rPr>
              <a:t>É um método que faz uso de protocolos que realmente garantem certo grau de segurança. Atualmente, há inúmeras ferramentas e sistemas disponíveis que têm por objetivo o fornecimento de segurança às redes de computadores.</a:t>
            </a:r>
          </a:p>
          <a:p>
            <a:pPr algn="just"/>
            <a:r>
              <a:rPr lang="pt-BR" sz="1800" b="0" i="0" u="none" strike="noStrike" baseline="0" dirty="0">
                <a:latin typeface="FrutigerLTStd-Light"/>
              </a:rPr>
              <a:t>Podemos citar como exemplo os próprios softwares antivírus, os firewalls, identificadores de intrusos, programas para filtrar spam.</a:t>
            </a:r>
            <a:endParaRPr lang="pt-BR" dirty="0"/>
          </a:p>
        </p:txBody>
      </p:sp>
      <p:sp>
        <p:nvSpPr>
          <p:cNvPr id="5" name="CaixaDeTexto 4">
            <a:extLst>
              <a:ext uri="{FF2B5EF4-FFF2-40B4-BE49-F238E27FC236}">
                <a16:creationId xmlns:a16="http://schemas.microsoft.com/office/drawing/2014/main" id="{10868E81-19D4-B75F-5F36-2DCB45DA48EC}"/>
              </a:ext>
            </a:extLst>
          </p:cNvPr>
          <p:cNvSpPr txBox="1"/>
          <p:nvPr/>
        </p:nvSpPr>
        <p:spPr>
          <a:xfrm>
            <a:off x="471055" y="2310028"/>
            <a:ext cx="10640290" cy="1754326"/>
          </a:xfrm>
          <a:prstGeom prst="rect">
            <a:avLst/>
          </a:prstGeom>
          <a:noFill/>
        </p:spPr>
        <p:txBody>
          <a:bodyPr wrap="square">
            <a:spAutoFit/>
          </a:bodyPr>
          <a:lstStyle/>
          <a:p>
            <a:pPr algn="just"/>
            <a:r>
              <a:rPr lang="pt-BR" b="1" i="0" u="none" strike="noStrike" baseline="0" dirty="0">
                <a:solidFill>
                  <a:srgbClr val="00B050"/>
                </a:solidFill>
                <a:latin typeface="FrutigerLTStd-Black"/>
              </a:rPr>
              <a:t>3.5.12 Assinatura digital</a:t>
            </a:r>
          </a:p>
          <a:p>
            <a:pPr algn="just"/>
            <a:r>
              <a:rPr lang="pt-BR" sz="1800" b="0" i="0" u="none" strike="noStrike" baseline="0" dirty="0">
                <a:latin typeface="FrutigerLTStd-Light"/>
              </a:rPr>
              <a:t>Este processo garante que a mensagem realmente veio do remetente, confirmando sua autenticidade, este método utiliza técnicas de criptografia, dessa maneira, garante também a integridade e o não repúdio, que tem</a:t>
            </a:r>
          </a:p>
          <a:p>
            <a:pPr algn="just"/>
            <a:r>
              <a:rPr lang="pt-BR" sz="1800" b="0" i="0" u="none" strike="noStrike" baseline="0" dirty="0">
                <a:latin typeface="FrutigerLTStd-Light"/>
              </a:rPr>
              <a:t>como característica provar quem foi o emissor da mensagem.</a:t>
            </a:r>
          </a:p>
          <a:p>
            <a:pPr algn="just"/>
            <a:r>
              <a:rPr lang="pt-BR" sz="1800" b="0" i="0" u="none" strike="noStrike" baseline="0" dirty="0">
                <a:latin typeface="FrutigerLTStd-Light"/>
              </a:rPr>
              <a:t>Basicamente, seu mecanismo gera um resumo criptografado da mensagem utilizando algoritmos complexos, minimizando a mensagem em tamanhos menores, que é denominado </a:t>
            </a:r>
            <a:r>
              <a:rPr lang="pt-BR" sz="1800" b="0" i="0" u="none" strike="noStrike" baseline="0" dirty="0" err="1">
                <a:latin typeface="FrutigerLTStd-Light"/>
              </a:rPr>
              <a:t>hashing</a:t>
            </a:r>
            <a:r>
              <a:rPr lang="pt-BR" sz="1800" b="0" i="0" u="none" strike="noStrike" baseline="0" dirty="0">
                <a:latin typeface="FrutigerLTStd-Light"/>
              </a:rPr>
              <a:t> ou checagem.</a:t>
            </a:r>
            <a:endParaRPr lang="pt-BR" dirty="0"/>
          </a:p>
        </p:txBody>
      </p:sp>
    </p:spTree>
    <p:extLst>
      <p:ext uri="{BB962C8B-B14F-4D97-AF65-F5344CB8AC3E}">
        <p14:creationId xmlns:p14="http://schemas.microsoft.com/office/powerpoint/2010/main" val="2360462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8AC03CB4-E345-FAF2-C8DF-0A5528B2948E}"/>
              </a:ext>
            </a:extLst>
          </p:cNvPr>
          <p:cNvSpPr txBox="1"/>
          <p:nvPr/>
        </p:nvSpPr>
        <p:spPr>
          <a:xfrm>
            <a:off x="332509" y="652483"/>
            <a:ext cx="11139054" cy="3416320"/>
          </a:xfrm>
          <a:prstGeom prst="rect">
            <a:avLst/>
          </a:prstGeom>
          <a:noFill/>
        </p:spPr>
        <p:txBody>
          <a:bodyPr wrap="square">
            <a:spAutoFit/>
          </a:bodyPr>
          <a:lstStyle/>
          <a:p>
            <a:pPr algn="just"/>
            <a:r>
              <a:rPr lang="pt-BR" b="1" i="0" u="none" strike="noStrike" baseline="0" dirty="0">
                <a:solidFill>
                  <a:srgbClr val="00B050"/>
                </a:solidFill>
                <a:latin typeface="FrutigerLTStd-Black"/>
              </a:rPr>
              <a:t>3.5.13 Auditoria de acesso às informações</a:t>
            </a:r>
          </a:p>
          <a:p>
            <a:pPr algn="just"/>
            <a:r>
              <a:rPr lang="pt-BR" sz="1800" b="0" i="0" u="none" strike="noStrike" baseline="0" dirty="0">
                <a:latin typeface="FrutigerLTStd-Light"/>
              </a:rPr>
              <a:t>A auditoria de acesso às informações é um recurso de controle bastante usado, principalmente nas empresas que trabalham com transações financeiras diariamente; pode perfeitamente ser aplicada nos recursos computacionais.</a:t>
            </a:r>
          </a:p>
          <a:p>
            <a:pPr algn="just"/>
            <a:r>
              <a:rPr lang="pt-BR" sz="1800" b="0" i="0" u="none" strike="noStrike" baseline="0" dirty="0">
                <a:latin typeface="FrutigerLTStd-Light"/>
              </a:rPr>
              <a:t>Esse mecanismo de segurança é importante por possibilitar visualizar as atividades efetuadas no computador, assim como identificar quem executou a ação a partir da ID de usuário, além da possibilidade de poder observar o</a:t>
            </a:r>
          </a:p>
          <a:p>
            <a:pPr algn="just"/>
            <a:r>
              <a:rPr lang="pt-BR" sz="1800" b="0" i="0" u="none" strike="noStrike" baseline="0" dirty="0">
                <a:latin typeface="FrutigerLTStd-Light"/>
              </a:rPr>
              <a:t>conteúdo que foi tratado nos computadores.</a:t>
            </a:r>
          </a:p>
          <a:p>
            <a:pPr algn="just"/>
            <a:r>
              <a:rPr lang="pt-BR" sz="1800" b="0" i="0" u="none" strike="noStrike" baseline="0" dirty="0">
                <a:latin typeface="FrutigerLTStd-Light"/>
              </a:rPr>
              <a:t>Tem por função, basicamente, registrar todos os acessos efetuadas nas redes de computadores, possibilitando identificar o usuário que acessou a máquina, assim como os recursos utilizados e, caso tenha acessado a internet, é</a:t>
            </a:r>
          </a:p>
          <a:p>
            <a:pPr algn="just"/>
            <a:r>
              <a:rPr lang="pt-BR" sz="1800" b="0" i="0" u="none" strike="noStrike" baseline="0" dirty="0">
                <a:latin typeface="FrutigerLTStd-Light"/>
              </a:rPr>
              <a:t>possível saber quais páginas e conteúdos foram acessados, se foram feitos</a:t>
            </a:r>
          </a:p>
          <a:p>
            <a:pPr algn="just"/>
            <a:r>
              <a:rPr lang="pt-BR" sz="1800" b="0" i="0" u="none" strike="noStrike" baseline="0" dirty="0">
                <a:latin typeface="FrutigerLTStd-Light"/>
              </a:rPr>
              <a:t>downloads de arquivos.</a:t>
            </a:r>
          </a:p>
          <a:p>
            <a:pPr algn="just"/>
            <a:r>
              <a:rPr lang="pt-BR" sz="1800" b="0" i="0" u="none" strike="noStrike" baseline="0" dirty="0">
                <a:latin typeface="FrutigerLTStd-Light"/>
              </a:rPr>
              <a:t>Esse mecanismo de segurança auxilia na tomada de decisão para uma reformulação da política de segurança, caso a empresa já tenha, ou mesmo dar subsídios na criação de uma política de segurança eficiente.</a:t>
            </a:r>
            <a:endParaRPr lang="pt-BR" dirty="0"/>
          </a:p>
        </p:txBody>
      </p:sp>
    </p:spTree>
    <p:extLst>
      <p:ext uri="{BB962C8B-B14F-4D97-AF65-F5344CB8AC3E}">
        <p14:creationId xmlns:p14="http://schemas.microsoft.com/office/powerpoint/2010/main" val="884844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0FFF7AC1-D514-14DB-ADFF-FE9494A8EB35}"/>
              </a:ext>
            </a:extLst>
          </p:cNvPr>
          <p:cNvSpPr txBox="1"/>
          <p:nvPr/>
        </p:nvSpPr>
        <p:spPr>
          <a:xfrm>
            <a:off x="966159" y="1118466"/>
            <a:ext cx="9627079" cy="3970318"/>
          </a:xfrm>
          <a:prstGeom prst="rect">
            <a:avLst/>
          </a:prstGeom>
          <a:noFill/>
        </p:spPr>
        <p:txBody>
          <a:bodyPr wrap="square">
            <a:spAutoFit/>
          </a:bodyPr>
          <a:lstStyle/>
          <a:p>
            <a:pPr algn="l"/>
            <a:r>
              <a:rPr lang="pt-BR" sz="1800" b="0" i="0" u="none" strike="noStrike" baseline="0" dirty="0">
                <a:latin typeface="FrutigerLTStd-Light"/>
              </a:rPr>
              <a:t>Atualmente, vivemos num mundo totalmente interligado pelas redes de computadores, as quais nos permitem interagir com pessoas do outro lado do mundo, bastando apenas acessar a Internet no seu celular, tablet, notebook... Nesse mundo maravilhoso, podemos nos divertir, aprender, ensinar</a:t>
            </a:r>
          </a:p>
          <a:p>
            <a:pPr algn="l"/>
            <a:r>
              <a:rPr lang="pt-BR" sz="1800" b="0" i="0" u="none" strike="noStrike" baseline="0" dirty="0">
                <a:latin typeface="FrutigerLTStd-Light"/>
              </a:rPr>
              <a:t>ou simplesmente passar o tempo.</a:t>
            </a:r>
          </a:p>
          <a:p>
            <a:pPr algn="l"/>
            <a:endParaRPr lang="pt-BR" sz="1800" b="0" i="0" u="none" strike="noStrike" baseline="0" dirty="0">
              <a:latin typeface="FrutigerLTStd-Light"/>
            </a:endParaRPr>
          </a:p>
          <a:p>
            <a:pPr algn="l"/>
            <a:r>
              <a:rPr lang="pt-BR" sz="1800" b="0" i="0" u="none" strike="noStrike" baseline="0" dirty="0">
                <a:latin typeface="FrutigerLTStd-Light"/>
              </a:rPr>
              <a:t>Contudo, todas essas facilidades têm um preço. Os cuidados que devemos ter ao acessar a Internet devem ser muitos, pois uma vez que você se conecta, pode ser entendido como: olá, estou aqui, venham me visitar! Nesse caso, você poderá receber a visita de qualquer pessoa, com boas intenções</a:t>
            </a:r>
          </a:p>
          <a:p>
            <a:pPr algn="l"/>
            <a:r>
              <a:rPr lang="pt-BR" sz="1800" b="0" i="0" u="none" strike="noStrike" baseline="0" dirty="0">
                <a:latin typeface="FrutigerLTStd-Light"/>
              </a:rPr>
              <a:t>ou não.</a:t>
            </a:r>
          </a:p>
          <a:p>
            <a:pPr algn="l"/>
            <a:endParaRPr lang="pt-BR" sz="1800" b="0" i="0" u="none" strike="noStrike" baseline="0" dirty="0">
              <a:latin typeface="FrutigerLTStd-Light"/>
            </a:endParaRPr>
          </a:p>
          <a:p>
            <a:pPr algn="l"/>
            <a:r>
              <a:rPr lang="pt-BR" sz="1800" b="0" i="0" u="none" strike="noStrike" baseline="0" dirty="0">
                <a:latin typeface="FrutigerLTStd-Light"/>
              </a:rPr>
              <a:t>É justamente aí que devermos ter cuidado com a segurança das informações que guardamos em nossas máquinas, seja uma simples fotografia de aniversário, ou até mesmo um trabalho da escola, senhas de acesso a bancos, tudo deve estar bem protegido, para que somente pessoas autorizadas possam visualizar essas informações.</a:t>
            </a:r>
            <a:endParaRPr lang="pt-BR" dirty="0"/>
          </a:p>
        </p:txBody>
      </p:sp>
    </p:spTree>
    <p:extLst>
      <p:ext uri="{BB962C8B-B14F-4D97-AF65-F5344CB8AC3E}">
        <p14:creationId xmlns:p14="http://schemas.microsoft.com/office/powerpoint/2010/main" val="638290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5C85887B-6AEC-B7AC-E29D-FC067633721F}"/>
              </a:ext>
            </a:extLst>
          </p:cNvPr>
          <p:cNvSpPr txBox="1"/>
          <p:nvPr/>
        </p:nvSpPr>
        <p:spPr>
          <a:xfrm>
            <a:off x="766617" y="522008"/>
            <a:ext cx="10086109" cy="5539978"/>
          </a:xfrm>
          <a:prstGeom prst="rect">
            <a:avLst/>
          </a:prstGeom>
          <a:noFill/>
        </p:spPr>
        <p:txBody>
          <a:bodyPr wrap="square">
            <a:spAutoFit/>
          </a:bodyPr>
          <a:lstStyle/>
          <a:p>
            <a:pPr algn="ctr"/>
            <a:r>
              <a:rPr lang="pt-BR" sz="1800" b="1" i="0" u="none" strike="noStrike" baseline="0" dirty="0">
                <a:latin typeface="FrutigerLTStd-Bold"/>
              </a:rPr>
              <a:t>Exercício</a:t>
            </a:r>
          </a:p>
          <a:p>
            <a:pPr algn="l"/>
            <a:r>
              <a:rPr lang="pt-BR" sz="1600" b="1" i="0" u="none" strike="noStrike" baseline="0" dirty="0">
                <a:latin typeface="FrutigerLTStd-Bold"/>
              </a:rPr>
              <a:t>1. </a:t>
            </a:r>
            <a:r>
              <a:rPr lang="pt-BR" sz="1600" b="0" i="0" u="none" strike="noStrike" baseline="0" dirty="0">
                <a:latin typeface="FrutigerLTStd-Light"/>
              </a:rPr>
              <a:t>Qual a importância da informação para a sociedade?</a:t>
            </a:r>
          </a:p>
          <a:p>
            <a:pPr algn="l"/>
            <a:r>
              <a:rPr lang="pt-BR" sz="1600" b="1" i="0" u="none" strike="noStrike" baseline="0" dirty="0">
                <a:latin typeface="FrutigerLTStd-Bold"/>
              </a:rPr>
              <a:t>2. </a:t>
            </a:r>
            <a:r>
              <a:rPr lang="pt-BR" sz="1600" b="0" i="0" u="none" strike="noStrike" baseline="0" dirty="0">
                <a:latin typeface="FrutigerLTStd-Light"/>
              </a:rPr>
              <a:t>Conceitue Informação.</a:t>
            </a:r>
          </a:p>
          <a:p>
            <a:pPr algn="l"/>
            <a:r>
              <a:rPr lang="pt-BR" sz="1600" b="1" i="0" u="none" strike="noStrike" baseline="0" dirty="0">
                <a:latin typeface="FrutigerLTStd-Bold"/>
              </a:rPr>
              <a:t>3. </a:t>
            </a:r>
            <a:r>
              <a:rPr lang="pt-BR" sz="1600" b="0" i="0" u="none" strike="noStrike" baseline="0" dirty="0">
                <a:latin typeface="FrutigerLTStd-Light"/>
              </a:rPr>
              <a:t>Elabore um conceito de Segurança da Informação.</a:t>
            </a:r>
          </a:p>
          <a:p>
            <a:pPr algn="l"/>
            <a:r>
              <a:rPr lang="pt-BR" sz="1600" b="1" i="0" u="none" strike="noStrike" baseline="0" dirty="0">
                <a:latin typeface="FrutigerLTStd-Bold"/>
              </a:rPr>
              <a:t>4. </a:t>
            </a:r>
            <a:r>
              <a:rPr lang="pt-BR" sz="1600" b="0" i="0" u="none" strike="noStrike" baseline="0" dirty="0">
                <a:latin typeface="FrutigerLTStd-Light"/>
              </a:rPr>
              <a:t>Identifique os objetivos do Departamento de Segurança da Informação em uma empresa.</a:t>
            </a:r>
          </a:p>
          <a:p>
            <a:pPr algn="l"/>
            <a:r>
              <a:rPr lang="pt-BR" sz="1600" b="1" i="0" u="none" strike="noStrike" baseline="0" dirty="0">
                <a:latin typeface="FrutigerLTStd-Bold"/>
              </a:rPr>
              <a:t>5. </a:t>
            </a:r>
            <a:r>
              <a:rPr lang="pt-BR" sz="1600" b="0" i="0" u="none" strike="noStrike" baseline="0" dirty="0">
                <a:latin typeface="FrutigerLTStd-Light"/>
              </a:rPr>
              <a:t>Quais os princípios da segurança da informação? Defina-os. Cite alguns riscos aos quais as pessoas estão sujeitas ao utilizar a Internet.</a:t>
            </a:r>
          </a:p>
          <a:p>
            <a:pPr algn="l"/>
            <a:r>
              <a:rPr lang="pt-BR" sz="1600" b="1" i="0" u="none" strike="noStrike" baseline="0" dirty="0">
                <a:latin typeface="FrutigerLTStd-Bold"/>
              </a:rPr>
              <a:t>6. </a:t>
            </a:r>
            <a:r>
              <a:rPr lang="pt-BR" sz="1600" b="0" i="0" u="none" strike="noStrike" baseline="0" dirty="0">
                <a:latin typeface="FrutigerLTStd-Light"/>
              </a:rPr>
              <a:t>Leia as afirmações e assinale a alternativa correta.</a:t>
            </a:r>
          </a:p>
          <a:p>
            <a:pPr algn="l"/>
            <a:r>
              <a:rPr lang="pt-BR" sz="1600" b="1" i="0" u="none" strike="noStrike" baseline="0" dirty="0">
                <a:latin typeface="FrutigerLTStd-Bold"/>
              </a:rPr>
              <a:t>a) </a:t>
            </a:r>
            <a:r>
              <a:rPr lang="pt-BR" sz="1600" b="0" i="0" u="none" strike="noStrike" baseline="0" dirty="0">
                <a:latin typeface="FrutigerLTStd-Light"/>
              </a:rPr>
              <a:t>Quando os princípios da segurança da informação são violados e há interrupção dos processos normais de negócio, denomina-se Incidente.</a:t>
            </a:r>
          </a:p>
          <a:p>
            <a:pPr algn="l"/>
            <a:r>
              <a:rPr lang="pt-BR" sz="1600" b="1" i="0" u="none" strike="noStrike" baseline="0" dirty="0">
                <a:latin typeface="FrutigerLTStd-Bold"/>
              </a:rPr>
              <a:t>b) </a:t>
            </a:r>
            <a:r>
              <a:rPr lang="pt-BR" sz="1600" b="0" i="0" u="none" strike="noStrike" baseline="0" dirty="0">
                <a:latin typeface="FrutigerLTStd-Light"/>
              </a:rPr>
              <a:t>Ativo é conhecido como tudo que tem valor para a organização e, uma vez violados, não trarão impactos relevantes para a empresa.</a:t>
            </a:r>
          </a:p>
          <a:p>
            <a:pPr algn="l"/>
            <a:r>
              <a:rPr lang="pt-BR" sz="1600" b="1" i="0" u="none" strike="noStrike" baseline="0" dirty="0">
                <a:latin typeface="FrutigerLTStd-Bold"/>
              </a:rPr>
              <a:t>c) </a:t>
            </a:r>
            <a:r>
              <a:rPr lang="pt-BR" sz="1600" b="0" i="0" u="none" strike="noStrike" baseline="0" dirty="0">
                <a:latin typeface="FrutigerLTStd-Light"/>
              </a:rPr>
              <a:t>As falhas podem ser apenas humanas e causadas de forma intencional.</a:t>
            </a:r>
          </a:p>
          <a:p>
            <a:pPr algn="l"/>
            <a:r>
              <a:rPr lang="pt-BR" sz="1600" b="1" i="0" u="none" strike="noStrike" baseline="0" dirty="0">
                <a:latin typeface="FrutigerLTStd-Bold"/>
              </a:rPr>
              <a:t>d) </a:t>
            </a:r>
            <a:r>
              <a:rPr lang="pt-BR" sz="1600" b="0" i="0" u="none" strike="noStrike" baseline="0" dirty="0">
                <a:latin typeface="FrutigerLTStd-Light"/>
              </a:rPr>
              <a:t>Quando as atividades são interrompidas na empresa em decorrência de um furacão, essa interrupção é entendida como risco.</a:t>
            </a:r>
          </a:p>
          <a:p>
            <a:pPr algn="l"/>
            <a:r>
              <a:rPr lang="pt-BR" sz="1600" b="1" i="0" u="none" strike="noStrike" baseline="0" dirty="0">
                <a:latin typeface="FrutigerLTStd-Bold"/>
              </a:rPr>
              <a:t>7. </a:t>
            </a:r>
            <a:r>
              <a:rPr lang="pt-BR" sz="1600" b="0" i="0" u="none" strike="noStrike" baseline="0" dirty="0">
                <a:latin typeface="FrutigerLTStd-Light"/>
              </a:rPr>
              <a:t>Explique a importância de um Plano de Recuperação de Desastre para as empresas.</a:t>
            </a:r>
          </a:p>
          <a:p>
            <a:pPr algn="l"/>
            <a:r>
              <a:rPr lang="pt-BR" sz="1600" b="0" i="0" u="none" strike="noStrike" baseline="0" dirty="0">
                <a:latin typeface="FrutigerLTStd-Light"/>
              </a:rPr>
              <a:t>8.Que cuidados as empresas devem ter ao contratar um novo funcionário?</a:t>
            </a:r>
          </a:p>
          <a:p>
            <a:pPr algn="l"/>
            <a:r>
              <a:rPr lang="pt-BR" sz="1600" b="1" dirty="0">
                <a:latin typeface="FrutigerLTStd-Bold"/>
              </a:rPr>
              <a:t>9</a:t>
            </a:r>
            <a:r>
              <a:rPr lang="pt-BR" sz="1600" b="1" i="0" u="none" strike="noStrike" baseline="0" dirty="0">
                <a:latin typeface="FrutigerLTStd-Bold"/>
              </a:rPr>
              <a:t>. </a:t>
            </a:r>
            <a:r>
              <a:rPr lang="pt-BR" sz="1600" b="0" i="0" u="none" strike="noStrike" baseline="0" dirty="0">
                <a:latin typeface="FrutigerLTStd-Light"/>
              </a:rPr>
              <a:t>O que você entende por problemas de acesso lógico?</a:t>
            </a:r>
          </a:p>
          <a:p>
            <a:pPr algn="l"/>
            <a:r>
              <a:rPr lang="pt-BR" sz="1600" b="1" i="0" u="none" strike="noStrike" baseline="0" dirty="0">
                <a:latin typeface="FrutigerLTStd-Bold"/>
              </a:rPr>
              <a:t>10. </a:t>
            </a:r>
            <a:r>
              <a:rPr lang="pt-BR" sz="1600" b="0" i="0" u="none" strike="noStrike" baseline="0" dirty="0">
                <a:latin typeface="FrutigerLTStd-Light"/>
              </a:rPr>
              <a:t>Cite alguns cuidados que o setor de Tecnologia da Informação deve tomar para fazer o reconhecimento e autenticação do usuário no sistema.</a:t>
            </a:r>
          </a:p>
          <a:p>
            <a:pPr algn="l"/>
            <a:r>
              <a:rPr lang="pt-BR" sz="1600" b="1" dirty="0">
                <a:latin typeface="FrutigerLTStd-Bold"/>
              </a:rPr>
              <a:t>11</a:t>
            </a:r>
            <a:r>
              <a:rPr lang="pt-BR" sz="1600" b="1" i="0" u="none" strike="noStrike" baseline="0" dirty="0">
                <a:latin typeface="FrutigerLTStd-Bold"/>
              </a:rPr>
              <a:t>. </a:t>
            </a:r>
            <a:r>
              <a:rPr lang="pt-BR" sz="1600" b="0" i="0" u="none" strike="noStrike" baseline="0" dirty="0">
                <a:latin typeface="FrutigerLTStd-Light"/>
              </a:rPr>
              <a:t>Por que fazer o controle dos funcionários que gerenciam os privilégios os usuários? Explique.</a:t>
            </a:r>
          </a:p>
          <a:p>
            <a:pPr algn="l"/>
            <a:r>
              <a:rPr lang="pt-BR" sz="1600" b="1" dirty="0">
                <a:latin typeface="FrutigerLTStd-Bold"/>
              </a:rPr>
              <a:t>12</a:t>
            </a:r>
            <a:r>
              <a:rPr lang="pt-BR" sz="1600" b="1" i="0" u="none" strike="noStrike" baseline="0" dirty="0">
                <a:latin typeface="FrutigerLTStd-Bold"/>
              </a:rPr>
              <a:t>. </a:t>
            </a:r>
            <a:r>
              <a:rPr lang="pt-BR" sz="1600" b="0" i="0" u="none" strike="noStrike" baseline="0" dirty="0">
                <a:latin typeface="FrutigerLTStd-Light"/>
              </a:rPr>
              <a:t>Cite duas tecnologias de identificação e autenticação de usuários.</a:t>
            </a:r>
            <a:endParaRPr lang="pt-BR" sz="1600" dirty="0"/>
          </a:p>
        </p:txBody>
      </p:sp>
    </p:spTree>
    <p:extLst>
      <p:ext uri="{BB962C8B-B14F-4D97-AF65-F5344CB8AC3E}">
        <p14:creationId xmlns:p14="http://schemas.microsoft.com/office/powerpoint/2010/main" val="1665052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575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575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84AB329A-8D4C-30DF-9FCE-36EBBD55D29B}"/>
              </a:ext>
            </a:extLst>
          </p:cNvPr>
          <p:cNvSpPr txBox="1"/>
          <p:nvPr/>
        </p:nvSpPr>
        <p:spPr>
          <a:xfrm>
            <a:off x="819509" y="1294332"/>
            <a:ext cx="10334446" cy="3139321"/>
          </a:xfrm>
          <a:prstGeom prst="rect">
            <a:avLst/>
          </a:prstGeom>
          <a:noFill/>
        </p:spPr>
        <p:txBody>
          <a:bodyPr wrap="square">
            <a:spAutoFit/>
          </a:bodyPr>
          <a:lstStyle/>
          <a:p>
            <a:pPr algn="just"/>
            <a:r>
              <a:rPr lang="pt-BR" sz="1800" b="0" i="0" u="none" strike="noStrike" baseline="0" dirty="0">
                <a:latin typeface="FrutigerLTStd-Light"/>
              </a:rPr>
              <a:t>segurança das informação,  atualmente esse tema vem assumindo posição de destaque nas discussões nacionais e internacionais por tratar-se de um patrimônio empresarial ou pessoal bem relevante.</a:t>
            </a:r>
          </a:p>
          <a:p>
            <a:pPr algn="just"/>
            <a:endParaRPr lang="pt-BR" sz="1800" b="0" i="0" u="none" strike="noStrike" baseline="0" dirty="0">
              <a:latin typeface="FrutigerLTStd-Light"/>
            </a:endParaRPr>
          </a:p>
          <a:p>
            <a:pPr algn="just"/>
            <a:r>
              <a:rPr lang="pt-BR" sz="1800" b="0" i="0" u="none" strike="noStrike" baseline="0" dirty="0">
                <a:latin typeface="FrutigerLTStd-Light"/>
              </a:rPr>
              <a:t>Com o passar dos anos, novos modelos de segurança foram surgindo, emergindo desse processo a formação de uma nova sociedade, em função da popularização da informação em massa.</a:t>
            </a:r>
          </a:p>
          <a:p>
            <a:pPr algn="just"/>
            <a:endParaRPr lang="pt-BR" sz="1800" b="0" i="0" u="none" strike="noStrike" baseline="0" dirty="0">
              <a:latin typeface="FrutigerLTStd-Light"/>
            </a:endParaRPr>
          </a:p>
          <a:p>
            <a:pPr algn="just"/>
            <a:r>
              <a:rPr lang="pt-BR" sz="1800" b="0" i="0" u="none" strike="noStrike" baseline="0" dirty="0">
                <a:latin typeface="FrutigerLTStd-Light"/>
              </a:rPr>
              <a:t>Diversos eventos mundiais foram promovidos com o objetivo de discutir sobre as mais eficientes maneiras de proteger as informações. </a:t>
            </a:r>
          </a:p>
          <a:p>
            <a:pPr algn="just"/>
            <a:r>
              <a:rPr lang="pt-BR" sz="1800" b="0" i="0" u="none" strike="noStrike" baseline="0" dirty="0">
                <a:latin typeface="FrutigerLTStd-Light"/>
              </a:rPr>
              <a:t>A conclusão foi uma só: proteger um dos ativos mais importantes contra ataques é uma tarefa difícil que requer implementação de novas técnicas de segurança e constantes modificações, de forma a acompanhar essa evolução acelerada.</a:t>
            </a:r>
            <a:endParaRPr lang="pt-BR" dirty="0"/>
          </a:p>
        </p:txBody>
      </p:sp>
    </p:spTree>
    <p:extLst>
      <p:ext uri="{BB962C8B-B14F-4D97-AF65-F5344CB8AC3E}">
        <p14:creationId xmlns:p14="http://schemas.microsoft.com/office/powerpoint/2010/main" val="330131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DDA14AC-E70D-B09C-10B1-6BC3D7DF874B}"/>
              </a:ext>
            </a:extLst>
          </p:cNvPr>
          <p:cNvSpPr txBox="1"/>
          <p:nvPr/>
        </p:nvSpPr>
        <p:spPr>
          <a:xfrm>
            <a:off x="882052" y="514706"/>
            <a:ext cx="6094562" cy="369332"/>
          </a:xfrm>
          <a:prstGeom prst="rect">
            <a:avLst/>
          </a:prstGeom>
          <a:noFill/>
        </p:spPr>
        <p:txBody>
          <a:bodyPr wrap="square">
            <a:spAutoFit/>
          </a:bodyPr>
          <a:lstStyle/>
          <a:p>
            <a:r>
              <a:rPr lang="pt-BR" sz="1800" b="0" i="0" u="none" strike="noStrike" baseline="0" dirty="0">
                <a:latin typeface="FrutigerLTStd-Light"/>
              </a:rPr>
              <a:t>1</a:t>
            </a:r>
            <a:r>
              <a:rPr lang="pt-BR" sz="1800" b="1" i="0" u="none" strike="noStrike" baseline="0" dirty="0">
                <a:solidFill>
                  <a:srgbClr val="00B050"/>
                </a:solidFill>
                <a:latin typeface="FrutigerLTStd-Light"/>
              </a:rPr>
              <a:t>. Mecanismos e Tecnologias de Segurança</a:t>
            </a:r>
            <a:endParaRPr lang="pt-BR" b="1" dirty="0">
              <a:solidFill>
                <a:srgbClr val="00B050"/>
              </a:solidFill>
            </a:endParaRPr>
          </a:p>
        </p:txBody>
      </p:sp>
      <p:sp>
        <p:nvSpPr>
          <p:cNvPr id="5" name="CaixaDeTexto 4">
            <a:extLst>
              <a:ext uri="{FF2B5EF4-FFF2-40B4-BE49-F238E27FC236}">
                <a16:creationId xmlns:a16="http://schemas.microsoft.com/office/drawing/2014/main" id="{56D661E5-6626-DBCB-B061-41681A660789}"/>
              </a:ext>
            </a:extLst>
          </p:cNvPr>
          <p:cNvSpPr txBox="1"/>
          <p:nvPr/>
        </p:nvSpPr>
        <p:spPr>
          <a:xfrm>
            <a:off x="882052" y="931218"/>
            <a:ext cx="10194266" cy="1477328"/>
          </a:xfrm>
          <a:prstGeom prst="rect">
            <a:avLst/>
          </a:prstGeom>
          <a:noFill/>
        </p:spPr>
        <p:txBody>
          <a:bodyPr wrap="square">
            <a:spAutoFit/>
          </a:bodyPr>
          <a:lstStyle/>
          <a:p>
            <a:pPr algn="l"/>
            <a:r>
              <a:rPr lang="pt-BR" b="0" i="0" u="none" strike="noStrike" baseline="0" dirty="0">
                <a:latin typeface="FrutigerLTStd-Black"/>
              </a:rPr>
              <a:t>1.1 Sociedade da Informação: a informação e sua importância</a:t>
            </a:r>
          </a:p>
          <a:p>
            <a:pPr algn="l"/>
            <a:endParaRPr lang="pt-BR" sz="1800" b="0" i="0" u="none" strike="noStrike" baseline="0" dirty="0">
              <a:latin typeface="FrutigerLTStd-Light"/>
            </a:endParaRPr>
          </a:p>
          <a:p>
            <a:pPr algn="l"/>
            <a:r>
              <a:rPr lang="pt-BR" sz="1800" b="0" i="0" u="none" strike="noStrike" baseline="0" dirty="0">
                <a:latin typeface="FrutigerLTStd-Light"/>
              </a:rPr>
              <a:t>O termo “Sociedade da Informação” também é conhecido como “Globalização”, a qual se apresenta ainda em formação e em plena expansão, pois é caracterizada pelo seu dinamismo, uma vez que as tecnologias existentes são as fontes desse processo de mudança.</a:t>
            </a:r>
            <a:endParaRPr lang="pt-BR" dirty="0"/>
          </a:p>
        </p:txBody>
      </p:sp>
      <p:sp>
        <p:nvSpPr>
          <p:cNvPr id="7" name="CaixaDeTexto 6">
            <a:extLst>
              <a:ext uri="{FF2B5EF4-FFF2-40B4-BE49-F238E27FC236}">
                <a16:creationId xmlns:a16="http://schemas.microsoft.com/office/drawing/2014/main" id="{7D13B9A3-CDCF-8DF0-A066-36C638CD98E9}"/>
              </a:ext>
            </a:extLst>
          </p:cNvPr>
          <p:cNvSpPr txBox="1"/>
          <p:nvPr/>
        </p:nvSpPr>
        <p:spPr>
          <a:xfrm>
            <a:off x="882052" y="2586024"/>
            <a:ext cx="10082123" cy="2031325"/>
          </a:xfrm>
          <a:prstGeom prst="rect">
            <a:avLst/>
          </a:prstGeom>
          <a:noFill/>
        </p:spPr>
        <p:txBody>
          <a:bodyPr wrap="square">
            <a:spAutoFit/>
          </a:bodyPr>
          <a:lstStyle/>
          <a:p>
            <a:pPr algn="l"/>
            <a:r>
              <a:rPr lang="pt-BR" sz="1800" b="0" i="0" u="none" strike="noStrike" baseline="0" dirty="0">
                <a:latin typeface="FrutigerLTStd-Light"/>
              </a:rPr>
              <a:t>Essas transformações implicam diretamente no comportamento social, econômico e cultural de uma sociedade, pois as novas tecnologias são uma fonte de poder inesgotável de produção de novos conhecimentos e estão enraizadas nessa nova sociedade, a chamada “Sociedade do Conhecimento”.</a:t>
            </a:r>
          </a:p>
          <a:p>
            <a:pPr algn="l"/>
            <a:endParaRPr lang="pt-BR" sz="1800" b="0" i="0" u="none" strike="noStrike" baseline="0" dirty="0">
              <a:latin typeface="FrutigerLTStd-Light"/>
            </a:endParaRPr>
          </a:p>
          <a:p>
            <a:pPr algn="just"/>
            <a:r>
              <a:rPr lang="pt-BR" sz="1800" b="0" i="0" u="none" strike="noStrike" baseline="0" dirty="0">
                <a:latin typeface="FrutigerLTStd-Light"/>
              </a:rPr>
              <a:t>Esse novo </a:t>
            </a:r>
            <a:r>
              <a:rPr lang="pt-BR" sz="1800" b="1" i="0" u="none" strike="noStrike" baseline="0" dirty="0">
                <a:latin typeface="FrutigerLTStd-Bold"/>
              </a:rPr>
              <a:t>paradigma </a:t>
            </a:r>
            <a:r>
              <a:rPr lang="pt-BR" sz="1800" b="0" i="0" u="none" strike="noStrike" baseline="0" dirty="0">
                <a:latin typeface="FrutigerLTStd-Light"/>
              </a:rPr>
              <a:t>de organização da sociedade, é caracterizado pela contínua geração de informação, estabelecendo um novo padrão de produção de novas riquezas visando acima de tudo o bem-estar dos cidadãos.</a:t>
            </a:r>
            <a:endParaRPr lang="pt-BR" dirty="0"/>
          </a:p>
        </p:txBody>
      </p:sp>
      <p:sp>
        <p:nvSpPr>
          <p:cNvPr id="9" name="CaixaDeTexto 8">
            <a:extLst>
              <a:ext uri="{FF2B5EF4-FFF2-40B4-BE49-F238E27FC236}">
                <a16:creationId xmlns:a16="http://schemas.microsoft.com/office/drawing/2014/main" id="{55118BE1-E8B9-4AA4-B7DA-2BFD69D76F03}"/>
              </a:ext>
            </a:extLst>
          </p:cNvPr>
          <p:cNvSpPr txBox="1"/>
          <p:nvPr/>
        </p:nvSpPr>
        <p:spPr>
          <a:xfrm>
            <a:off x="983411" y="4794828"/>
            <a:ext cx="10082123" cy="923330"/>
          </a:xfrm>
          <a:prstGeom prst="rect">
            <a:avLst/>
          </a:prstGeom>
          <a:noFill/>
        </p:spPr>
        <p:txBody>
          <a:bodyPr wrap="square">
            <a:spAutoFit/>
          </a:bodyPr>
          <a:lstStyle/>
          <a:p>
            <a:pPr algn="just"/>
            <a:r>
              <a:rPr lang="pt-BR" sz="1800" b="0" i="0" u="none" strike="noStrike" baseline="0" dirty="0">
                <a:latin typeface="FrutigerLTStd-Light"/>
              </a:rPr>
              <a:t>Esse grau de exigência requer um maior desempenho profissional, pois o mercado de trabalho pede profissionais mais bem preparados, em virtude de as informações serem mais complexas e em grande quantidade, resultado das facilidades ofertadas pelas tecnologias.</a:t>
            </a:r>
            <a:endParaRPr lang="pt-BR" dirty="0"/>
          </a:p>
        </p:txBody>
      </p:sp>
    </p:spTree>
    <p:extLst>
      <p:ext uri="{BB962C8B-B14F-4D97-AF65-F5344CB8AC3E}">
        <p14:creationId xmlns:p14="http://schemas.microsoft.com/office/powerpoint/2010/main" val="1621115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D231E9DC-49B6-A52A-B827-7DBF92951316}"/>
              </a:ext>
            </a:extLst>
          </p:cNvPr>
          <p:cNvSpPr txBox="1"/>
          <p:nvPr/>
        </p:nvSpPr>
        <p:spPr>
          <a:xfrm>
            <a:off x="422694" y="1120676"/>
            <a:ext cx="11093570" cy="2308324"/>
          </a:xfrm>
          <a:prstGeom prst="rect">
            <a:avLst/>
          </a:prstGeom>
          <a:noFill/>
        </p:spPr>
        <p:txBody>
          <a:bodyPr wrap="square">
            <a:spAutoFit/>
          </a:bodyPr>
          <a:lstStyle/>
          <a:p>
            <a:pPr algn="just"/>
            <a:r>
              <a:rPr lang="pt-BR" sz="1800" b="0" i="0" u="none" strike="noStrike" baseline="0" dirty="0">
                <a:latin typeface="FrutigerLTStd-Light"/>
              </a:rPr>
              <a:t>São nítidos os aspectos favoráveis ao uso das tecnologias em nossas vidas.</a:t>
            </a:r>
          </a:p>
          <a:p>
            <a:pPr algn="just"/>
            <a:r>
              <a:rPr lang="pt-BR" sz="1800" b="0" i="0" u="none" strike="noStrike" baseline="0" dirty="0">
                <a:latin typeface="FrutigerLTStd-Light"/>
              </a:rPr>
              <a:t>Esse fato pode ser observado na medicina, por exemplo, possibilitando fazer cirurgias a distância; outro exemplo são as viagens espaciais, enfim, basta olhar para o lado e observar que as tecnologias estão introduzidas no seu</a:t>
            </a:r>
          </a:p>
          <a:p>
            <a:pPr algn="just"/>
            <a:r>
              <a:rPr lang="pt-BR" sz="1800" b="0" i="0" u="none" strike="noStrike" baseline="0" dirty="0">
                <a:latin typeface="FrutigerLTStd-Light"/>
              </a:rPr>
              <a:t>cotidiano.</a:t>
            </a:r>
          </a:p>
          <a:p>
            <a:pPr algn="just"/>
            <a:endParaRPr lang="pt-BR" sz="1800" b="0" i="0" u="none" strike="noStrike" baseline="0" dirty="0">
              <a:latin typeface="FrutigerLTStd-Light"/>
            </a:endParaRPr>
          </a:p>
          <a:p>
            <a:pPr algn="just"/>
            <a:r>
              <a:rPr lang="pt-BR" sz="1800" b="0" i="0" u="none" strike="noStrike" baseline="0" dirty="0">
                <a:latin typeface="FrutigerLTStd-Light"/>
              </a:rPr>
              <a:t>As máquinas estão substituindo o homem em tarefas repetitivas que muitas vezes requerem apenas força bruta, precisão ou mesmo adentrar em locais de difícil acesso e perigosos, oportunizando ao homem desempenhar um</a:t>
            </a:r>
          </a:p>
          <a:p>
            <a:pPr algn="just"/>
            <a:r>
              <a:rPr lang="pt-BR" sz="1800" b="0" i="0" u="none" strike="noStrike" baseline="0" dirty="0">
                <a:latin typeface="FrutigerLTStd-Light"/>
              </a:rPr>
              <a:t>papel de detentor do conhecimento, e a máquina, mera coadjuvante, um apoio na tomada de decisões.</a:t>
            </a:r>
            <a:endParaRPr lang="pt-BR" dirty="0"/>
          </a:p>
        </p:txBody>
      </p:sp>
      <p:sp>
        <p:nvSpPr>
          <p:cNvPr id="5" name="CaixaDeTexto 4">
            <a:extLst>
              <a:ext uri="{FF2B5EF4-FFF2-40B4-BE49-F238E27FC236}">
                <a16:creationId xmlns:a16="http://schemas.microsoft.com/office/drawing/2014/main" id="{A861A574-9595-8BE3-FB61-6685B658D372}"/>
              </a:ext>
            </a:extLst>
          </p:cNvPr>
          <p:cNvSpPr txBox="1"/>
          <p:nvPr/>
        </p:nvSpPr>
        <p:spPr>
          <a:xfrm>
            <a:off x="422694" y="3876367"/>
            <a:ext cx="11022402" cy="1456232"/>
          </a:xfrm>
          <a:prstGeom prst="rect">
            <a:avLst/>
          </a:prstGeom>
          <a:solidFill>
            <a:schemeClr val="accent1">
              <a:lumMod val="40000"/>
              <a:lumOff val="60000"/>
            </a:schemeClr>
          </a:solidFill>
        </p:spPr>
        <p:txBody>
          <a:bodyPr wrap="square">
            <a:spAutoFit/>
          </a:bodyPr>
          <a:lstStyle/>
          <a:p>
            <a:pPr>
              <a:lnSpc>
                <a:spcPct val="107000"/>
              </a:lnSpc>
              <a:spcBef>
                <a:spcPts val="375"/>
              </a:spcBef>
              <a:spcAft>
                <a:spcPts val="1500"/>
              </a:spcAft>
            </a:pPr>
            <a:r>
              <a:rPr lang="pt-BR" sz="1200" b="1" kern="1800" dirty="0">
                <a:solidFill>
                  <a:srgbClr val="00B050"/>
                </a:solidFill>
                <a:effectLst/>
                <a:latin typeface="Open Sans" panose="020B0606030504020204" pitchFamily="34" charset="0"/>
                <a:ea typeface="Times New Roman" panose="02020603050405020304" pitchFamily="18" charset="0"/>
                <a:cs typeface="Times New Roman" panose="02020603050405020304" pitchFamily="18" charset="0"/>
              </a:rPr>
              <a:t>O Papel da Informação</a:t>
            </a:r>
            <a:endParaRPr lang="pt-BR" sz="12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500"/>
              </a:spcAft>
            </a:pPr>
            <a:r>
              <a:rPr lang="pt-BR" sz="1200" b="1" dirty="0">
                <a:solidFill>
                  <a:srgbClr val="00B050"/>
                </a:solidFill>
                <a:effectLst/>
                <a:latin typeface="Open Sans" panose="020B0606030504020204" pitchFamily="34" charset="0"/>
                <a:ea typeface="Times New Roman" panose="02020603050405020304" pitchFamily="18" charset="0"/>
                <a:cs typeface="Times New Roman" panose="02020603050405020304" pitchFamily="18" charset="0"/>
              </a:rPr>
              <a:t>Você sabia que a informação nos tempos atuais é vista de forma diferente do que era há cerca de dez anos?</a:t>
            </a:r>
            <a:endParaRPr lang="pt-BR" sz="12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500"/>
              </a:spcAft>
            </a:pPr>
            <a:r>
              <a:rPr lang="pt-BR" sz="1200" b="1" dirty="0">
                <a:solidFill>
                  <a:srgbClr val="00B050"/>
                </a:solidFill>
                <a:effectLst/>
                <a:latin typeface="Open Sans" panose="020B0606030504020204" pitchFamily="34" charset="0"/>
                <a:ea typeface="Times New Roman" panose="02020603050405020304" pitchFamily="18" charset="0"/>
                <a:cs typeface="Times New Roman" panose="02020603050405020304" pitchFamily="18" charset="0"/>
              </a:rPr>
              <a:t>Antigamente, a informação era analisada basicamente a partir de aspectos como: a forma de armazenamento (disco, fita), o espaço que ocupava ao ser armazenada, quanto tempo ficaria disponível, quem era responsável pela sua manutenção. </a:t>
            </a:r>
            <a:r>
              <a:rPr lang="pt-BR" sz="1200" b="1" dirty="0">
                <a:solidFill>
                  <a:srgbClr val="00B050"/>
                </a:solidFill>
                <a:effectLst/>
                <a:latin typeface="Open Sans" panose="020B0606030504020204" pitchFamily="34" charset="0"/>
                <a:ea typeface="Times New Roman" panose="02020603050405020304" pitchFamily="18" charset="0"/>
              </a:rPr>
              <a:t>Mas, atualmente, a informação já é um dos recursos mais importantes de uma organizaçã</a:t>
            </a:r>
            <a:r>
              <a:rPr lang="pt-BR" sz="1200" dirty="0">
                <a:solidFill>
                  <a:srgbClr val="000000"/>
                </a:solidFill>
                <a:effectLst/>
                <a:latin typeface="Open Sans" panose="020B0606030504020204" pitchFamily="34" charset="0"/>
                <a:ea typeface="Times New Roman" panose="02020603050405020304" pitchFamily="18" charset="0"/>
              </a:rPr>
              <a:t>o.</a:t>
            </a:r>
            <a:endParaRPr lang="pt-BR" sz="1200" dirty="0"/>
          </a:p>
        </p:txBody>
      </p:sp>
      <p:sp>
        <p:nvSpPr>
          <p:cNvPr id="7" name="CaixaDeTexto 6">
            <a:extLst>
              <a:ext uri="{FF2B5EF4-FFF2-40B4-BE49-F238E27FC236}">
                <a16:creationId xmlns:a16="http://schemas.microsoft.com/office/drawing/2014/main" id="{C3BD474C-26F8-EFC9-B7A7-B98D8A91965A}"/>
              </a:ext>
            </a:extLst>
          </p:cNvPr>
          <p:cNvSpPr txBox="1"/>
          <p:nvPr/>
        </p:nvSpPr>
        <p:spPr>
          <a:xfrm>
            <a:off x="422694" y="457330"/>
            <a:ext cx="6094562" cy="369332"/>
          </a:xfrm>
          <a:prstGeom prst="rect">
            <a:avLst/>
          </a:prstGeom>
          <a:noFill/>
        </p:spPr>
        <p:txBody>
          <a:bodyPr wrap="square">
            <a:spAutoFit/>
          </a:bodyPr>
          <a:lstStyle/>
          <a:p>
            <a:pPr algn="l"/>
            <a:r>
              <a:rPr lang="pt-BR" b="0" i="0" u="none" strike="noStrike" baseline="0" dirty="0">
                <a:latin typeface="FrutigerLTStd-Black"/>
              </a:rPr>
              <a:t>1.1 Sociedade da Informação: a informação e sua importância</a:t>
            </a:r>
          </a:p>
        </p:txBody>
      </p:sp>
    </p:spTree>
    <p:extLst>
      <p:ext uri="{BB962C8B-B14F-4D97-AF65-F5344CB8AC3E}">
        <p14:creationId xmlns:p14="http://schemas.microsoft.com/office/powerpoint/2010/main" val="60747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FBDD9A15-58FE-2F5A-89BC-C9F89337F469}"/>
              </a:ext>
            </a:extLst>
          </p:cNvPr>
          <p:cNvSpPr txBox="1"/>
          <p:nvPr/>
        </p:nvSpPr>
        <p:spPr>
          <a:xfrm>
            <a:off x="666389" y="484229"/>
            <a:ext cx="10539323" cy="2031325"/>
          </a:xfrm>
          <a:prstGeom prst="rect">
            <a:avLst/>
          </a:prstGeom>
          <a:noFill/>
        </p:spPr>
        <p:txBody>
          <a:bodyPr wrap="square">
            <a:spAutoFit/>
          </a:bodyPr>
          <a:lstStyle/>
          <a:p>
            <a:pPr algn="just"/>
            <a:r>
              <a:rPr lang="pt-BR" b="1" i="0" u="none" strike="noStrike" baseline="0" dirty="0">
                <a:solidFill>
                  <a:srgbClr val="00B050"/>
                </a:solidFill>
                <a:latin typeface="FrutigerLTStd-Black"/>
              </a:rPr>
              <a:t>1.1.1 Conceitos fundamentais</a:t>
            </a:r>
          </a:p>
          <a:p>
            <a:pPr algn="just"/>
            <a:endParaRPr lang="pt-BR" b="0" i="0" u="none" strike="noStrike" baseline="0" dirty="0">
              <a:latin typeface="FrutigerLTStd-Black"/>
            </a:endParaRPr>
          </a:p>
          <a:p>
            <a:pPr algn="just"/>
            <a:r>
              <a:rPr lang="pt-BR" sz="1800" b="0" i="0" u="none" strike="noStrike" baseline="0" dirty="0">
                <a:latin typeface="FrutigerLTStd-Light"/>
              </a:rPr>
              <a:t>Muitas mudanças ocorreram com a introdução da Internet em nosso cotidiano, a informação, por exemplo, não era um ativo muito importante nas organizações há certo tempo; o importante eram os equipamentos, considerados o maior patrimônio de uma empresa. Com o passar dos tempos e a modernização das estruturas de trabalho, novos modelos de gestão foram surgindo e alguns ativos, anteriormente sem importância, assumiram a primeira posição.</a:t>
            </a:r>
            <a:endParaRPr lang="pt-BR" dirty="0"/>
          </a:p>
        </p:txBody>
      </p:sp>
      <p:sp>
        <p:nvSpPr>
          <p:cNvPr id="5" name="CaixaDeTexto 4">
            <a:extLst>
              <a:ext uri="{FF2B5EF4-FFF2-40B4-BE49-F238E27FC236}">
                <a16:creationId xmlns:a16="http://schemas.microsoft.com/office/drawing/2014/main" id="{005F4AD3-375E-338E-053A-9A1C78988225}"/>
              </a:ext>
            </a:extLst>
          </p:cNvPr>
          <p:cNvSpPr txBox="1"/>
          <p:nvPr/>
        </p:nvSpPr>
        <p:spPr>
          <a:xfrm>
            <a:off x="666389" y="2768928"/>
            <a:ext cx="10539322" cy="1477328"/>
          </a:xfrm>
          <a:prstGeom prst="rect">
            <a:avLst/>
          </a:prstGeom>
          <a:noFill/>
        </p:spPr>
        <p:txBody>
          <a:bodyPr wrap="square">
            <a:spAutoFit/>
          </a:bodyPr>
          <a:lstStyle/>
          <a:p>
            <a:pPr algn="l"/>
            <a:r>
              <a:rPr lang="pt-BR" sz="1800" b="1" i="0" u="none" strike="noStrike" baseline="0" dirty="0">
                <a:latin typeface="FrutigerLTStd-Bold"/>
              </a:rPr>
              <a:t>Informação</a:t>
            </a:r>
          </a:p>
          <a:p>
            <a:pPr algn="l"/>
            <a:r>
              <a:rPr lang="pt-BR" sz="1800" b="0" i="0" u="none" strike="noStrike" baseline="0" dirty="0">
                <a:latin typeface="FrutigerLTStd-Light"/>
              </a:rPr>
              <a:t>Atualmente, a informação é um ativo importantíssimo, que requer cuidados dos especiais e restrições de acessos, por ser um ativo intangível e abstrato, podendo facilmente sair da empresa em uma lata de lixo, na memória de alguém, em meio magnético, impressa em papel, enfim, é um ativo muito vulnerável, logo, demanda cuidados.</a:t>
            </a:r>
            <a:endParaRPr lang="pt-BR" dirty="0"/>
          </a:p>
        </p:txBody>
      </p:sp>
      <p:sp>
        <p:nvSpPr>
          <p:cNvPr id="7" name="CaixaDeTexto 6">
            <a:extLst>
              <a:ext uri="{FF2B5EF4-FFF2-40B4-BE49-F238E27FC236}">
                <a16:creationId xmlns:a16="http://schemas.microsoft.com/office/drawing/2014/main" id="{8119D783-6984-9A8C-944F-E380C4277198}"/>
              </a:ext>
            </a:extLst>
          </p:cNvPr>
          <p:cNvSpPr txBox="1"/>
          <p:nvPr/>
        </p:nvSpPr>
        <p:spPr>
          <a:xfrm>
            <a:off x="666389" y="4426674"/>
            <a:ext cx="10455213" cy="2308324"/>
          </a:xfrm>
          <a:prstGeom prst="rect">
            <a:avLst/>
          </a:prstGeom>
          <a:noFill/>
        </p:spPr>
        <p:txBody>
          <a:bodyPr wrap="square">
            <a:spAutoFit/>
          </a:bodyPr>
          <a:lstStyle/>
          <a:p>
            <a:pPr algn="just"/>
            <a:r>
              <a:rPr lang="pt-BR" sz="1800" b="1" i="0" u="none" strike="noStrike" baseline="0" dirty="0">
                <a:latin typeface="FrutigerLTStd-Light"/>
              </a:rPr>
              <a:t>Mas o que exatamente entendemos por Informação? </a:t>
            </a:r>
            <a:r>
              <a:rPr lang="pt-BR" sz="1800" b="0" i="0" u="none" strike="noStrike" baseline="0" dirty="0">
                <a:latin typeface="FrutigerLTStd-Light"/>
              </a:rPr>
              <a:t>Bem, entende-se por Informação, “ativos que, como qualquer outro ativo importante para os negócios, possuem valor para uma organização e consequentemente precisam ser protegidos adequadamente”, conforme ISO (</a:t>
            </a:r>
            <a:r>
              <a:rPr lang="pt-BR" sz="1800" b="0" i="0" u="none" strike="noStrike" baseline="0" dirty="0" err="1">
                <a:latin typeface="FrutigerLTStd-Light"/>
              </a:rPr>
              <a:t>International</a:t>
            </a:r>
            <a:r>
              <a:rPr lang="pt-BR" sz="1800" b="0" i="0" u="none" strike="noStrike" baseline="0" dirty="0">
                <a:latin typeface="FrutigerLTStd-Light"/>
              </a:rPr>
              <a:t> </a:t>
            </a:r>
            <a:r>
              <a:rPr lang="pt-BR" sz="1800" b="0" i="0" u="none" strike="noStrike" baseline="0" dirty="0" err="1">
                <a:latin typeface="FrutigerLTStd-Light"/>
              </a:rPr>
              <a:t>Organization</a:t>
            </a:r>
            <a:r>
              <a:rPr lang="pt-BR" sz="1800" b="0" i="0" u="none" strike="noStrike" baseline="0" dirty="0">
                <a:latin typeface="FrutigerLTStd-Light"/>
              </a:rPr>
              <a:t> for </a:t>
            </a:r>
            <a:r>
              <a:rPr lang="pt-BR" sz="1800" b="0" i="0" u="none" strike="noStrike" baseline="0" dirty="0" err="1">
                <a:latin typeface="FrutigerLTStd-Light"/>
              </a:rPr>
              <a:t>Standardization</a:t>
            </a:r>
            <a:r>
              <a:rPr lang="pt-BR" sz="1800" b="0" i="0" u="none" strike="noStrike" baseline="0" dirty="0">
                <a:latin typeface="FrutigerLTStd-Light"/>
              </a:rPr>
              <a:t>) e a IEC (</a:t>
            </a:r>
            <a:r>
              <a:rPr lang="pt-BR" sz="1800" b="0" i="0" u="none" strike="noStrike" baseline="0" dirty="0" err="1">
                <a:latin typeface="FrutigerLTStd-Light"/>
              </a:rPr>
              <a:t>International</a:t>
            </a:r>
            <a:r>
              <a:rPr lang="pt-BR" sz="1800" b="0" i="0" u="none" strike="noStrike" baseline="0" dirty="0">
                <a:latin typeface="FrutigerLTStd-Light"/>
              </a:rPr>
              <a:t> </a:t>
            </a:r>
            <a:r>
              <a:rPr lang="pt-BR" sz="1800" b="0" i="0" u="none" strike="noStrike" baseline="0" dirty="0" err="1">
                <a:latin typeface="FrutigerLTStd-Light"/>
              </a:rPr>
              <a:t>Electrotechnical</a:t>
            </a:r>
            <a:r>
              <a:rPr lang="pt-BR" sz="1800" b="0" i="0" u="none" strike="noStrike" baseline="0" dirty="0">
                <a:latin typeface="FrutigerLTStd-Light"/>
              </a:rPr>
              <a:t> Commission) nº 17799.</a:t>
            </a:r>
          </a:p>
          <a:p>
            <a:pPr algn="just"/>
            <a:endParaRPr lang="pt-BR" sz="1800" b="0" i="0" u="none" strike="noStrike" baseline="0" dirty="0">
              <a:latin typeface="FrutigerLTStd-Light"/>
            </a:endParaRPr>
          </a:p>
          <a:p>
            <a:pPr algn="just"/>
            <a:r>
              <a:rPr lang="pt-BR" sz="1800" b="0" i="0" u="none" strike="noStrike" baseline="0" dirty="0">
                <a:latin typeface="FrutigerLTStd-Light"/>
              </a:rPr>
              <a:t>Fontes (2006, p.2) afirma que, “Informação é um recurso que move o mundo, além de nos dar conhecimento de como o universo está caminhando [...] É um recurso crítico para realização do negócio e execução da missão organizacional”.</a:t>
            </a:r>
            <a:endParaRPr lang="pt-BR" dirty="0"/>
          </a:p>
        </p:txBody>
      </p:sp>
    </p:spTree>
    <p:extLst>
      <p:ext uri="{BB962C8B-B14F-4D97-AF65-F5344CB8AC3E}">
        <p14:creationId xmlns:p14="http://schemas.microsoft.com/office/powerpoint/2010/main" val="267547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D9717EB-A0A5-45C4-BBA9-AEC71461DEBF}"/>
              </a:ext>
            </a:extLst>
          </p:cNvPr>
          <p:cNvSpPr txBox="1"/>
          <p:nvPr/>
        </p:nvSpPr>
        <p:spPr>
          <a:xfrm>
            <a:off x="810883" y="685454"/>
            <a:ext cx="10248181" cy="5416868"/>
          </a:xfrm>
          <a:prstGeom prst="rect">
            <a:avLst/>
          </a:prstGeom>
          <a:noFill/>
        </p:spPr>
        <p:txBody>
          <a:bodyPr wrap="square">
            <a:spAutoFit/>
          </a:bodyPr>
          <a:lstStyle/>
          <a:p>
            <a:pPr algn="just"/>
            <a:r>
              <a:rPr lang="pt-BR" sz="2000" b="1" i="0" u="none" strike="noStrike" baseline="0" dirty="0">
                <a:solidFill>
                  <a:srgbClr val="00B050"/>
                </a:solidFill>
                <a:latin typeface="FrutigerLTStd-Black"/>
              </a:rPr>
              <a:t>1.2 Segurança da informação</a:t>
            </a:r>
          </a:p>
          <a:p>
            <a:pPr algn="just"/>
            <a:endParaRPr lang="pt-BR" sz="2000" b="1" i="0" u="none" strike="noStrike" baseline="0" dirty="0">
              <a:solidFill>
                <a:srgbClr val="00B050"/>
              </a:solidFill>
              <a:latin typeface="FrutigerLTStd-Black"/>
            </a:endParaRPr>
          </a:p>
          <a:p>
            <a:pPr algn="just"/>
            <a:r>
              <a:rPr lang="pt-BR" sz="1800" b="0" i="0" u="none" strike="noStrike" baseline="0" dirty="0">
                <a:latin typeface="FrutigerLTStd-Light"/>
              </a:rPr>
              <a:t>A Segurança da Informação é um tema bastante discutido não somente em salas de aula, como também nas redes sociais e em outros meios de comunicação, por tratar-se de assegurar informações tanto pessoais como corporativos, que uma vez lidos ou até mesmo distribuídos, poderão ocasionar transtornos diretos e/ou indiretos à vítima.</a:t>
            </a:r>
          </a:p>
          <a:p>
            <a:pPr algn="just"/>
            <a:endParaRPr lang="pt-BR" sz="1800" b="0" i="0" u="none" strike="noStrike" baseline="0" dirty="0">
              <a:latin typeface="FrutigerLTStd-Light"/>
            </a:endParaRPr>
          </a:p>
          <a:p>
            <a:pPr algn="just"/>
            <a:r>
              <a:rPr lang="pt-BR" sz="1800" b="0" i="0" u="none" strike="noStrike" baseline="0" dirty="0">
                <a:latin typeface="FrutigerLTStd-Light"/>
              </a:rPr>
              <a:t>Há inúmeras definições de Segurança da Informação, pois há vários autores que discorrem a respeito do assunto, vamos então citar algumas:</a:t>
            </a:r>
          </a:p>
          <a:p>
            <a:pPr algn="just"/>
            <a:endParaRPr lang="pt-BR" sz="1800" b="0" i="0" u="none" strike="noStrike" baseline="0" dirty="0">
              <a:latin typeface="FrutigerLTStd-Light"/>
            </a:endParaRPr>
          </a:p>
          <a:p>
            <a:pPr algn="just"/>
            <a:r>
              <a:rPr lang="pt-BR" sz="1800" b="0" i="0" u="none" strike="noStrike" baseline="0" dirty="0">
                <a:latin typeface="FrutigerLTStd-Light"/>
              </a:rPr>
              <a:t>Para Alves (2006, p. 15), a Segurança da Informação “visa proteger a informação de forma a garantir a continuidade dos negócios, minimizando os danos e maximizando o retorno dos investimentos e as oportunidades de negócios”.</a:t>
            </a:r>
          </a:p>
          <a:p>
            <a:pPr algn="just"/>
            <a:endParaRPr lang="pt-BR" sz="1800" b="0" i="0" u="none" strike="noStrike" baseline="0" dirty="0">
              <a:latin typeface="FrutigerLTStd-Light"/>
            </a:endParaRPr>
          </a:p>
          <a:p>
            <a:pPr algn="just"/>
            <a:r>
              <a:rPr lang="pt-BR" sz="1800" b="0" i="0" u="none" strike="noStrike" baseline="0" dirty="0">
                <a:latin typeface="FrutigerLTStd-Light"/>
              </a:rPr>
              <a:t>Há também um sistema especializado para padronização mundial, formado pela ISO (</a:t>
            </a:r>
            <a:r>
              <a:rPr lang="pt-BR" sz="1800" b="0" i="0" u="none" strike="noStrike" baseline="0" dirty="0" err="1">
                <a:latin typeface="FrutigerLTStd-Light"/>
              </a:rPr>
              <a:t>International</a:t>
            </a:r>
            <a:r>
              <a:rPr lang="pt-BR" sz="1800" b="0" i="0" u="none" strike="noStrike" baseline="0" dirty="0">
                <a:latin typeface="FrutigerLTStd-Light"/>
              </a:rPr>
              <a:t> </a:t>
            </a:r>
            <a:r>
              <a:rPr lang="pt-BR" sz="1800" b="0" i="0" u="none" strike="noStrike" baseline="0" dirty="0" err="1">
                <a:latin typeface="FrutigerLTStd-Light"/>
              </a:rPr>
              <a:t>Organization</a:t>
            </a:r>
            <a:r>
              <a:rPr lang="pt-BR" sz="1800" b="0" i="0" u="none" strike="noStrike" baseline="0" dirty="0">
                <a:latin typeface="FrutigerLTStd-Light"/>
              </a:rPr>
              <a:t> for </a:t>
            </a:r>
            <a:r>
              <a:rPr lang="pt-BR" sz="1800" b="0" i="0" u="none" strike="noStrike" baseline="0" dirty="0" err="1">
                <a:latin typeface="FrutigerLTStd-Light"/>
              </a:rPr>
              <a:t>Standardization</a:t>
            </a:r>
            <a:r>
              <a:rPr lang="pt-BR" sz="1800" b="0" i="0" u="none" strike="noStrike" baseline="0" dirty="0">
                <a:latin typeface="FrutigerLTStd-Light"/>
              </a:rPr>
              <a:t>) e a IEC (</a:t>
            </a:r>
            <a:r>
              <a:rPr lang="pt-BR" sz="1800" b="0" i="0" u="none" strike="noStrike" baseline="0" dirty="0" err="1">
                <a:latin typeface="FrutigerLTStd-Light"/>
              </a:rPr>
              <a:t>International</a:t>
            </a:r>
            <a:r>
              <a:rPr lang="pt-BR" sz="1800" b="0" i="0" u="none" strike="noStrike" baseline="0" dirty="0">
                <a:latin typeface="FrutigerLTStd-Light"/>
              </a:rPr>
              <a:t> </a:t>
            </a:r>
            <a:r>
              <a:rPr lang="pt-BR" sz="1800" b="0" i="0" u="none" strike="noStrike" baseline="0" dirty="0" err="1">
                <a:latin typeface="FrutigerLTStd-Light"/>
              </a:rPr>
              <a:t>Electrotechnical</a:t>
            </a:r>
            <a:r>
              <a:rPr lang="pt-BR" sz="1800" b="0" i="0" u="none" strike="noStrike" baseline="0" dirty="0">
                <a:latin typeface="FrutigerLTStd-Light"/>
              </a:rPr>
              <a:t> Commission) e definem Segurança da Informação“ como uma proteção das informações contra uma ampla gama de ameaças para assegurar a continuidade dos negócios, minimizar prejuízos e maximizar o retorno de investimentos e oportunidade comerciais”.</a:t>
            </a:r>
            <a:endParaRPr lang="pt-BR" dirty="0"/>
          </a:p>
        </p:txBody>
      </p:sp>
    </p:spTree>
    <p:extLst>
      <p:ext uri="{BB962C8B-B14F-4D97-AF65-F5344CB8AC3E}">
        <p14:creationId xmlns:p14="http://schemas.microsoft.com/office/powerpoint/2010/main" val="4174644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65E00345-1554-DA90-2298-7FB752600218}"/>
              </a:ext>
            </a:extLst>
          </p:cNvPr>
          <p:cNvSpPr txBox="1"/>
          <p:nvPr/>
        </p:nvSpPr>
        <p:spPr>
          <a:xfrm>
            <a:off x="560717" y="575609"/>
            <a:ext cx="10558732" cy="2031325"/>
          </a:xfrm>
          <a:prstGeom prst="rect">
            <a:avLst/>
          </a:prstGeom>
          <a:noFill/>
        </p:spPr>
        <p:txBody>
          <a:bodyPr wrap="square">
            <a:spAutoFit/>
          </a:bodyPr>
          <a:lstStyle/>
          <a:p>
            <a:pPr algn="just"/>
            <a:r>
              <a:rPr lang="pt-BR" b="1" i="0" u="none" strike="noStrike" baseline="0" dirty="0">
                <a:solidFill>
                  <a:srgbClr val="00B050"/>
                </a:solidFill>
                <a:latin typeface="FrutigerLTStd-Black"/>
              </a:rPr>
              <a:t>1.3 Função do departamento de segurança de Informação de uma empresa</a:t>
            </a:r>
          </a:p>
          <a:p>
            <a:pPr algn="just"/>
            <a:endParaRPr lang="pt-BR" b="0" i="0" u="none" strike="noStrike" baseline="0" dirty="0">
              <a:latin typeface="FrutigerLTStd-Black"/>
            </a:endParaRPr>
          </a:p>
          <a:p>
            <a:pPr algn="just"/>
            <a:r>
              <a:rPr lang="pt-BR" sz="1800" b="0" i="0" u="none" strike="noStrike" baseline="0" dirty="0">
                <a:latin typeface="FrutigerLTStd-Light"/>
              </a:rPr>
              <a:t>Basicamente, as atividades pertinentes a esse setor envolvem a criação, implementação, controle e monitoramento de políticas que almejam assegurar os ativos de informação de uma empresa ou pessoa.</a:t>
            </a:r>
          </a:p>
          <a:p>
            <a:pPr algn="just"/>
            <a:endParaRPr lang="pt-BR" sz="1800" b="0" i="0" u="none" strike="noStrike" baseline="0" dirty="0">
              <a:latin typeface="FrutigerLTStd-Light"/>
            </a:endParaRPr>
          </a:p>
          <a:p>
            <a:pPr algn="just"/>
            <a:r>
              <a:rPr lang="pt-BR" sz="1800" b="0" i="0" u="none" strike="noStrike" baseline="0" dirty="0">
                <a:latin typeface="FrutigerLTStd-Light"/>
              </a:rPr>
              <a:t>As áreas de negócios são seu foco, principalmente os setores que utilizam as tecnologias para o desenvolvimento dos trabalhos, sendo um recurso indispensável aos processos de produção atualmente.</a:t>
            </a:r>
            <a:endParaRPr lang="pt-BR" dirty="0"/>
          </a:p>
        </p:txBody>
      </p:sp>
      <p:sp>
        <p:nvSpPr>
          <p:cNvPr id="5" name="CaixaDeTexto 4">
            <a:extLst>
              <a:ext uri="{FF2B5EF4-FFF2-40B4-BE49-F238E27FC236}">
                <a16:creationId xmlns:a16="http://schemas.microsoft.com/office/drawing/2014/main" id="{532CD765-E79C-F55C-1C89-8E72510AA1D2}"/>
              </a:ext>
            </a:extLst>
          </p:cNvPr>
          <p:cNvSpPr txBox="1"/>
          <p:nvPr/>
        </p:nvSpPr>
        <p:spPr>
          <a:xfrm>
            <a:off x="560717" y="2918958"/>
            <a:ext cx="10558732" cy="2031325"/>
          </a:xfrm>
          <a:prstGeom prst="rect">
            <a:avLst/>
          </a:prstGeom>
          <a:noFill/>
        </p:spPr>
        <p:txBody>
          <a:bodyPr wrap="square">
            <a:spAutoFit/>
          </a:bodyPr>
          <a:lstStyle/>
          <a:p>
            <a:pPr algn="just"/>
            <a:r>
              <a:rPr lang="pt-BR" sz="1800" b="0" i="0" u="none" strike="noStrike" baseline="0" dirty="0">
                <a:latin typeface="FrutigerLTStd-Light"/>
              </a:rPr>
              <a:t>É importantíssimo haver </a:t>
            </a:r>
            <a:r>
              <a:rPr lang="pt-BR" sz="1800" b="1" i="0" u="none" strike="noStrike" baseline="0" dirty="0">
                <a:latin typeface="FrutigerLTStd-Bold"/>
              </a:rPr>
              <a:t>sinergia </a:t>
            </a:r>
            <a:r>
              <a:rPr lang="pt-BR" sz="1800" b="0" i="0" u="none" strike="noStrike" baseline="0" dirty="0">
                <a:latin typeface="FrutigerLTStd-Light"/>
              </a:rPr>
              <a:t>entre o Departamento de Segurança de Informação e os demais departamentos de uma empresa, devendo funcionar de forma coordenada. Caso ocorra fragmento dentro da organização, o gerenciamento do negócio pode tornar-se inviável e qualquer implementação de segurança da informação estará fadada ao insucesso, prejudicando toda a organização.</a:t>
            </a:r>
          </a:p>
          <a:p>
            <a:pPr algn="just"/>
            <a:endParaRPr lang="pt-BR" sz="1800" b="0" i="0" u="none" strike="noStrike" baseline="0" dirty="0">
              <a:latin typeface="FrutigerLTStd-Light"/>
            </a:endParaRPr>
          </a:p>
          <a:p>
            <a:pPr algn="just"/>
            <a:r>
              <a:rPr lang="pt-BR" sz="1800" b="0" i="0" u="none" strike="noStrike" baseline="0" dirty="0">
                <a:latin typeface="FrutigerLTStd-Light"/>
              </a:rPr>
              <a:t>Para existir essa segurança da informação, foram estabelecidos princípios conforme pode ser observado a seguir.</a:t>
            </a:r>
            <a:endParaRPr lang="pt-BR" dirty="0"/>
          </a:p>
        </p:txBody>
      </p:sp>
    </p:spTree>
    <p:extLst>
      <p:ext uri="{BB962C8B-B14F-4D97-AF65-F5344CB8AC3E}">
        <p14:creationId xmlns:p14="http://schemas.microsoft.com/office/powerpoint/2010/main" val="429270694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FDF7CFB516D244090085CB25C791B67" ma:contentTypeVersion="0" ma:contentTypeDescription="Crie um novo documento." ma:contentTypeScope="" ma:versionID="48beb5ca94ed2885a8eb9a9445a73b14">
  <xsd:schema xmlns:xsd="http://www.w3.org/2001/XMLSchema" xmlns:xs="http://www.w3.org/2001/XMLSchema" xmlns:p="http://schemas.microsoft.com/office/2006/metadata/properties" targetNamespace="http://schemas.microsoft.com/office/2006/metadata/properties" ma:root="true" ma:fieldsID="8d2d35cd79d80d3b38601b74d693a05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401BF0-EA35-4C25-BD5A-94AD87BEC25A}"/>
</file>

<file path=customXml/itemProps2.xml><?xml version="1.0" encoding="utf-8"?>
<ds:datastoreItem xmlns:ds="http://schemas.openxmlformats.org/officeDocument/2006/customXml" ds:itemID="{B977DB00-ECC3-4DC9-B0C6-6F63A989E7F6}"/>
</file>

<file path=customXml/itemProps3.xml><?xml version="1.0" encoding="utf-8"?>
<ds:datastoreItem xmlns:ds="http://schemas.openxmlformats.org/officeDocument/2006/customXml" ds:itemID="{08641222-3B43-4691-9FA5-87C10D0B907E}"/>
</file>

<file path=docProps/app.xml><?xml version="1.0" encoding="utf-8"?>
<Properties xmlns="http://schemas.openxmlformats.org/officeDocument/2006/extended-properties" xmlns:vt="http://schemas.openxmlformats.org/officeDocument/2006/docPropsVTypes">
  <TotalTime>361</TotalTime>
  <Words>5629</Words>
  <Application>Microsoft Office PowerPoint</Application>
  <PresentationFormat>Widescreen</PresentationFormat>
  <Paragraphs>265</Paragraphs>
  <Slides>32</Slides>
  <Notes>0</Notes>
  <HiddenSlides>0</HiddenSlides>
  <MMClips>0</MMClips>
  <ScaleCrop>false</ScaleCrop>
  <HeadingPairs>
    <vt:vector size="6" baseType="variant">
      <vt:variant>
        <vt:lpstr>Fontes usadas</vt:lpstr>
      </vt:variant>
      <vt:variant>
        <vt:i4>12</vt:i4>
      </vt:variant>
      <vt:variant>
        <vt:lpstr>Tema</vt:lpstr>
      </vt:variant>
      <vt:variant>
        <vt:i4>1</vt:i4>
      </vt:variant>
      <vt:variant>
        <vt:lpstr>Títulos de slides</vt:lpstr>
      </vt:variant>
      <vt:variant>
        <vt:i4>32</vt:i4>
      </vt:variant>
    </vt:vector>
  </HeadingPairs>
  <TitlesOfParts>
    <vt:vector size="45" baseType="lpstr">
      <vt:lpstr>Arial</vt:lpstr>
      <vt:lpstr>Calibri</vt:lpstr>
      <vt:lpstr>Calibri Light</vt:lpstr>
      <vt:lpstr>FrutigerLTStd-Black</vt:lpstr>
      <vt:lpstr>FrutigerLTStd-BlackItalic</vt:lpstr>
      <vt:lpstr>FrutigerLTStd-Bold</vt:lpstr>
      <vt:lpstr>FrutigerLTStd-BoldCn</vt:lpstr>
      <vt:lpstr>FrutigerLTStd-Cn</vt:lpstr>
      <vt:lpstr>FrutigerLTStd-Light</vt:lpstr>
      <vt:lpstr>FrutigerLTStd-LightCn</vt:lpstr>
      <vt:lpstr>FrutigerLTStd-LightItalic</vt:lpstr>
      <vt:lpstr>Open Sans</vt:lpstr>
      <vt:lpstr>Tema do Office</vt:lpstr>
      <vt:lpstr>Segurança da Informação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RONILSON RODRIGUES PINHO</dc:creator>
  <cp:lastModifiedBy>RONILSON RODRIGUES PINHO</cp:lastModifiedBy>
  <cp:revision>8</cp:revision>
  <dcterms:created xsi:type="dcterms:W3CDTF">2023-03-23T15:04:34Z</dcterms:created>
  <dcterms:modified xsi:type="dcterms:W3CDTF">2023-03-23T21:06:10Z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0x010100CFDF7CFB516D244090085CB25C791B67</vt:lpwstr>
  </property>
</Properties>
</file>