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57" r:id="rId17"/>
    <p:sldId id="258" r:id="rId18"/>
    <p:sldId id="259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02FC8-50FD-5164-6E75-F2193661E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ECEA9E-E103-0C7D-5BB6-FE8CDA75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96F9BF-D6B0-221E-1A86-D314B63A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6273-645A-4B26-A031-E971A616F185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93D640-1565-93CA-499A-50EC10BF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169FD7-EC59-A490-5473-4CAF03CF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D56-2A04-4451-99A4-5CBD92FDAA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84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9CB57-C2CE-5684-DDCC-9872FDBE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DD536E-3034-4AC2-7EE1-E4D6AEFC8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E134A6-45E1-5A9F-2694-AE836946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6273-645A-4B26-A031-E971A616F185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866CA4-A4E3-BEAB-23B8-454C3A91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3F7EEF-6030-1E1E-C4AB-1984A4A9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D56-2A04-4451-99A4-5CBD92FDAA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89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AB9513-B0FF-6AAF-7F43-018145824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5C201B-F1AF-991B-9AC5-DF34C1638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879FAC-D092-06F1-4960-2AC059A6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6273-645A-4B26-A031-E971A616F185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404E80-7A8E-C855-CA08-7DE90130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3A91F9-61B7-DAA3-6926-970CD5BA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D56-2A04-4451-99A4-5CBD92FDAA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94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73079-9944-9CC0-C77B-3CD4ADDB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09807-F595-EE03-04B7-E897A005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6F0904-6353-94E1-CC54-C7DB6365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6273-645A-4B26-A031-E971A616F185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30E69C-331E-D7D9-4F25-57B829A0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80AB4A-1562-026E-03F3-242306C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D56-2A04-4451-99A4-5CBD92FDAA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37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826E7-6C01-65CE-C900-C818312E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CB9E43-63B8-FB1A-A847-35A9FF2EC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324DBD-9CFD-D84A-7494-7930B261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6273-645A-4B26-A031-E971A616F185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62640B-0688-2606-32F0-BB02A09C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7A1A38-D3DD-DF69-D26E-A3E6DE1B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D56-2A04-4451-99A4-5CBD92FDAA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14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25D11-BCF7-7415-2DBC-CAF8EDF1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95060B-2EF4-B7DE-357C-7B9B93ABF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E0561B-D2EE-3CA5-70C3-74EBFBDED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41BBFF-22A6-AD39-D89A-3B407266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6273-645A-4B26-A031-E971A616F185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A02D97-2D3C-4836-D715-0A6E27E1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44DE81-DF9E-0B16-378C-9353F7E1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D56-2A04-4451-99A4-5CBD92FDAA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41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83F21-00D4-0571-371F-FC649B61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A92C12-A09C-F786-0DA8-66FA5BEDF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7E371C-FA5D-FFD3-B4AC-8304B8C77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D22D7B-3539-A664-A654-B1BCF4AF6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C5A818-D2AE-6285-1B5E-7148E522C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6B267A-51C6-17CA-2E1A-01567DDF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6273-645A-4B26-A031-E971A616F185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442AC3-91A5-C102-A0C5-BD771B47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26F7226-09EF-3481-AE4F-6DDB1108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D56-2A04-4451-99A4-5CBD92FDAA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81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1B276-50B9-9514-C0F2-5D273A28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3E025A-6946-98E9-1263-78C9BAC6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6273-645A-4B26-A031-E971A616F185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76F312-4902-28FB-566E-CC4D042B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D02332-34F8-3E7D-2AC8-7139F0A8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D56-2A04-4451-99A4-5CBD92FDAA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13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832E56-F086-77F7-456F-F1360E06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6273-645A-4B26-A031-E971A616F185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3FC109B-F6BE-90BE-F2B1-A8636367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1FAB87-ED7C-7900-79BE-118A5E74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D56-2A04-4451-99A4-5CBD92FDAA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51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D6904-A2D7-0054-9941-4DE0B767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895D8-7911-AB24-D1D2-97405D22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70CF9C-BA2C-5E08-9E3A-909460BC7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35FA40-C545-5C72-7078-7B45ED81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6273-645A-4B26-A031-E971A616F185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56199A-649F-66FA-819E-FA963700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DF1712-D256-F031-7962-0A9A52DA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D56-2A04-4451-99A4-5CBD92FDAA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46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B719A-61DA-B60F-DA9A-573811A7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5C9EF4-A806-600F-C176-9DC423FAF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D19019-6327-D297-EC7B-15E20DA0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4035D5-4668-671D-E16E-656C787C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6273-645A-4B26-A031-E971A616F185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040EB6-FFE0-B162-50DA-975C3A89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3A8F84-0E7E-2402-912B-15C384B9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D56-2A04-4451-99A4-5CBD92FDAA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16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F31701-6C5E-3E0F-38B5-2FB03DE7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E0B4E4-3480-0963-D28C-3B3EF299B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B23589-0818-C42D-BCE7-EE7CB19DB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6273-645A-4B26-A031-E971A616F185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00E10B-D084-D04C-C722-AECF64933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07D652-5A38-2919-EEF8-330611A3A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1ED56-2A04-4451-99A4-5CBD92FDAA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112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47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02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49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22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996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237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417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156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51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3072D7A-B958-0CDC-8620-9211A9D27DBE}"/>
              </a:ext>
            </a:extLst>
          </p:cNvPr>
          <p:cNvSpPr txBox="1"/>
          <p:nvPr/>
        </p:nvSpPr>
        <p:spPr>
          <a:xfrm>
            <a:off x="416052" y="738646"/>
            <a:ext cx="113431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pt-BR" b="1" i="0" dirty="0">
                <a:solidFill>
                  <a:srgbClr val="181A1F"/>
                </a:solidFill>
                <a:effectLst/>
                <a:latin typeface="Cisco Sans"/>
              </a:rPr>
              <a:t>O que é segurança cibernética?</a:t>
            </a:r>
          </a:p>
          <a:p>
            <a:pPr algn="l" rtl="0"/>
            <a:r>
              <a:rPr lang="pt-BR" b="0" i="0" dirty="0">
                <a:solidFill>
                  <a:srgbClr val="181A1F"/>
                </a:solidFill>
                <a:effectLst/>
                <a:latin typeface="Cisco Sans"/>
              </a:rPr>
              <a:t>Segurança cibernética é um esforço contínuo para proteger indivíduos, organizações e governos de ataques digitais por proteger</a:t>
            </a:r>
          </a:p>
          <a:p>
            <a:pPr algn="l" rtl="0"/>
            <a:r>
              <a:rPr lang="pt-BR" b="1" i="0" dirty="0">
                <a:solidFill>
                  <a:srgbClr val="181A1F"/>
                </a:solidFill>
                <a:effectLst/>
                <a:latin typeface="Cisco Sans"/>
              </a:rPr>
              <a:t>Selecione os ícones de alfinete para descobrir mais sobre os três níveis de proteção.</a:t>
            </a:r>
          </a:p>
          <a:p>
            <a:pPr algn="l" rtl="0"/>
            <a:endParaRPr lang="pt-BR" b="1" dirty="0">
              <a:solidFill>
                <a:srgbClr val="181A1F"/>
              </a:solidFill>
              <a:latin typeface="Cisco Sans"/>
            </a:endParaRP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Particular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Como indivíduo, você precisa proteger sua identidade, seus dados e seus dispositivos de computação.</a:t>
            </a:r>
          </a:p>
          <a:p>
            <a:pPr algn="l" rtl="0"/>
            <a:endParaRPr lang="pt-BR" b="1" i="0" dirty="0">
              <a:solidFill>
                <a:srgbClr val="181A1F"/>
              </a:solidFill>
              <a:effectLst/>
              <a:latin typeface="Cisco Sans"/>
            </a:endParaRP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Corporativo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No nível corporativo, é responsabilidade de todos proteger a reputação, os dados e os clientes da empresa.</a:t>
            </a:r>
          </a:p>
          <a:p>
            <a:pPr algn="l" rtl="0"/>
            <a:endParaRPr lang="pt-BR" b="0" i="0" dirty="0">
              <a:solidFill>
                <a:srgbClr val="181A1F"/>
              </a:solidFill>
              <a:effectLst/>
              <a:latin typeface="Cisco Sans"/>
            </a:endParaRP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Governo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À medida que mais informações digitais são coletadas e compartilhadas, sua proteção se torna ainda mais vital no nível do governo, onde estão em jogo a segurança nacional, a estabilidade econômica, a segurança e o bem-estar dos cidadãos.</a:t>
            </a:r>
          </a:p>
          <a:p>
            <a:pPr algn="l" rtl="0"/>
            <a:endParaRPr lang="pt-BR" b="0" i="0" dirty="0">
              <a:solidFill>
                <a:srgbClr val="181A1F"/>
              </a:solidFill>
              <a:effectLst/>
              <a:latin typeface="Cisco Sans"/>
            </a:endParaRPr>
          </a:p>
        </p:txBody>
      </p:sp>
    </p:spTree>
    <p:extLst>
      <p:ext uri="{BB962C8B-B14F-4D97-AF65-F5344CB8AC3E}">
        <p14:creationId xmlns:p14="http://schemas.microsoft.com/office/powerpoint/2010/main" val="375438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CC4AE94-710C-6D72-2B15-C96EA62E924C}"/>
              </a:ext>
            </a:extLst>
          </p:cNvPr>
          <p:cNvSpPr txBox="1"/>
          <p:nvPr/>
        </p:nvSpPr>
        <p:spPr>
          <a:xfrm>
            <a:off x="562356" y="284125"/>
            <a:ext cx="11013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pt-BR" b="1" i="0" dirty="0">
                <a:solidFill>
                  <a:srgbClr val="181A1F"/>
                </a:solidFill>
                <a:effectLst/>
                <a:latin typeface="Cisco Sans"/>
              </a:rPr>
              <a:t>Protegendo seus dados pessoais</a:t>
            </a:r>
          </a:p>
          <a:p>
            <a:pPr algn="l" rtl="0"/>
            <a:r>
              <a:rPr lang="pt-BR" b="0" i="0" dirty="0">
                <a:solidFill>
                  <a:srgbClr val="181A1F"/>
                </a:solidFill>
                <a:effectLst/>
                <a:latin typeface="Cisco Sans"/>
              </a:rPr>
              <a:t>Os dados pessoais são quaisquer informações que possam ser usadas para identificá-lo e que possam existir tanto </a:t>
            </a:r>
            <a:r>
              <a:rPr lang="pt-BR" b="1" i="0" dirty="0">
                <a:solidFill>
                  <a:srgbClr val="181A1F"/>
                </a:solidFill>
                <a:effectLst/>
                <a:latin typeface="Cisco Sans"/>
              </a:rPr>
              <a:t>offline</a:t>
            </a:r>
            <a:r>
              <a:rPr lang="pt-BR" b="0" i="0" dirty="0">
                <a:solidFill>
                  <a:srgbClr val="181A1F"/>
                </a:solidFill>
                <a:effectLst/>
                <a:latin typeface="Cisco Sans"/>
              </a:rPr>
              <a:t> quanto</a:t>
            </a:r>
            <a:r>
              <a:rPr lang="pt-BR" b="1" i="0" dirty="0">
                <a:solidFill>
                  <a:srgbClr val="181A1F"/>
                </a:solidFill>
                <a:effectLst/>
                <a:latin typeface="Cisco Sans"/>
              </a:rPr>
              <a:t> online</a:t>
            </a:r>
            <a:r>
              <a:rPr lang="pt-BR" b="0" i="0" dirty="0">
                <a:solidFill>
                  <a:srgbClr val="181A1F"/>
                </a:solidFill>
                <a:effectLst/>
                <a:latin typeface="Cisco Sans"/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7A02BF-DA95-566E-C211-9A485F15FCE0}"/>
              </a:ext>
            </a:extLst>
          </p:cNvPr>
          <p:cNvSpPr txBox="1"/>
          <p:nvPr/>
        </p:nvSpPr>
        <p:spPr>
          <a:xfrm>
            <a:off x="562356" y="1207455"/>
            <a:ext cx="105933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effectLst/>
              </a:rPr>
              <a:t>Identidade offline</a:t>
            </a:r>
          </a:p>
          <a:p>
            <a:pPr algn="l" rtl="0"/>
            <a:r>
              <a:rPr lang="pt-BR" b="0" i="0" dirty="0">
                <a:effectLst/>
                <a:latin typeface="Cisco Sans"/>
              </a:rPr>
              <a:t>Sua identidade offline é a pessoa da vida real que você apresenta diariamente em casa, na escola ou no trabalho. Como resultado, a família e os amigos sabem detalhes sobre sua vida pessoal, incluindo seu nome completo, idade e endereço.</a:t>
            </a:r>
          </a:p>
          <a:p>
            <a:pPr algn="l" rtl="0"/>
            <a:r>
              <a:rPr lang="pt-BR" b="0" i="0" dirty="0">
                <a:effectLst/>
                <a:latin typeface="Cisco Sans"/>
              </a:rPr>
              <a:t>É importante não esquecer a importância de proteger sua identidade offline. Quando você não está olhando, os ladrões de identidade podem roubar seus dados com facilidade!</a:t>
            </a:r>
          </a:p>
          <a:p>
            <a:br>
              <a:rPr lang="pt-BR" b="0" i="0" dirty="0">
                <a:effectLst/>
                <a:latin typeface="FontAwesome"/>
              </a:rPr>
            </a:b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6D1A33-687A-98A4-BF23-B7178333AEA0}"/>
              </a:ext>
            </a:extLst>
          </p:cNvPr>
          <p:cNvSpPr txBox="1"/>
          <p:nvPr/>
        </p:nvSpPr>
        <p:spPr>
          <a:xfrm>
            <a:off x="562356" y="3284947"/>
            <a:ext cx="105933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181A1F"/>
                </a:solidFill>
                <a:effectLst/>
                <a:latin typeface="Cisco Sans"/>
              </a:rPr>
              <a:t>Identidade online</a:t>
            </a:r>
          </a:p>
          <a:p>
            <a:pPr algn="l" rtl="0"/>
            <a:r>
              <a:rPr lang="pt-BR" b="0" i="0" dirty="0">
                <a:solidFill>
                  <a:srgbClr val="181A1F"/>
                </a:solidFill>
                <a:effectLst/>
                <a:latin typeface="Cisco Sans"/>
              </a:rPr>
              <a:t>Sua identidade on-line não é apenas um nome. É quem você é e como você se apresenta aos outros on-line. Ele inclui o nome de usuário ou alias que você usa para suas contas online, bem como a identidade social que você estabelece e retrata em comunidades e sites online.</a:t>
            </a:r>
          </a:p>
          <a:p>
            <a:pPr algn="l" rtl="0"/>
            <a:r>
              <a:rPr lang="pt-BR" b="0" i="0" dirty="0">
                <a:solidFill>
                  <a:srgbClr val="181A1F"/>
                </a:solidFill>
                <a:effectLst/>
                <a:latin typeface="Cisco Sans"/>
              </a:rPr>
              <a:t>Você deve limitar a quantidade de informações pessoais que revela através de sua identidade on-line. </a:t>
            </a:r>
          </a:p>
        </p:txBody>
      </p:sp>
    </p:spTree>
    <p:extLst>
      <p:ext uri="{BB962C8B-B14F-4D97-AF65-F5344CB8AC3E}">
        <p14:creationId xmlns:p14="http://schemas.microsoft.com/office/powerpoint/2010/main" val="211149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6564BDA-7FA6-369E-C394-372117B8C71D}"/>
              </a:ext>
            </a:extLst>
          </p:cNvPr>
          <p:cNvSpPr txBox="1"/>
          <p:nvPr/>
        </p:nvSpPr>
        <p:spPr>
          <a:xfrm>
            <a:off x="402336" y="330720"/>
            <a:ext cx="106436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pt-BR" b="1" i="0" dirty="0">
                <a:solidFill>
                  <a:srgbClr val="181A1F"/>
                </a:solidFill>
                <a:effectLst/>
                <a:latin typeface="Cisco Sans"/>
              </a:rPr>
              <a:t>1.2.1 Tipos de dados corporativos</a:t>
            </a:r>
          </a:p>
          <a:p>
            <a:pPr algn="l"/>
            <a:r>
              <a:rPr lang="pt-BR" b="1" i="0" dirty="0">
                <a:solidFill>
                  <a:srgbClr val="181A1F"/>
                </a:solidFill>
                <a:effectLst/>
                <a:latin typeface="Cisco Sans"/>
              </a:rPr>
              <a:t>Concluída 1.2.1.1 Dados Tradicionais</a:t>
            </a:r>
          </a:p>
          <a:p>
            <a:pPr algn="l" fontAlgn="ctr"/>
            <a:r>
              <a:rPr lang="pt-BR" b="1" i="0" dirty="0">
                <a:solidFill>
                  <a:srgbClr val="181A1F"/>
                </a:solidFill>
                <a:effectLst/>
                <a:latin typeface="Cisco Sans"/>
              </a:rPr>
              <a:t>1.2.1.1 Dados Tradicionais</a:t>
            </a:r>
          </a:p>
          <a:p>
            <a:pPr algn="l"/>
            <a:r>
              <a:rPr lang="pt-BR" b="0" i="0" dirty="0">
                <a:effectLst/>
                <a:latin typeface="Cisco Sans"/>
              </a:rPr>
              <a:t>Os dados tradicionais são normalmente gerados e mantidos por todas as organizações, grandes e pequenas. Ele inclui o seguinte: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Cisco Sans"/>
              </a:rPr>
              <a:t>Dados transacionais </a:t>
            </a:r>
            <a:r>
              <a:rPr lang="pt-BR" b="0" i="0" dirty="0">
                <a:effectLst/>
                <a:latin typeface="Cisco Sans"/>
              </a:rPr>
              <a:t>como detalhes relacionados a compras e vendas, atividades de produção e operações organizacionais básicas, como qualquer informação usada para tomar decisões de trabalho.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Cisco Sans"/>
              </a:rPr>
              <a:t>Propriedade intelectual</a:t>
            </a:r>
            <a:r>
              <a:rPr lang="pt-BR" b="0" i="0" dirty="0">
                <a:effectLst/>
                <a:latin typeface="Cisco Sans"/>
              </a:rPr>
              <a:t> , como patentes, marcas registradas e planos de novos produtos, permite que uma empresa obtenha vantagem econômica sobre seus concorrentes. Essas informações são geralmente consideradas um segredo comercial e perdê-las pode ser desastroso para o futuro de uma empresa.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Cisco Sans"/>
              </a:rPr>
              <a:t>Dados financeiros, </a:t>
            </a:r>
            <a:r>
              <a:rPr lang="pt-BR" b="0" i="0" dirty="0">
                <a:effectLst/>
                <a:latin typeface="Cisco Sans"/>
              </a:rPr>
              <a:t>como declarações de rendimentos, balanços e demonstrações de fluxo de caixa, proporcionam detalhes sobre a saúde da empresa.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D35243-850E-B438-C7D9-C5283AE376FB}"/>
              </a:ext>
            </a:extLst>
          </p:cNvPr>
          <p:cNvSpPr txBox="1"/>
          <p:nvPr/>
        </p:nvSpPr>
        <p:spPr>
          <a:xfrm>
            <a:off x="402336" y="3747040"/>
            <a:ext cx="108264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pt-BR" b="1" i="0" dirty="0">
                <a:solidFill>
                  <a:srgbClr val="181A1F"/>
                </a:solidFill>
                <a:effectLst/>
                <a:latin typeface="Cisco Sans"/>
              </a:rPr>
              <a:t>1.2.1.2 A Internet das Coisas (</a:t>
            </a:r>
            <a:r>
              <a:rPr lang="pt-BR" b="1" i="0" dirty="0" err="1">
                <a:solidFill>
                  <a:srgbClr val="181A1F"/>
                </a:solidFill>
                <a:effectLst/>
                <a:latin typeface="Cisco Sans"/>
              </a:rPr>
              <a:t>IoT</a:t>
            </a:r>
            <a:r>
              <a:rPr lang="pt-BR" b="1" i="0" dirty="0">
                <a:solidFill>
                  <a:srgbClr val="181A1F"/>
                </a:solidFill>
                <a:effectLst/>
                <a:latin typeface="Cisco Sans"/>
              </a:rPr>
              <a:t>) e Big Data</a:t>
            </a:r>
          </a:p>
          <a:p>
            <a:pPr algn="l"/>
            <a:r>
              <a:rPr lang="pt-BR" b="0" i="0" dirty="0">
                <a:effectLst/>
                <a:latin typeface="Cisco Sans"/>
              </a:rPr>
              <a:t>A </a:t>
            </a:r>
            <a:r>
              <a:rPr lang="pt-BR" b="0" i="0" dirty="0" err="1">
                <a:effectLst/>
                <a:latin typeface="Cisco Sans"/>
              </a:rPr>
              <a:t>IoT</a:t>
            </a:r>
            <a:r>
              <a:rPr lang="pt-BR" b="0" i="0" dirty="0">
                <a:effectLst/>
                <a:latin typeface="Cisco Sans"/>
              </a:rPr>
              <a:t> é uma grande rede de objetos físicos, como sensores, software e outros equipamentos. Todas essas “coisas” estão conectadas à Internet, com a capacidade de coletar e compartilhar dados. E, como as opções de armazenamento estão se expandindo pela nuvem e pela virtualização, não é nenhuma surpresa que o surgimento da </a:t>
            </a:r>
            <a:r>
              <a:rPr lang="pt-BR" b="0" i="0" dirty="0" err="1">
                <a:effectLst/>
                <a:latin typeface="Cisco Sans"/>
              </a:rPr>
              <a:t>IoT</a:t>
            </a:r>
            <a:r>
              <a:rPr lang="pt-BR" b="0" i="0" dirty="0">
                <a:effectLst/>
                <a:latin typeface="Cisco Sans"/>
              </a:rPr>
              <a:t> tenha levado a um crescimento exponencial dos dados, criando uma nova área de interesse em tecnologia e negócios chamada “Big Data”.</a:t>
            </a:r>
          </a:p>
        </p:txBody>
      </p:sp>
    </p:spTree>
    <p:extLst>
      <p:ext uri="{BB962C8B-B14F-4D97-AF65-F5344CB8AC3E}">
        <p14:creationId xmlns:p14="http://schemas.microsoft.com/office/powerpoint/2010/main" val="4852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9901CF1-8A11-13F5-CFDF-C8DB9953B9CB}"/>
              </a:ext>
            </a:extLst>
          </p:cNvPr>
          <p:cNvSpPr txBox="1"/>
          <p:nvPr/>
        </p:nvSpPr>
        <p:spPr>
          <a:xfrm>
            <a:off x="178308" y="174165"/>
            <a:ext cx="115260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pt-BR" b="1" i="0" dirty="0">
                <a:solidFill>
                  <a:srgbClr val="181A1F"/>
                </a:solidFill>
                <a:effectLst/>
                <a:latin typeface="Cisco Sans"/>
              </a:rPr>
              <a:t>1.2.2 O Cubo</a:t>
            </a: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Cisco Sans"/>
              </a:rPr>
              <a:t>O Cubo de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isco Sans"/>
              </a:rPr>
              <a:t>McCumber</a:t>
            </a:r>
            <a:r>
              <a:rPr lang="pt-BR" b="0" i="0" dirty="0">
                <a:solidFill>
                  <a:srgbClr val="000000"/>
                </a:solidFill>
                <a:effectLst/>
                <a:latin typeface="Cisco Sans"/>
              </a:rPr>
              <a:t> é uma estrutura de modelo criada por John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isco Sans"/>
              </a:rPr>
              <a:t>McCumber</a:t>
            </a:r>
            <a:r>
              <a:rPr lang="pt-BR" b="0" i="0" dirty="0">
                <a:solidFill>
                  <a:srgbClr val="000000"/>
                </a:solidFill>
                <a:effectLst/>
                <a:latin typeface="Cisco Sans"/>
              </a:rPr>
              <a:t> em 1991 para ajudar as empresas a estabelecer e avaliar iniciativas de segurança da informação considerando todos os fatores relacionados que as afetam. Esse modelo de segurança tem três dimensões:</a:t>
            </a:r>
            <a:endParaRPr lang="pt-BR" b="0" i="0" dirty="0">
              <a:solidFill>
                <a:srgbClr val="181A1F"/>
              </a:solidFill>
              <a:effectLst/>
              <a:latin typeface="Cisco Sans"/>
            </a:endParaRP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Cisco Sans"/>
              </a:rPr>
              <a:t>Os princípios básicos para proteger os sistemas de informação.</a:t>
            </a:r>
            <a:endParaRPr lang="pt-BR" b="0" i="0" dirty="0">
              <a:solidFill>
                <a:srgbClr val="181A1F"/>
              </a:solidFill>
              <a:effectLst/>
              <a:latin typeface="Cisco Sans"/>
            </a:endParaRP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Cisco Sans"/>
              </a:rPr>
              <a:t>A proteção das informações em cada um de seus possíveis estados.</a:t>
            </a:r>
            <a:endParaRPr lang="pt-BR" b="0" i="0" dirty="0">
              <a:solidFill>
                <a:srgbClr val="181A1F"/>
              </a:solidFill>
              <a:effectLst/>
              <a:latin typeface="Cisco Sans"/>
            </a:endParaRP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Cisco Sans"/>
              </a:rPr>
              <a:t>As medidas de segurança usadas para proteger os dados.</a:t>
            </a:r>
            <a:endParaRPr lang="pt-BR" b="0" i="0" dirty="0">
              <a:solidFill>
                <a:srgbClr val="181A1F"/>
              </a:solidFill>
              <a:effectLst/>
              <a:latin typeface="Cisco Sans"/>
            </a:endParaRPr>
          </a:p>
          <a:p>
            <a:pPr algn="l"/>
            <a:r>
              <a:rPr lang="pt-BR" b="1" i="0" dirty="0">
                <a:solidFill>
                  <a:srgbClr val="000000"/>
                </a:solidFill>
                <a:effectLst/>
                <a:latin typeface="Cisco Sans"/>
              </a:rPr>
              <a:t>Role para baixo para descobrir mais sobre os diferentes elementos de cada dimensão.</a:t>
            </a:r>
            <a:endParaRPr lang="pt-BR" b="0" i="0" dirty="0">
              <a:solidFill>
                <a:srgbClr val="181A1F"/>
              </a:solidFill>
              <a:effectLst/>
              <a:latin typeface="Cisco San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DE3DDC-A044-CBE3-1019-7FE5E53DE0F9}"/>
              </a:ext>
            </a:extLst>
          </p:cNvPr>
          <p:cNvSpPr txBox="1"/>
          <p:nvPr/>
        </p:nvSpPr>
        <p:spPr>
          <a:xfrm>
            <a:off x="332994" y="2805851"/>
            <a:ext cx="112166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000000"/>
                </a:solidFill>
                <a:effectLst/>
                <a:latin typeface="Cisco Sans"/>
              </a:rPr>
              <a:t>Principios</a:t>
            </a:r>
            <a:r>
              <a:rPr lang="pt-BR" b="1" i="0" dirty="0">
                <a:solidFill>
                  <a:srgbClr val="000000"/>
                </a:solidFill>
                <a:effectLst/>
                <a:latin typeface="Cisco Sans"/>
              </a:rPr>
              <a:t> fundamentais para proteger as </a:t>
            </a:r>
            <a:r>
              <a:rPr lang="pt-BR" b="1" i="0" dirty="0" err="1">
                <a:solidFill>
                  <a:srgbClr val="000000"/>
                </a:solidFill>
                <a:effectLst/>
                <a:latin typeface="Cisco Sans"/>
              </a:rPr>
              <a:t>informaçõs</a:t>
            </a:r>
            <a:endParaRPr lang="pt-BR" b="1" i="0" dirty="0">
              <a:solidFill>
                <a:srgbClr val="000000"/>
              </a:solidFill>
              <a:effectLst/>
              <a:latin typeface="Cisco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Cisco Sans"/>
              </a:rPr>
              <a:t>A confidencialidade </a:t>
            </a:r>
            <a:r>
              <a:rPr lang="pt-BR" b="0" i="0" dirty="0">
                <a:solidFill>
                  <a:srgbClr val="000000"/>
                </a:solidFill>
                <a:effectLst/>
                <a:latin typeface="Cisco Sans"/>
              </a:rPr>
              <a:t>é um conjunto de regras que evita a divulgação de dados sensíveis para pessoas, recursos ou processos não autorizados. Os métodos para garantir a confidencialidade incluem </a:t>
            </a:r>
            <a:r>
              <a:rPr lang="pt-BR" b="1" i="0" dirty="0">
                <a:solidFill>
                  <a:srgbClr val="000000"/>
                </a:solidFill>
                <a:effectLst/>
                <a:latin typeface="Cisco Sans"/>
              </a:rPr>
              <a:t>criptografia de dados</a:t>
            </a:r>
            <a:r>
              <a:rPr lang="pt-BR" b="0" i="0" dirty="0">
                <a:solidFill>
                  <a:srgbClr val="000000"/>
                </a:solidFill>
                <a:effectLst/>
                <a:latin typeface="Cisco Sans"/>
              </a:rPr>
              <a:t>, </a:t>
            </a:r>
            <a:r>
              <a:rPr lang="pt-BR" b="1" i="0" dirty="0">
                <a:solidFill>
                  <a:srgbClr val="000000"/>
                </a:solidFill>
                <a:effectLst/>
                <a:latin typeface="Cisco Sans"/>
              </a:rPr>
              <a:t>prova de identidade </a:t>
            </a:r>
            <a:r>
              <a:rPr lang="pt-BR" b="0" i="0" dirty="0">
                <a:solidFill>
                  <a:srgbClr val="000000"/>
                </a:solidFill>
                <a:effectLst/>
                <a:latin typeface="Cisco Sans"/>
              </a:rPr>
              <a:t>e </a:t>
            </a:r>
            <a:r>
              <a:rPr lang="pt-BR" b="1" i="0" dirty="0">
                <a:solidFill>
                  <a:srgbClr val="000000"/>
                </a:solidFill>
                <a:effectLst/>
                <a:latin typeface="Cisco Sans"/>
              </a:rPr>
              <a:t>autenticação de dois fatores</a:t>
            </a:r>
            <a:r>
              <a:rPr lang="pt-BR" b="0" i="0" dirty="0">
                <a:solidFill>
                  <a:srgbClr val="000000"/>
                </a:solidFill>
                <a:effectLst/>
                <a:latin typeface="Cisco Sans"/>
              </a:rPr>
              <a:t>.</a:t>
            </a:r>
            <a:endParaRPr lang="pt-BR" b="0" i="0" dirty="0">
              <a:solidFill>
                <a:srgbClr val="181A1F"/>
              </a:solidFill>
              <a:effectLst/>
              <a:latin typeface="Cisco Sans"/>
            </a:endParaRPr>
          </a:p>
          <a:p>
            <a:pPr algn="l">
              <a:buFont typeface="Arial" panose="020B0604020202020204" pitchFamily="34" charset="0"/>
              <a:buChar char="•"/>
            </a:pPr>
            <a:br>
              <a:rPr lang="pt-BR" b="0" i="0" dirty="0">
                <a:solidFill>
                  <a:srgbClr val="181A1F"/>
                </a:solidFill>
                <a:effectLst/>
                <a:latin typeface="Cisco Sans"/>
              </a:rPr>
            </a:br>
            <a:r>
              <a:rPr lang="pt-BR" b="1" i="0" dirty="0">
                <a:solidFill>
                  <a:srgbClr val="000000"/>
                </a:solidFill>
                <a:effectLst/>
                <a:latin typeface="Cisco Sans"/>
              </a:rPr>
              <a:t>A integridade </a:t>
            </a:r>
            <a:r>
              <a:rPr lang="pt-BR" b="0" i="0" dirty="0">
                <a:solidFill>
                  <a:srgbClr val="000000"/>
                </a:solidFill>
                <a:effectLst/>
                <a:latin typeface="Cisco Sans"/>
              </a:rPr>
              <a:t>garante que as informações ou os processos do sistema sejam protegidos contra modificações intencionais ou acidentais. Uma maneira de garantir a integridade é usar uma </a:t>
            </a:r>
            <a:r>
              <a:rPr lang="pt-BR" b="1" i="0" dirty="0">
                <a:solidFill>
                  <a:srgbClr val="000000"/>
                </a:solidFill>
                <a:effectLst/>
                <a:latin typeface="Cisco Sans"/>
              </a:rPr>
              <a:t>função </a:t>
            </a:r>
            <a:r>
              <a:rPr lang="pt-BR" b="1" i="0" dirty="0" err="1">
                <a:solidFill>
                  <a:srgbClr val="000000"/>
                </a:solidFill>
                <a:effectLst/>
                <a:latin typeface="Cisco Sans"/>
              </a:rPr>
              <a:t>hash</a:t>
            </a:r>
            <a:r>
              <a:rPr lang="pt-BR" b="1" i="0" dirty="0">
                <a:solidFill>
                  <a:srgbClr val="000000"/>
                </a:solidFill>
                <a:effectLst/>
                <a:latin typeface="Cisco Sans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Cisco Sans"/>
              </a:rPr>
              <a:t>ou</a:t>
            </a:r>
            <a:r>
              <a:rPr lang="pt-BR" b="1" i="0" dirty="0">
                <a:solidFill>
                  <a:srgbClr val="000000"/>
                </a:solidFill>
                <a:effectLst/>
                <a:latin typeface="Cisco Sans"/>
              </a:rPr>
              <a:t> soma de verificação.</a:t>
            </a:r>
            <a:r>
              <a:rPr lang="pt-BR" b="0" i="0" dirty="0">
                <a:solidFill>
                  <a:srgbClr val="000000"/>
                </a:solidFill>
                <a:effectLst/>
                <a:latin typeface="Cisco Sans"/>
              </a:rPr>
              <a:t>.</a:t>
            </a:r>
            <a:endParaRPr lang="pt-BR" b="0" i="0" dirty="0">
              <a:solidFill>
                <a:srgbClr val="181A1F"/>
              </a:solidFill>
              <a:effectLst/>
              <a:latin typeface="Cisco Sans"/>
            </a:endParaRPr>
          </a:p>
          <a:p>
            <a:pPr algn="l">
              <a:buFont typeface="Arial" panose="020B0604020202020204" pitchFamily="34" charset="0"/>
              <a:buChar char="•"/>
            </a:pPr>
            <a:br>
              <a:rPr lang="pt-BR" b="0" i="0" dirty="0">
                <a:solidFill>
                  <a:srgbClr val="181A1F"/>
                </a:solidFill>
                <a:effectLst/>
                <a:latin typeface="Cisco Sans"/>
              </a:rPr>
            </a:br>
            <a:r>
              <a:rPr lang="pt-BR" b="1" i="0" dirty="0">
                <a:solidFill>
                  <a:srgbClr val="000000"/>
                </a:solidFill>
                <a:effectLst/>
                <a:latin typeface="Cisco Sans"/>
              </a:rPr>
              <a:t>Disponibilidade</a:t>
            </a:r>
            <a:r>
              <a:rPr lang="pt-BR" b="0" i="0" dirty="0">
                <a:solidFill>
                  <a:srgbClr val="000000"/>
                </a:solidFill>
                <a:effectLst/>
                <a:latin typeface="Cisco Sans"/>
              </a:rPr>
              <a:t> significa que os usuários autorizados podem acessar sistemas e dados quando e onde necessário, e aqueles que não atendem às condições estabelecidas, não podem. Isso pode ser alcançado por </a:t>
            </a:r>
            <a:r>
              <a:rPr lang="pt-BR" b="1" i="0" dirty="0">
                <a:solidFill>
                  <a:srgbClr val="000000"/>
                </a:solidFill>
                <a:effectLst/>
                <a:latin typeface="Cisco Sans"/>
              </a:rPr>
              <a:t>manutenção de equipamentos</a:t>
            </a:r>
            <a:r>
              <a:rPr lang="pt-BR" b="0" i="0" dirty="0">
                <a:solidFill>
                  <a:srgbClr val="000000"/>
                </a:solidFill>
                <a:effectLst/>
                <a:latin typeface="Cisco Sans"/>
              </a:rPr>
              <a:t>, </a:t>
            </a:r>
            <a:r>
              <a:rPr lang="pt-BR" b="1" i="0" dirty="0">
                <a:solidFill>
                  <a:srgbClr val="000000"/>
                </a:solidFill>
                <a:effectLst/>
                <a:latin typeface="Cisco Sans"/>
              </a:rPr>
              <a:t>realizando reparos de hardware</a:t>
            </a:r>
            <a:r>
              <a:rPr lang="pt-BR" b="0" i="0" dirty="0">
                <a:solidFill>
                  <a:srgbClr val="000000"/>
                </a:solidFill>
                <a:effectLst/>
                <a:latin typeface="Cisco Sans"/>
              </a:rPr>
              <a:t>, </a:t>
            </a:r>
            <a:r>
              <a:rPr lang="pt-BR" b="1" i="0" dirty="0">
                <a:solidFill>
                  <a:srgbClr val="000000"/>
                </a:solidFill>
                <a:effectLst/>
                <a:latin typeface="Cisco Sans"/>
              </a:rPr>
              <a:t>mantendo os sistemas operacionais e software </a:t>
            </a:r>
            <a:r>
              <a:rPr lang="pt-BR" b="1" i="0" dirty="0" err="1">
                <a:solidFill>
                  <a:srgbClr val="000000"/>
                </a:solidFill>
                <a:effectLst/>
                <a:latin typeface="Cisco Sans"/>
              </a:rPr>
              <a:t>atualizados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isco Sans"/>
              </a:rPr>
              <a:t>e</a:t>
            </a:r>
            <a:r>
              <a:rPr lang="pt-BR" b="0" i="0" dirty="0">
                <a:solidFill>
                  <a:srgbClr val="000000"/>
                </a:solidFill>
                <a:effectLst/>
                <a:latin typeface="Cisco Sans"/>
              </a:rPr>
              <a:t> </a:t>
            </a:r>
            <a:r>
              <a:rPr lang="pt-BR" b="1" i="0" dirty="0">
                <a:solidFill>
                  <a:srgbClr val="000000"/>
                </a:solidFill>
                <a:effectLst/>
                <a:latin typeface="Cisco Sans"/>
              </a:rPr>
              <a:t>criando de backups</a:t>
            </a:r>
            <a:r>
              <a:rPr lang="pt-BR" b="0" i="0" dirty="0">
                <a:solidFill>
                  <a:srgbClr val="000000"/>
                </a:solidFill>
                <a:effectLst/>
                <a:latin typeface="Cisco Sans"/>
              </a:rPr>
              <a:t>.</a:t>
            </a:r>
            <a:endParaRPr lang="pt-BR" b="0" i="0" dirty="0">
              <a:solidFill>
                <a:srgbClr val="181A1F"/>
              </a:solidFill>
              <a:effectLst/>
              <a:latin typeface="Cisco Sans"/>
            </a:endParaRPr>
          </a:p>
        </p:txBody>
      </p:sp>
    </p:spTree>
    <p:extLst>
      <p:ext uri="{BB962C8B-B14F-4D97-AF65-F5344CB8AC3E}">
        <p14:creationId xmlns:p14="http://schemas.microsoft.com/office/powerpoint/2010/main" val="176461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A6578F0-C11E-8151-D32E-672369936D95}"/>
              </a:ext>
            </a:extLst>
          </p:cNvPr>
          <p:cNvSpPr txBox="1"/>
          <p:nvPr/>
        </p:nvSpPr>
        <p:spPr>
          <a:xfrm>
            <a:off x="292608" y="396300"/>
            <a:ext cx="110825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Cisco Sans"/>
              </a:rPr>
              <a:t>Proteção da informação em casa Estado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isco Sans"/>
              </a:rPr>
              <a:t>Em </a:t>
            </a:r>
            <a:r>
              <a:rPr lang="pt-BR" b="1" i="0" dirty="0">
                <a:solidFill>
                  <a:srgbClr val="000000"/>
                </a:solidFill>
                <a:effectLst/>
                <a:latin typeface="Cisco Sans"/>
              </a:rPr>
              <a:t>O processamento </a:t>
            </a:r>
            <a:r>
              <a:rPr lang="pt-BR" b="0" i="0" dirty="0">
                <a:solidFill>
                  <a:srgbClr val="000000"/>
                </a:solidFill>
                <a:effectLst/>
                <a:latin typeface="Cisco Sans"/>
              </a:rPr>
              <a:t>refere-se aos dados que estão sendo usados para executar uma operação, como atualizar um registro de banco de dados (dados em processo).</a:t>
            </a:r>
            <a:endParaRPr lang="pt-BR" b="0" i="0" dirty="0">
              <a:solidFill>
                <a:srgbClr val="181A1F"/>
              </a:solidFill>
              <a:effectLst/>
              <a:latin typeface="Cisco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isco Sans"/>
              </a:rPr>
              <a:t>Em </a:t>
            </a:r>
            <a:r>
              <a:rPr lang="pt-BR" b="1" i="0" dirty="0">
                <a:solidFill>
                  <a:srgbClr val="000000"/>
                </a:solidFill>
                <a:effectLst/>
                <a:latin typeface="Cisco Sans"/>
              </a:rPr>
              <a:t>Armazenamento</a:t>
            </a:r>
            <a:r>
              <a:rPr lang="pt-BR" b="0" i="0" dirty="0">
                <a:solidFill>
                  <a:srgbClr val="000000"/>
                </a:solidFill>
                <a:effectLst/>
                <a:latin typeface="Cisco Sans"/>
              </a:rPr>
              <a:t> refere-se a dados armazenados na memória ou em um dispositivo de armazenamento permanente, como um disco rígido, uma unidade de estado sólido ou uma unidade USB (dados em repouso).</a:t>
            </a:r>
            <a:endParaRPr lang="pt-BR" b="0" i="0" dirty="0">
              <a:solidFill>
                <a:srgbClr val="181A1F"/>
              </a:solidFill>
              <a:effectLst/>
              <a:latin typeface="Cisco Sans"/>
            </a:endParaRPr>
          </a:p>
          <a:p>
            <a:pPr algn="l"/>
            <a:r>
              <a:rPr lang="pt-BR" b="1" dirty="0">
                <a:solidFill>
                  <a:srgbClr val="000000"/>
                </a:solidFill>
                <a:latin typeface="Cisco Sans"/>
              </a:rPr>
              <a:t>Em  </a:t>
            </a:r>
            <a:r>
              <a:rPr lang="pt-BR" b="1" i="0" dirty="0">
                <a:solidFill>
                  <a:srgbClr val="000000"/>
                </a:solidFill>
                <a:effectLst/>
                <a:latin typeface="Cisco Sans"/>
              </a:rPr>
              <a:t>Transmissão </a:t>
            </a:r>
            <a:r>
              <a:rPr lang="pt-BR" b="0" i="0" dirty="0">
                <a:solidFill>
                  <a:srgbClr val="000000"/>
                </a:solidFill>
                <a:effectLst/>
                <a:latin typeface="Cisco Sans"/>
              </a:rPr>
              <a:t>refere-se a dados que trafegam entre sistemas de informações (dados em trânsito).</a:t>
            </a:r>
            <a:endParaRPr lang="pt-BR" b="0" i="0" dirty="0">
              <a:solidFill>
                <a:srgbClr val="181A1F"/>
              </a:solidFill>
              <a:effectLst/>
              <a:latin typeface="Cisco San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58B813-74D0-28DA-898E-F54F70CDA748}"/>
              </a:ext>
            </a:extLst>
          </p:cNvPr>
          <p:cNvSpPr txBox="1"/>
          <p:nvPr/>
        </p:nvSpPr>
        <p:spPr>
          <a:xfrm>
            <a:off x="420624" y="2439198"/>
            <a:ext cx="112166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Cisco Sans"/>
              </a:rPr>
              <a:t>As medidas de   segurança  usadas para proteção </a:t>
            </a:r>
            <a:r>
              <a:rPr lang="pt-BR" b="1" i="0">
                <a:solidFill>
                  <a:srgbClr val="000000"/>
                </a:solidFill>
                <a:effectLst/>
                <a:latin typeface="Cisco Sans"/>
              </a:rPr>
              <a:t>dos dados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Cisco Sans"/>
              </a:rPr>
              <a:t>Conscientização, treinamento e educação</a:t>
            </a:r>
            <a:r>
              <a:rPr lang="pt-BR" b="0" i="0" dirty="0">
                <a:solidFill>
                  <a:srgbClr val="000000"/>
                </a:solidFill>
                <a:effectLst/>
                <a:latin typeface="Cisco Sans"/>
              </a:rPr>
              <a:t> são as medidas adotadas por uma organização para garantir que usuários tenham conhecimento sobre as possíveis ameaças à segurança e as ações que podem tomar para proteger os sistemas de informações.</a:t>
            </a:r>
            <a:endParaRPr lang="pt-BR" b="0" i="0" dirty="0">
              <a:solidFill>
                <a:srgbClr val="181A1F"/>
              </a:solidFill>
              <a:effectLst/>
              <a:latin typeface="Cisco Sans"/>
            </a:endParaRPr>
          </a:p>
          <a:p>
            <a:pPr algn="l">
              <a:buFont typeface="Arial" panose="020B0604020202020204" pitchFamily="34" charset="0"/>
              <a:buChar char="•"/>
            </a:pPr>
            <a:br>
              <a:rPr lang="pt-BR" b="0" i="0" dirty="0">
                <a:solidFill>
                  <a:srgbClr val="181A1F"/>
                </a:solidFill>
                <a:effectLst/>
                <a:latin typeface="Cisco Sans"/>
              </a:rPr>
            </a:br>
            <a:r>
              <a:rPr lang="pt-BR" b="1" i="0" dirty="0">
                <a:solidFill>
                  <a:srgbClr val="000000"/>
                </a:solidFill>
                <a:effectLst/>
                <a:latin typeface="Cisco Sans"/>
              </a:rPr>
              <a:t>A tecnologia</a:t>
            </a:r>
            <a:r>
              <a:rPr lang="pt-BR" b="0" i="0" dirty="0">
                <a:solidFill>
                  <a:srgbClr val="000000"/>
                </a:solidFill>
                <a:effectLst/>
                <a:latin typeface="Cisco Sans"/>
              </a:rPr>
              <a:t> se refere às soluções de software e hardware projetadas para proteger sistemas de informações, como firewalls, que monitoram continuamente sua rede em busca de possíveis incidentes mal-intencionados.</a:t>
            </a:r>
            <a:endParaRPr lang="pt-BR" b="0" i="0" dirty="0">
              <a:solidFill>
                <a:srgbClr val="181A1F"/>
              </a:solidFill>
              <a:effectLst/>
              <a:latin typeface="Cisco Sans"/>
            </a:endParaRPr>
          </a:p>
          <a:p>
            <a:pPr algn="l">
              <a:buFont typeface="Arial" panose="020B0604020202020204" pitchFamily="34" charset="0"/>
              <a:buChar char="•"/>
            </a:pPr>
            <a:br>
              <a:rPr lang="pt-BR" b="0" i="0" dirty="0">
                <a:solidFill>
                  <a:srgbClr val="181A1F"/>
                </a:solidFill>
                <a:effectLst/>
                <a:latin typeface="Cisco Sans"/>
              </a:rPr>
            </a:br>
            <a:r>
              <a:rPr lang="pt-BR" b="1" i="0" dirty="0">
                <a:solidFill>
                  <a:srgbClr val="000000"/>
                </a:solidFill>
                <a:effectLst/>
                <a:latin typeface="Cisco Sans"/>
              </a:rPr>
              <a:t>Política e procedimento </a:t>
            </a:r>
            <a:r>
              <a:rPr lang="pt-BR" b="0" i="0" dirty="0">
                <a:solidFill>
                  <a:srgbClr val="000000"/>
                </a:solidFill>
                <a:effectLst/>
                <a:latin typeface="Cisco Sans"/>
              </a:rPr>
              <a:t>se referem aos controles administrativos que fornecem uma base sobre como uma empresa implementa a garantia de informações, como planos de resposta a incidentes e diretrizes de melhores práticas.</a:t>
            </a:r>
            <a:endParaRPr lang="pt-BR" b="0" i="0" dirty="0">
              <a:solidFill>
                <a:srgbClr val="181A1F"/>
              </a:solidFill>
              <a:effectLst/>
              <a:latin typeface="Cisco Sans"/>
            </a:endParaRPr>
          </a:p>
        </p:txBody>
      </p:sp>
    </p:spTree>
    <p:extLst>
      <p:ext uri="{BB962C8B-B14F-4D97-AF65-F5344CB8AC3E}">
        <p14:creationId xmlns:p14="http://schemas.microsoft.com/office/powerpoint/2010/main" val="217587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71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24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604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FDF7CFB516D244090085CB25C791B67" ma:contentTypeVersion="2" ma:contentTypeDescription="Crie um novo documento." ma:contentTypeScope="" ma:versionID="8ff061b1230d899b3b803abcb830d524">
  <xsd:schema xmlns:xsd="http://www.w3.org/2001/XMLSchema" xmlns:xs="http://www.w3.org/2001/XMLSchema" xmlns:p="http://schemas.microsoft.com/office/2006/metadata/properties" xmlns:ns2="4b81baa3-bd77-40b5-8fe9-d4acfbdd393b" targetNamespace="http://schemas.microsoft.com/office/2006/metadata/properties" ma:root="true" ma:fieldsID="0920d275fb064d92a00adb41b10b4aa3" ns2:_="">
    <xsd:import namespace="4b81baa3-bd77-40b5-8fe9-d4acfbdd39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81baa3-bd77-40b5-8fe9-d4acfbdd3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226D1E-B8DE-4BE8-A33D-83CE17700D73}"/>
</file>

<file path=customXml/itemProps2.xml><?xml version="1.0" encoding="utf-8"?>
<ds:datastoreItem xmlns:ds="http://schemas.openxmlformats.org/officeDocument/2006/customXml" ds:itemID="{C84D42D0-1E07-4190-A631-36FC03B2495E}"/>
</file>

<file path=customXml/itemProps3.xml><?xml version="1.0" encoding="utf-8"?>
<ds:datastoreItem xmlns:ds="http://schemas.openxmlformats.org/officeDocument/2006/customXml" ds:itemID="{80695A40-58DC-48CF-BE66-D0CECDD1021B}"/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957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Cisco Sans</vt:lpstr>
      <vt:lpstr>FontAwesome</vt:lpstr>
      <vt:lpstr>Open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RONILSON RODRIGUES PINHO</dc:creator>
  <cp:lastModifiedBy>RONILSON RODRIGUES PINHO</cp:lastModifiedBy>
  <cp:revision>1</cp:revision>
  <dcterms:created xsi:type="dcterms:W3CDTF">2023-06-01T19:07:31Z</dcterms:created>
  <dcterms:modified xsi:type="dcterms:W3CDTF">2023-06-02T00:30:03Z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0x010100CFDF7CFB516D244090085CB25C791B67</vt:lpwstr>
  </property>
</Properties>
</file>