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111" d="100"/>
          <a:sy n="111" d="100"/>
        </p:scale>
        <p:origin x="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jpe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947DA5-9774-7DB5-9514-16F22F3C7EB3}"/>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2230AC65-AC14-F48D-88A6-D5FD349156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2DE7CB9E-A1C3-46BB-2086-D9D6ADA157AB}"/>
              </a:ext>
            </a:extLst>
          </p:cNvPr>
          <p:cNvSpPr>
            <a:spLocks noGrp="1"/>
          </p:cNvSpPr>
          <p:nvPr>
            <p:ph type="dt" sz="half" idx="10"/>
          </p:nvPr>
        </p:nvSpPr>
        <p:spPr/>
        <p:txBody>
          <a:bodyPr/>
          <a:lstStyle/>
          <a:p>
            <a:fld id="{217408F6-D0E9-46CB-A189-0784DCFFFAB6}" type="datetimeFigureOut">
              <a:rPr lang="pt-BR" smtClean="0"/>
              <a:t>04/05/2023</a:t>
            </a:fld>
            <a:endParaRPr lang="pt-BR"/>
          </a:p>
        </p:txBody>
      </p:sp>
      <p:sp>
        <p:nvSpPr>
          <p:cNvPr id="5" name="Espaço Reservado para Rodapé 4">
            <a:extLst>
              <a:ext uri="{FF2B5EF4-FFF2-40B4-BE49-F238E27FC236}">
                <a16:creationId xmlns:a16="http://schemas.microsoft.com/office/drawing/2014/main" id="{29087520-42E4-2C48-126D-FAEFBF917EF5}"/>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EB9396BD-7B25-35F3-DD2D-65C99F57D40A}"/>
              </a:ext>
            </a:extLst>
          </p:cNvPr>
          <p:cNvSpPr>
            <a:spLocks noGrp="1"/>
          </p:cNvSpPr>
          <p:nvPr>
            <p:ph type="sldNum" sz="quarter" idx="12"/>
          </p:nvPr>
        </p:nvSpPr>
        <p:spPr/>
        <p:txBody>
          <a:bodyPr/>
          <a:lstStyle/>
          <a:p>
            <a:fld id="{3CB08E76-A241-486B-BFA9-3A8A8356645C}" type="slidenum">
              <a:rPr lang="pt-BR" smtClean="0"/>
              <a:t>‹nº›</a:t>
            </a:fld>
            <a:endParaRPr lang="pt-BR"/>
          </a:p>
        </p:txBody>
      </p:sp>
    </p:spTree>
    <p:extLst>
      <p:ext uri="{BB962C8B-B14F-4D97-AF65-F5344CB8AC3E}">
        <p14:creationId xmlns:p14="http://schemas.microsoft.com/office/powerpoint/2010/main" val="1488537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982776-9929-6EBD-3587-9520991712F6}"/>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8FA128F6-C58A-9DDC-3261-3F55FAF91511}"/>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64E8F60D-3A08-83AE-3A3D-1260517759C1}"/>
              </a:ext>
            </a:extLst>
          </p:cNvPr>
          <p:cNvSpPr>
            <a:spLocks noGrp="1"/>
          </p:cNvSpPr>
          <p:nvPr>
            <p:ph type="dt" sz="half" idx="10"/>
          </p:nvPr>
        </p:nvSpPr>
        <p:spPr/>
        <p:txBody>
          <a:bodyPr/>
          <a:lstStyle/>
          <a:p>
            <a:fld id="{217408F6-D0E9-46CB-A189-0784DCFFFAB6}" type="datetimeFigureOut">
              <a:rPr lang="pt-BR" smtClean="0"/>
              <a:t>04/05/2023</a:t>
            </a:fld>
            <a:endParaRPr lang="pt-BR"/>
          </a:p>
        </p:txBody>
      </p:sp>
      <p:sp>
        <p:nvSpPr>
          <p:cNvPr id="5" name="Espaço Reservado para Rodapé 4">
            <a:extLst>
              <a:ext uri="{FF2B5EF4-FFF2-40B4-BE49-F238E27FC236}">
                <a16:creationId xmlns:a16="http://schemas.microsoft.com/office/drawing/2014/main" id="{0E1ABBE7-9D21-62E1-973E-7B3B190D178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05B9FCB-A2A5-2143-322A-D0239FC25ED2}"/>
              </a:ext>
            </a:extLst>
          </p:cNvPr>
          <p:cNvSpPr>
            <a:spLocks noGrp="1"/>
          </p:cNvSpPr>
          <p:nvPr>
            <p:ph type="sldNum" sz="quarter" idx="12"/>
          </p:nvPr>
        </p:nvSpPr>
        <p:spPr/>
        <p:txBody>
          <a:bodyPr/>
          <a:lstStyle/>
          <a:p>
            <a:fld id="{3CB08E76-A241-486B-BFA9-3A8A8356645C}" type="slidenum">
              <a:rPr lang="pt-BR" smtClean="0"/>
              <a:t>‹nº›</a:t>
            </a:fld>
            <a:endParaRPr lang="pt-BR"/>
          </a:p>
        </p:txBody>
      </p:sp>
    </p:spTree>
    <p:extLst>
      <p:ext uri="{BB962C8B-B14F-4D97-AF65-F5344CB8AC3E}">
        <p14:creationId xmlns:p14="http://schemas.microsoft.com/office/powerpoint/2010/main" val="4214526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D9AC1BA3-5CD3-A204-620E-2C22690DD46A}"/>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B1D80312-2432-6DDC-C36F-F42A801E960D}"/>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01E7D7B-0475-C609-8E46-02AA062BC07B}"/>
              </a:ext>
            </a:extLst>
          </p:cNvPr>
          <p:cNvSpPr>
            <a:spLocks noGrp="1"/>
          </p:cNvSpPr>
          <p:nvPr>
            <p:ph type="dt" sz="half" idx="10"/>
          </p:nvPr>
        </p:nvSpPr>
        <p:spPr/>
        <p:txBody>
          <a:bodyPr/>
          <a:lstStyle/>
          <a:p>
            <a:fld id="{217408F6-D0E9-46CB-A189-0784DCFFFAB6}" type="datetimeFigureOut">
              <a:rPr lang="pt-BR" smtClean="0"/>
              <a:t>04/05/2023</a:t>
            </a:fld>
            <a:endParaRPr lang="pt-BR"/>
          </a:p>
        </p:txBody>
      </p:sp>
      <p:sp>
        <p:nvSpPr>
          <p:cNvPr id="5" name="Espaço Reservado para Rodapé 4">
            <a:extLst>
              <a:ext uri="{FF2B5EF4-FFF2-40B4-BE49-F238E27FC236}">
                <a16:creationId xmlns:a16="http://schemas.microsoft.com/office/drawing/2014/main" id="{2779FFDB-DCE1-1F94-37A2-3056D3350C15}"/>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6991C62-82F2-420C-1961-7DB6F3450B0B}"/>
              </a:ext>
            </a:extLst>
          </p:cNvPr>
          <p:cNvSpPr>
            <a:spLocks noGrp="1"/>
          </p:cNvSpPr>
          <p:nvPr>
            <p:ph type="sldNum" sz="quarter" idx="12"/>
          </p:nvPr>
        </p:nvSpPr>
        <p:spPr/>
        <p:txBody>
          <a:bodyPr/>
          <a:lstStyle/>
          <a:p>
            <a:fld id="{3CB08E76-A241-486B-BFA9-3A8A8356645C}" type="slidenum">
              <a:rPr lang="pt-BR" smtClean="0"/>
              <a:t>‹nº›</a:t>
            </a:fld>
            <a:endParaRPr lang="pt-BR"/>
          </a:p>
        </p:txBody>
      </p:sp>
    </p:spTree>
    <p:extLst>
      <p:ext uri="{BB962C8B-B14F-4D97-AF65-F5344CB8AC3E}">
        <p14:creationId xmlns:p14="http://schemas.microsoft.com/office/powerpoint/2010/main" val="1922268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7FDD81-142F-2E57-0D63-024EC6304A76}"/>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0A4672BC-A925-A604-9790-BA59EB24F866}"/>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138A3AB6-9B3B-440B-5713-56F13911C0CE}"/>
              </a:ext>
            </a:extLst>
          </p:cNvPr>
          <p:cNvSpPr>
            <a:spLocks noGrp="1"/>
          </p:cNvSpPr>
          <p:nvPr>
            <p:ph type="dt" sz="half" idx="10"/>
          </p:nvPr>
        </p:nvSpPr>
        <p:spPr/>
        <p:txBody>
          <a:bodyPr/>
          <a:lstStyle/>
          <a:p>
            <a:fld id="{217408F6-D0E9-46CB-A189-0784DCFFFAB6}" type="datetimeFigureOut">
              <a:rPr lang="pt-BR" smtClean="0"/>
              <a:t>04/05/2023</a:t>
            </a:fld>
            <a:endParaRPr lang="pt-BR"/>
          </a:p>
        </p:txBody>
      </p:sp>
      <p:sp>
        <p:nvSpPr>
          <p:cNvPr id="5" name="Espaço Reservado para Rodapé 4">
            <a:extLst>
              <a:ext uri="{FF2B5EF4-FFF2-40B4-BE49-F238E27FC236}">
                <a16:creationId xmlns:a16="http://schemas.microsoft.com/office/drawing/2014/main" id="{5A950ED3-95B8-1128-653E-BA6F4B34BA6F}"/>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0526F1D-D82C-9E13-DBE0-DACEEA91F62F}"/>
              </a:ext>
            </a:extLst>
          </p:cNvPr>
          <p:cNvSpPr>
            <a:spLocks noGrp="1"/>
          </p:cNvSpPr>
          <p:nvPr>
            <p:ph type="sldNum" sz="quarter" idx="12"/>
          </p:nvPr>
        </p:nvSpPr>
        <p:spPr/>
        <p:txBody>
          <a:bodyPr/>
          <a:lstStyle/>
          <a:p>
            <a:fld id="{3CB08E76-A241-486B-BFA9-3A8A8356645C}" type="slidenum">
              <a:rPr lang="pt-BR" smtClean="0"/>
              <a:t>‹nº›</a:t>
            </a:fld>
            <a:endParaRPr lang="pt-BR"/>
          </a:p>
        </p:txBody>
      </p:sp>
    </p:spTree>
    <p:extLst>
      <p:ext uri="{BB962C8B-B14F-4D97-AF65-F5344CB8AC3E}">
        <p14:creationId xmlns:p14="http://schemas.microsoft.com/office/powerpoint/2010/main" val="1249346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970654-8D61-C8B5-7AE6-258E7A443EDF}"/>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1305E8C3-90DD-86D3-59C4-FF316D05A9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D0F3EA38-831D-3F57-BD17-0816C76F856D}"/>
              </a:ext>
            </a:extLst>
          </p:cNvPr>
          <p:cNvSpPr>
            <a:spLocks noGrp="1"/>
          </p:cNvSpPr>
          <p:nvPr>
            <p:ph type="dt" sz="half" idx="10"/>
          </p:nvPr>
        </p:nvSpPr>
        <p:spPr/>
        <p:txBody>
          <a:bodyPr/>
          <a:lstStyle/>
          <a:p>
            <a:fld id="{217408F6-D0E9-46CB-A189-0784DCFFFAB6}" type="datetimeFigureOut">
              <a:rPr lang="pt-BR" smtClean="0"/>
              <a:t>04/05/2023</a:t>
            </a:fld>
            <a:endParaRPr lang="pt-BR"/>
          </a:p>
        </p:txBody>
      </p:sp>
      <p:sp>
        <p:nvSpPr>
          <p:cNvPr id="5" name="Espaço Reservado para Rodapé 4">
            <a:extLst>
              <a:ext uri="{FF2B5EF4-FFF2-40B4-BE49-F238E27FC236}">
                <a16:creationId xmlns:a16="http://schemas.microsoft.com/office/drawing/2014/main" id="{BC47054F-49F2-F9EF-0517-25308DA5F94F}"/>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C830498-1D99-57B9-3A7E-F5FDD5042EEB}"/>
              </a:ext>
            </a:extLst>
          </p:cNvPr>
          <p:cNvSpPr>
            <a:spLocks noGrp="1"/>
          </p:cNvSpPr>
          <p:nvPr>
            <p:ph type="sldNum" sz="quarter" idx="12"/>
          </p:nvPr>
        </p:nvSpPr>
        <p:spPr/>
        <p:txBody>
          <a:bodyPr/>
          <a:lstStyle/>
          <a:p>
            <a:fld id="{3CB08E76-A241-486B-BFA9-3A8A8356645C}" type="slidenum">
              <a:rPr lang="pt-BR" smtClean="0"/>
              <a:t>‹nº›</a:t>
            </a:fld>
            <a:endParaRPr lang="pt-BR"/>
          </a:p>
        </p:txBody>
      </p:sp>
    </p:spTree>
    <p:extLst>
      <p:ext uri="{BB962C8B-B14F-4D97-AF65-F5344CB8AC3E}">
        <p14:creationId xmlns:p14="http://schemas.microsoft.com/office/powerpoint/2010/main" val="1427739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2FA295-CFDC-9C54-2AD2-FFAE21ED2189}"/>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642B4F1E-BD17-21C2-31B1-6E2BBFD887EE}"/>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92C74CD1-A26C-5055-523F-4E80747B07EF}"/>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02EA2DB1-BDD9-DAE2-3861-B5A4DD5D3298}"/>
              </a:ext>
            </a:extLst>
          </p:cNvPr>
          <p:cNvSpPr>
            <a:spLocks noGrp="1"/>
          </p:cNvSpPr>
          <p:nvPr>
            <p:ph type="dt" sz="half" idx="10"/>
          </p:nvPr>
        </p:nvSpPr>
        <p:spPr/>
        <p:txBody>
          <a:bodyPr/>
          <a:lstStyle/>
          <a:p>
            <a:fld id="{217408F6-D0E9-46CB-A189-0784DCFFFAB6}" type="datetimeFigureOut">
              <a:rPr lang="pt-BR" smtClean="0"/>
              <a:t>04/05/2023</a:t>
            </a:fld>
            <a:endParaRPr lang="pt-BR"/>
          </a:p>
        </p:txBody>
      </p:sp>
      <p:sp>
        <p:nvSpPr>
          <p:cNvPr id="6" name="Espaço Reservado para Rodapé 5">
            <a:extLst>
              <a:ext uri="{FF2B5EF4-FFF2-40B4-BE49-F238E27FC236}">
                <a16:creationId xmlns:a16="http://schemas.microsoft.com/office/drawing/2014/main" id="{C927B393-CE63-1BD2-D526-64714A3A5CBA}"/>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D5A0E4DC-AB29-5DAD-79A2-EE47E9AAA5CB}"/>
              </a:ext>
            </a:extLst>
          </p:cNvPr>
          <p:cNvSpPr>
            <a:spLocks noGrp="1"/>
          </p:cNvSpPr>
          <p:nvPr>
            <p:ph type="sldNum" sz="quarter" idx="12"/>
          </p:nvPr>
        </p:nvSpPr>
        <p:spPr/>
        <p:txBody>
          <a:bodyPr/>
          <a:lstStyle/>
          <a:p>
            <a:fld id="{3CB08E76-A241-486B-BFA9-3A8A8356645C}" type="slidenum">
              <a:rPr lang="pt-BR" smtClean="0"/>
              <a:t>‹nº›</a:t>
            </a:fld>
            <a:endParaRPr lang="pt-BR"/>
          </a:p>
        </p:txBody>
      </p:sp>
    </p:spTree>
    <p:extLst>
      <p:ext uri="{BB962C8B-B14F-4D97-AF65-F5344CB8AC3E}">
        <p14:creationId xmlns:p14="http://schemas.microsoft.com/office/powerpoint/2010/main" val="3346612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ACA0DC-69B4-877A-7480-D26A1D70FF85}"/>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A8ADA96E-8A8E-887B-B6CA-2E36E7CCEC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6D1AD3D2-3480-AD9A-7BC9-E9BBC522BA11}"/>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D3611663-F477-FF37-8FEB-2CA4628B37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2C21049C-E5A6-9D70-3ECB-CF2997D0132C}"/>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2BA71081-5717-DCA6-9C8E-2E87C4F4C057}"/>
              </a:ext>
            </a:extLst>
          </p:cNvPr>
          <p:cNvSpPr>
            <a:spLocks noGrp="1"/>
          </p:cNvSpPr>
          <p:nvPr>
            <p:ph type="dt" sz="half" idx="10"/>
          </p:nvPr>
        </p:nvSpPr>
        <p:spPr/>
        <p:txBody>
          <a:bodyPr/>
          <a:lstStyle/>
          <a:p>
            <a:fld id="{217408F6-D0E9-46CB-A189-0784DCFFFAB6}" type="datetimeFigureOut">
              <a:rPr lang="pt-BR" smtClean="0"/>
              <a:t>04/05/2023</a:t>
            </a:fld>
            <a:endParaRPr lang="pt-BR"/>
          </a:p>
        </p:txBody>
      </p:sp>
      <p:sp>
        <p:nvSpPr>
          <p:cNvPr id="8" name="Espaço Reservado para Rodapé 7">
            <a:extLst>
              <a:ext uri="{FF2B5EF4-FFF2-40B4-BE49-F238E27FC236}">
                <a16:creationId xmlns:a16="http://schemas.microsoft.com/office/drawing/2014/main" id="{044642E8-0296-C850-A716-C205F1203EE5}"/>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1D45C501-47A2-46F5-9565-FFFEDD7CA387}"/>
              </a:ext>
            </a:extLst>
          </p:cNvPr>
          <p:cNvSpPr>
            <a:spLocks noGrp="1"/>
          </p:cNvSpPr>
          <p:nvPr>
            <p:ph type="sldNum" sz="quarter" idx="12"/>
          </p:nvPr>
        </p:nvSpPr>
        <p:spPr/>
        <p:txBody>
          <a:bodyPr/>
          <a:lstStyle/>
          <a:p>
            <a:fld id="{3CB08E76-A241-486B-BFA9-3A8A8356645C}" type="slidenum">
              <a:rPr lang="pt-BR" smtClean="0"/>
              <a:t>‹nº›</a:t>
            </a:fld>
            <a:endParaRPr lang="pt-BR"/>
          </a:p>
        </p:txBody>
      </p:sp>
    </p:spTree>
    <p:extLst>
      <p:ext uri="{BB962C8B-B14F-4D97-AF65-F5344CB8AC3E}">
        <p14:creationId xmlns:p14="http://schemas.microsoft.com/office/powerpoint/2010/main" val="3850142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899B1D-26DF-A68C-1210-7732BB310880}"/>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D5D9F127-BAB8-EA2A-98A9-294254CB16A8}"/>
              </a:ext>
            </a:extLst>
          </p:cNvPr>
          <p:cNvSpPr>
            <a:spLocks noGrp="1"/>
          </p:cNvSpPr>
          <p:nvPr>
            <p:ph type="dt" sz="half" idx="10"/>
          </p:nvPr>
        </p:nvSpPr>
        <p:spPr/>
        <p:txBody>
          <a:bodyPr/>
          <a:lstStyle/>
          <a:p>
            <a:fld id="{217408F6-D0E9-46CB-A189-0784DCFFFAB6}" type="datetimeFigureOut">
              <a:rPr lang="pt-BR" smtClean="0"/>
              <a:t>04/05/2023</a:t>
            </a:fld>
            <a:endParaRPr lang="pt-BR"/>
          </a:p>
        </p:txBody>
      </p:sp>
      <p:sp>
        <p:nvSpPr>
          <p:cNvPr id="4" name="Espaço Reservado para Rodapé 3">
            <a:extLst>
              <a:ext uri="{FF2B5EF4-FFF2-40B4-BE49-F238E27FC236}">
                <a16:creationId xmlns:a16="http://schemas.microsoft.com/office/drawing/2014/main" id="{6B1D595A-52FD-C327-7955-3906417751C4}"/>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52CCFD99-4933-F2D5-8AA3-62666E2C7FE6}"/>
              </a:ext>
            </a:extLst>
          </p:cNvPr>
          <p:cNvSpPr>
            <a:spLocks noGrp="1"/>
          </p:cNvSpPr>
          <p:nvPr>
            <p:ph type="sldNum" sz="quarter" idx="12"/>
          </p:nvPr>
        </p:nvSpPr>
        <p:spPr/>
        <p:txBody>
          <a:bodyPr/>
          <a:lstStyle/>
          <a:p>
            <a:fld id="{3CB08E76-A241-486B-BFA9-3A8A8356645C}" type="slidenum">
              <a:rPr lang="pt-BR" smtClean="0"/>
              <a:t>‹nº›</a:t>
            </a:fld>
            <a:endParaRPr lang="pt-BR"/>
          </a:p>
        </p:txBody>
      </p:sp>
    </p:spTree>
    <p:extLst>
      <p:ext uri="{BB962C8B-B14F-4D97-AF65-F5344CB8AC3E}">
        <p14:creationId xmlns:p14="http://schemas.microsoft.com/office/powerpoint/2010/main" val="2015756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8D6DDF49-42AE-408A-05BB-E91F6661EB71}"/>
              </a:ext>
            </a:extLst>
          </p:cNvPr>
          <p:cNvSpPr>
            <a:spLocks noGrp="1"/>
          </p:cNvSpPr>
          <p:nvPr>
            <p:ph type="dt" sz="half" idx="10"/>
          </p:nvPr>
        </p:nvSpPr>
        <p:spPr/>
        <p:txBody>
          <a:bodyPr/>
          <a:lstStyle/>
          <a:p>
            <a:fld id="{217408F6-D0E9-46CB-A189-0784DCFFFAB6}" type="datetimeFigureOut">
              <a:rPr lang="pt-BR" smtClean="0"/>
              <a:t>04/05/2023</a:t>
            </a:fld>
            <a:endParaRPr lang="pt-BR"/>
          </a:p>
        </p:txBody>
      </p:sp>
      <p:sp>
        <p:nvSpPr>
          <p:cNvPr id="3" name="Espaço Reservado para Rodapé 2">
            <a:extLst>
              <a:ext uri="{FF2B5EF4-FFF2-40B4-BE49-F238E27FC236}">
                <a16:creationId xmlns:a16="http://schemas.microsoft.com/office/drawing/2014/main" id="{86EF3F56-73C6-0DFC-D6AC-6BEA72EF5778}"/>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10D9F6AE-DBD1-3C64-2540-C58E92514F26}"/>
              </a:ext>
            </a:extLst>
          </p:cNvPr>
          <p:cNvSpPr>
            <a:spLocks noGrp="1"/>
          </p:cNvSpPr>
          <p:nvPr>
            <p:ph type="sldNum" sz="quarter" idx="12"/>
          </p:nvPr>
        </p:nvSpPr>
        <p:spPr/>
        <p:txBody>
          <a:bodyPr/>
          <a:lstStyle/>
          <a:p>
            <a:fld id="{3CB08E76-A241-486B-BFA9-3A8A8356645C}" type="slidenum">
              <a:rPr lang="pt-BR" smtClean="0"/>
              <a:t>‹nº›</a:t>
            </a:fld>
            <a:endParaRPr lang="pt-BR"/>
          </a:p>
        </p:txBody>
      </p:sp>
    </p:spTree>
    <p:extLst>
      <p:ext uri="{BB962C8B-B14F-4D97-AF65-F5344CB8AC3E}">
        <p14:creationId xmlns:p14="http://schemas.microsoft.com/office/powerpoint/2010/main" val="2407022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4C97EC-A6D9-C6BE-AB9B-1CDC83F8013E}"/>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30DEA2C2-38E0-3138-0DE7-2708A34CE0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DA888B33-76AD-724C-87A9-3AC6156273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FDBA453B-92A1-F932-0CB8-EF22C97E9DF9}"/>
              </a:ext>
            </a:extLst>
          </p:cNvPr>
          <p:cNvSpPr>
            <a:spLocks noGrp="1"/>
          </p:cNvSpPr>
          <p:nvPr>
            <p:ph type="dt" sz="half" idx="10"/>
          </p:nvPr>
        </p:nvSpPr>
        <p:spPr/>
        <p:txBody>
          <a:bodyPr/>
          <a:lstStyle/>
          <a:p>
            <a:fld id="{217408F6-D0E9-46CB-A189-0784DCFFFAB6}" type="datetimeFigureOut">
              <a:rPr lang="pt-BR" smtClean="0"/>
              <a:t>04/05/2023</a:t>
            </a:fld>
            <a:endParaRPr lang="pt-BR"/>
          </a:p>
        </p:txBody>
      </p:sp>
      <p:sp>
        <p:nvSpPr>
          <p:cNvPr id="6" name="Espaço Reservado para Rodapé 5">
            <a:extLst>
              <a:ext uri="{FF2B5EF4-FFF2-40B4-BE49-F238E27FC236}">
                <a16:creationId xmlns:a16="http://schemas.microsoft.com/office/drawing/2014/main" id="{885C0D42-3557-8AE7-E11F-8912BB2CCE5E}"/>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0BF364E4-8564-30E0-8A4A-85C3454C8B9A}"/>
              </a:ext>
            </a:extLst>
          </p:cNvPr>
          <p:cNvSpPr>
            <a:spLocks noGrp="1"/>
          </p:cNvSpPr>
          <p:nvPr>
            <p:ph type="sldNum" sz="quarter" idx="12"/>
          </p:nvPr>
        </p:nvSpPr>
        <p:spPr/>
        <p:txBody>
          <a:bodyPr/>
          <a:lstStyle/>
          <a:p>
            <a:fld id="{3CB08E76-A241-486B-BFA9-3A8A8356645C}" type="slidenum">
              <a:rPr lang="pt-BR" smtClean="0"/>
              <a:t>‹nº›</a:t>
            </a:fld>
            <a:endParaRPr lang="pt-BR"/>
          </a:p>
        </p:txBody>
      </p:sp>
    </p:spTree>
    <p:extLst>
      <p:ext uri="{BB962C8B-B14F-4D97-AF65-F5344CB8AC3E}">
        <p14:creationId xmlns:p14="http://schemas.microsoft.com/office/powerpoint/2010/main" val="3547289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73F424-017C-023B-FD7D-839F649DE9E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62D47CAE-0084-6E29-90B0-F9113E24CD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32FFBA6B-CE95-D308-A15C-CC5F75F888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B88217B1-CD32-04D0-E902-6D0DB4C1B825}"/>
              </a:ext>
            </a:extLst>
          </p:cNvPr>
          <p:cNvSpPr>
            <a:spLocks noGrp="1"/>
          </p:cNvSpPr>
          <p:nvPr>
            <p:ph type="dt" sz="half" idx="10"/>
          </p:nvPr>
        </p:nvSpPr>
        <p:spPr/>
        <p:txBody>
          <a:bodyPr/>
          <a:lstStyle/>
          <a:p>
            <a:fld id="{217408F6-D0E9-46CB-A189-0784DCFFFAB6}" type="datetimeFigureOut">
              <a:rPr lang="pt-BR" smtClean="0"/>
              <a:t>04/05/2023</a:t>
            </a:fld>
            <a:endParaRPr lang="pt-BR"/>
          </a:p>
        </p:txBody>
      </p:sp>
      <p:sp>
        <p:nvSpPr>
          <p:cNvPr id="6" name="Espaço Reservado para Rodapé 5">
            <a:extLst>
              <a:ext uri="{FF2B5EF4-FFF2-40B4-BE49-F238E27FC236}">
                <a16:creationId xmlns:a16="http://schemas.microsoft.com/office/drawing/2014/main" id="{EB2AC5BA-876E-B78C-20C5-67B7AFAC3ED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AD6C98A-7402-1946-9A78-191932D02BCB}"/>
              </a:ext>
            </a:extLst>
          </p:cNvPr>
          <p:cNvSpPr>
            <a:spLocks noGrp="1"/>
          </p:cNvSpPr>
          <p:nvPr>
            <p:ph type="sldNum" sz="quarter" idx="12"/>
          </p:nvPr>
        </p:nvSpPr>
        <p:spPr/>
        <p:txBody>
          <a:bodyPr/>
          <a:lstStyle/>
          <a:p>
            <a:fld id="{3CB08E76-A241-486B-BFA9-3A8A8356645C}" type="slidenum">
              <a:rPr lang="pt-BR" smtClean="0"/>
              <a:t>‹nº›</a:t>
            </a:fld>
            <a:endParaRPr lang="pt-BR"/>
          </a:p>
        </p:txBody>
      </p:sp>
    </p:spTree>
    <p:extLst>
      <p:ext uri="{BB962C8B-B14F-4D97-AF65-F5344CB8AC3E}">
        <p14:creationId xmlns:p14="http://schemas.microsoft.com/office/powerpoint/2010/main" val="1867583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D2F4B27D-A466-E6E1-9D91-58A1E26762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9D5AC8B7-5683-B830-6E0A-E24DB99F26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D5894709-F0C7-2C56-BC11-8ADADD56A1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7408F6-D0E9-46CB-A189-0784DCFFFAB6}" type="datetimeFigureOut">
              <a:rPr lang="pt-BR" smtClean="0"/>
              <a:t>04/05/2023</a:t>
            </a:fld>
            <a:endParaRPr lang="pt-BR"/>
          </a:p>
        </p:txBody>
      </p:sp>
      <p:sp>
        <p:nvSpPr>
          <p:cNvPr id="5" name="Espaço Reservado para Rodapé 4">
            <a:extLst>
              <a:ext uri="{FF2B5EF4-FFF2-40B4-BE49-F238E27FC236}">
                <a16:creationId xmlns:a16="http://schemas.microsoft.com/office/drawing/2014/main" id="{B19BD15A-50F7-86C6-09F1-C3132BC95E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69C0E93A-610D-4D28-68D2-D6492C9266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B08E76-A241-486B-BFA9-3A8A8356645C}" type="slidenum">
              <a:rPr lang="pt-BR" smtClean="0"/>
              <a:t>‹nº›</a:t>
            </a:fld>
            <a:endParaRPr lang="pt-BR"/>
          </a:p>
        </p:txBody>
      </p:sp>
    </p:spTree>
    <p:extLst>
      <p:ext uri="{BB962C8B-B14F-4D97-AF65-F5344CB8AC3E}">
        <p14:creationId xmlns:p14="http://schemas.microsoft.com/office/powerpoint/2010/main" val="3184335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vmlDrawing" Target="../drawings/vmlDrawing1.v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a:extLst>
              <a:ext uri="{FF2B5EF4-FFF2-40B4-BE49-F238E27FC236}">
                <a16:creationId xmlns:a16="http://schemas.microsoft.com/office/drawing/2014/main" id="{C8344915-D4A0-D176-0EF5-72547E674731}"/>
              </a:ext>
            </a:extLst>
          </p:cNvPr>
          <p:cNvSpPr txBox="1"/>
          <p:nvPr/>
        </p:nvSpPr>
        <p:spPr>
          <a:xfrm>
            <a:off x="2822995" y="2140153"/>
            <a:ext cx="6094562" cy="1200329"/>
          </a:xfrm>
          <a:prstGeom prst="rect">
            <a:avLst/>
          </a:prstGeom>
          <a:noFill/>
        </p:spPr>
        <p:txBody>
          <a:bodyPr wrap="square">
            <a:spAutoFit/>
          </a:bodyPr>
          <a:lstStyle/>
          <a:p>
            <a:pPr algn="ctr"/>
            <a:r>
              <a:rPr lang="pt-BR" b="1" i="0" cap="all" dirty="0">
                <a:solidFill>
                  <a:srgbClr val="00B050"/>
                </a:solidFill>
                <a:effectLst/>
                <a:latin typeface="Open Sans" panose="020B0606030504020204" pitchFamily="34" charset="0"/>
              </a:rPr>
              <a:t>COMPUTAÇÃO EM NUVEM E ENGENHARIA SOCIAL/</a:t>
            </a:r>
            <a:r>
              <a:rPr lang="pt-BR" b="1" i="0" dirty="0">
                <a:solidFill>
                  <a:srgbClr val="00B050"/>
                </a:solidFill>
                <a:effectLst/>
                <a:latin typeface="Open Sans" panose="020B0606030504020204" pitchFamily="34" charset="0"/>
              </a:rPr>
              <a:t>Pirataria de </a:t>
            </a:r>
            <a:r>
              <a:rPr lang="pt-BR" b="1" i="1" dirty="0">
                <a:solidFill>
                  <a:srgbClr val="00B050"/>
                </a:solidFill>
                <a:effectLst/>
                <a:latin typeface="Open Sans" panose="020B0606030504020204" pitchFamily="34" charset="0"/>
              </a:rPr>
              <a:t>Software/</a:t>
            </a:r>
            <a:r>
              <a:rPr lang="pt-BR" b="1" i="0" dirty="0">
                <a:solidFill>
                  <a:srgbClr val="00B050"/>
                </a:solidFill>
                <a:effectLst/>
                <a:latin typeface="Open Sans" panose="020B0606030504020204" pitchFamily="34" charset="0"/>
              </a:rPr>
              <a:t>Ataques Cibernéticos</a:t>
            </a:r>
          </a:p>
          <a:p>
            <a:pPr algn="ctr"/>
            <a:endParaRPr lang="pt-BR" b="0" i="0" dirty="0">
              <a:solidFill>
                <a:srgbClr val="00838E"/>
              </a:solidFill>
              <a:effectLst/>
              <a:latin typeface="Open Sans" panose="020B0606030504020204" pitchFamily="34" charset="0"/>
            </a:endParaRPr>
          </a:p>
          <a:p>
            <a:pPr algn="ctr"/>
            <a:endParaRPr lang="pt-BR" b="0" i="0" cap="all" dirty="0">
              <a:solidFill>
                <a:srgbClr val="FF0000"/>
              </a:solidFill>
              <a:effectLst/>
              <a:latin typeface="Open Sans" panose="020B0606030504020204" pitchFamily="34" charset="0"/>
            </a:endParaRPr>
          </a:p>
        </p:txBody>
      </p:sp>
      <p:sp>
        <p:nvSpPr>
          <p:cNvPr id="9" name="CaixaDeTexto 8">
            <a:extLst>
              <a:ext uri="{FF2B5EF4-FFF2-40B4-BE49-F238E27FC236}">
                <a16:creationId xmlns:a16="http://schemas.microsoft.com/office/drawing/2014/main" id="{34F1D208-74E5-6954-1AF4-1FE413BAF2AD}"/>
              </a:ext>
            </a:extLst>
          </p:cNvPr>
          <p:cNvSpPr txBox="1"/>
          <p:nvPr/>
        </p:nvSpPr>
        <p:spPr>
          <a:xfrm>
            <a:off x="1537658" y="5366432"/>
            <a:ext cx="6094562" cy="369332"/>
          </a:xfrm>
          <a:prstGeom prst="rect">
            <a:avLst/>
          </a:prstGeom>
          <a:noFill/>
        </p:spPr>
        <p:txBody>
          <a:bodyPr wrap="square">
            <a:spAutoFit/>
          </a:bodyPr>
          <a:lstStyle/>
          <a:p>
            <a:r>
              <a:rPr lang="pt-BR" dirty="0">
                <a:solidFill>
                  <a:srgbClr val="000000"/>
                </a:solidFill>
                <a:latin typeface="Open Sans" panose="020B0606030504020204" pitchFamily="34" charset="0"/>
              </a:rPr>
              <a:t>MAGTERIAL Site EV.ORG.BR</a:t>
            </a:r>
            <a:endParaRPr lang="pt-BR" dirty="0"/>
          </a:p>
        </p:txBody>
      </p:sp>
    </p:spTree>
    <p:extLst>
      <p:ext uri="{BB962C8B-B14F-4D97-AF65-F5344CB8AC3E}">
        <p14:creationId xmlns:p14="http://schemas.microsoft.com/office/powerpoint/2010/main" val="1659050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4DA0CDC2-F6D7-07D0-2CC6-DCECCE5E9E62}"/>
              </a:ext>
            </a:extLst>
          </p:cNvPr>
          <p:cNvSpPr txBox="1"/>
          <p:nvPr/>
        </p:nvSpPr>
        <p:spPr>
          <a:xfrm>
            <a:off x="258793" y="117693"/>
            <a:ext cx="11464505" cy="5909310"/>
          </a:xfrm>
          <a:prstGeom prst="rect">
            <a:avLst/>
          </a:prstGeom>
          <a:noFill/>
        </p:spPr>
        <p:txBody>
          <a:bodyPr wrap="square">
            <a:spAutoFit/>
          </a:bodyPr>
          <a:lstStyle/>
          <a:p>
            <a:pPr algn="just" fontAlgn="base"/>
            <a:r>
              <a:rPr lang="pt-BR" sz="1400" b="1" dirty="0">
                <a:solidFill>
                  <a:srgbClr val="47423A"/>
                </a:solidFill>
                <a:effectLst/>
                <a:latin typeface="Arial" panose="020B0604020202020204" pitchFamily="34" charset="0"/>
              </a:rPr>
              <a:t>SPAM / Hackers</a:t>
            </a:r>
          </a:p>
          <a:p>
            <a:pPr algn="l" fontAlgn="base"/>
            <a:r>
              <a:rPr lang="pt-BR" sz="1400" b="1" i="0" dirty="0">
                <a:solidFill>
                  <a:srgbClr val="47423A"/>
                </a:solidFill>
                <a:effectLst/>
                <a:latin typeface="Arial" panose="020B0604020202020204" pitchFamily="34" charset="0"/>
              </a:rPr>
              <a:t>O que é engenharia social e que exemplos podem ser citados sobre este método de ataque?</a:t>
            </a:r>
          </a:p>
          <a:p>
            <a:pPr algn="just" fontAlgn="base"/>
            <a:r>
              <a:rPr lang="pt-BR" sz="1400" b="0" i="0" u="none" strike="noStrike" dirty="0">
                <a:solidFill>
                  <a:srgbClr val="47433A"/>
                </a:solidFill>
                <a:effectLst/>
                <a:latin typeface="Arial" panose="020B0604020202020204" pitchFamily="34" charset="0"/>
              </a:rPr>
              <a:t>Imprimir </a:t>
            </a:r>
            <a:r>
              <a:rPr lang="pt-BR" sz="1400" b="0" i="0" u="none" strike="noStrike" dirty="0" err="1">
                <a:solidFill>
                  <a:srgbClr val="47433A"/>
                </a:solidFill>
                <a:effectLst/>
                <a:latin typeface="Arial" panose="020B0604020202020204" pitchFamily="34" charset="0"/>
              </a:rPr>
              <a:t>dúvida</a:t>
            </a:r>
            <a:r>
              <a:rPr lang="pt-BR" sz="1400" b="0" i="0" dirty="0" err="1">
                <a:solidFill>
                  <a:srgbClr val="444444"/>
                </a:solidFill>
                <a:effectLst/>
                <a:latin typeface="Arial" panose="020B0604020202020204" pitchFamily="34" charset="0"/>
              </a:rPr>
              <a:t>Engenharia</a:t>
            </a:r>
            <a:r>
              <a:rPr lang="pt-BR" sz="1400" b="0" i="0" dirty="0">
                <a:solidFill>
                  <a:srgbClr val="444444"/>
                </a:solidFill>
                <a:effectLst/>
                <a:latin typeface="Arial" panose="020B0604020202020204" pitchFamily="34" charset="0"/>
              </a:rPr>
              <a:t> social é termo utilizado para descrever um método de ataque, onde alguém faz uso da persuasão, muitas vezes abusando da ingenuidade ou confiança do usuário, para obter informações que podem ser utilizadas para ter acesso não autorizado a computadores ou informações. </a:t>
            </a:r>
          </a:p>
          <a:p>
            <a:pPr algn="just" fontAlgn="base"/>
            <a:r>
              <a:rPr lang="pt-BR" sz="1400" b="0" i="0" dirty="0">
                <a:solidFill>
                  <a:srgbClr val="444444"/>
                </a:solidFill>
                <a:effectLst/>
                <a:latin typeface="Arial" panose="020B0604020202020204" pitchFamily="34" charset="0"/>
              </a:rPr>
              <a:t> </a:t>
            </a:r>
          </a:p>
          <a:p>
            <a:pPr algn="just" fontAlgn="base"/>
            <a:r>
              <a:rPr lang="pt-BR" sz="1400" b="0" i="0" dirty="0">
                <a:solidFill>
                  <a:srgbClr val="444444"/>
                </a:solidFill>
                <a:effectLst/>
                <a:latin typeface="Arial" panose="020B0604020202020204" pitchFamily="34" charset="0"/>
              </a:rPr>
              <a:t>Os dois primeiros exemplos apresentam casos onde foram utilizadas mensagens de e-mail. O último exemplo apresenta um ataque realizado por telefone.</a:t>
            </a:r>
          </a:p>
          <a:p>
            <a:pPr algn="just" fontAlgn="base"/>
            <a:r>
              <a:rPr lang="pt-BR" sz="1400" b="0" i="0" dirty="0">
                <a:solidFill>
                  <a:srgbClr val="444444"/>
                </a:solidFill>
                <a:effectLst/>
                <a:latin typeface="Arial" panose="020B0604020202020204" pitchFamily="34" charset="0"/>
              </a:rPr>
              <a:t> </a:t>
            </a:r>
          </a:p>
          <a:p>
            <a:pPr algn="just" fontAlgn="base"/>
            <a:r>
              <a:rPr lang="pt-BR" sz="1400" b="1" i="0" dirty="0">
                <a:solidFill>
                  <a:srgbClr val="444444"/>
                </a:solidFill>
                <a:effectLst/>
                <a:latin typeface="Arial" panose="020B0604020202020204" pitchFamily="34" charset="0"/>
              </a:rPr>
              <a:t>Exemplo 1:</a:t>
            </a:r>
            <a:r>
              <a:rPr lang="pt-BR" sz="1400" b="0" i="0" dirty="0">
                <a:solidFill>
                  <a:srgbClr val="444444"/>
                </a:solidFill>
                <a:effectLst/>
                <a:latin typeface="Arial" panose="020B0604020202020204" pitchFamily="34" charset="0"/>
              </a:rPr>
              <a:t> você recebe uma mensagem e-mail, onde o remetente é o gerente ou alguém em nome do departamento de suporte do seu banco. Na mensagem ele diz que o serviço de internet Banking está apresentando algum problema e que tal problema pode ser corrigido se você executar o aplicativo que está anexado à mensagem. A execução deste aplicativo apresenta uma tela análoga àquela que você utiliza para ter acesso a conta bancária, aguardando que você digite sua senha. Na verdade, este aplicativo está preparado para furtar sua senha de acesso a conta bancária e enviá-la para o atacante.</a:t>
            </a:r>
          </a:p>
          <a:p>
            <a:pPr algn="just" fontAlgn="base"/>
            <a:r>
              <a:rPr lang="pt-BR" sz="1400" b="0" i="0" dirty="0">
                <a:solidFill>
                  <a:srgbClr val="444444"/>
                </a:solidFill>
                <a:effectLst/>
                <a:latin typeface="Arial" panose="020B0604020202020204" pitchFamily="34" charset="0"/>
              </a:rPr>
              <a:t> </a:t>
            </a:r>
          </a:p>
          <a:p>
            <a:pPr algn="just" fontAlgn="base"/>
            <a:r>
              <a:rPr lang="pt-BR" sz="1400" b="1" i="0" dirty="0">
                <a:solidFill>
                  <a:srgbClr val="444444"/>
                </a:solidFill>
                <a:effectLst/>
                <a:latin typeface="Arial" panose="020B0604020202020204" pitchFamily="34" charset="0"/>
              </a:rPr>
              <a:t>Exemplo 2:</a:t>
            </a:r>
            <a:r>
              <a:rPr lang="pt-BR" sz="1400" b="0" i="0" dirty="0">
                <a:solidFill>
                  <a:srgbClr val="444444"/>
                </a:solidFill>
                <a:effectLst/>
                <a:latin typeface="Arial" panose="020B0604020202020204" pitchFamily="34" charset="0"/>
              </a:rPr>
              <a:t> você recebe uma mensagem de e-mail, dizendo que seu computador está infectado por um vírus. A mensagem sugere que você instale uma ferramenta disponível em um site da internet, para eliminar o vírus de seu computador. A real função desta ferramenta não é eliminar um vírus, mas sim permitir que alguém tenha acesso ao seu computador e a todos os dados nele armazenados. </a:t>
            </a:r>
          </a:p>
          <a:p>
            <a:pPr algn="just" fontAlgn="base"/>
            <a:endParaRPr lang="pt-BR" sz="1400" dirty="0">
              <a:solidFill>
                <a:srgbClr val="444444"/>
              </a:solidFill>
              <a:latin typeface="Arial" panose="020B0604020202020204" pitchFamily="34" charset="0"/>
            </a:endParaRPr>
          </a:p>
          <a:p>
            <a:pPr algn="just" fontAlgn="base"/>
            <a:r>
              <a:rPr lang="pt-BR" sz="1400" b="1" i="0" dirty="0">
                <a:solidFill>
                  <a:srgbClr val="444444"/>
                </a:solidFill>
                <a:effectLst/>
                <a:latin typeface="Arial" panose="020B0604020202020204" pitchFamily="34" charset="0"/>
              </a:rPr>
              <a:t>Exemplo 3:</a:t>
            </a:r>
            <a:r>
              <a:rPr lang="pt-BR" sz="1400" b="0" i="0" dirty="0">
                <a:solidFill>
                  <a:srgbClr val="444444"/>
                </a:solidFill>
                <a:effectLst/>
                <a:latin typeface="Arial" panose="020B0604020202020204" pitchFamily="34" charset="0"/>
              </a:rPr>
              <a:t> algum desconhecido liga para a sua casa e diz ser do suporte técnico do seu provedor. Nesta ligação ele diz que sua conexão com a internet está apresentando algum problema e, então, pede sua senha para corrigi-lo. Caso você entregue sua senha, este suposto técnico poderá realizar uma infinidade de atividades maliciosas, utilizando a sua conta de acesso a internet e, portanto, relacionando tais atividades ao seu nome.</a:t>
            </a:r>
          </a:p>
          <a:p>
            <a:pPr algn="just" fontAlgn="base"/>
            <a:r>
              <a:rPr lang="pt-BR" sz="1400" b="0" i="0" dirty="0">
                <a:solidFill>
                  <a:srgbClr val="444444"/>
                </a:solidFill>
                <a:effectLst/>
                <a:latin typeface="Arial" panose="020B0604020202020204" pitchFamily="34" charset="0"/>
              </a:rPr>
              <a:t> </a:t>
            </a:r>
          </a:p>
          <a:p>
            <a:pPr algn="just" fontAlgn="base"/>
            <a:r>
              <a:rPr lang="pt-BR" sz="1400" b="0" i="0" dirty="0">
                <a:solidFill>
                  <a:srgbClr val="444444"/>
                </a:solidFill>
                <a:effectLst/>
                <a:latin typeface="Arial" panose="020B0604020202020204" pitchFamily="34" charset="0"/>
              </a:rPr>
              <a:t>Estes casos mostram ataques típicos de engenharia social, pois os discursos apresentados nos exemplos procuram induzir o usuário a realizar alguma tarefa e o sucesso do ataque depende única e exclusivamente da decisão do usuário em fornecer informações sensíveis ou executar programas.</a:t>
            </a:r>
          </a:p>
        </p:txBody>
      </p:sp>
    </p:spTree>
    <p:extLst>
      <p:ext uri="{BB962C8B-B14F-4D97-AF65-F5344CB8AC3E}">
        <p14:creationId xmlns:p14="http://schemas.microsoft.com/office/powerpoint/2010/main" val="2203499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32829461-EC5E-7F75-438E-000BD5921F6A}"/>
              </a:ext>
            </a:extLst>
          </p:cNvPr>
          <p:cNvSpPr txBox="1"/>
          <p:nvPr/>
        </p:nvSpPr>
        <p:spPr>
          <a:xfrm>
            <a:off x="207032" y="366971"/>
            <a:ext cx="11507639" cy="1908215"/>
          </a:xfrm>
          <a:prstGeom prst="rect">
            <a:avLst/>
          </a:prstGeom>
          <a:noFill/>
        </p:spPr>
        <p:txBody>
          <a:bodyPr wrap="square">
            <a:spAutoFit/>
          </a:bodyPr>
          <a:lstStyle/>
          <a:p>
            <a:pPr algn="just"/>
            <a:r>
              <a:rPr lang="pt-BR" b="0" i="0" dirty="0">
                <a:solidFill>
                  <a:srgbClr val="00838E"/>
                </a:solidFill>
                <a:effectLst/>
                <a:latin typeface="Open Sans" panose="020B0606030504020204" pitchFamily="34" charset="0"/>
              </a:rPr>
              <a:t>Engenharia Social</a:t>
            </a:r>
          </a:p>
          <a:p>
            <a:pPr algn="just"/>
            <a:r>
              <a:rPr lang="pt-BR" b="0" i="0" dirty="0">
                <a:solidFill>
                  <a:srgbClr val="000000"/>
                </a:solidFill>
                <a:effectLst/>
                <a:latin typeface="Open Sans" panose="020B0606030504020204" pitchFamily="34" charset="0"/>
              </a:rPr>
              <a:t>Se você costuma jogar no lixo documentos como extratos antigos de banco e anotações, cuidado!</a:t>
            </a:r>
          </a:p>
          <a:p>
            <a:pPr algn="just"/>
            <a:endParaRPr lang="pt-BR" b="0" i="0" dirty="0">
              <a:solidFill>
                <a:srgbClr val="000000"/>
              </a:solidFill>
              <a:effectLst/>
              <a:latin typeface="Open Sans" panose="020B0606030504020204" pitchFamily="34" charset="0"/>
            </a:endParaRPr>
          </a:p>
          <a:p>
            <a:pPr algn="just"/>
            <a:r>
              <a:rPr lang="pt-BR" sz="1600" b="0" i="0" dirty="0">
                <a:solidFill>
                  <a:srgbClr val="000000"/>
                </a:solidFill>
                <a:effectLst/>
                <a:latin typeface="Open Sans" panose="020B0606030504020204" pitchFamily="34" charset="0"/>
              </a:rPr>
              <a:t>Muitos engenheiros sociais planejam seus ataques a partir do que encontram no lixo de residências e organizações: agendas de telefones, listas de funcionários, listas de usuários e senhas, etiquetas de postagem com o remetente e até folhas usadas de papel carbono, entre outros dados, são informações facilmente manipuladas e aproveitadas por um criminoso inteligente.</a:t>
            </a:r>
          </a:p>
        </p:txBody>
      </p:sp>
      <p:sp>
        <p:nvSpPr>
          <p:cNvPr id="5" name="CaixaDeTexto 4">
            <a:extLst>
              <a:ext uri="{FF2B5EF4-FFF2-40B4-BE49-F238E27FC236}">
                <a16:creationId xmlns:a16="http://schemas.microsoft.com/office/drawing/2014/main" id="{DB76C949-05D7-EA4A-02D5-1AD4B09071EA}"/>
              </a:ext>
            </a:extLst>
          </p:cNvPr>
          <p:cNvSpPr txBox="1"/>
          <p:nvPr/>
        </p:nvSpPr>
        <p:spPr>
          <a:xfrm>
            <a:off x="306237" y="4306163"/>
            <a:ext cx="11309228" cy="2062103"/>
          </a:xfrm>
          <a:prstGeom prst="rect">
            <a:avLst/>
          </a:prstGeom>
          <a:noFill/>
        </p:spPr>
        <p:txBody>
          <a:bodyPr wrap="square">
            <a:spAutoFit/>
          </a:bodyPr>
          <a:lstStyle/>
          <a:p>
            <a:pPr algn="just"/>
            <a:r>
              <a:rPr lang="pt-BR" sz="1600" b="0" i="0" dirty="0">
                <a:solidFill>
                  <a:srgbClr val="000000"/>
                </a:solidFill>
                <a:effectLst/>
                <a:latin typeface="Open Sans" panose="020B0606030504020204" pitchFamily="34" charset="0"/>
              </a:rPr>
              <a:t>Para maior proteção a este tipo de ataque, devemos sempre ter certeza de com quem estamos conversando, de preferência não decida nada no momento e procure anotar os dados da pessoa, o telefone e tente retornar a ligação em outra data com a finalidade de confirmar as informações.</a:t>
            </a:r>
          </a:p>
          <a:p>
            <a:pPr algn="just"/>
            <a:endParaRPr lang="pt-BR" sz="1600" b="0" i="0" dirty="0">
              <a:solidFill>
                <a:srgbClr val="000000"/>
              </a:solidFill>
              <a:effectLst/>
              <a:latin typeface="Open Sans" panose="020B0606030504020204" pitchFamily="34" charset="0"/>
            </a:endParaRPr>
          </a:p>
          <a:p>
            <a:pPr algn="just"/>
            <a:r>
              <a:rPr lang="pt-BR" sz="1600" b="0" i="0" dirty="0">
                <a:solidFill>
                  <a:srgbClr val="000000"/>
                </a:solidFill>
                <a:effectLst/>
                <a:latin typeface="Open Sans" panose="020B0606030504020204" pitchFamily="34" charset="0"/>
              </a:rPr>
              <a:t>Não passe informações para pessoas desconhecidas. Se alguém deseja falar com outra pessoa, não passe os contatos sem antes averiguar se essa pessoa conhece e autoriza este procedimento, mesmo que seja uma situação de emergência. Nesse momento é preciso pensar com frieza e calma, pois este é o melhor cenário para o ataque, o pânico.</a:t>
            </a:r>
          </a:p>
        </p:txBody>
      </p:sp>
      <p:sp>
        <p:nvSpPr>
          <p:cNvPr id="7" name="CaixaDeTexto 6">
            <a:extLst>
              <a:ext uri="{FF2B5EF4-FFF2-40B4-BE49-F238E27FC236}">
                <a16:creationId xmlns:a16="http://schemas.microsoft.com/office/drawing/2014/main" id="{13B8A658-6251-5868-053A-C7F40DE81C44}"/>
              </a:ext>
            </a:extLst>
          </p:cNvPr>
          <p:cNvSpPr txBox="1"/>
          <p:nvPr/>
        </p:nvSpPr>
        <p:spPr>
          <a:xfrm>
            <a:off x="207032" y="2516371"/>
            <a:ext cx="11507639" cy="1323439"/>
          </a:xfrm>
          <a:prstGeom prst="rect">
            <a:avLst/>
          </a:prstGeom>
          <a:noFill/>
        </p:spPr>
        <p:txBody>
          <a:bodyPr wrap="square">
            <a:spAutoFit/>
          </a:bodyPr>
          <a:lstStyle/>
          <a:p>
            <a:r>
              <a:rPr lang="pt-BR" sz="1600" b="1" i="0" dirty="0">
                <a:solidFill>
                  <a:srgbClr val="00B050"/>
                </a:solidFill>
                <a:effectLst/>
                <a:latin typeface="Open Sans" panose="020B0606030504020204" pitchFamily="34" charset="0"/>
              </a:rPr>
              <a:t>Conhecimento de causa:</a:t>
            </a:r>
            <a:r>
              <a:rPr lang="pt-BR" sz="1600" b="0" i="0" dirty="0">
                <a:solidFill>
                  <a:srgbClr val="00B050"/>
                </a:solidFill>
                <a:effectLst/>
                <a:latin typeface="Open Sans" panose="020B0606030504020204" pitchFamily="34" charset="0"/>
              </a:rPr>
              <a:t> ao contatar alguém da empresa, o engenheiro social fala com propriedade sobre determinado assunto; cita departamentos, pessoas, cargos e familiares usando uma linguagem local e cotidiana.</a:t>
            </a:r>
            <a:br>
              <a:rPr lang="pt-BR" sz="1600" dirty="0">
                <a:solidFill>
                  <a:srgbClr val="00B050"/>
                </a:solidFill>
              </a:rPr>
            </a:br>
            <a:br>
              <a:rPr lang="pt-BR" sz="1600" dirty="0">
                <a:solidFill>
                  <a:srgbClr val="00B050"/>
                </a:solidFill>
              </a:rPr>
            </a:br>
            <a:r>
              <a:rPr lang="pt-BR" sz="1600" b="1" i="0" dirty="0">
                <a:solidFill>
                  <a:srgbClr val="00B050"/>
                </a:solidFill>
                <a:effectLst/>
                <a:latin typeface="Open Sans" panose="020B0606030504020204" pitchFamily="34" charset="0"/>
              </a:rPr>
              <a:t>Conquista da confiança:</a:t>
            </a:r>
            <a:r>
              <a:rPr lang="pt-BR" sz="1600" b="0" i="0" dirty="0">
                <a:solidFill>
                  <a:srgbClr val="00B050"/>
                </a:solidFill>
                <a:effectLst/>
                <a:latin typeface="Open Sans" panose="020B0606030504020204" pitchFamily="34" charset="0"/>
              </a:rPr>
              <a:t> com tantas informações, algumas oriundas dos descartes de lixo, cria um ambiente de amizade, se passa por uma pessoa de confiança e liga várias vezes para a pessoa, sempre muito prestativo.</a:t>
            </a:r>
            <a:endParaRPr lang="pt-BR" sz="1600" dirty="0">
              <a:solidFill>
                <a:srgbClr val="00B050"/>
              </a:solidFill>
            </a:endParaRPr>
          </a:p>
        </p:txBody>
      </p:sp>
    </p:spTree>
    <p:extLst>
      <p:ext uri="{BB962C8B-B14F-4D97-AF65-F5344CB8AC3E}">
        <p14:creationId xmlns:p14="http://schemas.microsoft.com/office/powerpoint/2010/main" val="3439215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9F1434D8-4981-2C0D-CAF4-2020F15F1739}"/>
              </a:ext>
            </a:extLst>
          </p:cNvPr>
          <p:cNvSpPr txBox="1"/>
          <p:nvPr/>
        </p:nvSpPr>
        <p:spPr>
          <a:xfrm>
            <a:off x="269574" y="336279"/>
            <a:ext cx="10918885" cy="646331"/>
          </a:xfrm>
          <a:prstGeom prst="rect">
            <a:avLst/>
          </a:prstGeom>
          <a:noFill/>
        </p:spPr>
        <p:txBody>
          <a:bodyPr wrap="square">
            <a:spAutoFit/>
          </a:bodyPr>
          <a:lstStyle/>
          <a:p>
            <a:pPr algn="l"/>
            <a:r>
              <a:rPr lang="pt-BR" b="0" i="0" dirty="0">
                <a:solidFill>
                  <a:srgbClr val="00B050"/>
                </a:solidFill>
                <a:effectLst/>
                <a:latin typeface="Open Sans" panose="020B0606030504020204" pitchFamily="34" charset="0"/>
              </a:rPr>
              <a:t>Engenharia Social</a:t>
            </a:r>
          </a:p>
          <a:p>
            <a:pPr algn="l"/>
            <a:r>
              <a:rPr lang="pt-BR" b="0" i="0" dirty="0">
                <a:solidFill>
                  <a:srgbClr val="00B050"/>
                </a:solidFill>
                <a:effectLst/>
                <a:latin typeface="Open Sans" panose="020B0606030504020204" pitchFamily="34" charset="0"/>
              </a:rPr>
              <a:t>Para se proteger desses golpistas, é essencial que você conheça como agem os engenheiros sociais</a:t>
            </a:r>
          </a:p>
        </p:txBody>
      </p:sp>
      <p:sp>
        <p:nvSpPr>
          <p:cNvPr id="5" name="CaixaDeTexto 4">
            <a:extLst>
              <a:ext uri="{FF2B5EF4-FFF2-40B4-BE49-F238E27FC236}">
                <a16:creationId xmlns:a16="http://schemas.microsoft.com/office/drawing/2014/main" id="{82FAEBBA-A305-BA85-D4A6-FAB71C9E0F90}"/>
              </a:ext>
            </a:extLst>
          </p:cNvPr>
          <p:cNvSpPr txBox="1"/>
          <p:nvPr/>
        </p:nvSpPr>
        <p:spPr>
          <a:xfrm>
            <a:off x="571499" y="1526247"/>
            <a:ext cx="10616959" cy="1200329"/>
          </a:xfrm>
          <a:prstGeom prst="rect">
            <a:avLst/>
          </a:prstGeom>
          <a:noFill/>
        </p:spPr>
        <p:txBody>
          <a:bodyPr wrap="square">
            <a:spAutoFit/>
          </a:bodyPr>
          <a:lstStyle/>
          <a:p>
            <a:pPr algn="l"/>
            <a:r>
              <a:rPr lang="pt-BR" b="1" i="0" dirty="0">
                <a:solidFill>
                  <a:srgbClr val="00B050"/>
                </a:solidFill>
                <a:effectLst/>
                <a:latin typeface="Open Sans" panose="020B0606030504020204" pitchFamily="34" charset="0"/>
              </a:rPr>
              <a:t>Acesso</a:t>
            </a:r>
          </a:p>
          <a:p>
            <a:pPr algn="l"/>
            <a:r>
              <a:rPr lang="pt-BR" b="0" i="0" dirty="0">
                <a:solidFill>
                  <a:srgbClr val="000000"/>
                </a:solidFill>
                <a:effectLst/>
                <a:latin typeface="Open Sans" panose="020B0606030504020204" pitchFamily="34" charset="0"/>
              </a:rPr>
              <a:t>Sem ataques nem arrombamentos físicos.</a:t>
            </a:r>
          </a:p>
          <a:p>
            <a:pPr algn="l"/>
            <a:r>
              <a:rPr lang="pt-BR" b="0" i="0" dirty="0">
                <a:solidFill>
                  <a:srgbClr val="000000"/>
                </a:solidFill>
                <a:effectLst/>
                <a:latin typeface="Open Sans" panose="020B0606030504020204" pitchFamily="34" charset="0"/>
              </a:rPr>
              <a:t>Os engenheiros sociais obtêm os dados das vítimas por meio de ligações telefônicas, e-mails ou buscas no lixo das residências e das organizações.</a:t>
            </a:r>
          </a:p>
        </p:txBody>
      </p:sp>
      <p:sp>
        <p:nvSpPr>
          <p:cNvPr id="7" name="CaixaDeTexto 6">
            <a:extLst>
              <a:ext uri="{FF2B5EF4-FFF2-40B4-BE49-F238E27FC236}">
                <a16:creationId xmlns:a16="http://schemas.microsoft.com/office/drawing/2014/main" id="{39AA485C-F01C-1C37-C232-29641A6B4DE0}"/>
              </a:ext>
            </a:extLst>
          </p:cNvPr>
          <p:cNvSpPr txBox="1"/>
          <p:nvPr/>
        </p:nvSpPr>
        <p:spPr>
          <a:xfrm>
            <a:off x="571499" y="3191145"/>
            <a:ext cx="10616958" cy="1200329"/>
          </a:xfrm>
          <a:prstGeom prst="rect">
            <a:avLst/>
          </a:prstGeom>
          <a:noFill/>
        </p:spPr>
        <p:txBody>
          <a:bodyPr wrap="square">
            <a:spAutoFit/>
          </a:bodyPr>
          <a:lstStyle/>
          <a:p>
            <a:pPr algn="l"/>
            <a:r>
              <a:rPr lang="pt-BR" b="1" i="0" dirty="0">
                <a:solidFill>
                  <a:srgbClr val="00B050"/>
                </a:solidFill>
                <a:effectLst/>
                <a:latin typeface="Open Sans" panose="020B0606030504020204" pitchFamily="34" charset="0"/>
              </a:rPr>
              <a:t>Paciência</a:t>
            </a:r>
          </a:p>
          <a:p>
            <a:pPr algn="l"/>
            <a:r>
              <a:rPr lang="pt-BR" b="0" i="0" dirty="0">
                <a:solidFill>
                  <a:srgbClr val="000000"/>
                </a:solidFill>
                <a:effectLst/>
                <a:latin typeface="Open Sans" panose="020B0606030504020204" pitchFamily="34" charset="0"/>
              </a:rPr>
              <a:t>Ataques bem-sucedidos exigem tempo e persistência.</a:t>
            </a:r>
          </a:p>
          <a:p>
            <a:pPr algn="l"/>
            <a:r>
              <a:rPr lang="pt-BR" b="0" i="0" dirty="0">
                <a:solidFill>
                  <a:srgbClr val="000000"/>
                </a:solidFill>
                <a:effectLst/>
                <a:latin typeface="Open Sans" panose="020B0606030504020204" pitchFamily="34" charset="0"/>
              </a:rPr>
              <a:t>O criminoso não reclama da espera, mantém o tom de voz, não se exalta com respostas negativas e tenta sempre ganhar a confiança do outro.</a:t>
            </a:r>
          </a:p>
        </p:txBody>
      </p:sp>
      <p:sp>
        <p:nvSpPr>
          <p:cNvPr id="9" name="CaixaDeTexto 8">
            <a:extLst>
              <a:ext uri="{FF2B5EF4-FFF2-40B4-BE49-F238E27FC236}">
                <a16:creationId xmlns:a16="http://schemas.microsoft.com/office/drawing/2014/main" id="{331A154C-787A-2C0E-1AC9-0FB1FCF8D589}"/>
              </a:ext>
            </a:extLst>
          </p:cNvPr>
          <p:cNvSpPr txBox="1"/>
          <p:nvPr/>
        </p:nvSpPr>
        <p:spPr>
          <a:xfrm>
            <a:off x="657764" y="4621700"/>
            <a:ext cx="10616958" cy="1477328"/>
          </a:xfrm>
          <a:prstGeom prst="rect">
            <a:avLst/>
          </a:prstGeom>
          <a:noFill/>
        </p:spPr>
        <p:txBody>
          <a:bodyPr wrap="square">
            <a:spAutoFit/>
          </a:bodyPr>
          <a:lstStyle/>
          <a:p>
            <a:pPr algn="l"/>
            <a:r>
              <a:rPr lang="pt-BR" b="1" i="0" dirty="0">
                <a:solidFill>
                  <a:srgbClr val="00B050"/>
                </a:solidFill>
                <a:effectLst/>
                <a:latin typeface="Open Sans" panose="020B0606030504020204" pitchFamily="34" charset="0"/>
              </a:rPr>
              <a:t>Proximidade</a:t>
            </a:r>
          </a:p>
          <a:p>
            <a:pPr algn="l"/>
            <a:r>
              <a:rPr lang="pt-BR" b="0" i="0" dirty="0">
                <a:solidFill>
                  <a:srgbClr val="000000"/>
                </a:solidFill>
                <a:effectLst/>
                <a:latin typeface="Open Sans" panose="020B0606030504020204" pitchFamily="34" charset="0"/>
              </a:rPr>
              <a:t>O criminoso estuda a linguagem da organização, os termos técnicos e os assuntos do dia a dia para tirar o máximo proveito disso.</a:t>
            </a:r>
          </a:p>
          <a:p>
            <a:pPr algn="l"/>
            <a:r>
              <a:rPr lang="pt-BR" b="0" i="0" dirty="0">
                <a:solidFill>
                  <a:srgbClr val="000000"/>
                </a:solidFill>
                <a:effectLst/>
                <a:latin typeface="Open Sans" panose="020B0606030504020204" pitchFamily="34" charset="0"/>
              </a:rPr>
              <a:t>Com alguns dados, o criminoso demonstra que conhece a pessoa e vai solicitando a confirmação de outras informações até que tenha tudo o que necessita para aplicar o golpe.</a:t>
            </a:r>
          </a:p>
        </p:txBody>
      </p:sp>
    </p:spTree>
    <p:extLst>
      <p:ext uri="{BB962C8B-B14F-4D97-AF65-F5344CB8AC3E}">
        <p14:creationId xmlns:p14="http://schemas.microsoft.com/office/powerpoint/2010/main" val="2233288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A0186E98-DA21-E0A8-A48B-68FCC38AD7D7}"/>
              </a:ext>
            </a:extLst>
          </p:cNvPr>
          <p:cNvSpPr txBox="1"/>
          <p:nvPr/>
        </p:nvSpPr>
        <p:spPr>
          <a:xfrm>
            <a:off x="252323" y="215032"/>
            <a:ext cx="11496854" cy="923330"/>
          </a:xfrm>
          <a:prstGeom prst="rect">
            <a:avLst/>
          </a:prstGeom>
          <a:noFill/>
        </p:spPr>
        <p:txBody>
          <a:bodyPr wrap="square">
            <a:spAutoFit/>
          </a:bodyPr>
          <a:lstStyle/>
          <a:p>
            <a:pPr algn="l"/>
            <a:r>
              <a:rPr lang="pt-BR" b="0" i="0" dirty="0">
                <a:solidFill>
                  <a:srgbClr val="00838E"/>
                </a:solidFill>
                <a:effectLst/>
                <a:latin typeface="Open Sans" panose="020B0606030504020204" pitchFamily="34" charset="0"/>
              </a:rPr>
              <a:t>Engenharia Social</a:t>
            </a:r>
          </a:p>
          <a:p>
            <a:pPr algn="l"/>
            <a:r>
              <a:rPr lang="pt-BR" b="0" i="0" dirty="0">
                <a:solidFill>
                  <a:srgbClr val="00B050"/>
                </a:solidFill>
                <a:effectLst/>
                <a:latin typeface="Open Sans" panose="020B0606030504020204" pitchFamily="34" charset="0"/>
              </a:rPr>
              <a:t>Para se defender, há procedimentos que as organizações podem desenvolver para detectar e prevenir ataques de engenharia social</a:t>
            </a:r>
          </a:p>
        </p:txBody>
      </p:sp>
      <p:sp>
        <p:nvSpPr>
          <p:cNvPr id="5" name="CaixaDeTexto 4">
            <a:extLst>
              <a:ext uri="{FF2B5EF4-FFF2-40B4-BE49-F238E27FC236}">
                <a16:creationId xmlns:a16="http://schemas.microsoft.com/office/drawing/2014/main" id="{3041BCA3-E4CD-9339-336D-2BDCD9D5243A}"/>
              </a:ext>
            </a:extLst>
          </p:cNvPr>
          <p:cNvSpPr txBox="1"/>
          <p:nvPr/>
        </p:nvSpPr>
        <p:spPr>
          <a:xfrm>
            <a:off x="252322" y="1302436"/>
            <a:ext cx="11143171" cy="646331"/>
          </a:xfrm>
          <a:prstGeom prst="rect">
            <a:avLst/>
          </a:prstGeom>
          <a:noFill/>
        </p:spPr>
        <p:txBody>
          <a:bodyPr wrap="square">
            <a:spAutoFit/>
          </a:bodyPr>
          <a:lstStyle/>
          <a:p>
            <a:pPr algn="l"/>
            <a:r>
              <a:rPr lang="pt-BR" b="1" i="0" dirty="0">
                <a:solidFill>
                  <a:srgbClr val="00B050"/>
                </a:solidFill>
                <a:effectLst/>
                <a:latin typeface="Open Sans" panose="020B0606030504020204" pitchFamily="34" charset="0"/>
              </a:rPr>
              <a:t>Educação</a:t>
            </a:r>
          </a:p>
          <a:p>
            <a:pPr algn="l"/>
            <a:r>
              <a:rPr lang="pt-BR" b="0" i="0" dirty="0">
                <a:solidFill>
                  <a:srgbClr val="000000"/>
                </a:solidFill>
                <a:effectLst/>
                <a:latin typeface="Open Sans" panose="020B0606030504020204" pitchFamily="34" charset="0"/>
              </a:rPr>
              <a:t>Conscientizar os funcionários sobre o valor da informação que eles dispõem e manipulam.</a:t>
            </a:r>
          </a:p>
        </p:txBody>
      </p:sp>
      <p:sp>
        <p:nvSpPr>
          <p:cNvPr id="7" name="CaixaDeTexto 6">
            <a:extLst>
              <a:ext uri="{FF2B5EF4-FFF2-40B4-BE49-F238E27FC236}">
                <a16:creationId xmlns:a16="http://schemas.microsoft.com/office/drawing/2014/main" id="{FC9C939C-0CDC-46F3-B2EA-A2226C219711}"/>
              </a:ext>
            </a:extLst>
          </p:cNvPr>
          <p:cNvSpPr txBox="1"/>
          <p:nvPr/>
        </p:nvSpPr>
        <p:spPr>
          <a:xfrm>
            <a:off x="252321" y="2208210"/>
            <a:ext cx="10944765" cy="646331"/>
          </a:xfrm>
          <a:prstGeom prst="rect">
            <a:avLst/>
          </a:prstGeom>
          <a:noFill/>
        </p:spPr>
        <p:txBody>
          <a:bodyPr wrap="square">
            <a:spAutoFit/>
          </a:bodyPr>
          <a:lstStyle/>
          <a:p>
            <a:pPr algn="l"/>
            <a:r>
              <a:rPr lang="pt-BR" b="1" i="0" dirty="0">
                <a:solidFill>
                  <a:srgbClr val="00B050"/>
                </a:solidFill>
                <a:effectLst/>
                <a:latin typeface="Open Sans" panose="020B0606030504020204" pitchFamily="34" charset="0"/>
              </a:rPr>
              <a:t>Segurança física</a:t>
            </a:r>
          </a:p>
          <a:p>
            <a:pPr algn="l"/>
            <a:r>
              <a:rPr lang="pt-BR" b="0" i="0" dirty="0">
                <a:solidFill>
                  <a:srgbClr val="000000"/>
                </a:solidFill>
                <a:effectLst/>
                <a:latin typeface="Open Sans" panose="020B0606030504020204" pitchFamily="34" charset="0"/>
              </a:rPr>
              <a:t>Dispor de funcionários de segurança que monitorem entradas e saídas de locais estratégicos.</a:t>
            </a:r>
          </a:p>
        </p:txBody>
      </p:sp>
      <p:sp>
        <p:nvSpPr>
          <p:cNvPr id="9" name="CaixaDeTexto 8">
            <a:extLst>
              <a:ext uri="{FF2B5EF4-FFF2-40B4-BE49-F238E27FC236}">
                <a16:creationId xmlns:a16="http://schemas.microsoft.com/office/drawing/2014/main" id="{B69F6217-6C19-6C06-27F6-871FED5569ED}"/>
              </a:ext>
            </a:extLst>
          </p:cNvPr>
          <p:cNvSpPr txBox="1"/>
          <p:nvPr/>
        </p:nvSpPr>
        <p:spPr>
          <a:xfrm>
            <a:off x="252321" y="3113984"/>
            <a:ext cx="11324328" cy="1200329"/>
          </a:xfrm>
          <a:prstGeom prst="rect">
            <a:avLst/>
          </a:prstGeom>
          <a:noFill/>
        </p:spPr>
        <p:txBody>
          <a:bodyPr wrap="square">
            <a:spAutoFit/>
          </a:bodyPr>
          <a:lstStyle/>
          <a:p>
            <a:pPr algn="l"/>
            <a:r>
              <a:rPr lang="pt-BR" b="1" i="0" dirty="0">
                <a:solidFill>
                  <a:srgbClr val="00B050"/>
                </a:solidFill>
                <a:effectLst/>
                <a:latin typeface="Open Sans" panose="020B0606030504020204" pitchFamily="34" charset="0"/>
              </a:rPr>
              <a:t>Política de segurança</a:t>
            </a:r>
          </a:p>
          <a:p>
            <a:pPr algn="l"/>
            <a:r>
              <a:rPr lang="pt-BR" b="0" i="0" dirty="0">
                <a:solidFill>
                  <a:srgbClr val="000000"/>
                </a:solidFill>
                <a:effectLst/>
                <a:latin typeface="Open Sans" panose="020B0606030504020204" pitchFamily="34" charset="0"/>
              </a:rPr>
              <a:t>Estabelecer procedimentos que supervisione e controle quaisquer trocas de senhas. Eliminar ou proibir não são recomendados porque também podem comprometer o desenvolvimento e a própria segurança das informações.</a:t>
            </a:r>
          </a:p>
        </p:txBody>
      </p:sp>
      <p:sp>
        <p:nvSpPr>
          <p:cNvPr id="11" name="CaixaDeTexto 10">
            <a:extLst>
              <a:ext uri="{FF2B5EF4-FFF2-40B4-BE49-F238E27FC236}">
                <a16:creationId xmlns:a16="http://schemas.microsoft.com/office/drawing/2014/main" id="{8518FB49-8043-6EF3-FF7A-6AA411DAF24F}"/>
              </a:ext>
            </a:extLst>
          </p:cNvPr>
          <p:cNvSpPr txBox="1"/>
          <p:nvPr/>
        </p:nvSpPr>
        <p:spPr>
          <a:xfrm>
            <a:off x="252321" y="4573128"/>
            <a:ext cx="11324328" cy="923330"/>
          </a:xfrm>
          <a:prstGeom prst="rect">
            <a:avLst/>
          </a:prstGeom>
          <a:noFill/>
        </p:spPr>
        <p:txBody>
          <a:bodyPr wrap="square">
            <a:spAutoFit/>
          </a:bodyPr>
          <a:lstStyle/>
          <a:p>
            <a:pPr algn="l"/>
            <a:r>
              <a:rPr lang="pt-BR" b="1" i="0" dirty="0">
                <a:solidFill>
                  <a:srgbClr val="00B050"/>
                </a:solidFill>
                <a:effectLst/>
                <a:latin typeface="Open Sans" panose="020B0606030504020204" pitchFamily="34" charset="0"/>
              </a:rPr>
              <a:t>Controle de acesso</a:t>
            </a:r>
          </a:p>
          <a:p>
            <a:pPr algn="l"/>
            <a:r>
              <a:rPr lang="pt-BR" b="0" i="0" dirty="0">
                <a:solidFill>
                  <a:srgbClr val="000000"/>
                </a:solidFill>
                <a:effectLst/>
                <a:latin typeface="Open Sans" panose="020B0606030504020204" pitchFamily="34" charset="0"/>
              </a:rPr>
              <a:t>Evitar que usuários sem permissão possam criar, remover ou alterar contas e instalar </a:t>
            </a:r>
            <a:r>
              <a:rPr lang="pt-BR" b="0" i="1" dirty="0">
                <a:solidFill>
                  <a:srgbClr val="000000"/>
                </a:solidFill>
                <a:effectLst/>
                <a:latin typeface="Open Sans" panose="020B0606030504020204" pitchFamily="34" charset="0"/>
              </a:rPr>
              <a:t>softwares</a:t>
            </a:r>
            <a:r>
              <a:rPr lang="pt-BR" b="0" i="0" dirty="0">
                <a:solidFill>
                  <a:srgbClr val="000000"/>
                </a:solidFill>
                <a:effectLst/>
                <a:latin typeface="Open Sans" panose="020B0606030504020204" pitchFamily="34" charset="0"/>
              </a:rPr>
              <a:t> danosos à organização.</a:t>
            </a:r>
          </a:p>
        </p:txBody>
      </p:sp>
    </p:spTree>
    <p:extLst>
      <p:ext uri="{BB962C8B-B14F-4D97-AF65-F5344CB8AC3E}">
        <p14:creationId xmlns:p14="http://schemas.microsoft.com/office/powerpoint/2010/main" val="102700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591DFDF3-4D99-F451-0C02-6414B67B26EA}"/>
              </a:ext>
            </a:extLst>
          </p:cNvPr>
          <p:cNvSpPr txBox="1"/>
          <p:nvPr/>
        </p:nvSpPr>
        <p:spPr>
          <a:xfrm>
            <a:off x="491699" y="893180"/>
            <a:ext cx="10938294" cy="2585323"/>
          </a:xfrm>
          <a:prstGeom prst="rect">
            <a:avLst/>
          </a:prstGeom>
          <a:noFill/>
        </p:spPr>
        <p:txBody>
          <a:bodyPr wrap="square">
            <a:spAutoFit/>
          </a:bodyPr>
          <a:lstStyle/>
          <a:p>
            <a:pPr algn="l"/>
            <a:r>
              <a:rPr lang="pt-BR" b="0" i="0" dirty="0">
                <a:solidFill>
                  <a:srgbClr val="000000"/>
                </a:solidFill>
                <a:effectLst/>
                <a:latin typeface="Open Sans" panose="020B0606030504020204" pitchFamily="34" charset="0"/>
              </a:rPr>
              <a:t>Os ataques cibernéticos estão cada vez mais comuns.</a:t>
            </a:r>
          </a:p>
          <a:p>
            <a:pPr algn="l"/>
            <a:r>
              <a:rPr lang="pt-BR" b="0" i="0" dirty="0">
                <a:solidFill>
                  <a:srgbClr val="000000"/>
                </a:solidFill>
                <a:effectLst/>
                <a:latin typeface="Open Sans" panose="020B0606030504020204" pitchFamily="34" charset="0"/>
              </a:rPr>
              <a:t>Você provavelmente já viu alguma notícia a respeito nos últimos meses, certo?</a:t>
            </a:r>
          </a:p>
          <a:p>
            <a:pPr algn="l"/>
            <a:endParaRPr lang="pt-BR" b="0" i="0" dirty="0">
              <a:solidFill>
                <a:srgbClr val="000000"/>
              </a:solidFill>
              <a:effectLst/>
              <a:latin typeface="Open Sans" panose="020B0606030504020204" pitchFamily="34" charset="0"/>
            </a:endParaRPr>
          </a:p>
          <a:p>
            <a:pPr algn="l"/>
            <a:r>
              <a:rPr lang="pt-BR" b="0" i="0" dirty="0">
                <a:solidFill>
                  <a:srgbClr val="000000"/>
                </a:solidFill>
                <a:effectLst/>
                <a:latin typeface="Open Sans" panose="020B0606030504020204" pitchFamily="34" charset="0"/>
              </a:rPr>
              <a:t>A probabilidade de que mais uma organização, de qualquer lugar do mundo, anuncie aos clientes e usuários que o sistema foi violado e seus dados estão comprometidos é enorme!</a:t>
            </a:r>
          </a:p>
          <a:p>
            <a:pPr algn="l"/>
            <a:endParaRPr lang="pt-BR" b="0" i="0" dirty="0">
              <a:solidFill>
                <a:srgbClr val="000000"/>
              </a:solidFill>
              <a:effectLst/>
              <a:latin typeface="Open Sans" panose="020B0606030504020204" pitchFamily="34" charset="0"/>
            </a:endParaRPr>
          </a:p>
          <a:p>
            <a:pPr algn="l"/>
            <a:r>
              <a:rPr lang="pt-BR" b="0" i="0" dirty="0">
                <a:solidFill>
                  <a:srgbClr val="000000"/>
                </a:solidFill>
                <a:effectLst/>
                <a:latin typeface="Open Sans" panose="020B0606030504020204" pitchFamily="34" charset="0"/>
              </a:rPr>
              <a:t>Os objetivos dos ataques são diversos - vão de fraudes e espionagem econômica à destruição de informações.</a:t>
            </a:r>
          </a:p>
          <a:p>
            <a:pPr algn="l"/>
            <a:r>
              <a:rPr lang="pt-BR" b="0" i="0" dirty="0">
                <a:solidFill>
                  <a:srgbClr val="000000"/>
                </a:solidFill>
                <a:effectLst/>
                <a:latin typeface="Open Sans" panose="020B0606030504020204" pitchFamily="34" charset="0"/>
              </a:rPr>
              <a:t>Independentemente das razões, os ataques virtuais têm sido notícia constante na mídia.</a:t>
            </a:r>
          </a:p>
        </p:txBody>
      </p:sp>
      <p:sp>
        <p:nvSpPr>
          <p:cNvPr id="5" name="CaixaDeTexto 4">
            <a:extLst>
              <a:ext uri="{FF2B5EF4-FFF2-40B4-BE49-F238E27FC236}">
                <a16:creationId xmlns:a16="http://schemas.microsoft.com/office/drawing/2014/main" id="{29E58B00-F6DE-21A4-5B80-41C90D2A7725}"/>
              </a:ext>
            </a:extLst>
          </p:cNvPr>
          <p:cNvSpPr txBox="1"/>
          <p:nvPr/>
        </p:nvSpPr>
        <p:spPr>
          <a:xfrm>
            <a:off x="588753" y="380364"/>
            <a:ext cx="6094562" cy="369332"/>
          </a:xfrm>
          <a:prstGeom prst="rect">
            <a:avLst/>
          </a:prstGeom>
          <a:noFill/>
        </p:spPr>
        <p:txBody>
          <a:bodyPr wrap="square">
            <a:spAutoFit/>
          </a:bodyPr>
          <a:lstStyle/>
          <a:p>
            <a:pPr algn="l"/>
            <a:r>
              <a:rPr lang="pt-BR" b="0" i="0" dirty="0">
                <a:solidFill>
                  <a:srgbClr val="00838E"/>
                </a:solidFill>
                <a:effectLst/>
                <a:latin typeface="Open Sans" panose="020B0606030504020204" pitchFamily="34" charset="0"/>
              </a:rPr>
              <a:t>Ataques Cibernéticos</a:t>
            </a:r>
          </a:p>
        </p:txBody>
      </p:sp>
    </p:spTree>
    <p:extLst>
      <p:ext uri="{BB962C8B-B14F-4D97-AF65-F5344CB8AC3E}">
        <p14:creationId xmlns:p14="http://schemas.microsoft.com/office/powerpoint/2010/main" val="3542168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EFD11BA5-0646-2F92-373E-FDD3A59DA46C}"/>
              </a:ext>
            </a:extLst>
          </p:cNvPr>
          <p:cNvSpPr txBox="1"/>
          <p:nvPr/>
        </p:nvSpPr>
        <p:spPr>
          <a:xfrm>
            <a:off x="321333" y="362157"/>
            <a:ext cx="11125919" cy="923330"/>
          </a:xfrm>
          <a:prstGeom prst="rect">
            <a:avLst/>
          </a:prstGeom>
          <a:noFill/>
        </p:spPr>
        <p:txBody>
          <a:bodyPr wrap="square">
            <a:spAutoFit/>
          </a:bodyPr>
          <a:lstStyle/>
          <a:p>
            <a:pPr algn="l"/>
            <a:r>
              <a:rPr lang="pt-BR" b="0" i="0" dirty="0">
                <a:solidFill>
                  <a:srgbClr val="00838E"/>
                </a:solidFill>
                <a:effectLst/>
                <a:latin typeface="Open Sans" panose="020B0606030504020204" pitchFamily="34" charset="0"/>
              </a:rPr>
              <a:t>Ataques Cibernéticos</a:t>
            </a:r>
          </a:p>
          <a:p>
            <a:pPr algn="l"/>
            <a:r>
              <a:rPr lang="pt-BR" b="0" i="0" dirty="0">
                <a:solidFill>
                  <a:srgbClr val="000000"/>
                </a:solidFill>
                <a:effectLst/>
                <a:latin typeface="Open Sans" panose="020B0606030504020204" pitchFamily="34" charset="0"/>
              </a:rPr>
              <a:t>Os ataques cibernéticos são comumente creditados aos </a:t>
            </a:r>
            <a:r>
              <a:rPr lang="pt-BR" b="0" i="1" dirty="0">
                <a:solidFill>
                  <a:srgbClr val="000000"/>
                </a:solidFill>
                <a:effectLst/>
                <a:latin typeface="Open Sans" panose="020B0606030504020204" pitchFamily="34" charset="0"/>
              </a:rPr>
              <a:t>hackers</a:t>
            </a:r>
            <a:r>
              <a:rPr lang="pt-BR" b="0" i="0" dirty="0">
                <a:solidFill>
                  <a:srgbClr val="000000"/>
                </a:solidFill>
                <a:effectLst/>
                <a:latin typeface="Open Sans" panose="020B0606030504020204" pitchFamily="34" charset="0"/>
              </a:rPr>
              <a:t>, mas essa não é uma denominação correta.</a:t>
            </a:r>
          </a:p>
        </p:txBody>
      </p:sp>
      <p:sp>
        <p:nvSpPr>
          <p:cNvPr id="5" name="CaixaDeTexto 4">
            <a:extLst>
              <a:ext uri="{FF2B5EF4-FFF2-40B4-BE49-F238E27FC236}">
                <a16:creationId xmlns:a16="http://schemas.microsoft.com/office/drawing/2014/main" id="{CE738D0A-4500-F409-11CE-AD2F57DC89FF}"/>
              </a:ext>
            </a:extLst>
          </p:cNvPr>
          <p:cNvSpPr txBox="1"/>
          <p:nvPr/>
        </p:nvSpPr>
        <p:spPr>
          <a:xfrm>
            <a:off x="439947" y="1644156"/>
            <a:ext cx="10921042" cy="2308324"/>
          </a:xfrm>
          <a:prstGeom prst="rect">
            <a:avLst/>
          </a:prstGeom>
          <a:noFill/>
        </p:spPr>
        <p:txBody>
          <a:bodyPr wrap="square">
            <a:spAutoFit/>
          </a:bodyPr>
          <a:lstStyle/>
          <a:p>
            <a:pPr algn="l"/>
            <a:r>
              <a:rPr lang="pt-BR" b="0" i="0" dirty="0">
                <a:solidFill>
                  <a:srgbClr val="000000"/>
                </a:solidFill>
                <a:effectLst/>
                <a:latin typeface="Open Sans" panose="020B0606030504020204" pitchFamily="34" charset="0"/>
              </a:rPr>
              <a:t>Tanto os </a:t>
            </a:r>
            <a:r>
              <a:rPr lang="pt-BR" b="0" i="1" dirty="0">
                <a:solidFill>
                  <a:srgbClr val="000000"/>
                </a:solidFill>
                <a:effectLst/>
                <a:latin typeface="Open Sans" panose="020B0606030504020204" pitchFamily="34" charset="0"/>
              </a:rPr>
              <a:t>hackers</a:t>
            </a:r>
            <a:r>
              <a:rPr lang="pt-BR" b="0" i="0" dirty="0">
                <a:solidFill>
                  <a:srgbClr val="000000"/>
                </a:solidFill>
                <a:effectLst/>
                <a:latin typeface="Open Sans" panose="020B0606030504020204" pitchFamily="34" charset="0"/>
              </a:rPr>
              <a:t> quanto os </a:t>
            </a:r>
            <a:r>
              <a:rPr lang="pt-BR" b="0" i="1" dirty="0">
                <a:solidFill>
                  <a:srgbClr val="000000"/>
                </a:solidFill>
                <a:effectLst/>
                <a:latin typeface="Open Sans" panose="020B0606030504020204" pitchFamily="34" charset="0"/>
              </a:rPr>
              <a:t>crackers</a:t>
            </a:r>
            <a:r>
              <a:rPr lang="pt-BR" b="0" i="0" dirty="0">
                <a:solidFill>
                  <a:srgbClr val="000000"/>
                </a:solidFill>
                <a:effectLst/>
                <a:latin typeface="Open Sans" panose="020B0606030504020204" pitchFamily="34" charset="0"/>
              </a:rPr>
              <a:t> são pessoas inteligentes. Só que, enquanto os </a:t>
            </a:r>
            <a:r>
              <a:rPr lang="pt-BR" b="0" i="1" dirty="0">
                <a:solidFill>
                  <a:srgbClr val="000000"/>
                </a:solidFill>
                <a:effectLst/>
                <a:latin typeface="Open Sans" panose="020B0606030504020204" pitchFamily="34" charset="0"/>
              </a:rPr>
              <a:t>hackers</a:t>
            </a:r>
            <a:r>
              <a:rPr lang="pt-BR" b="0" i="0" dirty="0">
                <a:solidFill>
                  <a:srgbClr val="000000"/>
                </a:solidFill>
                <a:effectLst/>
                <a:latin typeface="Open Sans" panose="020B0606030504020204" pitchFamily="34" charset="0"/>
              </a:rPr>
              <a:t> usam sua inteligência para o bem, os </a:t>
            </a:r>
            <a:r>
              <a:rPr lang="pt-BR" b="0" i="1" dirty="0">
                <a:solidFill>
                  <a:srgbClr val="000000"/>
                </a:solidFill>
                <a:effectLst/>
                <a:latin typeface="Open Sans" panose="020B0606030504020204" pitchFamily="34" charset="0"/>
              </a:rPr>
              <a:t>crackers</a:t>
            </a:r>
            <a:r>
              <a:rPr lang="pt-BR" b="0" i="0" dirty="0">
                <a:solidFill>
                  <a:srgbClr val="000000"/>
                </a:solidFill>
                <a:effectLst/>
                <a:latin typeface="Open Sans" panose="020B0606030504020204" pitchFamily="34" charset="0"/>
              </a:rPr>
              <a:t> a usam para o mal.</a:t>
            </a:r>
          </a:p>
          <a:p>
            <a:pPr algn="l"/>
            <a:endParaRPr lang="pt-BR" b="0" i="0" dirty="0">
              <a:solidFill>
                <a:srgbClr val="000000"/>
              </a:solidFill>
              <a:effectLst/>
              <a:latin typeface="Open Sans" panose="020B0606030504020204" pitchFamily="34" charset="0"/>
            </a:endParaRPr>
          </a:p>
          <a:p>
            <a:pPr algn="l"/>
            <a:r>
              <a:rPr lang="pt-BR" b="0" i="0" dirty="0">
                <a:solidFill>
                  <a:srgbClr val="000000"/>
                </a:solidFill>
                <a:effectLst/>
                <a:latin typeface="Open Sans" panose="020B0606030504020204" pitchFamily="34" charset="0"/>
              </a:rPr>
              <a:t>Diferentemente do que você ouve na mídia, </a:t>
            </a:r>
            <a:r>
              <a:rPr lang="pt-BR" b="0" i="1" dirty="0">
                <a:solidFill>
                  <a:srgbClr val="000000"/>
                </a:solidFill>
                <a:effectLst/>
                <a:latin typeface="Open Sans" panose="020B0606030504020204" pitchFamily="34" charset="0"/>
              </a:rPr>
              <a:t>hackers</a:t>
            </a:r>
            <a:r>
              <a:rPr lang="pt-BR" b="0" i="0" dirty="0">
                <a:solidFill>
                  <a:srgbClr val="000000"/>
                </a:solidFill>
                <a:effectLst/>
                <a:latin typeface="Open Sans" panose="020B0606030504020204" pitchFamily="34" charset="0"/>
              </a:rPr>
              <a:t> e </a:t>
            </a:r>
            <a:r>
              <a:rPr lang="pt-BR" b="0" i="1" dirty="0">
                <a:solidFill>
                  <a:srgbClr val="000000"/>
                </a:solidFill>
                <a:effectLst/>
                <a:latin typeface="Open Sans" panose="020B0606030504020204" pitchFamily="34" charset="0"/>
              </a:rPr>
              <a:t>crackers</a:t>
            </a:r>
            <a:r>
              <a:rPr lang="pt-BR" b="0" i="0" dirty="0">
                <a:solidFill>
                  <a:srgbClr val="000000"/>
                </a:solidFill>
                <a:effectLst/>
                <a:latin typeface="Open Sans" panose="020B0606030504020204" pitchFamily="34" charset="0"/>
              </a:rPr>
              <a:t> têm propósitos totalmente diferentes.</a:t>
            </a:r>
          </a:p>
          <a:p>
            <a:pPr algn="l"/>
            <a:endParaRPr lang="pt-BR" dirty="0">
              <a:solidFill>
                <a:srgbClr val="000000"/>
              </a:solidFill>
              <a:latin typeface="Open Sans" panose="020B0606030504020204" pitchFamily="34" charset="0"/>
            </a:endParaRPr>
          </a:p>
          <a:p>
            <a:pPr algn="l"/>
            <a:r>
              <a:rPr lang="pt-BR" b="0" i="0" dirty="0">
                <a:solidFill>
                  <a:srgbClr val="000000"/>
                </a:solidFill>
                <a:effectLst/>
                <a:latin typeface="Open Sans" panose="020B0606030504020204" pitchFamily="34" charset="0"/>
              </a:rPr>
              <a:t>Enquanto o primeiro grupo visa tornar a informática acessível a todos e aponta possíveis falhas de um sistema, o segundo invade computadores e quebra sistemas de segurança, procurando lucrar o máximo possível com a ação.</a:t>
            </a:r>
          </a:p>
        </p:txBody>
      </p:sp>
      <p:sp>
        <p:nvSpPr>
          <p:cNvPr id="7" name="CaixaDeTexto 6">
            <a:extLst>
              <a:ext uri="{FF2B5EF4-FFF2-40B4-BE49-F238E27FC236}">
                <a16:creationId xmlns:a16="http://schemas.microsoft.com/office/drawing/2014/main" id="{4845DA9C-209F-79BC-CF60-53F73C7CE0C5}"/>
              </a:ext>
            </a:extLst>
          </p:cNvPr>
          <p:cNvSpPr txBox="1"/>
          <p:nvPr/>
        </p:nvSpPr>
        <p:spPr>
          <a:xfrm>
            <a:off x="439945" y="3989430"/>
            <a:ext cx="11125919" cy="830997"/>
          </a:xfrm>
          <a:prstGeom prst="rect">
            <a:avLst/>
          </a:prstGeom>
          <a:noFill/>
        </p:spPr>
        <p:txBody>
          <a:bodyPr wrap="square">
            <a:spAutoFit/>
          </a:bodyPr>
          <a:lstStyle/>
          <a:p>
            <a:pPr algn="just"/>
            <a:r>
              <a:rPr lang="pt-BR" sz="1600" b="1" i="0" dirty="0">
                <a:solidFill>
                  <a:srgbClr val="00B050"/>
                </a:solidFill>
                <a:effectLst/>
                <a:latin typeface="Open Sans" panose="020B0606030504020204" pitchFamily="34" charset="0"/>
              </a:rPr>
              <a:t>Hackers</a:t>
            </a:r>
            <a:r>
              <a:rPr lang="pt-BR" sz="1600" b="0" i="0" dirty="0">
                <a:solidFill>
                  <a:srgbClr val="000000"/>
                </a:solidFill>
                <a:effectLst/>
                <a:latin typeface="Open Sans" panose="020B0606030504020204" pitchFamily="34" charset="0"/>
              </a:rPr>
              <a:t> são indivíduos com conhecimento amplo em tecnologia e de informática, que desenvolvem funcionalidades novas e/ou adaptam funcionalidades antigas do mundo digital. Eles elaboram ou modificam </a:t>
            </a:r>
            <a:r>
              <a:rPr lang="pt-BR" sz="1600" b="0" i="1" dirty="0">
                <a:solidFill>
                  <a:srgbClr val="000000"/>
                </a:solidFill>
                <a:effectLst/>
                <a:latin typeface="Open Sans" panose="020B0606030504020204" pitchFamily="34" charset="0"/>
              </a:rPr>
              <a:t>softwares</a:t>
            </a:r>
            <a:r>
              <a:rPr lang="pt-BR" sz="1600" b="0" i="0" dirty="0">
                <a:solidFill>
                  <a:srgbClr val="000000"/>
                </a:solidFill>
                <a:effectLst/>
                <a:latin typeface="Open Sans" panose="020B0606030504020204" pitchFamily="34" charset="0"/>
              </a:rPr>
              <a:t> e </a:t>
            </a:r>
            <a:r>
              <a:rPr lang="pt-BR" sz="1600" b="0" i="1" dirty="0">
                <a:solidFill>
                  <a:srgbClr val="000000"/>
                </a:solidFill>
                <a:effectLst/>
                <a:latin typeface="Open Sans" panose="020B0606030504020204" pitchFamily="34" charset="0"/>
              </a:rPr>
              <a:t>hardwares</a:t>
            </a:r>
            <a:r>
              <a:rPr lang="pt-BR" sz="1600" b="0" i="0" dirty="0">
                <a:solidFill>
                  <a:srgbClr val="000000"/>
                </a:solidFill>
                <a:effectLst/>
                <a:latin typeface="Open Sans" panose="020B0606030504020204" pitchFamily="34" charset="0"/>
              </a:rPr>
              <a:t> de forma legal, a fim de obter melhorias</a:t>
            </a:r>
            <a:endParaRPr lang="pt-BR" sz="1600" dirty="0"/>
          </a:p>
        </p:txBody>
      </p:sp>
      <p:sp>
        <p:nvSpPr>
          <p:cNvPr id="11" name="CaixaDeTexto 10">
            <a:extLst>
              <a:ext uri="{FF2B5EF4-FFF2-40B4-BE49-F238E27FC236}">
                <a16:creationId xmlns:a16="http://schemas.microsoft.com/office/drawing/2014/main" id="{CF768D90-1EC3-AA4A-1E5D-0A853BD6EDF2}"/>
              </a:ext>
            </a:extLst>
          </p:cNvPr>
          <p:cNvSpPr txBox="1"/>
          <p:nvPr/>
        </p:nvSpPr>
        <p:spPr>
          <a:xfrm>
            <a:off x="439946" y="4949710"/>
            <a:ext cx="11125919" cy="830997"/>
          </a:xfrm>
          <a:prstGeom prst="rect">
            <a:avLst/>
          </a:prstGeom>
          <a:noFill/>
        </p:spPr>
        <p:txBody>
          <a:bodyPr wrap="square">
            <a:spAutoFit/>
          </a:bodyPr>
          <a:lstStyle/>
          <a:p>
            <a:r>
              <a:rPr kumimoji="0" lang="pt-BR" altLang="pt-BR" sz="1600" b="1" i="0" u="none" strike="noStrike" cap="none" normalizeH="0" baseline="0" dirty="0">
                <a:ln>
                  <a:noFill/>
                </a:ln>
                <a:solidFill>
                  <a:srgbClr val="00B050"/>
                </a:solidFill>
                <a:effectLst/>
                <a:latin typeface="Open Sans" panose="020B0606030504020204" pitchFamily="34" charset="0"/>
                <a:cs typeface="Open Sans" panose="020B0606030504020204" pitchFamily="34" charset="0"/>
              </a:rPr>
              <a:t>Crackers</a:t>
            </a:r>
            <a:r>
              <a:rPr kumimoji="0" lang="pt-BR" altLang="pt-BR" sz="1600" b="0" i="0" u="none" strike="noStrike" cap="none" normalizeH="0" baseline="0" dirty="0">
                <a:ln>
                  <a:noFill/>
                </a:ln>
                <a:solidFill>
                  <a:srgbClr val="000000"/>
                </a:solidFill>
                <a:effectLst/>
                <a:latin typeface="Open Sans" panose="020B0606030504020204" pitchFamily="34" charset="0"/>
                <a:cs typeface="Open Sans" panose="020B0606030504020204" pitchFamily="34" charset="0"/>
              </a:rPr>
              <a:t> são aficionados por informática que utilizam seu grande conhecimento para quebrar códigos de segurança, senhas de acesso e códigos de programas, sempre com fins criminosos. Roubam contas bancárias, números de cartão de crédito e informações confidenciais com o objetivo de obter poder, fama e dinheiro</a:t>
            </a:r>
            <a:endParaRPr lang="pt-BR" sz="1600" dirty="0"/>
          </a:p>
        </p:txBody>
      </p:sp>
    </p:spTree>
    <p:extLst>
      <p:ext uri="{BB962C8B-B14F-4D97-AF65-F5344CB8AC3E}">
        <p14:creationId xmlns:p14="http://schemas.microsoft.com/office/powerpoint/2010/main" val="955627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8C85D6AF-1C3C-9208-C8C0-E8F0593935D2}"/>
              </a:ext>
            </a:extLst>
          </p:cNvPr>
          <p:cNvSpPr txBox="1"/>
          <p:nvPr/>
        </p:nvSpPr>
        <p:spPr>
          <a:xfrm>
            <a:off x="407598" y="981353"/>
            <a:ext cx="11194930" cy="1200329"/>
          </a:xfrm>
          <a:prstGeom prst="rect">
            <a:avLst/>
          </a:prstGeom>
          <a:noFill/>
        </p:spPr>
        <p:txBody>
          <a:bodyPr wrap="square">
            <a:spAutoFit/>
          </a:bodyPr>
          <a:lstStyle/>
          <a:p>
            <a:pPr algn="l"/>
            <a:r>
              <a:rPr lang="pt-BR" b="0" i="0" dirty="0">
                <a:solidFill>
                  <a:srgbClr val="000000"/>
                </a:solidFill>
                <a:effectLst/>
                <a:latin typeface="Open Sans" panose="020B0606030504020204" pitchFamily="34" charset="0"/>
              </a:rPr>
              <a:t>A pirataria de </a:t>
            </a:r>
            <a:r>
              <a:rPr lang="pt-BR" b="0" i="1" dirty="0">
                <a:solidFill>
                  <a:srgbClr val="000000"/>
                </a:solidFill>
                <a:effectLst/>
                <a:latin typeface="Open Sans" panose="020B0606030504020204" pitchFamily="34" charset="0"/>
              </a:rPr>
              <a:t>softwares</a:t>
            </a:r>
            <a:r>
              <a:rPr lang="pt-BR" b="0" i="0" dirty="0">
                <a:solidFill>
                  <a:srgbClr val="000000"/>
                </a:solidFill>
                <a:effectLst/>
                <a:latin typeface="Open Sans" panose="020B0606030504020204" pitchFamily="34" charset="0"/>
              </a:rPr>
              <a:t> é uma atividade ilegal. Contudo, infelizmente é uma prática comum entre os usuários de computador pessoal e também em instituições públicas e privadas.</a:t>
            </a:r>
          </a:p>
          <a:p>
            <a:pPr algn="l"/>
            <a:r>
              <a:rPr lang="pt-BR" b="0" i="0" dirty="0">
                <a:solidFill>
                  <a:srgbClr val="000000"/>
                </a:solidFill>
                <a:effectLst/>
                <a:latin typeface="Open Sans" panose="020B0606030504020204" pitchFamily="34" charset="0"/>
              </a:rPr>
              <a:t>Vale destacar que pirataria não se refere apenas aos </a:t>
            </a:r>
            <a:r>
              <a:rPr lang="pt-BR" b="0" i="1" dirty="0">
                <a:solidFill>
                  <a:srgbClr val="000000"/>
                </a:solidFill>
                <a:effectLst/>
                <a:latin typeface="Open Sans" panose="020B0606030504020204" pitchFamily="34" charset="0"/>
              </a:rPr>
              <a:t>softwares</a:t>
            </a:r>
            <a:r>
              <a:rPr lang="pt-BR" b="0" i="0" dirty="0">
                <a:solidFill>
                  <a:srgbClr val="000000"/>
                </a:solidFill>
                <a:effectLst/>
                <a:latin typeface="Open Sans" panose="020B0606030504020204" pitchFamily="34" charset="0"/>
              </a:rPr>
              <a:t>, mas também a qualquer produto reproduzido sem a autorização dos proprietários.</a:t>
            </a:r>
          </a:p>
        </p:txBody>
      </p:sp>
      <p:sp>
        <p:nvSpPr>
          <p:cNvPr id="5" name="CaixaDeTexto 4">
            <a:extLst>
              <a:ext uri="{FF2B5EF4-FFF2-40B4-BE49-F238E27FC236}">
                <a16:creationId xmlns:a16="http://schemas.microsoft.com/office/drawing/2014/main" id="{3066DCF7-B970-67CF-65AE-CBFC95197110}"/>
              </a:ext>
            </a:extLst>
          </p:cNvPr>
          <p:cNvSpPr txBox="1"/>
          <p:nvPr/>
        </p:nvSpPr>
        <p:spPr>
          <a:xfrm>
            <a:off x="407598" y="673662"/>
            <a:ext cx="6094562" cy="369332"/>
          </a:xfrm>
          <a:prstGeom prst="rect">
            <a:avLst/>
          </a:prstGeom>
          <a:noFill/>
        </p:spPr>
        <p:txBody>
          <a:bodyPr wrap="square">
            <a:spAutoFit/>
          </a:bodyPr>
          <a:lstStyle/>
          <a:p>
            <a:pPr algn="l"/>
            <a:r>
              <a:rPr lang="pt-BR" b="0" i="0" dirty="0">
                <a:solidFill>
                  <a:srgbClr val="00838E"/>
                </a:solidFill>
                <a:effectLst/>
                <a:latin typeface="Open Sans" panose="020B0606030504020204" pitchFamily="34" charset="0"/>
              </a:rPr>
              <a:t>Pirataria de Software</a:t>
            </a:r>
          </a:p>
        </p:txBody>
      </p:sp>
      <p:sp>
        <p:nvSpPr>
          <p:cNvPr id="7" name="CaixaDeTexto 6">
            <a:extLst>
              <a:ext uri="{FF2B5EF4-FFF2-40B4-BE49-F238E27FC236}">
                <a16:creationId xmlns:a16="http://schemas.microsoft.com/office/drawing/2014/main" id="{26087533-9DB1-EC6D-6AA5-9615912EF34C}"/>
              </a:ext>
            </a:extLst>
          </p:cNvPr>
          <p:cNvSpPr txBox="1"/>
          <p:nvPr/>
        </p:nvSpPr>
        <p:spPr>
          <a:xfrm>
            <a:off x="5195258" y="2324970"/>
            <a:ext cx="6094562" cy="646331"/>
          </a:xfrm>
          <a:prstGeom prst="rect">
            <a:avLst/>
          </a:prstGeom>
          <a:noFill/>
        </p:spPr>
        <p:txBody>
          <a:bodyPr wrap="square">
            <a:spAutoFit/>
          </a:bodyPr>
          <a:lstStyle/>
          <a:p>
            <a:r>
              <a:rPr lang="pt-BR" dirty="0"/>
              <a:t>Assista o </a:t>
            </a:r>
            <a:r>
              <a:rPr lang="pt-BR" dirty="0" err="1"/>
              <a:t>video</a:t>
            </a:r>
            <a:endParaRPr lang="pt-BR" dirty="0"/>
          </a:p>
          <a:p>
            <a:r>
              <a:rPr lang="pt-BR" dirty="0"/>
              <a:t>https://www.youtube.com/watch?v=kjD143Cy6QM</a:t>
            </a:r>
          </a:p>
        </p:txBody>
      </p:sp>
      <p:sp>
        <p:nvSpPr>
          <p:cNvPr id="9" name="CaixaDeTexto 8">
            <a:extLst>
              <a:ext uri="{FF2B5EF4-FFF2-40B4-BE49-F238E27FC236}">
                <a16:creationId xmlns:a16="http://schemas.microsoft.com/office/drawing/2014/main" id="{39BBCA4F-D616-AFF8-471F-DC67751000D4}"/>
              </a:ext>
            </a:extLst>
          </p:cNvPr>
          <p:cNvSpPr txBox="1"/>
          <p:nvPr/>
        </p:nvSpPr>
        <p:spPr>
          <a:xfrm>
            <a:off x="383875" y="3451066"/>
            <a:ext cx="11339423" cy="2308324"/>
          </a:xfrm>
          <a:prstGeom prst="rect">
            <a:avLst/>
          </a:prstGeom>
          <a:noFill/>
        </p:spPr>
        <p:txBody>
          <a:bodyPr wrap="square">
            <a:spAutoFit/>
          </a:bodyPr>
          <a:lstStyle/>
          <a:p>
            <a:pPr algn="l"/>
            <a:r>
              <a:rPr lang="pt-BR" sz="1600" b="0" i="0" dirty="0">
                <a:solidFill>
                  <a:srgbClr val="00B050"/>
                </a:solidFill>
                <a:effectLst/>
                <a:latin typeface="inherit"/>
              </a:rPr>
              <a:t>Prejuízos da pirataria</a:t>
            </a:r>
          </a:p>
          <a:p>
            <a:pPr algn="l">
              <a:buFont typeface="Arial" panose="020B0604020202020204" pitchFamily="34" charset="0"/>
              <a:buChar char="•"/>
            </a:pPr>
            <a:r>
              <a:rPr lang="pt-BR" sz="1600" b="0" i="0" dirty="0">
                <a:solidFill>
                  <a:srgbClr val="000000"/>
                </a:solidFill>
                <a:effectLst/>
                <a:latin typeface="Open Sans" panose="020B0606030504020204" pitchFamily="34" charset="0"/>
              </a:rPr>
              <a:t>A utilização deficiente de um </a:t>
            </a:r>
            <a:r>
              <a:rPr lang="pt-BR" sz="1600" b="0" i="1" dirty="0">
                <a:solidFill>
                  <a:srgbClr val="000000"/>
                </a:solidFill>
                <a:effectLst/>
                <a:latin typeface="Open Sans" panose="020B0606030504020204" pitchFamily="34" charset="0"/>
              </a:rPr>
              <a:t>software</a:t>
            </a:r>
            <a:r>
              <a:rPr lang="pt-BR" sz="1600" b="0" i="0" dirty="0">
                <a:solidFill>
                  <a:srgbClr val="000000"/>
                </a:solidFill>
                <a:effectLst/>
                <a:latin typeface="Open Sans" panose="020B0606030504020204" pitchFamily="34" charset="0"/>
              </a:rPr>
              <a:t>, devido à falta de manuais, suporte técnico, treinamento adequado e garantia.</a:t>
            </a:r>
          </a:p>
          <a:p>
            <a:pPr algn="l">
              <a:buFont typeface="Arial" panose="020B0604020202020204" pitchFamily="34" charset="0"/>
              <a:buChar char="•"/>
            </a:pPr>
            <a:r>
              <a:rPr lang="pt-BR" sz="1600" b="0" i="0" dirty="0">
                <a:solidFill>
                  <a:srgbClr val="000000"/>
                </a:solidFill>
                <a:effectLst/>
                <a:latin typeface="Open Sans" panose="020B0606030504020204" pitchFamily="34" charset="0"/>
              </a:rPr>
              <a:t>Perda de dados por ação de vírus, normalmente presentes nas cópias ilegais.</a:t>
            </a:r>
          </a:p>
          <a:p>
            <a:pPr algn="l">
              <a:buFont typeface="Arial" panose="020B0604020202020204" pitchFamily="34" charset="0"/>
              <a:buChar char="•"/>
            </a:pPr>
            <a:r>
              <a:rPr lang="pt-BR" sz="1600" b="0" i="0" dirty="0">
                <a:solidFill>
                  <a:srgbClr val="000000"/>
                </a:solidFill>
                <a:effectLst/>
                <a:latin typeface="Open Sans" panose="020B0606030504020204" pitchFamily="34" charset="0"/>
              </a:rPr>
              <a:t>Disseminação de vírus pela falta de atualizações em </a:t>
            </a:r>
            <a:r>
              <a:rPr lang="pt-BR" sz="1600" b="0" i="1" dirty="0">
                <a:solidFill>
                  <a:srgbClr val="000000"/>
                </a:solidFill>
                <a:effectLst/>
                <a:latin typeface="Open Sans" panose="020B0606030504020204" pitchFamily="34" charset="0"/>
              </a:rPr>
              <a:t>softwares</a:t>
            </a:r>
            <a:r>
              <a:rPr lang="pt-BR" sz="1600" b="0" i="0" dirty="0">
                <a:solidFill>
                  <a:srgbClr val="000000"/>
                </a:solidFill>
                <a:effectLst/>
                <a:latin typeface="Open Sans" panose="020B0606030504020204" pitchFamily="34" charset="0"/>
              </a:rPr>
              <a:t> não licenciados.</a:t>
            </a:r>
          </a:p>
          <a:p>
            <a:pPr algn="l">
              <a:buFont typeface="Arial" panose="020B0604020202020204" pitchFamily="34" charset="0"/>
              <a:buChar char="•"/>
            </a:pPr>
            <a:r>
              <a:rPr lang="pt-BR" sz="1600" b="0" i="0" dirty="0">
                <a:solidFill>
                  <a:srgbClr val="000000"/>
                </a:solidFill>
                <a:effectLst/>
                <a:latin typeface="Open Sans" panose="020B0606030504020204" pitchFamily="34" charset="0"/>
              </a:rPr>
              <a:t>Cópias ilegais não geram remuneração para a melhoria dos próprios </a:t>
            </a:r>
            <a:r>
              <a:rPr lang="pt-BR" sz="1600" b="0" i="1" dirty="0">
                <a:solidFill>
                  <a:srgbClr val="000000"/>
                </a:solidFill>
                <a:effectLst/>
                <a:latin typeface="Open Sans" panose="020B0606030504020204" pitchFamily="34" charset="0"/>
              </a:rPr>
              <a:t>softwares</a:t>
            </a:r>
            <a:r>
              <a:rPr lang="pt-BR" sz="1600" b="0" i="0" dirty="0">
                <a:solidFill>
                  <a:srgbClr val="000000"/>
                </a:solidFill>
                <a:effectLst/>
                <a:latin typeface="Open Sans" panose="020B0606030504020204" pitchFamily="34" charset="0"/>
              </a:rPr>
              <a:t>, as companhias ficam deficientes na inovação.</a:t>
            </a:r>
          </a:p>
          <a:p>
            <a:pPr algn="l">
              <a:buFont typeface="Arial" panose="020B0604020202020204" pitchFamily="34" charset="0"/>
              <a:buChar char="•"/>
            </a:pPr>
            <a:r>
              <a:rPr lang="pt-BR" sz="1600" b="0" i="0" dirty="0">
                <a:solidFill>
                  <a:srgbClr val="000000"/>
                </a:solidFill>
                <a:effectLst/>
                <a:latin typeface="Open Sans" panose="020B0606030504020204" pitchFamily="34" charset="0"/>
              </a:rPr>
              <a:t>Organizações e usuários sujeitos a punições como prisão e pagamento de multas.</a:t>
            </a:r>
          </a:p>
          <a:p>
            <a:pPr algn="l">
              <a:buFont typeface="Arial" panose="020B0604020202020204" pitchFamily="34" charset="0"/>
              <a:buChar char="•"/>
            </a:pPr>
            <a:r>
              <a:rPr lang="pt-BR" sz="1600" b="0" i="0" dirty="0">
                <a:solidFill>
                  <a:srgbClr val="000000"/>
                </a:solidFill>
                <a:effectLst/>
                <a:latin typeface="Open Sans" panose="020B0606030504020204" pitchFamily="34" charset="0"/>
              </a:rPr>
              <a:t>Danos irreversíveis à imagem pessoal, profissional ou organizacional.</a:t>
            </a:r>
          </a:p>
          <a:p>
            <a:pPr algn="l">
              <a:buFont typeface="Arial" panose="020B0604020202020204" pitchFamily="34" charset="0"/>
              <a:buChar char="•"/>
            </a:pPr>
            <a:r>
              <a:rPr lang="pt-BR" sz="1600" b="0" i="0" dirty="0">
                <a:solidFill>
                  <a:srgbClr val="000000"/>
                </a:solidFill>
                <a:effectLst/>
                <a:latin typeface="Open Sans" panose="020B0606030504020204" pitchFamily="34" charset="0"/>
              </a:rPr>
              <a:t>A oferta de empregos diminui e o Estado deixa de arrecadar em impostos.</a:t>
            </a:r>
          </a:p>
        </p:txBody>
      </p:sp>
    </p:spTree>
    <p:extLst>
      <p:ext uri="{BB962C8B-B14F-4D97-AF65-F5344CB8AC3E}">
        <p14:creationId xmlns:p14="http://schemas.microsoft.com/office/powerpoint/2010/main" val="1391378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2EEFE9F1-B189-C0D2-D59C-C6B38F9FF9DA}"/>
              </a:ext>
            </a:extLst>
          </p:cNvPr>
          <p:cNvSpPr txBox="1"/>
          <p:nvPr/>
        </p:nvSpPr>
        <p:spPr>
          <a:xfrm>
            <a:off x="493861" y="440749"/>
            <a:ext cx="6094562" cy="369332"/>
          </a:xfrm>
          <a:prstGeom prst="rect">
            <a:avLst/>
          </a:prstGeom>
          <a:noFill/>
        </p:spPr>
        <p:txBody>
          <a:bodyPr wrap="square">
            <a:spAutoFit/>
          </a:bodyPr>
          <a:lstStyle/>
          <a:p>
            <a:pPr algn="l"/>
            <a:r>
              <a:rPr lang="pt-BR" b="0" i="0" dirty="0">
                <a:solidFill>
                  <a:srgbClr val="00838E"/>
                </a:solidFill>
                <a:effectLst/>
                <a:latin typeface="Open Sans" panose="020B0606030504020204" pitchFamily="34" charset="0"/>
              </a:rPr>
              <a:t>Pirataria de </a:t>
            </a:r>
            <a:r>
              <a:rPr lang="pt-BR" b="0" i="1" dirty="0">
                <a:solidFill>
                  <a:srgbClr val="00838E"/>
                </a:solidFill>
                <a:effectLst/>
                <a:latin typeface="Open Sans" panose="020B0606030504020204" pitchFamily="34" charset="0"/>
              </a:rPr>
              <a:t>Software</a:t>
            </a:r>
            <a:endParaRPr lang="pt-BR" b="0" i="0" dirty="0">
              <a:solidFill>
                <a:srgbClr val="00838E"/>
              </a:solidFill>
              <a:effectLst/>
              <a:latin typeface="Open Sans" panose="020B0606030504020204" pitchFamily="34" charset="0"/>
            </a:endParaRPr>
          </a:p>
        </p:txBody>
      </p:sp>
      <p:sp>
        <p:nvSpPr>
          <p:cNvPr id="5" name="CaixaDeTexto 4">
            <a:extLst>
              <a:ext uri="{FF2B5EF4-FFF2-40B4-BE49-F238E27FC236}">
                <a16:creationId xmlns:a16="http://schemas.microsoft.com/office/drawing/2014/main" id="{536D5D47-B350-20A9-2503-EB49A9772812}"/>
              </a:ext>
            </a:extLst>
          </p:cNvPr>
          <p:cNvSpPr txBox="1"/>
          <p:nvPr/>
        </p:nvSpPr>
        <p:spPr>
          <a:xfrm>
            <a:off x="416223" y="810081"/>
            <a:ext cx="6631557" cy="369332"/>
          </a:xfrm>
          <a:prstGeom prst="rect">
            <a:avLst/>
          </a:prstGeom>
          <a:noFill/>
        </p:spPr>
        <p:txBody>
          <a:bodyPr wrap="square">
            <a:spAutoFit/>
          </a:bodyPr>
          <a:lstStyle/>
          <a:p>
            <a:r>
              <a:rPr lang="pt-BR" b="0" i="0" dirty="0">
                <a:solidFill>
                  <a:srgbClr val="000000"/>
                </a:solidFill>
                <a:effectLst/>
                <a:latin typeface="Open Sans" panose="020B0606030504020204" pitchFamily="34" charset="0"/>
              </a:rPr>
              <a:t>A pirataria de </a:t>
            </a:r>
            <a:r>
              <a:rPr lang="pt-BR" b="0" i="1" dirty="0">
                <a:solidFill>
                  <a:srgbClr val="000000"/>
                </a:solidFill>
                <a:effectLst/>
                <a:latin typeface="Open Sans" panose="020B0606030504020204" pitchFamily="34" charset="0"/>
              </a:rPr>
              <a:t>software</a:t>
            </a:r>
            <a:r>
              <a:rPr lang="pt-BR" b="0" i="0" dirty="0">
                <a:solidFill>
                  <a:srgbClr val="000000"/>
                </a:solidFill>
                <a:effectLst/>
                <a:latin typeface="Open Sans" panose="020B0606030504020204" pitchFamily="34" charset="0"/>
              </a:rPr>
              <a:t> pode ser classificada em cinco tipos.</a:t>
            </a:r>
            <a:endParaRPr lang="pt-BR" dirty="0"/>
          </a:p>
        </p:txBody>
      </p:sp>
      <p:sp>
        <p:nvSpPr>
          <p:cNvPr id="7" name="CaixaDeTexto 6">
            <a:extLst>
              <a:ext uri="{FF2B5EF4-FFF2-40B4-BE49-F238E27FC236}">
                <a16:creationId xmlns:a16="http://schemas.microsoft.com/office/drawing/2014/main" id="{40411048-C40D-DABC-7E4B-7810445932DA}"/>
              </a:ext>
            </a:extLst>
          </p:cNvPr>
          <p:cNvSpPr txBox="1"/>
          <p:nvPr/>
        </p:nvSpPr>
        <p:spPr>
          <a:xfrm>
            <a:off x="416220" y="1418113"/>
            <a:ext cx="11307075" cy="1200329"/>
          </a:xfrm>
          <a:prstGeom prst="rect">
            <a:avLst/>
          </a:prstGeom>
          <a:noFill/>
        </p:spPr>
        <p:txBody>
          <a:bodyPr wrap="square">
            <a:spAutoFit/>
          </a:bodyPr>
          <a:lstStyle/>
          <a:p>
            <a:pPr algn="l"/>
            <a:r>
              <a:rPr lang="pt-BR" b="1" i="0" dirty="0">
                <a:solidFill>
                  <a:srgbClr val="79A650"/>
                </a:solidFill>
                <a:effectLst/>
                <a:latin typeface="Open Sans" panose="020B0606030504020204" pitchFamily="34" charset="0"/>
              </a:rPr>
              <a:t>Corporativa</a:t>
            </a:r>
          </a:p>
          <a:p>
            <a:pPr algn="l"/>
            <a:r>
              <a:rPr lang="pt-BR" b="0" i="0" dirty="0">
                <a:solidFill>
                  <a:srgbClr val="000000"/>
                </a:solidFill>
                <a:effectLst/>
                <a:latin typeface="Open Sans" panose="020B0606030504020204" pitchFamily="34" charset="0"/>
              </a:rPr>
              <a:t>É a execução, dentro de uma organização, de cópias não autorizadas de </a:t>
            </a:r>
            <a:r>
              <a:rPr lang="pt-BR" b="0" i="1" dirty="0">
                <a:solidFill>
                  <a:srgbClr val="000000"/>
                </a:solidFill>
                <a:effectLst/>
                <a:latin typeface="Open Sans" panose="020B0606030504020204" pitchFamily="34" charset="0"/>
              </a:rPr>
              <a:t>softwares</a:t>
            </a:r>
            <a:r>
              <a:rPr lang="pt-BR" b="0" i="0" dirty="0">
                <a:solidFill>
                  <a:srgbClr val="000000"/>
                </a:solidFill>
                <a:effectLst/>
                <a:latin typeface="Open Sans" panose="020B0606030504020204" pitchFamily="34" charset="0"/>
              </a:rPr>
              <a:t>. Os funcionários reproduzem os programas sem licença de uso para utilização no escritório.</a:t>
            </a:r>
          </a:p>
          <a:p>
            <a:pPr algn="l"/>
            <a:r>
              <a:rPr lang="pt-BR" b="0" i="0" dirty="0">
                <a:solidFill>
                  <a:srgbClr val="000000"/>
                </a:solidFill>
                <a:effectLst/>
                <a:latin typeface="Open Sans" panose="020B0606030504020204" pitchFamily="34" charset="0"/>
              </a:rPr>
              <a:t>A organização que permite essa prática ilegal está sujeita a multas, além de ter sua imagem desgastada.</a:t>
            </a:r>
          </a:p>
        </p:txBody>
      </p:sp>
      <p:sp>
        <p:nvSpPr>
          <p:cNvPr id="9" name="CaixaDeTexto 8">
            <a:extLst>
              <a:ext uri="{FF2B5EF4-FFF2-40B4-BE49-F238E27FC236}">
                <a16:creationId xmlns:a16="http://schemas.microsoft.com/office/drawing/2014/main" id="{0EC0B06D-2CBD-8ABE-FA32-FBB61DF2C447}"/>
              </a:ext>
            </a:extLst>
          </p:cNvPr>
          <p:cNvSpPr txBox="1"/>
          <p:nvPr/>
        </p:nvSpPr>
        <p:spPr>
          <a:xfrm>
            <a:off x="416219" y="2857142"/>
            <a:ext cx="11307075" cy="646331"/>
          </a:xfrm>
          <a:prstGeom prst="rect">
            <a:avLst/>
          </a:prstGeom>
          <a:noFill/>
        </p:spPr>
        <p:txBody>
          <a:bodyPr wrap="square">
            <a:spAutoFit/>
          </a:bodyPr>
          <a:lstStyle/>
          <a:p>
            <a:pPr algn="l"/>
            <a:r>
              <a:rPr lang="pt-BR" b="1" i="0" dirty="0">
                <a:solidFill>
                  <a:srgbClr val="79A650"/>
                </a:solidFill>
                <a:effectLst/>
                <a:latin typeface="Open Sans" panose="020B0606030504020204" pitchFamily="34" charset="0"/>
              </a:rPr>
              <a:t>Individual</a:t>
            </a:r>
          </a:p>
          <a:p>
            <a:pPr algn="l"/>
            <a:r>
              <a:rPr lang="pt-BR" b="0" i="0" dirty="0">
                <a:solidFill>
                  <a:srgbClr val="000000"/>
                </a:solidFill>
                <a:effectLst/>
                <a:latin typeface="Open Sans" panose="020B0606030504020204" pitchFamily="34" charset="0"/>
              </a:rPr>
              <a:t>É o compartilhamento, com amigos e conhecidos, de um </a:t>
            </a:r>
            <a:r>
              <a:rPr lang="pt-BR" b="0" i="1" dirty="0">
                <a:solidFill>
                  <a:srgbClr val="000000"/>
                </a:solidFill>
                <a:effectLst/>
                <a:latin typeface="Open Sans" panose="020B0606030504020204" pitchFamily="34" charset="0"/>
              </a:rPr>
              <a:t>software</a:t>
            </a:r>
            <a:r>
              <a:rPr lang="pt-BR" b="0" i="0" dirty="0">
                <a:solidFill>
                  <a:srgbClr val="000000"/>
                </a:solidFill>
                <a:effectLst/>
                <a:latin typeface="Open Sans" panose="020B0606030504020204" pitchFamily="34" charset="0"/>
              </a:rPr>
              <a:t> que tem apenas uma licença de uso.</a:t>
            </a:r>
          </a:p>
        </p:txBody>
      </p:sp>
      <p:sp>
        <p:nvSpPr>
          <p:cNvPr id="11" name="CaixaDeTexto 10">
            <a:extLst>
              <a:ext uri="{FF2B5EF4-FFF2-40B4-BE49-F238E27FC236}">
                <a16:creationId xmlns:a16="http://schemas.microsoft.com/office/drawing/2014/main" id="{F914FDB8-7C0C-1EF7-8006-83B62C043D49}"/>
              </a:ext>
            </a:extLst>
          </p:cNvPr>
          <p:cNvSpPr txBox="1"/>
          <p:nvPr/>
        </p:nvSpPr>
        <p:spPr>
          <a:xfrm>
            <a:off x="416219" y="3742173"/>
            <a:ext cx="11125922" cy="646331"/>
          </a:xfrm>
          <a:prstGeom prst="rect">
            <a:avLst/>
          </a:prstGeom>
          <a:noFill/>
        </p:spPr>
        <p:txBody>
          <a:bodyPr wrap="square">
            <a:spAutoFit/>
          </a:bodyPr>
          <a:lstStyle/>
          <a:p>
            <a:pPr algn="l"/>
            <a:r>
              <a:rPr lang="pt-BR" b="1" i="0" dirty="0">
                <a:solidFill>
                  <a:srgbClr val="79A650"/>
                </a:solidFill>
                <a:effectLst/>
                <a:latin typeface="Open Sans" panose="020B0606030504020204" pitchFamily="34" charset="0"/>
              </a:rPr>
              <a:t>Revenda</a:t>
            </a:r>
          </a:p>
          <a:p>
            <a:pPr algn="l"/>
            <a:r>
              <a:rPr lang="pt-BR" b="0" i="0" dirty="0">
                <a:solidFill>
                  <a:srgbClr val="000000"/>
                </a:solidFill>
                <a:effectLst/>
                <a:latin typeface="Open Sans" panose="020B0606030504020204" pitchFamily="34" charset="0"/>
              </a:rPr>
              <a:t>É a cópia integral e a revenda do </a:t>
            </a:r>
            <a:r>
              <a:rPr lang="pt-BR" b="0" i="1" dirty="0">
                <a:solidFill>
                  <a:srgbClr val="000000"/>
                </a:solidFill>
                <a:effectLst/>
                <a:latin typeface="Open Sans" panose="020B0606030504020204" pitchFamily="34" charset="0"/>
              </a:rPr>
              <a:t>software</a:t>
            </a:r>
            <a:r>
              <a:rPr lang="pt-BR" b="0" i="0" dirty="0">
                <a:solidFill>
                  <a:srgbClr val="000000"/>
                </a:solidFill>
                <a:effectLst/>
                <a:latin typeface="Open Sans" panose="020B0606030504020204" pitchFamily="34" charset="0"/>
              </a:rPr>
              <a:t>, geralmente a preços bem mais baixos do que o original.</a:t>
            </a:r>
          </a:p>
        </p:txBody>
      </p:sp>
      <p:sp>
        <p:nvSpPr>
          <p:cNvPr id="13" name="CaixaDeTexto 12">
            <a:extLst>
              <a:ext uri="{FF2B5EF4-FFF2-40B4-BE49-F238E27FC236}">
                <a16:creationId xmlns:a16="http://schemas.microsoft.com/office/drawing/2014/main" id="{5E487C17-1A04-9107-1FCF-E6336501ED7D}"/>
              </a:ext>
            </a:extLst>
          </p:cNvPr>
          <p:cNvSpPr txBox="1"/>
          <p:nvPr/>
        </p:nvSpPr>
        <p:spPr>
          <a:xfrm>
            <a:off x="416219" y="4388504"/>
            <a:ext cx="11384715" cy="923330"/>
          </a:xfrm>
          <a:prstGeom prst="rect">
            <a:avLst/>
          </a:prstGeom>
          <a:noFill/>
        </p:spPr>
        <p:txBody>
          <a:bodyPr wrap="square">
            <a:spAutoFit/>
          </a:bodyPr>
          <a:lstStyle/>
          <a:p>
            <a:pPr algn="l"/>
            <a:r>
              <a:rPr lang="pt-BR" b="1" i="0" dirty="0">
                <a:solidFill>
                  <a:srgbClr val="79A650"/>
                </a:solidFill>
                <a:effectLst/>
                <a:latin typeface="Open Sans" panose="020B0606030504020204" pitchFamily="34" charset="0"/>
              </a:rPr>
              <a:t>Internet</a:t>
            </a:r>
          </a:p>
          <a:p>
            <a:pPr algn="l"/>
            <a:r>
              <a:rPr lang="pt-BR" b="0" i="0" dirty="0">
                <a:solidFill>
                  <a:srgbClr val="000000"/>
                </a:solidFill>
                <a:effectLst/>
                <a:latin typeface="Open Sans" panose="020B0606030504020204" pitchFamily="34" charset="0"/>
              </a:rPr>
              <a:t>É a instalação, no computador, de cópias disponíveis para download via internet, porém sem autorização do titular.</a:t>
            </a:r>
          </a:p>
        </p:txBody>
      </p:sp>
      <p:sp>
        <p:nvSpPr>
          <p:cNvPr id="15" name="CaixaDeTexto 14">
            <a:extLst>
              <a:ext uri="{FF2B5EF4-FFF2-40B4-BE49-F238E27FC236}">
                <a16:creationId xmlns:a16="http://schemas.microsoft.com/office/drawing/2014/main" id="{D0B31C62-8A86-E062-1371-FD6FBC6ABA6B}"/>
              </a:ext>
            </a:extLst>
          </p:cNvPr>
          <p:cNvSpPr txBox="1"/>
          <p:nvPr/>
        </p:nvSpPr>
        <p:spPr>
          <a:xfrm>
            <a:off x="416220" y="5262951"/>
            <a:ext cx="11307076" cy="1200329"/>
          </a:xfrm>
          <a:prstGeom prst="rect">
            <a:avLst/>
          </a:prstGeom>
          <a:noFill/>
        </p:spPr>
        <p:txBody>
          <a:bodyPr wrap="square">
            <a:spAutoFit/>
          </a:bodyPr>
          <a:lstStyle/>
          <a:p>
            <a:pPr algn="l"/>
            <a:r>
              <a:rPr lang="pt-BR" b="1" i="0" dirty="0">
                <a:solidFill>
                  <a:srgbClr val="79A650"/>
                </a:solidFill>
                <a:effectLst/>
                <a:latin typeface="Open Sans" panose="020B0606030504020204" pitchFamily="34" charset="0"/>
              </a:rPr>
              <a:t>Pré-instalado</a:t>
            </a:r>
          </a:p>
          <a:p>
            <a:pPr algn="l"/>
            <a:r>
              <a:rPr lang="pt-BR" b="0" i="0" dirty="0">
                <a:solidFill>
                  <a:srgbClr val="000000"/>
                </a:solidFill>
                <a:effectLst/>
                <a:latin typeface="Open Sans" panose="020B0606030504020204" pitchFamily="34" charset="0"/>
              </a:rPr>
              <a:t>É a venda de </a:t>
            </a:r>
            <a:r>
              <a:rPr lang="pt-BR" b="0" i="1" dirty="0">
                <a:solidFill>
                  <a:srgbClr val="000000"/>
                </a:solidFill>
                <a:effectLst/>
                <a:latin typeface="Open Sans" panose="020B0606030504020204" pitchFamily="34" charset="0"/>
              </a:rPr>
              <a:t>hardware</a:t>
            </a:r>
            <a:r>
              <a:rPr lang="pt-BR" b="0" i="0" dirty="0">
                <a:solidFill>
                  <a:srgbClr val="000000"/>
                </a:solidFill>
                <a:effectLst/>
                <a:latin typeface="Open Sans" panose="020B0606030504020204" pitchFamily="34" charset="0"/>
              </a:rPr>
              <a:t> com a instalação de </a:t>
            </a:r>
            <a:r>
              <a:rPr lang="pt-BR" b="0" i="1" dirty="0">
                <a:solidFill>
                  <a:srgbClr val="000000"/>
                </a:solidFill>
                <a:effectLst/>
                <a:latin typeface="Open Sans" panose="020B0606030504020204" pitchFamily="34" charset="0"/>
              </a:rPr>
              <a:t>softwares</a:t>
            </a:r>
            <a:r>
              <a:rPr lang="pt-BR" b="0" i="0" dirty="0">
                <a:solidFill>
                  <a:srgbClr val="000000"/>
                </a:solidFill>
                <a:effectLst/>
                <a:latin typeface="Open Sans" panose="020B0606030504020204" pitchFamily="34" charset="0"/>
              </a:rPr>
              <a:t> pirateados. O usuário deve exigir do fornecedor seu certificado de licença do produto ou também corre o risco de ser processado, por receptação de mercadoria falsificada e infração ao direito autoral.</a:t>
            </a:r>
          </a:p>
        </p:txBody>
      </p:sp>
    </p:spTree>
    <p:extLst>
      <p:ext uri="{BB962C8B-B14F-4D97-AF65-F5344CB8AC3E}">
        <p14:creationId xmlns:p14="http://schemas.microsoft.com/office/powerpoint/2010/main" val="525243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83AB1CA4-1E5B-A57A-E8DC-F9558104F9B4}"/>
              </a:ext>
            </a:extLst>
          </p:cNvPr>
          <p:cNvSpPr txBox="1"/>
          <p:nvPr/>
        </p:nvSpPr>
        <p:spPr>
          <a:xfrm>
            <a:off x="321334" y="336278"/>
            <a:ext cx="11186304" cy="646331"/>
          </a:xfrm>
          <a:prstGeom prst="rect">
            <a:avLst/>
          </a:prstGeom>
          <a:noFill/>
        </p:spPr>
        <p:txBody>
          <a:bodyPr wrap="square">
            <a:spAutoFit/>
          </a:bodyPr>
          <a:lstStyle/>
          <a:p>
            <a:pPr algn="l"/>
            <a:r>
              <a:rPr lang="pt-BR" b="0" i="0" dirty="0">
                <a:solidFill>
                  <a:srgbClr val="00838E"/>
                </a:solidFill>
                <a:effectLst/>
                <a:latin typeface="Open Sans" panose="020B0606030504020204" pitchFamily="34" charset="0"/>
              </a:rPr>
              <a:t>Pirataria de </a:t>
            </a:r>
            <a:r>
              <a:rPr lang="pt-BR" b="0" i="1" dirty="0">
                <a:solidFill>
                  <a:srgbClr val="00838E"/>
                </a:solidFill>
                <a:effectLst/>
                <a:latin typeface="Open Sans" panose="020B0606030504020204" pitchFamily="34" charset="0"/>
              </a:rPr>
              <a:t>Software</a:t>
            </a:r>
            <a:endParaRPr lang="pt-BR" b="0" i="0" dirty="0">
              <a:solidFill>
                <a:srgbClr val="00838E"/>
              </a:solidFill>
              <a:effectLst/>
              <a:latin typeface="Open Sans" panose="020B0606030504020204" pitchFamily="34" charset="0"/>
            </a:endParaRPr>
          </a:p>
          <a:p>
            <a:pPr algn="l"/>
            <a:r>
              <a:rPr lang="pt-BR" dirty="0">
                <a:solidFill>
                  <a:srgbClr val="000000"/>
                </a:solidFill>
                <a:latin typeface="Open Sans" panose="020B0606030504020204" pitchFamily="34" charset="0"/>
              </a:rPr>
              <a:t>V</a:t>
            </a:r>
            <a:r>
              <a:rPr lang="pt-BR" b="0" i="0" dirty="0">
                <a:solidFill>
                  <a:srgbClr val="000000"/>
                </a:solidFill>
                <a:effectLst/>
                <a:latin typeface="Open Sans" panose="020B0606030504020204" pitchFamily="34" charset="0"/>
              </a:rPr>
              <a:t>eja algumas características que podem ajudar você a reconhecer um </a:t>
            </a:r>
            <a:r>
              <a:rPr lang="pt-BR" b="0" i="1" dirty="0">
                <a:solidFill>
                  <a:srgbClr val="000000"/>
                </a:solidFill>
                <a:effectLst/>
                <a:latin typeface="Open Sans" panose="020B0606030504020204" pitchFamily="34" charset="0"/>
              </a:rPr>
              <a:t>software</a:t>
            </a:r>
            <a:r>
              <a:rPr lang="pt-BR" b="0" i="0" dirty="0">
                <a:solidFill>
                  <a:srgbClr val="000000"/>
                </a:solidFill>
                <a:effectLst/>
                <a:latin typeface="Open Sans" panose="020B0606030504020204" pitchFamily="34" charset="0"/>
              </a:rPr>
              <a:t> pirata.</a:t>
            </a:r>
          </a:p>
        </p:txBody>
      </p:sp>
      <p:sp>
        <p:nvSpPr>
          <p:cNvPr id="5" name="CaixaDeTexto 4">
            <a:extLst>
              <a:ext uri="{FF2B5EF4-FFF2-40B4-BE49-F238E27FC236}">
                <a16:creationId xmlns:a16="http://schemas.microsoft.com/office/drawing/2014/main" id="{54477F56-B12A-A594-0D0D-9B539B82E6CA}"/>
              </a:ext>
            </a:extLst>
          </p:cNvPr>
          <p:cNvSpPr txBox="1"/>
          <p:nvPr/>
        </p:nvSpPr>
        <p:spPr>
          <a:xfrm>
            <a:off x="321333" y="1453551"/>
            <a:ext cx="10798115" cy="923330"/>
          </a:xfrm>
          <a:prstGeom prst="rect">
            <a:avLst/>
          </a:prstGeom>
          <a:noFill/>
        </p:spPr>
        <p:txBody>
          <a:bodyPr wrap="square">
            <a:spAutoFit/>
          </a:bodyPr>
          <a:lstStyle/>
          <a:p>
            <a:r>
              <a:rPr lang="pt-BR" b="1" i="0" dirty="0">
                <a:solidFill>
                  <a:srgbClr val="00B050"/>
                </a:solidFill>
                <a:effectLst/>
                <a:latin typeface="Open Sans" panose="020B0606030504020204" pitchFamily="34" charset="0"/>
              </a:rPr>
              <a:t>Qualidade da Embalagem</a:t>
            </a:r>
          </a:p>
          <a:p>
            <a:r>
              <a:rPr lang="pt-BR" b="0" i="0" dirty="0">
                <a:effectLst/>
                <a:latin typeface="Open Sans" panose="020B0606030504020204" pitchFamily="34" charset="0"/>
              </a:rPr>
              <a:t>Má apresentação do produto, ilustrações desbotadas, textos ilegíveis e, geralmente, com erros de ortografia</a:t>
            </a:r>
            <a:r>
              <a:rPr lang="pt-BR" b="0" i="0" dirty="0">
                <a:solidFill>
                  <a:srgbClr val="FFFFFF"/>
                </a:solidFill>
                <a:effectLst/>
                <a:latin typeface="Open Sans" panose="020B0606030504020204" pitchFamily="34" charset="0"/>
              </a:rPr>
              <a:t>.</a:t>
            </a:r>
            <a:endParaRPr lang="pt-BR" dirty="0"/>
          </a:p>
        </p:txBody>
      </p:sp>
      <p:sp>
        <p:nvSpPr>
          <p:cNvPr id="7" name="CaixaDeTexto 6">
            <a:extLst>
              <a:ext uri="{FF2B5EF4-FFF2-40B4-BE49-F238E27FC236}">
                <a16:creationId xmlns:a16="http://schemas.microsoft.com/office/drawing/2014/main" id="{3613F491-CF76-7AE9-7394-D54ABA5AC7B3}"/>
              </a:ext>
            </a:extLst>
          </p:cNvPr>
          <p:cNvSpPr txBox="1"/>
          <p:nvPr/>
        </p:nvSpPr>
        <p:spPr>
          <a:xfrm>
            <a:off x="321332" y="2505670"/>
            <a:ext cx="10936139" cy="923330"/>
          </a:xfrm>
          <a:prstGeom prst="rect">
            <a:avLst/>
          </a:prstGeom>
          <a:noFill/>
        </p:spPr>
        <p:txBody>
          <a:bodyPr wrap="square">
            <a:spAutoFit/>
          </a:bodyPr>
          <a:lstStyle/>
          <a:p>
            <a:r>
              <a:rPr lang="pt-BR" b="1" i="0" dirty="0">
                <a:solidFill>
                  <a:srgbClr val="00B050"/>
                </a:solidFill>
                <a:effectLst/>
                <a:latin typeface="Open Sans" panose="020B0606030504020204" pitchFamily="34" charset="0"/>
              </a:rPr>
              <a:t>Falta de Acessórios</a:t>
            </a:r>
          </a:p>
          <a:p>
            <a:r>
              <a:rPr lang="pt-BR" b="0" i="0" dirty="0">
                <a:effectLst/>
                <a:latin typeface="Open Sans" panose="020B0606030504020204" pitchFamily="34" charset="0"/>
              </a:rPr>
              <a:t>alta de CD ou DVD para instalação, falta de manual de instruções (ou manual ilegível e/ou com erros de ortografia).</a:t>
            </a:r>
            <a:endParaRPr lang="pt-BR" dirty="0"/>
          </a:p>
        </p:txBody>
      </p:sp>
      <p:sp>
        <p:nvSpPr>
          <p:cNvPr id="9" name="CaixaDeTexto 8">
            <a:extLst>
              <a:ext uri="{FF2B5EF4-FFF2-40B4-BE49-F238E27FC236}">
                <a16:creationId xmlns:a16="http://schemas.microsoft.com/office/drawing/2014/main" id="{E7B53739-620D-F58D-17A3-D43DCE5124FD}"/>
              </a:ext>
            </a:extLst>
          </p:cNvPr>
          <p:cNvSpPr txBox="1"/>
          <p:nvPr/>
        </p:nvSpPr>
        <p:spPr>
          <a:xfrm>
            <a:off x="321332" y="3715276"/>
            <a:ext cx="10099374" cy="646331"/>
          </a:xfrm>
          <a:prstGeom prst="rect">
            <a:avLst/>
          </a:prstGeom>
          <a:noFill/>
        </p:spPr>
        <p:txBody>
          <a:bodyPr wrap="square">
            <a:spAutoFit/>
          </a:bodyPr>
          <a:lstStyle/>
          <a:p>
            <a:r>
              <a:rPr lang="pt-BR" b="1" i="0" dirty="0">
                <a:solidFill>
                  <a:srgbClr val="00B050"/>
                </a:solidFill>
                <a:effectLst/>
                <a:latin typeface="Open Sans" panose="020B0606030504020204" pitchFamily="34" charset="0"/>
              </a:rPr>
              <a:t>Preço e Comprovação de Compra</a:t>
            </a:r>
          </a:p>
          <a:p>
            <a:r>
              <a:rPr lang="pt-BR" b="0" i="0" dirty="0">
                <a:effectLst/>
                <a:latin typeface="Open Sans" panose="020B0606030504020204" pitchFamily="34" charset="0"/>
              </a:rPr>
              <a:t>Preços bem abaixo dos cobrados no mercado original, produto vendido sem a nota fiscal.</a:t>
            </a:r>
            <a:endParaRPr lang="pt-BR" dirty="0"/>
          </a:p>
        </p:txBody>
      </p:sp>
    </p:spTree>
    <p:extLst>
      <p:ext uri="{BB962C8B-B14F-4D97-AF65-F5344CB8AC3E}">
        <p14:creationId xmlns:p14="http://schemas.microsoft.com/office/powerpoint/2010/main" val="133229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9492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B419B134-F0B1-650D-3129-F9DB875B0F62}"/>
              </a:ext>
            </a:extLst>
          </p:cNvPr>
          <p:cNvSpPr txBox="1"/>
          <p:nvPr/>
        </p:nvSpPr>
        <p:spPr>
          <a:xfrm>
            <a:off x="1244360" y="1447656"/>
            <a:ext cx="6094562" cy="1754326"/>
          </a:xfrm>
          <a:prstGeom prst="rect">
            <a:avLst/>
          </a:prstGeom>
          <a:noFill/>
        </p:spPr>
        <p:txBody>
          <a:bodyPr wrap="square">
            <a:spAutoFit/>
          </a:bodyPr>
          <a:lstStyle/>
          <a:p>
            <a:pPr algn="just"/>
            <a:r>
              <a:rPr lang="pt-BR" b="0" i="0" dirty="0">
                <a:solidFill>
                  <a:srgbClr val="000000"/>
                </a:solidFill>
                <a:effectLst/>
                <a:latin typeface="Open Sans" panose="020B0606030504020204" pitchFamily="34" charset="0"/>
              </a:rPr>
              <a:t>A nuvem é uma representação da </a:t>
            </a:r>
            <a:r>
              <a:rPr lang="pt-BR" b="1" i="0" dirty="0">
                <a:solidFill>
                  <a:srgbClr val="000000"/>
                </a:solidFill>
                <a:effectLst/>
                <a:latin typeface="Open Sans" panose="020B0606030504020204" pitchFamily="34" charset="0"/>
              </a:rPr>
              <a:t>internet</a:t>
            </a:r>
            <a:r>
              <a:rPr lang="pt-BR" b="0" i="0" dirty="0">
                <a:solidFill>
                  <a:srgbClr val="000000"/>
                </a:solidFill>
                <a:effectLst/>
                <a:latin typeface="Open Sans" panose="020B0606030504020204" pitchFamily="34" charset="0"/>
              </a:rPr>
              <a:t>. Uma infraestrutura de comunicação composta de um conjunto de </a:t>
            </a:r>
            <a:r>
              <a:rPr lang="pt-BR" b="0" i="1" dirty="0">
                <a:solidFill>
                  <a:srgbClr val="000000"/>
                </a:solidFill>
                <a:effectLst/>
                <a:latin typeface="Open Sans" panose="020B0606030504020204" pitchFamily="34" charset="0"/>
              </a:rPr>
              <a:t>hardwares</a:t>
            </a:r>
            <a:r>
              <a:rPr lang="pt-BR" b="0" i="0" dirty="0">
                <a:solidFill>
                  <a:srgbClr val="000000"/>
                </a:solidFill>
                <a:effectLst/>
                <a:latin typeface="Open Sans" panose="020B0606030504020204" pitchFamily="34" charset="0"/>
              </a:rPr>
              <a:t>, </a:t>
            </a:r>
            <a:r>
              <a:rPr lang="pt-BR" b="0" i="1" dirty="0">
                <a:solidFill>
                  <a:srgbClr val="000000"/>
                </a:solidFill>
                <a:effectLst/>
                <a:latin typeface="Open Sans" panose="020B0606030504020204" pitchFamily="34" charset="0"/>
              </a:rPr>
              <a:t>softwares</a:t>
            </a:r>
            <a:r>
              <a:rPr lang="pt-BR" b="0" i="0" dirty="0">
                <a:solidFill>
                  <a:srgbClr val="000000"/>
                </a:solidFill>
                <a:effectLst/>
                <a:latin typeface="Open Sans" panose="020B0606030504020204" pitchFamily="34" charset="0"/>
              </a:rPr>
              <a:t>, interfaces, redes de telecomunicação, dispositivos de controle e de armazenamento que permitem a entrega da computação como serviço.</a:t>
            </a:r>
            <a:endParaRPr lang="pt-BR" dirty="0"/>
          </a:p>
        </p:txBody>
      </p:sp>
      <p:sp>
        <p:nvSpPr>
          <p:cNvPr id="5" name="CaixaDeTexto 4">
            <a:extLst>
              <a:ext uri="{FF2B5EF4-FFF2-40B4-BE49-F238E27FC236}">
                <a16:creationId xmlns:a16="http://schemas.microsoft.com/office/drawing/2014/main" id="{6CE84E16-9E61-F6A1-ACE3-9D6FCFEDAEC2}"/>
              </a:ext>
            </a:extLst>
          </p:cNvPr>
          <p:cNvSpPr txBox="1"/>
          <p:nvPr/>
        </p:nvSpPr>
        <p:spPr>
          <a:xfrm>
            <a:off x="6834277" y="6022040"/>
            <a:ext cx="6094562" cy="369332"/>
          </a:xfrm>
          <a:prstGeom prst="rect">
            <a:avLst/>
          </a:prstGeom>
          <a:noFill/>
        </p:spPr>
        <p:txBody>
          <a:bodyPr wrap="square">
            <a:spAutoFit/>
          </a:bodyPr>
          <a:lstStyle/>
          <a:p>
            <a:r>
              <a:rPr lang="pt-BR" dirty="0"/>
              <a:t>https://www.youtube.com/watch?v=gg7QvYq8XeY</a:t>
            </a:r>
          </a:p>
        </p:txBody>
      </p:sp>
      <p:sp>
        <p:nvSpPr>
          <p:cNvPr id="7" name="CaixaDeTexto 6">
            <a:extLst>
              <a:ext uri="{FF2B5EF4-FFF2-40B4-BE49-F238E27FC236}">
                <a16:creationId xmlns:a16="http://schemas.microsoft.com/office/drawing/2014/main" id="{A5FDB440-5A40-D36A-C176-A0F45C1C5CE8}"/>
              </a:ext>
            </a:extLst>
          </p:cNvPr>
          <p:cNvSpPr txBox="1"/>
          <p:nvPr/>
        </p:nvSpPr>
        <p:spPr>
          <a:xfrm>
            <a:off x="5024761" y="3924629"/>
            <a:ext cx="6462942" cy="1754326"/>
          </a:xfrm>
          <a:prstGeom prst="rect">
            <a:avLst/>
          </a:prstGeom>
          <a:noFill/>
        </p:spPr>
        <p:txBody>
          <a:bodyPr wrap="square">
            <a:spAutoFit/>
          </a:bodyPr>
          <a:lstStyle/>
          <a:p>
            <a:r>
              <a:rPr lang="pt-BR" b="0" i="0" dirty="0">
                <a:solidFill>
                  <a:srgbClr val="000000"/>
                </a:solidFill>
                <a:effectLst/>
                <a:latin typeface="Open Sans" panose="020B0606030504020204" pitchFamily="34" charset="0"/>
              </a:rPr>
              <a:t>Exemplos práticos desta nova realidade são o Google </a:t>
            </a:r>
            <a:r>
              <a:rPr lang="pt-BR" b="0" i="0" dirty="0" err="1">
                <a:solidFill>
                  <a:srgbClr val="000000"/>
                </a:solidFill>
                <a:effectLst/>
                <a:latin typeface="Open Sans" panose="020B0606030504020204" pitchFamily="34" charset="0"/>
              </a:rPr>
              <a:t>Docs</a:t>
            </a:r>
            <a:r>
              <a:rPr lang="pt-BR" b="0" i="0" dirty="0">
                <a:solidFill>
                  <a:srgbClr val="000000"/>
                </a:solidFill>
                <a:effectLst/>
                <a:latin typeface="Open Sans" panose="020B0606030504020204" pitchFamily="34" charset="0"/>
              </a:rPr>
              <a:t>, Flickr, OneDrive, YouTube e o </a:t>
            </a:r>
            <a:r>
              <a:rPr lang="pt-BR" b="0" i="0" dirty="0" err="1">
                <a:solidFill>
                  <a:srgbClr val="000000"/>
                </a:solidFill>
                <a:effectLst/>
                <a:latin typeface="Open Sans" panose="020B0606030504020204" pitchFamily="34" charset="0"/>
              </a:rPr>
              <a:t>DropBox</a:t>
            </a:r>
            <a:r>
              <a:rPr lang="pt-BR" b="0" i="0" dirty="0">
                <a:solidFill>
                  <a:srgbClr val="000000"/>
                </a:solidFill>
                <a:effectLst/>
                <a:latin typeface="Open Sans" panose="020B0606030504020204" pitchFamily="34" charset="0"/>
              </a:rPr>
              <a:t>, serviços nos quais os usuários podem editar textos, fazer planilhas, elaborar apresentações, armazenar arquivos, entre outras utilidades, tudo pela internet, sem a necessidade de ter os programas instalados em suas máquinas.</a:t>
            </a:r>
            <a:endParaRPr lang="pt-BR" dirty="0"/>
          </a:p>
        </p:txBody>
      </p:sp>
    </p:spTree>
    <p:extLst>
      <p:ext uri="{BB962C8B-B14F-4D97-AF65-F5344CB8AC3E}">
        <p14:creationId xmlns:p14="http://schemas.microsoft.com/office/powerpoint/2010/main" val="7061657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51059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67371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21585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05537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26295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6839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D345DC8B-5CC8-E247-37C9-02AC8AAC0EA8}"/>
              </a:ext>
            </a:extLst>
          </p:cNvPr>
          <p:cNvSpPr txBox="1"/>
          <p:nvPr/>
        </p:nvSpPr>
        <p:spPr>
          <a:xfrm>
            <a:off x="588142" y="167441"/>
            <a:ext cx="10695373" cy="923330"/>
          </a:xfrm>
          <a:prstGeom prst="rect">
            <a:avLst/>
          </a:prstGeom>
          <a:noFill/>
        </p:spPr>
        <p:txBody>
          <a:bodyPr wrap="square">
            <a:spAutoFit/>
          </a:bodyPr>
          <a:lstStyle/>
          <a:p>
            <a:pPr algn="l"/>
            <a:r>
              <a:rPr lang="pt-BR" b="0" i="0" dirty="0">
                <a:solidFill>
                  <a:srgbClr val="00838E"/>
                </a:solidFill>
                <a:effectLst/>
                <a:latin typeface="Open Sans" panose="020B0606030504020204" pitchFamily="34" charset="0"/>
              </a:rPr>
              <a:t>Computação em Nuvem</a:t>
            </a:r>
          </a:p>
          <a:p>
            <a:pPr algn="l"/>
            <a:r>
              <a:rPr lang="pt-BR" b="0" i="0" dirty="0">
                <a:solidFill>
                  <a:srgbClr val="000000"/>
                </a:solidFill>
                <a:effectLst/>
                <a:latin typeface="Open Sans" panose="020B0606030504020204" pitchFamily="34" charset="0"/>
              </a:rPr>
              <a:t>Para você entender melhor, veja abaixo três formas diferentes que a computação na nuvem pode ser implementada.</a:t>
            </a:r>
          </a:p>
        </p:txBody>
      </p:sp>
      <p:sp>
        <p:nvSpPr>
          <p:cNvPr id="5" name="CaixaDeTexto 4">
            <a:extLst>
              <a:ext uri="{FF2B5EF4-FFF2-40B4-BE49-F238E27FC236}">
                <a16:creationId xmlns:a16="http://schemas.microsoft.com/office/drawing/2014/main" id="{C91ACED9-F03B-760C-9E60-E43DF348D320}"/>
              </a:ext>
            </a:extLst>
          </p:cNvPr>
          <p:cNvSpPr txBox="1"/>
          <p:nvPr/>
        </p:nvSpPr>
        <p:spPr>
          <a:xfrm>
            <a:off x="588142" y="1004238"/>
            <a:ext cx="10606597" cy="2585323"/>
          </a:xfrm>
          <a:prstGeom prst="rect">
            <a:avLst/>
          </a:prstGeom>
          <a:noFill/>
        </p:spPr>
        <p:txBody>
          <a:bodyPr wrap="square">
            <a:spAutoFit/>
          </a:bodyPr>
          <a:lstStyle/>
          <a:p>
            <a:r>
              <a:rPr lang="pt-BR" b="1" dirty="0">
                <a:solidFill>
                  <a:srgbClr val="79A650"/>
                </a:solidFill>
                <a:effectLst/>
                <a:latin typeface="inherit"/>
              </a:rPr>
              <a:t>Infraestrutura</a:t>
            </a:r>
          </a:p>
          <a:p>
            <a:r>
              <a:rPr lang="pt-BR" dirty="0">
                <a:effectLst/>
              </a:rPr>
              <a:t>Tem como objetivo disponibilizar recursos para armazenamento e comunicação de dados para soluções computacionais na forma de </a:t>
            </a:r>
            <a:r>
              <a:rPr lang="pt-BR" i="1" dirty="0">
                <a:effectLst/>
              </a:rPr>
              <a:t>softwares</a:t>
            </a:r>
            <a:r>
              <a:rPr lang="pt-BR" dirty="0">
                <a:effectLst/>
              </a:rPr>
              <a:t>, aplicativos e sistemas de banco de dados.</a:t>
            </a:r>
          </a:p>
          <a:p>
            <a:r>
              <a:rPr lang="pt-BR" dirty="0">
                <a:effectLst/>
              </a:rPr>
              <a:t>A organização utiliza os recursos da nuvem para o armazenamento dos seus dados processados na forma de um repositório de informações.</a:t>
            </a:r>
          </a:p>
          <a:p>
            <a:r>
              <a:rPr lang="pt-BR" b="0" i="0" dirty="0">
                <a:solidFill>
                  <a:srgbClr val="000000"/>
                </a:solidFill>
                <a:effectLst/>
                <a:latin typeface="Open Sans" panose="020B0606030504020204" pitchFamily="34" charset="0"/>
              </a:rPr>
              <a:t>Esta modalidade é muito utilizada para reduzir os custos de aquisição e manutenção dos computadores que armazenarão os dados.</a:t>
            </a:r>
            <a:endParaRPr lang="pt-BR" dirty="0">
              <a:effectLst/>
            </a:endParaRPr>
          </a:p>
          <a:p>
            <a:br>
              <a:rPr lang="pt-BR" b="0" i="0" dirty="0">
                <a:solidFill>
                  <a:srgbClr val="000000"/>
                </a:solidFill>
                <a:effectLst/>
                <a:latin typeface="Open Sans" panose="020B0606030504020204" pitchFamily="34" charset="0"/>
              </a:rPr>
            </a:br>
            <a:endParaRPr lang="pt-BR" dirty="0"/>
          </a:p>
        </p:txBody>
      </p:sp>
      <p:sp>
        <p:nvSpPr>
          <p:cNvPr id="7" name="CaixaDeTexto 6">
            <a:extLst>
              <a:ext uri="{FF2B5EF4-FFF2-40B4-BE49-F238E27FC236}">
                <a16:creationId xmlns:a16="http://schemas.microsoft.com/office/drawing/2014/main" id="{712800E2-FF5D-D080-6415-AC4877783452}"/>
              </a:ext>
            </a:extLst>
          </p:cNvPr>
          <p:cNvSpPr txBox="1"/>
          <p:nvPr/>
        </p:nvSpPr>
        <p:spPr>
          <a:xfrm>
            <a:off x="632532" y="3108016"/>
            <a:ext cx="10695372" cy="1477328"/>
          </a:xfrm>
          <a:prstGeom prst="rect">
            <a:avLst/>
          </a:prstGeom>
          <a:noFill/>
        </p:spPr>
        <p:txBody>
          <a:bodyPr wrap="square">
            <a:spAutoFit/>
          </a:bodyPr>
          <a:lstStyle/>
          <a:p>
            <a:pPr algn="l"/>
            <a:r>
              <a:rPr lang="pt-BR" b="1" i="0" dirty="0">
                <a:solidFill>
                  <a:srgbClr val="79A650"/>
                </a:solidFill>
                <a:effectLst/>
                <a:latin typeface="Open Sans" panose="020B0606030504020204" pitchFamily="34" charset="0"/>
              </a:rPr>
              <a:t>Plataforma</a:t>
            </a:r>
          </a:p>
          <a:p>
            <a:pPr algn="l"/>
            <a:r>
              <a:rPr lang="pt-BR" b="0" i="0" dirty="0">
                <a:solidFill>
                  <a:srgbClr val="000000"/>
                </a:solidFill>
                <a:effectLst/>
                <a:latin typeface="Open Sans" panose="020B0606030504020204" pitchFamily="34" charset="0"/>
              </a:rPr>
              <a:t>Tem como objetivo disponibilizar recursos para o processamento de dados das aplicações desenvolvidas pela organização.</a:t>
            </a:r>
          </a:p>
          <a:p>
            <a:pPr algn="l"/>
            <a:r>
              <a:rPr lang="pt-BR" b="0" i="0" dirty="0">
                <a:solidFill>
                  <a:srgbClr val="000000"/>
                </a:solidFill>
                <a:effectLst/>
                <a:latin typeface="Open Sans" panose="020B0606030504020204" pitchFamily="34" charset="0"/>
              </a:rPr>
              <a:t>É também muito utilizada para reduzir os custos de aquisição e a manutenção dos computadores nos quais a aplicação será testada e validada.</a:t>
            </a:r>
          </a:p>
        </p:txBody>
      </p:sp>
      <p:sp>
        <p:nvSpPr>
          <p:cNvPr id="9" name="CaixaDeTexto 8">
            <a:extLst>
              <a:ext uri="{FF2B5EF4-FFF2-40B4-BE49-F238E27FC236}">
                <a16:creationId xmlns:a16="http://schemas.microsoft.com/office/drawing/2014/main" id="{7957AD61-DD35-5767-221C-2BA9058055B1}"/>
              </a:ext>
            </a:extLst>
          </p:cNvPr>
          <p:cNvSpPr txBox="1"/>
          <p:nvPr/>
        </p:nvSpPr>
        <p:spPr>
          <a:xfrm>
            <a:off x="632532" y="4585344"/>
            <a:ext cx="10695372" cy="1754326"/>
          </a:xfrm>
          <a:prstGeom prst="rect">
            <a:avLst/>
          </a:prstGeom>
          <a:noFill/>
        </p:spPr>
        <p:txBody>
          <a:bodyPr wrap="square">
            <a:spAutoFit/>
          </a:bodyPr>
          <a:lstStyle/>
          <a:p>
            <a:pPr algn="l"/>
            <a:r>
              <a:rPr lang="pt-BR" b="1" i="1" dirty="0">
                <a:solidFill>
                  <a:srgbClr val="79A650"/>
                </a:solidFill>
                <a:effectLst/>
                <a:latin typeface="Open Sans" panose="020B0606030504020204" pitchFamily="34" charset="0"/>
              </a:rPr>
              <a:t>Software</a:t>
            </a:r>
            <a:endParaRPr lang="pt-BR" b="1" i="0" dirty="0">
              <a:solidFill>
                <a:srgbClr val="79A650"/>
              </a:solidFill>
              <a:effectLst/>
              <a:latin typeface="Open Sans" panose="020B0606030504020204" pitchFamily="34" charset="0"/>
            </a:endParaRPr>
          </a:p>
          <a:p>
            <a:pPr algn="l"/>
            <a:r>
              <a:rPr lang="pt-BR" b="0" i="0" dirty="0">
                <a:solidFill>
                  <a:srgbClr val="000000"/>
                </a:solidFill>
                <a:effectLst/>
                <a:latin typeface="Open Sans" panose="020B0606030504020204" pitchFamily="34" charset="0"/>
              </a:rPr>
              <a:t>Tem como objetivo disponibilizar recursos para o completo funcionamento dos sistemas, possibilitando a sua acessibilidade para o usuário final da aplicação.</a:t>
            </a:r>
          </a:p>
          <a:p>
            <a:pPr algn="l"/>
            <a:r>
              <a:rPr lang="pt-BR" b="0" i="0" dirty="0">
                <a:solidFill>
                  <a:srgbClr val="000000"/>
                </a:solidFill>
                <a:effectLst/>
                <a:latin typeface="Open Sans" panose="020B0606030504020204" pitchFamily="34" charset="0"/>
              </a:rPr>
              <a:t>O sistema é disponibilizado na forma de uma aplicação na internet e utiliza a infraestrutura na nuvem e a plataforma como serviço.</a:t>
            </a:r>
          </a:p>
          <a:p>
            <a:pPr algn="l"/>
            <a:endParaRPr lang="pt-BR" b="0" i="0" dirty="0">
              <a:solidFill>
                <a:srgbClr val="000000"/>
              </a:solidFill>
              <a:effectLst/>
              <a:latin typeface="Open Sans" panose="020B0606030504020204" pitchFamily="34" charset="0"/>
            </a:endParaRPr>
          </a:p>
        </p:txBody>
      </p:sp>
      <p:sp>
        <p:nvSpPr>
          <p:cNvPr id="11" name="CaixaDeTexto 10">
            <a:extLst>
              <a:ext uri="{FF2B5EF4-FFF2-40B4-BE49-F238E27FC236}">
                <a16:creationId xmlns:a16="http://schemas.microsoft.com/office/drawing/2014/main" id="{DB0AE870-93FA-C348-9636-A60964D21552}"/>
              </a:ext>
            </a:extLst>
          </p:cNvPr>
          <p:cNvSpPr txBox="1"/>
          <p:nvPr/>
        </p:nvSpPr>
        <p:spPr>
          <a:xfrm>
            <a:off x="538944" y="6062672"/>
            <a:ext cx="10882548" cy="830997"/>
          </a:xfrm>
          <a:prstGeom prst="rect">
            <a:avLst/>
          </a:prstGeom>
          <a:noFill/>
        </p:spPr>
        <p:txBody>
          <a:bodyPr wrap="square">
            <a:spAutoFit/>
          </a:bodyPr>
          <a:lstStyle/>
          <a:p>
            <a:r>
              <a:rPr lang="pt-BR" sz="1600" b="0" i="0" dirty="0">
                <a:solidFill>
                  <a:srgbClr val="000000"/>
                </a:solidFill>
                <a:effectLst/>
                <a:latin typeface="Open Sans" panose="020B0606030504020204" pitchFamily="34" charset="0"/>
              </a:rPr>
              <a:t>É a modalidade de computação na nuvem mais utilizada e que mais cresce no mercado - a maioria dos serviços disponibilizados na internet utilizam essa solução com a finalidade de baixar custos de manutenção e dedicar seu tempo ao foco principal do negócio.</a:t>
            </a:r>
            <a:endParaRPr lang="pt-BR" sz="1600" dirty="0"/>
          </a:p>
        </p:txBody>
      </p:sp>
    </p:spTree>
    <p:extLst>
      <p:ext uri="{BB962C8B-B14F-4D97-AF65-F5344CB8AC3E}">
        <p14:creationId xmlns:p14="http://schemas.microsoft.com/office/powerpoint/2010/main" val="4191618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770C2FF8-6E81-3498-E98C-25024B4B457B}"/>
              </a:ext>
            </a:extLst>
          </p:cNvPr>
          <p:cNvSpPr txBox="1"/>
          <p:nvPr/>
        </p:nvSpPr>
        <p:spPr>
          <a:xfrm>
            <a:off x="490491" y="393238"/>
            <a:ext cx="11103746" cy="646331"/>
          </a:xfrm>
          <a:prstGeom prst="rect">
            <a:avLst/>
          </a:prstGeom>
          <a:noFill/>
        </p:spPr>
        <p:txBody>
          <a:bodyPr wrap="square">
            <a:spAutoFit/>
          </a:bodyPr>
          <a:lstStyle/>
          <a:p>
            <a:pPr algn="l"/>
            <a:r>
              <a:rPr lang="pt-BR" b="0" i="0" dirty="0">
                <a:solidFill>
                  <a:srgbClr val="00838E"/>
                </a:solidFill>
                <a:effectLst/>
                <a:latin typeface="Open Sans" panose="020B0606030504020204" pitchFamily="34" charset="0"/>
              </a:rPr>
              <a:t>Computação em Nuvem</a:t>
            </a:r>
          </a:p>
          <a:p>
            <a:pPr algn="l"/>
            <a:r>
              <a:rPr lang="pt-BR" b="0" i="0" dirty="0">
                <a:solidFill>
                  <a:srgbClr val="000000"/>
                </a:solidFill>
                <a:effectLst/>
                <a:latin typeface="Open Sans" panose="020B0606030504020204" pitchFamily="34" charset="0"/>
              </a:rPr>
              <a:t>A computação em nuvem ainda pode ser de três tipos.</a:t>
            </a:r>
          </a:p>
        </p:txBody>
      </p:sp>
      <p:sp>
        <p:nvSpPr>
          <p:cNvPr id="5" name="CaixaDeTexto 4">
            <a:extLst>
              <a:ext uri="{FF2B5EF4-FFF2-40B4-BE49-F238E27FC236}">
                <a16:creationId xmlns:a16="http://schemas.microsoft.com/office/drawing/2014/main" id="{CF2C2BCF-E3D3-F942-7FDC-B2740BB07BCE}"/>
              </a:ext>
            </a:extLst>
          </p:cNvPr>
          <p:cNvSpPr txBox="1"/>
          <p:nvPr/>
        </p:nvSpPr>
        <p:spPr>
          <a:xfrm>
            <a:off x="490491" y="1399959"/>
            <a:ext cx="11103746" cy="1200329"/>
          </a:xfrm>
          <a:prstGeom prst="rect">
            <a:avLst/>
          </a:prstGeom>
          <a:noFill/>
        </p:spPr>
        <p:txBody>
          <a:bodyPr wrap="square">
            <a:spAutoFit/>
          </a:bodyPr>
          <a:lstStyle/>
          <a:p>
            <a:r>
              <a:rPr lang="pt-BR" b="1" i="0" dirty="0">
                <a:solidFill>
                  <a:srgbClr val="00B050"/>
                </a:solidFill>
                <a:effectLst/>
                <a:latin typeface="Open Sans" panose="020B0606030504020204" pitchFamily="34" charset="0"/>
              </a:rPr>
              <a:t>Privada</a:t>
            </a:r>
          </a:p>
          <a:p>
            <a:r>
              <a:rPr lang="pt-BR" b="0" i="0" dirty="0">
                <a:solidFill>
                  <a:srgbClr val="333333"/>
                </a:solidFill>
                <a:effectLst/>
                <a:latin typeface="Open Sans" panose="020B0606030504020204" pitchFamily="34" charset="0"/>
              </a:rPr>
              <a:t>Tem infraestrutura desenvolvida e implantada por uma organização para seu uso exclusivo, visando desenvolver políticas de segurança que lhe garantam a confiabilidade dos dados. Organizações que utilizam este modelo o fazem por não confiar na segurança da computação nas nuvens públicas.</a:t>
            </a:r>
            <a:endParaRPr lang="pt-BR" dirty="0"/>
          </a:p>
        </p:txBody>
      </p:sp>
      <p:sp>
        <p:nvSpPr>
          <p:cNvPr id="7" name="CaixaDeTexto 6">
            <a:extLst>
              <a:ext uri="{FF2B5EF4-FFF2-40B4-BE49-F238E27FC236}">
                <a16:creationId xmlns:a16="http://schemas.microsoft.com/office/drawing/2014/main" id="{94463F94-54D3-05D6-B270-FA810A2DF595}"/>
              </a:ext>
            </a:extLst>
          </p:cNvPr>
          <p:cNvSpPr txBox="1"/>
          <p:nvPr/>
        </p:nvSpPr>
        <p:spPr>
          <a:xfrm>
            <a:off x="597763" y="2600288"/>
            <a:ext cx="8058705" cy="646331"/>
          </a:xfrm>
          <a:prstGeom prst="rect">
            <a:avLst/>
          </a:prstGeom>
          <a:noFill/>
        </p:spPr>
        <p:txBody>
          <a:bodyPr wrap="square">
            <a:spAutoFit/>
          </a:bodyPr>
          <a:lstStyle/>
          <a:p>
            <a:r>
              <a:rPr lang="pt-BR" b="1" i="0" dirty="0">
                <a:solidFill>
                  <a:srgbClr val="00B050"/>
                </a:solidFill>
                <a:effectLst/>
                <a:latin typeface="Open Sans" panose="020B0606030504020204" pitchFamily="34" charset="0"/>
              </a:rPr>
              <a:t>Publica</a:t>
            </a:r>
          </a:p>
          <a:p>
            <a:r>
              <a:rPr lang="pt-BR" b="0" i="0" dirty="0">
                <a:solidFill>
                  <a:srgbClr val="333333"/>
                </a:solidFill>
                <a:effectLst/>
                <a:latin typeface="Open Sans" panose="020B0606030504020204" pitchFamily="34" charset="0"/>
              </a:rPr>
              <a:t>Tem infraestrutura configurada para ser utilizada pelo público em geral.</a:t>
            </a:r>
            <a:endParaRPr lang="pt-BR" dirty="0"/>
          </a:p>
        </p:txBody>
      </p:sp>
      <p:sp>
        <p:nvSpPr>
          <p:cNvPr id="9" name="CaixaDeTexto 8">
            <a:extLst>
              <a:ext uri="{FF2B5EF4-FFF2-40B4-BE49-F238E27FC236}">
                <a16:creationId xmlns:a16="http://schemas.microsoft.com/office/drawing/2014/main" id="{3C6B1D83-9F93-ACFB-F3B4-4765C7BB86B9}"/>
              </a:ext>
            </a:extLst>
          </p:cNvPr>
          <p:cNvSpPr txBox="1"/>
          <p:nvPr/>
        </p:nvSpPr>
        <p:spPr>
          <a:xfrm>
            <a:off x="597762" y="3290138"/>
            <a:ext cx="10543713" cy="1200329"/>
          </a:xfrm>
          <a:prstGeom prst="rect">
            <a:avLst/>
          </a:prstGeom>
          <a:noFill/>
        </p:spPr>
        <p:txBody>
          <a:bodyPr wrap="square">
            <a:spAutoFit/>
          </a:bodyPr>
          <a:lstStyle/>
          <a:p>
            <a:r>
              <a:rPr lang="pt-BR" b="1" i="0" dirty="0">
                <a:solidFill>
                  <a:srgbClr val="00B050"/>
                </a:solidFill>
                <a:effectLst/>
                <a:latin typeface="Open Sans" panose="020B0606030504020204" pitchFamily="34" charset="0"/>
              </a:rPr>
              <a:t>Hibrida</a:t>
            </a:r>
          </a:p>
          <a:p>
            <a:r>
              <a:rPr lang="pt-BR" b="0" i="0" dirty="0">
                <a:solidFill>
                  <a:srgbClr val="333333"/>
                </a:solidFill>
                <a:effectLst/>
                <a:latin typeface="Open Sans" panose="020B0606030504020204" pitchFamily="34" charset="0"/>
              </a:rPr>
              <a:t>Solução que utiliza um misto da computação na nuvem dos tipos privada e pública. Há serviços disponibilizados para o público geral, com algumas restrições e limitações, e serviços completos, com suporte de manutenção e treinamento, para aqueles que pagam pelo uso.</a:t>
            </a:r>
            <a:endParaRPr lang="pt-BR" dirty="0"/>
          </a:p>
        </p:txBody>
      </p:sp>
    </p:spTree>
    <p:extLst>
      <p:ext uri="{BB962C8B-B14F-4D97-AF65-F5344CB8AC3E}">
        <p14:creationId xmlns:p14="http://schemas.microsoft.com/office/powerpoint/2010/main" val="2634717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BCE46E02-E1E7-0BA6-15D6-B32F07CF52A6}"/>
              </a:ext>
            </a:extLst>
          </p:cNvPr>
          <p:cNvSpPr txBox="1"/>
          <p:nvPr/>
        </p:nvSpPr>
        <p:spPr>
          <a:xfrm>
            <a:off x="338586" y="544614"/>
            <a:ext cx="11255315" cy="2308324"/>
          </a:xfrm>
          <a:prstGeom prst="rect">
            <a:avLst/>
          </a:prstGeom>
          <a:noFill/>
        </p:spPr>
        <p:txBody>
          <a:bodyPr wrap="square">
            <a:spAutoFit/>
          </a:bodyPr>
          <a:lstStyle/>
          <a:p>
            <a:pPr algn="l"/>
            <a:r>
              <a:rPr lang="pt-BR" b="0" i="0" dirty="0">
                <a:solidFill>
                  <a:srgbClr val="00838E"/>
                </a:solidFill>
                <a:effectLst/>
                <a:latin typeface="Open Sans" panose="020B0606030504020204" pitchFamily="34" charset="0"/>
              </a:rPr>
              <a:t>Segurança na Nuvem</a:t>
            </a:r>
          </a:p>
          <a:p>
            <a:pPr algn="l"/>
            <a:r>
              <a:rPr lang="pt-BR" b="0" i="0" dirty="0">
                <a:solidFill>
                  <a:srgbClr val="000000"/>
                </a:solidFill>
                <a:effectLst/>
                <a:latin typeface="Open Sans" panose="020B0606030504020204" pitchFamily="34" charset="0"/>
              </a:rPr>
              <a:t>como é feita e de que forma se aplica a proteção às informações armazenadas na nuvem?</a:t>
            </a:r>
          </a:p>
          <a:p>
            <a:pPr algn="l"/>
            <a:endParaRPr lang="pt-BR" b="0" i="0" dirty="0">
              <a:solidFill>
                <a:srgbClr val="000000"/>
              </a:solidFill>
              <a:effectLst/>
              <a:latin typeface="Open Sans" panose="020B0606030504020204" pitchFamily="34" charset="0"/>
            </a:endParaRPr>
          </a:p>
          <a:p>
            <a:pPr algn="l"/>
            <a:r>
              <a:rPr lang="pt-BR" b="0" i="0" dirty="0">
                <a:solidFill>
                  <a:srgbClr val="000000"/>
                </a:solidFill>
                <a:effectLst/>
                <a:latin typeface="Open Sans" panose="020B0606030504020204" pitchFamily="34" charset="0"/>
              </a:rPr>
              <a:t>E como em todos os casos que você já viu até agora, os ataques virtuais à nuvem - invasões e roubo de dados - têm preocupado usuários e especialistas.</a:t>
            </a:r>
          </a:p>
          <a:p>
            <a:pPr algn="l"/>
            <a:endParaRPr lang="pt-BR" b="0" i="0" dirty="0">
              <a:solidFill>
                <a:srgbClr val="000000"/>
              </a:solidFill>
              <a:effectLst/>
              <a:latin typeface="Open Sans" panose="020B0606030504020204" pitchFamily="34" charset="0"/>
            </a:endParaRPr>
          </a:p>
          <a:p>
            <a:pPr algn="l"/>
            <a:r>
              <a:rPr lang="pt-BR" b="0" i="0" dirty="0">
                <a:solidFill>
                  <a:srgbClr val="000000"/>
                </a:solidFill>
                <a:effectLst/>
                <a:latin typeface="Open Sans" panose="020B0606030504020204" pitchFamily="34" charset="0"/>
              </a:rPr>
              <a:t>Como as informações importantes são armazenadas em um ambiente virtual, não são todas as pessoas que se sentem à vontade para utilizar essa nova tecnologia.</a:t>
            </a:r>
          </a:p>
        </p:txBody>
      </p:sp>
      <p:sp>
        <p:nvSpPr>
          <p:cNvPr id="5" name="CaixaDeTexto 4">
            <a:extLst>
              <a:ext uri="{FF2B5EF4-FFF2-40B4-BE49-F238E27FC236}">
                <a16:creationId xmlns:a16="http://schemas.microsoft.com/office/drawing/2014/main" id="{5E4A0BA5-5B8F-64F5-0588-691F252F37EC}"/>
              </a:ext>
            </a:extLst>
          </p:cNvPr>
          <p:cNvSpPr txBox="1"/>
          <p:nvPr/>
        </p:nvSpPr>
        <p:spPr>
          <a:xfrm>
            <a:off x="260948" y="3127899"/>
            <a:ext cx="11143171" cy="2031325"/>
          </a:xfrm>
          <a:prstGeom prst="rect">
            <a:avLst/>
          </a:prstGeom>
          <a:noFill/>
        </p:spPr>
        <p:txBody>
          <a:bodyPr wrap="square">
            <a:spAutoFit/>
          </a:bodyPr>
          <a:lstStyle/>
          <a:p>
            <a:pPr algn="l"/>
            <a:r>
              <a:rPr lang="pt-BR" b="0" i="0" dirty="0">
                <a:solidFill>
                  <a:srgbClr val="000000"/>
                </a:solidFill>
                <a:effectLst/>
                <a:latin typeface="Open Sans" panose="020B0606030504020204" pitchFamily="34" charset="0"/>
              </a:rPr>
              <a:t>A necessidade de segurança e a privacidade é um dos motivos que levam as organizações a adotarem uma nuvem segura. Mas para que você possa aproveitar as ferramentas com tranquilidade, o que um serviço em nuvem precisa garantir?</a:t>
            </a:r>
          </a:p>
          <a:p>
            <a:pPr algn="l"/>
            <a:endParaRPr lang="pt-BR" b="0" i="0" dirty="0">
              <a:solidFill>
                <a:srgbClr val="000000"/>
              </a:solidFill>
              <a:effectLst/>
              <a:latin typeface="Open Sans" panose="020B0606030504020204" pitchFamily="34" charset="0"/>
            </a:endParaRPr>
          </a:p>
          <a:p>
            <a:pPr algn="l"/>
            <a:r>
              <a:rPr lang="pt-BR" b="0" i="0" dirty="0">
                <a:solidFill>
                  <a:srgbClr val="000000"/>
                </a:solidFill>
                <a:effectLst/>
                <a:latin typeface="Open Sans" panose="020B0606030504020204" pitchFamily="34" charset="0"/>
              </a:rPr>
              <a:t>Entre outras coisas, os prestadores de serviços para computação na nuvem devem assegurar que seus sistemas de proteção </a:t>
            </a:r>
            <a:r>
              <a:rPr lang="pt-BR" b="1" i="0" dirty="0">
                <a:solidFill>
                  <a:srgbClr val="000000"/>
                </a:solidFill>
                <a:effectLst/>
                <a:latin typeface="Open Sans" panose="020B0606030504020204" pitchFamily="34" charset="0"/>
              </a:rPr>
              <a:t>evitem o acesso não autorizado e/ou compartilhamento indevido de dados</a:t>
            </a:r>
            <a:r>
              <a:rPr lang="pt-BR" b="0" i="0" dirty="0">
                <a:solidFill>
                  <a:srgbClr val="000000"/>
                </a:solidFill>
                <a:effectLst/>
                <a:latin typeface="Open Sans" panose="020B0606030504020204" pitchFamily="34" charset="0"/>
              </a:rPr>
              <a:t>. Tudo deve ser especificado nas cláusulas contratuais.</a:t>
            </a:r>
          </a:p>
        </p:txBody>
      </p:sp>
    </p:spTree>
    <p:extLst>
      <p:ext uri="{BB962C8B-B14F-4D97-AF65-F5344CB8AC3E}">
        <p14:creationId xmlns:p14="http://schemas.microsoft.com/office/powerpoint/2010/main" val="3007101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0A656CD6-63CC-A2B6-33A1-D4B7E65645ED}"/>
              </a:ext>
            </a:extLst>
          </p:cNvPr>
          <p:cNvSpPr txBox="1"/>
          <p:nvPr/>
        </p:nvSpPr>
        <p:spPr>
          <a:xfrm>
            <a:off x="424850" y="446516"/>
            <a:ext cx="11255315" cy="1200329"/>
          </a:xfrm>
          <a:prstGeom prst="rect">
            <a:avLst/>
          </a:prstGeom>
          <a:noFill/>
        </p:spPr>
        <p:txBody>
          <a:bodyPr wrap="square">
            <a:spAutoFit/>
          </a:bodyPr>
          <a:lstStyle/>
          <a:p>
            <a:pPr algn="l"/>
            <a:r>
              <a:rPr lang="pt-BR" b="0" i="0" dirty="0">
                <a:solidFill>
                  <a:srgbClr val="00838E"/>
                </a:solidFill>
                <a:effectLst/>
                <a:latin typeface="Open Sans" panose="020B0606030504020204" pitchFamily="34" charset="0"/>
              </a:rPr>
              <a:t>Computação em Nuvem</a:t>
            </a:r>
          </a:p>
          <a:p>
            <a:pPr algn="l"/>
            <a:r>
              <a:rPr lang="pt-BR" b="0" i="0" dirty="0">
                <a:solidFill>
                  <a:srgbClr val="000000"/>
                </a:solidFill>
                <a:effectLst/>
                <a:latin typeface="Open Sans" panose="020B0606030504020204" pitchFamily="34" charset="0"/>
              </a:rPr>
              <a:t>Os serviços de computação na nuvem, por serem novos, não têm padrões predefinidos para segurança da informação (como já existem na computação tradicional), o que exige dos prestadores desse tipo de serviço práticas em segurança baseadas em modelos de gerenciamento seguro e confiável.</a:t>
            </a:r>
          </a:p>
        </p:txBody>
      </p:sp>
      <p:sp>
        <p:nvSpPr>
          <p:cNvPr id="5" name="CaixaDeTexto 4">
            <a:extLst>
              <a:ext uri="{FF2B5EF4-FFF2-40B4-BE49-F238E27FC236}">
                <a16:creationId xmlns:a16="http://schemas.microsoft.com/office/drawing/2014/main" id="{649B940A-B218-1F70-FDD1-3D63AD52F46E}"/>
              </a:ext>
            </a:extLst>
          </p:cNvPr>
          <p:cNvSpPr txBox="1"/>
          <p:nvPr/>
        </p:nvSpPr>
        <p:spPr>
          <a:xfrm>
            <a:off x="217815" y="1861898"/>
            <a:ext cx="11350207" cy="923330"/>
          </a:xfrm>
          <a:prstGeom prst="rect">
            <a:avLst/>
          </a:prstGeom>
          <a:noFill/>
        </p:spPr>
        <p:txBody>
          <a:bodyPr wrap="square">
            <a:spAutoFit/>
          </a:bodyPr>
          <a:lstStyle/>
          <a:p>
            <a:r>
              <a:rPr lang="pt-BR" b="1" i="0" dirty="0">
                <a:solidFill>
                  <a:srgbClr val="79A650"/>
                </a:solidFill>
                <a:effectLst/>
                <a:latin typeface="Open Sans" panose="020B0606030504020204" pitchFamily="34" charset="0"/>
              </a:rPr>
              <a:t>Análise de risco</a:t>
            </a:r>
          </a:p>
          <a:p>
            <a:r>
              <a:rPr lang="pt-BR" b="0" i="0" dirty="0">
                <a:solidFill>
                  <a:srgbClr val="000000"/>
                </a:solidFill>
                <a:effectLst/>
                <a:latin typeface="Open Sans" panose="020B0606030504020204" pitchFamily="34" charset="0"/>
              </a:rPr>
              <a:t>Auxiliam na identificação das informações e dos serviços que são sigilosos e devem permanecer na infraestrutura da organização.</a:t>
            </a:r>
          </a:p>
        </p:txBody>
      </p:sp>
      <p:sp>
        <p:nvSpPr>
          <p:cNvPr id="7" name="CaixaDeTexto 6">
            <a:extLst>
              <a:ext uri="{FF2B5EF4-FFF2-40B4-BE49-F238E27FC236}">
                <a16:creationId xmlns:a16="http://schemas.microsoft.com/office/drawing/2014/main" id="{D5622219-0684-2EA8-C426-6B8E19B44E5E}"/>
              </a:ext>
            </a:extLst>
          </p:cNvPr>
          <p:cNvSpPr txBox="1"/>
          <p:nvPr/>
        </p:nvSpPr>
        <p:spPr>
          <a:xfrm>
            <a:off x="217815" y="2949779"/>
            <a:ext cx="11255315" cy="923330"/>
          </a:xfrm>
          <a:prstGeom prst="rect">
            <a:avLst/>
          </a:prstGeom>
          <a:noFill/>
        </p:spPr>
        <p:txBody>
          <a:bodyPr wrap="square">
            <a:spAutoFit/>
          </a:bodyPr>
          <a:lstStyle/>
          <a:p>
            <a:r>
              <a:rPr lang="pt-BR" b="1" i="0" dirty="0">
                <a:solidFill>
                  <a:srgbClr val="79A650"/>
                </a:solidFill>
                <a:effectLst/>
                <a:latin typeface="Open Sans" panose="020B0606030504020204" pitchFamily="34" charset="0"/>
              </a:rPr>
              <a:t>Orientação de segurança</a:t>
            </a:r>
          </a:p>
          <a:p>
            <a:r>
              <a:rPr lang="pt-BR" b="0" i="0" dirty="0">
                <a:solidFill>
                  <a:srgbClr val="000000"/>
                </a:solidFill>
                <a:effectLst/>
                <a:latin typeface="Open Sans" panose="020B0606030504020204" pitchFamily="34" charset="0"/>
              </a:rPr>
              <a:t>Descreve as políticas e restrições que devem ser implantadas no acesso às informações na computação em nuvem.</a:t>
            </a:r>
          </a:p>
        </p:txBody>
      </p:sp>
      <p:sp>
        <p:nvSpPr>
          <p:cNvPr id="9" name="CaixaDeTexto 8">
            <a:extLst>
              <a:ext uri="{FF2B5EF4-FFF2-40B4-BE49-F238E27FC236}">
                <a16:creationId xmlns:a16="http://schemas.microsoft.com/office/drawing/2014/main" id="{5B1AC9C1-3A41-65C0-FB36-6A00D4F5F950}"/>
              </a:ext>
            </a:extLst>
          </p:cNvPr>
          <p:cNvSpPr txBox="1"/>
          <p:nvPr/>
        </p:nvSpPr>
        <p:spPr>
          <a:xfrm>
            <a:off x="161743" y="4037660"/>
            <a:ext cx="11462350" cy="923330"/>
          </a:xfrm>
          <a:prstGeom prst="rect">
            <a:avLst/>
          </a:prstGeom>
          <a:noFill/>
        </p:spPr>
        <p:txBody>
          <a:bodyPr wrap="square">
            <a:spAutoFit/>
          </a:bodyPr>
          <a:lstStyle/>
          <a:p>
            <a:r>
              <a:rPr lang="pt-BR" b="1" i="0" dirty="0">
                <a:solidFill>
                  <a:srgbClr val="79A650"/>
                </a:solidFill>
                <a:effectLst/>
                <a:latin typeface="Open Sans" panose="020B0606030504020204" pitchFamily="34" charset="0"/>
              </a:rPr>
              <a:t>Monitoração de qualidade de serviço</a:t>
            </a:r>
          </a:p>
          <a:p>
            <a:r>
              <a:rPr lang="pt-BR" b="0" i="0" dirty="0">
                <a:solidFill>
                  <a:srgbClr val="000000"/>
                </a:solidFill>
                <a:effectLst/>
                <a:latin typeface="Open Sans" panose="020B0606030504020204" pitchFamily="34" charset="0"/>
              </a:rPr>
              <a:t>Um acordo entre clientes e fornecedores especificando as exigências de segurança e privacidade, além de garantir a obediência ao contrato sobre os serviços.</a:t>
            </a:r>
          </a:p>
        </p:txBody>
      </p:sp>
      <p:sp>
        <p:nvSpPr>
          <p:cNvPr id="11" name="CaixaDeTexto 10">
            <a:extLst>
              <a:ext uri="{FF2B5EF4-FFF2-40B4-BE49-F238E27FC236}">
                <a16:creationId xmlns:a16="http://schemas.microsoft.com/office/drawing/2014/main" id="{D6C981E0-151A-F596-AECA-47CDD78E757F}"/>
              </a:ext>
            </a:extLst>
          </p:cNvPr>
          <p:cNvSpPr txBox="1"/>
          <p:nvPr/>
        </p:nvSpPr>
        <p:spPr>
          <a:xfrm>
            <a:off x="200562" y="5176043"/>
            <a:ext cx="11289819" cy="646331"/>
          </a:xfrm>
          <a:prstGeom prst="rect">
            <a:avLst/>
          </a:prstGeom>
          <a:noFill/>
        </p:spPr>
        <p:txBody>
          <a:bodyPr wrap="square">
            <a:spAutoFit/>
          </a:bodyPr>
          <a:lstStyle/>
          <a:p>
            <a:r>
              <a:rPr lang="pt-BR" b="1" i="0" dirty="0">
                <a:solidFill>
                  <a:srgbClr val="79A650"/>
                </a:solidFill>
                <a:effectLst/>
                <a:latin typeface="Open Sans" panose="020B0606030504020204" pitchFamily="34" charset="0"/>
              </a:rPr>
              <a:t>Criptografia dos dados</a:t>
            </a:r>
          </a:p>
          <a:p>
            <a:r>
              <a:rPr lang="pt-BR" b="0" i="0" dirty="0">
                <a:solidFill>
                  <a:srgbClr val="000000"/>
                </a:solidFill>
                <a:effectLst/>
                <a:latin typeface="Open Sans" panose="020B0606030504020204" pitchFamily="34" charset="0"/>
              </a:rPr>
              <a:t>Visa proteger a confidencialidade e integridade das informações.</a:t>
            </a:r>
          </a:p>
        </p:txBody>
      </p:sp>
    </p:spTree>
    <p:extLst>
      <p:ext uri="{BB962C8B-B14F-4D97-AF65-F5344CB8AC3E}">
        <p14:creationId xmlns:p14="http://schemas.microsoft.com/office/powerpoint/2010/main" val="149159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C2085053-AAF0-506F-92E6-EE607E523B34}"/>
              </a:ext>
            </a:extLst>
          </p:cNvPr>
          <p:cNvSpPr txBox="1"/>
          <p:nvPr/>
        </p:nvSpPr>
        <p:spPr>
          <a:xfrm>
            <a:off x="571500" y="478637"/>
            <a:ext cx="11307074" cy="2308324"/>
          </a:xfrm>
          <a:prstGeom prst="rect">
            <a:avLst/>
          </a:prstGeom>
          <a:noFill/>
        </p:spPr>
        <p:txBody>
          <a:bodyPr wrap="square">
            <a:spAutoFit/>
          </a:bodyPr>
          <a:lstStyle/>
          <a:p>
            <a:r>
              <a:rPr lang="pt-BR" b="0" dirty="0">
                <a:solidFill>
                  <a:srgbClr val="00838E"/>
                </a:solidFill>
                <a:effectLst/>
                <a:latin typeface="inherit"/>
              </a:rPr>
              <a:t>Segurança na Nuvem</a:t>
            </a:r>
          </a:p>
          <a:p>
            <a:r>
              <a:rPr lang="pt-BR" dirty="0">
                <a:effectLst/>
              </a:rPr>
              <a:t>Uma estratégia simples é disponibilizar mais de uma forma de identificação do usuário, por exemplo: ao entrar em um serviço na nuvem, o usuário recebe em seu celular um número de acesso por SMS.</a:t>
            </a:r>
          </a:p>
          <a:p>
            <a:r>
              <a:rPr lang="pt-BR" dirty="0">
                <a:effectLst/>
              </a:rPr>
              <a:t>O que pode atrapalhar nesse caso é a demora com que esta mensagem chega ao celular, inviabilizando o seu uso. Dessa forma, para escolha da computação na nuvem, são necessárias algumas considerações, conforme você pode conferir na próxima tela.</a:t>
            </a:r>
          </a:p>
          <a:p>
            <a:br>
              <a:rPr lang="pt-BR" b="0" i="0" dirty="0">
                <a:solidFill>
                  <a:srgbClr val="000000"/>
                </a:solidFill>
                <a:effectLst/>
                <a:latin typeface="Open Sans" panose="020B0606030504020204" pitchFamily="34" charset="0"/>
              </a:rPr>
            </a:br>
            <a:endParaRPr lang="pt-BR" dirty="0"/>
          </a:p>
        </p:txBody>
      </p:sp>
      <p:sp>
        <p:nvSpPr>
          <p:cNvPr id="5" name="CaixaDeTexto 4">
            <a:extLst>
              <a:ext uri="{FF2B5EF4-FFF2-40B4-BE49-F238E27FC236}">
                <a16:creationId xmlns:a16="http://schemas.microsoft.com/office/drawing/2014/main" id="{8EBC864A-DE0C-965F-C027-C62F17676282}"/>
              </a:ext>
            </a:extLst>
          </p:cNvPr>
          <p:cNvSpPr txBox="1"/>
          <p:nvPr/>
        </p:nvSpPr>
        <p:spPr>
          <a:xfrm>
            <a:off x="571499" y="2911763"/>
            <a:ext cx="11177677" cy="2031325"/>
          </a:xfrm>
          <a:prstGeom prst="rect">
            <a:avLst/>
          </a:prstGeom>
          <a:noFill/>
        </p:spPr>
        <p:txBody>
          <a:bodyPr wrap="square">
            <a:spAutoFit/>
          </a:bodyPr>
          <a:lstStyle/>
          <a:p>
            <a:pPr algn="l"/>
            <a:r>
              <a:rPr lang="pt-BR" b="0" i="0" dirty="0">
                <a:solidFill>
                  <a:srgbClr val="000000"/>
                </a:solidFill>
                <a:effectLst/>
                <a:latin typeface="Open Sans" panose="020B0606030504020204" pitchFamily="34" charset="0"/>
              </a:rPr>
              <a:t>Para vencer o desafio de criar um bom sistema de segurança, é preciso uma avaliação criteriosa de todo o processo - o que exige ainda mais competência e habilidade dos profissionais de tecnologia da informação.</a:t>
            </a:r>
          </a:p>
          <a:p>
            <a:pPr algn="l"/>
            <a:endParaRPr lang="pt-BR" b="0" i="0" dirty="0">
              <a:solidFill>
                <a:srgbClr val="000000"/>
              </a:solidFill>
              <a:effectLst/>
              <a:latin typeface="Open Sans" panose="020B0606030504020204" pitchFamily="34" charset="0"/>
            </a:endParaRPr>
          </a:p>
          <a:p>
            <a:pPr algn="l"/>
            <a:r>
              <a:rPr lang="pt-BR" b="0" i="0" dirty="0">
                <a:solidFill>
                  <a:srgbClr val="000000"/>
                </a:solidFill>
                <a:effectLst/>
                <a:latin typeface="Open Sans" panose="020B0606030504020204" pitchFamily="34" charset="0"/>
              </a:rPr>
              <a:t>Com uma política de segurança e treinamento dos usuários da computação em nuvem, o que se espera com essa nova tecnologia é poder disponibilizar os serviços tecnológicos a mais usuários com menos custos, menos manutenção de equipamentos e maior disponibilidade dos recursos.</a:t>
            </a:r>
          </a:p>
        </p:txBody>
      </p:sp>
    </p:spTree>
    <p:extLst>
      <p:ext uri="{BB962C8B-B14F-4D97-AF65-F5344CB8AC3E}">
        <p14:creationId xmlns:p14="http://schemas.microsoft.com/office/powerpoint/2010/main" val="159898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AB9A5DA8-0CEB-A909-41DF-81F40805BDA8}"/>
              </a:ext>
            </a:extLst>
          </p:cNvPr>
          <p:cNvSpPr txBox="1"/>
          <p:nvPr/>
        </p:nvSpPr>
        <p:spPr>
          <a:xfrm>
            <a:off x="252323" y="328130"/>
            <a:ext cx="9495526" cy="369332"/>
          </a:xfrm>
          <a:prstGeom prst="rect">
            <a:avLst/>
          </a:prstGeom>
          <a:noFill/>
        </p:spPr>
        <p:txBody>
          <a:bodyPr wrap="square">
            <a:spAutoFit/>
          </a:bodyPr>
          <a:lstStyle/>
          <a:p>
            <a:r>
              <a:rPr lang="pt-BR" b="1" i="0" dirty="0">
                <a:solidFill>
                  <a:srgbClr val="00B050"/>
                </a:solidFill>
                <a:effectLst/>
                <a:latin typeface="Open Sans" panose="020B0606030504020204" pitchFamily="34" charset="0"/>
              </a:rPr>
              <a:t>Para saber o que considerar ao escolher um serviço de computação em nuvem</a:t>
            </a:r>
            <a:endParaRPr lang="pt-BR" b="1" dirty="0">
              <a:solidFill>
                <a:srgbClr val="00B050"/>
              </a:solidFill>
            </a:endParaRPr>
          </a:p>
        </p:txBody>
      </p:sp>
      <p:sp>
        <p:nvSpPr>
          <p:cNvPr id="5" name="CaixaDeTexto 4">
            <a:extLst>
              <a:ext uri="{FF2B5EF4-FFF2-40B4-BE49-F238E27FC236}">
                <a16:creationId xmlns:a16="http://schemas.microsoft.com/office/drawing/2014/main" id="{A8B82DAA-883B-E961-3647-92435F66B376}"/>
              </a:ext>
            </a:extLst>
          </p:cNvPr>
          <p:cNvSpPr txBox="1"/>
          <p:nvPr/>
        </p:nvSpPr>
        <p:spPr>
          <a:xfrm>
            <a:off x="252323" y="1172564"/>
            <a:ext cx="11608998" cy="923330"/>
          </a:xfrm>
          <a:prstGeom prst="rect">
            <a:avLst/>
          </a:prstGeom>
          <a:noFill/>
        </p:spPr>
        <p:txBody>
          <a:bodyPr wrap="square">
            <a:spAutoFit/>
          </a:bodyPr>
          <a:lstStyle/>
          <a:p>
            <a:pPr algn="l"/>
            <a:r>
              <a:rPr lang="pt-BR" b="1" i="0" dirty="0">
                <a:solidFill>
                  <a:srgbClr val="333333"/>
                </a:solidFill>
                <a:effectLst/>
                <a:latin typeface="Open Sans" panose="020B0606030504020204" pitchFamily="34" charset="0"/>
              </a:rPr>
              <a:t>Disponibilidade</a:t>
            </a:r>
          </a:p>
          <a:p>
            <a:pPr algn="l"/>
            <a:r>
              <a:rPr lang="pt-BR" b="0" i="0" dirty="0">
                <a:solidFill>
                  <a:srgbClr val="000000"/>
                </a:solidFill>
                <a:effectLst/>
                <a:latin typeface="Open Sans" panose="020B0606030504020204" pitchFamily="34" charset="0"/>
              </a:rPr>
              <a:t>É o Plano de contingencia do provedor, garantindo acesso aos recursos da nuvem mesmo em momentos de falha.</a:t>
            </a:r>
          </a:p>
        </p:txBody>
      </p:sp>
      <p:sp>
        <p:nvSpPr>
          <p:cNvPr id="7" name="CaixaDeTexto 6">
            <a:extLst>
              <a:ext uri="{FF2B5EF4-FFF2-40B4-BE49-F238E27FC236}">
                <a16:creationId xmlns:a16="http://schemas.microsoft.com/office/drawing/2014/main" id="{5128998A-9E3E-D6FC-4C9B-DEE489D7B69A}"/>
              </a:ext>
            </a:extLst>
          </p:cNvPr>
          <p:cNvSpPr txBox="1"/>
          <p:nvPr/>
        </p:nvSpPr>
        <p:spPr>
          <a:xfrm>
            <a:off x="252322" y="2303101"/>
            <a:ext cx="11376085" cy="646331"/>
          </a:xfrm>
          <a:prstGeom prst="rect">
            <a:avLst/>
          </a:prstGeom>
          <a:noFill/>
        </p:spPr>
        <p:txBody>
          <a:bodyPr wrap="square">
            <a:spAutoFit/>
          </a:bodyPr>
          <a:lstStyle/>
          <a:p>
            <a:pPr algn="l"/>
            <a:r>
              <a:rPr lang="pt-BR" b="1" i="0" dirty="0">
                <a:solidFill>
                  <a:srgbClr val="333333"/>
                </a:solidFill>
                <a:effectLst/>
                <a:latin typeface="Open Sans" panose="020B0606030504020204" pitchFamily="34" charset="0"/>
              </a:rPr>
              <a:t>Resposta</a:t>
            </a:r>
          </a:p>
          <a:p>
            <a:pPr algn="l"/>
            <a:r>
              <a:rPr lang="pt-BR" b="0" i="0" dirty="0">
                <a:solidFill>
                  <a:srgbClr val="000000"/>
                </a:solidFill>
                <a:effectLst/>
                <a:latin typeface="Open Sans" panose="020B0606030504020204" pitchFamily="34" charset="0"/>
              </a:rPr>
              <a:t>É como o provedor trata incidentes como por exemplo, uma invasão.</a:t>
            </a:r>
          </a:p>
        </p:txBody>
      </p:sp>
      <p:sp>
        <p:nvSpPr>
          <p:cNvPr id="9" name="CaixaDeTexto 8">
            <a:extLst>
              <a:ext uri="{FF2B5EF4-FFF2-40B4-BE49-F238E27FC236}">
                <a16:creationId xmlns:a16="http://schemas.microsoft.com/office/drawing/2014/main" id="{F884BE67-EE8B-F21E-CBCF-FA372427F3A4}"/>
              </a:ext>
            </a:extLst>
          </p:cNvPr>
          <p:cNvSpPr txBox="1"/>
          <p:nvPr/>
        </p:nvSpPr>
        <p:spPr>
          <a:xfrm>
            <a:off x="252321" y="3239868"/>
            <a:ext cx="11376085" cy="646331"/>
          </a:xfrm>
          <a:prstGeom prst="rect">
            <a:avLst/>
          </a:prstGeom>
          <a:noFill/>
        </p:spPr>
        <p:txBody>
          <a:bodyPr wrap="square">
            <a:spAutoFit/>
          </a:bodyPr>
          <a:lstStyle/>
          <a:p>
            <a:pPr algn="l"/>
            <a:r>
              <a:rPr lang="pt-BR" b="1" i="0" dirty="0">
                <a:solidFill>
                  <a:srgbClr val="333333"/>
                </a:solidFill>
                <a:effectLst/>
                <a:latin typeface="Open Sans" panose="020B0606030504020204" pitchFamily="34" charset="0"/>
              </a:rPr>
              <a:t>Isolamento</a:t>
            </a:r>
          </a:p>
          <a:p>
            <a:pPr algn="l"/>
            <a:r>
              <a:rPr lang="pt-BR" b="0" i="0" dirty="0">
                <a:solidFill>
                  <a:srgbClr val="000000"/>
                </a:solidFill>
                <a:effectLst/>
                <a:latin typeface="Open Sans" panose="020B0606030504020204" pitchFamily="34" charset="0"/>
              </a:rPr>
              <a:t>É a garantia de que os dados não serão mesclados com os de outras organizações.</a:t>
            </a:r>
          </a:p>
        </p:txBody>
      </p:sp>
      <p:sp>
        <p:nvSpPr>
          <p:cNvPr id="11" name="CaixaDeTexto 10">
            <a:extLst>
              <a:ext uri="{FF2B5EF4-FFF2-40B4-BE49-F238E27FC236}">
                <a16:creationId xmlns:a16="http://schemas.microsoft.com/office/drawing/2014/main" id="{85DC919B-1422-F8A3-FA05-59A68FF8194B}"/>
              </a:ext>
            </a:extLst>
          </p:cNvPr>
          <p:cNvSpPr txBox="1"/>
          <p:nvPr/>
        </p:nvSpPr>
        <p:spPr>
          <a:xfrm>
            <a:off x="252321" y="4176635"/>
            <a:ext cx="9624924" cy="646331"/>
          </a:xfrm>
          <a:prstGeom prst="rect">
            <a:avLst/>
          </a:prstGeom>
          <a:noFill/>
        </p:spPr>
        <p:txBody>
          <a:bodyPr wrap="square">
            <a:spAutoFit/>
          </a:bodyPr>
          <a:lstStyle/>
          <a:p>
            <a:pPr algn="l"/>
            <a:r>
              <a:rPr lang="pt-BR" b="1" i="0" dirty="0">
                <a:solidFill>
                  <a:srgbClr val="333333"/>
                </a:solidFill>
                <a:effectLst/>
                <a:latin typeface="Open Sans" panose="020B0606030504020204" pitchFamily="34" charset="0"/>
              </a:rPr>
              <a:t>Proteção</a:t>
            </a:r>
          </a:p>
          <a:p>
            <a:pPr algn="l"/>
            <a:r>
              <a:rPr lang="pt-BR" b="0" i="0" dirty="0">
                <a:solidFill>
                  <a:srgbClr val="000000"/>
                </a:solidFill>
                <a:effectLst/>
                <a:latin typeface="Open Sans" panose="020B0606030504020204" pitchFamily="34" charset="0"/>
              </a:rPr>
              <a:t>É a forma que a Computação na Nuvem preserva os dados.</a:t>
            </a:r>
          </a:p>
        </p:txBody>
      </p:sp>
    </p:spTree>
    <p:extLst>
      <p:ext uri="{BB962C8B-B14F-4D97-AF65-F5344CB8AC3E}">
        <p14:creationId xmlns:p14="http://schemas.microsoft.com/office/powerpoint/2010/main" val="2592589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8412AADF-CC20-7C26-F43F-FC1DFB314204}"/>
              </a:ext>
            </a:extLst>
          </p:cNvPr>
          <p:cNvSpPr txBox="1"/>
          <p:nvPr/>
        </p:nvSpPr>
        <p:spPr>
          <a:xfrm>
            <a:off x="502488" y="725421"/>
            <a:ext cx="6094562" cy="369332"/>
          </a:xfrm>
          <a:prstGeom prst="rect">
            <a:avLst/>
          </a:prstGeom>
          <a:noFill/>
        </p:spPr>
        <p:txBody>
          <a:bodyPr wrap="square">
            <a:spAutoFit/>
          </a:bodyPr>
          <a:lstStyle/>
          <a:p>
            <a:pPr algn="l"/>
            <a:r>
              <a:rPr lang="pt-BR" b="0" i="0" dirty="0">
                <a:solidFill>
                  <a:srgbClr val="00838E"/>
                </a:solidFill>
                <a:effectLst/>
                <a:latin typeface="Open Sans" panose="020B0606030504020204" pitchFamily="34" charset="0"/>
              </a:rPr>
              <a:t>Engenharia Social, Ataques Cibernéticos e Pirataria</a:t>
            </a:r>
          </a:p>
        </p:txBody>
      </p:sp>
      <p:sp>
        <p:nvSpPr>
          <p:cNvPr id="5" name="CaixaDeTexto 4">
            <a:extLst>
              <a:ext uri="{FF2B5EF4-FFF2-40B4-BE49-F238E27FC236}">
                <a16:creationId xmlns:a16="http://schemas.microsoft.com/office/drawing/2014/main" id="{E021778F-6DF4-AE1E-D86D-7B657A8200DD}"/>
              </a:ext>
            </a:extLst>
          </p:cNvPr>
          <p:cNvSpPr txBox="1"/>
          <p:nvPr/>
        </p:nvSpPr>
        <p:spPr>
          <a:xfrm>
            <a:off x="506799" y="1774029"/>
            <a:ext cx="11311389" cy="1754326"/>
          </a:xfrm>
          <a:prstGeom prst="rect">
            <a:avLst/>
          </a:prstGeom>
          <a:noFill/>
        </p:spPr>
        <p:txBody>
          <a:bodyPr wrap="square">
            <a:spAutoFit/>
          </a:bodyPr>
          <a:lstStyle/>
          <a:p>
            <a:pPr algn="l"/>
            <a:r>
              <a:rPr lang="pt-BR" b="0" i="0" dirty="0">
                <a:solidFill>
                  <a:srgbClr val="000000"/>
                </a:solidFill>
                <a:effectLst/>
                <a:latin typeface="Open Sans" panose="020B0606030504020204" pitchFamily="34" charset="0"/>
              </a:rPr>
              <a:t>Você já ouviu falar em engenharia social? É um conjunto de práticas que exploram a confiança dos usuários para obter informações sigilosas de organizações e sistemas.</a:t>
            </a:r>
          </a:p>
          <a:p>
            <a:pPr algn="l"/>
            <a:endParaRPr lang="pt-BR" b="0" i="0" dirty="0">
              <a:solidFill>
                <a:srgbClr val="000000"/>
              </a:solidFill>
              <a:effectLst/>
              <a:latin typeface="Open Sans" panose="020B0606030504020204" pitchFamily="34" charset="0"/>
            </a:endParaRPr>
          </a:p>
          <a:p>
            <a:pPr algn="just"/>
            <a:r>
              <a:rPr lang="pt-BR" b="0" i="0" dirty="0">
                <a:solidFill>
                  <a:srgbClr val="000000"/>
                </a:solidFill>
                <a:effectLst/>
                <a:latin typeface="Open Sans" panose="020B0606030504020204" pitchFamily="34" charset="0"/>
              </a:rPr>
              <a:t>Especialistas afirmam que, à medida que a sociedade se torna cada vez mais dependente da informação, a engenharia social tende a crescer e constituir-se numa das principais ameaças aos sistemas de segurança das organizações.</a:t>
            </a:r>
          </a:p>
        </p:txBody>
      </p:sp>
      <p:sp>
        <p:nvSpPr>
          <p:cNvPr id="7" name="CaixaDeTexto 6">
            <a:extLst>
              <a:ext uri="{FF2B5EF4-FFF2-40B4-BE49-F238E27FC236}">
                <a16:creationId xmlns:a16="http://schemas.microsoft.com/office/drawing/2014/main" id="{212E7162-89ED-3F36-2DA2-28118D994C2E}"/>
              </a:ext>
            </a:extLst>
          </p:cNvPr>
          <p:cNvSpPr txBox="1"/>
          <p:nvPr/>
        </p:nvSpPr>
        <p:spPr>
          <a:xfrm>
            <a:off x="502488" y="1395269"/>
            <a:ext cx="6094562" cy="369332"/>
          </a:xfrm>
          <a:prstGeom prst="rect">
            <a:avLst/>
          </a:prstGeom>
          <a:noFill/>
        </p:spPr>
        <p:txBody>
          <a:bodyPr wrap="square">
            <a:spAutoFit/>
          </a:bodyPr>
          <a:lstStyle/>
          <a:p>
            <a:r>
              <a:rPr lang="pt-BR" b="0" i="0" dirty="0">
                <a:solidFill>
                  <a:srgbClr val="00838E"/>
                </a:solidFill>
                <a:effectLst/>
                <a:latin typeface="Open Sans" panose="020B0606030504020204" pitchFamily="34" charset="0"/>
              </a:rPr>
              <a:t>Engenharia Social</a:t>
            </a:r>
            <a:endParaRPr lang="pt-BR" dirty="0"/>
          </a:p>
        </p:txBody>
      </p:sp>
      <p:sp>
        <p:nvSpPr>
          <p:cNvPr id="9" name="CaixaDeTexto 8">
            <a:extLst>
              <a:ext uri="{FF2B5EF4-FFF2-40B4-BE49-F238E27FC236}">
                <a16:creationId xmlns:a16="http://schemas.microsoft.com/office/drawing/2014/main" id="{171F2BC1-03F2-033C-EE8D-B23F35E585B0}"/>
              </a:ext>
            </a:extLst>
          </p:cNvPr>
          <p:cNvSpPr txBox="1"/>
          <p:nvPr/>
        </p:nvSpPr>
        <p:spPr>
          <a:xfrm>
            <a:off x="6515100" y="5462731"/>
            <a:ext cx="6094562" cy="646331"/>
          </a:xfrm>
          <a:prstGeom prst="rect">
            <a:avLst/>
          </a:prstGeom>
          <a:noFill/>
        </p:spPr>
        <p:txBody>
          <a:bodyPr wrap="square">
            <a:spAutoFit/>
          </a:bodyPr>
          <a:lstStyle/>
          <a:p>
            <a:r>
              <a:rPr lang="pt-BR" dirty="0"/>
              <a:t>Assista </a:t>
            </a:r>
            <a:r>
              <a:rPr lang="pt-BR" dirty="0" err="1"/>
              <a:t>video</a:t>
            </a:r>
            <a:endParaRPr lang="pt-BR" dirty="0"/>
          </a:p>
          <a:p>
            <a:r>
              <a:rPr lang="pt-BR" dirty="0"/>
              <a:t>https://www.youtube.com/watch?v=xIPgmCGX7i4</a:t>
            </a:r>
          </a:p>
        </p:txBody>
      </p:sp>
    </p:spTree>
    <p:extLst>
      <p:ext uri="{BB962C8B-B14F-4D97-AF65-F5344CB8AC3E}">
        <p14:creationId xmlns:p14="http://schemas.microsoft.com/office/powerpoint/2010/main" val="3256854904"/>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CFDF7CFB516D244090085CB25C791B67" ma:contentTypeVersion="2" ma:contentTypeDescription="Crie um novo documento." ma:contentTypeScope="" ma:versionID="8ff061b1230d899b3b803abcb830d524">
  <xsd:schema xmlns:xsd="http://www.w3.org/2001/XMLSchema" xmlns:xs="http://www.w3.org/2001/XMLSchema" xmlns:p="http://schemas.microsoft.com/office/2006/metadata/properties" xmlns:ns2="4b81baa3-bd77-40b5-8fe9-d4acfbdd393b" targetNamespace="http://schemas.microsoft.com/office/2006/metadata/properties" ma:root="true" ma:fieldsID="0920d275fb064d92a00adb41b10b4aa3" ns2:_="">
    <xsd:import namespace="4b81baa3-bd77-40b5-8fe9-d4acfbdd393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b81baa3-bd77-40b5-8fe9-d4acfbdd393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19C156B-E88A-4723-9F00-13E7D21735D8}"/>
</file>

<file path=customXml/itemProps2.xml><?xml version="1.0" encoding="utf-8"?>
<ds:datastoreItem xmlns:ds="http://schemas.openxmlformats.org/officeDocument/2006/customXml" ds:itemID="{5FCE1BEF-02CE-4D52-9632-3CE62F782F71}"/>
</file>

<file path=customXml/itemProps3.xml><?xml version="1.0" encoding="utf-8"?>
<ds:datastoreItem xmlns:ds="http://schemas.openxmlformats.org/officeDocument/2006/customXml" ds:itemID="{ACC3DCB8-13B8-4663-B209-0FD91D880D5D}"/>
</file>

<file path=docProps/app.xml><?xml version="1.0" encoding="utf-8"?>
<Properties xmlns="http://schemas.openxmlformats.org/officeDocument/2006/extended-properties" xmlns:vt="http://schemas.openxmlformats.org/officeDocument/2006/docPropsVTypes">
  <TotalTime>220</TotalTime>
  <Words>2750</Words>
  <Application>Microsoft Office PowerPoint</Application>
  <PresentationFormat>Widescreen</PresentationFormat>
  <Paragraphs>162</Paragraphs>
  <Slides>25</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25</vt:i4>
      </vt:variant>
    </vt:vector>
  </HeadingPairs>
  <TitlesOfParts>
    <vt:vector size="31" baseType="lpstr">
      <vt:lpstr>Arial</vt:lpstr>
      <vt:lpstr>Calibri</vt:lpstr>
      <vt:lpstr>Calibri Light</vt:lpstr>
      <vt:lpstr>inherit</vt:lpstr>
      <vt:lpstr>Open Sans</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RONILSON RODRIGUES PINHO</dc:creator>
  <cp:lastModifiedBy>RONILSON RODRIGUES PINHO</cp:lastModifiedBy>
  <cp:revision>2</cp:revision>
  <dcterms:created xsi:type="dcterms:W3CDTF">2023-05-04T18:01:24Z</dcterms:created>
  <dcterms:modified xsi:type="dcterms:W3CDTF">2023-05-04T21:41:34Z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0x010100CFDF7CFB516D244090085CB25C791B67</vt:lpwstr>
  </property>
</Properties>
</file>