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76" r:id="rId6"/>
    <p:sldId id="277"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1224" y="8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926890-8FF4-2261-6CDC-E4C0568634B0}"/>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37FB2B3A-2150-367A-C16C-690D22ABA3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5763FF22-08BC-899E-F686-C24212DD0381}"/>
              </a:ext>
            </a:extLst>
          </p:cNvPr>
          <p:cNvSpPr>
            <a:spLocks noGrp="1"/>
          </p:cNvSpPr>
          <p:nvPr>
            <p:ph type="dt" sz="half" idx="10"/>
          </p:nvPr>
        </p:nvSpPr>
        <p:spPr/>
        <p:txBody>
          <a:bodyPr/>
          <a:lstStyle/>
          <a:p>
            <a:fld id="{C66E58D3-33AE-4952-BDA3-479F04F8784F}" type="datetimeFigureOut">
              <a:rPr lang="pt-BR" smtClean="0"/>
              <a:t>20/04/2023</a:t>
            </a:fld>
            <a:endParaRPr lang="pt-BR"/>
          </a:p>
        </p:txBody>
      </p:sp>
      <p:sp>
        <p:nvSpPr>
          <p:cNvPr id="5" name="Espaço Reservado para Rodapé 4">
            <a:extLst>
              <a:ext uri="{FF2B5EF4-FFF2-40B4-BE49-F238E27FC236}">
                <a16:creationId xmlns:a16="http://schemas.microsoft.com/office/drawing/2014/main" id="{BE59A0D2-DB34-88E1-EC4A-E9007E36BD8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2EA9C4F-681D-0AE5-AF29-EE1D840C4388}"/>
              </a:ext>
            </a:extLst>
          </p:cNvPr>
          <p:cNvSpPr>
            <a:spLocks noGrp="1"/>
          </p:cNvSpPr>
          <p:nvPr>
            <p:ph type="sldNum" sz="quarter" idx="12"/>
          </p:nvPr>
        </p:nvSpPr>
        <p:spPr/>
        <p:txBody>
          <a:bodyPr/>
          <a:lstStyle/>
          <a:p>
            <a:fld id="{24AF62F0-361E-4D11-A75D-2F105333B39F}" type="slidenum">
              <a:rPr lang="pt-BR" smtClean="0"/>
              <a:t>‹nº›</a:t>
            </a:fld>
            <a:endParaRPr lang="pt-BR"/>
          </a:p>
        </p:txBody>
      </p:sp>
    </p:spTree>
    <p:extLst>
      <p:ext uri="{BB962C8B-B14F-4D97-AF65-F5344CB8AC3E}">
        <p14:creationId xmlns:p14="http://schemas.microsoft.com/office/powerpoint/2010/main" val="2827677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547778-98C9-8AD0-9D3F-721A00190B5E}"/>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F190C4E9-87A6-D4B4-6DF7-07E948570FA1}"/>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CF61AED-9E9D-FB0B-2204-AB687FF690AB}"/>
              </a:ext>
            </a:extLst>
          </p:cNvPr>
          <p:cNvSpPr>
            <a:spLocks noGrp="1"/>
          </p:cNvSpPr>
          <p:nvPr>
            <p:ph type="dt" sz="half" idx="10"/>
          </p:nvPr>
        </p:nvSpPr>
        <p:spPr/>
        <p:txBody>
          <a:bodyPr/>
          <a:lstStyle/>
          <a:p>
            <a:fld id="{C66E58D3-33AE-4952-BDA3-479F04F8784F}" type="datetimeFigureOut">
              <a:rPr lang="pt-BR" smtClean="0"/>
              <a:t>20/04/2023</a:t>
            </a:fld>
            <a:endParaRPr lang="pt-BR"/>
          </a:p>
        </p:txBody>
      </p:sp>
      <p:sp>
        <p:nvSpPr>
          <p:cNvPr id="5" name="Espaço Reservado para Rodapé 4">
            <a:extLst>
              <a:ext uri="{FF2B5EF4-FFF2-40B4-BE49-F238E27FC236}">
                <a16:creationId xmlns:a16="http://schemas.microsoft.com/office/drawing/2014/main" id="{43D44C63-6496-4761-A498-BEF669462CE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2A8C583-2A8B-44C4-5CD0-C0345C2DBF51}"/>
              </a:ext>
            </a:extLst>
          </p:cNvPr>
          <p:cNvSpPr>
            <a:spLocks noGrp="1"/>
          </p:cNvSpPr>
          <p:nvPr>
            <p:ph type="sldNum" sz="quarter" idx="12"/>
          </p:nvPr>
        </p:nvSpPr>
        <p:spPr/>
        <p:txBody>
          <a:bodyPr/>
          <a:lstStyle/>
          <a:p>
            <a:fld id="{24AF62F0-361E-4D11-A75D-2F105333B39F}" type="slidenum">
              <a:rPr lang="pt-BR" smtClean="0"/>
              <a:t>‹nº›</a:t>
            </a:fld>
            <a:endParaRPr lang="pt-BR"/>
          </a:p>
        </p:txBody>
      </p:sp>
    </p:spTree>
    <p:extLst>
      <p:ext uri="{BB962C8B-B14F-4D97-AF65-F5344CB8AC3E}">
        <p14:creationId xmlns:p14="http://schemas.microsoft.com/office/powerpoint/2010/main" val="812617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01AAA0B-DB20-4EDA-877B-85D913566E3B}"/>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43869F79-44E4-37BE-92B5-830712AA05F3}"/>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EAE66C7-38B0-A22C-6F9A-9CBA6F892715}"/>
              </a:ext>
            </a:extLst>
          </p:cNvPr>
          <p:cNvSpPr>
            <a:spLocks noGrp="1"/>
          </p:cNvSpPr>
          <p:nvPr>
            <p:ph type="dt" sz="half" idx="10"/>
          </p:nvPr>
        </p:nvSpPr>
        <p:spPr/>
        <p:txBody>
          <a:bodyPr/>
          <a:lstStyle/>
          <a:p>
            <a:fld id="{C66E58D3-33AE-4952-BDA3-479F04F8784F}" type="datetimeFigureOut">
              <a:rPr lang="pt-BR" smtClean="0"/>
              <a:t>20/04/2023</a:t>
            </a:fld>
            <a:endParaRPr lang="pt-BR"/>
          </a:p>
        </p:txBody>
      </p:sp>
      <p:sp>
        <p:nvSpPr>
          <p:cNvPr id="5" name="Espaço Reservado para Rodapé 4">
            <a:extLst>
              <a:ext uri="{FF2B5EF4-FFF2-40B4-BE49-F238E27FC236}">
                <a16:creationId xmlns:a16="http://schemas.microsoft.com/office/drawing/2014/main" id="{59205768-21C6-4B55-1D52-08C5AFE479B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2BB74A4-5CBF-C959-0DF4-F5EC07F8E1A0}"/>
              </a:ext>
            </a:extLst>
          </p:cNvPr>
          <p:cNvSpPr>
            <a:spLocks noGrp="1"/>
          </p:cNvSpPr>
          <p:nvPr>
            <p:ph type="sldNum" sz="quarter" idx="12"/>
          </p:nvPr>
        </p:nvSpPr>
        <p:spPr/>
        <p:txBody>
          <a:bodyPr/>
          <a:lstStyle/>
          <a:p>
            <a:fld id="{24AF62F0-361E-4D11-A75D-2F105333B39F}" type="slidenum">
              <a:rPr lang="pt-BR" smtClean="0"/>
              <a:t>‹nº›</a:t>
            </a:fld>
            <a:endParaRPr lang="pt-BR"/>
          </a:p>
        </p:txBody>
      </p:sp>
    </p:spTree>
    <p:extLst>
      <p:ext uri="{BB962C8B-B14F-4D97-AF65-F5344CB8AC3E}">
        <p14:creationId xmlns:p14="http://schemas.microsoft.com/office/powerpoint/2010/main" val="1545726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B65E3E-F9B0-DF3A-D5DE-3C54E5F65548}"/>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7DD4047F-A287-821F-FE3F-DB529F8677CD}"/>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3CD665D-8263-E0EA-D862-5B981DB4F6DD}"/>
              </a:ext>
            </a:extLst>
          </p:cNvPr>
          <p:cNvSpPr>
            <a:spLocks noGrp="1"/>
          </p:cNvSpPr>
          <p:nvPr>
            <p:ph type="dt" sz="half" idx="10"/>
          </p:nvPr>
        </p:nvSpPr>
        <p:spPr/>
        <p:txBody>
          <a:bodyPr/>
          <a:lstStyle/>
          <a:p>
            <a:fld id="{C66E58D3-33AE-4952-BDA3-479F04F8784F}" type="datetimeFigureOut">
              <a:rPr lang="pt-BR" smtClean="0"/>
              <a:t>20/04/2023</a:t>
            </a:fld>
            <a:endParaRPr lang="pt-BR"/>
          </a:p>
        </p:txBody>
      </p:sp>
      <p:sp>
        <p:nvSpPr>
          <p:cNvPr id="5" name="Espaço Reservado para Rodapé 4">
            <a:extLst>
              <a:ext uri="{FF2B5EF4-FFF2-40B4-BE49-F238E27FC236}">
                <a16:creationId xmlns:a16="http://schemas.microsoft.com/office/drawing/2014/main" id="{DF4465CA-E267-5477-75FB-E211847DEC6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4A7D887-9C86-D2A8-9652-AB9C71C0C341}"/>
              </a:ext>
            </a:extLst>
          </p:cNvPr>
          <p:cNvSpPr>
            <a:spLocks noGrp="1"/>
          </p:cNvSpPr>
          <p:nvPr>
            <p:ph type="sldNum" sz="quarter" idx="12"/>
          </p:nvPr>
        </p:nvSpPr>
        <p:spPr/>
        <p:txBody>
          <a:bodyPr/>
          <a:lstStyle/>
          <a:p>
            <a:fld id="{24AF62F0-361E-4D11-A75D-2F105333B39F}" type="slidenum">
              <a:rPr lang="pt-BR" smtClean="0"/>
              <a:t>‹nº›</a:t>
            </a:fld>
            <a:endParaRPr lang="pt-BR"/>
          </a:p>
        </p:txBody>
      </p:sp>
    </p:spTree>
    <p:extLst>
      <p:ext uri="{BB962C8B-B14F-4D97-AF65-F5344CB8AC3E}">
        <p14:creationId xmlns:p14="http://schemas.microsoft.com/office/powerpoint/2010/main" val="3572536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D7BFBF-01A0-B45D-754C-BDD9875B47D0}"/>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DA9633A1-FB89-C3D6-201D-AC7AD57E1A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54B2047B-03CB-1BD6-5A36-AA865F9F08D2}"/>
              </a:ext>
            </a:extLst>
          </p:cNvPr>
          <p:cNvSpPr>
            <a:spLocks noGrp="1"/>
          </p:cNvSpPr>
          <p:nvPr>
            <p:ph type="dt" sz="half" idx="10"/>
          </p:nvPr>
        </p:nvSpPr>
        <p:spPr/>
        <p:txBody>
          <a:bodyPr/>
          <a:lstStyle/>
          <a:p>
            <a:fld id="{C66E58D3-33AE-4952-BDA3-479F04F8784F}" type="datetimeFigureOut">
              <a:rPr lang="pt-BR" smtClean="0"/>
              <a:t>20/04/2023</a:t>
            </a:fld>
            <a:endParaRPr lang="pt-BR"/>
          </a:p>
        </p:txBody>
      </p:sp>
      <p:sp>
        <p:nvSpPr>
          <p:cNvPr id="5" name="Espaço Reservado para Rodapé 4">
            <a:extLst>
              <a:ext uri="{FF2B5EF4-FFF2-40B4-BE49-F238E27FC236}">
                <a16:creationId xmlns:a16="http://schemas.microsoft.com/office/drawing/2014/main" id="{59D5F248-B3E5-3894-AC55-5B0B2872841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0493D19-759C-48F3-CA7C-05BFF1E9243B}"/>
              </a:ext>
            </a:extLst>
          </p:cNvPr>
          <p:cNvSpPr>
            <a:spLocks noGrp="1"/>
          </p:cNvSpPr>
          <p:nvPr>
            <p:ph type="sldNum" sz="quarter" idx="12"/>
          </p:nvPr>
        </p:nvSpPr>
        <p:spPr/>
        <p:txBody>
          <a:bodyPr/>
          <a:lstStyle/>
          <a:p>
            <a:fld id="{24AF62F0-361E-4D11-A75D-2F105333B39F}" type="slidenum">
              <a:rPr lang="pt-BR" smtClean="0"/>
              <a:t>‹nº›</a:t>
            </a:fld>
            <a:endParaRPr lang="pt-BR"/>
          </a:p>
        </p:txBody>
      </p:sp>
    </p:spTree>
    <p:extLst>
      <p:ext uri="{BB962C8B-B14F-4D97-AF65-F5344CB8AC3E}">
        <p14:creationId xmlns:p14="http://schemas.microsoft.com/office/powerpoint/2010/main" val="999501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BEBC8-787D-E08F-DC3E-31184FB6ED13}"/>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0670C8A6-1872-C97D-A3CD-AE4855BF259F}"/>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3BC48ACB-4E77-CD7A-5210-8C60ED04F443}"/>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87388D9D-E6E7-8908-25E1-D25AF3D88C89}"/>
              </a:ext>
            </a:extLst>
          </p:cNvPr>
          <p:cNvSpPr>
            <a:spLocks noGrp="1"/>
          </p:cNvSpPr>
          <p:nvPr>
            <p:ph type="dt" sz="half" idx="10"/>
          </p:nvPr>
        </p:nvSpPr>
        <p:spPr/>
        <p:txBody>
          <a:bodyPr/>
          <a:lstStyle/>
          <a:p>
            <a:fld id="{C66E58D3-33AE-4952-BDA3-479F04F8784F}" type="datetimeFigureOut">
              <a:rPr lang="pt-BR" smtClean="0"/>
              <a:t>20/04/2023</a:t>
            </a:fld>
            <a:endParaRPr lang="pt-BR"/>
          </a:p>
        </p:txBody>
      </p:sp>
      <p:sp>
        <p:nvSpPr>
          <p:cNvPr id="6" name="Espaço Reservado para Rodapé 5">
            <a:extLst>
              <a:ext uri="{FF2B5EF4-FFF2-40B4-BE49-F238E27FC236}">
                <a16:creationId xmlns:a16="http://schemas.microsoft.com/office/drawing/2014/main" id="{CA5657BE-6667-90A8-7D29-CA9FE249FD4E}"/>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964D2EE-C0BA-47BC-88D6-3A271E5513DB}"/>
              </a:ext>
            </a:extLst>
          </p:cNvPr>
          <p:cNvSpPr>
            <a:spLocks noGrp="1"/>
          </p:cNvSpPr>
          <p:nvPr>
            <p:ph type="sldNum" sz="quarter" idx="12"/>
          </p:nvPr>
        </p:nvSpPr>
        <p:spPr/>
        <p:txBody>
          <a:bodyPr/>
          <a:lstStyle/>
          <a:p>
            <a:fld id="{24AF62F0-361E-4D11-A75D-2F105333B39F}" type="slidenum">
              <a:rPr lang="pt-BR" smtClean="0"/>
              <a:t>‹nº›</a:t>
            </a:fld>
            <a:endParaRPr lang="pt-BR"/>
          </a:p>
        </p:txBody>
      </p:sp>
    </p:spTree>
    <p:extLst>
      <p:ext uri="{BB962C8B-B14F-4D97-AF65-F5344CB8AC3E}">
        <p14:creationId xmlns:p14="http://schemas.microsoft.com/office/powerpoint/2010/main" val="1011670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3384C1-A9A0-E470-3EFE-E2CD43DE8BE5}"/>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2EA8968C-FBE6-8C7E-DE7A-67808AA6BD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BCCA25FC-7330-651C-8F99-7005C6381A52}"/>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FB7D6E4A-0F57-1196-3337-3258D2B778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D021B9C2-0AB1-9C25-5D36-43A3224F74DB}"/>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7D6DF2AC-C001-C0EE-CCC3-820D23007DD5}"/>
              </a:ext>
            </a:extLst>
          </p:cNvPr>
          <p:cNvSpPr>
            <a:spLocks noGrp="1"/>
          </p:cNvSpPr>
          <p:nvPr>
            <p:ph type="dt" sz="half" idx="10"/>
          </p:nvPr>
        </p:nvSpPr>
        <p:spPr/>
        <p:txBody>
          <a:bodyPr/>
          <a:lstStyle/>
          <a:p>
            <a:fld id="{C66E58D3-33AE-4952-BDA3-479F04F8784F}" type="datetimeFigureOut">
              <a:rPr lang="pt-BR" smtClean="0"/>
              <a:t>20/04/2023</a:t>
            </a:fld>
            <a:endParaRPr lang="pt-BR"/>
          </a:p>
        </p:txBody>
      </p:sp>
      <p:sp>
        <p:nvSpPr>
          <p:cNvPr id="8" name="Espaço Reservado para Rodapé 7">
            <a:extLst>
              <a:ext uri="{FF2B5EF4-FFF2-40B4-BE49-F238E27FC236}">
                <a16:creationId xmlns:a16="http://schemas.microsoft.com/office/drawing/2014/main" id="{63E865EC-C70E-667C-2F9E-CBAE02716A83}"/>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B8F08839-A8E5-AEA1-8A82-0AC2E9EE540C}"/>
              </a:ext>
            </a:extLst>
          </p:cNvPr>
          <p:cNvSpPr>
            <a:spLocks noGrp="1"/>
          </p:cNvSpPr>
          <p:nvPr>
            <p:ph type="sldNum" sz="quarter" idx="12"/>
          </p:nvPr>
        </p:nvSpPr>
        <p:spPr/>
        <p:txBody>
          <a:bodyPr/>
          <a:lstStyle/>
          <a:p>
            <a:fld id="{24AF62F0-361E-4D11-A75D-2F105333B39F}" type="slidenum">
              <a:rPr lang="pt-BR" smtClean="0"/>
              <a:t>‹nº›</a:t>
            </a:fld>
            <a:endParaRPr lang="pt-BR"/>
          </a:p>
        </p:txBody>
      </p:sp>
    </p:spTree>
    <p:extLst>
      <p:ext uri="{BB962C8B-B14F-4D97-AF65-F5344CB8AC3E}">
        <p14:creationId xmlns:p14="http://schemas.microsoft.com/office/powerpoint/2010/main" val="3747137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2AFCB0-0825-10DC-DD31-8794627585AF}"/>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7A802B8F-9720-18D2-435E-0EE66BACBF34}"/>
              </a:ext>
            </a:extLst>
          </p:cNvPr>
          <p:cNvSpPr>
            <a:spLocks noGrp="1"/>
          </p:cNvSpPr>
          <p:nvPr>
            <p:ph type="dt" sz="half" idx="10"/>
          </p:nvPr>
        </p:nvSpPr>
        <p:spPr/>
        <p:txBody>
          <a:bodyPr/>
          <a:lstStyle/>
          <a:p>
            <a:fld id="{C66E58D3-33AE-4952-BDA3-479F04F8784F}" type="datetimeFigureOut">
              <a:rPr lang="pt-BR" smtClean="0"/>
              <a:t>20/04/2023</a:t>
            </a:fld>
            <a:endParaRPr lang="pt-BR"/>
          </a:p>
        </p:txBody>
      </p:sp>
      <p:sp>
        <p:nvSpPr>
          <p:cNvPr id="4" name="Espaço Reservado para Rodapé 3">
            <a:extLst>
              <a:ext uri="{FF2B5EF4-FFF2-40B4-BE49-F238E27FC236}">
                <a16:creationId xmlns:a16="http://schemas.microsoft.com/office/drawing/2014/main" id="{B08DB6BA-8E59-6D26-255A-E1D8C1B03059}"/>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9DA3E0BD-4828-A1DF-21AF-711AE294D7C8}"/>
              </a:ext>
            </a:extLst>
          </p:cNvPr>
          <p:cNvSpPr>
            <a:spLocks noGrp="1"/>
          </p:cNvSpPr>
          <p:nvPr>
            <p:ph type="sldNum" sz="quarter" idx="12"/>
          </p:nvPr>
        </p:nvSpPr>
        <p:spPr/>
        <p:txBody>
          <a:bodyPr/>
          <a:lstStyle/>
          <a:p>
            <a:fld id="{24AF62F0-361E-4D11-A75D-2F105333B39F}" type="slidenum">
              <a:rPr lang="pt-BR" smtClean="0"/>
              <a:t>‹nº›</a:t>
            </a:fld>
            <a:endParaRPr lang="pt-BR"/>
          </a:p>
        </p:txBody>
      </p:sp>
    </p:spTree>
    <p:extLst>
      <p:ext uri="{BB962C8B-B14F-4D97-AF65-F5344CB8AC3E}">
        <p14:creationId xmlns:p14="http://schemas.microsoft.com/office/powerpoint/2010/main" val="899120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FEC7FA74-4A10-204E-1790-D8FF7633E099}"/>
              </a:ext>
            </a:extLst>
          </p:cNvPr>
          <p:cNvSpPr>
            <a:spLocks noGrp="1"/>
          </p:cNvSpPr>
          <p:nvPr>
            <p:ph type="dt" sz="half" idx="10"/>
          </p:nvPr>
        </p:nvSpPr>
        <p:spPr/>
        <p:txBody>
          <a:bodyPr/>
          <a:lstStyle/>
          <a:p>
            <a:fld id="{C66E58D3-33AE-4952-BDA3-479F04F8784F}" type="datetimeFigureOut">
              <a:rPr lang="pt-BR" smtClean="0"/>
              <a:t>20/04/2023</a:t>
            </a:fld>
            <a:endParaRPr lang="pt-BR"/>
          </a:p>
        </p:txBody>
      </p:sp>
      <p:sp>
        <p:nvSpPr>
          <p:cNvPr id="3" name="Espaço Reservado para Rodapé 2">
            <a:extLst>
              <a:ext uri="{FF2B5EF4-FFF2-40B4-BE49-F238E27FC236}">
                <a16:creationId xmlns:a16="http://schemas.microsoft.com/office/drawing/2014/main" id="{707AEBD9-3273-F1C8-7813-BF50921E499B}"/>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EA3A43F-AA55-FC3E-7474-42C71D95011C}"/>
              </a:ext>
            </a:extLst>
          </p:cNvPr>
          <p:cNvSpPr>
            <a:spLocks noGrp="1"/>
          </p:cNvSpPr>
          <p:nvPr>
            <p:ph type="sldNum" sz="quarter" idx="12"/>
          </p:nvPr>
        </p:nvSpPr>
        <p:spPr/>
        <p:txBody>
          <a:bodyPr/>
          <a:lstStyle/>
          <a:p>
            <a:fld id="{24AF62F0-361E-4D11-A75D-2F105333B39F}" type="slidenum">
              <a:rPr lang="pt-BR" smtClean="0"/>
              <a:t>‹nº›</a:t>
            </a:fld>
            <a:endParaRPr lang="pt-BR"/>
          </a:p>
        </p:txBody>
      </p:sp>
    </p:spTree>
    <p:extLst>
      <p:ext uri="{BB962C8B-B14F-4D97-AF65-F5344CB8AC3E}">
        <p14:creationId xmlns:p14="http://schemas.microsoft.com/office/powerpoint/2010/main" val="973712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9C331C-964F-F721-4BA5-1C92C49A5335}"/>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562A21E3-8C7E-5605-48F8-1E0E34C12C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514D56A1-0FC4-EAEA-1F9E-6EBAA278E4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FF8B5AB1-344C-BD02-FD37-BD4B76EEF910}"/>
              </a:ext>
            </a:extLst>
          </p:cNvPr>
          <p:cNvSpPr>
            <a:spLocks noGrp="1"/>
          </p:cNvSpPr>
          <p:nvPr>
            <p:ph type="dt" sz="half" idx="10"/>
          </p:nvPr>
        </p:nvSpPr>
        <p:spPr/>
        <p:txBody>
          <a:bodyPr/>
          <a:lstStyle/>
          <a:p>
            <a:fld id="{C66E58D3-33AE-4952-BDA3-479F04F8784F}" type="datetimeFigureOut">
              <a:rPr lang="pt-BR" smtClean="0"/>
              <a:t>20/04/2023</a:t>
            </a:fld>
            <a:endParaRPr lang="pt-BR"/>
          </a:p>
        </p:txBody>
      </p:sp>
      <p:sp>
        <p:nvSpPr>
          <p:cNvPr id="6" name="Espaço Reservado para Rodapé 5">
            <a:extLst>
              <a:ext uri="{FF2B5EF4-FFF2-40B4-BE49-F238E27FC236}">
                <a16:creationId xmlns:a16="http://schemas.microsoft.com/office/drawing/2014/main" id="{8E6EB84D-7C7D-7662-15A3-EE5F668F3FBF}"/>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08DE31BD-3182-9D37-AA3B-0573D31A7366}"/>
              </a:ext>
            </a:extLst>
          </p:cNvPr>
          <p:cNvSpPr>
            <a:spLocks noGrp="1"/>
          </p:cNvSpPr>
          <p:nvPr>
            <p:ph type="sldNum" sz="quarter" idx="12"/>
          </p:nvPr>
        </p:nvSpPr>
        <p:spPr/>
        <p:txBody>
          <a:bodyPr/>
          <a:lstStyle/>
          <a:p>
            <a:fld id="{24AF62F0-361E-4D11-A75D-2F105333B39F}" type="slidenum">
              <a:rPr lang="pt-BR" smtClean="0"/>
              <a:t>‹nº›</a:t>
            </a:fld>
            <a:endParaRPr lang="pt-BR"/>
          </a:p>
        </p:txBody>
      </p:sp>
    </p:spTree>
    <p:extLst>
      <p:ext uri="{BB962C8B-B14F-4D97-AF65-F5344CB8AC3E}">
        <p14:creationId xmlns:p14="http://schemas.microsoft.com/office/powerpoint/2010/main" val="422624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C7B22B-7A3D-5885-0B08-EA23DDDDC90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CCE9DC93-0227-D970-A59B-67C7A42406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3E60F36E-60D2-3E65-777F-92A16CFB15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CAC1F893-9426-2FBC-73BB-FD4DE3D14205}"/>
              </a:ext>
            </a:extLst>
          </p:cNvPr>
          <p:cNvSpPr>
            <a:spLocks noGrp="1"/>
          </p:cNvSpPr>
          <p:nvPr>
            <p:ph type="dt" sz="half" idx="10"/>
          </p:nvPr>
        </p:nvSpPr>
        <p:spPr/>
        <p:txBody>
          <a:bodyPr/>
          <a:lstStyle/>
          <a:p>
            <a:fld id="{C66E58D3-33AE-4952-BDA3-479F04F8784F}" type="datetimeFigureOut">
              <a:rPr lang="pt-BR" smtClean="0"/>
              <a:t>20/04/2023</a:t>
            </a:fld>
            <a:endParaRPr lang="pt-BR"/>
          </a:p>
        </p:txBody>
      </p:sp>
      <p:sp>
        <p:nvSpPr>
          <p:cNvPr id="6" name="Espaço Reservado para Rodapé 5">
            <a:extLst>
              <a:ext uri="{FF2B5EF4-FFF2-40B4-BE49-F238E27FC236}">
                <a16:creationId xmlns:a16="http://schemas.microsoft.com/office/drawing/2014/main" id="{17567E87-5E38-4A43-95F2-CAE435D64F5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6F7EDC37-8063-FEA3-015B-069195DCC92E}"/>
              </a:ext>
            </a:extLst>
          </p:cNvPr>
          <p:cNvSpPr>
            <a:spLocks noGrp="1"/>
          </p:cNvSpPr>
          <p:nvPr>
            <p:ph type="sldNum" sz="quarter" idx="12"/>
          </p:nvPr>
        </p:nvSpPr>
        <p:spPr/>
        <p:txBody>
          <a:bodyPr/>
          <a:lstStyle/>
          <a:p>
            <a:fld id="{24AF62F0-361E-4D11-A75D-2F105333B39F}" type="slidenum">
              <a:rPr lang="pt-BR" smtClean="0"/>
              <a:t>‹nº›</a:t>
            </a:fld>
            <a:endParaRPr lang="pt-BR"/>
          </a:p>
        </p:txBody>
      </p:sp>
    </p:spTree>
    <p:extLst>
      <p:ext uri="{BB962C8B-B14F-4D97-AF65-F5344CB8AC3E}">
        <p14:creationId xmlns:p14="http://schemas.microsoft.com/office/powerpoint/2010/main" val="949535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130DC115-C779-CA71-73EB-5761DFE971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C749B080-69B4-E5D6-81B0-F76673EBBA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891BF19-9FD2-098F-8595-2F0733F8A7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6E58D3-33AE-4952-BDA3-479F04F8784F}" type="datetimeFigureOut">
              <a:rPr lang="pt-BR" smtClean="0"/>
              <a:t>20/04/2023</a:t>
            </a:fld>
            <a:endParaRPr lang="pt-BR"/>
          </a:p>
        </p:txBody>
      </p:sp>
      <p:sp>
        <p:nvSpPr>
          <p:cNvPr id="5" name="Espaço Reservado para Rodapé 4">
            <a:extLst>
              <a:ext uri="{FF2B5EF4-FFF2-40B4-BE49-F238E27FC236}">
                <a16:creationId xmlns:a16="http://schemas.microsoft.com/office/drawing/2014/main" id="{0A0A09B9-C8DB-4AC1-3408-C2F5CEC831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885384DD-470A-95E2-808B-8AEE9578FE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AF62F0-361E-4D11-A75D-2F105333B39F}" type="slidenum">
              <a:rPr lang="pt-BR" smtClean="0"/>
              <a:t>‹nº›</a:t>
            </a:fld>
            <a:endParaRPr lang="pt-BR"/>
          </a:p>
        </p:txBody>
      </p:sp>
    </p:spTree>
    <p:extLst>
      <p:ext uri="{BB962C8B-B14F-4D97-AF65-F5344CB8AC3E}">
        <p14:creationId xmlns:p14="http://schemas.microsoft.com/office/powerpoint/2010/main" val="2927831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minutodaseguranca.blog.br/contate-nos-senhasegura/" TargetMode="External"/><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searchnetworking.techtarget.com/definition/deep-packet-inspection-DPI"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searchsecurity.techtarget.com/feature/Explore-this-NGFW-comparison-of-leading-vendors-on-the-marke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ccd.serpro.gov.br/egba/docs/perguntas.htm#0"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searchsecurity.techtarget.com/tip/Top-4-firewall-as-a-service-security-features-and-benefits" TargetMode="External"/><Relationship Id="rId2" Type="http://schemas.openxmlformats.org/officeDocument/2006/relationships/hyperlink" Target="https://searchnetworking.techtarget.com/definition/firewall-as-a-service-FWaaS"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4622DF-A098-1991-A944-07C2EB7469DF}"/>
              </a:ext>
            </a:extLst>
          </p:cNvPr>
          <p:cNvSpPr>
            <a:spLocks noGrp="1"/>
          </p:cNvSpPr>
          <p:nvPr>
            <p:ph type="ctrTitle"/>
          </p:nvPr>
        </p:nvSpPr>
        <p:spPr>
          <a:xfrm>
            <a:off x="1524000" y="263381"/>
            <a:ext cx="9144000" cy="2387600"/>
          </a:xfrm>
        </p:spPr>
        <p:txBody>
          <a:bodyPr/>
          <a:lstStyle/>
          <a:p>
            <a:r>
              <a:rPr lang="pt-BR" b="1" dirty="0">
                <a:solidFill>
                  <a:srgbClr val="00B050"/>
                </a:solidFill>
              </a:rPr>
              <a:t>Segurança da Informação</a:t>
            </a:r>
          </a:p>
        </p:txBody>
      </p:sp>
      <p:sp>
        <p:nvSpPr>
          <p:cNvPr id="5" name="CaixaDeTexto 4">
            <a:extLst>
              <a:ext uri="{FF2B5EF4-FFF2-40B4-BE49-F238E27FC236}">
                <a16:creationId xmlns:a16="http://schemas.microsoft.com/office/drawing/2014/main" id="{C12FCE83-4A8E-146D-5509-57A5E613F873}"/>
              </a:ext>
            </a:extLst>
          </p:cNvPr>
          <p:cNvSpPr txBox="1"/>
          <p:nvPr/>
        </p:nvSpPr>
        <p:spPr>
          <a:xfrm>
            <a:off x="415636" y="3329857"/>
            <a:ext cx="6094562" cy="1754326"/>
          </a:xfrm>
          <a:prstGeom prst="rect">
            <a:avLst/>
          </a:prstGeom>
          <a:noFill/>
        </p:spPr>
        <p:txBody>
          <a:bodyPr wrap="square">
            <a:spAutoFit/>
          </a:bodyPr>
          <a:lstStyle/>
          <a:p>
            <a:pPr algn="l"/>
            <a:r>
              <a:rPr lang="pt-BR" sz="1800" b="0" i="0" u="none" strike="noStrike" baseline="0" dirty="0">
                <a:latin typeface="FrutigerLTStd-Light"/>
              </a:rPr>
              <a:t>Aula 03</a:t>
            </a:r>
          </a:p>
          <a:p>
            <a:pPr algn="l"/>
            <a:r>
              <a:rPr lang="pt-BR" dirty="0">
                <a:latin typeface="FrutigerLTStd-Light"/>
              </a:rPr>
              <a:t>Professor Ronilson</a:t>
            </a:r>
          </a:p>
          <a:p>
            <a:pPr algn="l"/>
            <a:r>
              <a:rPr lang="pt-BR" dirty="0">
                <a:latin typeface="FrutigerLTStd-Light"/>
              </a:rPr>
              <a:t>Material retirado a apostila </a:t>
            </a:r>
            <a:r>
              <a:rPr lang="pt-BR" dirty="0" err="1">
                <a:latin typeface="FrutigerLTStd-Light"/>
              </a:rPr>
              <a:t>e-tec</a:t>
            </a:r>
            <a:endParaRPr lang="pt-BR" dirty="0">
              <a:latin typeface="FrutigerLTStd-Light"/>
            </a:endParaRPr>
          </a:p>
          <a:p>
            <a:pPr algn="l"/>
            <a:r>
              <a:rPr lang="pt-BR" dirty="0">
                <a:latin typeface="FrutigerLTStd-Light"/>
              </a:rPr>
              <a:t>Professora </a:t>
            </a:r>
            <a:r>
              <a:rPr lang="pt-BR" sz="1800" b="0" i="1" u="none" strike="noStrike" baseline="0" dirty="0">
                <a:latin typeface="FrutigerLTStd-LightItalic"/>
              </a:rPr>
              <a:t>Nélia O. Campo Fernandes</a:t>
            </a:r>
            <a:endParaRPr lang="pt-BR" sz="1800" b="0" i="1" u="none" strike="noStrike" baseline="0" dirty="0">
              <a:latin typeface="FrutigerLTStd-Light"/>
            </a:endParaRPr>
          </a:p>
          <a:p>
            <a:pPr algn="l"/>
            <a:r>
              <a:rPr lang="pt-BR" i="1" dirty="0">
                <a:latin typeface="FrutigerLTStd-Light"/>
              </a:rPr>
              <a:t>IFMT</a:t>
            </a:r>
            <a:endParaRPr lang="pt-BR" dirty="0">
              <a:latin typeface="FrutigerLTStd-Light"/>
            </a:endParaRPr>
          </a:p>
          <a:p>
            <a:pPr algn="l"/>
            <a:endParaRPr lang="pt-BR" sz="1800" b="0" i="0" u="none" strike="noStrike" baseline="0" dirty="0">
              <a:latin typeface="FrutigerLTStd-Light"/>
            </a:endParaRPr>
          </a:p>
        </p:txBody>
      </p:sp>
      <p:sp>
        <p:nvSpPr>
          <p:cNvPr id="7" name="CaixaDeTexto 6">
            <a:extLst>
              <a:ext uri="{FF2B5EF4-FFF2-40B4-BE49-F238E27FC236}">
                <a16:creationId xmlns:a16="http://schemas.microsoft.com/office/drawing/2014/main" id="{A6E60C5D-E950-7EAB-A8E7-F06FEBF6D2BB}"/>
              </a:ext>
            </a:extLst>
          </p:cNvPr>
          <p:cNvSpPr txBox="1"/>
          <p:nvPr/>
        </p:nvSpPr>
        <p:spPr>
          <a:xfrm>
            <a:off x="3934691" y="4913467"/>
            <a:ext cx="6096000" cy="923330"/>
          </a:xfrm>
          <a:prstGeom prst="rect">
            <a:avLst/>
          </a:prstGeom>
          <a:noFill/>
        </p:spPr>
        <p:txBody>
          <a:bodyPr wrap="square">
            <a:spAutoFit/>
          </a:bodyPr>
          <a:lstStyle/>
          <a:p>
            <a:pPr algn="ctr"/>
            <a:r>
              <a:rPr lang="pt-BR" sz="1800" b="1" i="0" u="none" strike="noStrike" baseline="0" dirty="0">
                <a:solidFill>
                  <a:srgbClr val="00B050"/>
                </a:solidFill>
                <a:latin typeface="FrutigerLTStd-Bold"/>
              </a:rPr>
              <a:t>Conceitos de segurança em rede:</a:t>
            </a:r>
          </a:p>
          <a:p>
            <a:pPr algn="ctr"/>
            <a:r>
              <a:rPr lang="pt-BR" sz="1800" b="1" i="0" u="none" strike="noStrike" baseline="0" dirty="0">
                <a:solidFill>
                  <a:srgbClr val="00B050"/>
                </a:solidFill>
                <a:latin typeface="FrutigerLTStd-Bold"/>
              </a:rPr>
              <a:t>Autoridade Certificadora – AC,</a:t>
            </a:r>
          </a:p>
          <a:p>
            <a:pPr algn="ctr"/>
            <a:r>
              <a:rPr lang="pt-BR" sz="1800" b="1" i="0" u="none" strike="noStrike" baseline="0" dirty="0">
                <a:solidFill>
                  <a:srgbClr val="00B050"/>
                </a:solidFill>
                <a:latin typeface="FrutigerLTStd-Bold"/>
              </a:rPr>
              <a:t>autenticação e firewall</a:t>
            </a:r>
            <a:endParaRPr lang="pt-BR" b="1" dirty="0">
              <a:solidFill>
                <a:srgbClr val="00B050"/>
              </a:solidFill>
            </a:endParaRPr>
          </a:p>
        </p:txBody>
      </p:sp>
    </p:spTree>
    <p:extLst>
      <p:ext uri="{BB962C8B-B14F-4D97-AF65-F5344CB8AC3E}">
        <p14:creationId xmlns:p14="http://schemas.microsoft.com/office/powerpoint/2010/main" val="1290878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ADFD73CE-B803-3FC4-33E3-69C5F323983F}"/>
              </a:ext>
            </a:extLst>
          </p:cNvPr>
          <p:cNvSpPr txBox="1"/>
          <p:nvPr/>
        </p:nvSpPr>
        <p:spPr>
          <a:xfrm>
            <a:off x="215900" y="674400"/>
            <a:ext cx="11391900" cy="3354765"/>
          </a:xfrm>
          <a:prstGeom prst="rect">
            <a:avLst/>
          </a:prstGeom>
          <a:noFill/>
        </p:spPr>
        <p:txBody>
          <a:bodyPr wrap="square">
            <a:spAutoFit/>
          </a:bodyPr>
          <a:lstStyle/>
          <a:p>
            <a:pPr algn="just" fontAlgn="base"/>
            <a:r>
              <a:rPr lang="pt-BR" sz="1600" b="1" i="0" dirty="0">
                <a:solidFill>
                  <a:srgbClr val="000000"/>
                </a:solidFill>
                <a:effectLst/>
                <a:latin typeface="Open Sans" panose="020B0606030504020204" pitchFamily="34" charset="0"/>
              </a:rPr>
              <a:t> 3.2.1</a:t>
            </a:r>
            <a:r>
              <a:rPr lang="pt-BR" sz="2000" b="1" i="0" dirty="0">
                <a:solidFill>
                  <a:srgbClr val="00B050"/>
                </a:solidFill>
                <a:effectLst/>
                <a:latin typeface="Open Sans" panose="020B0606030504020204" pitchFamily="34" charset="0"/>
              </a:rPr>
              <a:t>Firewall de filtragem de pacotes (</a:t>
            </a:r>
            <a:r>
              <a:rPr lang="pt-BR" sz="2000" b="1" i="0" dirty="0" err="1">
                <a:solidFill>
                  <a:srgbClr val="00B050"/>
                </a:solidFill>
                <a:effectLst/>
                <a:latin typeface="Open Sans" panose="020B0606030504020204" pitchFamily="34" charset="0"/>
              </a:rPr>
              <a:t>Packet</a:t>
            </a:r>
            <a:r>
              <a:rPr lang="pt-BR" sz="2000" b="1" i="0" dirty="0">
                <a:solidFill>
                  <a:srgbClr val="00B050"/>
                </a:solidFill>
                <a:effectLst/>
                <a:latin typeface="Open Sans" panose="020B0606030504020204" pitchFamily="34" charset="0"/>
              </a:rPr>
              <a:t> </a:t>
            </a:r>
            <a:r>
              <a:rPr lang="pt-BR" sz="2000" b="1" i="0" dirty="0" err="1">
                <a:solidFill>
                  <a:srgbClr val="00B050"/>
                </a:solidFill>
                <a:effectLst/>
                <a:latin typeface="Open Sans" panose="020B0606030504020204" pitchFamily="34" charset="0"/>
              </a:rPr>
              <a:t>filtering</a:t>
            </a:r>
            <a:r>
              <a:rPr lang="pt-BR" sz="2000" b="1" i="0" dirty="0">
                <a:solidFill>
                  <a:srgbClr val="00B050"/>
                </a:solidFill>
                <a:effectLst/>
                <a:latin typeface="Open Sans" panose="020B0606030504020204" pitchFamily="34" charset="0"/>
              </a:rPr>
              <a:t> firewall)</a:t>
            </a:r>
          </a:p>
          <a:p>
            <a:pPr algn="just" fontAlgn="base"/>
            <a:endParaRPr lang="pt-BR" sz="1600" b="1" i="0" dirty="0">
              <a:solidFill>
                <a:srgbClr val="000000"/>
              </a:solidFill>
              <a:effectLst/>
              <a:latin typeface="Open Sans" panose="020B0606030504020204" pitchFamily="34" charset="0"/>
            </a:endParaRPr>
          </a:p>
          <a:p>
            <a:pPr algn="just" fontAlgn="base"/>
            <a:r>
              <a:rPr lang="pt-BR" sz="1600" b="0" i="0" dirty="0">
                <a:solidFill>
                  <a:srgbClr val="000000"/>
                </a:solidFill>
                <a:effectLst/>
                <a:latin typeface="Open Sans" panose="020B0606030504020204" pitchFamily="34" charset="0"/>
              </a:rPr>
              <a:t>Os firewalls de filtragem de pacotes operam em linha em pontos de junção onde dispositivos como roteadores e switches fazem seu trabalho. No entanto, esses firewalls não roteiam pacotes; em vez disso, eles comparam cada pacote recebido a um conjunto de critérios estabelecidos, como os endereços IP permitidos, tipo de pacote, número de porta e outros aspectos dos cabeçalhos de protocolo de pacote. Os pacotes sinalizados como problemáticos são, em geral, descartados sem cerimônia – ou seja, eles não são encaminhados e, portanto, deixam de existir.</a:t>
            </a:r>
          </a:p>
          <a:p>
            <a:pPr algn="just" fontAlgn="base"/>
            <a:endParaRPr lang="pt-BR" sz="1600" b="1" i="0" dirty="0">
              <a:solidFill>
                <a:srgbClr val="000000"/>
              </a:solidFill>
              <a:effectLst/>
              <a:latin typeface="Open Sans" panose="020B0606030504020204" pitchFamily="34" charset="0"/>
            </a:endParaRPr>
          </a:p>
          <a:p>
            <a:pPr algn="just" fontAlgn="base"/>
            <a:r>
              <a:rPr lang="pt-BR" sz="1600" b="1" i="0" dirty="0">
                <a:solidFill>
                  <a:srgbClr val="000000"/>
                </a:solidFill>
                <a:effectLst/>
                <a:latin typeface="Open Sans" panose="020B0606030504020204" pitchFamily="34" charset="0"/>
              </a:rPr>
              <a:t>Vantagens do firewall de filtragem de pacotes</a:t>
            </a:r>
          </a:p>
          <a:p>
            <a:pPr marL="742950" lvl="1" indent="-285750" algn="just" fontAlgn="base">
              <a:buFont typeface="Arial" panose="020B0604020202020204" pitchFamily="34" charset="0"/>
              <a:buChar char="•"/>
            </a:pPr>
            <a:r>
              <a:rPr lang="pt-BR" sz="1600" b="0" i="0" dirty="0">
                <a:solidFill>
                  <a:srgbClr val="000000"/>
                </a:solidFill>
                <a:effectLst/>
                <a:latin typeface="Open Sans" panose="020B0606030504020204" pitchFamily="34" charset="0"/>
              </a:rPr>
              <a:t>Um único dispositivo pode filtrar o tráfego de toda a rede</a:t>
            </a:r>
          </a:p>
          <a:p>
            <a:pPr marL="742950" lvl="1" indent="-285750" algn="just" fontAlgn="base">
              <a:buFont typeface="Arial" panose="020B0604020202020204" pitchFamily="34" charset="0"/>
              <a:buChar char="•"/>
            </a:pPr>
            <a:r>
              <a:rPr lang="pt-BR" sz="1600" b="0" i="0" dirty="0">
                <a:solidFill>
                  <a:srgbClr val="000000"/>
                </a:solidFill>
                <a:effectLst/>
                <a:latin typeface="Open Sans" panose="020B0606030504020204" pitchFamily="34" charset="0"/>
              </a:rPr>
              <a:t>Extremamente rápido e eficiente na verificação do tráfego</a:t>
            </a:r>
          </a:p>
          <a:p>
            <a:pPr marL="742950" lvl="1" indent="-285750" algn="just" fontAlgn="base">
              <a:buFont typeface="Arial" panose="020B0604020202020204" pitchFamily="34" charset="0"/>
              <a:buChar char="•"/>
            </a:pPr>
            <a:r>
              <a:rPr lang="pt-BR" sz="1600" b="0" i="0" dirty="0">
                <a:solidFill>
                  <a:srgbClr val="000000"/>
                </a:solidFill>
                <a:effectLst/>
                <a:latin typeface="Open Sans" panose="020B0606030504020204" pitchFamily="34" charset="0"/>
              </a:rPr>
              <a:t>Barato</a:t>
            </a:r>
          </a:p>
          <a:p>
            <a:pPr marL="742950" lvl="1" indent="-285750" algn="just" fontAlgn="base">
              <a:buFont typeface="Arial" panose="020B0604020202020204" pitchFamily="34" charset="0"/>
              <a:buChar char="•"/>
            </a:pPr>
            <a:r>
              <a:rPr lang="pt-BR" sz="1600" b="0" i="0" dirty="0">
                <a:solidFill>
                  <a:srgbClr val="000000"/>
                </a:solidFill>
                <a:effectLst/>
                <a:latin typeface="Open Sans" panose="020B0606030504020204" pitchFamily="34" charset="0"/>
              </a:rPr>
              <a:t>Efeito mínimo em outros recursos, desempenho de rede e experiência do usuário final</a:t>
            </a:r>
          </a:p>
        </p:txBody>
      </p:sp>
      <p:pic>
        <p:nvPicPr>
          <p:cNvPr id="7" name="Imagem 6">
            <a:extLst>
              <a:ext uri="{FF2B5EF4-FFF2-40B4-BE49-F238E27FC236}">
                <a16:creationId xmlns:a16="http://schemas.microsoft.com/office/drawing/2014/main" id="{9350491E-27D5-E1CE-493C-3B86D0C79972}"/>
              </a:ext>
            </a:extLst>
          </p:cNvPr>
          <p:cNvPicPr>
            <a:picLocks noChangeAspect="1"/>
          </p:cNvPicPr>
          <p:nvPr/>
        </p:nvPicPr>
        <p:blipFill>
          <a:blip r:embed="rId2"/>
          <a:stretch>
            <a:fillRect/>
          </a:stretch>
        </p:blipFill>
        <p:spPr>
          <a:xfrm>
            <a:off x="6096000" y="4029165"/>
            <a:ext cx="5880100" cy="2647860"/>
          </a:xfrm>
          <a:prstGeom prst="rect">
            <a:avLst/>
          </a:prstGeom>
        </p:spPr>
      </p:pic>
    </p:spTree>
    <p:extLst>
      <p:ext uri="{BB962C8B-B14F-4D97-AF65-F5344CB8AC3E}">
        <p14:creationId xmlns:p14="http://schemas.microsoft.com/office/powerpoint/2010/main" val="3598772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3EE60D2C-0848-ACB8-1323-A2E70FC89BFF}"/>
              </a:ext>
            </a:extLst>
          </p:cNvPr>
          <p:cNvSpPr txBox="1"/>
          <p:nvPr/>
        </p:nvSpPr>
        <p:spPr>
          <a:xfrm>
            <a:off x="368300" y="920621"/>
            <a:ext cx="10502900" cy="3539430"/>
          </a:xfrm>
          <a:prstGeom prst="rect">
            <a:avLst/>
          </a:prstGeom>
          <a:noFill/>
        </p:spPr>
        <p:txBody>
          <a:bodyPr wrap="square">
            <a:spAutoFit/>
          </a:bodyPr>
          <a:lstStyle/>
          <a:p>
            <a:pPr algn="just" fontAlgn="base"/>
            <a:r>
              <a:rPr lang="pt-BR" sz="1600" b="1" i="0" dirty="0">
                <a:solidFill>
                  <a:srgbClr val="000000"/>
                </a:solidFill>
                <a:effectLst/>
                <a:latin typeface="Open Sans" panose="020B0606030504020204" pitchFamily="34" charset="0"/>
              </a:rPr>
              <a:t>Desvantagens do firewall de filtragem de pacotes</a:t>
            </a:r>
          </a:p>
          <a:p>
            <a:pPr marL="742950" lvl="1" indent="-285750" algn="just" fontAlgn="base">
              <a:buFont typeface="Arial" panose="020B0604020202020204" pitchFamily="34" charset="0"/>
              <a:buChar char="•"/>
            </a:pPr>
            <a:r>
              <a:rPr lang="pt-BR" sz="1600" b="0" i="0" dirty="0">
                <a:solidFill>
                  <a:srgbClr val="000000"/>
                </a:solidFill>
                <a:effectLst/>
                <a:latin typeface="Open Sans" panose="020B0606030504020204" pitchFamily="34" charset="0"/>
              </a:rPr>
              <a:t>Como a filtragem de tráfego é baseada inteiramente no endereço IP ou nas informações da porta, a filtragem de pacotes carece de um contexto mais amplo que cobertos  por outros tipos de firewalls</a:t>
            </a:r>
          </a:p>
          <a:p>
            <a:pPr marL="742950" lvl="1" indent="-285750" algn="just" fontAlgn="base">
              <a:buFont typeface="Arial" panose="020B0604020202020204" pitchFamily="34" charset="0"/>
              <a:buChar char="•"/>
            </a:pPr>
            <a:r>
              <a:rPr lang="pt-BR" sz="1600" b="0" i="0" dirty="0">
                <a:solidFill>
                  <a:srgbClr val="000000"/>
                </a:solidFill>
                <a:effectLst/>
                <a:latin typeface="Open Sans" panose="020B0606030504020204" pitchFamily="34" charset="0"/>
              </a:rPr>
              <a:t>Não verifica a carga útil e pode ser facilmente falsificado</a:t>
            </a:r>
          </a:p>
          <a:p>
            <a:pPr marL="742950" lvl="1" indent="-285750" algn="just" fontAlgn="base">
              <a:buFont typeface="Arial" panose="020B0604020202020204" pitchFamily="34" charset="0"/>
              <a:buChar char="•"/>
            </a:pPr>
            <a:r>
              <a:rPr lang="pt-BR" sz="1600" b="0" i="0" dirty="0">
                <a:solidFill>
                  <a:srgbClr val="000000"/>
                </a:solidFill>
                <a:effectLst/>
                <a:latin typeface="Open Sans" panose="020B0606030504020204" pitchFamily="34" charset="0"/>
              </a:rPr>
              <a:t>Não é uma opção ideal para todas as redes</a:t>
            </a:r>
          </a:p>
          <a:p>
            <a:pPr marL="742950" lvl="1" indent="-285750" algn="just" fontAlgn="base">
              <a:buFont typeface="Arial" panose="020B0604020202020204" pitchFamily="34" charset="0"/>
              <a:buChar char="•"/>
            </a:pPr>
            <a:r>
              <a:rPr lang="pt-BR" sz="1600" b="0" i="0" dirty="0">
                <a:solidFill>
                  <a:srgbClr val="000000"/>
                </a:solidFill>
                <a:effectLst/>
                <a:latin typeface="Open Sans" panose="020B0606030504020204" pitchFamily="34" charset="0"/>
              </a:rPr>
              <a:t>As listas de controle de acesso podem ser difíceis de configurar e gerenciar</a:t>
            </a:r>
          </a:p>
          <a:p>
            <a:pPr algn="just" fontAlgn="base"/>
            <a:endParaRPr lang="pt-BR" sz="1600" b="0" i="0" dirty="0">
              <a:solidFill>
                <a:srgbClr val="000000"/>
              </a:solidFill>
              <a:effectLst/>
              <a:latin typeface="Open Sans" panose="020B0606030504020204" pitchFamily="34" charset="0"/>
            </a:endParaRPr>
          </a:p>
          <a:p>
            <a:pPr algn="just" fontAlgn="base"/>
            <a:endParaRPr lang="pt-BR" sz="1600" dirty="0">
              <a:solidFill>
                <a:srgbClr val="000000"/>
              </a:solidFill>
              <a:latin typeface="Open Sans" panose="020B0606030504020204" pitchFamily="34" charset="0"/>
            </a:endParaRPr>
          </a:p>
          <a:p>
            <a:pPr algn="just" fontAlgn="base"/>
            <a:r>
              <a:rPr lang="pt-BR" sz="1600" b="0" i="0" dirty="0">
                <a:solidFill>
                  <a:srgbClr val="000000"/>
                </a:solidFill>
                <a:effectLst/>
                <a:latin typeface="Open Sans" panose="020B0606030504020204" pitchFamily="34" charset="0"/>
              </a:rPr>
              <a:t>A filtragem de pacotes pode não fornecer o nível de segurança necessário para todos os casos de uso, mas há situações em que esse firewall de baixo custo é uma opção sólida. Para organizações pequenas ou com orçamento limitado, a filtragem de pacotes fornece um nível básico de segurança que pode fornecer proteção contra ameaças conhecidas. Empresas maiores também podem usar a filtragem de pacotes como parte de uma defesa em camadas para filtrar o tráfego potencialmente prejudicial entre departamentos internos.</a:t>
            </a:r>
          </a:p>
        </p:txBody>
      </p:sp>
    </p:spTree>
    <p:extLst>
      <p:ext uri="{BB962C8B-B14F-4D97-AF65-F5344CB8AC3E}">
        <p14:creationId xmlns:p14="http://schemas.microsoft.com/office/powerpoint/2010/main" val="3691041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638A4703-A389-76D6-2CB5-24091201E528}"/>
              </a:ext>
            </a:extLst>
          </p:cNvPr>
          <p:cNvSpPr txBox="1"/>
          <p:nvPr/>
        </p:nvSpPr>
        <p:spPr>
          <a:xfrm>
            <a:off x="444500" y="1028343"/>
            <a:ext cx="10998200" cy="2862322"/>
          </a:xfrm>
          <a:prstGeom prst="rect">
            <a:avLst/>
          </a:prstGeom>
          <a:noFill/>
        </p:spPr>
        <p:txBody>
          <a:bodyPr wrap="square">
            <a:spAutoFit/>
          </a:bodyPr>
          <a:lstStyle/>
          <a:p>
            <a:pPr algn="l" fontAlgn="base"/>
            <a:r>
              <a:rPr lang="pt-BR" b="1" i="0" dirty="0">
                <a:solidFill>
                  <a:srgbClr val="00B050"/>
                </a:solidFill>
                <a:effectLst/>
                <a:latin typeface="Open Sans" panose="020B0606030504020204" pitchFamily="34" charset="0"/>
              </a:rPr>
              <a:t>3.2.2 Gateway de nível de circuito (Circuit-</a:t>
            </a:r>
            <a:r>
              <a:rPr lang="pt-BR" b="1" i="0" dirty="0" err="1">
                <a:solidFill>
                  <a:srgbClr val="00B050"/>
                </a:solidFill>
                <a:effectLst/>
                <a:latin typeface="Open Sans" panose="020B0606030504020204" pitchFamily="34" charset="0"/>
              </a:rPr>
              <a:t>level</a:t>
            </a:r>
            <a:r>
              <a:rPr lang="pt-BR" b="1" i="0" dirty="0">
                <a:solidFill>
                  <a:srgbClr val="00B050"/>
                </a:solidFill>
                <a:effectLst/>
                <a:latin typeface="Open Sans" panose="020B0606030504020204" pitchFamily="34" charset="0"/>
              </a:rPr>
              <a:t> gateway)</a:t>
            </a:r>
          </a:p>
          <a:p>
            <a:pPr algn="l" fontAlgn="base"/>
            <a:r>
              <a:rPr lang="pt-BR" b="0" i="0" dirty="0">
                <a:solidFill>
                  <a:srgbClr val="000000"/>
                </a:solidFill>
                <a:effectLst/>
                <a:latin typeface="Open Sans" panose="020B0606030504020204" pitchFamily="34" charset="0"/>
              </a:rPr>
              <a:t>Usando outra maneira relativamente rápida de identificar conteúdo malicioso, os gateways em nível de circuito monitoram </a:t>
            </a:r>
            <a:r>
              <a:rPr lang="pt-BR" b="0" i="0" dirty="0" err="1">
                <a:solidFill>
                  <a:srgbClr val="000000"/>
                </a:solidFill>
                <a:effectLst/>
                <a:latin typeface="Open Sans" panose="020B0606030504020204" pitchFamily="34" charset="0"/>
              </a:rPr>
              <a:t>handshakes</a:t>
            </a:r>
            <a:r>
              <a:rPr lang="pt-BR" b="0" i="0" dirty="0">
                <a:solidFill>
                  <a:srgbClr val="000000"/>
                </a:solidFill>
                <a:effectLst/>
                <a:latin typeface="Open Sans" panose="020B0606030504020204" pitchFamily="34" charset="0"/>
              </a:rPr>
              <a:t> TCP e outras mensagens de inicialização de sessão de protocolo de rede à medida que são estabelecidas entre os hosts locais e remotos para determinar se a sessão iniciada é legítima – se o sistema remoto é considerado confiável. No entanto, eles não inspecionam os pacotes sozinhos, necessitam ser utilizados em conjunto com outros sistemas de proteção.</a:t>
            </a:r>
          </a:p>
          <a:p>
            <a:pPr algn="l" fontAlgn="base"/>
            <a:r>
              <a:rPr lang="pt-BR" b="1" i="0" dirty="0">
                <a:solidFill>
                  <a:srgbClr val="000000"/>
                </a:solidFill>
                <a:effectLst/>
                <a:latin typeface="Open Sans" panose="020B0606030504020204" pitchFamily="34" charset="0"/>
              </a:rPr>
              <a:t>Vantagens do gateway em nível de circuito</a:t>
            </a:r>
          </a:p>
          <a:p>
            <a:pPr marL="742950" lvl="1" indent="-285750" algn="l" fontAlgn="base">
              <a:buFont typeface="Arial" panose="020B0604020202020204" pitchFamily="34" charset="0"/>
              <a:buChar char="•"/>
            </a:pPr>
            <a:r>
              <a:rPr lang="pt-BR" b="0" i="0" dirty="0">
                <a:solidFill>
                  <a:srgbClr val="000000"/>
                </a:solidFill>
                <a:effectLst/>
                <a:latin typeface="Open Sans" panose="020B0606030504020204" pitchFamily="34" charset="0"/>
              </a:rPr>
              <a:t>Apenas processa transações solicitadas; todo o outro tráfego é rejeitado</a:t>
            </a:r>
          </a:p>
          <a:p>
            <a:pPr marL="742950" lvl="1" indent="-285750" algn="l" fontAlgn="base">
              <a:buFont typeface="Arial" panose="020B0604020202020204" pitchFamily="34" charset="0"/>
              <a:buChar char="•"/>
            </a:pPr>
            <a:r>
              <a:rPr lang="pt-BR" b="0" i="0" dirty="0">
                <a:solidFill>
                  <a:srgbClr val="000000"/>
                </a:solidFill>
                <a:effectLst/>
                <a:latin typeface="Open Sans" panose="020B0606030504020204" pitchFamily="34" charset="0"/>
              </a:rPr>
              <a:t>Fácil de configurar e gerenciar</a:t>
            </a:r>
          </a:p>
          <a:p>
            <a:pPr marL="742950" lvl="1" indent="-285750" algn="l" fontAlgn="base">
              <a:buFont typeface="Arial" panose="020B0604020202020204" pitchFamily="34" charset="0"/>
              <a:buChar char="•"/>
            </a:pPr>
            <a:r>
              <a:rPr lang="pt-BR" b="0" i="0" dirty="0">
                <a:solidFill>
                  <a:srgbClr val="000000"/>
                </a:solidFill>
                <a:effectLst/>
                <a:latin typeface="Open Sans" panose="020B0606030504020204" pitchFamily="34" charset="0"/>
              </a:rPr>
              <a:t>Baixo custo e impacto mínimo na experiência do usuário final</a:t>
            </a:r>
          </a:p>
        </p:txBody>
      </p:sp>
      <p:pic>
        <p:nvPicPr>
          <p:cNvPr id="5" name="Imagem 4">
            <a:extLst>
              <a:ext uri="{FF2B5EF4-FFF2-40B4-BE49-F238E27FC236}">
                <a16:creationId xmlns:a16="http://schemas.microsoft.com/office/drawing/2014/main" id="{129E3890-ACF0-E69F-9820-A83D80506336}"/>
              </a:ext>
            </a:extLst>
          </p:cNvPr>
          <p:cNvPicPr>
            <a:picLocks noChangeAspect="1"/>
          </p:cNvPicPr>
          <p:nvPr/>
        </p:nvPicPr>
        <p:blipFill>
          <a:blip r:embed="rId2"/>
          <a:stretch>
            <a:fillRect/>
          </a:stretch>
        </p:blipFill>
        <p:spPr>
          <a:xfrm>
            <a:off x="7221538" y="3890664"/>
            <a:ext cx="4970462" cy="2967335"/>
          </a:xfrm>
          <a:prstGeom prst="rect">
            <a:avLst/>
          </a:prstGeom>
        </p:spPr>
      </p:pic>
    </p:spTree>
    <p:extLst>
      <p:ext uri="{BB962C8B-B14F-4D97-AF65-F5344CB8AC3E}">
        <p14:creationId xmlns:p14="http://schemas.microsoft.com/office/powerpoint/2010/main" val="2275844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75F32829-C970-761D-A81D-E742B6449417}"/>
              </a:ext>
            </a:extLst>
          </p:cNvPr>
          <p:cNvSpPr txBox="1"/>
          <p:nvPr/>
        </p:nvSpPr>
        <p:spPr>
          <a:xfrm>
            <a:off x="584200" y="889844"/>
            <a:ext cx="10820400" cy="3693319"/>
          </a:xfrm>
          <a:prstGeom prst="rect">
            <a:avLst/>
          </a:prstGeom>
          <a:noFill/>
        </p:spPr>
        <p:txBody>
          <a:bodyPr wrap="square">
            <a:spAutoFit/>
          </a:bodyPr>
          <a:lstStyle/>
          <a:p>
            <a:pPr algn="just" fontAlgn="base"/>
            <a:r>
              <a:rPr lang="pt-BR" b="1" i="0" dirty="0">
                <a:solidFill>
                  <a:srgbClr val="000000"/>
                </a:solidFill>
                <a:effectLst/>
                <a:latin typeface="Open Sans" panose="020B0606030504020204" pitchFamily="34" charset="0"/>
              </a:rPr>
              <a:t>Desvantagens do gateway em nível de circuito</a:t>
            </a:r>
          </a:p>
          <a:p>
            <a:pPr marL="742950" lvl="1" indent="-285750" algn="just" fontAlgn="base">
              <a:buFont typeface="Arial" panose="020B0604020202020204" pitchFamily="34" charset="0"/>
              <a:buChar char="•"/>
            </a:pPr>
            <a:r>
              <a:rPr lang="pt-BR" b="0" i="0" dirty="0">
                <a:solidFill>
                  <a:srgbClr val="000000"/>
                </a:solidFill>
                <a:effectLst/>
                <a:latin typeface="Open Sans" panose="020B0606030504020204" pitchFamily="34" charset="0"/>
              </a:rPr>
              <a:t>Se não forem usados ​​em conjunto com outra tecnologia de segurança, os gateways de nível de circuito não oferecem proteção contra vazamento de dados de dispositivos dentro do firewall</a:t>
            </a:r>
          </a:p>
          <a:p>
            <a:pPr marL="742950" lvl="1" indent="-285750" algn="just" fontAlgn="base">
              <a:buFont typeface="Arial" panose="020B0604020202020204" pitchFamily="34" charset="0"/>
              <a:buChar char="•"/>
            </a:pPr>
            <a:r>
              <a:rPr lang="pt-BR" b="0" i="0" dirty="0">
                <a:solidFill>
                  <a:srgbClr val="000000"/>
                </a:solidFill>
                <a:effectLst/>
                <a:latin typeface="Open Sans" panose="020B0606030504020204" pitchFamily="34" charset="0"/>
              </a:rPr>
              <a:t>Sem monitoramento de camada de aplicativo</a:t>
            </a:r>
          </a:p>
          <a:p>
            <a:pPr marL="742950" lvl="1" indent="-285750" algn="just" fontAlgn="base">
              <a:buFont typeface="Arial" panose="020B0604020202020204" pitchFamily="34" charset="0"/>
              <a:buChar char="•"/>
            </a:pPr>
            <a:r>
              <a:rPr lang="pt-BR" b="0" i="0" dirty="0">
                <a:solidFill>
                  <a:srgbClr val="000000"/>
                </a:solidFill>
                <a:effectLst/>
                <a:latin typeface="Open Sans" panose="020B0606030504020204" pitchFamily="34" charset="0"/>
              </a:rPr>
              <a:t>Requer atualizações contínuas para manter as regras atualizadas</a:t>
            </a:r>
          </a:p>
          <a:p>
            <a:pPr marL="742950" lvl="1" indent="-285750" algn="just" fontAlgn="base">
              <a:buFont typeface="Arial" panose="020B0604020202020204" pitchFamily="34" charset="0"/>
              <a:buChar char="•"/>
            </a:pPr>
            <a:endParaRPr lang="pt-BR" dirty="0">
              <a:solidFill>
                <a:srgbClr val="000000"/>
              </a:solidFill>
              <a:latin typeface="Open Sans" panose="020B0606030504020204" pitchFamily="34" charset="0"/>
            </a:endParaRPr>
          </a:p>
          <a:p>
            <a:pPr lvl="1" algn="just" fontAlgn="base"/>
            <a:endParaRPr lang="pt-BR" b="0" i="0" dirty="0">
              <a:solidFill>
                <a:srgbClr val="000000"/>
              </a:solidFill>
              <a:effectLst/>
              <a:latin typeface="Open Sans" panose="020B0606030504020204" pitchFamily="34" charset="0"/>
            </a:endParaRPr>
          </a:p>
          <a:p>
            <a:pPr algn="just" fontAlgn="base"/>
            <a:r>
              <a:rPr lang="pt-BR" b="0" i="0" dirty="0">
                <a:solidFill>
                  <a:srgbClr val="000000"/>
                </a:solidFill>
                <a:effectLst/>
                <a:latin typeface="Open Sans" panose="020B0606030504020204" pitchFamily="34" charset="0"/>
              </a:rPr>
              <a:t>Embora os gateways em nível de circuito forneçam um nível mais alto de segurança do que firewalls de filtragem de pacotes, eles devem ser usados ​​em conjunto com outros sistemas. Por exemplo, os gateways no nível do circuito são normalmente usados ​​junto com os gateways no nível do aplicativo. Essa estratégia combina atributos de firewalls de gateway em nível de pacote e circuito com filtragem de conteúdo.</a:t>
            </a:r>
          </a:p>
        </p:txBody>
      </p:sp>
    </p:spTree>
    <p:extLst>
      <p:ext uri="{BB962C8B-B14F-4D97-AF65-F5344CB8AC3E}">
        <p14:creationId xmlns:p14="http://schemas.microsoft.com/office/powerpoint/2010/main" val="557903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5F8A6CE7-4BA4-1ADB-035F-DF04684CD7FA}"/>
              </a:ext>
            </a:extLst>
          </p:cNvPr>
          <p:cNvSpPr txBox="1"/>
          <p:nvPr/>
        </p:nvSpPr>
        <p:spPr>
          <a:xfrm>
            <a:off x="152400" y="340648"/>
            <a:ext cx="11404600" cy="3785652"/>
          </a:xfrm>
          <a:prstGeom prst="rect">
            <a:avLst/>
          </a:prstGeom>
          <a:noFill/>
        </p:spPr>
        <p:txBody>
          <a:bodyPr wrap="square">
            <a:spAutoFit/>
          </a:bodyPr>
          <a:lstStyle/>
          <a:p>
            <a:pPr algn="just" fontAlgn="base"/>
            <a:r>
              <a:rPr lang="pt-BR" sz="1600" b="1" i="0" dirty="0">
                <a:solidFill>
                  <a:srgbClr val="00B050"/>
                </a:solidFill>
                <a:effectLst/>
                <a:latin typeface="Open Sans" panose="020B0606030504020204" pitchFamily="34" charset="0"/>
              </a:rPr>
              <a:t>3.2.3 Gateway de nível de aplicativo (</a:t>
            </a:r>
            <a:r>
              <a:rPr lang="pt-BR" sz="1600" b="1" i="0" dirty="0" err="1">
                <a:solidFill>
                  <a:srgbClr val="00B050"/>
                </a:solidFill>
                <a:effectLst/>
                <a:latin typeface="Open Sans" panose="020B0606030504020204" pitchFamily="34" charset="0"/>
              </a:rPr>
              <a:t>Application-level</a:t>
            </a:r>
            <a:r>
              <a:rPr lang="pt-BR" sz="1600" b="1" i="0" dirty="0">
                <a:solidFill>
                  <a:srgbClr val="00B050"/>
                </a:solidFill>
                <a:effectLst/>
                <a:latin typeface="Open Sans" panose="020B0606030504020204" pitchFamily="34" charset="0"/>
              </a:rPr>
              <a:t> gateway)</a:t>
            </a:r>
          </a:p>
          <a:p>
            <a:pPr algn="just" fontAlgn="base"/>
            <a:r>
              <a:rPr lang="pt-BR" sz="1600" b="0" i="0" dirty="0">
                <a:solidFill>
                  <a:srgbClr val="000000"/>
                </a:solidFill>
                <a:effectLst/>
                <a:latin typeface="Open Sans" panose="020B0606030504020204" pitchFamily="34" charset="0"/>
              </a:rPr>
              <a:t>Esse tipo de dispositivo – tecnicamente um proxy e às vezes chamado de </a:t>
            </a:r>
            <a:r>
              <a:rPr lang="pt-BR" sz="1600" b="0" i="1" dirty="0">
                <a:solidFill>
                  <a:srgbClr val="000000"/>
                </a:solidFill>
                <a:effectLst/>
                <a:latin typeface="inherit"/>
              </a:rPr>
              <a:t>firewall proxy</a:t>
            </a:r>
            <a:r>
              <a:rPr lang="pt-BR" sz="1600" b="0" i="0" dirty="0">
                <a:solidFill>
                  <a:srgbClr val="000000"/>
                </a:solidFill>
                <a:effectLst/>
                <a:latin typeface="Open Sans" panose="020B0606030504020204" pitchFamily="34" charset="0"/>
              </a:rPr>
              <a:t> – funciona como o único ponto de entrada e saída da rede. Os gateways no nível do aplicativo filtram os pacotes não apenas de acordo com o serviço ao qual se destinam – conforme especificado pela porta de destino – mas também por outras características, como a </a:t>
            </a:r>
            <a:r>
              <a:rPr lang="pt-BR" sz="1600" b="0" i="0" dirty="0" err="1">
                <a:solidFill>
                  <a:srgbClr val="000000"/>
                </a:solidFill>
                <a:effectLst/>
                <a:latin typeface="Open Sans" panose="020B0606030504020204" pitchFamily="34" charset="0"/>
              </a:rPr>
              <a:t>string</a:t>
            </a:r>
            <a:r>
              <a:rPr lang="pt-BR" sz="1600" b="0" i="0" dirty="0">
                <a:solidFill>
                  <a:srgbClr val="000000"/>
                </a:solidFill>
                <a:effectLst/>
                <a:latin typeface="Open Sans" panose="020B0606030504020204" pitchFamily="34" charset="0"/>
              </a:rPr>
              <a:t> de solicitação HTTP.</a:t>
            </a:r>
          </a:p>
          <a:p>
            <a:pPr algn="just" fontAlgn="base"/>
            <a:r>
              <a:rPr lang="pt-BR" sz="1600" b="0" i="0" dirty="0">
                <a:solidFill>
                  <a:srgbClr val="000000"/>
                </a:solidFill>
                <a:effectLst/>
                <a:latin typeface="Open Sans" panose="020B0606030504020204" pitchFamily="34" charset="0"/>
              </a:rPr>
              <a:t>Embora os gateways que filtram na camada do aplicativo forneçam segurança de dados considerável, eles podem afetar drasticamente o desempenho da rede e podem ser difíceis de gerenciar.</a:t>
            </a:r>
          </a:p>
          <a:p>
            <a:pPr algn="just" fontAlgn="base"/>
            <a:endParaRPr lang="pt-BR" sz="1600" b="0" i="0" dirty="0">
              <a:solidFill>
                <a:srgbClr val="000000"/>
              </a:solidFill>
              <a:effectLst/>
              <a:latin typeface="Open Sans" panose="020B0606030504020204" pitchFamily="34" charset="0"/>
            </a:endParaRPr>
          </a:p>
          <a:p>
            <a:pPr algn="just" fontAlgn="base"/>
            <a:r>
              <a:rPr lang="pt-BR" sz="1600" b="1" i="0" dirty="0">
                <a:solidFill>
                  <a:srgbClr val="000000"/>
                </a:solidFill>
                <a:effectLst/>
                <a:latin typeface="Open Sans" panose="020B0606030504020204" pitchFamily="34" charset="0"/>
              </a:rPr>
              <a:t>Vantagens do gateway em nível de aplicativo</a:t>
            </a:r>
          </a:p>
          <a:p>
            <a:pPr marL="742950" lvl="1" indent="-285750" algn="just" fontAlgn="base">
              <a:buFont typeface="Arial" panose="020B0604020202020204" pitchFamily="34" charset="0"/>
              <a:buChar char="•"/>
            </a:pPr>
            <a:r>
              <a:rPr lang="pt-BR" sz="1600" b="0" i="0" dirty="0">
                <a:solidFill>
                  <a:srgbClr val="000000"/>
                </a:solidFill>
                <a:effectLst/>
                <a:latin typeface="Open Sans" panose="020B0606030504020204" pitchFamily="34" charset="0"/>
              </a:rPr>
              <a:t>Examina todas as comunicações entre fontes externas e dispositivos atrás do firewall, verificando não apenas as informações de endereço, porta e cabeçalho TCP, mas o próprio conteúdo antes de permitir que qualquer tráfego passe pelo proxy</a:t>
            </a:r>
          </a:p>
          <a:p>
            <a:pPr marL="742950" lvl="1" indent="-285750" algn="just" fontAlgn="base">
              <a:buFont typeface="Arial" panose="020B0604020202020204" pitchFamily="34" charset="0"/>
              <a:buChar char="•"/>
            </a:pPr>
            <a:r>
              <a:rPr lang="pt-BR" sz="1600" b="0" i="0" dirty="0">
                <a:solidFill>
                  <a:srgbClr val="000000"/>
                </a:solidFill>
                <a:effectLst/>
                <a:latin typeface="Open Sans" panose="020B0606030504020204" pitchFamily="34" charset="0"/>
              </a:rPr>
              <a:t>Fornece controles de segurança refinados que podem, por exemplo, permitir o acesso a um site, mas restringir quais páginas desse site o usuário pode abrir</a:t>
            </a:r>
          </a:p>
          <a:p>
            <a:pPr marL="742950" lvl="1" indent="-285750" algn="just" fontAlgn="base">
              <a:buFont typeface="Arial" panose="020B0604020202020204" pitchFamily="34" charset="0"/>
              <a:buChar char="•"/>
            </a:pPr>
            <a:r>
              <a:rPr lang="pt-BR" sz="1600" b="0" i="0" dirty="0">
                <a:solidFill>
                  <a:srgbClr val="000000"/>
                </a:solidFill>
                <a:effectLst/>
                <a:latin typeface="Open Sans" panose="020B0606030504020204" pitchFamily="34" charset="0"/>
              </a:rPr>
              <a:t>Protege o anonimato do usuário</a:t>
            </a:r>
          </a:p>
        </p:txBody>
      </p:sp>
      <p:pic>
        <p:nvPicPr>
          <p:cNvPr id="5" name="Imagem 4">
            <a:extLst>
              <a:ext uri="{FF2B5EF4-FFF2-40B4-BE49-F238E27FC236}">
                <a16:creationId xmlns:a16="http://schemas.microsoft.com/office/drawing/2014/main" id="{CC64F95E-64E6-D23A-3687-632360639C4A}"/>
              </a:ext>
            </a:extLst>
          </p:cNvPr>
          <p:cNvPicPr>
            <a:picLocks noChangeAspect="1"/>
          </p:cNvPicPr>
          <p:nvPr/>
        </p:nvPicPr>
        <p:blipFill>
          <a:blip r:embed="rId2"/>
          <a:stretch>
            <a:fillRect/>
          </a:stretch>
        </p:blipFill>
        <p:spPr>
          <a:xfrm>
            <a:off x="6086475" y="3778250"/>
            <a:ext cx="5953125" cy="2933700"/>
          </a:xfrm>
          <a:prstGeom prst="rect">
            <a:avLst/>
          </a:prstGeom>
        </p:spPr>
      </p:pic>
    </p:spTree>
    <p:extLst>
      <p:ext uri="{BB962C8B-B14F-4D97-AF65-F5344CB8AC3E}">
        <p14:creationId xmlns:p14="http://schemas.microsoft.com/office/powerpoint/2010/main" val="1454190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71EC4A14-BF79-66A1-835B-ADF9B2F8F2E7}"/>
              </a:ext>
            </a:extLst>
          </p:cNvPr>
          <p:cNvSpPr txBox="1"/>
          <p:nvPr/>
        </p:nvSpPr>
        <p:spPr>
          <a:xfrm>
            <a:off x="749300" y="566678"/>
            <a:ext cx="11036300" cy="2862322"/>
          </a:xfrm>
          <a:prstGeom prst="rect">
            <a:avLst/>
          </a:prstGeom>
          <a:noFill/>
        </p:spPr>
        <p:txBody>
          <a:bodyPr wrap="square">
            <a:spAutoFit/>
          </a:bodyPr>
          <a:lstStyle/>
          <a:p>
            <a:pPr algn="just" fontAlgn="base"/>
            <a:r>
              <a:rPr lang="pt-BR" b="1" i="0" dirty="0">
                <a:solidFill>
                  <a:srgbClr val="000000"/>
                </a:solidFill>
                <a:effectLst/>
                <a:latin typeface="Open Sans" panose="020B0606030504020204" pitchFamily="34" charset="0"/>
              </a:rPr>
              <a:t>Desvantagens do gateway no nível do aplicativo</a:t>
            </a:r>
          </a:p>
          <a:p>
            <a:pPr marL="742950" lvl="1" indent="-285750" algn="just" fontAlgn="base">
              <a:buFont typeface="Arial" panose="020B0604020202020204" pitchFamily="34" charset="0"/>
              <a:buChar char="•"/>
            </a:pPr>
            <a:r>
              <a:rPr lang="pt-BR" b="0" i="0" dirty="0">
                <a:solidFill>
                  <a:srgbClr val="000000"/>
                </a:solidFill>
                <a:effectLst/>
                <a:latin typeface="Open Sans" panose="020B0606030504020204" pitchFamily="34" charset="0"/>
              </a:rPr>
              <a:t>Pode prejudicar o desempenho da rede</a:t>
            </a:r>
          </a:p>
          <a:p>
            <a:pPr marL="742950" lvl="1" indent="-285750" algn="just" fontAlgn="base">
              <a:buFont typeface="Arial" panose="020B0604020202020204" pitchFamily="34" charset="0"/>
              <a:buChar char="•"/>
            </a:pPr>
            <a:r>
              <a:rPr lang="pt-BR" b="0" i="0" dirty="0">
                <a:solidFill>
                  <a:srgbClr val="000000"/>
                </a:solidFill>
                <a:effectLst/>
                <a:latin typeface="Open Sans" panose="020B0606030504020204" pitchFamily="34" charset="0"/>
              </a:rPr>
              <a:t>Mais caro do que algumas outras opções de firewall</a:t>
            </a:r>
          </a:p>
          <a:p>
            <a:pPr marL="742950" lvl="1" indent="-285750" algn="just" fontAlgn="base">
              <a:buFont typeface="Arial" panose="020B0604020202020204" pitchFamily="34" charset="0"/>
              <a:buChar char="•"/>
            </a:pPr>
            <a:r>
              <a:rPr lang="pt-BR" b="0" i="0" dirty="0">
                <a:solidFill>
                  <a:srgbClr val="000000"/>
                </a:solidFill>
                <a:effectLst/>
                <a:latin typeface="Open Sans" panose="020B0606030504020204" pitchFamily="34" charset="0"/>
              </a:rPr>
              <a:t>Requer um alto grau de esforço para obter o máximo benefício do gateway</a:t>
            </a:r>
          </a:p>
          <a:p>
            <a:pPr marL="742950" lvl="1" indent="-285750" algn="just" fontAlgn="base">
              <a:buFont typeface="Arial" panose="020B0604020202020204" pitchFamily="34" charset="0"/>
              <a:buChar char="•"/>
            </a:pPr>
            <a:r>
              <a:rPr lang="pt-BR" b="0" i="0" dirty="0">
                <a:solidFill>
                  <a:srgbClr val="000000"/>
                </a:solidFill>
                <a:effectLst/>
                <a:latin typeface="Open Sans" panose="020B0606030504020204" pitchFamily="34" charset="0"/>
              </a:rPr>
              <a:t>Não funciona com todos os protocolos de rede</a:t>
            </a:r>
          </a:p>
          <a:p>
            <a:pPr lvl="1" algn="just" fontAlgn="base"/>
            <a:endParaRPr lang="pt-BR" b="0" i="0" dirty="0">
              <a:solidFill>
                <a:srgbClr val="000000"/>
              </a:solidFill>
              <a:effectLst/>
              <a:latin typeface="Open Sans" panose="020B0606030504020204" pitchFamily="34" charset="0"/>
            </a:endParaRPr>
          </a:p>
          <a:p>
            <a:pPr algn="just" fontAlgn="base"/>
            <a:r>
              <a:rPr lang="pt-BR" b="0" i="0" dirty="0">
                <a:solidFill>
                  <a:srgbClr val="000000"/>
                </a:solidFill>
                <a:effectLst/>
                <a:latin typeface="Open Sans" panose="020B0606030504020204" pitchFamily="34" charset="0"/>
              </a:rPr>
              <a:t>Os firewalls de camada de aplicativo são mais usados ​​para proteger os recursos da empresa contra ameaças de aplicativos da web . Eles podem bloquear o acesso a sites perigosos e impedir que informações confidenciais vazem de dentro do firewall. Eles podem, no entanto, causar um atraso nas comunicações.</a:t>
            </a:r>
          </a:p>
        </p:txBody>
      </p:sp>
      <p:pic>
        <p:nvPicPr>
          <p:cNvPr id="4" name="Imagem 3">
            <a:extLst>
              <a:ext uri="{FF2B5EF4-FFF2-40B4-BE49-F238E27FC236}">
                <a16:creationId xmlns:a16="http://schemas.microsoft.com/office/drawing/2014/main" id="{FB49DA0F-A750-E9C1-7626-98FE4C5251D4}"/>
              </a:ext>
            </a:extLst>
          </p:cNvPr>
          <p:cNvPicPr>
            <a:picLocks noChangeAspect="1"/>
          </p:cNvPicPr>
          <p:nvPr/>
        </p:nvPicPr>
        <p:blipFill>
          <a:blip r:embed="rId2"/>
          <a:stretch>
            <a:fillRect/>
          </a:stretch>
        </p:blipFill>
        <p:spPr>
          <a:xfrm>
            <a:off x="6086475" y="3778250"/>
            <a:ext cx="5953125" cy="2933700"/>
          </a:xfrm>
          <a:prstGeom prst="rect">
            <a:avLst/>
          </a:prstGeom>
        </p:spPr>
      </p:pic>
    </p:spTree>
    <p:extLst>
      <p:ext uri="{BB962C8B-B14F-4D97-AF65-F5344CB8AC3E}">
        <p14:creationId xmlns:p14="http://schemas.microsoft.com/office/powerpoint/2010/main" val="4276278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6241BDA8-6C2E-9D13-F6AC-27F6685CE729}"/>
              </a:ext>
            </a:extLst>
          </p:cNvPr>
          <p:cNvSpPr txBox="1"/>
          <p:nvPr/>
        </p:nvSpPr>
        <p:spPr>
          <a:xfrm>
            <a:off x="406400" y="58847"/>
            <a:ext cx="11176000" cy="3539430"/>
          </a:xfrm>
          <a:prstGeom prst="rect">
            <a:avLst/>
          </a:prstGeom>
          <a:noFill/>
        </p:spPr>
        <p:txBody>
          <a:bodyPr wrap="square">
            <a:spAutoFit/>
          </a:bodyPr>
          <a:lstStyle/>
          <a:p>
            <a:pPr algn="just" fontAlgn="base"/>
            <a:r>
              <a:rPr lang="pt-BR" sz="1600" b="1" i="0" dirty="0">
                <a:solidFill>
                  <a:srgbClr val="00B050"/>
                </a:solidFill>
                <a:effectLst/>
                <a:latin typeface="Open Sans" panose="020B0606030504020204" pitchFamily="34" charset="0"/>
              </a:rPr>
              <a:t>3.2.4 Firewall de inspeção estado (</a:t>
            </a:r>
            <a:r>
              <a:rPr lang="pt-BR" sz="1600" b="1" i="0" dirty="0" err="1">
                <a:solidFill>
                  <a:srgbClr val="00B050"/>
                </a:solidFill>
                <a:effectLst/>
                <a:latin typeface="Open Sans" panose="020B0606030504020204" pitchFamily="34" charset="0"/>
              </a:rPr>
              <a:t>Stateful</a:t>
            </a:r>
            <a:r>
              <a:rPr lang="pt-BR" sz="1600" b="1" i="0" dirty="0">
                <a:solidFill>
                  <a:srgbClr val="00B050"/>
                </a:solidFill>
                <a:effectLst/>
                <a:latin typeface="Open Sans" panose="020B0606030504020204" pitchFamily="34" charset="0"/>
              </a:rPr>
              <a:t> </a:t>
            </a:r>
            <a:r>
              <a:rPr lang="pt-BR" sz="1600" b="1" i="0" dirty="0" err="1">
                <a:solidFill>
                  <a:srgbClr val="00B050"/>
                </a:solidFill>
                <a:effectLst/>
                <a:latin typeface="Open Sans" panose="020B0606030504020204" pitchFamily="34" charset="0"/>
              </a:rPr>
              <a:t>inspection</a:t>
            </a:r>
            <a:r>
              <a:rPr lang="pt-BR" sz="1600" b="1" i="0" dirty="0">
                <a:solidFill>
                  <a:srgbClr val="00B050"/>
                </a:solidFill>
                <a:effectLst/>
                <a:latin typeface="Open Sans" panose="020B0606030504020204" pitchFamily="34" charset="0"/>
              </a:rPr>
              <a:t> firewall)</a:t>
            </a:r>
          </a:p>
          <a:p>
            <a:pPr algn="just" fontAlgn="base"/>
            <a:r>
              <a:rPr lang="pt-BR" sz="1600" b="0" i="0" dirty="0">
                <a:solidFill>
                  <a:srgbClr val="000000"/>
                </a:solidFill>
                <a:effectLst/>
                <a:latin typeface="Open Sans" panose="020B0606030504020204" pitchFamily="34" charset="0"/>
              </a:rPr>
              <a:t>Os dispositivos com reconhecimento de estado não apenas examinam cada pacote, mas também controlam se o pacote faz parte de um TCP estabelecido ou de outra sessão de rede. Isso oferece mais segurança do que a filtragem de pacotes ou o monitoramento de circuito sozinho, mas tem um impacto maior no desempenho da rede.</a:t>
            </a:r>
          </a:p>
          <a:p>
            <a:pPr algn="just" fontAlgn="base"/>
            <a:r>
              <a:rPr lang="pt-BR" sz="1600" b="0" i="0" dirty="0">
                <a:solidFill>
                  <a:srgbClr val="000000"/>
                </a:solidFill>
                <a:effectLst/>
                <a:latin typeface="Open Sans" panose="020B0606030504020204" pitchFamily="34" charset="0"/>
              </a:rPr>
              <a:t>Uma outra variante da inspeção de estado é o firewall de inspeção multicamadas, que considera o fluxo de transações em processo em várias camadas de protocolo do modelo Open Systems </a:t>
            </a:r>
            <a:r>
              <a:rPr lang="pt-BR" sz="1600" b="0" i="0" dirty="0" err="1">
                <a:solidFill>
                  <a:srgbClr val="000000"/>
                </a:solidFill>
                <a:effectLst/>
                <a:latin typeface="Open Sans" panose="020B0606030504020204" pitchFamily="34" charset="0"/>
              </a:rPr>
              <a:t>Interconnection</a:t>
            </a:r>
            <a:r>
              <a:rPr lang="pt-BR" sz="1600" b="0" i="0" dirty="0">
                <a:solidFill>
                  <a:srgbClr val="000000"/>
                </a:solidFill>
                <a:effectLst/>
                <a:latin typeface="Open Sans" panose="020B0606030504020204" pitchFamily="34" charset="0"/>
              </a:rPr>
              <a:t> (OSI) de sete camadas .</a:t>
            </a:r>
          </a:p>
          <a:p>
            <a:pPr algn="just" fontAlgn="base"/>
            <a:endParaRPr lang="pt-BR" sz="1600" b="0" i="0" dirty="0">
              <a:solidFill>
                <a:srgbClr val="000000"/>
              </a:solidFill>
              <a:effectLst/>
              <a:latin typeface="Open Sans" panose="020B0606030504020204" pitchFamily="34" charset="0"/>
            </a:endParaRPr>
          </a:p>
          <a:p>
            <a:pPr algn="just" fontAlgn="base"/>
            <a:r>
              <a:rPr lang="pt-BR" sz="1600" b="1" i="0" dirty="0">
                <a:solidFill>
                  <a:srgbClr val="000000"/>
                </a:solidFill>
                <a:effectLst/>
                <a:latin typeface="Open Sans" panose="020B0606030504020204" pitchFamily="34" charset="0"/>
              </a:rPr>
              <a:t>Vantagens do firewall de inspeção </a:t>
            </a:r>
            <a:r>
              <a:rPr lang="pt-BR" sz="1600" b="1" i="0" dirty="0" err="1">
                <a:solidFill>
                  <a:srgbClr val="000000"/>
                </a:solidFill>
                <a:effectLst/>
                <a:latin typeface="Open Sans" panose="020B0606030504020204" pitchFamily="34" charset="0"/>
              </a:rPr>
              <a:t>stateful</a:t>
            </a:r>
            <a:endParaRPr lang="pt-BR" sz="1600" b="1" i="0" dirty="0">
              <a:solidFill>
                <a:srgbClr val="000000"/>
              </a:solidFill>
              <a:effectLst/>
              <a:latin typeface="Open Sans" panose="020B0606030504020204" pitchFamily="34" charset="0"/>
            </a:endParaRPr>
          </a:p>
          <a:p>
            <a:pPr marL="742950" lvl="1" indent="-285750" algn="just" fontAlgn="base">
              <a:buFont typeface="Arial" panose="020B0604020202020204" pitchFamily="34" charset="0"/>
              <a:buChar char="•"/>
            </a:pPr>
            <a:r>
              <a:rPr lang="pt-BR" sz="1600" b="0" i="0" dirty="0">
                <a:solidFill>
                  <a:srgbClr val="000000"/>
                </a:solidFill>
                <a:effectLst/>
                <a:latin typeface="Open Sans" panose="020B0606030504020204" pitchFamily="34" charset="0"/>
              </a:rPr>
              <a:t>Monitora toda a sessão quanto ao estado da conexão, ao mesmo tempo que verifica os endereços IP e cargas úteis para uma segurança mais completa</a:t>
            </a:r>
          </a:p>
          <a:p>
            <a:pPr marL="742950" lvl="1" indent="-285750" algn="just" fontAlgn="base">
              <a:buFont typeface="Arial" panose="020B0604020202020204" pitchFamily="34" charset="0"/>
              <a:buChar char="•"/>
            </a:pPr>
            <a:r>
              <a:rPr lang="pt-BR" sz="1600" b="0" i="0" dirty="0">
                <a:solidFill>
                  <a:srgbClr val="000000"/>
                </a:solidFill>
                <a:effectLst/>
                <a:latin typeface="Open Sans" panose="020B0606030504020204" pitchFamily="34" charset="0"/>
              </a:rPr>
              <a:t>Oferece um alto grau de controle sobre o conteúdo que pode entrar ou sair da rede</a:t>
            </a:r>
          </a:p>
          <a:p>
            <a:pPr marL="742950" lvl="1" indent="-285750" algn="just" fontAlgn="base">
              <a:buFont typeface="Arial" panose="020B0604020202020204" pitchFamily="34" charset="0"/>
              <a:buChar char="•"/>
            </a:pPr>
            <a:r>
              <a:rPr lang="pt-BR" sz="1600" b="0" i="0" dirty="0">
                <a:solidFill>
                  <a:srgbClr val="000000"/>
                </a:solidFill>
                <a:effectLst/>
                <a:latin typeface="Open Sans" panose="020B0606030504020204" pitchFamily="34" charset="0"/>
              </a:rPr>
              <a:t>Não precisa abrir várias portas para permitir o tráfego de entrada ou saída</a:t>
            </a:r>
          </a:p>
          <a:p>
            <a:pPr marL="742950" lvl="1" indent="-285750" algn="just" fontAlgn="base">
              <a:buFont typeface="Arial" panose="020B0604020202020204" pitchFamily="34" charset="0"/>
              <a:buChar char="•"/>
            </a:pPr>
            <a:r>
              <a:rPr lang="pt-BR" sz="1600" b="0" i="0" dirty="0">
                <a:solidFill>
                  <a:srgbClr val="000000"/>
                </a:solidFill>
                <a:effectLst/>
                <a:latin typeface="Open Sans" panose="020B0606030504020204" pitchFamily="34" charset="0"/>
              </a:rPr>
              <a:t>Oferece recursos de registro substantivos</a:t>
            </a:r>
          </a:p>
        </p:txBody>
      </p:sp>
      <p:pic>
        <p:nvPicPr>
          <p:cNvPr id="5" name="Imagem 4">
            <a:extLst>
              <a:ext uri="{FF2B5EF4-FFF2-40B4-BE49-F238E27FC236}">
                <a16:creationId xmlns:a16="http://schemas.microsoft.com/office/drawing/2014/main" id="{F483FE31-58AD-8915-2F35-758DABD6C5CD}"/>
              </a:ext>
            </a:extLst>
          </p:cNvPr>
          <p:cNvPicPr>
            <a:picLocks noChangeAspect="1"/>
          </p:cNvPicPr>
          <p:nvPr/>
        </p:nvPicPr>
        <p:blipFill>
          <a:blip r:embed="rId2"/>
          <a:stretch>
            <a:fillRect/>
          </a:stretch>
        </p:blipFill>
        <p:spPr>
          <a:xfrm>
            <a:off x="7785101" y="3429000"/>
            <a:ext cx="4164012" cy="3370153"/>
          </a:xfrm>
          <a:prstGeom prst="rect">
            <a:avLst/>
          </a:prstGeom>
        </p:spPr>
      </p:pic>
    </p:spTree>
    <p:extLst>
      <p:ext uri="{BB962C8B-B14F-4D97-AF65-F5344CB8AC3E}">
        <p14:creationId xmlns:p14="http://schemas.microsoft.com/office/powerpoint/2010/main" val="3700263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0F8F6726-EF55-24AD-BC66-C817E6F1BA36}"/>
              </a:ext>
            </a:extLst>
          </p:cNvPr>
          <p:cNvPicPr>
            <a:picLocks noChangeAspect="1"/>
          </p:cNvPicPr>
          <p:nvPr/>
        </p:nvPicPr>
        <p:blipFill>
          <a:blip r:embed="rId2"/>
          <a:stretch>
            <a:fillRect/>
          </a:stretch>
        </p:blipFill>
        <p:spPr>
          <a:xfrm>
            <a:off x="7785101" y="3429000"/>
            <a:ext cx="4164012" cy="3370153"/>
          </a:xfrm>
          <a:prstGeom prst="rect">
            <a:avLst/>
          </a:prstGeom>
        </p:spPr>
      </p:pic>
      <p:sp>
        <p:nvSpPr>
          <p:cNvPr id="4" name="CaixaDeTexto 3">
            <a:extLst>
              <a:ext uri="{FF2B5EF4-FFF2-40B4-BE49-F238E27FC236}">
                <a16:creationId xmlns:a16="http://schemas.microsoft.com/office/drawing/2014/main" id="{AF35C8C9-D5C8-B54C-1986-C78E16828DA8}"/>
              </a:ext>
            </a:extLst>
          </p:cNvPr>
          <p:cNvSpPr txBox="1"/>
          <p:nvPr/>
        </p:nvSpPr>
        <p:spPr>
          <a:xfrm>
            <a:off x="406400" y="520343"/>
            <a:ext cx="11036300" cy="3139321"/>
          </a:xfrm>
          <a:prstGeom prst="rect">
            <a:avLst/>
          </a:prstGeom>
          <a:noFill/>
        </p:spPr>
        <p:txBody>
          <a:bodyPr wrap="square">
            <a:spAutoFit/>
          </a:bodyPr>
          <a:lstStyle/>
          <a:p>
            <a:pPr algn="just" fontAlgn="base"/>
            <a:r>
              <a:rPr lang="pt-BR" b="1" i="0" dirty="0">
                <a:solidFill>
                  <a:srgbClr val="000000"/>
                </a:solidFill>
                <a:effectLst/>
                <a:latin typeface="Open Sans" panose="020B0606030504020204" pitchFamily="34" charset="0"/>
              </a:rPr>
              <a:t>Desvantagens do firewall de inspeção inteligente</a:t>
            </a:r>
          </a:p>
          <a:p>
            <a:pPr marL="742950" lvl="1" indent="-285750" algn="just" fontAlgn="base">
              <a:buFont typeface="Arial" panose="020B0604020202020204" pitchFamily="34" charset="0"/>
              <a:buChar char="•"/>
            </a:pPr>
            <a:r>
              <a:rPr lang="pt-BR" b="0" i="0" dirty="0">
                <a:solidFill>
                  <a:srgbClr val="000000"/>
                </a:solidFill>
                <a:effectLst/>
                <a:latin typeface="Open Sans" panose="020B0606030504020204" pitchFamily="34" charset="0"/>
              </a:rPr>
              <a:t>Consome muitos recursos e interfere na velocidade das comunicações da rede</a:t>
            </a:r>
          </a:p>
          <a:p>
            <a:pPr marL="742950" lvl="1" indent="-285750" algn="just" fontAlgn="base">
              <a:buFont typeface="Arial" panose="020B0604020202020204" pitchFamily="34" charset="0"/>
              <a:buChar char="•"/>
            </a:pPr>
            <a:r>
              <a:rPr lang="pt-BR" b="0" i="0" dirty="0">
                <a:solidFill>
                  <a:srgbClr val="000000"/>
                </a:solidFill>
                <a:effectLst/>
                <a:latin typeface="Open Sans" panose="020B0606030504020204" pitchFamily="34" charset="0"/>
              </a:rPr>
              <a:t>Mais caro do que outras opções de firewall</a:t>
            </a:r>
          </a:p>
          <a:p>
            <a:pPr marL="742950" lvl="1" indent="-285750" algn="just" fontAlgn="base">
              <a:buFont typeface="Arial" panose="020B0604020202020204" pitchFamily="34" charset="0"/>
              <a:buChar char="•"/>
            </a:pPr>
            <a:r>
              <a:rPr lang="pt-BR" b="0" i="0" dirty="0">
                <a:solidFill>
                  <a:srgbClr val="000000"/>
                </a:solidFill>
                <a:effectLst/>
                <a:latin typeface="Open Sans" panose="020B0606030504020204" pitchFamily="34" charset="0"/>
              </a:rPr>
              <a:t>Não fornece recursos de autenticação para validar que as fontes de tráfego não são falsificadas</a:t>
            </a:r>
          </a:p>
          <a:p>
            <a:pPr algn="just" fontAlgn="base"/>
            <a:r>
              <a:rPr lang="pt-BR" b="0" i="0" dirty="0">
                <a:solidFill>
                  <a:srgbClr val="000000"/>
                </a:solidFill>
                <a:effectLst/>
                <a:latin typeface="Open Sans" panose="020B0606030504020204" pitchFamily="34" charset="0"/>
              </a:rPr>
              <a:t>A maioria das organizações se beneficia do uso de um firewall de inspeção com monitoração de estado. Esses dispositivos servem como um gateway mais completo entre computadores e outros ativos dentro da rede gerenciada pelo firewall e recursos fora da empresa. Eles também podem ser altamente eficazes na defesa de dispositivos de rede contra ataques específicos, como </a:t>
            </a:r>
            <a:r>
              <a:rPr lang="pt-BR" b="0" i="0" dirty="0" err="1">
                <a:solidFill>
                  <a:srgbClr val="000000"/>
                </a:solidFill>
                <a:effectLst/>
                <a:latin typeface="Open Sans" panose="020B0606030504020204" pitchFamily="34" charset="0"/>
              </a:rPr>
              <a:t>DoS</a:t>
            </a:r>
            <a:r>
              <a:rPr lang="pt-BR" b="0" i="0" dirty="0">
                <a:solidFill>
                  <a:srgbClr val="000000"/>
                </a:solidFill>
                <a:effectLst/>
                <a:latin typeface="Open Sans" panose="020B0606030504020204" pitchFamily="34" charset="0"/>
              </a:rPr>
              <a:t>.</a:t>
            </a:r>
          </a:p>
          <a:p>
            <a:br>
              <a:rPr lang="pt-BR" b="1" i="0" u="none" strike="noStrike" dirty="0">
                <a:solidFill>
                  <a:srgbClr val="E64946"/>
                </a:solidFill>
                <a:effectLst/>
                <a:latin typeface="inherit"/>
                <a:hlinkClick r:id="rId3"/>
              </a:rPr>
            </a:br>
            <a:endParaRPr lang="pt-BR" dirty="0"/>
          </a:p>
        </p:txBody>
      </p:sp>
      <p:sp>
        <p:nvSpPr>
          <p:cNvPr id="6" name="CaixaDeTexto 5">
            <a:extLst>
              <a:ext uri="{FF2B5EF4-FFF2-40B4-BE49-F238E27FC236}">
                <a16:creationId xmlns:a16="http://schemas.microsoft.com/office/drawing/2014/main" id="{69774A02-1697-9EB0-D341-526F136A1623}"/>
              </a:ext>
            </a:extLst>
          </p:cNvPr>
          <p:cNvSpPr txBox="1"/>
          <p:nvPr/>
        </p:nvSpPr>
        <p:spPr>
          <a:xfrm>
            <a:off x="242887" y="3768213"/>
            <a:ext cx="7199313" cy="2462213"/>
          </a:xfrm>
          <a:prstGeom prst="rect">
            <a:avLst/>
          </a:prstGeom>
          <a:solidFill>
            <a:schemeClr val="bg2"/>
          </a:solidFill>
        </p:spPr>
        <p:txBody>
          <a:bodyPr wrap="square">
            <a:spAutoFit/>
          </a:bodyPr>
          <a:lstStyle/>
          <a:p>
            <a:pPr algn="just"/>
            <a:r>
              <a:rPr lang="pt-BR" sz="1400" b="1" i="0" dirty="0">
                <a:solidFill>
                  <a:srgbClr val="000000"/>
                </a:solidFill>
                <a:effectLst/>
                <a:latin typeface="open sans" panose="020B0606030504020204" pitchFamily="34" charset="0"/>
              </a:rPr>
              <a:t>O que são ataques </a:t>
            </a:r>
            <a:r>
              <a:rPr lang="pt-BR" sz="1400" b="1" i="0" dirty="0" err="1">
                <a:solidFill>
                  <a:srgbClr val="000000"/>
                </a:solidFill>
                <a:effectLst/>
                <a:latin typeface="open sans" panose="020B0606030504020204" pitchFamily="34" charset="0"/>
              </a:rPr>
              <a:t>DoS</a:t>
            </a:r>
            <a:r>
              <a:rPr lang="pt-BR" sz="1400" b="1" i="0" dirty="0">
                <a:solidFill>
                  <a:srgbClr val="000000"/>
                </a:solidFill>
                <a:effectLst/>
                <a:latin typeface="open sans" panose="020B0606030504020204" pitchFamily="34" charset="0"/>
              </a:rPr>
              <a:t>?</a:t>
            </a:r>
          </a:p>
          <a:p>
            <a:pPr algn="just"/>
            <a:r>
              <a:rPr lang="pt-BR" sz="1400" b="1" i="0" dirty="0">
                <a:solidFill>
                  <a:srgbClr val="000000"/>
                </a:solidFill>
                <a:effectLst/>
                <a:latin typeface="open sans" panose="020B0606030504020204" pitchFamily="34" charset="0"/>
              </a:rPr>
              <a:t>Os ataques </a:t>
            </a:r>
            <a:r>
              <a:rPr lang="pt-BR" sz="1400" b="1" i="0" dirty="0" err="1">
                <a:solidFill>
                  <a:srgbClr val="000000"/>
                </a:solidFill>
                <a:effectLst/>
                <a:latin typeface="open sans" panose="020B0606030504020204" pitchFamily="34" charset="0"/>
              </a:rPr>
              <a:t>DoS</a:t>
            </a:r>
            <a:r>
              <a:rPr lang="pt-BR" sz="1400" b="1" i="0" dirty="0">
                <a:solidFill>
                  <a:srgbClr val="000000"/>
                </a:solidFill>
                <a:effectLst/>
                <a:latin typeface="open sans" panose="020B0606030504020204" pitchFamily="34" charset="0"/>
              </a:rPr>
              <a:t> (sigla para </a:t>
            </a:r>
            <a:r>
              <a:rPr lang="pt-BR" sz="1400" b="1" i="0" dirty="0" err="1">
                <a:solidFill>
                  <a:srgbClr val="000000"/>
                </a:solidFill>
                <a:effectLst/>
                <a:latin typeface="open sans" panose="020B0606030504020204" pitchFamily="34" charset="0"/>
              </a:rPr>
              <a:t>Denial</a:t>
            </a:r>
            <a:r>
              <a:rPr lang="pt-BR" sz="1400" b="1" i="0" dirty="0">
                <a:solidFill>
                  <a:srgbClr val="000000"/>
                </a:solidFill>
                <a:effectLst/>
                <a:latin typeface="open sans" panose="020B0606030504020204" pitchFamily="34" charset="0"/>
              </a:rPr>
              <a:t> </a:t>
            </a:r>
            <a:r>
              <a:rPr lang="pt-BR" sz="1400" b="1" i="0" dirty="0" err="1">
                <a:solidFill>
                  <a:srgbClr val="000000"/>
                </a:solidFill>
                <a:effectLst/>
                <a:latin typeface="open sans" panose="020B0606030504020204" pitchFamily="34" charset="0"/>
              </a:rPr>
              <a:t>of</a:t>
            </a:r>
            <a:r>
              <a:rPr lang="pt-BR" sz="1400" b="1" i="0" dirty="0">
                <a:solidFill>
                  <a:srgbClr val="000000"/>
                </a:solidFill>
                <a:effectLst/>
                <a:latin typeface="open sans" panose="020B0606030504020204" pitchFamily="34" charset="0"/>
              </a:rPr>
              <a:t> Service), que podem ser interpretados como "Ataques de Negação de Serviços", consistem em tentativas de fazer com que computadores - servidores Web, por exemplo - tenham dificuldade ou mesmo sejam impedidos de executar suas tarefas.</a:t>
            </a:r>
          </a:p>
          <a:p>
            <a:pPr algn="just"/>
            <a:endParaRPr lang="pt-BR" sz="1400" b="1" dirty="0">
              <a:solidFill>
                <a:srgbClr val="000000"/>
              </a:solidFill>
              <a:latin typeface="open sans" panose="020B0606030504020204" pitchFamily="34" charset="0"/>
            </a:endParaRPr>
          </a:p>
          <a:p>
            <a:pPr algn="just"/>
            <a:r>
              <a:rPr lang="pt-BR" sz="1400" b="1" i="0" dirty="0">
                <a:solidFill>
                  <a:srgbClr val="000000"/>
                </a:solidFill>
                <a:effectLst/>
                <a:latin typeface="open sans" panose="020B0606030504020204" pitchFamily="34" charset="0"/>
              </a:rPr>
              <a:t>O que são ataques </a:t>
            </a:r>
            <a:r>
              <a:rPr lang="pt-BR" sz="1400" b="1" i="0" dirty="0" err="1">
                <a:solidFill>
                  <a:srgbClr val="000000"/>
                </a:solidFill>
                <a:effectLst/>
                <a:latin typeface="open sans" panose="020B0606030504020204" pitchFamily="34" charset="0"/>
              </a:rPr>
              <a:t>DoS</a:t>
            </a:r>
            <a:r>
              <a:rPr lang="pt-BR" sz="1400" b="1" i="0" dirty="0">
                <a:solidFill>
                  <a:srgbClr val="000000"/>
                </a:solidFill>
                <a:effectLst/>
                <a:latin typeface="open sans" panose="020B0606030504020204" pitchFamily="34" charset="0"/>
              </a:rPr>
              <a:t>?</a:t>
            </a:r>
          </a:p>
          <a:p>
            <a:pPr algn="just"/>
            <a:r>
              <a:rPr lang="pt-BR" sz="1400" b="1" i="0" dirty="0" err="1">
                <a:solidFill>
                  <a:srgbClr val="000000"/>
                </a:solidFill>
                <a:effectLst/>
                <a:latin typeface="open sans" panose="020B0606030504020204" pitchFamily="34" charset="0"/>
              </a:rPr>
              <a:t>DDoS</a:t>
            </a:r>
            <a:r>
              <a:rPr lang="pt-BR" sz="1400" b="1" i="0" dirty="0">
                <a:solidFill>
                  <a:srgbClr val="000000"/>
                </a:solidFill>
                <a:effectLst/>
                <a:latin typeface="open sans" panose="020B0606030504020204" pitchFamily="34" charset="0"/>
              </a:rPr>
              <a:t>, sigla para </a:t>
            </a:r>
            <a:r>
              <a:rPr lang="pt-BR" sz="1400" b="1" i="0" dirty="0" err="1">
                <a:solidFill>
                  <a:srgbClr val="000000"/>
                </a:solidFill>
                <a:effectLst/>
                <a:latin typeface="open sans" panose="020B0606030504020204" pitchFamily="34" charset="0"/>
              </a:rPr>
              <a:t>Distributed</a:t>
            </a:r>
            <a:r>
              <a:rPr lang="pt-BR" sz="1400" b="1" i="0" dirty="0">
                <a:solidFill>
                  <a:srgbClr val="000000"/>
                </a:solidFill>
                <a:effectLst/>
                <a:latin typeface="open sans" panose="020B0606030504020204" pitchFamily="34" charset="0"/>
              </a:rPr>
              <a:t> </a:t>
            </a:r>
            <a:r>
              <a:rPr lang="pt-BR" sz="1400" b="1" i="0" dirty="0" err="1">
                <a:solidFill>
                  <a:srgbClr val="000000"/>
                </a:solidFill>
                <a:effectLst/>
                <a:latin typeface="open sans" panose="020B0606030504020204" pitchFamily="34" charset="0"/>
              </a:rPr>
              <a:t>Denial</a:t>
            </a:r>
            <a:r>
              <a:rPr lang="pt-BR" sz="1400" b="1" i="0" dirty="0">
                <a:solidFill>
                  <a:srgbClr val="000000"/>
                </a:solidFill>
                <a:effectLst/>
                <a:latin typeface="open sans" panose="020B0606030504020204" pitchFamily="34" charset="0"/>
              </a:rPr>
              <a:t> </a:t>
            </a:r>
            <a:r>
              <a:rPr lang="pt-BR" sz="1400" b="1" i="0" dirty="0" err="1">
                <a:solidFill>
                  <a:srgbClr val="000000"/>
                </a:solidFill>
                <a:effectLst/>
                <a:latin typeface="open sans" panose="020B0606030504020204" pitchFamily="34" charset="0"/>
              </a:rPr>
              <a:t>of</a:t>
            </a:r>
            <a:r>
              <a:rPr lang="pt-BR" sz="1400" b="1" i="0" dirty="0">
                <a:solidFill>
                  <a:srgbClr val="000000"/>
                </a:solidFill>
                <a:effectLst/>
                <a:latin typeface="open sans" panose="020B0606030504020204" pitchFamily="34" charset="0"/>
              </a:rPr>
              <a:t> Service, é um tipo de ataque </a:t>
            </a:r>
            <a:r>
              <a:rPr lang="pt-BR" sz="1400" b="1" i="0" dirty="0" err="1">
                <a:solidFill>
                  <a:srgbClr val="000000"/>
                </a:solidFill>
                <a:effectLst/>
                <a:latin typeface="open sans" panose="020B0606030504020204" pitchFamily="34" charset="0"/>
              </a:rPr>
              <a:t>DoS</a:t>
            </a:r>
            <a:r>
              <a:rPr lang="pt-BR" sz="1400" b="1" i="0" dirty="0">
                <a:solidFill>
                  <a:srgbClr val="000000"/>
                </a:solidFill>
                <a:effectLst/>
                <a:latin typeface="open sans" panose="020B0606030504020204" pitchFamily="34" charset="0"/>
              </a:rPr>
              <a:t> de grandes dimensões, ou seja, que utiliza até milhares de computadores para atacar uma determinada máquina, distribuindo a ação entre elas.</a:t>
            </a:r>
          </a:p>
          <a:p>
            <a:pPr algn="just"/>
            <a:endParaRPr lang="pt-BR" sz="1400" b="1" i="0" dirty="0">
              <a:solidFill>
                <a:srgbClr val="000000"/>
              </a:solidFill>
              <a:effectLst/>
              <a:latin typeface="open sans" panose="020B0606030504020204" pitchFamily="34" charset="0"/>
            </a:endParaRPr>
          </a:p>
        </p:txBody>
      </p:sp>
    </p:spTree>
    <p:extLst>
      <p:ext uri="{BB962C8B-B14F-4D97-AF65-F5344CB8AC3E}">
        <p14:creationId xmlns:p14="http://schemas.microsoft.com/office/powerpoint/2010/main" val="1699960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F13B66B2-8950-0DBC-E098-75F78D63450F}"/>
              </a:ext>
            </a:extLst>
          </p:cNvPr>
          <p:cNvSpPr txBox="1"/>
          <p:nvPr/>
        </p:nvSpPr>
        <p:spPr>
          <a:xfrm>
            <a:off x="254000" y="275947"/>
            <a:ext cx="11366500" cy="3293209"/>
          </a:xfrm>
          <a:prstGeom prst="rect">
            <a:avLst/>
          </a:prstGeom>
          <a:noFill/>
        </p:spPr>
        <p:txBody>
          <a:bodyPr wrap="square">
            <a:spAutoFit/>
          </a:bodyPr>
          <a:lstStyle/>
          <a:p>
            <a:pPr algn="just" fontAlgn="base"/>
            <a:r>
              <a:rPr lang="pt-BR" sz="1600" b="1" i="0" dirty="0">
                <a:solidFill>
                  <a:srgbClr val="00B050"/>
                </a:solidFill>
                <a:effectLst/>
                <a:latin typeface="Open Sans" panose="020B0606030504020204" pitchFamily="34" charset="0"/>
              </a:rPr>
              <a:t>3.2.5 Firewall de última geração (Next-</a:t>
            </a:r>
            <a:r>
              <a:rPr lang="pt-BR" sz="1600" b="1" i="0" dirty="0" err="1">
                <a:solidFill>
                  <a:srgbClr val="00B050"/>
                </a:solidFill>
                <a:effectLst/>
                <a:latin typeface="Open Sans" panose="020B0606030504020204" pitchFamily="34" charset="0"/>
              </a:rPr>
              <a:t>generation</a:t>
            </a:r>
            <a:r>
              <a:rPr lang="pt-BR" sz="1600" b="1" i="0" dirty="0">
                <a:solidFill>
                  <a:srgbClr val="00B050"/>
                </a:solidFill>
                <a:effectLst/>
                <a:latin typeface="Open Sans" panose="020B0606030504020204" pitchFamily="34" charset="0"/>
              </a:rPr>
              <a:t> firewall)</a:t>
            </a:r>
          </a:p>
          <a:p>
            <a:pPr algn="just" fontAlgn="base"/>
            <a:r>
              <a:rPr lang="pt-BR" sz="1600" b="0" i="0" dirty="0">
                <a:solidFill>
                  <a:srgbClr val="000000"/>
                </a:solidFill>
                <a:effectLst/>
                <a:latin typeface="Open Sans" panose="020B0606030504020204" pitchFamily="34" charset="0"/>
              </a:rPr>
              <a:t>Um NGFW típico combina inspeção de pacote com inspeção de estado e também inclui alguma variedade de inspeção profunda de pacote ( </a:t>
            </a:r>
            <a:r>
              <a:rPr lang="pt-BR" sz="1600" b="1" i="0" u="none" strike="noStrike" dirty="0">
                <a:solidFill>
                  <a:srgbClr val="E64946"/>
                </a:solidFill>
                <a:effectLst/>
                <a:latin typeface="inherit"/>
                <a:hlinkClick r:id="rId2"/>
              </a:rPr>
              <a:t>DPI</a:t>
            </a:r>
            <a:r>
              <a:rPr lang="pt-BR" sz="1600" b="0" i="0" dirty="0">
                <a:solidFill>
                  <a:srgbClr val="000000"/>
                </a:solidFill>
                <a:effectLst/>
                <a:latin typeface="Open Sans" panose="020B0606030504020204" pitchFamily="34" charset="0"/>
              </a:rPr>
              <a:t> ), bem como outros sistemas de segurança de rede, como IDS / IPS, filtragem de malware e antivírus.</a:t>
            </a:r>
          </a:p>
          <a:p>
            <a:pPr algn="just" fontAlgn="base"/>
            <a:r>
              <a:rPr lang="pt-BR" sz="1600" b="0" i="0" dirty="0">
                <a:solidFill>
                  <a:srgbClr val="000000"/>
                </a:solidFill>
                <a:effectLst/>
                <a:latin typeface="Open Sans" panose="020B0606030504020204" pitchFamily="34" charset="0"/>
              </a:rPr>
              <a:t>Enquanto a inspeção de pacotes em firewalls tradicionais olha exclusivamente para o cabeçalho do protocolo do pacote, o DPI analisa os dados reais que o pacote está transportando. Um firewall DPI rastreia o progresso de uma sessão de navegação na web e pode perceber se uma carga útil de pacote, quando montada com outros pacotes em uma resposta de servidor HTTP, constitui uma resposta formatada em HTML legítima.</a:t>
            </a:r>
          </a:p>
          <a:p>
            <a:pPr algn="just" fontAlgn="base"/>
            <a:r>
              <a:rPr lang="pt-BR" sz="1600" b="1" i="0" dirty="0">
                <a:solidFill>
                  <a:srgbClr val="000000"/>
                </a:solidFill>
                <a:effectLst/>
                <a:latin typeface="Open Sans" panose="020B0606030504020204" pitchFamily="34" charset="0"/>
              </a:rPr>
              <a:t>Vantagens do NGFW</a:t>
            </a:r>
          </a:p>
          <a:p>
            <a:pPr marL="742950" lvl="1" indent="-285750" algn="just" fontAlgn="base">
              <a:buFont typeface="Arial" panose="020B0604020202020204" pitchFamily="34" charset="0"/>
              <a:buChar char="•"/>
            </a:pPr>
            <a:r>
              <a:rPr lang="pt-BR" sz="1600" b="0" i="0" dirty="0">
                <a:solidFill>
                  <a:srgbClr val="000000"/>
                </a:solidFill>
                <a:effectLst/>
                <a:latin typeface="Open Sans" panose="020B0606030504020204" pitchFamily="34" charset="0"/>
              </a:rPr>
              <a:t>Combina DPI com filtragem de malware e outros controles para fornecer um nível ideal de filtragem</a:t>
            </a:r>
          </a:p>
          <a:p>
            <a:pPr marL="742950" lvl="1" indent="-285750" algn="just" fontAlgn="base">
              <a:buFont typeface="Arial" panose="020B0604020202020204" pitchFamily="34" charset="0"/>
              <a:buChar char="•"/>
            </a:pPr>
            <a:r>
              <a:rPr lang="pt-BR" sz="1600" b="0" i="0" dirty="0">
                <a:solidFill>
                  <a:srgbClr val="000000"/>
                </a:solidFill>
                <a:effectLst/>
                <a:latin typeface="Open Sans" panose="020B0606030504020204" pitchFamily="34" charset="0"/>
              </a:rPr>
              <a:t>Rastreia todo o tráfego da camada 2 para a camada de aplicativo para obter insights mais precisos do que outros métodos</a:t>
            </a:r>
          </a:p>
          <a:p>
            <a:pPr marL="742950" lvl="1" indent="-285750" algn="just" fontAlgn="base">
              <a:buFont typeface="Arial" panose="020B0604020202020204" pitchFamily="34" charset="0"/>
              <a:buChar char="•"/>
            </a:pPr>
            <a:r>
              <a:rPr lang="pt-BR" sz="1600" b="0" i="0" dirty="0">
                <a:solidFill>
                  <a:srgbClr val="000000"/>
                </a:solidFill>
                <a:effectLst/>
                <a:latin typeface="Open Sans" panose="020B0606030504020204" pitchFamily="34" charset="0"/>
              </a:rPr>
              <a:t>Pode ser atualizado automaticamente para fornecer o contexto atual</a:t>
            </a:r>
          </a:p>
        </p:txBody>
      </p:sp>
      <p:pic>
        <p:nvPicPr>
          <p:cNvPr id="5" name="Imagem 4">
            <a:extLst>
              <a:ext uri="{FF2B5EF4-FFF2-40B4-BE49-F238E27FC236}">
                <a16:creationId xmlns:a16="http://schemas.microsoft.com/office/drawing/2014/main" id="{734EDFE8-8B77-FFB0-2768-B6ED539FEFAF}"/>
              </a:ext>
            </a:extLst>
          </p:cNvPr>
          <p:cNvPicPr>
            <a:picLocks noChangeAspect="1"/>
          </p:cNvPicPr>
          <p:nvPr/>
        </p:nvPicPr>
        <p:blipFill>
          <a:blip r:embed="rId3"/>
          <a:stretch>
            <a:fillRect/>
          </a:stretch>
        </p:blipFill>
        <p:spPr>
          <a:xfrm>
            <a:off x="4927600" y="3569156"/>
            <a:ext cx="7264400" cy="3200399"/>
          </a:xfrm>
          <a:prstGeom prst="rect">
            <a:avLst/>
          </a:prstGeom>
        </p:spPr>
      </p:pic>
    </p:spTree>
    <p:extLst>
      <p:ext uri="{BB962C8B-B14F-4D97-AF65-F5344CB8AC3E}">
        <p14:creationId xmlns:p14="http://schemas.microsoft.com/office/powerpoint/2010/main" val="1456298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0815697B-C5E6-DB3D-91F8-CC28D28B89BC}"/>
              </a:ext>
            </a:extLst>
          </p:cNvPr>
          <p:cNvSpPr txBox="1"/>
          <p:nvPr/>
        </p:nvSpPr>
        <p:spPr>
          <a:xfrm>
            <a:off x="406400" y="721142"/>
            <a:ext cx="11049000" cy="2308324"/>
          </a:xfrm>
          <a:prstGeom prst="rect">
            <a:avLst/>
          </a:prstGeom>
          <a:noFill/>
        </p:spPr>
        <p:txBody>
          <a:bodyPr wrap="square">
            <a:spAutoFit/>
          </a:bodyPr>
          <a:lstStyle/>
          <a:p>
            <a:pPr algn="just" fontAlgn="base"/>
            <a:r>
              <a:rPr lang="pt-BR" sz="1600" b="1" i="0" dirty="0">
                <a:solidFill>
                  <a:srgbClr val="000000"/>
                </a:solidFill>
                <a:effectLst/>
                <a:latin typeface="Open Sans" panose="020B0606030504020204" pitchFamily="34" charset="0"/>
              </a:rPr>
              <a:t>Desvantagens do NGFW</a:t>
            </a:r>
          </a:p>
          <a:p>
            <a:pPr marL="742950" lvl="1" indent="-285750" algn="just" fontAlgn="base">
              <a:buFont typeface="Arial" panose="020B0604020202020204" pitchFamily="34" charset="0"/>
              <a:buChar char="•"/>
            </a:pPr>
            <a:r>
              <a:rPr lang="pt-BR" sz="1600" b="0" i="0" dirty="0">
                <a:solidFill>
                  <a:srgbClr val="000000"/>
                </a:solidFill>
                <a:effectLst/>
                <a:latin typeface="Open Sans" panose="020B0606030504020204" pitchFamily="34" charset="0"/>
              </a:rPr>
              <a:t>Para obter o maior benefício, as organizações precisam integrar </a:t>
            </a:r>
            <a:r>
              <a:rPr lang="pt-BR" sz="1600" b="0" i="0" dirty="0" err="1">
                <a:solidFill>
                  <a:srgbClr val="000000"/>
                </a:solidFill>
                <a:effectLst/>
                <a:latin typeface="Open Sans" panose="020B0606030504020204" pitchFamily="34" charset="0"/>
              </a:rPr>
              <a:t>NGFWs</a:t>
            </a:r>
            <a:r>
              <a:rPr lang="pt-BR" sz="1600" b="0" i="0" dirty="0">
                <a:solidFill>
                  <a:srgbClr val="000000"/>
                </a:solidFill>
                <a:effectLst/>
                <a:latin typeface="Open Sans" panose="020B0606030504020204" pitchFamily="34" charset="0"/>
              </a:rPr>
              <a:t> com outros sistemas de segurança, o que pode ser um processo complexo</a:t>
            </a:r>
          </a:p>
          <a:p>
            <a:pPr marL="742950" lvl="1" indent="-285750" algn="just" fontAlgn="base">
              <a:buFont typeface="Arial" panose="020B0604020202020204" pitchFamily="34" charset="0"/>
              <a:buChar char="•"/>
            </a:pPr>
            <a:r>
              <a:rPr lang="pt-BR" sz="1600" b="0" i="0" dirty="0">
                <a:solidFill>
                  <a:srgbClr val="000000"/>
                </a:solidFill>
                <a:effectLst/>
                <a:latin typeface="Open Sans" panose="020B0606030504020204" pitchFamily="34" charset="0"/>
              </a:rPr>
              <a:t>Mais caro do que outros tipos de firewall</a:t>
            </a:r>
          </a:p>
          <a:p>
            <a:pPr lvl="1" algn="just" fontAlgn="base"/>
            <a:endParaRPr lang="pt-BR" sz="1600" b="0" i="0" dirty="0">
              <a:solidFill>
                <a:srgbClr val="000000"/>
              </a:solidFill>
              <a:effectLst/>
              <a:latin typeface="Open Sans" panose="020B0606030504020204" pitchFamily="34" charset="0"/>
            </a:endParaRPr>
          </a:p>
          <a:p>
            <a:pPr algn="just" fontAlgn="base"/>
            <a:r>
              <a:rPr lang="pt-BR" sz="1600" b="0" i="0" dirty="0">
                <a:solidFill>
                  <a:srgbClr val="000000"/>
                </a:solidFill>
                <a:effectLst/>
                <a:latin typeface="Open Sans" panose="020B0606030504020204" pitchFamily="34" charset="0"/>
              </a:rPr>
              <a:t>Os </a:t>
            </a:r>
            <a:r>
              <a:rPr lang="pt-BR" sz="1600" b="0" i="0" dirty="0" err="1">
                <a:solidFill>
                  <a:srgbClr val="000000"/>
                </a:solidFill>
                <a:effectLst/>
                <a:latin typeface="Open Sans" panose="020B0606030504020204" pitchFamily="34" charset="0"/>
              </a:rPr>
              <a:t>NGFWs</a:t>
            </a:r>
            <a:r>
              <a:rPr lang="pt-BR" sz="1600" b="0" i="0" dirty="0">
                <a:solidFill>
                  <a:srgbClr val="000000"/>
                </a:solidFill>
                <a:effectLst/>
                <a:latin typeface="Open Sans" panose="020B0606030504020204" pitchFamily="34" charset="0"/>
              </a:rPr>
              <a:t> são uma proteção essencial para organizações em setores altamente regulamentados, como saúde ou finanças. Esses firewalls oferecem </a:t>
            </a:r>
            <a:r>
              <a:rPr lang="pt-BR" sz="1600" b="1" i="0" u="none" strike="noStrike" dirty="0">
                <a:solidFill>
                  <a:srgbClr val="E64946"/>
                </a:solidFill>
                <a:effectLst/>
                <a:latin typeface="inherit"/>
                <a:hlinkClick r:id="rId2"/>
              </a:rPr>
              <a:t>capacidade multifuncional</a:t>
            </a:r>
            <a:r>
              <a:rPr lang="pt-BR" sz="1600" b="0" i="0" dirty="0">
                <a:solidFill>
                  <a:srgbClr val="000000"/>
                </a:solidFill>
                <a:effectLst/>
                <a:latin typeface="Open Sans" panose="020B0606030504020204" pitchFamily="34" charset="0"/>
              </a:rPr>
              <a:t> , que atrai aqueles com uma forte compreensão sobre o quão virulento é o ambiente de ameaças. Os </a:t>
            </a:r>
            <a:r>
              <a:rPr lang="pt-BR" sz="1600" b="0" i="0" dirty="0" err="1">
                <a:solidFill>
                  <a:srgbClr val="000000"/>
                </a:solidFill>
                <a:effectLst/>
                <a:latin typeface="Open Sans" panose="020B0606030504020204" pitchFamily="34" charset="0"/>
              </a:rPr>
              <a:t>NGFWs</a:t>
            </a:r>
            <a:r>
              <a:rPr lang="pt-BR" sz="1600" b="0" i="0" dirty="0">
                <a:solidFill>
                  <a:srgbClr val="000000"/>
                </a:solidFill>
                <a:effectLst/>
                <a:latin typeface="Open Sans" panose="020B0606030504020204" pitchFamily="34" charset="0"/>
              </a:rPr>
              <a:t> funcionam melhor quando integrados a outros sistemas de segurança, o que, em muitos casos, requer um alto grau de especialização.</a:t>
            </a:r>
          </a:p>
        </p:txBody>
      </p:sp>
      <p:pic>
        <p:nvPicPr>
          <p:cNvPr id="4" name="Imagem 3">
            <a:extLst>
              <a:ext uri="{FF2B5EF4-FFF2-40B4-BE49-F238E27FC236}">
                <a16:creationId xmlns:a16="http://schemas.microsoft.com/office/drawing/2014/main" id="{8FD2FD86-F240-6962-9178-A97BC03B2CC2}"/>
              </a:ext>
            </a:extLst>
          </p:cNvPr>
          <p:cNvPicPr>
            <a:picLocks noChangeAspect="1"/>
          </p:cNvPicPr>
          <p:nvPr/>
        </p:nvPicPr>
        <p:blipFill>
          <a:blip r:embed="rId3"/>
          <a:stretch>
            <a:fillRect/>
          </a:stretch>
        </p:blipFill>
        <p:spPr>
          <a:xfrm>
            <a:off x="4927600" y="3569156"/>
            <a:ext cx="7264400" cy="3200399"/>
          </a:xfrm>
          <a:prstGeom prst="rect">
            <a:avLst/>
          </a:prstGeom>
        </p:spPr>
      </p:pic>
    </p:spTree>
    <p:extLst>
      <p:ext uri="{BB962C8B-B14F-4D97-AF65-F5344CB8AC3E}">
        <p14:creationId xmlns:p14="http://schemas.microsoft.com/office/powerpoint/2010/main" val="3046964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C9D7E248-A8BA-7748-0CD7-C9FED8CB590B}"/>
              </a:ext>
            </a:extLst>
          </p:cNvPr>
          <p:cNvSpPr txBox="1"/>
          <p:nvPr/>
        </p:nvSpPr>
        <p:spPr>
          <a:xfrm>
            <a:off x="606005" y="390825"/>
            <a:ext cx="6094562" cy="1908215"/>
          </a:xfrm>
          <a:prstGeom prst="rect">
            <a:avLst/>
          </a:prstGeom>
          <a:noFill/>
        </p:spPr>
        <p:txBody>
          <a:bodyPr wrap="square">
            <a:spAutoFit/>
          </a:bodyPr>
          <a:lstStyle/>
          <a:p>
            <a:pPr algn="l"/>
            <a:r>
              <a:rPr lang="pt-BR" sz="2800" b="0" i="0" u="none" strike="noStrike" baseline="0" dirty="0">
                <a:latin typeface="FrutigerLTStd-Black"/>
              </a:rPr>
              <a:t>Objetivos:</a:t>
            </a:r>
          </a:p>
          <a:p>
            <a:pPr algn="l"/>
            <a:r>
              <a:rPr lang="pt-BR" sz="1800" b="1" i="0" u="none" strike="noStrike" baseline="0" dirty="0">
                <a:latin typeface="FrutigerLTStd-Bold"/>
              </a:rPr>
              <a:t>• </a:t>
            </a:r>
            <a:r>
              <a:rPr lang="pt-BR" sz="1800" b="0" i="0" u="none" strike="noStrike" baseline="0" dirty="0">
                <a:latin typeface="FrutigerLTStd-Light"/>
              </a:rPr>
              <a:t>identificar as funções de uma Autoridade Certificadora;</a:t>
            </a:r>
          </a:p>
          <a:p>
            <a:pPr algn="l"/>
            <a:r>
              <a:rPr lang="pt-BR" sz="1800" b="1" i="0" u="none" strike="noStrike" baseline="0" dirty="0">
                <a:latin typeface="FrutigerLTStd-Bold"/>
              </a:rPr>
              <a:t>• </a:t>
            </a:r>
            <a:r>
              <a:rPr lang="pt-BR" sz="1800" b="0" i="0" u="none" strike="noStrike" baseline="0" dirty="0">
                <a:latin typeface="FrutigerLTStd-Light"/>
              </a:rPr>
              <a:t>reconhecer como ocorre o processo de autenticação;</a:t>
            </a:r>
          </a:p>
          <a:p>
            <a:pPr algn="l"/>
            <a:r>
              <a:rPr lang="pt-BR" sz="1800" b="1" i="0" u="none" strike="noStrike" baseline="0" dirty="0">
                <a:latin typeface="FrutigerLTStd-Bold"/>
              </a:rPr>
              <a:t>• </a:t>
            </a:r>
            <a:r>
              <a:rPr lang="pt-BR" sz="1800" b="0" i="0" u="none" strike="noStrike" baseline="0" dirty="0">
                <a:latin typeface="FrutigerLTStd-Light"/>
              </a:rPr>
              <a:t>identificar as funções do firewall;</a:t>
            </a:r>
          </a:p>
          <a:p>
            <a:pPr algn="l"/>
            <a:r>
              <a:rPr lang="pt-BR" sz="1800" b="1" i="0" u="none" strike="noStrike" baseline="0" dirty="0">
                <a:latin typeface="FrutigerLTStd-Bold"/>
              </a:rPr>
              <a:t>• </a:t>
            </a:r>
            <a:r>
              <a:rPr lang="pt-BR" sz="1800" b="0" i="0" u="none" strike="noStrike" baseline="0" dirty="0">
                <a:latin typeface="FrutigerLTStd-Light"/>
              </a:rPr>
              <a:t>distinguir os tipos de firewall; e</a:t>
            </a:r>
          </a:p>
          <a:p>
            <a:pPr algn="l"/>
            <a:r>
              <a:rPr lang="pt-BR" sz="1800" b="1" i="0" u="none" strike="noStrike" baseline="0" dirty="0">
                <a:latin typeface="FrutigerLTStd-Bold"/>
              </a:rPr>
              <a:t>• </a:t>
            </a:r>
            <a:r>
              <a:rPr lang="pt-BR" sz="1800" b="0" i="0" u="none" strike="noStrike" baseline="0" dirty="0">
                <a:latin typeface="FrutigerLTStd-Light"/>
              </a:rPr>
              <a:t>apontar a localização do firewall na rede de computadores</a:t>
            </a:r>
            <a:endParaRPr lang="pt-BR" dirty="0"/>
          </a:p>
        </p:txBody>
      </p:sp>
      <p:sp>
        <p:nvSpPr>
          <p:cNvPr id="7" name="CaixaDeTexto 6">
            <a:extLst>
              <a:ext uri="{FF2B5EF4-FFF2-40B4-BE49-F238E27FC236}">
                <a16:creationId xmlns:a16="http://schemas.microsoft.com/office/drawing/2014/main" id="{C0B8728E-5A87-5CB4-850E-F68AF61A76DA}"/>
              </a:ext>
            </a:extLst>
          </p:cNvPr>
          <p:cNvSpPr txBox="1"/>
          <p:nvPr/>
        </p:nvSpPr>
        <p:spPr>
          <a:xfrm>
            <a:off x="606005" y="2179796"/>
            <a:ext cx="10979990" cy="4678204"/>
          </a:xfrm>
          <a:prstGeom prst="rect">
            <a:avLst/>
          </a:prstGeom>
          <a:noFill/>
        </p:spPr>
        <p:txBody>
          <a:bodyPr wrap="square">
            <a:spAutoFit/>
          </a:bodyPr>
          <a:lstStyle/>
          <a:p>
            <a:pPr algn="just"/>
            <a:r>
              <a:rPr lang="pt-BR" sz="2800" b="0" i="0" u="none" strike="noStrike" baseline="0" dirty="0">
                <a:latin typeface="FrutigerLTStd-Black"/>
              </a:rPr>
              <a:t>1.1 Autoridade Certificadora – AC</a:t>
            </a:r>
          </a:p>
          <a:p>
            <a:pPr algn="just"/>
            <a:r>
              <a:rPr lang="pt-BR" sz="1800" b="0" i="0" u="none" strike="noStrike" baseline="0" dirty="0">
                <a:latin typeface="FrutigerLTStd-Light"/>
              </a:rPr>
              <a:t>As autoridades Certificadoras – AC são instituições credenciadas para emitir certificados digitais, associando ao titular pares de chaves criptográficas, gerados sempre pelo titular, que terá acesso exclusivo a sua chave privada, sendo o titular responsável pelo controle, uso e conhecimento, conforme o site do SERPRO. </a:t>
            </a:r>
          </a:p>
          <a:p>
            <a:pPr algn="just"/>
            <a:r>
              <a:rPr lang="pt-BR" sz="1800" b="0" i="0" u="none" strike="noStrike" baseline="0" dirty="0">
                <a:latin typeface="FrutigerLTStd-Light"/>
              </a:rPr>
              <a:t>Disponível em: &lt; </a:t>
            </a:r>
            <a:r>
              <a:rPr lang="pt-BR" sz="1800" b="0" i="0" u="none" strike="noStrike" baseline="0" dirty="0">
                <a:latin typeface="FrutigerLTStd-Light"/>
                <a:hlinkClick r:id="rId2"/>
              </a:rPr>
              <a:t>https://ccd.serpro.gov.br/</a:t>
            </a:r>
            <a:r>
              <a:rPr lang="pt-BR" sz="1800" b="0" i="0" u="none" strike="noStrike" baseline="0" dirty="0" err="1">
                <a:latin typeface="FrutigerLTStd-Light"/>
                <a:hlinkClick r:id="rId2"/>
              </a:rPr>
              <a:t>egba</a:t>
            </a:r>
            <a:r>
              <a:rPr lang="pt-BR" sz="1800" b="0" i="0" u="none" strike="noStrike" baseline="0" dirty="0">
                <a:latin typeface="FrutigerLTStd-Light"/>
                <a:hlinkClick r:id="rId2"/>
              </a:rPr>
              <a:t>/</a:t>
            </a:r>
            <a:r>
              <a:rPr lang="pt-BR" sz="1800" b="0" i="0" u="none" strike="noStrike" baseline="0" dirty="0" err="1">
                <a:latin typeface="FrutigerLTStd-Light"/>
                <a:hlinkClick r:id="rId2"/>
              </a:rPr>
              <a:t>docs</a:t>
            </a:r>
            <a:r>
              <a:rPr lang="pt-BR" sz="1800" b="0" i="0" u="none" strike="noStrike" baseline="0" dirty="0">
                <a:latin typeface="FrutigerLTStd-Light"/>
                <a:hlinkClick r:id="rId2"/>
              </a:rPr>
              <a:t>/perguntas.htm#0</a:t>
            </a:r>
            <a:r>
              <a:rPr lang="pt-BR" sz="1800" b="0" i="0" u="none" strike="noStrike" baseline="0" dirty="0">
                <a:latin typeface="FrutigerLTStd-Light"/>
              </a:rPr>
              <a:t>&gt;</a:t>
            </a:r>
          </a:p>
          <a:p>
            <a:pPr algn="just"/>
            <a:endParaRPr lang="pt-BR" sz="1800" b="0" i="0" u="none" strike="noStrike" baseline="0" dirty="0">
              <a:latin typeface="FrutigerLTStd-Light"/>
            </a:endParaRPr>
          </a:p>
          <a:p>
            <a:pPr algn="just"/>
            <a:r>
              <a:rPr lang="pt-BR" sz="1800" b="0" i="0" u="none" strike="noStrike" baseline="0" dirty="0">
                <a:latin typeface="FrutigerLTStd-Light"/>
              </a:rPr>
              <a:t>A autoridade certificadora tem como funções a emissão, expedição, distribuição, revogação e gerenciamento dos certificados, assim como disponibiliza uma lista de certificados revogados aos usuários, além de manter registro</a:t>
            </a:r>
          </a:p>
          <a:p>
            <a:pPr algn="just"/>
            <a:r>
              <a:rPr lang="pt-BR" sz="1800" b="0" i="0" u="none" strike="noStrike" baseline="0" dirty="0">
                <a:latin typeface="FrutigerLTStd-Light"/>
              </a:rPr>
              <a:t>de todas as operações.</a:t>
            </a:r>
          </a:p>
          <a:p>
            <a:pPr algn="just"/>
            <a:endParaRPr lang="pt-BR" sz="1800" b="0" i="0" u="none" strike="noStrike" baseline="0" dirty="0">
              <a:latin typeface="FrutigerLTStd-Light"/>
            </a:endParaRPr>
          </a:p>
          <a:p>
            <a:pPr algn="just"/>
            <a:r>
              <a:rPr lang="pt-BR" sz="1800" b="0" i="0" u="none" strike="noStrike" baseline="0" dirty="0">
                <a:latin typeface="FrutigerLTStd-Light"/>
              </a:rPr>
              <a:t>Para efetuar o cadastro ou identificação junto à autoridade certificadora – AC, pode-se dirigir a uma Autoridade de Registro – AR, que são vinculadas a uma determinada AC, que recebe esses dados cadastrais dos usuários e</a:t>
            </a:r>
          </a:p>
          <a:p>
            <a:pPr algn="just"/>
            <a:r>
              <a:rPr lang="pt-BR" sz="1800" b="0" i="0" u="none" strike="noStrike" baseline="0" dirty="0">
                <a:latin typeface="FrutigerLTStd-Light"/>
              </a:rPr>
              <a:t>depois encaminha a solicitação de certificados às </a:t>
            </a:r>
            <a:r>
              <a:rPr lang="pt-BR" sz="1800" b="0" i="0" u="none" strike="noStrike" baseline="0" dirty="0" err="1">
                <a:latin typeface="FrutigerLTStd-Light"/>
              </a:rPr>
              <a:t>ACs</a:t>
            </a:r>
            <a:r>
              <a:rPr lang="pt-BR" sz="1800" b="0" i="0" u="none" strike="noStrike" baseline="0" dirty="0">
                <a:latin typeface="FrutigerLTStd-Light"/>
              </a:rPr>
              <a:t>, mantendo o registro de suas operações.</a:t>
            </a:r>
          </a:p>
          <a:p>
            <a:pPr algn="just"/>
            <a:endParaRPr lang="pt-BR" sz="1800" b="0" i="0" u="none" strike="noStrike" baseline="0" dirty="0">
              <a:latin typeface="FrutigerLTStd-Light"/>
            </a:endParaRPr>
          </a:p>
          <a:p>
            <a:pPr algn="just"/>
            <a:r>
              <a:rPr lang="pt-BR" sz="1800" b="0" i="0" u="none" strike="noStrike" baseline="0" dirty="0">
                <a:latin typeface="FrutigerLTStd-Light"/>
              </a:rPr>
              <a:t>O certificado só será válido caso o emissor tenha a chave pública emitida pela AC, comprovando sua origem de emissão. Contudo, existem muitas </a:t>
            </a:r>
            <a:r>
              <a:rPr lang="pt-BR" sz="1800" b="0" i="0" u="none" strike="noStrike" baseline="0" dirty="0" err="1">
                <a:latin typeface="FrutigerLTStd-Light"/>
              </a:rPr>
              <a:t>ACs</a:t>
            </a:r>
            <a:r>
              <a:rPr lang="pt-BR" sz="1800" b="0" i="0" u="none" strike="noStrike" baseline="0" dirty="0">
                <a:latin typeface="FrutigerLTStd-Light"/>
              </a:rPr>
              <a:t> pelo mundo, inviabilizando a obtenção da chave pública de cada uma.</a:t>
            </a:r>
            <a:endParaRPr lang="pt-BR" dirty="0"/>
          </a:p>
        </p:txBody>
      </p:sp>
    </p:spTree>
    <p:extLst>
      <p:ext uri="{BB962C8B-B14F-4D97-AF65-F5344CB8AC3E}">
        <p14:creationId xmlns:p14="http://schemas.microsoft.com/office/powerpoint/2010/main" val="7508306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F3F6DAB0-F861-73C8-112D-1588DE4992DF}"/>
              </a:ext>
            </a:extLst>
          </p:cNvPr>
          <p:cNvSpPr txBox="1"/>
          <p:nvPr/>
        </p:nvSpPr>
        <p:spPr>
          <a:xfrm>
            <a:off x="381000" y="474345"/>
            <a:ext cx="10401300" cy="4247317"/>
          </a:xfrm>
          <a:prstGeom prst="rect">
            <a:avLst/>
          </a:prstGeom>
          <a:noFill/>
        </p:spPr>
        <p:txBody>
          <a:bodyPr wrap="square">
            <a:spAutoFit/>
          </a:bodyPr>
          <a:lstStyle/>
          <a:p>
            <a:pPr algn="just" fontAlgn="base"/>
            <a:r>
              <a:rPr lang="pt-BR" b="1" i="0" dirty="0">
                <a:solidFill>
                  <a:srgbClr val="00B050"/>
                </a:solidFill>
                <a:effectLst/>
                <a:latin typeface="Open Sans" panose="020B0606030504020204" pitchFamily="34" charset="0"/>
              </a:rPr>
              <a:t>3.3 Métodos de entrega de firewall</a:t>
            </a:r>
          </a:p>
          <a:p>
            <a:pPr algn="just" fontAlgn="base"/>
            <a:r>
              <a:rPr lang="pt-BR" b="0" i="0" dirty="0">
                <a:solidFill>
                  <a:srgbClr val="000000"/>
                </a:solidFill>
                <a:effectLst/>
                <a:latin typeface="Open Sans" panose="020B0606030504020204" pitchFamily="34" charset="0"/>
              </a:rPr>
              <a:t>Conforme os modelos de consumo de TI evoluíram, também evoluíram as opções de implantação de segurança. Hoje, os firewalls podem ser implantados como dispositivos de hardware, baseados em software ou fornecidos como um serviço.</a:t>
            </a:r>
          </a:p>
          <a:p>
            <a:pPr algn="just" fontAlgn="base"/>
            <a:endParaRPr lang="pt-BR" dirty="0">
              <a:solidFill>
                <a:srgbClr val="000000"/>
              </a:solidFill>
              <a:latin typeface="Open Sans" panose="020B0606030504020204" pitchFamily="34" charset="0"/>
            </a:endParaRPr>
          </a:p>
          <a:p>
            <a:pPr algn="just" fontAlgn="base"/>
            <a:endParaRPr lang="pt-BR" b="0" i="0" dirty="0">
              <a:solidFill>
                <a:srgbClr val="000000"/>
              </a:solidFill>
              <a:effectLst/>
              <a:latin typeface="Open Sans" panose="020B0606030504020204" pitchFamily="34" charset="0"/>
            </a:endParaRPr>
          </a:p>
          <a:p>
            <a:pPr algn="just" fontAlgn="base"/>
            <a:r>
              <a:rPr lang="pt-BR" b="1" i="0" dirty="0">
                <a:solidFill>
                  <a:srgbClr val="000000"/>
                </a:solidFill>
                <a:effectLst/>
                <a:latin typeface="Open Sans" panose="020B0606030504020204" pitchFamily="34" charset="0"/>
              </a:rPr>
              <a:t>Firewalls baseados em hardware</a:t>
            </a:r>
          </a:p>
          <a:p>
            <a:pPr algn="just" fontAlgn="base"/>
            <a:r>
              <a:rPr lang="pt-BR" b="0" i="0" dirty="0">
                <a:solidFill>
                  <a:srgbClr val="000000"/>
                </a:solidFill>
                <a:effectLst/>
                <a:latin typeface="Open Sans" panose="020B0606030504020204" pitchFamily="34" charset="0"/>
              </a:rPr>
              <a:t>Um firewall baseado em hardware é um dispositivo que atua como um gateway seguro entre os dispositivos dentro do perímetro da rede e aqueles fora dele. Por serem dispositivos autocontidos, os firewalls baseados em hardware não consomem energia de processamento ou outros recursos dos dispositivos host.</a:t>
            </a:r>
          </a:p>
          <a:p>
            <a:pPr algn="just" fontAlgn="base"/>
            <a:r>
              <a:rPr lang="pt-BR" b="0" i="0" dirty="0">
                <a:solidFill>
                  <a:srgbClr val="000000"/>
                </a:solidFill>
                <a:effectLst/>
                <a:latin typeface="Open Sans" panose="020B0606030504020204" pitchFamily="34" charset="0"/>
              </a:rPr>
              <a:t>Às vezes chamados </a:t>
            </a:r>
            <a:r>
              <a:rPr lang="pt-BR" b="0" i="1" dirty="0">
                <a:solidFill>
                  <a:srgbClr val="000000"/>
                </a:solidFill>
                <a:effectLst/>
                <a:latin typeface="inherit"/>
              </a:rPr>
              <a:t>de firewalls baseados em rede (network-</a:t>
            </a:r>
            <a:r>
              <a:rPr lang="pt-BR" b="0" i="1" dirty="0" err="1">
                <a:solidFill>
                  <a:srgbClr val="000000"/>
                </a:solidFill>
                <a:effectLst/>
                <a:latin typeface="inherit"/>
              </a:rPr>
              <a:t>based</a:t>
            </a:r>
            <a:r>
              <a:rPr lang="pt-BR" b="0" i="1" dirty="0">
                <a:solidFill>
                  <a:srgbClr val="000000"/>
                </a:solidFill>
                <a:effectLst/>
                <a:latin typeface="inherit"/>
              </a:rPr>
              <a:t> firewalls)</a:t>
            </a:r>
            <a:r>
              <a:rPr lang="pt-BR" b="0" i="0" dirty="0">
                <a:solidFill>
                  <a:srgbClr val="000000"/>
                </a:solidFill>
                <a:effectLst/>
                <a:latin typeface="Open Sans" panose="020B0606030504020204" pitchFamily="34" charset="0"/>
              </a:rPr>
              <a:t> , esses dispositivos são ideais para organizações de médio e grande porte que buscam proteger muitos dispositivos. Firewalls baseados em hardware requerem mais conhecimento para configurar e gerenciar do que seus equivalentes baseados em host (</a:t>
            </a:r>
            <a:r>
              <a:rPr lang="pt-BR" b="0" i="1" dirty="0">
                <a:solidFill>
                  <a:srgbClr val="000000"/>
                </a:solidFill>
                <a:effectLst/>
                <a:latin typeface="inherit"/>
              </a:rPr>
              <a:t>host-</a:t>
            </a:r>
            <a:r>
              <a:rPr lang="pt-BR" b="0" i="1" dirty="0" err="1">
                <a:solidFill>
                  <a:srgbClr val="000000"/>
                </a:solidFill>
                <a:effectLst/>
                <a:latin typeface="inherit"/>
              </a:rPr>
              <a:t>based</a:t>
            </a:r>
            <a:r>
              <a:rPr lang="pt-BR" b="0" i="0" dirty="0">
                <a:solidFill>
                  <a:srgbClr val="000000"/>
                </a:solidFill>
                <a:effectLst/>
                <a:latin typeface="Open Sans" panose="020B0606030504020204" pitchFamily="34" charset="0"/>
              </a:rPr>
              <a:t>).</a:t>
            </a:r>
          </a:p>
        </p:txBody>
      </p:sp>
    </p:spTree>
    <p:extLst>
      <p:ext uri="{BB962C8B-B14F-4D97-AF65-F5344CB8AC3E}">
        <p14:creationId xmlns:p14="http://schemas.microsoft.com/office/powerpoint/2010/main" val="4027145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BCDFE553-B438-7A1B-5941-268108134228}"/>
              </a:ext>
            </a:extLst>
          </p:cNvPr>
          <p:cNvSpPr txBox="1"/>
          <p:nvPr/>
        </p:nvSpPr>
        <p:spPr>
          <a:xfrm>
            <a:off x="762000" y="708442"/>
            <a:ext cx="10668000" cy="3416320"/>
          </a:xfrm>
          <a:prstGeom prst="rect">
            <a:avLst/>
          </a:prstGeom>
          <a:noFill/>
        </p:spPr>
        <p:txBody>
          <a:bodyPr wrap="square">
            <a:spAutoFit/>
          </a:bodyPr>
          <a:lstStyle/>
          <a:p>
            <a:pPr algn="l" fontAlgn="base"/>
            <a:r>
              <a:rPr lang="pt-BR" b="1" i="0" dirty="0">
                <a:solidFill>
                  <a:srgbClr val="000000"/>
                </a:solidFill>
                <a:effectLst/>
                <a:latin typeface="Open Sans" panose="020B0606030504020204" pitchFamily="34" charset="0"/>
              </a:rPr>
              <a:t>Firewalls baseados em software</a:t>
            </a:r>
          </a:p>
          <a:p>
            <a:pPr algn="l" fontAlgn="base"/>
            <a:endParaRPr lang="pt-BR" b="1" i="0" dirty="0">
              <a:solidFill>
                <a:srgbClr val="000000"/>
              </a:solidFill>
              <a:effectLst/>
              <a:latin typeface="Open Sans" panose="020B0606030504020204" pitchFamily="34" charset="0"/>
            </a:endParaRPr>
          </a:p>
          <a:p>
            <a:pPr algn="l" fontAlgn="base"/>
            <a:r>
              <a:rPr lang="pt-BR" b="0" i="0" dirty="0">
                <a:solidFill>
                  <a:srgbClr val="000000"/>
                </a:solidFill>
                <a:effectLst/>
                <a:latin typeface="Open Sans" panose="020B0606030504020204" pitchFamily="34" charset="0"/>
              </a:rPr>
              <a:t>Um firewall baseado em software, ou </a:t>
            </a:r>
            <a:r>
              <a:rPr lang="pt-BR" b="0" i="1" dirty="0">
                <a:solidFill>
                  <a:srgbClr val="000000"/>
                </a:solidFill>
                <a:effectLst/>
                <a:latin typeface="inherit"/>
              </a:rPr>
              <a:t>firewall host</a:t>
            </a:r>
            <a:r>
              <a:rPr lang="pt-BR" b="0" i="0" dirty="0">
                <a:solidFill>
                  <a:srgbClr val="000000"/>
                </a:solidFill>
                <a:effectLst/>
                <a:latin typeface="Open Sans" panose="020B0606030504020204" pitchFamily="34" charset="0"/>
              </a:rPr>
              <a:t> , é executado em um servidor ou outro dispositivo. O software de firewall do host precisa ser instalado em cada dispositivo que requer proteção. Assim, os firewalls baseados em software consomem alguns dos recursos de CPU e RAM do dispositivo host.</a:t>
            </a:r>
          </a:p>
          <a:p>
            <a:pPr algn="l" fontAlgn="base"/>
            <a:endParaRPr lang="pt-BR" b="0" i="0" dirty="0">
              <a:solidFill>
                <a:srgbClr val="000000"/>
              </a:solidFill>
              <a:effectLst/>
              <a:latin typeface="Open Sans" panose="020B0606030504020204" pitchFamily="34" charset="0"/>
            </a:endParaRPr>
          </a:p>
          <a:p>
            <a:pPr algn="l" fontAlgn="base"/>
            <a:r>
              <a:rPr lang="pt-BR" b="0" i="0" dirty="0">
                <a:solidFill>
                  <a:srgbClr val="000000"/>
                </a:solidFill>
                <a:effectLst/>
                <a:latin typeface="Open Sans" panose="020B0606030504020204" pitchFamily="34" charset="0"/>
              </a:rPr>
              <a:t>Os firewalls baseados em software fornecem proteção significativa aos dispositivos individuais contra vírus e outros conteúdos maliciosos. Eles podem discernir diferentes programas em execução no host, enquanto filtram o tráfego de entrada e saída. Isso fornece um nível de controle refinado, tornando possível habilitar as comunicações de / para um programa, mas impedi-las de / para outro.</a:t>
            </a:r>
          </a:p>
        </p:txBody>
      </p:sp>
    </p:spTree>
    <p:extLst>
      <p:ext uri="{BB962C8B-B14F-4D97-AF65-F5344CB8AC3E}">
        <p14:creationId xmlns:p14="http://schemas.microsoft.com/office/powerpoint/2010/main" val="2355111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B15E5903-A2D2-6860-8308-BB706AAF377C}"/>
              </a:ext>
            </a:extLst>
          </p:cNvPr>
          <p:cNvSpPr txBox="1"/>
          <p:nvPr/>
        </p:nvSpPr>
        <p:spPr>
          <a:xfrm>
            <a:off x="635000" y="1305342"/>
            <a:ext cx="10706100" cy="2585323"/>
          </a:xfrm>
          <a:prstGeom prst="rect">
            <a:avLst/>
          </a:prstGeom>
          <a:noFill/>
        </p:spPr>
        <p:txBody>
          <a:bodyPr wrap="square">
            <a:spAutoFit/>
          </a:bodyPr>
          <a:lstStyle/>
          <a:p>
            <a:pPr algn="just" fontAlgn="base"/>
            <a:r>
              <a:rPr lang="pt-BR" b="1" i="0" dirty="0">
                <a:solidFill>
                  <a:srgbClr val="000000"/>
                </a:solidFill>
                <a:effectLst/>
                <a:latin typeface="Open Sans" panose="020B0606030504020204" pitchFamily="34" charset="0"/>
              </a:rPr>
              <a:t>Firewalls hospedados em nuvem (Cloud/</a:t>
            </a:r>
            <a:r>
              <a:rPr lang="pt-BR" b="1" i="0" dirty="0" err="1">
                <a:solidFill>
                  <a:srgbClr val="000000"/>
                </a:solidFill>
                <a:effectLst/>
                <a:latin typeface="Open Sans" panose="020B0606030504020204" pitchFamily="34" charset="0"/>
              </a:rPr>
              <a:t>hosted</a:t>
            </a:r>
            <a:r>
              <a:rPr lang="pt-BR" b="1" i="0" dirty="0">
                <a:solidFill>
                  <a:srgbClr val="000000"/>
                </a:solidFill>
                <a:effectLst/>
                <a:latin typeface="Open Sans" panose="020B0606030504020204" pitchFamily="34" charset="0"/>
              </a:rPr>
              <a:t> firewalls)</a:t>
            </a:r>
          </a:p>
          <a:p>
            <a:pPr algn="just" fontAlgn="base"/>
            <a:endParaRPr lang="pt-BR" b="1" i="0" dirty="0">
              <a:solidFill>
                <a:srgbClr val="000000"/>
              </a:solidFill>
              <a:effectLst/>
              <a:latin typeface="Open Sans" panose="020B0606030504020204" pitchFamily="34" charset="0"/>
            </a:endParaRPr>
          </a:p>
          <a:p>
            <a:pPr algn="just" fontAlgn="base"/>
            <a:r>
              <a:rPr lang="pt-BR" b="0" i="0" dirty="0">
                <a:solidFill>
                  <a:srgbClr val="000000"/>
                </a:solidFill>
                <a:effectLst/>
                <a:latin typeface="Open Sans" panose="020B0606030504020204" pitchFamily="34" charset="0"/>
              </a:rPr>
              <a:t>Os provedores de serviços de segurança gerenciados (</a:t>
            </a:r>
            <a:r>
              <a:rPr lang="pt-BR" b="0" i="0" dirty="0" err="1">
                <a:solidFill>
                  <a:srgbClr val="000000"/>
                </a:solidFill>
                <a:effectLst/>
                <a:latin typeface="Open Sans" panose="020B0606030504020204" pitchFamily="34" charset="0"/>
              </a:rPr>
              <a:t>MSSPs</a:t>
            </a:r>
            <a:r>
              <a:rPr lang="pt-BR" b="0" i="0" dirty="0">
                <a:solidFill>
                  <a:srgbClr val="000000"/>
                </a:solidFill>
                <a:effectLst/>
                <a:latin typeface="Open Sans" panose="020B0606030504020204" pitchFamily="34" charset="0"/>
              </a:rPr>
              <a:t>) oferecem firewalls baseados em nuvem. Este serviço hospedado pode ser configurado para rastrear a atividade de rede interna e ambientes sob demanda de terceiros. Também conhecido como </a:t>
            </a:r>
            <a:r>
              <a:rPr lang="pt-BR" b="1" i="1" u="none" strike="noStrike" dirty="0">
                <a:solidFill>
                  <a:srgbClr val="E64946"/>
                </a:solidFill>
                <a:effectLst/>
                <a:latin typeface="inherit"/>
                <a:hlinkClick r:id="rId2"/>
              </a:rPr>
              <a:t>firewall como serviço (firewall-as-a-</a:t>
            </a:r>
            <a:r>
              <a:rPr lang="pt-BR" b="1" i="1" u="none" strike="noStrike" dirty="0" err="1">
                <a:solidFill>
                  <a:srgbClr val="E64946"/>
                </a:solidFill>
                <a:effectLst/>
                <a:latin typeface="inherit"/>
                <a:hlinkClick r:id="rId2"/>
              </a:rPr>
              <a:t>service</a:t>
            </a:r>
            <a:r>
              <a:rPr lang="pt-BR" b="1" i="1" u="none" strike="noStrike" dirty="0">
                <a:solidFill>
                  <a:srgbClr val="E64946"/>
                </a:solidFill>
                <a:effectLst/>
                <a:latin typeface="inherit"/>
                <a:hlinkClick r:id="rId2"/>
              </a:rPr>
              <a:t>)</a:t>
            </a:r>
            <a:r>
              <a:rPr lang="pt-BR" b="0" i="0" dirty="0">
                <a:solidFill>
                  <a:srgbClr val="000000"/>
                </a:solidFill>
                <a:effectLst/>
                <a:latin typeface="Open Sans" panose="020B0606030504020204" pitchFamily="34" charset="0"/>
              </a:rPr>
              <a:t> , os firewalls baseados em nuvem podem ser totalmente gerenciados por um MSSP, o </a:t>
            </a:r>
            <a:r>
              <a:rPr lang="pt-BR" b="1" i="0" u="none" strike="noStrike" dirty="0">
                <a:solidFill>
                  <a:srgbClr val="E64946"/>
                </a:solidFill>
                <a:effectLst/>
                <a:latin typeface="inherit"/>
                <a:hlinkClick r:id="rId3"/>
              </a:rPr>
              <a:t>que os torna uma boa opção</a:t>
            </a:r>
            <a:r>
              <a:rPr lang="pt-BR" b="0" i="0" dirty="0">
                <a:solidFill>
                  <a:srgbClr val="000000"/>
                </a:solidFill>
                <a:effectLst/>
                <a:latin typeface="Open Sans" panose="020B0606030504020204" pitchFamily="34" charset="0"/>
              </a:rPr>
              <a:t> para empresas grandes ou altamente distribuídas com lacunas nos recursos de segurança. Os firewalls baseados em nuvem também podem ser benéficos para organizações menores com equipe e experiência limitada.</a:t>
            </a:r>
          </a:p>
        </p:txBody>
      </p:sp>
    </p:spTree>
    <p:extLst>
      <p:ext uri="{BB962C8B-B14F-4D97-AF65-F5344CB8AC3E}">
        <p14:creationId xmlns:p14="http://schemas.microsoft.com/office/powerpoint/2010/main" val="3564263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DA6EF3AC-ADDF-D394-6118-95A77EBFB5F7}"/>
              </a:ext>
            </a:extLst>
          </p:cNvPr>
          <p:cNvSpPr txBox="1"/>
          <p:nvPr/>
        </p:nvSpPr>
        <p:spPr>
          <a:xfrm>
            <a:off x="406400" y="783441"/>
            <a:ext cx="10934700" cy="1754326"/>
          </a:xfrm>
          <a:prstGeom prst="rect">
            <a:avLst/>
          </a:prstGeom>
          <a:noFill/>
        </p:spPr>
        <p:txBody>
          <a:bodyPr wrap="square">
            <a:spAutoFit/>
          </a:bodyPr>
          <a:lstStyle/>
          <a:p>
            <a:pPr algn="just"/>
            <a:r>
              <a:rPr lang="pt-BR" sz="1800" b="0" i="0" u="none" strike="noStrike" baseline="0" dirty="0">
                <a:latin typeface="FrutigerLTStd-Light"/>
              </a:rPr>
              <a:t>Para solucionar esse problema, foi criada então a Autoridade Certificadora Raiz (AC-R) da Infraestrutura de Chaves Públicas Brasileira – ICP-Brasil, ou em inglês PKI (</a:t>
            </a:r>
            <a:r>
              <a:rPr lang="pt-BR" sz="1800" b="0" i="0" u="none" strike="noStrike" baseline="0" dirty="0" err="1">
                <a:latin typeface="FrutigerLTStd-Light"/>
              </a:rPr>
              <a:t>Public</a:t>
            </a:r>
            <a:r>
              <a:rPr lang="pt-BR" sz="1800" b="0" i="0" u="none" strike="noStrike" baseline="0" dirty="0">
                <a:latin typeface="FrutigerLTStd-Light"/>
              </a:rPr>
              <a:t> Key </a:t>
            </a:r>
            <a:r>
              <a:rPr lang="pt-BR" sz="1800" b="0" i="0" u="none" strike="noStrike" baseline="0" dirty="0" err="1">
                <a:latin typeface="FrutigerLTStd-Light"/>
              </a:rPr>
              <a:t>Infrastructure</a:t>
            </a:r>
            <a:r>
              <a:rPr lang="pt-BR" sz="1800" b="0" i="0" u="none" strike="noStrike" baseline="0" dirty="0">
                <a:latin typeface="FrutigerLTStd-Light"/>
              </a:rPr>
              <a:t>), assim definido pelo Instituto Nacional</a:t>
            </a:r>
          </a:p>
          <a:p>
            <a:pPr algn="just"/>
            <a:r>
              <a:rPr lang="pt-BR" sz="1800" b="0" i="0" u="none" strike="noStrike" baseline="0" dirty="0">
                <a:latin typeface="FrutigerLTStd-Light"/>
              </a:rPr>
              <a:t>de Tecnologia da Informação – ITI. (Fonte SERPRO).</a:t>
            </a:r>
          </a:p>
          <a:p>
            <a:pPr algn="just"/>
            <a:r>
              <a:rPr lang="pt-BR" sz="1800" b="0" i="0" u="none" strike="noStrike" baseline="0" dirty="0">
                <a:latin typeface="FrutigerLTStd-Light"/>
              </a:rPr>
              <a:t>O ICP-Brasil tem por função controlar as </a:t>
            </a:r>
            <a:r>
              <a:rPr lang="pt-BR" sz="1800" b="0" i="0" u="none" strike="noStrike" baseline="0" dirty="0" err="1">
                <a:latin typeface="FrutigerLTStd-Light"/>
              </a:rPr>
              <a:t>ACs</a:t>
            </a:r>
            <a:r>
              <a:rPr lang="pt-BR" sz="1800" b="0" i="0" u="none" strike="noStrike" baseline="0" dirty="0">
                <a:latin typeface="FrutigerLTStd-Light"/>
              </a:rPr>
              <a:t>, ou seja, o certificado emitido só terá validade diante do governo brasileiro caso seja reconhecido por este órgão brasileiro.</a:t>
            </a:r>
          </a:p>
          <a:p>
            <a:pPr algn="just"/>
            <a:r>
              <a:rPr lang="pt-BR" sz="1800" b="0" i="0" u="none" strike="noStrike" baseline="0" dirty="0">
                <a:latin typeface="FrutigerLTStd-Light"/>
              </a:rPr>
              <a:t>Segundo o Instituto Nacional de Tecnologia da Informação –(ITI):</a:t>
            </a:r>
            <a:endParaRPr lang="pt-BR" dirty="0"/>
          </a:p>
        </p:txBody>
      </p:sp>
      <p:sp>
        <p:nvSpPr>
          <p:cNvPr id="5" name="CaixaDeTexto 4">
            <a:extLst>
              <a:ext uri="{FF2B5EF4-FFF2-40B4-BE49-F238E27FC236}">
                <a16:creationId xmlns:a16="http://schemas.microsoft.com/office/drawing/2014/main" id="{533F0868-F473-1B14-9D7B-03418DE3D4F3}"/>
              </a:ext>
            </a:extLst>
          </p:cNvPr>
          <p:cNvSpPr txBox="1"/>
          <p:nvPr/>
        </p:nvSpPr>
        <p:spPr>
          <a:xfrm>
            <a:off x="406400" y="2658239"/>
            <a:ext cx="11023600" cy="2862322"/>
          </a:xfrm>
          <a:prstGeom prst="rect">
            <a:avLst/>
          </a:prstGeom>
          <a:noFill/>
        </p:spPr>
        <p:txBody>
          <a:bodyPr wrap="square">
            <a:spAutoFit/>
          </a:bodyPr>
          <a:lstStyle/>
          <a:p>
            <a:pPr algn="just"/>
            <a:r>
              <a:rPr lang="pt-BR" sz="1800" b="0" i="0" u="none" strike="noStrike" baseline="0" dirty="0">
                <a:latin typeface="FrutigerLTStd-Light"/>
              </a:rPr>
              <a:t>A Infraestrutura de Chaves Públicas Brasileiras (ICP-Brasil) é uma cadeia hierárquica e de confiança que viabiliza a emissão de certificados digitais para identificação virtual do cidadão, também tem o papel de credenciar e descredenciar os demais participantes da cadeia, supervisionar e fazer auditoria dos processos. Disponível em: &lt;http://www.iti.gov.br/index.php/icp-brasil/o--</a:t>
            </a:r>
            <a:r>
              <a:rPr lang="pt-BR" sz="1800" b="0" i="0" u="none" strike="noStrike" baseline="0" dirty="0" err="1">
                <a:latin typeface="FrutigerLTStd-Light"/>
              </a:rPr>
              <a:t>que-e</a:t>
            </a:r>
            <a:r>
              <a:rPr lang="pt-BR" sz="1800" b="0" i="0" u="none" strike="noStrike" baseline="0" dirty="0">
                <a:latin typeface="FrutigerLTStd-Light"/>
              </a:rPr>
              <a:t>&gt;)</a:t>
            </a:r>
          </a:p>
          <a:p>
            <a:pPr algn="just"/>
            <a:endParaRPr lang="pt-BR" sz="1800" b="0" i="0" u="none" strike="noStrike" baseline="0" dirty="0">
              <a:latin typeface="FrutigerLTStd-Light"/>
            </a:endParaRPr>
          </a:p>
          <a:p>
            <a:pPr algn="just"/>
            <a:r>
              <a:rPr lang="pt-BR" sz="1800" b="0" i="0" u="none" strike="noStrike" baseline="0" dirty="0">
                <a:latin typeface="FrutigerLTStd-Light"/>
              </a:rPr>
              <a:t>Esses certificados podem ser emitidos pelas </a:t>
            </a:r>
            <a:r>
              <a:rPr lang="pt-BR" sz="1800" b="0" i="0" u="none" strike="noStrike" baseline="0" dirty="0" err="1">
                <a:latin typeface="FrutigerLTStd-Light"/>
              </a:rPr>
              <a:t>ACs</a:t>
            </a:r>
            <a:r>
              <a:rPr lang="pt-BR" sz="1800" b="0" i="0" u="none" strike="noStrike" baseline="0" dirty="0">
                <a:latin typeface="FrutigerLTStd-Light"/>
              </a:rPr>
              <a:t> para pessoas físicas (e-CPF), para pessoas jurídicas (e-CNPJ), equipamentos ou aplicações (</a:t>
            </a:r>
            <a:r>
              <a:rPr lang="pt-BR" sz="1800" b="0" i="0" u="none" strike="noStrike" baseline="0" dirty="0" err="1">
                <a:latin typeface="FrutigerLTStd-Light"/>
              </a:rPr>
              <a:t>e-SERVIDOR</a:t>
            </a:r>
            <a:r>
              <a:rPr lang="pt-BR" sz="1800" b="0" i="0" u="none" strike="noStrike" baseline="0" dirty="0">
                <a:latin typeface="FrutigerLTStd-Light"/>
              </a:rPr>
              <a:t>), conforme a necessidade.</a:t>
            </a:r>
          </a:p>
          <a:p>
            <a:pPr algn="just"/>
            <a:endParaRPr lang="pt-BR" sz="1800" b="0" i="0" u="none" strike="noStrike" baseline="0" dirty="0">
              <a:latin typeface="FrutigerLTStd-Light"/>
            </a:endParaRPr>
          </a:p>
          <a:p>
            <a:pPr algn="just"/>
            <a:r>
              <a:rPr lang="pt-BR" sz="1800" b="0" i="0" u="none" strike="noStrike" baseline="0" dirty="0">
                <a:latin typeface="FrutigerLTStd-Light"/>
              </a:rPr>
              <a:t>Vamos citar algumas </a:t>
            </a:r>
            <a:r>
              <a:rPr lang="pt-BR" sz="1800" b="0" i="0" u="none" strike="noStrike" baseline="0" dirty="0" err="1">
                <a:latin typeface="FrutigerLTStd-Light"/>
              </a:rPr>
              <a:t>ACs</a:t>
            </a:r>
            <a:r>
              <a:rPr lang="pt-BR" sz="1800" b="0" i="0" u="none" strike="noStrike" baseline="0" dirty="0">
                <a:latin typeface="FrutigerLTStd-Light"/>
              </a:rPr>
              <a:t> do Brasil: Presidência da República, Receita Federal, SERPRO, Caixa Econômica Federal, Serasa, </a:t>
            </a:r>
            <a:r>
              <a:rPr lang="pt-BR" sz="1800" b="0" i="0" u="none" strike="noStrike" baseline="0" dirty="0" err="1">
                <a:latin typeface="FrutigerLTStd-Light"/>
              </a:rPr>
              <a:t>CertiSign</a:t>
            </a:r>
            <a:r>
              <a:rPr lang="pt-BR" sz="1800" b="0" i="0" u="none" strike="noStrike" baseline="0" dirty="0">
                <a:latin typeface="FrutigerLTStd-Light"/>
              </a:rPr>
              <a:t>, nelas você poderá solicitar seu Certificado Digital.</a:t>
            </a:r>
            <a:endParaRPr lang="pt-BR" dirty="0"/>
          </a:p>
        </p:txBody>
      </p:sp>
    </p:spTree>
    <p:extLst>
      <p:ext uri="{BB962C8B-B14F-4D97-AF65-F5344CB8AC3E}">
        <p14:creationId xmlns:p14="http://schemas.microsoft.com/office/powerpoint/2010/main" val="1062479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EF8E8722-21A5-E78F-B6DA-0A4FC480CA69}"/>
              </a:ext>
            </a:extLst>
          </p:cNvPr>
          <p:cNvSpPr txBox="1"/>
          <p:nvPr/>
        </p:nvSpPr>
        <p:spPr>
          <a:xfrm>
            <a:off x="457200" y="535901"/>
            <a:ext cx="11087100" cy="3293209"/>
          </a:xfrm>
          <a:prstGeom prst="rect">
            <a:avLst/>
          </a:prstGeom>
          <a:noFill/>
        </p:spPr>
        <p:txBody>
          <a:bodyPr wrap="square">
            <a:spAutoFit/>
          </a:bodyPr>
          <a:lstStyle/>
          <a:p>
            <a:pPr algn="just"/>
            <a:r>
              <a:rPr lang="pt-BR" sz="2800" dirty="0">
                <a:latin typeface="FrutigerLTStd-Black"/>
              </a:rPr>
              <a:t>1</a:t>
            </a:r>
            <a:r>
              <a:rPr lang="pt-BR" sz="2800" b="0" i="0" u="none" strike="noStrike" baseline="0" dirty="0">
                <a:latin typeface="FrutigerLTStd-Black"/>
              </a:rPr>
              <a:t>.2 Autenticação</a:t>
            </a:r>
          </a:p>
          <a:p>
            <a:pPr algn="just"/>
            <a:r>
              <a:rPr lang="pt-BR" sz="1800" b="0" i="0" u="none" strike="noStrike" baseline="0" dirty="0">
                <a:latin typeface="FrutigerLTStd-Light"/>
              </a:rPr>
              <a:t>O processo de autenticação ocorre quando os usuários sabem que estão acessando as informações desejadas do servidor correto, que os dados enviados chegaram ao destino e não sofreram mudanças, assim como somente</a:t>
            </a:r>
          </a:p>
          <a:p>
            <a:pPr algn="just"/>
            <a:r>
              <a:rPr lang="pt-BR" sz="1800" b="0" i="0" u="none" strike="noStrike" baseline="0" dirty="0">
                <a:latin typeface="FrutigerLTStd-Light"/>
              </a:rPr>
              <a:t>o receptor poderá ler as informações. Em contrapartida, o servidor precisa garantir que está se comunicando com o usuário certo e o conteúdo da mensagem e identidade do emissor estão corretos também.</a:t>
            </a:r>
          </a:p>
          <a:p>
            <a:pPr algn="just"/>
            <a:endParaRPr lang="pt-BR" sz="1800" b="0" i="0" u="none" strike="noStrike" baseline="0" dirty="0">
              <a:latin typeface="FrutigerLTStd-Light"/>
            </a:endParaRPr>
          </a:p>
          <a:p>
            <a:pPr algn="just"/>
            <a:r>
              <a:rPr lang="pt-BR" sz="1800" b="0" i="0" u="none" strike="noStrike" baseline="0" dirty="0">
                <a:latin typeface="FrutigerLTStd-Light"/>
              </a:rPr>
              <a:t>Esse mecanismo pode ser realizado entre as partes envolvidas por meio de uma assinatura digital ou mesmo utilizando o certificado digital, devidamente reconhecido pela AC.</a:t>
            </a:r>
          </a:p>
          <a:p>
            <a:pPr algn="just"/>
            <a:endParaRPr lang="pt-BR" sz="1800" b="0" i="0" u="none" strike="noStrike" baseline="0" dirty="0">
              <a:latin typeface="FrutigerLTStd-Light"/>
            </a:endParaRPr>
          </a:p>
          <a:p>
            <a:pPr algn="just"/>
            <a:r>
              <a:rPr lang="pt-BR" sz="1800" b="0" i="0" u="none" strike="noStrike" baseline="0" dirty="0">
                <a:latin typeface="FrutigerLTStd-Light"/>
              </a:rPr>
              <a:t>A autenticação faz uso da troca de mensagens entre as partes para existir a autenticação, restringindo o acesso via criptografia.</a:t>
            </a:r>
            <a:endParaRPr lang="pt-BR" dirty="0"/>
          </a:p>
        </p:txBody>
      </p:sp>
      <p:sp>
        <p:nvSpPr>
          <p:cNvPr id="5" name="CaixaDeTexto 4">
            <a:extLst>
              <a:ext uri="{FF2B5EF4-FFF2-40B4-BE49-F238E27FC236}">
                <a16:creationId xmlns:a16="http://schemas.microsoft.com/office/drawing/2014/main" id="{3B0FB0BA-40EF-DBB6-6DEB-7C1D61F0FA70}"/>
              </a:ext>
            </a:extLst>
          </p:cNvPr>
          <p:cNvSpPr txBox="1"/>
          <p:nvPr/>
        </p:nvSpPr>
        <p:spPr>
          <a:xfrm>
            <a:off x="457200" y="3829110"/>
            <a:ext cx="11087100" cy="1754326"/>
          </a:xfrm>
          <a:prstGeom prst="rect">
            <a:avLst/>
          </a:prstGeom>
          <a:noFill/>
        </p:spPr>
        <p:txBody>
          <a:bodyPr wrap="square">
            <a:spAutoFit/>
          </a:bodyPr>
          <a:lstStyle/>
          <a:p>
            <a:pPr algn="just"/>
            <a:r>
              <a:rPr lang="pt-BR" dirty="0">
                <a:latin typeface="FrutigerLTStd-Light"/>
              </a:rPr>
              <a:t>E</a:t>
            </a:r>
            <a:r>
              <a:rPr lang="pt-BR" sz="1800" b="0" i="0" u="none" strike="noStrike" baseline="0" dirty="0">
                <a:latin typeface="FrutigerLTStd-Light"/>
              </a:rPr>
              <a:t>sses procedimentos digitais ainda demorarão um pouco para ser introduzidos totalmente no cotidiano das pessoas e empresas, considerando as dificuldades de acesso a internet em algumas regiões do país, seu custo, e claro, a cultura, pois ainda temos o costume de acreditar que um documento é verdadeiro quando vemos o carimbo. Mas observamos também que as empresas que já estão totalmente inseridas nesse processo informatizado, como bancos, grandes indústrias, já fazem uso dessa tecnologia por considerar a segurança de seus dados crucial para a sobrevivência dos negócios.</a:t>
            </a:r>
            <a:endParaRPr lang="pt-BR" dirty="0"/>
          </a:p>
        </p:txBody>
      </p:sp>
    </p:spTree>
    <p:extLst>
      <p:ext uri="{BB962C8B-B14F-4D97-AF65-F5344CB8AC3E}">
        <p14:creationId xmlns:p14="http://schemas.microsoft.com/office/powerpoint/2010/main" val="3050004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0F5AB529-587C-6D30-F678-36FB32877900}"/>
              </a:ext>
            </a:extLst>
          </p:cNvPr>
          <p:cNvSpPr txBox="1"/>
          <p:nvPr/>
        </p:nvSpPr>
        <p:spPr>
          <a:xfrm>
            <a:off x="391885" y="666153"/>
            <a:ext cx="10842172" cy="1692771"/>
          </a:xfrm>
          <a:prstGeom prst="rect">
            <a:avLst/>
          </a:prstGeom>
          <a:noFill/>
        </p:spPr>
        <p:txBody>
          <a:bodyPr wrap="square">
            <a:spAutoFit/>
          </a:bodyPr>
          <a:lstStyle/>
          <a:p>
            <a:pPr algn="just"/>
            <a:r>
              <a:rPr lang="pt-BR" sz="2400" b="0" i="0" dirty="0">
                <a:solidFill>
                  <a:srgbClr val="00838E"/>
                </a:solidFill>
                <a:effectLst/>
                <a:latin typeface="Open Sans" panose="020B0606030504020204" pitchFamily="34" charset="0"/>
              </a:rPr>
              <a:t>2.0 Ameaças à Segurança</a:t>
            </a:r>
          </a:p>
          <a:p>
            <a:pPr algn="just"/>
            <a:r>
              <a:rPr lang="pt-BR" sz="1600" b="0" i="0" dirty="0">
                <a:solidFill>
                  <a:srgbClr val="000000"/>
                </a:solidFill>
                <a:effectLst/>
                <a:latin typeface="Open Sans" panose="020B0606030504020204" pitchFamily="34" charset="0"/>
              </a:rPr>
              <a:t>O furto de dados é uma das grandes ameaças à segurança da informação. Seus dados pessoais e/ou suas senhas podem ser obtidos interceptando o tráfego dos pacotes de dados na internet ou pela exploração de possíveis vulnerabilidades no seu computador (como </a:t>
            </a:r>
            <a:r>
              <a:rPr lang="pt-BR" sz="1600" b="0" i="0" dirty="0">
                <a:solidFill>
                  <a:srgbClr val="236E25"/>
                </a:solidFill>
                <a:effectLst/>
                <a:latin typeface="Open Sans" panose="020B0606030504020204" pitchFamily="34" charset="0"/>
              </a:rPr>
              <a:t>portas de acesso</a:t>
            </a:r>
            <a:r>
              <a:rPr lang="pt-BR" sz="1600" b="0" i="0" dirty="0">
                <a:solidFill>
                  <a:srgbClr val="000000"/>
                </a:solidFill>
                <a:effectLst/>
                <a:latin typeface="Open Sans" panose="020B0606030504020204" pitchFamily="34" charset="0"/>
              </a:rPr>
              <a:t> liberadas, falta de um </a:t>
            </a:r>
            <a:r>
              <a:rPr lang="pt-BR" sz="1600" b="0" i="1" dirty="0">
                <a:solidFill>
                  <a:srgbClr val="000000"/>
                </a:solidFill>
                <a:effectLst/>
                <a:latin typeface="Open Sans" panose="020B0606030504020204" pitchFamily="34" charset="0"/>
              </a:rPr>
              <a:t>firewall</a:t>
            </a:r>
            <a:r>
              <a:rPr lang="pt-BR" sz="1600" b="0" i="0" dirty="0">
                <a:solidFill>
                  <a:srgbClr val="000000"/>
                </a:solidFill>
                <a:effectLst/>
                <a:latin typeface="Open Sans" panose="020B0606030504020204" pitchFamily="34" charset="0"/>
              </a:rPr>
              <a:t>, </a:t>
            </a:r>
            <a:r>
              <a:rPr lang="pt-BR" sz="1600" b="0" i="1" dirty="0">
                <a:solidFill>
                  <a:srgbClr val="000000"/>
                </a:solidFill>
                <a:effectLst/>
                <a:latin typeface="Open Sans" panose="020B0606030504020204" pitchFamily="34" charset="0"/>
              </a:rPr>
              <a:t>softwares</a:t>
            </a:r>
            <a:r>
              <a:rPr lang="pt-BR" sz="1600" b="0" i="0" dirty="0">
                <a:solidFill>
                  <a:srgbClr val="000000"/>
                </a:solidFill>
                <a:effectLst/>
                <a:latin typeface="Open Sans" panose="020B0606030504020204" pitchFamily="34" charset="0"/>
              </a:rPr>
              <a:t> piratas etc.).</a:t>
            </a:r>
          </a:p>
          <a:p>
            <a:pPr algn="just"/>
            <a:r>
              <a:rPr lang="pt-BR" sz="1600" b="0" i="0" dirty="0">
                <a:solidFill>
                  <a:srgbClr val="000000"/>
                </a:solidFill>
                <a:effectLst/>
                <a:latin typeface="Open Sans" panose="020B0606030504020204" pitchFamily="34" charset="0"/>
              </a:rPr>
              <a:t>Tipos de técnicas utilizadas pelos criminosos virtuais.</a:t>
            </a:r>
          </a:p>
        </p:txBody>
      </p:sp>
      <p:sp>
        <p:nvSpPr>
          <p:cNvPr id="7" name="CaixaDeTexto 6">
            <a:extLst>
              <a:ext uri="{FF2B5EF4-FFF2-40B4-BE49-F238E27FC236}">
                <a16:creationId xmlns:a16="http://schemas.microsoft.com/office/drawing/2014/main" id="{70920F2B-7CAF-928A-2C12-108208C95A6E}"/>
              </a:ext>
            </a:extLst>
          </p:cNvPr>
          <p:cNvSpPr txBox="1"/>
          <p:nvPr/>
        </p:nvSpPr>
        <p:spPr>
          <a:xfrm>
            <a:off x="523875" y="5573342"/>
            <a:ext cx="10710182" cy="1015663"/>
          </a:xfrm>
          <a:prstGeom prst="rect">
            <a:avLst/>
          </a:prstGeom>
          <a:noFill/>
        </p:spPr>
        <p:txBody>
          <a:bodyPr wrap="square">
            <a:spAutoFit/>
          </a:bodyPr>
          <a:lstStyle/>
          <a:p>
            <a:pPr algn="just"/>
            <a:r>
              <a:rPr lang="pt-BR" sz="1200" b="0" i="0" dirty="0">
                <a:solidFill>
                  <a:srgbClr val="236E25"/>
                </a:solidFill>
                <a:effectLst/>
                <a:latin typeface="Open Sans" panose="020B0606030504020204" pitchFamily="34" charset="0"/>
              </a:rPr>
              <a:t>portas de acesso:</a:t>
            </a:r>
            <a:endParaRPr lang="pt-BR" sz="1200" b="0" i="0" dirty="0">
              <a:solidFill>
                <a:srgbClr val="000000"/>
              </a:solidFill>
              <a:effectLst/>
              <a:latin typeface="Open Sans" panose="020B0606030504020204" pitchFamily="34" charset="0"/>
            </a:endParaRPr>
          </a:p>
          <a:p>
            <a:pPr algn="just"/>
            <a:r>
              <a:rPr lang="pt-BR" sz="1200" b="0" i="0" dirty="0">
                <a:solidFill>
                  <a:srgbClr val="000000"/>
                </a:solidFill>
                <a:effectLst/>
                <a:latin typeface="Open Sans" panose="020B0606030504020204" pitchFamily="34" charset="0"/>
              </a:rPr>
              <a:t>São os pontos (meios físico e lógico) no computador por onde os dados que trafegam em uma rede entram e saem do computador. A função das portas é basicamente a comunicação de dados pela web. Através delas, são usados vários protocolos (formas de comunicação) que levam e trazem dados para a máquina na rede. Se uma porta está fechada, a comunicação não poderá ocorrer, mas uma porta desprotegida cria a possibilidade de invasão por bandidos virtuais.</a:t>
            </a:r>
            <a:endParaRPr lang="pt-BR" sz="1200" dirty="0"/>
          </a:p>
        </p:txBody>
      </p:sp>
      <p:sp>
        <p:nvSpPr>
          <p:cNvPr id="9" name="CaixaDeTexto 8">
            <a:extLst>
              <a:ext uri="{FF2B5EF4-FFF2-40B4-BE49-F238E27FC236}">
                <a16:creationId xmlns:a16="http://schemas.microsoft.com/office/drawing/2014/main" id="{2F0B41B4-82E6-7DAC-C4D5-A52E2EA01388}"/>
              </a:ext>
            </a:extLst>
          </p:cNvPr>
          <p:cNvSpPr txBox="1"/>
          <p:nvPr/>
        </p:nvSpPr>
        <p:spPr>
          <a:xfrm>
            <a:off x="523875" y="2485936"/>
            <a:ext cx="10588625" cy="584775"/>
          </a:xfrm>
          <a:prstGeom prst="rect">
            <a:avLst/>
          </a:prstGeom>
          <a:noFill/>
        </p:spPr>
        <p:txBody>
          <a:bodyPr wrap="square">
            <a:spAutoFit/>
          </a:bodyPr>
          <a:lstStyle/>
          <a:p>
            <a:pPr algn="just"/>
            <a:r>
              <a:rPr lang="pt-BR" sz="1600" b="1" i="0" dirty="0">
                <a:solidFill>
                  <a:srgbClr val="000000"/>
                </a:solidFill>
                <a:effectLst/>
                <a:latin typeface="Open Sans" panose="020B0606030504020204" pitchFamily="34" charset="0"/>
              </a:rPr>
              <a:t>Varredura:</a:t>
            </a:r>
            <a:r>
              <a:rPr lang="pt-BR" sz="1600" b="0" i="0" dirty="0">
                <a:solidFill>
                  <a:srgbClr val="000000"/>
                </a:solidFill>
                <a:effectLst/>
                <a:latin typeface="Open Sans" panose="020B0606030504020204" pitchFamily="34" charset="0"/>
              </a:rPr>
              <a:t> O invasor faz varreduras na rede para descobrir computadores com permissão de acesso, ou seja, que tenham uma porta de comunicação aberta, e passa a usá-los para envio de e-mails, </a:t>
            </a:r>
            <a:r>
              <a:rPr lang="pt-BR" sz="1600" b="0" i="1" dirty="0">
                <a:solidFill>
                  <a:srgbClr val="000000"/>
                </a:solidFill>
                <a:effectLst/>
                <a:latin typeface="Open Sans" panose="020B0606030504020204" pitchFamily="34" charset="0"/>
              </a:rPr>
              <a:t>spam</a:t>
            </a:r>
            <a:r>
              <a:rPr lang="pt-BR" sz="1600" b="0" i="0" dirty="0">
                <a:solidFill>
                  <a:srgbClr val="000000"/>
                </a:solidFill>
                <a:effectLst/>
                <a:latin typeface="Open Sans" panose="020B0606030504020204" pitchFamily="34" charset="0"/>
              </a:rPr>
              <a:t> e vírus.</a:t>
            </a:r>
            <a:endParaRPr lang="pt-BR" sz="1600" dirty="0"/>
          </a:p>
        </p:txBody>
      </p:sp>
      <p:sp>
        <p:nvSpPr>
          <p:cNvPr id="11" name="CaixaDeTexto 10">
            <a:extLst>
              <a:ext uri="{FF2B5EF4-FFF2-40B4-BE49-F238E27FC236}">
                <a16:creationId xmlns:a16="http://schemas.microsoft.com/office/drawing/2014/main" id="{FF52F279-B310-36A7-95EE-9C74FAF8F338}"/>
              </a:ext>
            </a:extLst>
          </p:cNvPr>
          <p:cNvSpPr txBox="1"/>
          <p:nvPr/>
        </p:nvSpPr>
        <p:spPr>
          <a:xfrm>
            <a:off x="523874" y="3170535"/>
            <a:ext cx="10710181" cy="584775"/>
          </a:xfrm>
          <a:prstGeom prst="rect">
            <a:avLst/>
          </a:prstGeom>
          <a:noFill/>
        </p:spPr>
        <p:txBody>
          <a:bodyPr wrap="square">
            <a:spAutoFit/>
          </a:bodyPr>
          <a:lstStyle/>
          <a:p>
            <a:pPr algn="just"/>
            <a:r>
              <a:rPr lang="pt-BR" sz="1600" b="1" i="0" dirty="0">
                <a:solidFill>
                  <a:srgbClr val="000000"/>
                </a:solidFill>
                <a:effectLst/>
                <a:latin typeface="Open Sans" panose="020B0606030504020204" pitchFamily="34" charset="0"/>
              </a:rPr>
              <a:t>Interceptação de tráfego:</a:t>
            </a:r>
            <a:r>
              <a:rPr lang="pt-BR" sz="1600" b="0" i="0" dirty="0">
                <a:solidFill>
                  <a:srgbClr val="000000"/>
                </a:solidFill>
                <a:effectLst/>
                <a:latin typeface="Open Sans" panose="020B0606030504020204" pitchFamily="34" charset="0"/>
              </a:rPr>
              <a:t> O criminoso cibernético com acesso à rede intercepta os dados que estão trafegando na internet (chamados de pacote) e os copia ou os modifica.</a:t>
            </a:r>
            <a:endParaRPr lang="pt-BR" sz="1600" dirty="0"/>
          </a:p>
        </p:txBody>
      </p:sp>
    </p:spTree>
    <p:extLst>
      <p:ext uri="{BB962C8B-B14F-4D97-AF65-F5344CB8AC3E}">
        <p14:creationId xmlns:p14="http://schemas.microsoft.com/office/powerpoint/2010/main" val="326432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5BD836C8-6566-320D-55F4-7CA0C5BFB2BD}"/>
              </a:ext>
            </a:extLst>
          </p:cNvPr>
          <p:cNvSpPr txBox="1"/>
          <p:nvPr/>
        </p:nvSpPr>
        <p:spPr>
          <a:xfrm>
            <a:off x="333374" y="972234"/>
            <a:ext cx="10842171" cy="584775"/>
          </a:xfrm>
          <a:prstGeom prst="rect">
            <a:avLst/>
          </a:prstGeom>
          <a:noFill/>
        </p:spPr>
        <p:txBody>
          <a:bodyPr wrap="square">
            <a:spAutoFit/>
          </a:bodyPr>
          <a:lstStyle/>
          <a:p>
            <a:pPr algn="just"/>
            <a:r>
              <a:rPr lang="pt-BR" sz="1600" b="1" i="0" dirty="0">
                <a:solidFill>
                  <a:srgbClr val="000000"/>
                </a:solidFill>
                <a:effectLst/>
                <a:latin typeface="Open Sans" panose="020B0606030504020204" pitchFamily="34" charset="0"/>
              </a:rPr>
              <a:t>Ataque de negação de serviço</a:t>
            </a:r>
            <a:r>
              <a:rPr lang="pt-BR" sz="1600" b="0" i="0" dirty="0">
                <a:solidFill>
                  <a:srgbClr val="000000"/>
                </a:solidFill>
                <a:effectLst/>
                <a:latin typeface="Open Sans" panose="020B0606030504020204" pitchFamily="34" charset="0"/>
              </a:rPr>
              <a:t>: O criminoso usa o seu computador na rede para enviar grande volume de mensagens para outros computadores, até torná-lo inoperante ou incapaz de se comunicar.</a:t>
            </a:r>
            <a:endParaRPr lang="pt-BR" sz="1600" dirty="0"/>
          </a:p>
        </p:txBody>
      </p:sp>
      <p:sp>
        <p:nvSpPr>
          <p:cNvPr id="5" name="CaixaDeTexto 4">
            <a:extLst>
              <a:ext uri="{FF2B5EF4-FFF2-40B4-BE49-F238E27FC236}">
                <a16:creationId xmlns:a16="http://schemas.microsoft.com/office/drawing/2014/main" id="{433697D9-A362-D616-42AF-18B0FD0E00E7}"/>
              </a:ext>
            </a:extLst>
          </p:cNvPr>
          <p:cNvSpPr txBox="1"/>
          <p:nvPr/>
        </p:nvSpPr>
        <p:spPr>
          <a:xfrm>
            <a:off x="333374" y="1989435"/>
            <a:ext cx="10710181" cy="584775"/>
          </a:xfrm>
          <a:prstGeom prst="rect">
            <a:avLst/>
          </a:prstGeom>
          <a:noFill/>
        </p:spPr>
        <p:txBody>
          <a:bodyPr wrap="square">
            <a:spAutoFit/>
          </a:bodyPr>
          <a:lstStyle/>
          <a:p>
            <a:pPr algn="just"/>
            <a:r>
              <a:rPr lang="pt-BR" sz="1600" b="1" i="0" dirty="0">
                <a:solidFill>
                  <a:srgbClr val="000000"/>
                </a:solidFill>
                <a:effectLst/>
                <a:latin typeface="Open Sans" panose="020B0606030504020204" pitchFamily="34" charset="0"/>
              </a:rPr>
              <a:t>Interceptação de tráfego:</a:t>
            </a:r>
            <a:r>
              <a:rPr lang="pt-BR" sz="1600" b="0" i="0" dirty="0">
                <a:solidFill>
                  <a:srgbClr val="000000"/>
                </a:solidFill>
                <a:effectLst/>
                <a:latin typeface="Open Sans" panose="020B0606030504020204" pitchFamily="34" charset="0"/>
              </a:rPr>
              <a:t> O criminoso cibernético com acesso à rede intercepta os dados que estão trafegando na internet (chamados de pacote) e os copia ou os modifica.</a:t>
            </a:r>
            <a:endParaRPr lang="pt-BR" sz="1600" dirty="0"/>
          </a:p>
        </p:txBody>
      </p:sp>
      <p:sp>
        <p:nvSpPr>
          <p:cNvPr id="6" name="CaixaDeTexto 5">
            <a:extLst>
              <a:ext uri="{FF2B5EF4-FFF2-40B4-BE49-F238E27FC236}">
                <a16:creationId xmlns:a16="http://schemas.microsoft.com/office/drawing/2014/main" id="{0338460A-B69E-94FD-A0A0-F993E8889733}"/>
              </a:ext>
            </a:extLst>
          </p:cNvPr>
          <p:cNvSpPr txBox="1"/>
          <p:nvPr/>
        </p:nvSpPr>
        <p:spPr>
          <a:xfrm>
            <a:off x="333374" y="3006636"/>
            <a:ext cx="10842171" cy="923330"/>
          </a:xfrm>
          <a:prstGeom prst="rect">
            <a:avLst/>
          </a:prstGeom>
          <a:noFill/>
        </p:spPr>
        <p:txBody>
          <a:bodyPr wrap="square">
            <a:spAutoFit/>
          </a:bodyPr>
          <a:lstStyle/>
          <a:p>
            <a:pPr algn="just"/>
            <a:r>
              <a:rPr lang="pt-BR" b="1" i="0" dirty="0">
                <a:solidFill>
                  <a:srgbClr val="000000"/>
                </a:solidFill>
                <a:effectLst/>
                <a:latin typeface="Open Sans" panose="020B0606030504020204" pitchFamily="34" charset="0"/>
              </a:rPr>
              <a:t>Ataque força bruta</a:t>
            </a:r>
            <a:r>
              <a:rPr lang="pt-BR" b="0" i="0" dirty="0">
                <a:solidFill>
                  <a:srgbClr val="000000"/>
                </a:solidFill>
                <a:effectLst/>
                <a:latin typeface="Open Sans" panose="020B0606030504020204" pitchFamily="34" charset="0"/>
              </a:rPr>
              <a:t>: Computadores conectados à rede e que usem senhas como método de acesso estão vulneráveis a ataques de força bruta, que são algoritmos que “tentam” descobrir a senha.</a:t>
            </a:r>
            <a:endParaRPr lang="pt-BR" dirty="0"/>
          </a:p>
        </p:txBody>
      </p:sp>
      <p:sp>
        <p:nvSpPr>
          <p:cNvPr id="8" name="CaixaDeTexto 7">
            <a:extLst>
              <a:ext uri="{FF2B5EF4-FFF2-40B4-BE49-F238E27FC236}">
                <a16:creationId xmlns:a16="http://schemas.microsoft.com/office/drawing/2014/main" id="{5FDAE1AA-CCFD-9522-10F7-EFD3E49B9947}"/>
              </a:ext>
            </a:extLst>
          </p:cNvPr>
          <p:cNvSpPr txBox="1"/>
          <p:nvPr/>
        </p:nvSpPr>
        <p:spPr>
          <a:xfrm>
            <a:off x="333373" y="4362392"/>
            <a:ext cx="10842171" cy="923330"/>
          </a:xfrm>
          <a:prstGeom prst="rect">
            <a:avLst/>
          </a:prstGeom>
          <a:noFill/>
        </p:spPr>
        <p:txBody>
          <a:bodyPr wrap="square">
            <a:spAutoFit/>
          </a:bodyPr>
          <a:lstStyle/>
          <a:p>
            <a:pPr algn="just"/>
            <a:r>
              <a:rPr lang="pt-BR" b="1" i="0" dirty="0">
                <a:solidFill>
                  <a:srgbClr val="000000"/>
                </a:solidFill>
                <a:effectLst/>
                <a:latin typeface="Open Sans" panose="020B0606030504020204" pitchFamily="34" charset="0"/>
              </a:rPr>
              <a:t>Ataque de personificação: </a:t>
            </a:r>
            <a:r>
              <a:rPr lang="pt-BR" b="0" i="0" dirty="0">
                <a:solidFill>
                  <a:srgbClr val="000000"/>
                </a:solidFill>
                <a:effectLst/>
                <a:latin typeface="Open Sans" panose="020B0606030504020204" pitchFamily="34" charset="0"/>
              </a:rPr>
              <a:t>O criminoso cibernético substitui um computador da rede por outro, passando-se pelo dispositivo legítimo, capturando senhas de acesso e informações que por ele trafeguem.</a:t>
            </a:r>
            <a:endParaRPr lang="pt-BR" dirty="0"/>
          </a:p>
        </p:txBody>
      </p:sp>
    </p:spTree>
    <p:extLst>
      <p:ext uri="{BB962C8B-B14F-4D97-AF65-F5344CB8AC3E}">
        <p14:creationId xmlns:p14="http://schemas.microsoft.com/office/powerpoint/2010/main" val="2003277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F9DD6918-2818-6626-46EC-B7A6DB9A57EF}"/>
              </a:ext>
            </a:extLst>
          </p:cNvPr>
          <p:cNvSpPr txBox="1"/>
          <p:nvPr/>
        </p:nvSpPr>
        <p:spPr>
          <a:xfrm>
            <a:off x="673100" y="492492"/>
            <a:ext cx="10769600" cy="2185214"/>
          </a:xfrm>
          <a:prstGeom prst="rect">
            <a:avLst/>
          </a:prstGeom>
          <a:noFill/>
        </p:spPr>
        <p:txBody>
          <a:bodyPr wrap="square">
            <a:spAutoFit/>
          </a:bodyPr>
          <a:lstStyle/>
          <a:p>
            <a:pPr algn="l"/>
            <a:r>
              <a:rPr lang="pt-BR" sz="2800" b="0" i="1" u="none" strike="noStrike" baseline="0" dirty="0">
                <a:latin typeface="FrutigerLTStd-BlackItalic"/>
              </a:rPr>
              <a:t>3 Firewall</a:t>
            </a:r>
          </a:p>
          <a:p>
            <a:pPr algn="l"/>
            <a:r>
              <a:rPr lang="pt-BR" sz="1800" b="0" i="0" u="none" strike="noStrike" baseline="0" dirty="0">
                <a:latin typeface="FrutigerLTStd-Light"/>
              </a:rPr>
              <a:t>Esse é um grande recurso de segurança, pois tem a função de fazer análise da passagem de dados entre a rede privada e a rede externa em tempo real, restringindo ou permitindo o tráfego de dados obedecendo regras preestabelecidas pela gerência de TI da organização.</a:t>
            </a:r>
          </a:p>
          <a:p>
            <a:pPr algn="l"/>
            <a:endParaRPr lang="pt-BR" sz="1800" b="0" i="0" u="none" strike="noStrike" baseline="0" dirty="0">
              <a:latin typeface="FrutigerLTStd-Light"/>
            </a:endParaRPr>
          </a:p>
          <a:p>
            <a:pPr algn="l"/>
            <a:r>
              <a:rPr lang="pt-BR" sz="1800" b="0" i="0" u="none" strike="noStrike" baseline="0" dirty="0">
                <a:latin typeface="FrutigerLTStd-Light"/>
              </a:rPr>
              <a:t>O </a:t>
            </a:r>
            <a:r>
              <a:rPr lang="pt-BR" sz="1800" b="0" i="1" u="none" strike="noStrike" baseline="0" dirty="0">
                <a:latin typeface="FrutigerLTStd-LightItalic"/>
              </a:rPr>
              <a:t>firewall</a:t>
            </a:r>
            <a:r>
              <a:rPr lang="pt-BR" sz="1800" b="0" i="0" u="none" strike="noStrike" baseline="0" dirty="0">
                <a:latin typeface="FrutigerLTStd-Light"/>
              </a:rPr>
              <a:t>, na realidade, é um obstáculo entre uma rede privada e uma rede externa, por exemplo, a Internet. Pode ser conhecido como um sistema por ser uma combinação de </a:t>
            </a:r>
            <a:r>
              <a:rPr lang="pt-BR" sz="1800" b="0" i="1" u="none" strike="noStrike" baseline="0" dirty="0">
                <a:latin typeface="FrutigerLTStd-LightItalic"/>
              </a:rPr>
              <a:t>hardware </a:t>
            </a:r>
            <a:r>
              <a:rPr lang="pt-BR" sz="1800" b="0" i="0" u="none" strike="noStrike" baseline="0" dirty="0">
                <a:latin typeface="FrutigerLTStd-Light"/>
              </a:rPr>
              <a:t>e </a:t>
            </a:r>
            <a:r>
              <a:rPr lang="pt-BR" sz="1800" b="0" i="1" u="none" strike="noStrike" baseline="0" dirty="0">
                <a:latin typeface="FrutigerLTStd-LightItalic"/>
              </a:rPr>
              <a:t>software</a:t>
            </a:r>
            <a:r>
              <a:rPr lang="pt-BR" sz="1800" b="0" i="0" u="none" strike="noStrike" baseline="0" dirty="0">
                <a:latin typeface="FrutigerLTStd-Light"/>
              </a:rPr>
              <a:t>.</a:t>
            </a:r>
            <a:endParaRPr lang="pt-BR" dirty="0"/>
          </a:p>
        </p:txBody>
      </p:sp>
      <p:sp>
        <p:nvSpPr>
          <p:cNvPr id="5" name="CaixaDeTexto 4">
            <a:extLst>
              <a:ext uri="{FF2B5EF4-FFF2-40B4-BE49-F238E27FC236}">
                <a16:creationId xmlns:a16="http://schemas.microsoft.com/office/drawing/2014/main" id="{00C051B5-1540-FCE7-3FB6-C2EDC0598669}"/>
              </a:ext>
            </a:extLst>
          </p:cNvPr>
          <p:cNvSpPr txBox="1"/>
          <p:nvPr/>
        </p:nvSpPr>
        <p:spPr>
          <a:xfrm>
            <a:off x="673100" y="2816642"/>
            <a:ext cx="10769600" cy="2862322"/>
          </a:xfrm>
          <a:prstGeom prst="rect">
            <a:avLst/>
          </a:prstGeom>
          <a:noFill/>
        </p:spPr>
        <p:txBody>
          <a:bodyPr wrap="square">
            <a:spAutoFit/>
          </a:bodyPr>
          <a:lstStyle/>
          <a:p>
            <a:pPr algn="just"/>
            <a:r>
              <a:rPr lang="pt-BR" sz="1800" b="0" i="0" u="none" strike="noStrike" baseline="0" dirty="0">
                <a:latin typeface="FrutigerLTStd-Light"/>
              </a:rPr>
              <a:t>Considerado, atualmente, pelos especialistas em segurança da informação, um dos recursos de proteção de redes corporativas importantes, pois além de controlar também monitora os acessos aos sistemas e aos computadores</a:t>
            </a:r>
          </a:p>
          <a:p>
            <a:pPr algn="just"/>
            <a:r>
              <a:rPr lang="pt-BR" sz="1800" b="0" i="0" u="none" strike="noStrike" baseline="0" dirty="0">
                <a:latin typeface="FrutigerLTStd-Light"/>
              </a:rPr>
              <a:t>da organização, filtrando a passagem de dados entre duas redes.</a:t>
            </a:r>
          </a:p>
          <a:p>
            <a:pPr algn="just"/>
            <a:endParaRPr lang="pt-BR" sz="1800" b="0" i="0" u="none" strike="noStrike" baseline="0" dirty="0">
              <a:latin typeface="FrutigerLTStd-Light"/>
            </a:endParaRPr>
          </a:p>
          <a:p>
            <a:pPr algn="just"/>
            <a:r>
              <a:rPr lang="pt-BR" sz="1800" b="0" i="0" u="none" strike="noStrike" baseline="0" dirty="0">
                <a:latin typeface="FrutigerLTStd-Light"/>
              </a:rPr>
              <a:t>O fato de ter instalado um sistema de firewall na organização não significa que a rede esteja protegida contra invasões, eles protegem apenas contra ataques externos, ficando inertes contra ataques que partem de dentro da</a:t>
            </a:r>
          </a:p>
          <a:p>
            <a:pPr algn="just"/>
            <a:r>
              <a:rPr lang="pt-BR" sz="1800" b="0" i="0" u="none" strike="noStrike" baseline="0" dirty="0">
                <a:latin typeface="FrutigerLTStd-Light"/>
              </a:rPr>
              <a:t>própria empresa.</a:t>
            </a:r>
          </a:p>
          <a:p>
            <a:pPr algn="just"/>
            <a:endParaRPr lang="pt-BR" dirty="0">
              <a:latin typeface="FrutigerLTStd-Light"/>
            </a:endParaRPr>
          </a:p>
          <a:p>
            <a:pPr algn="just"/>
            <a:r>
              <a:rPr lang="pt-BR" sz="1800" b="0" i="0" u="none" strike="noStrike" baseline="0" dirty="0">
                <a:latin typeface="FrutigerLTStd-Light"/>
              </a:rPr>
              <a:t>Para que o projeto tenha êxito, é importante fazer o levantamento do perfil da empresa no qual será aplicado esse mecanismo de proteção e, a partir daí, selecionar as funções que ele desempenhará na rede.</a:t>
            </a:r>
            <a:endParaRPr lang="pt-BR" dirty="0"/>
          </a:p>
        </p:txBody>
      </p:sp>
    </p:spTree>
    <p:extLst>
      <p:ext uri="{BB962C8B-B14F-4D97-AF65-F5344CB8AC3E}">
        <p14:creationId xmlns:p14="http://schemas.microsoft.com/office/powerpoint/2010/main" val="648460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43A9EF64-4C9B-C80E-EAE2-E3402BE17B15}"/>
              </a:ext>
            </a:extLst>
          </p:cNvPr>
          <p:cNvSpPr txBox="1"/>
          <p:nvPr/>
        </p:nvSpPr>
        <p:spPr>
          <a:xfrm>
            <a:off x="685800" y="258902"/>
            <a:ext cx="10782300" cy="3293209"/>
          </a:xfrm>
          <a:prstGeom prst="rect">
            <a:avLst/>
          </a:prstGeom>
          <a:noFill/>
        </p:spPr>
        <p:txBody>
          <a:bodyPr wrap="square">
            <a:spAutoFit/>
          </a:bodyPr>
          <a:lstStyle/>
          <a:p>
            <a:pPr algn="just"/>
            <a:r>
              <a:rPr lang="pt-BR" sz="2800" dirty="0">
                <a:latin typeface="FrutigerLTStd-Black"/>
              </a:rPr>
              <a:t>3.1</a:t>
            </a:r>
            <a:r>
              <a:rPr lang="pt-BR" sz="2800" b="0" i="0" u="none" strike="noStrike" baseline="0" dirty="0">
                <a:latin typeface="FrutigerLTStd-Black"/>
              </a:rPr>
              <a:t> Tipos de </a:t>
            </a:r>
            <a:r>
              <a:rPr lang="pt-BR" sz="2800" b="0" i="1" u="none" strike="noStrike" baseline="0" dirty="0">
                <a:latin typeface="FrutigerLTStd-BlackItalic"/>
              </a:rPr>
              <a:t>firewall</a:t>
            </a:r>
          </a:p>
          <a:p>
            <a:pPr algn="just"/>
            <a:endParaRPr lang="pt-BR" sz="1800" b="1" i="0" u="none" strike="noStrike" baseline="0" dirty="0">
              <a:latin typeface="FrutigerLTStd-Bold"/>
            </a:endParaRPr>
          </a:p>
          <a:p>
            <a:pPr algn="just"/>
            <a:r>
              <a:rPr lang="pt-BR" sz="1800" b="1" i="0" u="none" strike="noStrike" baseline="0" dirty="0">
                <a:latin typeface="FrutigerLTStd-Bold"/>
              </a:rPr>
              <a:t>• Filtro de pacotes (</a:t>
            </a:r>
            <a:r>
              <a:rPr lang="pt-BR" sz="1800" b="1" i="1" u="none" strike="noStrike" baseline="0" dirty="0" err="1">
                <a:latin typeface="FrutigerLTStd-BoldItalic"/>
              </a:rPr>
              <a:t>Packet</a:t>
            </a:r>
            <a:r>
              <a:rPr lang="pt-BR" sz="1800" b="1" i="1" u="none" strike="noStrike" baseline="0" dirty="0">
                <a:latin typeface="FrutigerLTStd-BoldItalic"/>
              </a:rPr>
              <a:t> </a:t>
            </a:r>
            <a:r>
              <a:rPr lang="pt-BR" sz="1800" b="1" i="1" u="none" strike="noStrike" baseline="0" dirty="0" err="1">
                <a:latin typeface="FrutigerLTStd-BoldItalic"/>
              </a:rPr>
              <a:t>filtering</a:t>
            </a:r>
            <a:r>
              <a:rPr lang="pt-BR" sz="1800" b="1" i="0" u="none" strike="noStrike" baseline="0" dirty="0">
                <a:latin typeface="FrutigerLTStd-Bold"/>
              </a:rPr>
              <a:t>)</a:t>
            </a:r>
          </a:p>
          <a:p>
            <a:pPr algn="just"/>
            <a:r>
              <a:rPr lang="pt-BR" sz="1800" b="0" i="0" u="none" strike="noStrike" baseline="0" dirty="0">
                <a:latin typeface="FrutigerLTStd-Light"/>
              </a:rPr>
              <a:t>Os filtros de pacotes inspecionam cada pacote a partir de seu endereço de origem e destino eliminando os que não estiverem de acordo com os parâmetros predefinidos ou permitindo o tráfego na rede. Essas decisões são</a:t>
            </a:r>
          </a:p>
          <a:p>
            <a:pPr algn="just"/>
            <a:r>
              <a:rPr lang="pt-BR" sz="1800" b="0" i="0" u="none" strike="noStrike" baseline="0" dirty="0">
                <a:latin typeface="FrutigerLTStd-Light"/>
              </a:rPr>
              <a:t>definidas pelo </a:t>
            </a:r>
            <a:r>
              <a:rPr lang="pt-BR" sz="1800" b="0" i="1" u="none" strike="noStrike" baseline="0" dirty="0">
                <a:latin typeface="FrutigerLTStd-LightItalic"/>
              </a:rPr>
              <a:t>firewall </a:t>
            </a:r>
            <a:r>
              <a:rPr lang="pt-BR" sz="1800" b="0" i="0" u="none" strike="noStrike" baseline="0" dirty="0">
                <a:latin typeface="FrutigerLTStd-Light"/>
              </a:rPr>
              <a:t>baseado no conteúdo que cada pacote contém.</a:t>
            </a:r>
          </a:p>
          <a:p>
            <a:pPr algn="just"/>
            <a:endParaRPr lang="pt-BR" sz="1800" b="1" i="0" u="none" strike="noStrike" baseline="0" dirty="0">
              <a:latin typeface="FrutigerLTStd-Bold"/>
            </a:endParaRPr>
          </a:p>
          <a:p>
            <a:pPr algn="just"/>
            <a:r>
              <a:rPr lang="pt-BR" sz="1800" b="1" i="0" u="none" strike="noStrike" baseline="0" dirty="0">
                <a:latin typeface="FrutigerLTStd-Bold"/>
              </a:rPr>
              <a:t>• Filtro de pacotes com base no estado da conexão (</a:t>
            </a:r>
            <a:r>
              <a:rPr lang="pt-BR" sz="1800" b="1" i="1" u="none" strike="noStrike" baseline="0" dirty="0" err="1">
                <a:latin typeface="FrutigerLTStd-BoldItalic"/>
              </a:rPr>
              <a:t>Stateful</a:t>
            </a:r>
            <a:r>
              <a:rPr lang="pt-BR" sz="1800" b="1" i="1" u="none" strike="noStrike" baseline="0" dirty="0">
                <a:latin typeface="FrutigerLTStd-BoldItalic"/>
              </a:rPr>
              <a:t> </a:t>
            </a:r>
            <a:r>
              <a:rPr lang="pt-BR" sz="1800" b="1" i="1" u="none" strike="noStrike" baseline="0" dirty="0" err="1">
                <a:latin typeface="FrutigerLTStd-BoldItalic"/>
              </a:rPr>
              <a:t>Inspection</a:t>
            </a:r>
            <a:r>
              <a:rPr lang="pt-BR" sz="1800" b="1" i="0" u="none" strike="noStrike" baseline="0" dirty="0">
                <a:latin typeface="FrutigerLTStd-Bold"/>
              </a:rPr>
              <a:t>)</a:t>
            </a:r>
          </a:p>
          <a:p>
            <a:pPr algn="just"/>
            <a:r>
              <a:rPr lang="pt-BR" sz="1800" b="0" i="0" u="none" strike="noStrike" baseline="0" dirty="0">
                <a:latin typeface="FrutigerLTStd-Light"/>
              </a:rPr>
              <a:t>Conhecida também como </a:t>
            </a:r>
            <a:r>
              <a:rPr lang="pt-BR" sz="1800" b="0" i="1" u="none" strike="noStrike" baseline="0" dirty="0">
                <a:latin typeface="FrutigerLTStd-LightItalic"/>
              </a:rPr>
              <a:t>Dynamic </a:t>
            </a:r>
            <a:r>
              <a:rPr lang="pt-BR" sz="1800" b="0" i="1" u="none" strike="noStrike" baseline="0" dirty="0" err="1">
                <a:latin typeface="FrutigerLTStd-LightItalic"/>
              </a:rPr>
              <a:t>Packet</a:t>
            </a:r>
            <a:r>
              <a:rPr lang="pt-BR" sz="1800" b="0" i="1" u="none" strike="noStrike" baseline="0" dirty="0">
                <a:latin typeface="FrutigerLTStd-LightItalic"/>
              </a:rPr>
              <a:t> </a:t>
            </a:r>
            <a:r>
              <a:rPr lang="pt-BR" sz="1800" b="0" i="1" u="none" strike="noStrike" baseline="0" dirty="0" err="1">
                <a:latin typeface="FrutigerLTStd-LightItalic"/>
              </a:rPr>
              <a:t>Filtering</a:t>
            </a:r>
            <a:r>
              <a:rPr lang="pt-BR" sz="1800" b="0" i="0" u="none" strike="noStrike" baseline="0" dirty="0">
                <a:latin typeface="FrutigerLTStd-Light"/>
              </a:rPr>
              <a:t>, executa sua função a partir do conteúdo da mensagem e dos dados contidos no cabeçalho do pacote, esses dois parâmetros, em conjunto com as regras definidas pelo</a:t>
            </a:r>
          </a:p>
          <a:p>
            <a:pPr algn="just"/>
            <a:r>
              <a:rPr lang="pt-BR" sz="1800" b="0" i="0" u="none" strike="noStrike" baseline="0" dirty="0">
                <a:latin typeface="FrutigerLTStd-Light"/>
              </a:rPr>
              <a:t>administrador da rede, permitem ao </a:t>
            </a:r>
            <a:r>
              <a:rPr lang="pt-BR" sz="1800" b="0" i="1" u="none" strike="noStrike" baseline="0" dirty="0">
                <a:latin typeface="FrutigerLTStd-LightItalic"/>
              </a:rPr>
              <a:t>firewall </a:t>
            </a:r>
            <a:r>
              <a:rPr lang="pt-BR" sz="1800" b="0" i="0" u="none" strike="noStrike" baseline="0" dirty="0">
                <a:latin typeface="FrutigerLTStd-Light"/>
              </a:rPr>
              <a:t>restringir ou dar passagem de um determinado pacote para a rede.</a:t>
            </a:r>
            <a:endParaRPr lang="pt-BR" dirty="0"/>
          </a:p>
        </p:txBody>
      </p:sp>
      <p:sp>
        <p:nvSpPr>
          <p:cNvPr id="5" name="CaixaDeTexto 4">
            <a:extLst>
              <a:ext uri="{FF2B5EF4-FFF2-40B4-BE49-F238E27FC236}">
                <a16:creationId xmlns:a16="http://schemas.microsoft.com/office/drawing/2014/main" id="{22C931AE-5D30-EA93-E313-B83B38779F98}"/>
              </a:ext>
            </a:extLst>
          </p:cNvPr>
          <p:cNvSpPr txBox="1"/>
          <p:nvPr/>
        </p:nvSpPr>
        <p:spPr>
          <a:xfrm>
            <a:off x="685799" y="3653825"/>
            <a:ext cx="10782299" cy="1754326"/>
          </a:xfrm>
          <a:prstGeom prst="rect">
            <a:avLst/>
          </a:prstGeom>
          <a:noFill/>
        </p:spPr>
        <p:txBody>
          <a:bodyPr wrap="square">
            <a:spAutoFit/>
          </a:bodyPr>
          <a:lstStyle/>
          <a:p>
            <a:pPr algn="l"/>
            <a:r>
              <a:rPr lang="pt-BR" sz="1800" b="1" i="0" u="none" strike="noStrike" baseline="0" dirty="0">
                <a:latin typeface="FrutigerLTStd-Bold"/>
              </a:rPr>
              <a:t>Filtro de pacotes na camada de aplicação (</a:t>
            </a:r>
            <a:r>
              <a:rPr lang="pt-BR" sz="1800" b="1" i="1" u="none" strike="noStrike" baseline="0" dirty="0" err="1">
                <a:latin typeface="FrutigerLTStd-BoldItalic"/>
              </a:rPr>
              <a:t>Application</a:t>
            </a:r>
            <a:r>
              <a:rPr lang="pt-BR" sz="1800" b="1" i="1" u="none" strike="noStrike" baseline="0" dirty="0">
                <a:latin typeface="FrutigerLTStd-BoldItalic"/>
              </a:rPr>
              <a:t> Proxy</a:t>
            </a:r>
            <a:r>
              <a:rPr lang="pt-BR" sz="1800" b="1" i="0" u="none" strike="noStrike" baseline="0" dirty="0">
                <a:latin typeface="FrutigerLTStd-Bold"/>
              </a:rPr>
              <a:t>)</a:t>
            </a:r>
          </a:p>
          <a:p>
            <a:pPr algn="l"/>
            <a:r>
              <a:rPr lang="pt-BR" sz="1800" b="0" i="0" u="none" strike="noStrike" baseline="0" dirty="0">
                <a:latin typeface="FrutigerLTStd-Light"/>
              </a:rPr>
              <a:t>São mais complexos que os demais filtros apresentados, pois fazem uso de códigos especiais para filtrar a ação desejada, além de registrar todo o conteúdo enviado ou recebido do tráfego.</a:t>
            </a:r>
          </a:p>
          <a:p>
            <a:pPr algn="l"/>
            <a:endParaRPr lang="pt-BR" sz="1800" b="0" i="0" u="none" strike="noStrike" baseline="0" dirty="0">
              <a:latin typeface="FrutigerLTStd-Light"/>
            </a:endParaRPr>
          </a:p>
          <a:p>
            <a:pPr algn="just"/>
            <a:r>
              <a:rPr lang="pt-BR" sz="1800" b="0" i="0" u="none" strike="noStrike" baseline="0" dirty="0">
                <a:latin typeface="FrutigerLTStd-Light"/>
              </a:rPr>
              <a:t>Nesse sistema de Pacote na Camada de Aplicação, o </a:t>
            </a:r>
            <a:r>
              <a:rPr lang="pt-BR" sz="1800" b="0" i="1" u="none" strike="noStrike" baseline="0" dirty="0">
                <a:latin typeface="FrutigerLTStd-LightItalic"/>
              </a:rPr>
              <a:t>firewall </a:t>
            </a:r>
            <a:r>
              <a:rPr lang="pt-BR" sz="1800" b="0" i="0" u="none" strike="noStrike" baseline="0" dirty="0">
                <a:latin typeface="FrutigerLTStd-Light"/>
              </a:rPr>
              <a:t>fica interposto entre um computador cliente e um servidor destino durante a comunicação.</a:t>
            </a:r>
            <a:endParaRPr lang="pt-BR" dirty="0"/>
          </a:p>
        </p:txBody>
      </p:sp>
    </p:spTree>
    <p:extLst>
      <p:ext uri="{BB962C8B-B14F-4D97-AF65-F5344CB8AC3E}">
        <p14:creationId xmlns:p14="http://schemas.microsoft.com/office/powerpoint/2010/main" val="3802855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042D6EB9-DA3D-CA29-8609-6212486F2C2E}"/>
              </a:ext>
            </a:extLst>
          </p:cNvPr>
          <p:cNvSpPr txBox="1"/>
          <p:nvPr/>
        </p:nvSpPr>
        <p:spPr>
          <a:xfrm>
            <a:off x="522515" y="335845"/>
            <a:ext cx="10798628" cy="5724644"/>
          </a:xfrm>
          <a:prstGeom prst="rect">
            <a:avLst/>
          </a:prstGeom>
          <a:noFill/>
        </p:spPr>
        <p:txBody>
          <a:bodyPr wrap="square">
            <a:spAutoFit/>
          </a:bodyPr>
          <a:lstStyle/>
          <a:p>
            <a:pPr algn="just"/>
            <a:r>
              <a:rPr lang="pt-BR" sz="2400" b="0" i="0" u="none" strike="noStrike" baseline="0" dirty="0">
                <a:latin typeface="FrutigerLTStd-Black"/>
              </a:rPr>
              <a:t>3.2 Localização do </a:t>
            </a:r>
            <a:r>
              <a:rPr lang="pt-BR" sz="2400" b="0" i="1" u="none" strike="noStrike" baseline="0" dirty="0">
                <a:latin typeface="FrutigerLTStd-BlackItalic"/>
              </a:rPr>
              <a:t>firewall</a:t>
            </a:r>
          </a:p>
          <a:p>
            <a:pPr algn="just"/>
            <a:r>
              <a:rPr lang="pt-BR" b="0" i="0" u="none" strike="noStrike" baseline="0" dirty="0">
                <a:latin typeface="FrutigerLTStd-Light"/>
              </a:rPr>
              <a:t>Depois de selecionada a função do </a:t>
            </a:r>
            <a:r>
              <a:rPr lang="pt-BR" b="0" i="1" u="none" strike="noStrike" baseline="0" dirty="0">
                <a:latin typeface="FrutigerLTStd-LightItalic"/>
              </a:rPr>
              <a:t>firewall</a:t>
            </a:r>
            <a:r>
              <a:rPr lang="pt-BR" b="0" i="0" u="none" strike="noStrike" baseline="0" dirty="0">
                <a:latin typeface="FrutigerLTStd-Light"/>
              </a:rPr>
              <a:t>, deve-se estabelecer o modelo do sistema, pois sua posição na rede deve obedecer a política de segurança.</a:t>
            </a:r>
          </a:p>
          <a:p>
            <a:pPr algn="just"/>
            <a:r>
              <a:rPr lang="pt-BR" b="0" i="0" u="none" strike="noStrike" baseline="0" dirty="0">
                <a:latin typeface="FrutigerLTStd-Light"/>
              </a:rPr>
              <a:t>Observe algumas topologias em ordem crescente de eficiência:</a:t>
            </a:r>
          </a:p>
          <a:p>
            <a:pPr algn="just"/>
            <a:endParaRPr lang="pt-BR" b="0" i="0" u="none" strike="noStrike" baseline="0" dirty="0">
              <a:latin typeface="FrutigerLTStd-Light"/>
            </a:endParaRPr>
          </a:p>
          <a:p>
            <a:pPr algn="just"/>
            <a:r>
              <a:rPr lang="pt-BR" sz="1800" b="1" i="1" u="none" strike="noStrike" baseline="0" dirty="0">
                <a:latin typeface="FrutigerLTStd-BoldItalic"/>
              </a:rPr>
              <a:t>Basic Border Firewall: </a:t>
            </a:r>
            <a:r>
              <a:rPr lang="pt-BR" sz="1800" b="0" i="0" u="none" strike="noStrike" baseline="0" dirty="0">
                <a:latin typeface="FrutigerLTStd-Light"/>
              </a:rPr>
              <a:t>é o ponto de partida de todos os sistemas de </a:t>
            </a:r>
            <a:r>
              <a:rPr lang="pt-BR" sz="1800" b="0" i="1" u="none" strike="noStrike" baseline="0" dirty="0">
                <a:latin typeface="FrutigerLTStd-LightItalic"/>
              </a:rPr>
              <a:t>firewall</a:t>
            </a:r>
            <a:r>
              <a:rPr lang="pt-BR" sz="1800" b="0" i="0" u="none" strike="noStrike" baseline="0" dirty="0">
                <a:latin typeface="FrutigerLTStd-Light"/>
              </a:rPr>
              <a:t>. É um único computador interconectado à rede interna da empresa e a alguma rede não confiável em termos de segurança (normalmente</a:t>
            </a:r>
          </a:p>
          <a:p>
            <a:pPr algn="just"/>
            <a:r>
              <a:rPr lang="pt-BR" sz="1800" b="0" i="0" u="none" strike="noStrike" baseline="0" dirty="0">
                <a:latin typeface="FrutigerLTStd-Light"/>
              </a:rPr>
              <a:t>a Internet).</a:t>
            </a:r>
          </a:p>
          <a:p>
            <a:pPr algn="just"/>
            <a:endParaRPr lang="pt-BR" sz="1800" b="1" i="1" u="none" strike="noStrike" baseline="0" dirty="0">
              <a:latin typeface="FrutigerLTStd-BoldItalic"/>
            </a:endParaRPr>
          </a:p>
          <a:p>
            <a:pPr algn="just"/>
            <a:r>
              <a:rPr lang="pt-BR" sz="1800" b="1" i="1" u="none" strike="noStrike" baseline="0" dirty="0" err="1">
                <a:latin typeface="FrutigerLTStd-BoldItalic"/>
              </a:rPr>
              <a:t>Untrustworth</a:t>
            </a:r>
            <a:r>
              <a:rPr lang="pt-BR" sz="1800" b="1" i="1" u="none" strike="noStrike" baseline="0" dirty="0">
                <a:latin typeface="FrutigerLTStd-BoldItalic"/>
              </a:rPr>
              <a:t> host </a:t>
            </a:r>
            <a:r>
              <a:rPr lang="pt-BR" sz="1800" b="0" i="0" u="none" strike="noStrike" baseline="0" dirty="0">
                <a:latin typeface="FrutigerLTStd-Light"/>
              </a:rPr>
              <a:t>(servidor não confiável): parecida com a topologia anterior, com o acréscimo de um servidor que está conectado a uma rede não confiável, na qual o </a:t>
            </a:r>
            <a:r>
              <a:rPr lang="pt-BR" sz="1800" b="0" i="1" u="none" strike="noStrike" baseline="0" dirty="0">
                <a:latin typeface="FrutigerLTStd-LightItalic"/>
              </a:rPr>
              <a:t>firewall </a:t>
            </a:r>
            <a:r>
              <a:rPr lang="pt-BR" sz="1800" b="0" i="0" u="none" strike="noStrike" baseline="0" dirty="0">
                <a:latin typeface="FrutigerLTStd-Light"/>
              </a:rPr>
              <a:t>não pode protegê-lo. Esse servidor</a:t>
            </a:r>
          </a:p>
          <a:p>
            <a:pPr algn="just"/>
            <a:r>
              <a:rPr lang="pt-BR" sz="1800" b="0" i="0" u="none" strike="noStrike" baseline="0" dirty="0">
                <a:latin typeface="FrutigerLTStd-Light"/>
              </a:rPr>
              <a:t>é configurado com o mínimo de segurança, desse modo, o </a:t>
            </a:r>
            <a:r>
              <a:rPr lang="pt-BR" sz="1800" b="0" i="1" u="none" strike="noStrike" baseline="0" dirty="0">
                <a:latin typeface="FrutigerLTStd-LightItalic"/>
              </a:rPr>
              <a:t>firewall </a:t>
            </a:r>
            <a:r>
              <a:rPr lang="pt-BR" sz="1800" b="0" i="0" u="none" strike="noStrike" baseline="0" dirty="0">
                <a:latin typeface="FrutigerLTStd-Light"/>
              </a:rPr>
              <a:t>passa a controlar o tráfego de entrada e saída a partir desse servidor.</a:t>
            </a:r>
          </a:p>
          <a:p>
            <a:pPr algn="just"/>
            <a:endParaRPr lang="pt-BR" sz="1800" b="1" i="1" u="none" strike="noStrike" baseline="0" dirty="0">
              <a:latin typeface="FrutigerLTStd-BoldItalic"/>
            </a:endParaRPr>
          </a:p>
          <a:p>
            <a:pPr algn="just"/>
            <a:r>
              <a:rPr lang="pt-BR" sz="1800" b="1" i="1" u="none" strike="noStrike" baseline="0" dirty="0">
                <a:latin typeface="FrutigerLTStd-BoldItalic"/>
              </a:rPr>
              <a:t>DMZ Network: </a:t>
            </a:r>
            <a:r>
              <a:rPr lang="pt-BR" sz="1800" b="0" i="0" u="none" strike="noStrike" baseline="0" dirty="0">
                <a:latin typeface="FrutigerLTStd-Light"/>
              </a:rPr>
              <a:t>nesse modelo, o servidor não confiável é conectado ao </a:t>
            </a:r>
            <a:r>
              <a:rPr lang="pt-BR" sz="1800" b="0" i="1" u="none" strike="noStrike" baseline="0" dirty="0">
                <a:latin typeface="FrutigerLTStd-LightItalic"/>
              </a:rPr>
              <a:t>firewall</a:t>
            </a:r>
            <a:r>
              <a:rPr lang="pt-BR" sz="1800" b="0" i="0" u="none" strike="noStrike" baseline="0" dirty="0">
                <a:latin typeface="FrutigerLTStd-Light"/>
              </a:rPr>
              <a:t>. Apesar disso, ele continua em sua própria rede, ou seja, o </a:t>
            </a:r>
            <a:r>
              <a:rPr lang="pt-BR" sz="1800" b="0" i="1" u="none" strike="noStrike" baseline="0" dirty="0">
                <a:latin typeface="FrutigerLTStd-LightItalic"/>
              </a:rPr>
              <a:t>firewall </a:t>
            </a:r>
            <a:r>
              <a:rPr lang="pt-BR" sz="1800" b="0" i="0" u="none" strike="noStrike" baseline="0" dirty="0">
                <a:latin typeface="FrutigerLTStd-Light"/>
              </a:rPr>
              <a:t>conecta, agora, três redes diferentes. Isso aumenta a segurança,</a:t>
            </a:r>
          </a:p>
          <a:p>
            <a:pPr algn="just"/>
            <a:r>
              <a:rPr lang="pt-BR" sz="1800" b="0" i="0" u="none" strike="noStrike" baseline="0" dirty="0">
                <a:latin typeface="FrutigerLTStd-Light"/>
              </a:rPr>
              <a:t>confiabilidade e disponibilidade apenas do servidor não confiável, e não de toda a rede à qual está conectado.</a:t>
            </a:r>
          </a:p>
          <a:p>
            <a:pPr algn="just"/>
            <a:endParaRPr lang="pt-BR" sz="1800" b="1" i="1" u="none" strike="noStrike" baseline="0" dirty="0">
              <a:latin typeface="FrutigerLTStd-BoldItalic"/>
            </a:endParaRPr>
          </a:p>
          <a:p>
            <a:pPr algn="just"/>
            <a:r>
              <a:rPr lang="pt-BR" sz="1800" b="1" i="1" u="none" strike="noStrike" baseline="0" dirty="0">
                <a:latin typeface="FrutigerLTStd-BoldItalic"/>
              </a:rPr>
              <a:t>Dual Firewall: </a:t>
            </a:r>
            <a:r>
              <a:rPr lang="pt-BR" sz="1800" b="0" i="0" u="none" strike="noStrike" baseline="0" dirty="0">
                <a:latin typeface="FrutigerLTStd-Light"/>
              </a:rPr>
              <a:t>a rede privada da empresa é ainda mais isolada da rede não confiável pelo acréscimo de mais um </a:t>
            </a:r>
            <a:r>
              <a:rPr lang="pt-BR" sz="1800" b="0" i="1" u="none" strike="noStrike" baseline="0" dirty="0">
                <a:latin typeface="FrutigerLTStd-LightItalic"/>
              </a:rPr>
              <a:t>firewall</a:t>
            </a:r>
            <a:r>
              <a:rPr lang="pt-BR" sz="1800" b="0" i="0" u="none" strike="noStrike" baseline="0" dirty="0">
                <a:latin typeface="FrutigerLTStd-Light"/>
              </a:rPr>
              <a:t>.</a:t>
            </a:r>
            <a:endParaRPr lang="pt-BR" dirty="0"/>
          </a:p>
        </p:txBody>
      </p:sp>
      <p:sp>
        <p:nvSpPr>
          <p:cNvPr id="5" name="CaixaDeTexto 4">
            <a:extLst>
              <a:ext uri="{FF2B5EF4-FFF2-40B4-BE49-F238E27FC236}">
                <a16:creationId xmlns:a16="http://schemas.microsoft.com/office/drawing/2014/main" id="{D87F0CBE-A24D-F0D1-9C56-677D4F6BE93F}"/>
              </a:ext>
            </a:extLst>
          </p:cNvPr>
          <p:cNvSpPr txBox="1"/>
          <p:nvPr/>
        </p:nvSpPr>
        <p:spPr>
          <a:xfrm>
            <a:off x="522515" y="5921990"/>
            <a:ext cx="10798627" cy="646331"/>
          </a:xfrm>
          <a:prstGeom prst="rect">
            <a:avLst/>
          </a:prstGeom>
          <a:noFill/>
        </p:spPr>
        <p:txBody>
          <a:bodyPr wrap="square">
            <a:spAutoFit/>
          </a:bodyPr>
          <a:lstStyle/>
          <a:p>
            <a:pPr algn="l"/>
            <a:r>
              <a:rPr lang="pt-BR" sz="1800" b="1" i="0" u="none" strike="noStrike" baseline="0" dirty="0">
                <a:latin typeface="FrutigerLTStd-Light"/>
              </a:rPr>
              <a:t>Em todos os modelos anteriormente citados, o </a:t>
            </a:r>
            <a:r>
              <a:rPr lang="pt-BR" sz="1800" b="1" i="1" u="none" strike="noStrike" baseline="0" dirty="0">
                <a:latin typeface="FrutigerLTStd-LightItalic"/>
              </a:rPr>
              <a:t>firewall </a:t>
            </a:r>
            <a:r>
              <a:rPr lang="pt-BR" sz="1800" b="1" i="0" u="none" strike="noStrike" baseline="0" dirty="0">
                <a:latin typeface="FrutigerLTStd-Light"/>
              </a:rPr>
              <a:t>executa suas funcionalidades controlando os acessos no limite da rede, protegendo ao máximo.</a:t>
            </a:r>
            <a:endParaRPr lang="pt-BR" b="1" dirty="0"/>
          </a:p>
        </p:txBody>
      </p:sp>
    </p:spTree>
    <p:extLst>
      <p:ext uri="{BB962C8B-B14F-4D97-AF65-F5344CB8AC3E}">
        <p14:creationId xmlns:p14="http://schemas.microsoft.com/office/powerpoint/2010/main" val="4003757210"/>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CFDF7CFB516D244090085CB25C791B67" ma:contentTypeVersion="2" ma:contentTypeDescription="Crie um novo documento." ma:contentTypeScope="" ma:versionID="8ff061b1230d899b3b803abcb830d524">
  <xsd:schema xmlns:xsd="http://www.w3.org/2001/XMLSchema" xmlns:xs="http://www.w3.org/2001/XMLSchema" xmlns:p="http://schemas.microsoft.com/office/2006/metadata/properties" xmlns:ns2="4b81baa3-bd77-40b5-8fe9-d4acfbdd393b" targetNamespace="http://schemas.microsoft.com/office/2006/metadata/properties" ma:root="true" ma:fieldsID="0920d275fb064d92a00adb41b10b4aa3" ns2:_="">
    <xsd:import namespace="4b81baa3-bd77-40b5-8fe9-d4acfbdd393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b81baa3-bd77-40b5-8fe9-d4acfbdd39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D45D333-D125-4E7A-9B54-717834D00011}"/>
</file>

<file path=customXml/itemProps2.xml><?xml version="1.0" encoding="utf-8"?>
<ds:datastoreItem xmlns:ds="http://schemas.openxmlformats.org/officeDocument/2006/customXml" ds:itemID="{B40088A2-9C07-46AF-94D1-96ECF0B8CEC7}"/>
</file>

<file path=customXml/itemProps3.xml><?xml version="1.0" encoding="utf-8"?>
<ds:datastoreItem xmlns:ds="http://schemas.openxmlformats.org/officeDocument/2006/customXml" ds:itemID="{0BA1D5D6-364E-4BE8-BCA0-7BA0472A7AFB}"/>
</file>

<file path=docProps/app.xml><?xml version="1.0" encoding="utf-8"?>
<Properties xmlns="http://schemas.openxmlformats.org/officeDocument/2006/extended-properties" xmlns:vt="http://schemas.openxmlformats.org/officeDocument/2006/docPropsVTypes">
  <TotalTime>200</TotalTime>
  <Words>3640</Words>
  <Application>Microsoft Office PowerPoint</Application>
  <PresentationFormat>Widescreen</PresentationFormat>
  <Paragraphs>185</Paragraphs>
  <Slides>22</Slides>
  <Notes>0</Notes>
  <HiddenSlides>0</HiddenSlides>
  <MMClips>0</MMClips>
  <ScaleCrop>false</ScaleCrop>
  <HeadingPairs>
    <vt:vector size="6" baseType="variant">
      <vt:variant>
        <vt:lpstr>Fontes usadas</vt:lpstr>
      </vt:variant>
      <vt:variant>
        <vt:i4>12</vt:i4>
      </vt:variant>
      <vt:variant>
        <vt:lpstr>Tema</vt:lpstr>
      </vt:variant>
      <vt:variant>
        <vt:i4>1</vt:i4>
      </vt:variant>
      <vt:variant>
        <vt:lpstr>Títulos de slides</vt:lpstr>
      </vt:variant>
      <vt:variant>
        <vt:i4>22</vt:i4>
      </vt:variant>
    </vt:vector>
  </HeadingPairs>
  <TitlesOfParts>
    <vt:vector size="35" baseType="lpstr">
      <vt:lpstr>Arial</vt:lpstr>
      <vt:lpstr>Calibri</vt:lpstr>
      <vt:lpstr>Calibri Light</vt:lpstr>
      <vt:lpstr>FrutigerLTStd-Black</vt:lpstr>
      <vt:lpstr>FrutigerLTStd-BlackItalic</vt:lpstr>
      <vt:lpstr>FrutigerLTStd-Bold</vt:lpstr>
      <vt:lpstr>FrutigerLTStd-BoldItalic</vt:lpstr>
      <vt:lpstr>FrutigerLTStd-Light</vt:lpstr>
      <vt:lpstr>FrutigerLTStd-LightItalic</vt:lpstr>
      <vt:lpstr>inherit</vt:lpstr>
      <vt:lpstr>open sans</vt:lpstr>
      <vt:lpstr>open sans</vt:lpstr>
      <vt:lpstr>Tema do Office</vt:lpstr>
      <vt:lpstr>Segurança da Informação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Segurança da Informação</dc:title>
  <dc:creator>RONILSON RODRIGUES PINHO</dc:creator>
  <cp:lastModifiedBy>RONILSON RODRIGUES PINHO</cp:lastModifiedBy>
  <cp:revision>1</cp:revision>
  <dcterms:created xsi:type="dcterms:W3CDTF">2023-04-20T17:08:38Z</dcterms:created>
  <dcterms:modified xsi:type="dcterms:W3CDTF">2023-04-20T20:29:21Z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0x010100CFDF7CFB516D244090085CB25C791B67</vt:lpwstr>
  </property>
</Properties>
</file>