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60" d="100"/>
          <a:sy n="60" d="100"/>
        </p:scale>
        <p:origin x="53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76378-CB9C-CB4F-06F9-B321F4CAE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BACAF4-4FDC-DDC1-6A5A-D383662AF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EF7370-403E-5B6D-3DFD-B93E06D9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8EE0-5F69-494D-B0FB-73CF4F465B69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6BCFA0-6280-F42F-C01C-1F175A67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6FD62D-7517-185A-8BCF-445A96DA7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B82C3-041A-445A-B1D1-BD0E7159FE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32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C6DD8-B66D-C617-72E4-D9A81C884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A38FE0-81D1-A33C-31D9-55CDBEDE1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660553-7381-DFF7-E848-25E8504F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8EE0-5F69-494D-B0FB-73CF4F465B69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4279A4-092A-3CF4-E9F0-45FA8F3BC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77565F-BDEF-58E7-328E-D36E8153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B82C3-041A-445A-B1D1-BD0E7159FE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6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8969CF-3AE9-8D28-DBD4-DEAA9DE3E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A89CDC-D75C-929F-AAF8-1C0B72464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1B444F-A99F-BBDC-A4D0-35FBC752B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8EE0-5F69-494D-B0FB-73CF4F465B69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2FEB8C-4136-BF27-0651-FBE4D6BE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051C3E-E1BB-BD10-8062-A8224084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B82C3-041A-445A-B1D1-BD0E7159FE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5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46F82-796D-5E3F-0CA0-2B1A218C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0A7A68-230F-B9FC-332C-96E457F0B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60AB48-6D13-6EC6-A14D-E746CE32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8EE0-5F69-494D-B0FB-73CF4F465B69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B19E8E-78C7-1E96-604A-2374BA73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03DA79-9539-07F1-D879-008B8383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B82C3-041A-445A-B1D1-BD0E7159FE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36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1164D-F468-5789-DD41-AC8BF57BA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ABAE1B-4F4D-917F-5C4D-D0E243813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39A467-3A93-4FB9-7CA8-F73B32E60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8EE0-5F69-494D-B0FB-73CF4F465B69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4DB660-BD19-7CD6-8E2D-A57A0A6B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0967C9-11D4-3394-8720-F15CDF58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B82C3-041A-445A-B1D1-BD0E7159FE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94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5E459-3774-CAC1-A3E8-EEE440360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0E861E-E14F-B396-E1A1-50381F437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FD3F2C-0683-64DA-8006-89D7E32DE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CEDDC2-8522-5BD8-7158-21B4BE11A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8EE0-5F69-494D-B0FB-73CF4F465B69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4FE25E-994B-C77A-4DC6-4A4F706F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23035A-498A-5E34-1229-7061672B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B82C3-041A-445A-B1D1-BD0E7159FE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93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7475A-C190-978D-35A7-1E60C0DCD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E5C69D-2D30-1528-21A0-DBCC15F9A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B87902-5F0C-F894-265D-B403CEB85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B0ED2CA-9CB2-BB98-052F-CDF801B6B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8D7E36F-AF1A-8D1A-6E6E-B0C2E6B26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50C4014-D3EB-4C6C-C3BF-40DE7BBE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8EE0-5F69-494D-B0FB-73CF4F465B69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8720D79-192C-92D0-0AF6-B4973CEB8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435B42-BC15-B832-F652-87E885C9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B82C3-041A-445A-B1D1-BD0E7159FE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47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71448-BF29-88EA-26E2-428EA764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6C686D4-2F3E-75E7-80FE-CFA73664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8EE0-5F69-494D-B0FB-73CF4F465B69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A32277-8331-5819-3917-A55DB2F4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1AAA8F-2542-C9BA-EBCC-244C56D0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B82C3-041A-445A-B1D1-BD0E7159FE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76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B19279F-431C-E25A-EB5F-74BCDC0B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8EE0-5F69-494D-B0FB-73CF4F465B69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5B243F7-1105-1444-B636-54A8D841C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6DE82A-09BD-97EA-5D02-9569820E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B82C3-041A-445A-B1D1-BD0E7159FE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7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B9C99-8D66-6972-3483-9425FD269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F58829-6083-E2EF-0912-E5BD755E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7FFAC7-8EAA-AB88-80EA-B3EF27159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69F89E-AC2B-B733-3C9A-E16939794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8EE0-5F69-494D-B0FB-73CF4F465B69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44AC9E-D864-AAD0-0D63-3545EEF1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72408F-449F-D37E-2FB3-7A4954A98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B82C3-041A-445A-B1D1-BD0E7159FE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09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622A2-B2D6-7D3A-F93B-E96667FF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B0413D1-75A1-9AD3-56BF-12768361F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953175-FE45-F06C-7E07-1A920C31C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6BE6A0-3E08-A5E0-72F6-F2B32986F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8EE0-5F69-494D-B0FB-73CF4F465B69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EE61EC-77C3-2C25-B931-28C02F1A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13DF3B-F575-AE33-A492-AB67EA45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B82C3-041A-445A-B1D1-BD0E7159FE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95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5DEFCF2-AD3D-0A8C-554D-53084D1C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7CCCFC-7850-33E2-72BE-5C05E8D9B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434E2A-9C54-CF02-8BCD-60133DA3C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68EE0-5F69-494D-B0FB-73CF4F465B69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1AA47C-A4BC-7CF0-22BE-99E55F437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133112-716D-37EE-24CC-51B6449FB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B82C3-041A-445A-B1D1-BD0E7159FE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3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622DF-A098-1991-A944-07C2EB746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3381"/>
            <a:ext cx="9144000" cy="2387600"/>
          </a:xfrm>
        </p:spPr>
        <p:txBody>
          <a:bodyPr/>
          <a:lstStyle/>
          <a:p>
            <a:r>
              <a:rPr lang="pt-BR" b="1" dirty="0">
                <a:solidFill>
                  <a:srgbClr val="00B050"/>
                </a:solidFill>
              </a:rPr>
              <a:t>Segurança da Informação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12FCE83-4A8E-146D-5509-57A5E613F873}"/>
              </a:ext>
            </a:extLst>
          </p:cNvPr>
          <p:cNvSpPr txBox="1"/>
          <p:nvPr/>
        </p:nvSpPr>
        <p:spPr>
          <a:xfrm>
            <a:off x="415636" y="3329857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800" b="0" i="0" u="none" strike="noStrike" baseline="0" dirty="0">
                <a:latin typeface="FrutigerLTStd-Light"/>
              </a:rPr>
              <a:t>Aula 02</a:t>
            </a:r>
          </a:p>
          <a:p>
            <a:pPr algn="l"/>
            <a:r>
              <a:rPr lang="pt-BR" dirty="0">
                <a:latin typeface="FrutigerLTStd-Light"/>
              </a:rPr>
              <a:t>Professor Ronilson</a:t>
            </a:r>
          </a:p>
          <a:p>
            <a:pPr algn="l"/>
            <a:r>
              <a:rPr lang="pt-BR" dirty="0">
                <a:latin typeface="FrutigerLTStd-Light"/>
              </a:rPr>
              <a:t>Material retirado a apostila </a:t>
            </a:r>
            <a:r>
              <a:rPr lang="pt-BR" dirty="0" err="1">
                <a:latin typeface="FrutigerLTStd-Light"/>
              </a:rPr>
              <a:t>e-tec</a:t>
            </a:r>
            <a:endParaRPr lang="pt-BR" dirty="0">
              <a:latin typeface="FrutigerLTStd-Light"/>
            </a:endParaRPr>
          </a:p>
          <a:p>
            <a:pPr algn="l"/>
            <a:r>
              <a:rPr lang="pt-BR" dirty="0">
                <a:latin typeface="FrutigerLTStd-Light"/>
              </a:rPr>
              <a:t>Professora </a:t>
            </a:r>
            <a:r>
              <a:rPr lang="pt-BR" sz="1800" b="0" i="1" u="none" strike="noStrike" baseline="0" dirty="0">
                <a:latin typeface="FrutigerLTStd-LightItalic"/>
              </a:rPr>
              <a:t>Nélia O. Campo Fernandes</a:t>
            </a:r>
            <a:endParaRPr lang="pt-BR" sz="1800" b="0" i="1" u="none" strike="noStrike" baseline="0" dirty="0">
              <a:latin typeface="FrutigerLTStd-Light"/>
            </a:endParaRPr>
          </a:p>
          <a:p>
            <a:pPr algn="l"/>
            <a:r>
              <a:rPr lang="pt-BR" i="1" dirty="0">
                <a:latin typeface="FrutigerLTStd-Light"/>
              </a:rPr>
              <a:t>IFMT</a:t>
            </a:r>
            <a:endParaRPr lang="pt-BR" dirty="0">
              <a:latin typeface="FrutigerLTStd-Light"/>
            </a:endParaRPr>
          </a:p>
          <a:p>
            <a:pPr algn="l"/>
            <a:endParaRPr lang="pt-BR" sz="1800" b="0" i="0" u="none" strike="noStrike" baseline="0" dirty="0">
              <a:latin typeface="FrutigerLTStd-Ligh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6E60C5D-E950-7EAB-A8E7-F06FEBF6D2BB}"/>
              </a:ext>
            </a:extLst>
          </p:cNvPr>
          <p:cNvSpPr txBox="1"/>
          <p:nvPr/>
        </p:nvSpPr>
        <p:spPr>
          <a:xfrm>
            <a:off x="3934691" y="491346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i="0" u="none" strike="noStrike" baseline="0" dirty="0">
                <a:solidFill>
                  <a:srgbClr val="00B050"/>
                </a:solidFill>
                <a:latin typeface="FrutigerLTStd-Bold"/>
              </a:rPr>
              <a:t>Conceitos de segurança em</a:t>
            </a:r>
          </a:p>
          <a:p>
            <a:pPr algn="ctr"/>
            <a:r>
              <a:rPr lang="pt-BR" b="1" i="0" u="none" strike="noStrike" baseline="0" dirty="0">
                <a:solidFill>
                  <a:srgbClr val="00B050"/>
                </a:solidFill>
                <a:latin typeface="FrutigerLTStd-Bold"/>
              </a:rPr>
              <a:t>rede: criptografia, assinatura</a:t>
            </a:r>
          </a:p>
          <a:p>
            <a:pPr algn="ctr"/>
            <a:r>
              <a:rPr lang="pt-BR" b="1" i="0" u="none" strike="noStrike" baseline="0" dirty="0">
                <a:solidFill>
                  <a:srgbClr val="00B050"/>
                </a:solidFill>
                <a:latin typeface="FrutigerLTStd-Bold"/>
              </a:rPr>
              <a:t>e certificado digital</a:t>
            </a:r>
            <a:endParaRPr lang="pt-B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878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346B6D3-F6DE-770C-3F28-21053E01B5A1}"/>
              </a:ext>
            </a:extLst>
          </p:cNvPr>
          <p:cNvSpPr txBox="1"/>
          <p:nvPr/>
        </p:nvSpPr>
        <p:spPr>
          <a:xfrm>
            <a:off x="481261" y="694962"/>
            <a:ext cx="11004885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800" b="0" i="0" u="none" strike="noStrike" baseline="0" dirty="0">
                <a:latin typeface="FrutigerLTStd-Light"/>
              </a:rPr>
              <a:t>Algumas informações são introduzidas no Certificado Digital para que seja feita a autenticação do remetente, conforme consta no site da SERPRO, tais como:</a:t>
            </a:r>
          </a:p>
          <a:p>
            <a:pPr algn="l">
              <a:lnSpc>
                <a:spcPct val="150000"/>
              </a:lnSpc>
            </a:pPr>
            <a:r>
              <a:rPr lang="pt-BR" sz="1800" b="1" i="0" u="none" strike="noStrike" baseline="0" dirty="0">
                <a:latin typeface="FrutigerLTStd-Bold"/>
              </a:rPr>
              <a:t>1-Nome, End. e Empresa do solicitante</a:t>
            </a:r>
          </a:p>
          <a:p>
            <a:pPr algn="l">
              <a:lnSpc>
                <a:spcPct val="150000"/>
              </a:lnSpc>
            </a:pPr>
            <a:r>
              <a:rPr lang="pt-BR" sz="1800" b="1" i="0" u="none" strike="noStrike" baseline="0" dirty="0">
                <a:latin typeface="FrutigerLTStd-Bold"/>
              </a:rPr>
              <a:t>2-Chave pública do solicitante</a:t>
            </a:r>
          </a:p>
          <a:p>
            <a:pPr algn="l">
              <a:lnSpc>
                <a:spcPct val="150000"/>
              </a:lnSpc>
            </a:pPr>
            <a:r>
              <a:rPr lang="pt-BR" sz="1800" b="1" i="0" u="none" strike="noStrike" baseline="0" dirty="0">
                <a:latin typeface="FrutigerLTStd-Bold"/>
              </a:rPr>
              <a:t>3-Validade do certificado</a:t>
            </a:r>
          </a:p>
          <a:p>
            <a:pPr algn="l">
              <a:lnSpc>
                <a:spcPct val="150000"/>
              </a:lnSpc>
            </a:pPr>
            <a:r>
              <a:rPr lang="pt-BR" sz="1800" b="1" i="0" u="none" strike="noStrike" baseline="0" dirty="0">
                <a:latin typeface="FrutigerLTStd-Bold"/>
              </a:rPr>
              <a:t>4-Nome e End. da Autoridade Certificadora (CA)</a:t>
            </a:r>
          </a:p>
          <a:p>
            <a:pPr algn="l">
              <a:lnSpc>
                <a:spcPct val="150000"/>
              </a:lnSpc>
            </a:pPr>
            <a:r>
              <a:rPr lang="pt-BR" sz="1800" b="1" i="0" u="none" strike="noStrike" baseline="0" dirty="0">
                <a:latin typeface="FrutigerLTStd-Bold"/>
              </a:rPr>
              <a:t>5-Política de utilização (limites de transação, etc.)</a:t>
            </a:r>
          </a:p>
          <a:p>
            <a:pPr algn="l"/>
            <a:r>
              <a:rPr lang="pt-BR" sz="1800" b="0" i="0" u="none" strike="noStrike" baseline="0" dirty="0">
                <a:latin typeface="FrutigerLTStd-Light"/>
              </a:rPr>
              <a:t>Disponível em: &lt; www.serpro.gov.br/conteúdo-</a:t>
            </a:r>
            <a:r>
              <a:rPr lang="pt-BR" sz="1800" b="0" i="0" u="none" strike="noStrike" baseline="0" dirty="0" err="1">
                <a:latin typeface="FrutigerLTStd-Light"/>
              </a:rPr>
              <a:t>solucoes</a:t>
            </a:r>
            <a:r>
              <a:rPr lang="pt-BR" sz="1800" b="0" i="0" u="none" strike="noStrike" baseline="0" dirty="0">
                <a:latin typeface="FrutigerLTStd-Light"/>
              </a:rPr>
              <a:t>/serviços/</a:t>
            </a:r>
            <a:r>
              <a:rPr lang="pt-BR" sz="1800" b="0" i="0" u="none" strike="noStrike" baseline="0" dirty="0" err="1">
                <a:latin typeface="FrutigerLTStd-Light"/>
              </a:rPr>
              <a:t>portlet</a:t>
            </a:r>
            <a:r>
              <a:rPr lang="pt-BR" sz="1800" b="0" i="0" u="none" strike="noStrike" baseline="0" dirty="0">
                <a:latin typeface="FrutigerLTStd-Light"/>
              </a:rPr>
              <a:t>--</a:t>
            </a:r>
            <a:r>
              <a:rPr lang="pt-BR" sz="1800" b="0" i="0" u="none" strike="noStrike" baseline="0" dirty="0" err="1">
                <a:latin typeface="FrutigerLTStd-Light"/>
              </a:rPr>
              <a:t>certificacao</a:t>
            </a:r>
            <a:r>
              <a:rPr lang="pt-BR" sz="1800" b="0" i="0" u="none" strike="noStrike" baseline="0" dirty="0">
                <a:latin typeface="FrutigerLTStd-Light"/>
              </a:rPr>
              <a:t>-digital&gt;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523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BD77F15-A766-D1A8-CFAD-87EA60635314}"/>
              </a:ext>
            </a:extLst>
          </p:cNvPr>
          <p:cNvSpPr txBox="1"/>
          <p:nvPr/>
        </p:nvSpPr>
        <p:spPr>
          <a:xfrm>
            <a:off x="513347" y="709188"/>
            <a:ext cx="10635916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u="none" strike="noStrike" baseline="0" dirty="0">
                <a:latin typeface="FrutigerLTStd-Black"/>
              </a:rPr>
              <a:t>3.1 Funcionamento do certificado digital</a:t>
            </a:r>
          </a:p>
          <a:p>
            <a:pPr algn="just"/>
            <a:endParaRPr lang="pt-BR" sz="2400" b="0" i="0" u="none" strike="noStrike" baseline="0" dirty="0">
              <a:latin typeface="FrutigerLTStd-Black"/>
            </a:endParaRPr>
          </a:p>
          <a:p>
            <a:pPr algn="just"/>
            <a:r>
              <a:rPr lang="pt-BR" sz="1800" b="0" i="0" u="none" strike="noStrike" baseline="0" dirty="0">
                <a:latin typeface="FrutigerLTStd-Light"/>
              </a:rPr>
              <a:t>Na identificação digital, é utilizada a técnica de criptografia assimétrica que dispõe de duas chaves relacionadas, uma chave pública e outra privada.</a:t>
            </a:r>
          </a:p>
          <a:p>
            <a:pPr algn="just"/>
            <a:endParaRPr lang="pt-BR" sz="1800" b="0" i="0" u="none" strike="noStrike" baseline="0" dirty="0">
              <a:latin typeface="FrutigerLTStd-Light"/>
            </a:endParaRPr>
          </a:p>
          <a:p>
            <a:pPr algn="just"/>
            <a:r>
              <a:rPr lang="pt-BR" sz="1800" b="0" i="0" u="none" strike="noStrike" baseline="0" dirty="0">
                <a:latin typeface="FrutigerLTStd-Light"/>
              </a:rPr>
              <a:t>Tanto um nome de usuário como outras informações que identificam o usuário são vinculadas a um par de chaves, e isso funciona como um credenciamento eletrônico que, quando instalado em um navegador da Web, permitem a autenticação.</a:t>
            </a:r>
          </a:p>
          <a:p>
            <a:pPr algn="just"/>
            <a:endParaRPr lang="pt-BR" sz="1800" b="0" i="0" u="none" strike="noStrike" baseline="0" dirty="0">
              <a:latin typeface="FrutigerLTStd-Light"/>
            </a:endParaRPr>
          </a:p>
          <a:p>
            <a:pPr algn="just"/>
            <a:r>
              <a:rPr lang="pt-BR" sz="1800" b="0" i="0" u="none" strike="noStrike" baseline="0" dirty="0">
                <a:latin typeface="FrutigerLTStd-Light"/>
              </a:rPr>
              <a:t>Em uma única mensagem, podemos anexar várias identificações digitais, formando “uma cadeia de certificados digitais em que cada identificação digital confirma a autenticidade da anterior e essa identificação digital é</a:t>
            </a:r>
          </a:p>
          <a:p>
            <a:pPr algn="just"/>
            <a:r>
              <a:rPr lang="pt-BR" sz="1800" b="0" i="0" u="none" strike="noStrike" baseline="0" dirty="0">
                <a:latin typeface="FrutigerLTStd-Light"/>
              </a:rPr>
              <a:t>assinada pela Autoridade Certificadora que a emitiu” (SERPRO).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0657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224CEFD-DAE0-C91E-CC22-C332403AC5AD}"/>
              </a:ext>
            </a:extLst>
          </p:cNvPr>
          <p:cNvSpPr txBox="1"/>
          <p:nvPr/>
        </p:nvSpPr>
        <p:spPr>
          <a:xfrm>
            <a:off x="705853" y="709188"/>
            <a:ext cx="10651958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0" i="0" u="none" strike="noStrike" baseline="0" dirty="0">
                <a:latin typeface="FrutigerLTStd-Black"/>
              </a:rPr>
              <a:t>3.2 Modelos de certificado digital</a:t>
            </a:r>
          </a:p>
          <a:p>
            <a:pPr algn="l"/>
            <a:r>
              <a:rPr lang="pt-BR" sz="1800" b="0" i="0" u="none" strike="noStrike" baseline="0" dirty="0">
                <a:latin typeface="FrutigerLTStd-Light"/>
              </a:rPr>
              <a:t>Há necessidade de uma infraestrutura para validar o certificado para as demais</a:t>
            </a:r>
          </a:p>
          <a:p>
            <a:pPr algn="l"/>
            <a:r>
              <a:rPr lang="pt-BR" sz="1800" b="0" i="0" u="none" strike="noStrike" baseline="0" dirty="0">
                <a:latin typeface="FrutigerLTStd-Light"/>
              </a:rPr>
              <a:t>entidades. Apresentamos a seguir três modelos:</a:t>
            </a:r>
          </a:p>
          <a:p>
            <a:pPr algn="l"/>
            <a:endParaRPr lang="pt-BR" sz="1800" b="1" i="0" u="none" strike="noStrike" baseline="0" dirty="0">
              <a:latin typeface="FrutigerLTStd-Bold"/>
            </a:endParaRPr>
          </a:p>
          <a:p>
            <a:pPr algn="l"/>
            <a:r>
              <a:rPr lang="pt-BR" sz="1800" b="1" i="0" u="none" strike="noStrike" baseline="0" dirty="0">
                <a:latin typeface="FrutigerLTStd-Bold"/>
              </a:rPr>
              <a:t>Modelo Web </a:t>
            </a:r>
            <a:r>
              <a:rPr lang="pt-BR" sz="1800" b="1" i="0" u="none" strike="noStrike" baseline="0" dirty="0" err="1">
                <a:latin typeface="FrutigerLTStd-Bold"/>
              </a:rPr>
              <a:t>Oftrust</a:t>
            </a:r>
            <a:r>
              <a:rPr lang="pt-BR" sz="1800" b="1" i="0" u="none" strike="noStrike" baseline="0" dirty="0">
                <a:latin typeface="FrutigerLTStd-Bold"/>
              </a:rPr>
              <a:t> (malha de confiança)</a:t>
            </a:r>
          </a:p>
          <a:p>
            <a:pPr algn="l"/>
            <a:r>
              <a:rPr lang="pt-BR" sz="1800" b="0" i="0" u="none" strike="noStrike" baseline="0" dirty="0">
                <a:latin typeface="FrutigerLTStd-Light"/>
              </a:rPr>
              <a:t>Nesse modelo, seu funcionamento baseia-se na confiança, que é controlada pelos usuários, ou seja, quando um usuário obtém a chave pública de outro usuário poderá verificar a autenticidade da chave recebida por intermédio das outras entidades, sendo então implantada uma rede em que as entidades pertencentes confiem umas nas outras.</a:t>
            </a:r>
          </a:p>
          <a:p>
            <a:pPr algn="l"/>
            <a:endParaRPr lang="pt-BR" sz="1800" b="0" i="0" u="none" strike="noStrike" baseline="0" dirty="0">
              <a:latin typeface="FrutigerLTStd-Light"/>
            </a:endParaRPr>
          </a:p>
          <a:p>
            <a:pPr algn="l"/>
            <a:r>
              <a:rPr lang="pt-BR" sz="1800" b="0" i="0" u="none" strike="noStrike" baseline="0" dirty="0">
                <a:latin typeface="FrutigerLTStd-Light"/>
              </a:rPr>
              <a:t>Uma das vantagens nesse modelo é que, caso ocorra o comprometimento da chave de uma entidade que autentica o certificado, ela simplesmente será excluída dessa rede, não interferindo nas demais chaves.</a:t>
            </a:r>
          </a:p>
          <a:p>
            <a:pPr algn="l"/>
            <a:endParaRPr lang="pt-BR" dirty="0">
              <a:latin typeface="FrutigerLTStd-Light"/>
            </a:endParaRPr>
          </a:p>
          <a:p>
            <a:pPr algn="l"/>
            <a:r>
              <a:rPr lang="pt-BR" sz="1800" b="0" i="0" u="none" strike="noStrike" baseline="0" dirty="0">
                <a:latin typeface="FrutigerLTStd-Light"/>
              </a:rPr>
              <a:t>E uma desvantagem é que é um modelo menos seguro, porque uma pessoa pode perfeitamente tirar proveito da confiança dos outros usuários.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0204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E65BB7B-9B1E-70DC-7626-F43BB5544B87}"/>
              </a:ext>
            </a:extLst>
          </p:cNvPr>
          <p:cNvSpPr txBox="1"/>
          <p:nvPr/>
        </p:nvSpPr>
        <p:spPr>
          <a:xfrm>
            <a:off x="593558" y="760143"/>
            <a:ext cx="106198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b="1" i="0" u="none" strike="noStrike" baseline="0" dirty="0">
                <a:latin typeface="FrutigerLTStd-Bold"/>
              </a:rPr>
              <a:t>Modelo Hierárquico</a:t>
            </a:r>
          </a:p>
          <a:p>
            <a:pPr algn="just"/>
            <a:r>
              <a:rPr lang="pt-BR" sz="1800" b="0" i="0" u="none" strike="noStrike" baseline="0" dirty="0">
                <a:latin typeface="FrutigerLTStd-Light"/>
              </a:rPr>
              <a:t>É definido dessa forma por tratar de uma hierarquia de autoridades certificadoras, em que as </a:t>
            </a:r>
            <a:r>
              <a:rPr lang="pt-BR" sz="1800" b="0" i="0" u="none" strike="noStrike" baseline="0" dirty="0" err="1">
                <a:latin typeface="FrutigerLTStd-Light"/>
              </a:rPr>
              <a:t>AC´s</a:t>
            </a:r>
            <a:r>
              <a:rPr lang="pt-BR" sz="1800" b="0" i="0" u="none" strike="noStrike" baseline="0" dirty="0">
                <a:latin typeface="FrutigerLTStd-Light"/>
              </a:rPr>
              <a:t> certificam os usuários e a autoridade certificadora raiz AC-R faz a certificação de todas as </a:t>
            </a:r>
            <a:r>
              <a:rPr lang="pt-BR" sz="1800" b="0" i="0" u="none" strike="noStrike" baseline="0" dirty="0" err="1">
                <a:latin typeface="FrutigerLTStd-Light"/>
              </a:rPr>
              <a:t>AC´s</a:t>
            </a:r>
            <a:r>
              <a:rPr lang="pt-BR" sz="1800" b="0" i="0" u="none" strike="noStrike" baseline="0" dirty="0">
                <a:latin typeface="FrutigerLTStd-Light"/>
              </a:rPr>
              <a:t> de sua competência.</a:t>
            </a:r>
          </a:p>
          <a:p>
            <a:pPr algn="just"/>
            <a:endParaRPr lang="pt-BR" sz="1800" b="0" i="0" u="none" strike="noStrike" baseline="0" dirty="0">
              <a:latin typeface="FrutigerLTStd-Light"/>
            </a:endParaRPr>
          </a:p>
          <a:p>
            <a:pPr algn="just"/>
            <a:r>
              <a:rPr lang="pt-BR" sz="1800" b="0" i="0" u="none" strike="noStrike" baseline="0" dirty="0">
                <a:latin typeface="FrutigerLTStd-Light"/>
              </a:rPr>
              <a:t>Nesse modelo, para ser validado um certificado digital, é necessária a assinatura digital de uma AC. Caso haja dúvidas da sua validade, é necessário consultar na AC se não foi eliminado o certificado usado para a criação de</a:t>
            </a:r>
          </a:p>
          <a:p>
            <a:pPr algn="just"/>
            <a:r>
              <a:rPr lang="pt-BR" sz="1800" b="0" i="0" u="none" strike="noStrike" baseline="0" dirty="0">
                <a:latin typeface="FrutigerLTStd-Light"/>
              </a:rPr>
              <a:t>infraestrutura de chaves públicas.</a:t>
            </a:r>
          </a:p>
          <a:p>
            <a:pPr algn="just"/>
            <a:endParaRPr lang="pt-BR" sz="1800" b="0" i="0" u="none" strike="noStrike" baseline="0" dirty="0">
              <a:latin typeface="FrutigerLTStd-Light"/>
            </a:endParaRPr>
          </a:p>
          <a:p>
            <a:pPr algn="just"/>
            <a:r>
              <a:rPr lang="pt-BR" sz="1800" b="0" i="0" u="none" strike="noStrike" baseline="0" dirty="0">
                <a:latin typeface="FrutigerLTStd-Light"/>
              </a:rPr>
              <a:t>A AC-R, por ser mantida por uma entidade governamental, mostra-se mais segura, possibilitando que a assinatura digital seja juridicamente válida, desde que garantida toda segurança das </a:t>
            </a:r>
            <a:r>
              <a:rPr lang="pt-BR" sz="1800" b="0" i="0" u="none" strike="noStrike" baseline="0" dirty="0" err="1">
                <a:latin typeface="FrutigerLTStd-Light"/>
              </a:rPr>
              <a:t>AC´s</a:t>
            </a:r>
            <a:r>
              <a:rPr lang="pt-BR" sz="1800" b="0" i="0" u="none" strike="noStrike" baseline="0" dirty="0">
                <a:latin typeface="FrutigerLTStd-Light"/>
              </a:rPr>
              <a:t> e da infraestrutura da AC-R.</a:t>
            </a:r>
          </a:p>
          <a:p>
            <a:pPr algn="just"/>
            <a:endParaRPr lang="pt-BR" sz="1800" b="0" i="0" u="none" strike="noStrike" baseline="0" dirty="0">
              <a:latin typeface="FrutigerLTStd-Light"/>
            </a:endParaRPr>
          </a:p>
          <a:p>
            <a:pPr algn="just"/>
            <a:r>
              <a:rPr lang="pt-BR" sz="1800" b="0" i="0" u="none" strike="noStrike" baseline="0" dirty="0">
                <a:latin typeface="FrutigerLTStd-Light"/>
              </a:rPr>
              <a:t>Apresenta-se como desvantagem desse modelo o custo de montagem da infraestrutura que é bem superior, em virtude dos procedimentos de segurança aplicado, por exemplo, instalação de sala-cofre; outro fator que</a:t>
            </a:r>
          </a:p>
          <a:p>
            <a:pPr algn="just"/>
            <a:r>
              <a:rPr lang="pt-BR" sz="1800" b="0" i="0" u="none" strike="noStrike" baseline="0" dirty="0">
                <a:latin typeface="FrutigerLTStd-Light"/>
              </a:rPr>
              <a:t>é considerado desvantajoso é que, se a chave de uma AC for corrompida, compromete a validade de todos os certificados emitidos por ela.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3586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A351D28-1631-0816-9563-18FC6F0F8478}"/>
              </a:ext>
            </a:extLst>
          </p:cNvPr>
          <p:cNvSpPr txBox="1"/>
          <p:nvPr/>
        </p:nvSpPr>
        <p:spPr>
          <a:xfrm>
            <a:off x="625642" y="969781"/>
            <a:ext cx="10668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b="1" i="0" u="none" strike="noStrike" baseline="0" dirty="0">
                <a:latin typeface="FrutigerLTStd-Bold"/>
              </a:rPr>
              <a:t>Modelo de Autoridade Central</a:t>
            </a:r>
          </a:p>
          <a:p>
            <a:pPr algn="just"/>
            <a:r>
              <a:rPr lang="pt-BR" sz="1800" b="0" i="0" u="none" strike="noStrike" baseline="0" dirty="0">
                <a:latin typeface="FrutigerLTStd-Light"/>
              </a:rPr>
              <a:t>Em relação aos dois modelos anteriormente citados, este é o padrão mais usual para certificado digital, quando envolve infraestrutura de chave pública, definido como ITU-T X.509 que sofreu mudanças para ser utilizado na</a:t>
            </a:r>
          </a:p>
          <a:p>
            <a:pPr algn="just"/>
            <a:r>
              <a:rPr lang="pt-BR" sz="1800" b="0" i="0" u="none" strike="noStrike" baseline="0" dirty="0">
                <a:latin typeface="FrutigerLTStd-Light"/>
              </a:rPr>
              <a:t>Internet, passando a ser conhecido como PKIX.</a:t>
            </a:r>
          </a:p>
          <a:p>
            <a:pPr algn="just"/>
            <a:endParaRPr lang="pt-BR" sz="1800" b="0" i="0" u="none" strike="noStrike" baseline="0" dirty="0">
              <a:latin typeface="FrutigerLTStd-Light"/>
            </a:endParaRPr>
          </a:p>
          <a:p>
            <a:pPr algn="just"/>
            <a:r>
              <a:rPr lang="pt-BR" sz="1800" b="0" i="0" u="none" strike="noStrike" baseline="0" dirty="0">
                <a:latin typeface="FrutigerLTStd-Light"/>
              </a:rPr>
              <a:t>É absoluta sua autoridade certificadora, e é assim definido por ser organizado em uma estrutura de diretórios em árvore, cujo certificado digital não pode conter a chave privada do usuário, a mesma é armazenada em tokens ou </a:t>
            </a:r>
            <a:r>
              <a:rPr lang="pt-BR" sz="1800" b="0" i="0" u="none" strike="noStrike" baseline="0" dirty="0" err="1">
                <a:latin typeface="FrutigerLTStd-Light"/>
              </a:rPr>
              <a:t>smart</a:t>
            </a:r>
            <a:r>
              <a:rPr lang="pt-BR" sz="1800" b="0" i="0" u="none" strike="noStrike" baseline="0" dirty="0">
                <a:latin typeface="FrutigerLTStd-Light"/>
              </a:rPr>
              <a:t> cards.</a:t>
            </a:r>
          </a:p>
          <a:p>
            <a:pPr algn="just"/>
            <a:endParaRPr lang="pt-BR" sz="1800" b="0" i="0" u="none" strike="noStrike" baseline="0" dirty="0">
              <a:latin typeface="FrutigerLTStd-Light"/>
            </a:endParaRPr>
          </a:p>
          <a:p>
            <a:pPr algn="just"/>
            <a:r>
              <a:rPr lang="pt-BR" sz="1800" b="0" i="0" u="none" strike="noStrike" baseline="0" dirty="0">
                <a:latin typeface="FrutigerLTStd-Light"/>
              </a:rPr>
              <a:t>O padrão X.509, encontra-se na versão 3, padronizando os modelos de chaves públicas e atributos para os certificados, algoritmos para procura do caminho de validação e listas de cancelamento de certificados.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1C48C22-0DE0-AD66-1BD1-55B4E47C5C3F}"/>
              </a:ext>
            </a:extLst>
          </p:cNvPr>
          <p:cNvSpPr txBox="1"/>
          <p:nvPr/>
        </p:nvSpPr>
        <p:spPr>
          <a:xfrm>
            <a:off x="762000" y="4548260"/>
            <a:ext cx="10668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0" i="0" dirty="0">
                <a:solidFill>
                  <a:srgbClr val="3D44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certificado digital X 509 está em sua terceira versão, publicada em 1996 por meio de uma colaboração entre a ISO/IEC, ITU-T e ANSI. A principal característica deste certificado é a existência de um emissor.</a:t>
            </a:r>
          </a:p>
          <a:p>
            <a:pPr algn="just"/>
            <a:endParaRPr lang="pt-BR" b="0" i="0" dirty="0">
              <a:solidFill>
                <a:srgbClr val="3D445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b="0" i="0" dirty="0">
                <a:solidFill>
                  <a:srgbClr val="3D44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Isso significa que, além dos dados de identificação do titular, o documento carrega a identificação de quem o emitiu, ou seja, de quem garante a veracidade dos dados. O padrão do certificado x 509 determina que a emissão dos certificados digitais aos usuários finais deve ser feita por uma entidade confiável, como uma AC.</a:t>
            </a:r>
          </a:p>
        </p:txBody>
      </p:sp>
    </p:spTree>
    <p:extLst>
      <p:ext uri="{BB962C8B-B14F-4D97-AF65-F5344CB8AC3E}">
        <p14:creationId xmlns:p14="http://schemas.microsoft.com/office/powerpoint/2010/main" val="1991708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488AAC0-0FA3-1718-AA5C-A441ABCF1B4A}"/>
              </a:ext>
            </a:extLst>
          </p:cNvPr>
          <p:cNvSpPr txBox="1"/>
          <p:nvPr/>
        </p:nvSpPr>
        <p:spPr>
          <a:xfrm>
            <a:off x="673768" y="645820"/>
            <a:ext cx="10844463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0" i="0" u="none" strike="noStrike" baseline="0" dirty="0">
                <a:latin typeface="FrutigerLTStd-Black"/>
              </a:rPr>
              <a:t>Exercício</a:t>
            </a:r>
          </a:p>
          <a:p>
            <a:pPr algn="just"/>
            <a:r>
              <a:rPr lang="pt-BR" sz="1800" b="0" i="0" u="none" strike="noStrike" baseline="0" dirty="0">
                <a:latin typeface="FrutigerLTStd-Light"/>
              </a:rPr>
              <a:t>Para as três primeiras questões, vamos tentar pôr em prática o método de criptografia proposto por </a:t>
            </a:r>
            <a:r>
              <a:rPr lang="pt-BR" sz="1800" b="0" i="0" u="none" strike="noStrike" baseline="0" dirty="0" err="1">
                <a:latin typeface="FrutigerLTStd-Light"/>
              </a:rPr>
              <a:t>Marçula</a:t>
            </a:r>
            <a:r>
              <a:rPr lang="pt-BR" sz="1800" b="0" i="0" u="none" strike="noStrike" baseline="0" dirty="0">
                <a:latin typeface="FrutigerLTStd-Light"/>
              </a:rPr>
              <a:t> e Benini Filho. Para a solução dos problemas propostos, você deverá utilizar a tabela a seguir para codificar e decodificar as mensagens.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DF7D3E-9EE6-13AD-41AB-D76792E25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126" y="2000037"/>
            <a:ext cx="9432758" cy="206492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9E09584-7242-E8BD-CC85-AE9373602DF7}"/>
              </a:ext>
            </a:extLst>
          </p:cNvPr>
          <p:cNvSpPr txBox="1"/>
          <p:nvPr/>
        </p:nvSpPr>
        <p:spPr>
          <a:xfrm>
            <a:off x="673768" y="4180519"/>
            <a:ext cx="107000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b="0" i="0" u="none" strike="noStrike" baseline="0" dirty="0">
                <a:latin typeface="FrutigerLTStd-Light"/>
              </a:rPr>
              <a:t>1) De férias nos Emirados Árabes, a conselheira Trace recebe uma caixa de seu chocolate </a:t>
            </a:r>
            <a:r>
              <a:rPr lang="pt-BR" sz="1800" b="0" i="0" u="none" strike="noStrike" baseline="0" dirty="0" err="1">
                <a:latin typeface="FrutigerLTStd-Light"/>
              </a:rPr>
              <a:t>Cretariano</a:t>
            </a:r>
            <a:r>
              <a:rPr lang="pt-BR" sz="1800" b="0" i="0" u="none" strike="noStrike" baseline="0" dirty="0">
                <a:latin typeface="FrutigerLTStd-Light"/>
              </a:rPr>
              <a:t> favorito, juntamente com uma mensagem criptografada do remetente revelando sua identidade. Usando o exemplo de</a:t>
            </a:r>
          </a:p>
          <a:p>
            <a:pPr algn="just"/>
            <a:r>
              <a:rPr lang="pt-BR" sz="1800" b="0" i="0" u="none" strike="noStrike" baseline="0" dirty="0">
                <a:latin typeface="FrutigerLTStd-Light"/>
              </a:rPr>
              <a:t>criptografia citado por </a:t>
            </a:r>
            <a:r>
              <a:rPr lang="pt-BR" sz="1800" b="0" i="0" u="none" strike="noStrike" baseline="0" dirty="0" err="1">
                <a:latin typeface="FrutigerLTStd-Light"/>
              </a:rPr>
              <a:t>Marçula</a:t>
            </a:r>
            <a:r>
              <a:rPr lang="pt-BR" sz="1800" b="0" i="0" u="none" strike="noStrike" baseline="0" dirty="0">
                <a:latin typeface="FrutigerLTStd-Light"/>
              </a:rPr>
              <a:t> &amp; Benini Filho, decodifique a mensagem MPHKCESEVGUGSRKVVECB, cuja chave é: 00 07 05 03 02. Decodifique para saber o nome do remetente.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8849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3AA11B2-2E3C-73B4-A579-AAA217542F21}"/>
              </a:ext>
            </a:extLst>
          </p:cNvPr>
          <p:cNvSpPr txBox="1"/>
          <p:nvPr/>
        </p:nvSpPr>
        <p:spPr>
          <a:xfrm>
            <a:off x="609600" y="201356"/>
            <a:ext cx="1090863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b="1" i="0" u="none" strike="noStrike" baseline="0" dirty="0">
                <a:latin typeface="FrutigerLTStd-Bold"/>
              </a:rPr>
              <a:t>2. </a:t>
            </a:r>
            <a:r>
              <a:rPr lang="pt-BR" sz="1800" b="0" i="0" u="none" strike="noStrike" baseline="0" dirty="0">
                <a:latin typeface="FrutigerLTStd-Light"/>
              </a:rPr>
              <a:t>Em seu primeiro contato com um planeta </a:t>
            </a:r>
            <a:r>
              <a:rPr lang="pt-BR" sz="1800" b="0" i="0" u="none" strike="noStrike" baseline="0" dirty="0" err="1">
                <a:latin typeface="FrutigerLTStd-Light"/>
              </a:rPr>
              <a:t>Zomour</a:t>
            </a:r>
            <a:r>
              <a:rPr lang="pt-BR" sz="1800" b="0" i="0" u="none" strike="noStrike" baseline="0" dirty="0">
                <a:latin typeface="FrutigerLTStd-Light"/>
              </a:rPr>
              <a:t> com que a </a:t>
            </a:r>
            <a:r>
              <a:rPr lang="pt-BR" sz="1800" b="0" i="0" u="none" strike="noStrike" baseline="0" dirty="0" err="1">
                <a:latin typeface="FrutigerLTStd-Light"/>
              </a:rPr>
              <a:t>Retamatemil</a:t>
            </a:r>
            <a:r>
              <a:rPr lang="pt-BR" sz="1800" b="0" i="0" u="none" strike="noStrike" baseline="0" dirty="0">
                <a:latin typeface="FrutigerLTStd-Light"/>
              </a:rPr>
              <a:t> deseja estabelecer relações diplomáticas, os oficiais da </a:t>
            </a:r>
            <a:r>
              <a:rPr lang="pt-BR" sz="1800" b="0" i="0" u="none" strike="noStrike" baseline="0" dirty="0" err="1">
                <a:latin typeface="FrutigerLTStd-Light"/>
              </a:rPr>
              <a:t>UCorporation</a:t>
            </a:r>
            <a:r>
              <a:rPr lang="pt-BR" sz="1800" b="0" i="0" u="none" strike="noStrike" baseline="0" dirty="0">
                <a:latin typeface="FrutigerLTStd-Light"/>
              </a:rPr>
              <a:t> foram convidados para um banquete. Infelizmente, há um grupo dissidente no plano </a:t>
            </a:r>
            <a:r>
              <a:rPr lang="pt-BR" sz="1800" b="0" i="0" u="none" strike="noStrike" baseline="0" dirty="0" err="1">
                <a:latin typeface="FrutigerLTStd-Light"/>
              </a:rPr>
              <a:t>Zomour</a:t>
            </a:r>
            <a:r>
              <a:rPr lang="pt-BR" sz="1800" b="0" i="0" u="none" strike="noStrike" baseline="0" dirty="0">
                <a:latin typeface="FrutigerLTStd-Light"/>
              </a:rPr>
              <a:t> que deseja apoiar os </a:t>
            </a:r>
            <a:r>
              <a:rPr lang="pt-BR" sz="1800" b="0" i="0" u="none" strike="noStrike" baseline="0" dirty="0" err="1">
                <a:latin typeface="FrutigerLTStd-Light"/>
              </a:rPr>
              <a:t>Crodapon</a:t>
            </a:r>
            <a:r>
              <a:rPr lang="pt-BR" sz="1800" b="0" i="0" u="none" strike="noStrike" baseline="0" dirty="0">
                <a:latin typeface="FrutigerLTStd-Light"/>
              </a:rPr>
              <a:t> e não a </a:t>
            </a:r>
            <a:r>
              <a:rPr lang="pt-BR" sz="1800" b="0" i="0" u="none" strike="noStrike" baseline="0" dirty="0" err="1">
                <a:latin typeface="FrutigerLTStd-Light"/>
              </a:rPr>
              <a:t>Retamatemil</a:t>
            </a:r>
            <a:r>
              <a:rPr lang="pt-BR" sz="1800" b="0" i="0" u="none" strike="noStrike" baseline="0" dirty="0">
                <a:latin typeface="FrutigerLTStd-Light"/>
              </a:rPr>
              <a:t>. Um espião desta facção é instruído a envenenar um dos oficiais da </a:t>
            </a:r>
            <a:r>
              <a:rPr lang="pt-BR" sz="1800" b="0" i="0" u="none" strike="noStrike" baseline="0" dirty="0" err="1">
                <a:latin typeface="FrutigerLTStd-Light"/>
              </a:rPr>
              <a:t>UCorporation</a:t>
            </a:r>
            <a:r>
              <a:rPr lang="pt-BR" sz="1800" b="0" i="0" u="none" strike="noStrike" baseline="0" dirty="0">
                <a:latin typeface="FrutigerLTStd-Light"/>
              </a:rPr>
              <a:t>. O traidor é descoberto, mas foge a tempo. Em seu alojamento é encontrada a mensagem codificada KWUXWVVCKN que contém o nome do oficial envenenado</a:t>
            </a:r>
          </a:p>
          <a:p>
            <a:pPr algn="just"/>
            <a:r>
              <a:rPr lang="pt-BR" sz="1800" b="0" i="0" u="none" strike="noStrike" baseline="0" dirty="0">
                <a:latin typeface="FrutigerLTStd-Light"/>
              </a:rPr>
              <a:t>e um pedaço de papel com o números 0822031114 usados na codificação. Como o veneno é seu próprio antídoto é preciso saber exatamente quem foi envenenado. Trabalhando contra o tempo, um especialista em segurança verificou que se tratava de um código muito simples, o código proposto por </a:t>
            </a:r>
            <a:r>
              <a:rPr lang="pt-BR" sz="1800" b="0" i="0" u="none" strike="noStrike" baseline="0" dirty="0" err="1">
                <a:latin typeface="FrutigerLTStd-Light"/>
              </a:rPr>
              <a:t>Marçula</a:t>
            </a:r>
            <a:r>
              <a:rPr lang="pt-BR" sz="1800" b="0" i="0" u="none" strike="noStrike" baseline="0" dirty="0">
                <a:latin typeface="FrutigerLTStd-Light"/>
              </a:rPr>
              <a:t> &amp; Benini Filho. Qual o nome do Oficial envenenado?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797FD7-8F31-DD02-DAC9-B79B77533759}"/>
              </a:ext>
            </a:extLst>
          </p:cNvPr>
          <p:cNvSpPr txBox="1"/>
          <p:nvPr/>
        </p:nvSpPr>
        <p:spPr>
          <a:xfrm>
            <a:off x="609600" y="2999763"/>
            <a:ext cx="109086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b="1" i="0" u="none" strike="noStrike" baseline="0" dirty="0">
                <a:latin typeface="FrutigerLTStd-Bold"/>
              </a:rPr>
              <a:t>3. </a:t>
            </a:r>
            <a:r>
              <a:rPr lang="pt-BR" sz="1800" b="0" i="0" u="none" strike="noStrike" baseline="0" dirty="0">
                <a:latin typeface="FrutigerLTStd-Light"/>
              </a:rPr>
              <a:t>Você faz parte de uma equipe de segurança de seu país, o </a:t>
            </a:r>
            <a:r>
              <a:rPr lang="pt-BR" sz="1800" b="0" i="0" u="none" strike="noStrike" baseline="0" dirty="0" err="1">
                <a:latin typeface="FrutigerLTStd-Light"/>
              </a:rPr>
              <a:t>Janbolala</a:t>
            </a:r>
            <a:r>
              <a:rPr lang="pt-BR" sz="1800" b="0" i="0" u="none" strike="noStrike" baseline="0" dirty="0">
                <a:latin typeface="FrutigerLTStd-Light"/>
              </a:rPr>
              <a:t>, e precisa enviar a mensagem ao seu espião secreto que se encontra no país vizinho, o </a:t>
            </a:r>
            <a:r>
              <a:rPr lang="pt-BR" sz="1800" b="0" i="0" u="none" strike="noStrike" baseline="0" dirty="0" err="1">
                <a:latin typeface="FrutigerLTStd-Light"/>
              </a:rPr>
              <a:t>Kongololo</a:t>
            </a:r>
            <a:r>
              <a:rPr lang="pt-BR" sz="1800" b="0" i="0" u="none" strike="noStrike" baseline="0" dirty="0">
                <a:latin typeface="FrutigerLTStd-Light"/>
              </a:rPr>
              <a:t>. Mas, para isso, a mensagem precisa ser codificada.</a:t>
            </a:r>
          </a:p>
          <a:p>
            <a:pPr algn="just"/>
            <a:r>
              <a:rPr lang="pt-BR" sz="1800" b="0" i="0" u="none" strike="noStrike" baseline="0" dirty="0">
                <a:latin typeface="FrutigerLTStd-Light"/>
              </a:rPr>
              <a:t>Usando o método de </a:t>
            </a:r>
            <a:r>
              <a:rPr lang="pt-BR" sz="1800" b="0" i="0" u="none" strike="noStrike" baseline="0" dirty="0" err="1">
                <a:latin typeface="FrutigerLTStd-Light"/>
              </a:rPr>
              <a:t>Marçula</a:t>
            </a:r>
            <a:r>
              <a:rPr lang="pt-BR" sz="1800" b="0" i="0" u="none" strike="noStrike" baseline="0" dirty="0">
                <a:latin typeface="FrutigerLTStd-Light"/>
              </a:rPr>
              <a:t> e Benini Filho, codifique a mensagem: Abortar operação. A Chave a ser utilizada para codificar é: 00 07 05 03 01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B384AB0-1BC1-1A61-06D4-8BFA8AF9BF2C}"/>
              </a:ext>
            </a:extLst>
          </p:cNvPr>
          <p:cNvSpPr txBox="1"/>
          <p:nvPr/>
        </p:nvSpPr>
        <p:spPr>
          <a:xfrm>
            <a:off x="609600" y="420009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800" b="1" i="0" u="none" strike="noStrike" baseline="0" dirty="0">
                <a:latin typeface="FrutigerLTStd-Bold"/>
              </a:rPr>
              <a:t>4. </a:t>
            </a:r>
            <a:r>
              <a:rPr lang="pt-BR" sz="1800" b="0" i="0" u="none" strike="noStrike" baseline="0" dirty="0">
                <a:latin typeface="FrutigerLTStd-Light"/>
              </a:rPr>
              <a:t>Explique como funciona a assinatura digital.</a:t>
            </a:r>
          </a:p>
          <a:p>
            <a:pPr algn="l"/>
            <a:endParaRPr lang="pt-BR" sz="1800" b="1" i="0" u="none" strike="noStrike" baseline="0" dirty="0">
              <a:latin typeface="FrutigerLTStd-Bold"/>
            </a:endParaRPr>
          </a:p>
          <a:p>
            <a:pPr algn="l"/>
            <a:r>
              <a:rPr lang="pt-BR" sz="1800" b="1" i="0" u="none" strike="noStrike" baseline="0" dirty="0">
                <a:latin typeface="FrutigerLTStd-Bold"/>
              </a:rPr>
              <a:t>5. </a:t>
            </a:r>
            <a:r>
              <a:rPr lang="pt-BR" sz="1800" b="0" i="0" u="none" strike="noStrike" baseline="0" dirty="0">
                <a:latin typeface="FrutigerLTStd-Light"/>
              </a:rPr>
              <a:t>O que é </a:t>
            </a:r>
            <a:r>
              <a:rPr lang="pt-BR" sz="1800" b="0" i="0" u="none" strike="noStrike" baseline="0" dirty="0" err="1">
                <a:latin typeface="FrutigerLTStd-Light"/>
              </a:rPr>
              <a:t>hash</a:t>
            </a:r>
            <a:r>
              <a:rPr lang="pt-BR" sz="1800" b="0" i="0" u="none" strike="noStrike" baseline="0" dirty="0">
                <a:latin typeface="FrutigerLTStd-Light"/>
              </a:rPr>
              <a:t>?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3FF14E3-7C23-3F93-C3E7-445FF76F0B2F}"/>
              </a:ext>
            </a:extLst>
          </p:cNvPr>
          <p:cNvSpPr txBox="1"/>
          <p:nvPr/>
        </p:nvSpPr>
        <p:spPr>
          <a:xfrm>
            <a:off x="609600" y="517931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800" b="1" i="0" u="none" strike="noStrike" baseline="0" dirty="0">
                <a:latin typeface="FrutigerLTStd-Bold"/>
              </a:rPr>
              <a:t>6. </a:t>
            </a:r>
            <a:r>
              <a:rPr lang="pt-BR" sz="1800" b="0" i="0" u="none" strike="noStrike" baseline="0" dirty="0">
                <a:latin typeface="FrutigerLTStd-Light"/>
              </a:rPr>
              <a:t>De que é composto o certificado digital?</a:t>
            </a:r>
          </a:p>
          <a:p>
            <a:pPr algn="l"/>
            <a:endParaRPr lang="pt-BR" sz="1800" b="0" i="0" u="none" strike="noStrike" baseline="0" dirty="0">
              <a:latin typeface="FrutigerLTStd-Light"/>
            </a:endParaRPr>
          </a:p>
          <a:p>
            <a:pPr algn="l"/>
            <a:r>
              <a:rPr lang="pt-BR" sz="1800" b="1" i="0" u="none" strike="noStrike" baseline="0" dirty="0">
                <a:latin typeface="FrutigerLTStd-Bold"/>
              </a:rPr>
              <a:t>7. </a:t>
            </a:r>
            <a:r>
              <a:rPr lang="pt-BR" sz="1800" b="0" i="0" u="none" strike="noStrike" baseline="0" dirty="0">
                <a:latin typeface="FrutigerLTStd-Light"/>
              </a:rPr>
              <a:t>Explique o funcionamento do certificado digital.</a:t>
            </a:r>
          </a:p>
          <a:p>
            <a:pPr algn="l"/>
            <a:endParaRPr lang="pt-BR" sz="1800" b="0" i="0" u="none" strike="noStrike" baseline="0" dirty="0">
              <a:latin typeface="FrutigerLTStd-Light"/>
            </a:endParaRPr>
          </a:p>
          <a:p>
            <a:pPr algn="l"/>
            <a:r>
              <a:rPr lang="pt-BR" sz="1800" b="1" i="0" u="none" strike="noStrike" baseline="0" dirty="0">
                <a:latin typeface="FrutigerLTStd-Bold"/>
              </a:rPr>
              <a:t>8. </a:t>
            </a:r>
            <a:r>
              <a:rPr lang="pt-BR" sz="1800" b="0" i="0" u="none" strike="noStrike" baseline="0" dirty="0">
                <a:latin typeface="FrutigerLTStd-Light"/>
              </a:rPr>
              <a:t>Cite os modelos de certificado digital.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499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7A58887-2628-C094-C818-8DD5D4D25BE8}"/>
              </a:ext>
            </a:extLst>
          </p:cNvPr>
          <p:cNvSpPr txBox="1"/>
          <p:nvPr/>
        </p:nvSpPr>
        <p:spPr>
          <a:xfrm>
            <a:off x="1006288" y="1443841"/>
            <a:ext cx="1017942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</a:p>
          <a:p>
            <a:pPr algn="just"/>
            <a:endParaRPr lang="pt-BR" b="0" i="0" u="none" strike="noStrike" baseline="0" dirty="0">
              <a:latin typeface="FrutigerLTStd-Light"/>
            </a:endParaRPr>
          </a:p>
          <a:p>
            <a:pPr algn="just"/>
            <a:r>
              <a:rPr lang="pt-BR" dirty="0">
                <a:latin typeface="FrutigerLTStd-Light"/>
              </a:rPr>
              <a:t>S</a:t>
            </a:r>
            <a:r>
              <a:rPr lang="pt-BR" b="0" i="0" u="none" strike="noStrike" baseline="0" dirty="0">
                <a:latin typeface="FrutigerLTStd-Light"/>
              </a:rPr>
              <a:t>abemos que a Internet é um dos maiores recursos tecnológicos que oferece grandes oportunidades de negócios e serviços e é, simplesmente, fantástico. As atividades realizadas vão desde compras, operações bancárias até serviços virtuais de informações, só que a segurança também deve ser eficiente, devido a dimensão de serviços ofertados, que envolvem dados pessoais, profissionais e financeiros, sendo estes motivo de preocupação.</a:t>
            </a:r>
          </a:p>
          <a:p>
            <a:pPr algn="just"/>
            <a:endParaRPr lang="pt-BR" b="0" i="0" u="none" strike="noStrike" baseline="0" dirty="0">
              <a:latin typeface="FrutigerLTStd-Light"/>
            </a:endParaRPr>
          </a:p>
          <a:p>
            <a:pPr algn="just"/>
            <a:r>
              <a:rPr lang="pt-BR" b="0" i="0" u="none" strike="noStrike" baseline="0" dirty="0">
                <a:latin typeface="FrutigerLTStd-Light"/>
              </a:rPr>
              <a:t>Diante dessa nova realidade, controlar acessos a partir de senhas já não é tão seguro, justificando a criação de novas tecnologias e aperfeiçoamento de outras. Sendo assim, nessa dessa aula é abordar sobre segurança em rede, como a criptografia, assinatura digital e certificado digital. Todos esses métodos de segurança são considerados atualmente os mais eficazes. Vamos então, para mais uma aventura, objetivando compreender as funções desses métodos seguros de rede.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681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864E099-DFA0-7424-5AB9-24423EB44EB8}"/>
              </a:ext>
            </a:extLst>
          </p:cNvPr>
          <p:cNvSpPr txBox="1"/>
          <p:nvPr/>
        </p:nvSpPr>
        <p:spPr>
          <a:xfrm>
            <a:off x="978568" y="676307"/>
            <a:ext cx="10234863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l">
              <a:buAutoNum type="arabicPeriod"/>
            </a:pPr>
            <a:r>
              <a:rPr lang="pt-BR" sz="2800" b="0" i="0" u="none" strike="noStrike" baseline="0" dirty="0">
                <a:latin typeface="FrutigerLTStd-Black"/>
              </a:rPr>
              <a:t>Criptografia, fases e classificação</a:t>
            </a:r>
          </a:p>
          <a:p>
            <a:pPr algn="l"/>
            <a:endParaRPr lang="pt-BR" sz="2800" b="0" i="0" u="none" strike="noStrike" baseline="0" dirty="0">
              <a:latin typeface="FrutigerLTStd-Black"/>
            </a:endParaRPr>
          </a:p>
          <a:p>
            <a:pPr algn="just"/>
            <a:r>
              <a:rPr lang="pt-BR" sz="1800" b="0" i="0" u="none" strike="noStrike" baseline="0" dirty="0">
                <a:latin typeface="FrutigerLTStd-Light"/>
              </a:rPr>
              <a:t>A criptografia é um mecanismo de segurança mais eficaz atualmente, podendo ser entendido como a modificação de uma informação em outra, deixando-a ilegível para pessoas não autorizadas, para obter essas transformações na mensagem, faz-se uso de algoritmos predefinidos e uma chave secreta, que codifica a mensagem em outra e depois é decodificada quando chegar ao seu destino com a chave secreta, dessa maneira, procurar-se-á garantir a privacidade e a integridade, impossibilitando que terceiros possam</a:t>
            </a:r>
          </a:p>
          <a:p>
            <a:pPr algn="just"/>
            <a:r>
              <a:rPr lang="pt-BR" sz="1800" b="0" i="0" u="none" strike="noStrike" baseline="0" dirty="0">
                <a:latin typeface="FrutigerLTStd-Light"/>
              </a:rPr>
              <a:t>ler a mensagem original ou mesmo alterá-la.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367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D9C819D-68BB-2D61-128C-DE70754B0FF3}"/>
              </a:ext>
            </a:extLst>
          </p:cNvPr>
          <p:cNvSpPr txBox="1"/>
          <p:nvPr/>
        </p:nvSpPr>
        <p:spPr>
          <a:xfrm>
            <a:off x="368968" y="139003"/>
            <a:ext cx="11133221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0" i="0" u="none" strike="noStrike" baseline="0" dirty="0">
                <a:latin typeface="FrutigerLTStd-Black"/>
              </a:rPr>
              <a:t>1.1 Fases da criptografia</a:t>
            </a:r>
          </a:p>
          <a:p>
            <a:pPr algn="just"/>
            <a:r>
              <a:rPr lang="pt-BR" sz="1800" b="0" i="0" u="none" strike="noStrike" baseline="0" dirty="0">
                <a:latin typeface="FrutigerLTStd-Light"/>
              </a:rPr>
              <a:t>A criptografia, segundo </a:t>
            </a:r>
            <a:r>
              <a:rPr lang="pt-BR" sz="1800" b="0" i="0" u="none" strike="noStrike" baseline="0" dirty="0" err="1">
                <a:latin typeface="FrutigerLTStd-Light"/>
              </a:rPr>
              <a:t>Marçula</a:t>
            </a:r>
            <a:r>
              <a:rPr lang="pt-BR" sz="1800" b="0" i="0" u="none" strike="noStrike" baseline="0" dirty="0">
                <a:latin typeface="FrutigerLTStd-Light"/>
              </a:rPr>
              <a:t> &amp; Benini Filho (2007), ocorre em fases, iniciando sua transformação antes da transmissão ao destinatário, recebendo uma chave para ser descaracterizada; na segunda fase, a mensagem é transmitida, caso seja interceptada não poderá ser decodificada, pois só será possível com a chave de criptografia e, por fim, na terceira fase, a mensagem já está no seu destino e para ler basta utilizar a chave da codificação. Vejamos o exemplo a seguir:</a:t>
            </a:r>
          </a:p>
          <a:p>
            <a:pPr algn="l"/>
            <a:endParaRPr lang="pt-BR" sz="1800" b="0" i="0" u="none" strike="noStrike" baseline="0" dirty="0">
              <a:latin typeface="FrutigerLTStd-Light"/>
            </a:endParaRPr>
          </a:p>
          <a:p>
            <a:pPr algn="l"/>
            <a:r>
              <a:rPr lang="pt-BR" sz="1800" b="0" i="0" u="none" strike="noStrike" baseline="0" dirty="0">
                <a:latin typeface="FrutigerLTStd-Light"/>
              </a:rPr>
              <a:t>O remetente deseja enviar a seguinte mensagem: “BLADE RUNNER”</a:t>
            </a:r>
          </a:p>
          <a:p>
            <a:pPr algn="l"/>
            <a:r>
              <a:rPr lang="pt-BR" sz="1800" b="0" i="0" u="none" strike="noStrike" baseline="0" dirty="0">
                <a:latin typeface="FrutigerLTStd-Light"/>
              </a:rPr>
              <a:t>Primeiramente, será atribuído para cada letra um valor correspondente, sendo 00 para espaço, 01 para a letra A, 02 para a letra B e assim, sucessivamente, para todas as letras. Dessa forma, tem-se:</a:t>
            </a:r>
          </a:p>
          <a:p>
            <a:pPr algn="l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5D2552A-7B75-0147-947C-26E8F2F52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337" y="3217193"/>
            <a:ext cx="8265195" cy="119438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F1B9D1C-A95D-77E8-04BE-8FBBF76A3340}"/>
              </a:ext>
            </a:extLst>
          </p:cNvPr>
          <p:cNvSpPr txBox="1"/>
          <p:nvPr/>
        </p:nvSpPr>
        <p:spPr>
          <a:xfrm>
            <a:off x="561473" y="4411579"/>
            <a:ext cx="10940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800" b="0" i="0" u="none" strike="noStrike" baseline="0" dirty="0">
                <a:latin typeface="FrutigerLTStd-Light"/>
              </a:rPr>
              <a:t>Os valores são agrupados em conjunto de cinco letras e o final deve ser preenchido com espaços em branco: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B527C85-5A6F-9FE4-61A7-D5BD95171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337" y="5119125"/>
            <a:ext cx="8265195" cy="54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8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1AC8674-98A8-ECB9-C01D-BE9976630F80}"/>
              </a:ext>
            </a:extLst>
          </p:cNvPr>
          <p:cNvSpPr txBox="1"/>
          <p:nvPr/>
        </p:nvSpPr>
        <p:spPr>
          <a:xfrm>
            <a:off x="417096" y="470374"/>
            <a:ext cx="11053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b="0" i="0" u="none" strike="noStrike" baseline="0" dirty="0">
                <a:latin typeface="FrutigerLTStd-Light"/>
              </a:rPr>
              <a:t>Utilizar como chave também um conjunto de cinco números, que deverão ser somados a cada conjunto correspondente da mensagem que deve ser codificada. No exemplo, a chave é 10 08 04 11 02 e o resultado será: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6BE1E64-57CD-3DDD-374D-D79CD8311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46" y="1171326"/>
            <a:ext cx="10389770" cy="177201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5A15EA6-594A-755E-4BC6-EDA3CD1AA259}"/>
              </a:ext>
            </a:extLst>
          </p:cNvPr>
          <p:cNvSpPr txBox="1"/>
          <p:nvPr/>
        </p:nvSpPr>
        <p:spPr>
          <a:xfrm>
            <a:off x="417096" y="3112559"/>
            <a:ext cx="11053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800" b="0" i="0" u="none" strike="noStrike" baseline="0" dirty="0">
                <a:latin typeface="FrutigerLTStd-Light"/>
              </a:rPr>
              <a:t>Com esse conjunto de valores obtidos a partir da soma, utiliza-se novamente a correspondência entre valores e letras. O resultado será: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6ED2EBC-F58A-0063-F0E9-0BB71B9FB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45" y="3879981"/>
            <a:ext cx="10247311" cy="141391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502C4E0-B931-65A7-1CDA-1A86DB5DD58B}"/>
              </a:ext>
            </a:extLst>
          </p:cNvPr>
          <p:cNvSpPr txBox="1"/>
          <p:nvPr/>
        </p:nvSpPr>
        <p:spPr>
          <a:xfrm>
            <a:off x="641684" y="5404414"/>
            <a:ext cx="109086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800" b="0" i="0" u="none" strike="noStrike" baseline="0" dirty="0">
                <a:latin typeface="FrutigerLTStd-Light"/>
              </a:rPr>
              <a:t>A mensagem transmitida é </a:t>
            </a:r>
            <a:r>
              <a:rPr lang="pt-BR" sz="1800" b="1" i="0" u="none" strike="noStrike" baseline="0" dirty="0">
                <a:latin typeface="FrutigerLTStd-Bold"/>
              </a:rPr>
              <a:t>LTEOGJZYYPOZDKB</a:t>
            </a:r>
          </a:p>
          <a:p>
            <a:pPr algn="l"/>
            <a:r>
              <a:rPr lang="pt-BR" sz="1800" b="0" i="0" u="none" strike="noStrike" baseline="0" dirty="0">
                <a:latin typeface="FrutigerLTStd-Light"/>
              </a:rPr>
              <a:t>Quando chegar ao destinatário que possui a mesma chave de criptografia utilizada para codificá-la, ele fará o mesmo processo mostrado anteriormente, com a diferença que, ao invés de somar os valores da chave, subtrairá os valores, restituindo a mensagem original.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5287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76F33DC-FAD2-5FB4-2CAA-7040BAD95A59}"/>
              </a:ext>
            </a:extLst>
          </p:cNvPr>
          <p:cNvSpPr txBox="1"/>
          <p:nvPr/>
        </p:nvSpPr>
        <p:spPr>
          <a:xfrm>
            <a:off x="810126" y="838031"/>
            <a:ext cx="10571748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0" i="0" u="none" strike="noStrike" baseline="0" dirty="0">
                <a:latin typeface="FrutigerLTStd-Black"/>
              </a:rPr>
              <a:t>1.2 Classificação da criptografia</a:t>
            </a:r>
          </a:p>
          <a:p>
            <a:pPr algn="l"/>
            <a:r>
              <a:rPr lang="pt-BR" sz="1800" b="0" i="0" u="none" strike="noStrike" baseline="0" dirty="0">
                <a:latin typeface="FrutigerLTStd-Light"/>
              </a:rPr>
              <a:t>Existem dois tipos de chaves para transmitir as mensagens, sendo chamadas de Simétrica e Assimétrica.</a:t>
            </a:r>
          </a:p>
          <a:p>
            <a:pPr algn="l"/>
            <a:endParaRPr lang="pt-BR" sz="1800" b="0" i="0" u="none" strike="noStrike" baseline="0" dirty="0">
              <a:latin typeface="FrutigerLTStd-Light"/>
            </a:endParaRPr>
          </a:p>
          <a:p>
            <a:pPr algn="l"/>
            <a:r>
              <a:rPr lang="pt-BR" sz="1800" b="0" i="0" u="none" strike="noStrike" baseline="0" dirty="0">
                <a:latin typeface="FrutigerLTStd-Light"/>
              </a:rPr>
              <a:t>A </a:t>
            </a:r>
            <a:r>
              <a:rPr lang="pt-BR" sz="1800" b="1" i="0" u="none" strike="noStrike" baseline="0" dirty="0">
                <a:latin typeface="FrutigerLTStd-Bold"/>
              </a:rPr>
              <a:t>Criptografia Simétrica </a:t>
            </a:r>
            <a:r>
              <a:rPr lang="pt-BR" sz="1800" b="0" i="0" u="none" strike="noStrike" baseline="0" dirty="0">
                <a:latin typeface="FrutigerLTStd-Light"/>
              </a:rPr>
              <a:t>denominada Chave Secreta, para </a:t>
            </a:r>
            <a:r>
              <a:rPr lang="pt-BR" sz="1800" b="0" i="0" u="none" strike="noStrike" baseline="0" dirty="0" err="1">
                <a:latin typeface="FrutigerLTStd-Light"/>
              </a:rPr>
              <a:t>Marçula</a:t>
            </a:r>
            <a:r>
              <a:rPr lang="pt-BR" sz="1800" b="0" i="0" u="none" strike="noStrike" baseline="0" dirty="0">
                <a:latin typeface="FrutigerLTStd-Light"/>
              </a:rPr>
              <a:t> &amp; Benini Filho (2007, pag.363), é definida como “única e conhecida somente pelo remetente e pelo destinatário das mensagens”.</a:t>
            </a:r>
          </a:p>
          <a:p>
            <a:pPr algn="l"/>
            <a:endParaRPr lang="pt-BR" sz="1800" b="0" i="0" u="none" strike="noStrike" baseline="0" dirty="0">
              <a:latin typeface="FrutigerLTStd-Light"/>
            </a:endParaRPr>
          </a:p>
          <a:p>
            <a:pPr algn="l"/>
            <a:r>
              <a:rPr lang="pt-BR" sz="1800" b="0" i="0" u="none" strike="noStrike" baseline="0" dirty="0">
                <a:latin typeface="FrutigerLTStd-Light"/>
              </a:rPr>
              <a:t>Há alguns algoritmos dessa modalidade de criptografia usados, tais como:</a:t>
            </a:r>
          </a:p>
          <a:p>
            <a:pPr algn="l"/>
            <a:r>
              <a:rPr lang="fr-FR" sz="1800" b="0" i="0" u="none" strike="noStrike" baseline="0" dirty="0">
                <a:latin typeface="FrutigerLTStd-Light"/>
              </a:rPr>
              <a:t>Blowfish, RC4, RC5, IDEA, RC6, DES – chave de 40 a 56 bits, 3DES (TRIPLE </a:t>
            </a:r>
            <a:r>
              <a:rPr lang="pt-BR" sz="1800" b="0" i="0" u="none" strike="noStrike" baseline="0" dirty="0">
                <a:latin typeface="FrutigerLTStd-Light"/>
              </a:rPr>
              <a:t>DES) – 168 bits, e o mais recente AES - chave de 256 bits, todos esses algoritmos já são reconhecidos por normas do IEEE – Instituto de Engenharia Elétrica e Eletrônica e pelo Departamento de Segurança Nacional Americano. </a:t>
            </a:r>
          </a:p>
          <a:p>
            <a:pPr algn="l"/>
            <a:r>
              <a:rPr lang="pt-BR" sz="1800" b="0" i="0" u="none" strike="noStrike" baseline="0" dirty="0">
                <a:latin typeface="FrutigerLTStd-Light"/>
              </a:rPr>
              <a:t>Muitos programas podem utilizar esses recursos de criptografia.</a:t>
            </a:r>
          </a:p>
          <a:p>
            <a:pPr algn="l"/>
            <a:endParaRPr lang="pt-BR" sz="1800" b="0" i="0" u="none" strike="noStrike" baseline="0" dirty="0">
              <a:latin typeface="FrutigerLTStd-Light"/>
            </a:endParaRPr>
          </a:p>
        </p:txBody>
      </p:sp>
    </p:spTree>
    <p:extLst>
      <p:ext uri="{BB962C8B-B14F-4D97-AF65-F5344CB8AC3E}">
        <p14:creationId xmlns:p14="http://schemas.microsoft.com/office/powerpoint/2010/main" val="1904151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897EB28-AE7C-E75A-2D11-B4B1451299E7}"/>
              </a:ext>
            </a:extLst>
          </p:cNvPr>
          <p:cNvSpPr txBox="1"/>
          <p:nvPr/>
        </p:nvSpPr>
        <p:spPr>
          <a:xfrm>
            <a:off x="818147" y="2001849"/>
            <a:ext cx="103632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b="0" i="0" u="none" strike="noStrike" baseline="0" dirty="0">
                <a:latin typeface="FrutigerLTStd-Light"/>
              </a:rPr>
              <a:t>A </a:t>
            </a:r>
            <a:r>
              <a:rPr lang="pt-BR" sz="1800" b="1" i="0" u="none" strike="noStrike" baseline="0" dirty="0">
                <a:latin typeface="FrutigerLTStd-Bold"/>
              </a:rPr>
              <a:t>Criptografia Assimétrica </a:t>
            </a:r>
            <a:r>
              <a:rPr lang="pt-BR" sz="1800" b="0" i="0" u="none" strike="noStrike" baseline="0" dirty="0">
                <a:latin typeface="FrutigerLTStd-Light"/>
              </a:rPr>
              <a:t>ou chave pública, segundo Lyra (2008, pag. 37), “é um método que possui duas chaves, a chave pública que fica disponível para todos que queiram enviar mensagens e a chave privada, de</a:t>
            </a:r>
          </a:p>
          <a:p>
            <a:pPr algn="just"/>
            <a:r>
              <a:rPr lang="pt-BR" sz="1800" b="0" i="0" u="none" strike="noStrike" baseline="0" dirty="0">
                <a:latin typeface="FrutigerLTStd-Light"/>
              </a:rPr>
              <a:t>exclusividade da pessoa que queira codificar e decodificar mensagens por ele recebidas”.</a:t>
            </a:r>
            <a:endParaRPr lang="pt-BR" dirty="0"/>
          </a:p>
          <a:p>
            <a:pPr algn="just"/>
            <a:endParaRPr lang="pt-BR" sz="1800" b="0" i="0" u="none" strike="noStrike" baseline="0" dirty="0">
              <a:latin typeface="FrutigerLTStd-Light"/>
            </a:endParaRPr>
          </a:p>
          <a:p>
            <a:pPr algn="just"/>
            <a:r>
              <a:rPr lang="pt-BR" sz="1800" b="0" i="0" u="none" strike="noStrike" baseline="0" dirty="0">
                <a:latin typeface="FrutigerLTStd-Light"/>
              </a:rPr>
              <a:t>É importante citar que existem outros métodos de criptografia, tais como:</a:t>
            </a:r>
          </a:p>
          <a:p>
            <a:pPr algn="just"/>
            <a:r>
              <a:rPr lang="pt-BR" sz="1800" b="0" i="0" u="none" strike="noStrike" baseline="0" dirty="0">
                <a:latin typeface="FrutigerLTStd-Light"/>
              </a:rPr>
              <a:t>ECC (Curvas Elípticas), </a:t>
            </a:r>
            <a:r>
              <a:rPr lang="pt-BR" sz="1800" b="0" i="0" u="none" strike="noStrike" baseline="0" dirty="0" err="1">
                <a:latin typeface="FrutigerLTStd-Light"/>
              </a:rPr>
              <a:t>Diffie</a:t>
            </a:r>
            <a:r>
              <a:rPr lang="pt-BR" sz="1800" b="0" i="0" u="none" strike="noStrike" baseline="0" dirty="0">
                <a:latin typeface="FrutigerLTStd-Light"/>
              </a:rPr>
              <a:t>-Hellman, DAS, El Gamal e o RSA (</a:t>
            </a:r>
            <a:r>
              <a:rPr lang="pt-BR" sz="1800" b="1" i="0" u="none" strike="noStrike" baseline="0" dirty="0">
                <a:latin typeface="FrutigerLTStd-Bold"/>
              </a:rPr>
              <a:t>R</a:t>
            </a:r>
            <a:r>
              <a:rPr lang="pt-BR" sz="1800" b="0" i="0" u="none" strike="noStrike" baseline="0" dirty="0">
                <a:latin typeface="FrutigerLTStd-Light"/>
              </a:rPr>
              <a:t>onald </a:t>
            </a:r>
            <a:r>
              <a:rPr lang="pt-BR" sz="1800" b="0" i="0" u="none" strike="noStrike" baseline="0" dirty="0" err="1">
                <a:latin typeface="FrutigerLTStd-Light"/>
              </a:rPr>
              <a:t>Rivest</a:t>
            </a:r>
            <a:r>
              <a:rPr lang="pt-BR" sz="1800" b="0" i="0" u="none" strike="noStrike" baseline="0" dirty="0">
                <a:latin typeface="FrutigerLTStd-Light"/>
              </a:rPr>
              <a:t>, Adi </a:t>
            </a:r>
            <a:r>
              <a:rPr lang="pt-BR" sz="1800" b="1" i="0" u="none" strike="noStrike" baseline="0" dirty="0" err="1">
                <a:latin typeface="FrutigerLTStd-Bold"/>
              </a:rPr>
              <a:t>S</a:t>
            </a:r>
            <a:r>
              <a:rPr lang="pt-BR" sz="1800" b="0" i="0" u="none" strike="noStrike" baseline="0" dirty="0" err="1">
                <a:latin typeface="FrutigerLTStd-Light"/>
              </a:rPr>
              <a:t>hamir</a:t>
            </a:r>
            <a:r>
              <a:rPr lang="pt-BR" sz="1800" b="0" i="0" u="none" strike="noStrike" baseline="0" dirty="0">
                <a:latin typeface="FrutigerLTStd-Light"/>
              </a:rPr>
              <a:t> e Leonard </a:t>
            </a:r>
            <a:r>
              <a:rPr lang="pt-BR" sz="1800" b="1" i="0" u="none" strike="noStrike" baseline="0" dirty="0" err="1">
                <a:latin typeface="FrutigerLTStd-Bold"/>
              </a:rPr>
              <a:t>A</a:t>
            </a:r>
            <a:r>
              <a:rPr lang="pt-BR" sz="1800" b="0" i="0" u="none" strike="noStrike" baseline="0" dirty="0" err="1">
                <a:latin typeface="FrutigerLTStd-Light"/>
              </a:rPr>
              <a:t>dleman</a:t>
            </a:r>
            <a:r>
              <a:rPr lang="pt-BR" sz="1800" b="0" i="0" u="none" strike="noStrike" baseline="0" dirty="0">
                <a:latin typeface="FrutigerLTStd-Light"/>
              </a:rPr>
              <a:t>, são os fundadores do algoritmo) um dos mais utilizados, esse método baseia-se na fatoração de números primos, utiliza chaves de 256, 512, 1024 e 2048 bits. O Departamento de Defesa dos Estados Unidos não liberou o uso de chaves com 2048 bits, somente eles</a:t>
            </a:r>
          </a:p>
          <a:p>
            <a:pPr algn="just"/>
            <a:r>
              <a:rPr lang="pt-BR" sz="1800" b="0" i="0" u="none" strike="noStrike" baseline="0" dirty="0">
                <a:latin typeface="FrutigerLTStd-Light"/>
              </a:rPr>
              <a:t>têm autorização.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0937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764AD11-1917-7D16-4616-86FFC7124B54}"/>
              </a:ext>
            </a:extLst>
          </p:cNvPr>
          <p:cNvSpPr txBox="1"/>
          <p:nvPr/>
        </p:nvSpPr>
        <p:spPr>
          <a:xfrm>
            <a:off x="304800" y="432678"/>
            <a:ext cx="115824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i="0" u="none" strike="noStrike" baseline="0" dirty="0">
                <a:latin typeface="FrutigerLTStd-Black"/>
              </a:rPr>
              <a:t>2. Assinatura digital</a:t>
            </a:r>
          </a:p>
          <a:p>
            <a:pPr algn="just"/>
            <a:r>
              <a:rPr lang="pt-BR" sz="1600" b="0" i="0" u="none" strike="noStrike" baseline="0" dirty="0">
                <a:latin typeface="FrutigerLTStd-Light"/>
              </a:rPr>
              <a:t>Assinar documentos é algo muito natural para as pessoas, mesmo aquelas analfabetas, para estes casos, basta a impressão digital de um de seus dedos e pronto, o documento já está assinado.</a:t>
            </a:r>
          </a:p>
          <a:p>
            <a:pPr algn="just"/>
            <a:endParaRPr lang="pt-BR" sz="1600" b="0" i="0" u="none" strike="noStrike" baseline="0" dirty="0">
              <a:latin typeface="FrutigerLTStd-Light"/>
            </a:endParaRPr>
          </a:p>
          <a:p>
            <a:pPr algn="just"/>
            <a:r>
              <a:rPr lang="pt-BR" sz="1600" b="0" i="0" u="none" strike="noStrike" baseline="0" dirty="0">
                <a:latin typeface="FrutigerLTStd-Light"/>
              </a:rPr>
              <a:t>Agora, já pensou se você tiver que enviar algum documento para um lugar distante, um relatório, por exemplo? Há um tempo fazíamos uso dos correios, o Sedex era uma boa alternativa, só que nesse mundo em que vivemos</a:t>
            </a:r>
          </a:p>
          <a:p>
            <a:pPr algn="just"/>
            <a:r>
              <a:rPr lang="pt-BR" sz="1600" b="0" i="0" u="none" strike="noStrike" baseline="0" dirty="0">
                <a:latin typeface="FrutigerLTStd-Light"/>
              </a:rPr>
              <a:t>tudo ocorre de forma muito rápida e aí é que entram as tecnologias e, nesse caso, a assinatura digital. Pois certamente você terá que assinar o relatório para comprovar sua autenticidade. E como é feita essa assinatura digitalmente?</a:t>
            </a:r>
          </a:p>
          <a:p>
            <a:pPr algn="just"/>
            <a:r>
              <a:rPr lang="pt-BR" sz="1600" b="0" i="0" u="none" strike="noStrike" baseline="0" dirty="0">
                <a:latin typeface="FrutigerLTStd-Light"/>
              </a:rPr>
              <a:t>Você já parou para pensar nisso?</a:t>
            </a:r>
          </a:p>
          <a:p>
            <a:pPr algn="just"/>
            <a:r>
              <a:rPr lang="pt-BR" sz="1600" b="0" i="0" u="none" strike="noStrike" baseline="0" dirty="0">
                <a:latin typeface="FrutigerLTStd-Light"/>
              </a:rPr>
              <a:t>Para assinar digitalmente um documento, é necessário que o documento primeiramente esteja já digitalizado e esteja de posse da chave pública de quem vai receber o documento, podendo ser pessoa física ou jurídica.</a:t>
            </a:r>
          </a:p>
          <a:p>
            <a:pPr algn="just"/>
            <a:r>
              <a:rPr lang="pt-BR" sz="1600" b="0" i="0" u="none" strike="noStrike" baseline="0" dirty="0">
                <a:latin typeface="FrutigerLTStd-Light"/>
              </a:rPr>
              <a:t>Em seguida, a partir de um programa específico, o documento será criptografado de acordo com a chave pública que você tem para poder enviar o documento, gerando um resumo do mesmo tamanho que será criptografado,</a:t>
            </a:r>
          </a:p>
          <a:p>
            <a:pPr algn="just"/>
            <a:r>
              <a:rPr lang="pt-BR" sz="1600" b="0" i="0" u="none" strike="noStrike" baseline="0" dirty="0">
                <a:latin typeface="FrutigerLTStd-Light"/>
              </a:rPr>
              <a:t>denominado </a:t>
            </a:r>
            <a:r>
              <a:rPr lang="pt-BR" sz="1600" b="0" i="0" u="none" strike="noStrike" baseline="0" dirty="0" err="1">
                <a:latin typeface="FrutigerLTStd-Light"/>
              </a:rPr>
              <a:t>hash</a:t>
            </a:r>
            <a:r>
              <a:rPr lang="pt-BR" sz="1600" b="0" i="0" u="none" strike="noStrike" baseline="0" dirty="0">
                <a:latin typeface="FrutigerLTStd-Light"/>
              </a:rPr>
              <a:t>, garantindo autenticidade e o não repúdio.</a:t>
            </a:r>
          </a:p>
          <a:p>
            <a:pPr algn="just"/>
            <a:endParaRPr lang="pt-BR" sz="1600" b="0" i="0" u="none" strike="noStrike" baseline="0" dirty="0">
              <a:latin typeface="FrutigerLTStd-Light"/>
            </a:endParaRPr>
          </a:p>
          <a:p>
            <a:pPr algn="just"/>
            <a:r>
              <a:rPr lang="pt-BR" sz="1600" b="0" i="0" u="none" strike="noStrike" baseline="0" dirty="0">
                <a:latin typeface="FrutigerLTStd-Light"/>
              </a:rPr>
              <a:t>Quando a mensagem chegar ao destinatário, o receptor deverá utilizar sua chave privada para decodificar/</a:t>
            </a:r>
            <a:r>
              <a:rPr lang="pt-BR" sz="1600" b="0" i="0" u="none" strike="noStrike" baseline="0" dirty="0" err="1">
                <a:latin typeface="FrutigerLTStd-Light"/>
              </a:rPr>
              <a:t>decriptografar</a:t>
            </a:r>
            <a:r>
              <a:rPr lang="pt-BR" sz="1600" b="0" i="0" u="none" strike="noStrike" baseline="0" dirty="0">
                <a:latin typeface="FrutigerLTStd-Light"/>
              </a:rPr>
              <a:t> o documento, gerando um novo resumo a partir da mensagem que está armazenada, para em seguida, comparar com a assinatura digital.</a:t>
            </a:r>
          </a:p>
          <a:p>
            <a:pPr algn="just"/>
            <a:endParaRPr lang="pt-BR" sz="1600" b="0" i="0" u="none" strike="noStrike" baseline="0" dirty="0">
              <a:latin typeface="FrutigerLTStd-Light"/>
            </a:endParaRPr>
          </a:p>
          <a:p>
            <a:pPr algn="just"/>
            <a:r>
              <a:rPr lang="pt-BR" sz="1600" b="0" i="0" u="none" strike="noStrike" baseline="0" dirty="0">
                <a:latin typeface="FrutigerLTStd-Light"/>
              </a:rPr>
              <a:t>Caso o documento tenha sido alterado, a chave privada não vai conseguir decodificar o arquivo, pois consequentemente a assinatura é corrompida, não reconhecendo o documento. Ou seja, se o </a:t>
            </a:r>
            <a:r>
              <a:rPr lang="pt-BR" sz="1600" b="0" i="0" u="none" strike="noStrike" baseline="0" dirty="0" err="1">
                <a:latin typeface="FrutigerLTStd-Light"/>
              </a:rPr>
              <a:t>hash</a:t>
            </a:r>
            <a:r>
              <a:rPr lang="pt-BR" sz="1600" b="0" i="0" u="none" strike="noStrike" baseline="0" dirty="0">
                <a:latin typeface="FrutigerLTStd-Light"/>
              </a:rPr>
              <a:t> original for igual ao </a:t>
            </a:r>
            <a:r>
              <a:rPr lang="pt-BR" sz="1600" b="0" i="0" u="none" strike="noStrike" baseline="0" dirty="0" err="1">
                <a:latin typeface="FrutigerLTStd-Light"/>
              </a:rPr>
              <a:t>hash</a:t>
            </a:r>
            <a:r>
              <a:rPr lang="pt-BR" sz="1600" b="0" i="0" u="none" strike="noStrike" baseline="0" dirty="0">
                <a:latin typeface="FrutigerLTStd-Light"/>
              </a:rPr>
              <a:t> gerado na recepção do documento, a mensagem está íntegra.</a:t>
            </a:r>
          </a:p>
          <a:p>
            <a:pPr algn="just"/>
            <a:endParaRPr lang="pt-BR" sz="1600" b="0" i="0" u="none" strike="noStrike" baseline="0" dirty="0">
              <a:latin typeface="FrutigerLTStd-Light"/>
            </a:endParaRPr>
          </a:p>
          <a:p>
            <a:pPr algn="just"/>
            <a:r>
              <a:rPr lang="pt-BR" sz="1600" b="0" i="0" u="none" strike="noStrike" baseline="0" dirty="0">
                <a:latin typeface="FrutigerLTStd-Light"/>
              </a:rPr>
              <a:t>A função </a:t>
            </a:r>
            <a:r>
              <a:rPr lang="pt-BR" sz="1600" b="0" i="0" u="none" strike="noStrike" baseline="0" dirty="0" err="1">
                <a:latin typeface="FrutigerLTStd-Light"/>
              </a:rPr>
              <a:t>hashing</a:t>
            </a:r>
            <a:r>
              <a:rPr lang="pt-BR" sz="1600" b="0" i="0" u="none" strike="noStrike" baseline="0" dirty="0">
                <a:latin typeface="FrutigerLTStd-Light"/>
              </a:rPr>
              <a:t> avalia completamente o documento baseado num algoritmo matemático que calcula um valor, tendo como parâmetro os caracteres do documento, obtendo um valor de tamanho fixo para o arquivo, conhecido</a:t>
            </a:r>
          </a:p>
          <a:p>
            <a:pPr algn="just"/>
            <a:r>
              <a:rPr lang="pt-BR" sz="1600" b="0" i="0" u="none" strike="noStrike" baseline="0" dirty="0">
                <a:latin typeface="FrutigerLTStd-Light"/>
              </a:rPr>
              <a:t>como valor </a:t>
            </a:r>
            <a:r>
              <a:rPr lang="pt-BR" sz="1600" b="0" i="0" u="none" strike="noStrike" baseline="0" dirty="0" err="1">
                <a:latin typeface="FrutigerLTStd-Light"/>
              </a:rPr>
              <a:t>hash</a:t>
            </a:r>
            <a:r>
              <a:rPr lang="pt-BR" sz="1600" b="0" i="0" u="none" strike="noStrike" baseline="0" dirty="0">
                <a:latin typeface="FrutigerLTStd-Light"/>
              </a:rPr>
              <a:t>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867940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89F7FC3-6AF0-4219-941F-F430B2512C92}"/>
              </a:ext>
            </a:extLst>
          </p:cNvPr>
          <p:cNvSpPr txBox="1"/>
          <p:nvPr/>
        </p:nvSpPr>
        <p:spPr>
          <a:xfrm>
            <a:off x="577516" y="457287"/>
            <a:ext cx="10716126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0" i="0" u="none" strike="noStrike" baseline="0" dirty="0">
                <a:latin typeface="FrutigerLTStd-Black"/>
              </a:rPr>
              <a:t>3. Certificado digital</a:t>
            </a:r>
          </a:p>
          <a:p>
            <a:pPr algn="just"/>
            <a:r>
              <a:rPr lang="pt-BR" sz="1800" b="0" i="0" u="none" strike="noStrike" baseline="0" dirty="0">
                <a:latin typeface="FrutigerLTStd-Light"/>
              </a:rPr>
              <a:t>Para obtenção de uma assinatura digital, é necessária uma Autoridade Certificadora (AC) que faça esse serviço, tendo como função averiguar a identidade de um usuário e agregar a ele uma chave. Esse conjunto de informações é introduzido em um documento denominado certificado digital. É importante citar que o certificado digital funciona independentemente da assinatura digital.</a:t>
            </a:r>
          </a:p>
          <a:p>
            <a:pPr algn="just"/>
            <a:endParaRPr lang="pt-BR" sz="1800" b="0" i="0" u="none" strike="noStrike" baseline="0" dirty="0">
              <a:latin typeface="FrutigerLTStd-Light"/>
            </a:endParaRPr>
          </a:p>
          <a:p>
            <a:pPr algn="just"/>
            <a:r>
              <a:rPr lang="pt-BR" sz="1800" b="0" i="0" u="none" strike="noStrike" baseline="0" dirty="0">
                <a:latin typeface="FrutigerLTStd-Light"/>
              </a:rPr>
              <a:t>O certificado digital tem por função atestar a integridade dos negócios, garantindo a legitimidade da operação realizada na Internet, funciona como se fosse um documento usado na Internet para assegurar sua identidade.</a:t>
            </a:r>
          </a:p>
          <a:p>
            <a:pPr algn="just"/>
            <a:endParaRPr lang="pt-BR" sz="1800" b="0" i="0" u="none" strike="noStrike" baseline="0" dirty="0">
              <a:latin typeface="FrutigerLTStd-Light"/>
            </a:endParaRPr>
          </a:p>
          <a:p>
            <a:pPr algn="just"/>
            <a:r>
              <a:rPr lang="pt-BR" sz="1800" b="0" i="0" u="none" strike="noStrike" baseline="0" dirty="0">
                <a:latin typeface="FrutigerLTStd-Light"/>
              </a:rPr>
              <a:t>No site, o certificado é definido como “documento eletrônico que garante proteção às transações online e a troca virtual de documentos, mensagens e dados, com validade jurídica”. Disponível em: &lt;http://serasa.certificadodigital.com.br/</a:t>
            </a:r>
            <a:r>
              <a:rPr lang="pt-BR" sz="1800" b="0" i="0" u="none" strike="noStrike" baseline="0" dirty="0" err="1">
                <a:latin typeface="FrutigerLTStd-Light"/>
              </a:rPr>
              <a:t>o-que-e</a:t>
            </a:r>
            <a:r>
              <a:rPr lang="pt-BR" sz="1800" b="0" i="0" u="none" strike="noStrike" baseline="0" dirty="0">
                <a:latin typeface="FrutigerLTStd-Light"/>
              </a:rPr>
              <a:t>/&gt; </a:t>
            </a:r>
          </a:p>
          <a:p>
            <a:pPr algn="just"/>
            <a:endParaRPr lang="pt-BR" dirty="0">
              <a:latin typeface="FrutigerLTStd-Light"/>
            </a:endParaRPr>
          </a:p>
          <a:p>
            <a:pPr algn="just"/>
            <a:r>
              <a:rPr lang="pt-BR" sz="1800" b="0" i="0" u="none" strike="noStrike" baseline="0" dirty="0">
                <a:latin typeface="FrutigerLTStd-Light"/>
              </a:rPr>
              <a:t>Essa tecnologia é composta por um conjunto de informações referentes à entidade para a qual o certificado foi emitido, baseando-se na criptografia de chave pública, garantindo assim outros aspectos da segurança da informação como: autenticação e o não repúdio.</a:t>
            </a:r>
          </a:p>
          <a:p>
            <a:pPr algn="just"/>
            <a:endParaRPr lang="pt-BR" sz="1800" b="0" i="0" u="none" strike="noStrike" baseline="0" dirty="0">
              <a:latin typeface="FrutigerLTStd-Light"/>
            </a:endParaRP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57798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FDF7CFB516D244090085CB25C791B67" ma:contentTypeVersion="2" ma:contentTypeDescription="Crie um novo documento." ma:contentTypeScope="" ma:versionID="8ff061b1230d899b3b803abcb830d524">
  <xsd:schema xmlns:xsd="http://www.w3.org/2001/XMLSchema" xmlns:xs="http://www.w3.org/2001/XMLSchema" xmlns:p="http://schemas.microsoft.com/office/2006/metadata/properties" xmlns:ns2="4b81baa3-bd77-40b5-8fe9-d4acfbdd393b" targetNamespace="http://schemas.microsoft.com/office/2006/metadata/properties" ma:root="true" ma:fieldsID="0920d275fb064d92a00adb41b10b4aa3" ns2:_="">
    <xsd:import namespace="4b81baa3-bd77-40b5-8fe9-d4acfbdd39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81baa3-bd77-40b5-8fe9-d4acfbdd39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A695DD-FFF3-4DF5-9C09-69F84F94543E}"/>
</file>

<file path=customXml/itemProps2.xml><?xml version="1.0" encoding="utf-8"?>
<ds:datastoreItem xmlns:ds="http://schemas.openxmlformats.org/officeDocument/2006/customXml" ds:itemID="{8E13439E-5A01-4CE0-A0EC-33C97D85D71E}"/>
</file>

<file path=customXml/itemProps3.xml><?xml version="1.0" encoding="utf-8"?>
<ds:datastoreItem xmlns:ds="http://schemas.openxmlformats.org/officeDocument/2006/customXml" ds:itemID="{77092EB9-24FB-4A49-8E17-54443C62E9DE}"/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2542</Words>
  <Application>Microsoft Office PowerPoint</Application>
  <PresentationFormat>Widescreen</PresentationFormat>
  <Paragraphs>127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FrutigerLTStd-Black</vt:lpstr>
      <vt:lpstr>FrutigerLTStd-Bold</vt:lpstr>
      <vt:lpstr>FrutigerLTStd-Light</vt:lpstr>
      <vt:lpstr>FrutigerLTStd-LightItalic</vt:lpstr>
      <vt:lpstr>Times New Roman</vt:lpstr>
      <vt:lpstr>Tema do Office</vt:lpstr>
      <vt:lpstr>Segurança da Informação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 da Informação</dc:title>
  <dc:creator>RONILSON RODRIGUES PINHO</dc:creator>
  <cp:lastModifiedBy>RONILSON RODRIGUES PINHO</cp:lastModifiedBy>
  <cp:revision>7</cp:revision>
  <dcterms:created xsi:type="dcterms:W3CDTF">2023-04-13T19:24:46Z</dcterms:created>
  <dcterms:modified xsi:type="dcterms:W3CDTF">2023-04-13T22:27:41Z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0x010100CFDF7CFB516D244090085CB25C791B67</vt:lpwstr>
  </property>
</Properties>
</file>