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ustomXml" Target="../customXml/item2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customXml" Target="../customXml/item1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ustomXml" Target="../customXml/item3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2DA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2DA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2DA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09380" y="32650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29763" y="32610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07565" y="32610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275850" y="325471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12681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584499" y="32674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495599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71799" y="32547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54717" y="325471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778517" y="326106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54717" y="329281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37635" y="32547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519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870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471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2304415" cy="135890"/>
          </a:xfrm>
          <a:custGeom>
            <a:avLst/>
            <a:gdLst/>
            <a:ahLst/>
            <a:cxnLst/>
            <a:rect l="l" t="t" r="r" b="b"/>
            <a:pathLst>
              <a:path w="2304415" h="135890">
                <a:moveTo>
                  <a:pt x="2303995" y="0"/>
                </a:moveTo>
                <a:lnTo>
                  <a:pt x="0" y="0"/>
                </a:lnTo>
                <a:lnTo>
                  <a:pt x="0" y="135610"/>
                </a:lnTo>
                <a:lnTo>
                  <a:pt x="2303995" y="135610"/>
                </a:lnTo>
                <a:lnTo>
                  <a:pt x="2303995" y="0"/>
                </a:lnTo>
                <a:close/>
              </a:path>
            </a:pathLst>
          </a:custGeom>
          <a:solidFill>
            <a:srgbClr val="DA24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2303995" y="0"/>
            <a:ext cx="2304415" cy="135890"/>
          </a:xfrm>
          <a:custGeom>
            <a:avLst/>
            <a:gdLst/>
            <a:ahLst/>
            <a:cxnLst/>
            <a:rect l="l" t="t" r="r" b="b"/>
            <a:pathLst>
              <a:path w="2304415" h="135890">
                <a:moveTo>
                  <a:pt x="2303995" y="0"/>
                </a:moveTo>
                <a:lnTo>
                  <a:pt x="0" y="0"/>
                </a:lnTo>
                <a:lnTo>
                  <a:pt x="0" y="135610"/>
                </a:lnTo>
                <a:lnTo>
                  <a:pt x="2303995" y="135610"/>
                </a:lnTo>
                <a:lnTo>
                  <a:pt x="2303995" y="0"/>
                </a:lnTo>
                <a:close/>
              </a:path>
            </a:pathLst>
          </a:custGeom>
          <a:solidFill>
            <a:srgbClr val="68B8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35610"/>
            <a:ext cx="4610100" cy="35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2DA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09" y="1051699"/>
            <a:ext cx="4356481" cy="1452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1906" y="3354249"/>
            <a:ext cx="1227455" cy="1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371220" y="3327056"/>
            <a:ext cx="195579" cy="12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179610" y="3314356"/>
            <a:ext cx="1500504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" Target="slide3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0.png"/><Relationship Id="rId4" Type="http://schemas.openxmlformats.org/officeDocument/2006/relationships/image" Target="../media/image58.png"/><Relationship Id="rId5" Type="http://schemas.openxmlformats.org/officeDocument/2006/relationships/image" Target="../media/image37.png"/><Relationship Id="rId6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g"/><Relationship Id="rId5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jpg"/><Relationship Id="rId6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59.png"/><Relationship Id="rId4" Type="http://schemas.openxmlformats.org/officeDocument/2006/relationships/image" Target="../media/image66.jpg"/><Relationship Id="rId5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59.png"/><Relationship Id="rId5" Type="http://schemas.openxmlformats.org/officeDocument/2006/relationships/image" Target="../media/image69.jpg"/><Relationship Id="rId6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3.png"/><Relationship Id="rId4" Type="http://schemas.openxmlformats.org/officeDocument/2006/relationships/image" Target="../media/image70.jpg"/><Relationship Id="rId5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Relationship Id="rId3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jpg"/><Relationship Id="rId11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37.png"/><Relationship Id="rId6" Type="http://schemas.openxmlformats.org/officeDocument/2006/relationships/image" Target="../media/image20.png"/><Relationship Id="rId7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slide" Target="slide3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png"/><Relationship Id="rId3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81.png"/><Relationship Id="rId4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Relationship Id="rId3" Type="http://schemas.openxmlformats.org/officeDocument/2006/relationships/image" Target="../media/image24.png"/><Relationship Id="rId4" Type="http://schemas.openxmlformats.org/officeDocument/2006/relationships/image" Target="../media/image89.png"/><Relationship Id="rId5" Type="http://schemas.openxmlformats.org/officeDocument/2006/relationships/image" Target="../media/image20.png"/><Relationship Id="rId6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13.png"/><Relationship Id="rId4" Type="http://schemas.openxmlformats.org/officeDocument/2006/relationships/image" Target="../media/image81.png"/><Relationship Id="rId5" Type="http://schemas.openxmlformats.org/officeDocument/2006/relationships/image" Target="../media/image90.jpg"/><Relationship Id="rId6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Relationship Id="rId3" Type="http://schemas.openxmlformats.org/officeDocument/2006/relationships/image" Target="../media/image24.png"/><Relationship Id="rId4" Type="http://schemas.openxmlformats.org/officeDocument/2006/relationships/image" Target="../media/image91.jpg"/><Relationship Id="rId5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jpg"/><Relationship Id="rId3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jpg"/><Relationship Id="rId3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3" Type="http://schemas.openxmlformats.org/officeDocument/2006/relationships/image" Target="../media/image20.png"/><Relationship Id="rId4" Type="http://schemas.openxmlformats.org/officeDocument/2006/relationships/image" Target="../media/image95.jpg"/><Relationship Id="rId5" Type="http://schemas.openxmlformats.org/officeDocument/2006/relationships/slide" Target="slide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slide" Target="slide3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81.png"/><Relationship Id="rId4" Type="http://schemas.openxmlformats.org/officeDocument/2006/relationships/image" Target="../media/image24.png"/><Relationship Id="rId5" Type="http://schemas.openxmlformats.org/officeDocument/2006/relationships/image" Target="../media/image96.png"/><Relationship Id="rId6" Type="http://schemas.openxmlformats.org/officeDocument/2006/relationships/slide" Target="slide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slide" Target="slide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2.jpg"/><Relationship Id="rId3" Type="http://schemas.openxmlformats.org/officeDocument/2006/relationships/image" Target="../media/image103.jpg"/><Relationship Id="rId4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Relationship Id="rId8" Type="http://schemas.openxmlformats.org/officeDocument/2006/relationships/slide" Target="slide3.xml"/><Relationship Id="rId9" Type="http://schemas.openxmlformats.org/officeDocument/2006/relationships/slide" Target="slide4.xml"/><Relationship Id="rId10" Type="http://schemas.openxmlformats.org/officeDocument/2006/relationships/slide" Target="slide5.xml"/><Relationship Id="rId11" Type="http://schemas.openxmlformats.org/officeDocument/2006/relationships/slide" Target="slide32.xml"/><Relationship Id="rId12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20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38.png"/><Relationship Id="rId4" Type="http://schemas.openxmlformats.org/officeDocument/2006/relationships/image" Target="../media/image26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hyperlink" Target="mailto:andouglas.silva@ifrn.edu.br" TargetMode="External"/><Relationship Id="rId12" Type="http://schemas.openxmlformats.org/officeDocument/2006/relationships/hyperlink" Target="mailto:a@ifrn.edu.br" TargetMode="External"/><Relationship Id="rId13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Relationship Id="rId4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41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20.png"/><Relationship Id="rId7" Type="http://schemas.openxmlformats.org/officeDocument/2006/relationships/image" Target="../media/image57.png"/><Relationship Id="rId8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078" y="288378"/>
            <a:ext cx="2039959" cy="83255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6956" y="1443976"/>
            <a:ext cx="4434205" cy="82550"/>
          </a:xfrm>
          <a:custGeom>
            <a:avLst/>
            <a:gdLst/>
            <a:ahLst/>
            <a:cxnLst/>
            <a:rect l="l" t="t" r="r" b="b"/>
            <a:pathLst>
              <a:path w="4434205" h="82550">
                <a:moveTo>
                  <a:pt x="438333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4139" y="82384"/>
                </a:lnTo>
                <a:lnTo>
                  <a:pt x="4434139" y="50800"/>
                </a:lnTo>
                <a:lnTo>
                  <a:pt x="4430130" y="31075"/>
                </a:lnTo>
                <a:lnTo>
                  <a:pt x="4419216" y="14922"/>
                </a:lnTo>
                <a:lnTo>
                  <a:pt x="4403063" y="4008"/>
                </a:lnTo>
                <a:lnTo>
                  <a:pt x="438333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6956" y="1488408"/>
            <a:ext cx="4485005" cy="382270"/>
            <a:chOff x="86956" y="1488408"/>
            <a:chExt cx="4485005" cy="3822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1769084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1756384"/>
              <a:ext cx="4383289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1494548"/>
              <a:ext cx="50752" cy="2745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956" y="1488408"/>
              <a:ext cx="4434205" cy="331470"/>
            </a:xfrm>
            <a:custGeom>
              <a:avLst/>
              <a:gdLst/>
              <a:ahLst/>
              <a:cxnLst/>
              <a:rect l="l" t="t" r="r" b="b"/>
              <a:pathLst>
                <a:path w="4434205" h="331469">
                  <a:moveTo>
                    <a:pt x="4434139" y="0"/>
                  </a:moveTo>
                  <a:lnTo>
                    <a:pt x="0" y="0"/>
                  </a:lnTo>
                  <a:lnTo>
                    <a:pt x="0" y="280675"/>
                  </a:lnTo>
                  <a:lnTo>
                    <a:pt x="4008" y="300400"/>
                  </a:lnTo>
                  <a:lnTo>
                    <a:pt x="14922" y="316553"/>
                  </a:lnTo>
                  <a:lnTo>
                    <a:pt x="31075" y="327467"/>
                  </a:lnTo>
                  <a:lnTo>
                    <a:pt x="50800" y="331476"/>
                  </a:lnTo>
                  <a:lnTo>
                    <a:pt x="4383338" y="331476"/>
                  </a:lnTo>
                  <a:lnTo>
                    <a:pt x="4403063" y="327467"/>
                  </a:lnTo>
                  <a:lnTo>
                    <a:pt x="4419216" y="316553"/>
                  </a:lnTo>
                  <a:lnTo>
                    <a:pt x="4430130" y="300400"/>
                  </a:lnTo>
                  <a:lnTo>
                    <a:pt x="4434139" y="280675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21095" y="1532646"/>
              <a:ext cx="0" cy="255904"/>
            </a:xfrm>
            <a:custGeom>
              <a:avLst/>
              <a:gdLst/>
              <a:ahLst/>
              <a:cxnLst/>
              <a:rect l="l" t="t" r="r" b="b"/>
              <a:pathLst>
                <a:path w="0" h="255905">
                  <a:moveTo>
                    <a:pt x="0" y="2554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15199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15072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149454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44524" y="1512406"/>
            <a:ext cx="3119120" cy="2228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70"/>
              <a:t>Apresentação </a:t>
            </a:r>
            <a:r>
              <a:rPr dirty="0" sz="1300" spc="25"/>
              <a:t>e </a:t>
            </a:r>
            <a:r>
              <a:rPr dirty="0" sz="1300" spc="85"/>
              <a:t>Introdução </a:t>
            </a:r>
            <a:r>
              <a:rPr dirty="0" sz="1300" spc="105"/>
              <a:t>a</a:t>
            </a:r>
            <a:r>
              <a:rPr dirty="0" sz="1300" spc="315"/>
              <a:t> </a:t>
            </a:r>
            <a:r>
              <a:rPr dirty="0" sz="1300" spc="85"/>
              <a:t>Automação</a:t>
            </a:r>
            <a:endParaRPr sz="1300"/>
          </a:p>
        </p:txBody>
      </p:sp>
      <p:sp>
        <p:nvSpPr>
          <p:cNvPr id="14" name="object 14"/>
          <p:cNvSpPr txBox="1"/>
          <p:nvPr/>
        </p:nvSpPr>
        <p:spPr>
          <a:xfrm>
            <a:off x="846594" y="2013013"/>
            <a:ext cx="2915285" cy="13290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200" spc="-10">
                <a:latin typeface="Garamond"/>
                <a:cs typeface="Garamond"/>
              </a:rPr>
              <a:t>Professor: </a:t>
            </a:r>
            <a:r>
              <a:rPr dirty="0" sz="1200">
                <a:latin typeface="Garamond"/>
                <a:cs typeface="Garamond"/>
              </a:rPr>
              <a:t>Andouglas </a:t>
            </a:r>
            <a:r>
              <a:rPr dirty="0" sz="1200" spc="-20">
                <a:latin typeface="Garamond"/>
                <a:cs typeface="Garamond"/>
              </a:rPr>
              <a:t>Gonçalves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 spc="15">
                <a:latin typeface="Garamond"/>
                <a:cs typeface="Garamond"/>
              </a:rPr>
              <a:t>Silva</a:t>
            </a:r>
            <a:r>
              <a:rPr dirty="0" sz="1200" spc="135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Júnior</a:t>
            </a:r>
            <a:endParaRPr sz="1200">
              <a:latin typeface="Garamond"/>
              <a:cs typeface="Garamond"/>
            </a:endParaRPr>
          </a:p>
          <a:p>
            <a:pPr>
              <a:lnSpc>
                <a:spcPct val="100000"/>
              </a:lnSpc>
            </a:pPr>
            <a:endParaRPr sz="14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</a:pPr>
            <a:r>
              <a:rPr dirty="0" sz="900" spc="55">
                <a:latin typeface="Century"/>
                <a:cs typeface="Century"/>
              </a:rPr>
              <a:t>Instituto </a:t>
            </a:r>
            <a:r>
              <a:rPr dirty="0" sz="900" spc="35">
                <a:latin typeface="Century"/>
                <a:cs typeface="Century"/>
              </a:rPr>
              <a:t>Federal </a:t>
            </a:r>
            <a:r>
              <a:rPr dirty="0" sz="900" spc="90">
                <a:latin typeface="Century"/>
                <a:cs typeface="Century"/>
              </a:rPr>
              <a:t>do Rio </a:t>
            </a:r>
            <a:r>
              <a:rPr dirty="0" sz="900" spc="65">
                <a:latin typeface="Century"/>
                <a:cs typeface="Century"/>
              </a:rPr>
              <a:t>Grande </a:t>
            </a:r>
            <a:r>
              <a:rPr dirty="0" sz="900" spc="90">
                <a:latin typeface="Century"/>
                <a:cs typeface="Century"/>
              </a:rPr>
              <a:t>do</a:t>
            </a:r>
            <a:r>
              <a:rPr dirty="0" sz="900" spc="315">
                <a:latin typeface="Century"/>
                <a:cs typeface="Century"/>
              </a:rPr>
              <a:t> </a:t>
            </a:r>
            <a:r>
              <a:rPr dirty="0" sz="900" spc="60">
                <a:latin typeface="Century"/>
                <a:cs typeface="Century"/>
              </a:rPr>
              <a:t>Norte</a:t>
            </a:r>
            <a:endParaRPr sz="900">
              <a:latin typeface="Century"/>
              <a:cs typeface="Century"/>
            </a:endParaRPr>
          </a:p>
          <a:p>
            <a:pPr algn="ctr" marL="624205" marR="616585">
              <a:lnSpc>
                <a:spcPts val="1440"/>
              </a:lnSpc>
              <a:spcBef>
                <a:spcPts val="10"/>
              </a:spcBef>
            </a:pPr>
            <a:r>
              <a:rPr dirty="0" sz="700" spc="60">
                <a:latin typeface="Century"/>
                <a:cs typeface="Century"/>
              </a:rPr>
              <a:t>Curso: </a:t>
            </a:r>
            <a:r>
              <a:rPr dirty="0" sz="700" spc="75">
                <a:latin typeface="Century"/>
                <a:cs typeface="Century"/>
              </a:rPr>
              <a:t>Técnico </a:t>
            </a:r>
            <a:r>
              <a:rPr dirty="0" sz="700" spc="70">
                <a:latin typeface="Century"/>
                <a:cs typeface="Century"/>
              </a:rPr>
              <a:t>em </a:t>
            </a:r>
            <a:r>
              <a:rPr dirty="0" sz="700" spc="55">
                <a:latin typeface="Century"/>
                <a:cs typeface="Century"/>
              </a:rPr>
              <a:t>Petróleo </a:t>
            </a:r>
            <a:r>
              <a:rPr dirty="0" sz="700" spc="35">
                <a:latin typeface="Century"/>
                <a:cs typeface="Century"/>
              </a:rPr>
              <a:t>e </a:t>
            </a:r>
            <a:r>
              <a:rPr dirty="0" sz="700" spc="65">
                <a:latin typeface="Century"/>
                <a:cs typeface="Century"/>
              </a:rPr>
              <a:t>Gás  </a:t>
            </a:r>
            <a:r>
              <a:rPr dirty="0" sz="700" spc="50">
                <a:latin typeface="Century"/>
                <a:cs typeface="Century"/>
              </a:rPr>
              <a:t>Disciplina:</a:t>
            </a:r>
            <a:r>
              <a:rPr dirty="0" sz="700" spc="180">
                <a:latin typeface="Century"/>
                <a:cs typeface="Century"/>
              </a:rPr>
              <a:t> </a:t>
            </a:r>
            <a:r>
              <a:rPr dirty="0" sz="700" spc="110">
                <a:latin typeface="Century"/>
                <a:cs typeface="Century"/>
              </a:rPr>
              <a:t>CLP</a:t>
            </a:r>
            <a:endParaRPr sz="700">
              <a:latin typeface="Century"/>
              <a:cs typeface="Century"/>
            </a:endParaRPr>
          </a:p>
          <a:p>
            <a:pPr>
              <a:lnSpc>
                <a:spcPct val="100000"/>
              </a:lnSpc>
            </a:pPr>
            <a:endParaRPr sz="7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entury"/>
              <a:cs typeface="Century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latin typeface="Garamond"/>
                <a:cs typeface="Garamond"/>
              </a:rPr>
              <a:t>27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15">
                <a:latin typeface="Garamond"/>
                <a:cs typeface="Garamond"/>
              </a:rPr>
              <a:t>Junho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25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2016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6" name="object 1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6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6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6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5">
                <a:solidFill>
                  <a:srgbClr val="002DA5"/>
                </a:solidFill>
                <a:latin typeface="Verdana"/>
                <a:cs typeface="Verdana"/>
              </a:rPr>
              <a:t>Objetivos </a:t>
            </a:r>
            <a:r>
              <a:rPr dirty="0" sz="900">
                <a:solidFill>
                  <a:srgbClr val="002DA5"/>
                </a:solidFill>
                <a:latin typeface="Verdana"/>
                <a:cs typeface="Verdana"/>
              </a:rPr>
              <a:t>da</a:t>
            </a:r>
            <a:r>
              <a:rPr dirty="0" sz="900" spc="50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20">
                <a:solidFill>
                  <a:srgbClr val="002DA5"/>
                </a:solidFill>
                <a:latin typeface="Verdana"/>
                <a:cs typeface="Verdana"/>
              </a:rPr>
              <a:t>Automação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924369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127379"/>
            <a:ext cx="63220" cy="63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330388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675498"/>
            <a:ext cx="63220" cy="6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878507"/>
            <a:ext cx="63220" cy="632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2081530"/>
            <a:ext cx="63220" cy="632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59" y="2426627"/>
            <a:ext cx="63220" cy="63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2629636"/>
            <a:ext cx="63220" cy="632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359" y="2974746"/>
            <a:ext cx="63220" cy="632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3177756"/>
            <a:ext cx="63220" cy="632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5056" y="599821"/>
            <a:ext cx="3850640" cy="26873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5">
                <a:latin typeface="Garamond"/>
                <a:cs typeface="Garamond"/>
              </a:rPr>
              <a:t>Qualidade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165"/>
              </a:spcBef>
            </a:pPr>
            <a:r>
              <a:rPr dirty="0" sz="1200" spc="-10">
                <a:latin typeface="Garamond"/>
                <a:cs typeface="Garamond"/>
              </a:rPr>
              <a:t>Controle de </a:t>
            </a:r>
            <a:r>
              <a:rPr dirty="0" sz="1200" spc="15">
                <a:latin typeface="Garamond"/>
                <a:cs typeface="Garamond"/>
              </a:rPr>
              <a:t>qualidade </a:t>
            </a:r>
            <a:r>
              <a:rPr dirty="0" sz="1200" spc="45">
                <a:latin typeface="Garamond"/>
                <a:cs typeface="Garamond"/>
              </a:rPr>
              <a:t>e</a:t>
            </a:r>
            <a:r>
              <a:rPr dirty="0" sz="1200" spc="204">
                <a:latin typeface="Garamond"/>
                <a:cs typeface="Garamond"/>
              </a:rPr>
              <a:t> </a:t>
            </a:r>
            <a:r>
              <a:rPr dirty="0" sz="1200" spc="35">
                <a:latin typeface="Garamond"/>
                <a:cs typeface="Garamond"/>
              </a:rPr>
              <a:t>ciente;</a:t>
            </a:r>
            <a:endParaRPr sz="1200">
              <a:latin typeface="Garamond"/>
              <a:cs typeface="Garamond"/>
            </a:endParaRPr>
          </a:p>
          <a:p>
            <a:pPr marL="289560" marR="327025">
              <a:lnSpc>
                <a:spcPct val="111000"/>
              </a:lnSpc>
            </a:pPr>
            <a:r>
              <a:rPr dirty="0" sz="1200" spc="-10">
                <a:latin typeface="Garamond"/>
                <a:cs typeface="Garamond"/>
              </a:rPr>
              <a:t>Compensação </a:t>
            </a:r>
            <a:r>
              <a:rPr dirty="0" sz="1200" spc="20">
                <a:latin typeface="Garamond"/>
                <a:cs typeface="Garamond"/>
              </a:rPr>
              <a:t>automática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35">
                <a:latin typeface="Garamond"/>
                <a:cs typeface="Garamond"/>
              </a:rPr>
              <a:t>de </a:t>
            </a:r>
            <a:r>
              <a:rPr dirty="0" sz="1200" spc="25">
                <a:latin typeface="Garamond"/>
                <a:cs typeface="Garamond"/>
              </a:rPr>
              <a:t>ciências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-15">
                <a:latin typeface="Garamond"/>
                <a:cs typeface="Garamond"/>
              </a:rPr>
              <a:t>processo;  </a:t>
            </a:r>
            <a:r>
              <a:rPr dirty="0" sz="1200" spc="-10">
                <a:latin typeface="Garamond"/>
                <a:cs typeface="Garamond"/>
              </a:rPr>
              <a:t>Processos de </a:t>
            </a:r>
            <a:r>
              <a:rPr dirty="0" sz="1200">
                <a:latin typeface="Garamond"/>
                <a:cs typeface="Garamond"/>
              </a:rPr>
              <a:t>fabricação </a:t>
            </a:r>
            <a:r>
              <a:rPr dirty="0" sz="1200" spc="30">
                <a:latin typeface="Garamond"/>
                <a:cs typeface="Garamond"/>
              </a:rPr>
              <a:t>so</a:t>
            </a:r>
            <a:r>
              <a:rPr dirty="0" sz="1200" spc="210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sticados;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ts val="1110"/>
              </a:lnSpc>
            </a:pPr>
            <a:r>
              <a:rPr dirty="0" sz="1200" spc="15">
                <a:latin typeface="Garamond"/>
                <a:cs typeface="Garamond"/>
              </a:rPr>
              <a:t>Flexibilidade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170"/>
              </a:spcBef>
            </a:pPr>
            <a:r>
              <a:rPr dirty="0" sz="1200" spc="-30">
                <a:latin typeface="Garamond"/>
                <a:cs typeface="Garamond"/>
              </a:rPr>
              <a:t>Inovações </a:t>
            </a:r>
            <a:r>
              <a:rPr dirty="0" sz="1200" spc="-10">
                <a:latin typeface="Garamond"/>
                <a:cs typeface="Garamond"/>
              </a:rPr>
              <a:t>frequentes </a:t>
            </a:r>
            <a:r>
              <a:rPr dirty="0" sz="1200" spc="-40">
                <a:latin typeface="Garamond"/>
                <a:cs typeface="Garamond"/>
              </a:rPr>
              <a:t>no </a:t>
            </a:r>
            <a:r>
              <a:rPr dirty="0" sz="1200">
                <a:latin typeface="Garamond"/>
                <a:cs typeface="Garamond"/>
              </a:rPr>
              <a:t>produto;</a:t>
            </a:r>
            <a:endParaRPr sz="1200">
              <a:latin typeface="Garamond"/>
              <a:cs typeface="Garamond"/>
            </a:endParaRPr>
          </a:p>
          <a:p>
            <a:pPr marL="289560" marR="1159510">
              <a:lnSpc>
                <a:spcPct val="111000"/>
              </a:lnSpc>
            </a:pPr>
            <a:r>
              <a:rPr dirty="0" sz="1200" spc="-5">
                <a:latin typeface="Garamond"/>
                <a:cs typeface="Garamond"/>
              </a:rPr>
              <a:t>Atedimento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10">
                <a:latin typeface="Garamond"/>
                <a:cs typeface="Garamond"/>
              </a:rPr>
              <a:t>especi </a:t>
            </a:r>
            <a:r>
              <a:rPr dirty="0" sz="1200" spc="30">
                <a:latin typeface="Garamond"/>
                <a:cs typeface="Garamond"/>
              </a:rPr>
              <a:t>cidades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5">
                <a:latin typeface="Garamond"/>
                <a:cs typeface="Garamond"/>
              </a:rPr>
              <a:t>cliente;  </a:t>
            </a:r>
            <a:r>
              <a:rPr dirty="0" sz="1200">
                <a:latin typeface="Garamond"/>
                <a:cs typeface="Garamond"/>
              </a:rPr>
              <a:t>Produção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15">
                <a:latin typeface="Garamond"/>
                <a:cs typeface="Garamond"/>
              </a:rPr>
              <a:t>pequenos</a:t>
            </a:r>
            <a:r>
              <a:rPr dirty="0" sz="1200" spc="18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lotes.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ts val="1110"/>
              </a:lnSpc>
            </a:pPr>
            <a:r>
              <a:rPr dirty="0" sz="1200" spc="15">
                <a:latin typeface="Garamond"/>
                <a:cs typeface="Garamond"/>
              </a:rPr>
              <a:t>Produtividade</a:t>
            </a:r>
            <a:endParaRPr sz="1200">
              <a:latin typeface="Garamond"/>
              <a:cs typeface="Garamond"/>
            </a:endParaRPr>
          </a:p>
          <a:p>
            <a:pPr marL="289560" marR="2050414">
              <a:lnSpc>
                <a:spcPct val="111000"/>
              </a:lnSpc>
              <a:spcBef>
                <a:spcPts val="10"/>
              </a:spcBef>
            </a:pPr>
            <a:r>
              <a:rPr dirty="0" sz="1200">
                <a:latin typeface="Garamond"/>
                <a:cs typeface="Garamond"/>
              </a:rPr>
              <a:t>Produção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20">
                <a:latin typeface="Garamond"/>
                <a:cs typeface="Garamond"/>
              </a:rPr>
              <a:t>refugo </a:t>
            </a:r>
            <a:r>
              <a:rPr dirty="0" sz="1200" spc="-15">
                <a:latin typeface="Garamond"/>
                <a:cs typeface="Garamond"/>
              </a:rPr>
              <a:t>zero;  </a:t>
            </a:r>
            <a:r>
              <a:rPr dirty="0" sz="1200">
                <a:latin typeface="Garamond"/>
                <a:cs typeface="Garamond"/>
              </a:rPr>
              <a:t>Redução </a:t>
            </a:r>
            <a:r>
              <a:rPr dirty="0" sz="1200" spc="-30">
                <a:latin typeface="Garamond"/>
                <a:cs typeface="Garamond"/>
              </a:rPr>
              <a:t>dos</a:t>
            </a:r>
            <a:r>
              <a:rPr dirty="0" sz="1200" spc="9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estoques.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ts val="1110"/>
              </a:lnSpc>
            </a:pPr>
            <a:r>
              <a:rPr dirty="0" sz="1200" spc="15">
                <a:latin typeface="Garamond"/>
                <a:cs typeface="Garamond"/>
              </a:rPr>
              <a:t>Viabilidade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Técnica</a:t>
            </a:r>
            <a:endParaRPr sz="1200">
              <a:latin typeface="Garamond"/>
              <a:cs typeface="Garamond"/>
            </a:endParaRPr>
          </a:p>
          <a:p>
            <a:pPr marL="289560" marR="5080">
              <a:lnSpc>
                <a:spcPct val="111000"/>
              </a:lnSpc>
              <a:spcBef>
                <a:spcPts val="10"/>
              </a:spcBef>
            </a:pPr>
            <a:r>
              <a:rPr dirty="0" sz="1200" spc="-5">
                <a:latin typeface="Garamond"/>
                <a:cs typeface="Garamond"/>
              </a:rPr>
              <a:t>Processamento </a:t>
            </a:r>
            <a:r>
              <a:rPr dirty="0" sz="1200" spc="5">
                <a:latin typeface="Garamond"/>
                <a:cs typeface="Garamond"/>
              </a:rPr>
              <a:t>imediato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5">
                <a:latin typeface="Garamond"/>
                <a:cs typeface="Garamond"/>
              </a:rPr>
              <a:t>grande </a:t>
            </a:r>
            <a:r>
              <a:rPr dirty="0" sz="1200" spc="-15">
                <a:latin typeface="Garamond"/>
                <a:cs typeface="Garamond"/>
              </a:rPr>
              <a:t>volume </a:t>
            </a:r>
            <a:r>
              <a:rPr dirty="0" sz="1200" spc="-10">
                <a:latin typeface="Garamond"/>
                <a:cs typeface="Garamond"/>
              </a:rPr>
              <a:t>de informações;  </a:t>
            </a:r>
            <a:r>
              <a:rPr dirty="0" sz="1200" spc="5">
                <a:latin typeface="Garamond"/>
                <a:cs typeface="Garamond"/>
              </a:rPr>
              <a:t>Limitações </a:t>
            </a:r>
            <a:r>
              <a:rPr dirty="0" sz="1200" spc="-35">
                <a:latin typeface="Garamond"/>
                <a:cs typeface="Garamond"/>
              </a:rPr>
              <a:t>do</a:t>
            </a:r>
            <a:r>
              <a:rPr dirty="0" sz="1200" spc="11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homem.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5" name="object 1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6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6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6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5">
                <a:solidFill>
                  <a:srgbClr val="002DA5"/>
                </a:solidFill>
                <a:latin typeface="Verdana"/>
                <a:cs typeface="Verdana"/>
              </a:rPr>
              <a:t>Conceitos</a:t>
            </a:r>
            <a:r>
              <a:rPr dirty="0" sz="900" spc="30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5">
                <a:solidFill>
                  <a:srgbClr val="002DA5"/>
                </a:solidFill>
                <a:latin typeface="Verdana"/>
                <a:cs typeface="Verdana"/>
              </a:rPr>
              <a:t>Importantes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48" y="1508366"/>
            <a:ext cx="63220" cy="63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234" y="1358953"/>
            <a:ext cx="1914525" cy="86106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000" spc="50">
                <a:latin typeface="Times New Roman"/>
                <a:cs typeface="Times New Roman"/>
              </a:rPr>
              <a:t>O </a:t>
            </a:r>
            <a:r>
              <a:rPr dirty="0" sz="1000" spc="25">
                <a:latin typeface="Times New Roman"/>
                <a:cs typeface="Times New Roman"/>
              </a:rPr>
              <a:t>que </a:t>
            </a:r>
            <a:r>
              <a:rPr dirty="0" sz="1000" spc="-5">
                <a:latin typeface="Times New Roman"/>
                <a:cs typeface="Times New Roman"/>
              </a:rPr>
              <a:t>é</a:t>
            </a:r>
            <a:r>
              <a:rPr dirty="0" sz="1000" spc="15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controle?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000" spc="30">
                <a:latin typeface="Times New Roman"/>
                <a:cs typeface="Times New Roman"/>
              </a:rPr>
              <a:t>Quais </a:t>
            </a:r>
            <a:r>
              <a:rPr dirty="0" sz="1000">
                <a:latin typeface="Times New Roman"/>
                <a:cs typeface="Times New Roman"/>
              </a:rPr>
              <a:t>os </a:t>
            </a:r>
            <a:r>
              <a:rPr dirty="0" sz="1000" spc="15">
                <a:latin typeface="Times New Roman"/>
                <a:cs typeface="Times New Roman"/>
              </a:rPr>
              <a:t>elementos</a:t>
            </a:r>
            <a:r>
              <a:rPr dirty="0" sz="1000" spc="200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básicos?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95"/>
              </a:spcBef>
            </a:pPr>
            <a:r>
              <a:rPr dirty="0" sz="1000" spc="30">
                <a:latin typeface="Times New Roman"/>
                <a:cs typeface="Times New Roman"/>
              </a:rPr>
              <a:t>Quais </a:t>
            </a:r>
            <a:r>
              <a:rPr dirty="0" sz="1000" spc="15">
                <a:latin typeface="Times New Roman"/>
                <a:cs typeface="Times New Roman"/>
              </a:rPr>
              <a:t>são </a:t>
            </a:r>
            <a:r>
              <a:rPr dirty="0" sz="1000">
                <a:latin typeface="Times New Roman"/>
                <a:cs typeface="Times New Roman"/>
              </a:rPr>
              <a:t>os </a:t>
            </a:r>
            <a:r>
              <a:rPr dirty="0" sz="1000" spc="25">
                <a:latin typeface="Times New Roman"/>
                <a:cs typeface="Times New Roman"/>
              </a:rPr>
              <a:t>principais </a:t>
            </a:r>
            <a:r>
              <a:rPr dirty="0" sz="1000" spc="35">
                <a:latin typeface="Times New Roman"/>
                <a:cs typeface="Times New Roman"/>
              </a:rPr>
              <a:t>tipos </a:t>
            </a:r>
            <a:r>
              <a:rPr dirty="0" sz="1000" spc="25">
                <a:latin typeface="Times New Roman"/>
                <a:cs typeface="Times New Roman"/>
              </a:rPr>
              <a:t>de  </a:t>
            </a:r>
            <a:r>
              <a:rPr dirty="0" sz="1000" spc="20">
                <a:latin typeface="Times New Roman"/>
                <a:cs typeface="Times New Roman"/>
              </a:rPr>
              <a:t>controle?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48" y="1736115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48" y="1963851"/>
            <a:ext cx="63220" cy="6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6542" y="1523479"/>
            <a:ext cx="1733062" cy="64199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5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5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5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0">
                <a:solidFill>
                  <a:srgbClr val="002DA5"/>
                </a:solidFill>
                <a:latin typeface="Verdana"/>
                <a:cs typeface="Verdana"/>
              </a:rPr>
              <a:t>Processo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48" y="1383499"/>
            <a:ext cx="63220" cy="63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234" y="1282636"/>
            <a:ext cx="1915160" cy="11468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9"/>
              </a:spcBef>
            </a:pPr>
            <a:r>
              <a:rPr dirty="0" sz="1200" spc="-10">
                <a:latin typeface="Garamond"/>
                <a:cs typeface="Garamond"/>
              </a:rPr>
              <a:t>Operação que evolui progressi-  </a:t>
            </a:r>
            <a:r>
              <a:rPr dirty="0" sz="1200">
                <a:latin typeface="Garamond"/>
                <a:cs typeface="Garamond"/>
              </a:rPr>
              <a:t>vamente;</a:t>
            </a:r>
            <a:endParaRPr sz="1200">
              <a:latin typeface="Garamond"/>
              <a:cs typeface="Garamond"/>
            </a:endParaRPr>
          </a:p>
          <a:p>
            <a:pPr marL="12700" marR="5080">
              <a:lnSpc>
                <a:spcPts val="1350"/>
              </a:lnSpc>
              <a:spcBef>
                <a:spcPts val="310"/>
              </a:spcBef>
            </a:pPr>
            <a:r>
              <a:rPr dirty="0" sz="1200" spc="5">
                <a:latin typeface="Garamond"/>
                <a:cs typeface="Garamond"/>
              </a:rPr>
              <a:t>Se</a:t>
            </a:r>
            <a:r>
              <a:rPr dirty="0" sz="1200" spc="31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constitui </a:t>
            </a:r>
            <a:r>
              <a:rPr dirty="0" sz="1200" spc="-10">
                <a:latin typeface="Garamond"/>
                <a:cs typeface="Garamond"/>
              </a:rPr>
              <a:t>por </a:t>
            </a:r>
            <a:r>
              <a:rPr dirty="0" sz="1200" spc="15">
                <a:latin typeface="Garamond"/>
                <a:cs typeface="Garamond"/>
              </a:rPr>
              <a:t>uma </a:t>
            </a:r>
            <a:r>
              <a:rPr dirty="0" sz="1200" spc="-5">
                <a:latin typeface="Garamond"/>
                <a:cs typeface="Garamond"/>
              </a:rPr>
              <a:t>séries  </a:t>
            </a:r>
            <a:r>
              <a:rPr dirty="0" sz="1200" spc="-10">
                <a:latin typeface="Garamond"/>
                <a:cs typeface="Garamond"/>
              </a:rPr>
              <a:t>ações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controladas;</a:t>
            </a:r>
            <a:endParaRPr sz="1200">
              <a:latin typeface="Garamond"/>
              <a:cs typeface="Garamond"/>
            </a:endParaRPr>
          </a:p>
          <a:p>
            <a:pPr marL="12700" marR="5080">
              <a:lnSpc>
                <a:spcPts val="1350"/>
              </a:lnSpc>
              <a:spcBef>
                <a:spcPts val="309"/>
              </a:spcBef>
            </a:pPr>
            <a:r>
              <a:rPr dirty="0" sz="1200" spc="10">
                <a:latin typeface="Garamond"/>
                <a:cs typeface="Garamond"/>
              </a:rPr>
              <a:t>Objetiva </a:t>
            </a:r>
            <a:r>
              <a:rPr dirty="0" sz="1200" spc="-5">
                <a:latin typeface="Garamond"/>
                <a:cs typeface="Garamond"/>
              </a:rPr>
              <a:t>um </a:t>
            </a:r>
            <a:r>
              <a:rPr dirty="0" sz="1200" spc="10">
                <a:latin typeface="Garamond"/>
                <a:cs typeface="Garamond"/>
              </a:rPr>
              <a:t>resultado </a:t>
            </a:r>
            <a:r>
              <a:rPr dirty="0" sz="1200" spc="15">
                <a:latin typeface="Garamond"/>
                <a:cs typeface="Garamond"/>
              </a:rPr>
              <a:t>particu-  </a:t>
            </a:r>
            <a:r>
              <a:rPr dirty="0" sz="1200" spc="35">
                <a:latin typeface="Garamond"/>
                <a:cs typeface="Garamond"/>
              </a:rPr>
              <a:t>lar.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48" y="1765617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448" y="2147722"/>
            <a:ext cx="63220" cy="6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6542" y="1316939"/>
            <a:ext cx="1733073" cy="115538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6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6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6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-25">
                <a:solidFill>
                  <a:srgbClr val="002DA5"/>
                </a:solidFill>
                <a:latin typeface="Verdana"/>
                <a:cs typeface="Verdana"/>
              </a:rPr>
              <a:t>Sensores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48" y="1377315"/>
            <a:ext cx="63220" cy="63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234" y="1251115"/>
            <a:ext cx="1915160" cy="117221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0">
                <a:latin typeface="Garamond"/>
                <a:cs typeface="Garamond"/>
              </a:rPr>
              <a:t>Mede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-20">
                <a:latin typeface="Garamond"/>
                <a:cs typeface="Garamond"/>
              </a:rPr>
              <a:t>desempenho </a:t>
            </a:r>
            <a:r>
              <a:rPr dirty="0" sz="1200" spc="-35">
                <a:latin typeface="Garamond"/>
                <a:cs typeface="Garamond"/>
              </a:rPr>
              <a:t>do</a:t>
            </a:r>
            <a:r>
              <a:rPr dirty="0" sz="1200" spc="-8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sistema;</a:t>
            </a:r>
            <a:endParaRPr sz="1200">
              <a:latin typeface="Garamond"/>
              <a:cs typeface="Garamond"/>
            </a:endParaRPr>
          </a:p>
          <a:p>
            <a:pPr algn="just" marL="12700" marR="5080">
              <a:lnSpc>
                <a:spcPts val="1360"/>
              </a:lnSpc>
              <a:spcBef>
                <a:spcPts val="325"/>
              </a:spcBef>
            </a:pPr>
            <a:r>
              <a:rPr dirty="0" sz="1200" spc="15">
                <a:latin typeface="Garamond"/>
                <a:cs typeface="Garamond"/>
              </a:rPr>
              <a:t>"Sente"as </a:t>
            </a:r>
            <a:r>
              <a:rPr dirty="0" sz="1200">
                <a:latin typeface="Garamond"/>
                <a:cs typeface="Garamond"/>
              </a:rPr>
              <a:t>mudanças </a:t>
            </a:r>
            <a:r>
              <a:rPr dirty="0" sz="1200" spc="15">
                <a:latin typeface="Garamond"/>
                <a:cs typeface="Garamond"/>
              </a:rPr>
              <a:t>das variá-  </a:t>
            </a:r>
            <a:r>
              <a:rPr dirty="0" sz="1200" spc="-10">
                <a:latin typeface="Garamond"/>
                <a:cs typeface="Garamond"/>
              </a:rPr>
              <a:t>veis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monitoradas;</a:t>
            </a:r>
            <a:endParaRPr sz="1200">
              <a:latin typeface="Garamond"/>
              <a:cs typeface="Garamond"/>
            </a:endParaRPr>
          </a:p>
          <a:p>
            <a:pPr algn="just" marL="12700" marR="5080">
              <a:lnSpc>
                <a:spcPts val="1350"/>
              </a:lnSpc>
              <a:spcBef>
                <a:spcPts val="295"/>
              </a:spcBef>
            </a:pPr>
            <a:r>
              <a:rPr dirty="0" sz="1200" spc="10">
                <a:latin typeface="Garamond"/>
                <a:cs typeface="Garamond"/>
              </a:rPr>
              <a:t>Ex.: </a:t>
            </a:r>
            <a:r>
              <a:rPr dirty="0" sz="1200" spc="-5">
                <a:latin typeface="Garamond"/>
                <a:cs typeface="Garamond"/>
              </a:rPr>
              <a:t>termômetros, </a:t>
            </a:r>
            <a:r>
              <a:rPr dirty="0" sz="1200" spc="-15">
                <a:latin typeface="Garamond"/>
                <a:cs typeface="Garamond"/>
              </a:rPr>
              <a:t>velocíme-  </a:t>
            </a:r>
            <a:r>
              <a:rPr dirty="0" sz="1200" spc="10">
                <a:latin typeface="Garamond"/>
                <a:cs typeface="Garamond"/>
              </a:rPr>
              <a:t>tros, </a:t>
            </a:r>
            <a:r>
              <a:rPr dirty="0" sz="1200" spc="-20">
                <a:latin typeface="Garamond"/>
                <a:cs typeface="Garamond"/>
              </a:rPr>
              <a:t>sensores </a:t>
            </a:r>
            <a:r>
              <a:rPr dirty="0" sz="1200" spc="5">
                <a:latin typeface="Garamond"/>
                <a:cs typeface="Garamond"/>
              </a:rPr>
              <a:t>indutivos, </a:t>
            </a:r>
            <a:r>
              <a:rPr dirty="0" sz="1200" spc="10">
                <a:latin typeface="Garamond"/>
                <a:cs typeface="Garamond"/>
              </a:rPr>
              <a:t>capaci-  </a:t>
            </a:r>
            <a:r>
              <a:rPr dirty="0" sz="1200" spc="5">
                <a:latin typeface="Garamond"/>
                <a:cs typeface="Garamond"/>
              </a:rPr>
              <a:t>tivos,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etc.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48" y="1587347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48" y="1969452"/>
            <a:ext cx="63220" cy="6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6542" y="1381491"/>
            <a:ext cx="1732983" cy="113450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5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5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5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5">
                <a:solidFill>
                  <a:srgbClr val="002DA5"/>
                </a:solidFill>
                <a:latin typeface="Verdana"/>
                <a:cs typeface="Verdana"/>
              </a:rPr>
              <a:t>Atuadores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48" y="1478673"/>
            <a:ext cx="63220" cy="63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234" y="1377810"/>
            <a:ext cx="1915160" cy="9747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9"/>
              </a:spcBef>
            </a:pPr>
            <a:r>
              <a:rPr dirty="0" sz="1200" spc="-20">
                <a:latin typeface="Garamond"/>
                <a:cs typeface="Garamond"/>
              </a:rPr>
              <a:t>Elemento</a:t>
            </a:r>
            <a:r>
              <a:rPr dirty="0" sz="1200" spc="260">
                <a:latin typeface="Garamond"/>
                <a:cs typeface="Garamond"/>
              </a:rPr>
              <a:t> </a:t>
            </a:r>
            <a:r>
              <a:rPr dirty="0" sz="1200" spc="100">
                <a:latin typeface="Garamond"/>
                <a:cs typeface="Garamond"/>
              </a:rPr>
              <a:t>nal </a:t>
            </a:r>
            <a:r>
              <a:rPr dirty="0" sz="1200" spc="-20">
                <a:latin typeface="Garamond"/>
                <a:cs typeface="Garamond"/>
              </a:rPr>
              <a:t>em </a:t>
            </a:r>
            <a:r>
              <a:rPr dirty="0" sz="1200" spc="15">
                <a:latin typeface="Garamond"/>
                <a:cs typeface="Garamond"/>
              </a:rPr>
              <a:t>uma </a:t>
            </a:r>
            <a:r>
              <a:rPr dirty="0" sz="1200" spc="20">
                <a:latin typeface="Garamond"/>
                <a:cs typeface="Garamond"/>
              </a:rPr>
              <a:t>malha 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controle;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 spc="-5">
                <a:latin typeface="Garamond"/>
                <a:cs typeface="Garamond"/>
              </a:rPr>
              <a:t>"Exerce ação"no</a:t>
            </a:r>
            <a:r>
              <a:rPr dirty="0" sz="1200" spc="12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processo;</a:t>
            </a:r>
            <a:endParaRPr sz="1200">
              <a:latin typeface="Garamond"/>
              <a:cs typeface="Garamond"/>
            </a:endParaRPr>
          </a:p>
          <a:p>
            <a:pPr marL="12700" marR="5080">
              <a:lnSpc>
                <a:spcPts val="1350"/>
              </a:lnSpc>
              <a:spcBef>
                <a:spcPts val="334"/>
              </a:spcBef>
            </a:pPr>
            <a:r>
              <a:rPr dirty="0" sz="1200" spc="-5">
                <a:latin typeface="Garamond"/>
                <a:cs typeface="Garamond"/>
              </a:rPr>
              <a:t>Comandado </a:t>
            </a:r>
            <a:r>
              <a:rPr dirty="0" sz="1200" spc="-10">
                <a:latin typeface="Garamond"/>
                <a:cs typeface="Garamond"/>
              </a:rPr>
              <a:t>por </a:t>
            </a:r>
            <a:r>
              <a:rPr dirty="0" sz="1200" spc="-5">
                <a:latin typeface="Garamond"/>
                <a:cs typeface="Garamond"/>
              </a:rPr>
              <a:t>um controla-  </a:t>
            </a:r>
            <a:r>
              <a:rPr dirty="0" sz="1200" spc="-20">
                <a:latin typeface="Garamond"/>
                <a:cs typeface="Garamond"/>
              </a:rPr>
              <a:t>dor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48" y="1860791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448" y="2070823"/>
            <a:ext cx="63220" cy="6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5244" y="1330258"/>
            <a:ext cx="1714276" cy="119687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6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6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6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5">
                <a:solidFill>
                  <a:srgbClr val="002DA5"/>
                </a:solidFill>
                <a:latin typeface="Verdana"/>
                <a:cs typeface="Verdana"/>
              </a:rPr>
              <a:t>Controladores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48" y="1370558"/>
            <a:ext cx="63220" cy="63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234" y="1269682"/>
            <a:ext cx="1915160" cy="11087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12700" marR="5080">
              <a:lnSpc>
                <a:spcPts val="1360"/>
              </a:lnSpc>
              <a:spcBef>
                <a:spcPts val="225"/>
              </a:spcBef>
            </a:pPr>
            <a:r>
              <a:rPr dirty="0" sz="1200" spc="-5">
                <a:latin typeface="Garamond"/>
                <a:cs typeface="Garamond"/>
              </a:rPr>
              <a:t>Objeto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estudo </a:t>
            </a:r>
            <a:r>
              <a:rPr dirty="0" sz="1200">
                <a:latin typeface="Garamond"/>
                <a:cs typeface="Garamond"/>
              </a:rPr>
              <a:t>dessa disci-  </a:t>
            </a:r>
            <a:r>
              <a:rPr dirty="0" sz="1200" spc="20">
                <a:latin typeface="Garamond"/>
                <a:cs typeface="Garamond"/>
              </a:rPr>
              <a:t>plina;</a:t>
            </a:r>
            <a:endParaRPr sz="1200">
              <a:latin typeface="Garamond"/>
              <a:cs typeface="Garamond"/>
            </a:endParaRPr>
          </a:p>
          <a:p>
            <a:pPr algn="just" marL="12700" marR="5080">
              <a:lnSpc>
                <a:spcPts val="1350"/>
              </a:lnSpc>
              <a:spcBef>
                <a:spcPts val="295"/>
              </a:spcBef>
            </a:pPr>
            <a:r>
              <a:rPr dirty="0" sz="1200" spc="-5">
                <a:latin typeface="Garamond"/>
                <a:cs typeface="Garamond"/>
              </a:rPr>
              <a:t>Responsável </a:t>
            </a:r>
            <a:r>
              <a:rPr dirty="0" sz="1200" spc="-10">
                <a:latin typeface="Garamond"/>
                <a:cs typeface="Garamond"/>
              </a:rPr>
              <a:t>por </a:t>
            </a:r>
            <a:r>
              <a:rPr dirty="0" sz="1200" spc="-5">
                <a:latin typeface="Garamond"/>
                <a:cs typeface="Garamond"/>
              </a:rPr>
              <a:t>receber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200" spc="10">
                <a:latin typeface="Garamond"/>
                <a:cs typeface="Garamond"/>
              </a:rPr>
              <a:t>da-  </a:t>
            </a:r>
            <a:r>
              <a:rPr dirty="0" sz="1200" spc="-30">
                <a:latin typeface="Garamond"/>
                <a:cs typeface="Garamond"/>
              </a:rPr>
              <a:t>dos dos </a:t>
            </a:r>
            <a:r>
              <a:rPr dirty="0" sz="1200" spc="-10">
                <a:latin typeface="Garamond"/>
                <a:cs typeface="Garamond"/>
              </a:rPr>
              <a:t>sensores, processa-los </a:t>
            </a:r>
            <a:r>
              <a:rPr dirty="0" sz="1200" spc="50">
                <a:latin typeface="Garamond"/>
                <a:cs typeface="Garamond"/>
              </a:rPr>
              <a:t>a  </a:t>
            </a:r>
            <a:r>
              <a:rPr dirty="0" sz="1200" spc="30">
                <a:latin typeface="Garamond"/>
                <a:cs typeface="Garamond"/>
              </a:rPr>
              <a:t>partir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15">
                <a:latin typeface="Garamond"/>
                <a:cs typeface="Garamond"/>
              </a:rPr>
              <a:t>uma </a:t>
            </a:r>
            <a:r>
              <a:rPr dirty="0" sz="1200" spc="-15">
                <a:latin typeface="Garamond"/>
                <a:cs typeface="Garamond"/>
              </a:rPr>
              <a:t>forma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-15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controle 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40">
                <a:latin typeface="Garamond"/>
                <a:cs typeface="Garamond"/>
              </a:rPr>
              <a:t>atuar </a:t>
            </a:r>
            <a:r>
              <a:rPr dirty="0" sz="1200" spc="20">
                <a:latin typeface="Garamond"/>
                <a:cs typeface="Garamond"/>
              </a:rPr>
              <a:t>na </a:t>
            </a:r>
            <a:r>
              <a:rPr dirty="0" sz="1200" spc="25">
                <a:latin typeface="Garamond"/>
                <a:cs typeface="Garamond"/>
              </a:rPr>
              <a:t>saída </a:t>
            </a:r>
            <a:r>
              <a:rPr dirty="0" sz="1200" spc="-35">
                <a:latin typeface="Garamond"/>
                <a:cs typeface="Garamond"/>
              </a:rPr>
              <a:t>do</a:t>
            </a:r>
            <a:r>
              <a:rPr dirty="0" sz="1200" spc="200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sistema;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48" y="1752663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66542" y="1546897"/>
            <a:ext cx="1733016" cy="65276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8" name="object 8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5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5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5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5">
                <a:solidFill>
                  <a:srgbClr val="002DA5"/>
                </a:solidFill>
                <a:latin typeface="Verdana"/>
                <a:cs typeface="Verdana"/>
              </a:rPr>
              <a:t>Controladores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760" y="1145382"/>
            <a:ext cx="1703672" cy="14514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3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3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3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-10">
                <a:solidFill>
                  <a:srgbClr val="002DA5"/>
                </a:solidFill>
                <a:latin typeface="Verdana"/>
                <a:cs typeface="Verdana"/>
              </a:rPr>
              <a:t>Sistema </a:t>
            </a:r>
            <a:r>
              <a:rPr dirty="0" sz="900" spc="-15">
                <a:solidFill>
                  <a:srgbClr val="002DA5"/>
                </a:solidFill>
                <a:latin typeface="Verdana"/>
                <a:cs typeface="Verdana"/>
              </a:rPr>
              <a:t>de</a:t>
            </a:r>
            <a:r>
              <a:rPr dirty="0" sz="900" spc="75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002DA5"/>
                </a:solidFill>
                <a:latin typeface="Verdana"/>
                <a:cs typeface="Verdana"/>
              </a:rPr>
              <a:t>Controle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56" y="732332"/>
            <a:ext cx="4485005" cy="1122680"/>
            <a:chOff x="86956" y="732332"/>
            <a:chExt cx="4485005" cy="1122680"/>
          </a:xfrm>
        </p:grpSpPr>
        <p:sp>
          <p:nvSpPr>
            <p:cNvPr id="4" name="object 4"/>
            <p:cNvSpPr/>
            <p:nvPr/>
          </p:nvSpPr>
          <p:spPr>
            <a:xfrm>
              <a:off x="86956" y="732332"/>
              <a:ext cx="4434205" cy="169545"/>
            </a:xfrm>
            <a:custGeom>
              <a:avLst/>
              <a:gdLst/>
              <a:ahLst/>
              <a:cxnLst/>
              <a:rect l="l" t="t" r="r" b="b"/>
              <a:pathLst>
                <a:path w="4434205" h="16954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9526"/>
                  </a:lnTo>
                  <a:lnTo>
                    <a:pt x="4434139" y="169526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776567"/>
              <a:ext cx="4484878" cy="163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175320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1740509"/>
              <a:ext cx="438328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827353"/>
              <a:ext cx="50739" cy="9258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56" y="933474"/>
              <a:ext cx="4434205" cy="870585"/>
            </a:xfrm>
            <a:custGeom>
              <a:avLst/>
              <a:gdLst/>
              <a:ahLst/>
              <a:cxnLst/>
              <a:rect l="l" t="t" r="r" b="b"/>
              <a:pathLst>
                <a:path w="4434205" h="870585">
                  <a:moveTo>
                    <a:pt x="4434139" y="0"/>
                  </a:moveTo>
                  <a:lnTo>
                    <a:pt x="0" y="0"/>
                  </a:lnTo>
                  <a:lnTo>
                    <a:pt x="0" y="819734"/>
                  </a:lnTo>
                  <a:lnTo>
                    <a:pt x="4008" y="839459"/>
                  </a:lnTo>
                  <a:lnTo>
                    <a:pt x="14922" y="855612"/>
                  </a:lnTo>
                  <a:lnTo>
                    <a:pt x="31075" y="866526"/>
                  </a:lnTo>
                  <a:lnTo>
                    <a:pt x="50800" y="870535"/>
                  </a:lnTo>
                  <a:lnTo>
                    <a:pt x="4383338" y="870535"/>
                  </a:lnTo>
                  <a:lnTo>
                    <a:pt x="4403063" y="866526"/>
                  </a:lnTo>
                  <a:lnTo>
                    <a:pt x="4419216" y="855612"/>
                  </a:lnTo>
                  <a:lnTo>
                    <a:pt x="4430130" y="839459"/>
                  </a:lnTo>
                  <a:lnTo>
                    <a:pt x="4434139" y="819734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814653"/>
              <a:ext cx="0" cy="958215"/>
            </a:xfrm>
            <a:custGeom>
              <a:avLst/>
              <a:gdLst/>
              <a:ahLst/>
              <a:cxnLst/>
              <a:rect l="l" t="t" r="r" b="b"/>
              <a:pathLst>
                <a:path w="0" h="958214">
                  <a:moveTo>
                    <a:pt x="0" y="9576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8019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7892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1095" y="77655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25056" y="704129"/>
            <a:ext cx="4358005" cy="56578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00" spc="35">
                <a:latin typeface="Times New Roman"/>
                <a:cs typeface="Times New Roman"/>
              </a:rPr>
              <a:t>Malha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Times New Roman"/>
                <a:cs typeface="Times New Roman"/>
              </a:rPr>
              <a:t>Aberta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270"/>
              </a:spcBef>
            </a:pPr>
            <a:r>
              <a:rPr dirty="0" sz="1200" spc="-10">
                <a:latin typeface="Garamond"/>
                <a:cs typeface="Garamond"/>
              </a:rPr>
              <a:t>Aquele </a:t>
            </a:r>
            <a:r>
              <a:rPr dirty="0" sz="1200" spc="-20">
                <a:latin typeface="Garamond"/>
                <a:cs typeface="Garamond"/>
              </a:rPr>
              <a:t>em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25">
                <a:latin typeface="Garamond"/>
                <a:cs typeface="Garamond"/>
              </a:rPr>
              <a:t>saída </a:t>
            </a:r>
            <a:r>
              <a:rPr dirty="0" sz="1200" spc="-30">
                <a:latin typeface="Garamond"/>
                <a:cs typeface="Garamond"/>
              </a:rPr>
              <a:t>ou </a:t>
            </a:r>
            <a:r>
              <a:rPr dirty="0" sz="1200" spc="5">
                <a:latin typeface="Garamond"/>
                <a:cs typeface="Garamond"/>
              </a:rPr>
              <a:t>resposta </a:t>
            </a:r>
            <a:r>
              <a:rPr dirty="0" sz="1200" spc="-10">
                <a:latin typeface="Garamond"/>
                <a:cs typeface="Garamond"/>
              </a:rPr>
              <a:t>não possui </a:t>
            </a:r>
            <a:r>
              <a:rPr dirty="0" sz="1200" spc="-5">
                <a:latin typeface="Garamond"/>
                <a:cs typeface="Garamond"/>
              </a:rPr>
              <a:t>nenhuma </a:t>
            </a:r>
            <a:r>
              <a:rPr dirty="0" sz="1200">
                <a:latin typeface="Garamond"/>
                <a:cs typeface="Garamond"/>
              </a:rPr>
              <a:t>interferência  </a:t>
            </a:r>
            <a:r>
              <a:rPr dirty="0" sz="1200" spc="-20">
                <a:latin typeface="Garamond"/>
                <a:cs typeface="Garamond"/>
              </a:rPr>
              <a:t>sobre </a:t>
            </a:r>
            <a:r>
              <a:rPr dirty="0" sz="1200" spc="50">
                <a:latin typeface="Garamond"/>
                <a:cs typeface="Garamond"/>
              </a:rPr>
              <a:t>a</a:t>
            </a:r>
            <a:r>
              <a:rPr dirty="0" sz="1200" spc="135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entrada.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0876" y="1390766"/>
            <a:ext cx="2166278" cy="368818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6956" y="1955939"/>
            <a:ext cx="4485005" cy="1317625"/>
            <a:chOff x="86956" y="1955939"/>
            <a:chExt cx="4485005" cy="1317625"/>
          </a:xfrm>
        </p:grpSpPr>
        <p:sp>
          <p:nvSpPr>
            <p:cNvPr id="17" name="object 17"/>
            <p:cNvSpPr/>
            <p:nvPr/>
          </p:nvSpPr>
          <p:spPr>
            <a:xfrm>
              <a:off x="86956" y="1955939"/>
              <a:ext cx="4434205" cy="169545"/>
            </a:xfrm>
            <a:custGeom>
              <a:avLst/>
              <a:gdLst/>
              <a:ahLst/>
              <a:cxnLst/>
              <a:rect l="l" t="t" r="r" b="b"/>
              <a:pathLst>
                <a:path w="4434205" h="16954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9526"/>
                  </a:lnTo>
                  <a:lnTo>
                    <a:pt x="4434139" y="169526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2000173"/>
              <a:ext cx="4484878" cy="1632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56" y="3171913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557" y="3159213"/>
              <a:ext cx="4383277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1095" y="2050960"/>
              <a:ext cx="50739" cy="112095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6956" y="2157081"/>
              <a:ext cx="4434205" cy="1066165"/>
            </a:xfrm>
            <a:custGeom>
              <a:avLst/>
              <a:gdLst/>
              <a:ahLst/>
              <a:cxnLst/>
              <a:rect l="l" t="t" r="r" b="b"/>
              <a:pathLst>
                <a:path w="4434205" h="1066164">
                  <a:moveTo>
                    <a:pt x="4434139" y="0"/>
                  </a:moveTo>
                  <a:lnTo>
                    <a:pt x="0" y="0"/>
                  </a:lnTo>
                  <a:lnTo>
                    <a:pt x="0" y="1014832"/>
                  </a:lnTo>
                  <a:lnTo>
                    <a:pt x="4008" y="1034556"/>
                  </a:lnTo>
                  <a:lnTo>
                    <a:pt x="14922" y="1050709"/>
                  </a:lnTo>
                  <a:lnTo>
                    <a:pt x="31075" y="1061623"/>
                  </a:lnTo>
                  <a:lnTo>
                    <a:pt x="50800" y="1065632"/>
                  </a:lnTo>
                  <a:lnTo>
                    <a:pt x="4383338" y="1065632"/>
                  </a:lnTo>
                  <a:lnTo>
                    <a:pt x="4403063" y="1061623"/>
                  </a:lnTo>
                  <a:lnTo>
                    <a:pt x="4419216" y="1050709"/>
                  </a:lnTo>
                  <a:lnTo>
                    <a:pt x="4430130" y="1034556"/>
                  </a:lnTo>
                  <a:lnTo>
                    <a:pt x="4434139" y="1014832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21095" y="2038260"/>
              <a:ext cx="0" cy="1153160"/>
            </a:xfrm>
            <a:custGeom>
              <a:avLst/>
              <a:gdLst/>
              <a:ahLst/>
              <a:cxnLst/>
              <a:rect l="l" t="t" r="r" b="b"/>
              <a:pathLst>
                <a:path w="0" h="1153160">
                  <a:moveTo>
                    <a:pt x="0" y="115270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1095" y="20255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21095" y="20128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21095" y="20001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25056" y="1927713"/>
            <a:ext cx="4070985" cy="39370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00" spc="35">
                <a:latin typeface="Times New Roman"/>
                <a:cs typeface="Times New Roman"/>
              </a:rPr>
              <a:t>Malha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Fechada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200" spc="-10">
                <a:latin typeface="Garamond"/>
                <a:cs typeface="Garamond"/>
              </a:rPr>
              <a:t>Aquele </a:t>
            </a:r>
            <a:r>
              <a:rPr dirty="0" sz="1200" spc="-20">
                <a:latin typeface="Garamond"/>
                <a:cs typeface="Garamond"/>
              </a:rPr>
              <a:t>em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25">
                <a:latin typeface="Garamond"/>
                <a:cs typeface="Garamond"/>
              </a:rPr>
              <a:t>saída </a:t>
            </a:r>
            <a:r>
              <a:rPr dirty="0" sz="1200" spc="-30">
                <a:latin typeface="Garamond"/>
                <a:cs typeface="Garamond"/>
              </a:rPr>
              <a:t>ou </a:t>
            </a:r>
            <a:r>
              <a:rPr dirty="0" sz="1200" spc="5">
                <a:latin typeface="Garamond"/>
                <a:cs typeface="Garamond"/>
              </a:rPr>
              <a:t>resposta </a:t>
            </a:r>
            <a:r>
              <a:rPr dirty="0" sz="1200" spc="35">
                <a:latin typeface="Garamond"/>
                <a:cs typeface="Garamond"/>
              </a:rPr>
              <a:t>in </a:t>
            </a:r>
            <a:r>
              <a:rPr dirty="0" sz="1200" spc="40">
                <a:latin typeface="Garamond"/>
                <a:cs typeface="Garamond"/>
              </a:rPr>
              <a:t>uencia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20">
                <a:latin typeface="Garamond"/>
                <a:cs typeface="Garamond"/>
              </a:rPr>
              <a:t>entrada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15">
                <a:latin typeface="Garamond"/>
                <a:cs typeface="Garamond"/>
              </a:rPr>
              <a:t>sistema.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0876" y="2469234"/>
            <a:ext cx="2166223" cy="709055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30" name="object 30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11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11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11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-10">
                <a:solidFill>
                  <a:srgbClr val="002DA5"/>
                </a:solidFill>
                <a:latin typeface="Verdana"/>
                <a:cs typeface="Verdana"/>
              </a:rPr>
              <a:t>Sistema </a:t>
            </a:r>
            <a:r>
              <a:rPr dirty="0" sz="900" spc="-15">
                <a:solidFill>
                  <a:srgbClr val="002DA5"/>
                </a:solidFill>
                <a:latin typeface="Verdana"/>
                <a:cs typeface="Verdana"/>
              </a:rPr>
              <a:t>de</a:t>
            </a:r>
            <a:r>
              <a:rPr dirty="0" sz="900" spc="75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002DA5"/>
                </a:solidFill>
                <a:latin typeface="Verdana"/>
                <a:cs typeface="Verdana"/>
              </a:rPr>
              <a:t>Controle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262761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472793"/>
            <a:ext cx="63220" cy="63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59" y="1682826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359" y="2039632"/>
            <a:ext cx="63220" cy="6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59" y="2249665"/>
            <a:ext cx="63220" cy="632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359" y="2459697"/>
            <a:ext cx="63220" cy="632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2359" y="2669730"/>
            <a:ext cx="63220" cy="632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056" y="926528"/>
            <a:ext cx="3120390" cy="1852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9560" marR="181610" indent="-277495">
              <a:lnSpc>
                <a:spcPct val="114799"/>
              </a:lnSpc>
              <a:spcBef>
                <a:spcPts val="95"/>
              </a:spcBef>
            </a:pPr>
            <a:r>
              <a:rPr dirty="0" sz="1200" spc="-15">
                <a:latin typeface="Garamond"/>
                <a:cs typeface="Garamond"/>
              </a:rPr>
              <a:t>Elementos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-25">
                <a:latin typeface="Garamond"/>
                <a:cs typeface="Garamond"/>
              </a:rPr>
              <a:t>compõem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200" spc="10">
                <a:latin typeface="Garamond"/>
                <a:cs typeface="Garamond"/>
              </a:rPr>
              <a:t>sistemas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15">
                <a:latin typeface="Garamond"/>
                <a:cs typeface="Garamond"/>
              </a:rPr>
              <a:t>controle  </a:t>
            </a:r>
            <a:r>
              <a:rPr dirty="0" sz="1200">
                <a:latin typeface="Garamond"/>
                <a:cs typeface="Garamond"/>
              </a:rPr>
              <a:t>Variável </a:t>
            </a:r>
            <a:r>
              <a:rPr dirty="0" sz="1200" spc="-10">
                <a:latin typeface="Garamond"/>
                <a:cs typeface="Garamond"/>
              </a:rPr>
              <a:t>de Processo</a:t>
            </a:r>
            <a:r>
              <a:rPr dirty="0" sz="1200" spc="180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(PV)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1200" spc="25">
                <a:latin typeface="Garamond"/>
                <a:cs typeface="Garamond"/>
              </a:rPr>
              <a:t>Set </a:t>
            </a:r>
            <a:r>
              <a:rPr dirty="0" sz="1200">
                <a:latin typeface="Garamond"/>
                <a:cs typeface="Garamond"/>
              </a:rPr>
              <a:t>Point</a:t>
            </a:r>
            <a:r>
              <a:rPr dirty="0" sz="1200" spc="90">
                <a:latin typeface="Garamond"/>
                <a:cs typeface="Garamond"/>
              </a:rPr>
              <a:t> </a:t>
            </a:r>
            <a:r>
              <a:rPr dirty="0" sz="1200" spc="55">
                <a:latin typeface="Garamond"/>
                <a:cs typeface="Garamond"/>
              </a:rPr>
              <a:t>(SP)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ts val="1300"/>
              </a:lnSpc>
              <a:spcBef>
                <a:spcPts val="215"/>
              </a:spcBef>
            </a:pPr>
            <a:r>
              <a:rPr dirty="0" sz="1200">
                <a:latin typeface="Garamond"/>
                <a:cs typeface="Garamond"/>
              </a:rPr>
              <a:t>Variável </a:t>
            </a:r>
            <a:r>
              <a:rPr dirty="0" sz="1200" spc="20">
                <a:latin typeface="Garamond"/>
                <a:cs typeface="Garamond"/>
              </a:rPr>
              <a:t>Manipulada</a:t>
            </a:r>
            <a:r>
              <a:rPr dirty="0" sz="1200" spc="114">
                <a:latin typeface="Garamond"/>
                <a:cs typeface="Garamond"/>
              </a:rPr>
              <a:t> </a:t>
            </a:r>
            <a:r>
              <a:rPr dirty="0" sz="1200" spc="30">
                <a:latin typeface="Garamond"/>
                <a:cs typeface="Garamond"/>
              </a:rPr>
              <a:t>(MV)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ts val="1300"/>
              </a:lnSpc>
            </a:pPr>
            <a:r>
              <a:rPr dirty="0" sz="1200">
                <a:latin typeface="Garamond"/>
                <a:cs typeface="Garamond"/>
              </a:rPr>
              <a:t>Tipos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entradas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saídas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30">
                <a:latin typeface="Garamond"/>
                <a:cs typeface="Garamond"/>
              </a:rPr>
              <a:t>dos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sistemas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controle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1200" spc="10">
                <a:latin typeface="Garamond"/>
                <a:cs typeface="Garamond"/>
              </a:rPr>
              <a:t>Entradas</a:t>
            </a:r>
            <a:r>
              <a:rPr dirty="0" sz="1200" spc="-15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digitais</a:t>
            </a:r>
            <a:endParaRPr sz="1200">
              <a:latin typeface="Garamond"/>
              <a:cs typeface="Garamond"/>
            </a:endParaRPr>
          </a:p>
          <a:p>
            <a:pPr marL="289560" marR="1621155">
              <a:lnSpc>
                <a:spcPct val="114799"/>
              </a:lnSpc>
            </a:pPr>
            <a:r>
              <a:rPr dirty="0" sz="1200" spc="10">
                <a:latin typeface="Garamond"/>
                <a:cs typeface="Garamond"/>
              </a:rPr>
              <a:t>Entradas analógicas  </a:t>
            </a:r>
            <a:r>
              <a:rPr dirty="0" sz="1200" spc="25">
                <a:latin typeface="Garamond"/>
                <a:cs typeface="Garamond"/>
              </a:rPr>
              <a:t>Saídas digitais  Saídas</a:t>
            </a:r>
            <a:r>
              <a:rPr dirty="0" sz="1200" spc="4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analógicas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2" name="object 12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7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7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7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5610"/>
            <a:ext cx="4608195" cy="355600"/>
          </a:xfrm>
          <a:prstGeom prst="rect"/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pc="160"/>
              <a:t>CLP </a:t>
            </a:r>
            <a:r>
              <a:rPr dirty="0" spc="35"/>
              <a:t>e </a:t>
            </a:r>
            <a:r>
              <a:rPr dirty="0" spc="110"/>
              <a:t>Automação</a:t>
            </a:r>
            <a:r>
              <a:rPr dirty="0" spc="280"/>
              <a:t> </a:t>
            </a:r>
            <a:r>
              <a:rPr dirty="0" spc="100"/>
              <a:t>Industrial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927214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309319"/>
            <a:ext cx="63220" cy="63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59" y="1843265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741" y="2032685"/>
            <a:ext cx="50926" cy="509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145" y="826338"/>
            <a:ext cx="4081145" cy="198945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ts val="1350"/>
              </a:lnSpc>
              <a:spcBef>
                <a:spcPts val="229"/>
              </a:spcBef>
            </a:pPr>
            <a:r>
              <a:rPr dirty="0" sz="1200" spc="5">
                <a:latin typeface="Garamond"/>
                <a:cs typeface="Garamond"/>
              </a:rPr>
              <a:t>Inicialmente, utilizavam-se </a:t>
            </a:r>
            <a:r>
              <a:rPr dirty="0" sz="1200" spc="-5">
                <a:latin typeface="Garamond"/>
                <a:cs typeface="Garamond"/>
              </a:rPr>
              <a:t>dispositivos eletromecânicos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10">
                <a:latin typeface="Garamond"/>
                <a:cs typeface="Garamond"/>
              </a:rPr>
              <a:t>tipo </a:t>
            </a:r>
            <a:r>
              <a:rPr dirty="0" sz="1200" spc="50">
                <a:latin typeface="Garamond"/>
                <a:cs typeface="Garamond"/>
              </a:rPr>
              <a:t>a  </a:t>
            </a:r>
            <a:r>
              <a:rPr dirty="0" sz="1200">
                <a:latin typeface="Garamond"/>
                <a:cs typeface="Garamond"/>
              </a:rPr>
              <a:t>relés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-10">
                <a:latin typeface="Garamond"/>
                <a:cs typeface="Garamond"/>
              </a:rPr>
              <a:t>contadores </a:t>
            </a:r>
            <a:r>
              <a:rPr dirty="0" sz="1200" spc="-40">
                <a:latin typeface="Garamond"/>
                <a:cs typeface="Garamond"/>
              </a:rPr>
              <a:t>no </a:t>
            </a:r>
            <a:r>
              <a:rPr dirty="0" sz="1200" spc="-20">
                <a:latin typeface="Garamond"/>
                <a:cs typeface="Garamond"/>
              </a:rPr>
              <a:t>processo</a:t>
            </a:r>
            <a:r>
              <a:rPr dirty="0" sz="1200" spc="105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industrial;</a:t>
            </a:r>
            <a:endParaRPr sz="1200">
              <a:latin typeface="Garamond"/>
              <a:cs typeface="Garamond"/>
            </a:endParaRPr>
          </a:p>
          <a:p>
            <a:pPr algn="just" marL="12700" marR="5080">
              <a:lnSpc>
                <a:spcPts val="1350"/>
              </a:lnSpc>
              <a:spcBef>
                <a:spcPts val="310"/>
              </a:spcBef>
            </a:pPr>
            <a:r>
              <a:rPr dirty="0" sz="1200" spc="-25">
                <a:latin typeface="Garamond"/>
                <a:cs typeface="Garamond"/>
              </a:rPr>
              <a:t>Com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15">
                <a:latin typeface="Garamond"/>
                <a:cs typeface="Garamond"/>
              </a:rPr>
              <a:t>passar </a:t>
            </a:r>
            <a:r>
              <a:rPr dirty="0" sz="1200" spc="-30">
                <a:latin typeface="Garamond"/>
                <a:cs typeface="Garamond"/>
              </a:rPr>
              <a:t>dos </a:t>
            </a:r>
            <a:r>
              <a:rPr dirty="0" sz="1200">
                <a:latin typeface="Garamond"/>
                <a:cs typeface="Garamond"/>
              </a:rPr>
              <a:t>anos,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200" spc="5">
                <a:latin typeface="Garamond"/>
                <a:cs typeface="Garamond"/>
              </a:rPr>
              <a:t>circuitos </a:t>
            </a:r>
            <a:r>
              <a:rPr dirty="0" sz="1200" spc="-20">
                <a:latin typeface="Garamond"/>
                <a:cs typeface="Garamond"/>
              </a:rPr>
              <a:t>lógicos </a:t>
            </a:r>
            <a:r>
              <a:rPr dirty="0" sz="1200" spc="5">
                <a:latin typeface="Garamond"/>
                <a:cs typeface="Garamond"/>
              </a:rPr>
              <a:t>tornaram-se </a:t>
            </a:r>
            <a:r>
              <a:rPr dirty="0" sz="1200" spc="10">
                <a:latin typeface="Garamond"/>
                <a:cs typeface="Garamond"/>
              </a:rPr>
              <a:t>mais </a:t>
            </a:r>
            <a:r>
              <a:rPr dirty="0" sz="1200" spc="15">
                <a:latin typeface="Garamond"/>
                <a:cs typeface="Garamond"/>
              </a:rPr>
              <a:t>rápi-  </a:t>
            </a:r>
            <a:r>
              <a:rPr dirty="0" sz="1200" spc="-10">
                <a:latin typeface="Garamond"/>
                <a:cs typeface="Garamond"/>
              </a:rPr>
              <a:t>dos, compactos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>
                <a:latin typeface="Garamond"/>
                <a:cs typeface="Garamond"/>
              </a:rPr>
              <a:t>capazes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receber </a:t>
            </a:r>
            <a:r>
              <a:rPr dirty="0" sz="1200" spc="10">
                <a:latin typeface="Garamond"/>
                <a:cs typeface="Garamond"/>
              </a:rPr>
              <a:t>mais </a:t>
            </a:r>
            <a:r>
              <a:rPr dirty="0" sz="1200" spc="-15">
                <a:latin typeface="Garamond"/>
                <a:cs typeface="Garamond"/>
              </a:rPr>
              <a:t>informações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20">
                <a:latin typeface="Garamond"/>
                <a:cs typeface="Garamond"/>
              </a:rPr>
              <a:t>entrada,  </a:t>
            </a:r>
            <a:r>
              <a:rPr dirty="0" sz="1200" spc="15">
                <a:latin typeface="Garamond"/>
                <a:cs typeface="Garamond"/>
              </a:rPr>
              <a:t>atuando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sobre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um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maior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número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dispositivos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saída;</a:t>
            </a:r>
            <a:endParaRPr sz="1200">
              <a:latin typeface="Garamond"/>
              <a:cs typeface="Garamond"/>
            </a:endParaRPr>
          </a:p>
          <a:p>
            <a:pPr algn="just" marL="12700">
              <a:lnSpc>
                <a:spcPct val="100000"/>
              </a:lnSpc>
              <a:spcBef>
                <a:spcPts val="35"/>
              </a:spcBef>
            </a:pPr>
            <a:r>
              <a:rPr dirty="0" sz="1200" spc="10">
                <a:latin typeface="Garamond"/>
                <a:cs typeface="Garamond"/>
              </a:rPr>
              <a:t>Surge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200" spc="-10">
                <a:latin typeface="Garamond"/>
                <a:cs typeface="Garamond"/>
              </a:rPr>
              <a:t>microprocessadores</a:t>
            </a:r>
            <a:r>
              <a:rPr dirty="0" sz="1200" spc="-55">
                <a:latin typeface="Garamond"/>
                <a:cs typeface="Garamond"/>
              </a:rPr>
              <a:t> </a:t>
            </a:r>
            <a:r>
              <a:rPr dirty="0" sz="1200" spc="30">
                <a:latin typeface="Garamond"/>
                <a:cs typeface="Garamond"/>
              </a:rPr>
              <a:t>(UCPs):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ct val="100000"/>
              </a:lnSpc>
              <a:spcBef>
                <a:spcPts val="155"/>
              </a:spcBef>
            </a:pPr>
            <a:r>
              <a:rPr dirty="0" sz="1000" spc="15">
                <a:latin typeface="Times New Roman"/>
                <a:cs typeface="Times New Roman"/>
              </a:rPr>
              <a:t>Responsáveis </a:t>
            </a:r>
            <a:r>
              <a:rPr dirty="0" sz="1000" spc="40">
                <a:latin typeface="Times New Roman"/>
                <a:cs typeface="Times New Roman"/>
              </a:rPr>
              <a:t>por </a:t>
            </a:r>
            <a:r>
              <a:rPr dirty="0" sz="1000" spc="25">
                <a:latin typeface="Times New Roman"/>
                <a:cs typeface="Times New Roman"/>
              </a:rPr>
              <a:t>receber </a:t>
            </a:r>
            <a:r>
              <a:rPr dirty="0" sz="1000" spc="15">
                <a:latin typeface="Times New Roman"/>
                <a:cs typeface="Times New Roman"/>
              </a:rPr>
              <a:t>informações </a:t>
            </a:r>
            <a:r>
              <a:rPr dirty="0" sz="1000" spc="50">
                <a:latin typeface="Times New Roman"/>
                <a:cs typeface="Times New Roman"/>
              </a:rPr>
              <a:t>da </a:t>
            </a:r>
            <a:r>
              <a:rPr dirty="0" sz="1000" spc="25">
                <a:latin typeface="Times New Roman"/>
                <a:cs typeface="Times New Roman"/>
              </a:rPr>
              <a:t>memória, </a:t>
            </a:r>
            <a:r>
              <a:rPr dirty="0" sz="1000" spc="15">
                <a:latin typeface="Times New Roman"/>
                <a:cs typeface="Times New Roman"/>
              </a:rPr>
              <a:t>dos </a:t>
            </a:r>
            <a:r>
              <a:rPr dirty="0" sz="1000" spc="20">
                <a:latin typeface="Times New Roman"/>
                <a:cs typeface="Times New Roman"/>
              </a:rPr>
              <a:t>dispositivos  </a:t>
            </a:r>
            <a:r>
              <a:rPr dirty="0" sz="1000" spc="25">
                <a:latin typeface="Times New Roman"/>
                <a:cs typeface="Times New Roman"/>
              </a:rPr>
              <a:t>de </a:t>
            </a:r>
            <a:r>
              <a:rPr dirty="0" sz="1000" spc="45">
                <a:latin typeface="Times New Roman"/>
                <a:cs typeface="Times New Roman"/>
              </a:rPr>
              <a:t>entrada, </a:t>
            </a:r>
            <a:r>
              <a:rPr dirty="0" sz="1000" spc="-5">
                <a:latin typeface="Times New Roman"/>
                <a:cs typeface="Times New Roman"/>
              </a:rPr>
              <a:t>e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55">
                <a:latin typeface="Times New Roman"/>
                <a:cs typeface="Times New Roman"/>
              </a:rPr>
              <a:t>partir </a:t>
            </a:r>
            <a:r>
              <a:rPr dirty="0" sz="1000" spc="15">
                <a:latin typeface="Times New Roman"/>
                <a:cs typeface="Times New Roman"/>
              </a:rPr>
              <a:t>dessas informações, </a:t>
            </a:r>
            <a:r>
              <a:rPr dirty="0" sz="1000" spc="10">
                <a:latin typeface="Times New Roman"/>
                <a:cs typeface="Times New Roman"/>
              </a:rPr>
              <a:t>desenvolver </a:t>
            </a:r>
            <a:r>
              <a:rPr dirty="0" sz="1000" spc="50">
                <a:latin typeface="Times New Roman"/>
                <a:cs typeface="Times New Roman"/>
              </a:rPr>
              <a:t>uma </a:t>
            </a:r>
            <a:r>
              <a:rPr dirty="0" sz="1000" spc="5">
                <a:latin typeface="Times New Roman"/>
                <a:cs typeface="Times New Roman"/>
              </a:rPr>
              <a:t>lógica  </a:t>
            </a:r>
            <a:r>
              <a:rPr dirty="0" sz="1000" spc="50">
                <a:latin typeface="Times New Roman"/>
                <a:cs typeface="Times New Roman"/>
              </a:rPr>
              <a:t>para </a:t>
            </a:r>
            <a:r>
              <a:rPr dirty="0" sz="1000" spc="30">
                <a:latin typeface="Times New Roman"/>
                <a:cs typeface="Times New Roman"/>
              </a:rPr>
              <a:t>acionar</a:t>
            </a:r>
            <a:r>
              <a:rPr dirty="0" sz="1000" spc="10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saídas.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50"/>
              </a:lnSpc>
              <a:spcBef>
                <a:spcPts val="365"/>
              </a:spcBef>
            </a:pPr>
            <a:r>
              <a:rPr dirty="0" sz="1200" spc="5">
                <a:latin typeface="Garamond"/>
                <a:cs typeface="Garamond"/>
              </a:rPr>
              <a:t>Até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-5">
                <a:latin typeface="Garamond"/>
                <a:cs typeface="Garamond"/>
              </a:rPr>
              <a:t>início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 spc="10">
                <a:latin typeface="Garamond"/>
                <a:cs typeface="Garamond"/>
              </a:rPr>
              <a:t>década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60,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15">
                <a:latin typeface="Garamond"/>
                <a:cs typeface="Garamond"/>
              </a:rPr>
              <a:t>utilização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>
                <a:latin typeface="Garamond"/>
                <a:cs typeface="Garamond"/>
              </a:rPr>
              <a:t>relés </a:t>
            </a:r>
            <a:r>
              <a:rPr dirty="0" sz="1200" spc="-5">
                <a:latin typeface="Garamond"/>
                <a:cs typeface="Garamond"/>
              </a:rPr>
              <a:t>eletromecânicos  </a:t>
            </a:r>
            <a:r>
              <a:rPr dirty="0" sz="1200" spc="15">
                <a:latin typeface="Garamond"/>
                <a:cs typeface="Garamond"/>
              </a:rPr>
              <a:t>era </a:t>
            </a:r>
            <a:r>
              <a:rPr dirty="0" sz="1200" spc="10">
                <a:latin typeface="Garamond"/>
                <a:cs typeface="Garamond"/>
              </a:rPr>
              <a:t>praticamente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10">
                <a:latin typeface="Garamond"/>
                <a:cs typeface="Garamond"/>
              </a:rPr>
              <a:t>única </a:t>
            </a:r>
            <a:r>
              <a:rPr dirty="0" sz="1200" spc="-20">
                <a:latin typeface="Garamond"/>
                <a:cs typeface="Garamond"/>
              </a:rPr>
              <a:t>opção</a:t>
            </a:r>
            <a:r>
              <a:rPr dirty="0" sz="1200" spc="2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possível.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2534094"/>
            <a:ext cx="63220" cy="632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6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6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6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3556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56" y="800595"/>
            <a:ext cx="4485005" cy="572770"/>
            <a:chOff x="86956" y="800595"/>
            <a:chExt cx="4485005" cy="572770"/>
          </a:xfrm>
        </p:grpSpPr>
        <p:sp>
          <p:nvSpPr>
            <p:cNvPr id="4" name="object 4"/>
            <p:cNvSpPr/>
            <p:nvPr/>
          </p:nvSpPr>
          <p:spPr>
            <a:xfrm>
              <a:off x="86956" y="800595"/>
              <a:ext cx="4434205" cy="175260"/>
            </a:xfrm>
            <a:custGeom>
              <a:avLst/>
              <a:gdLst/>
              <a:ahLst/>
              <a:cxnLst/>
              <a:rect l="l" t="t" r="r" b="b"/>
              <a:pathLst>
                <a:path w="4434205" h="175259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144"/>
                  </a:lnTo>
                  <a:lnTo>
                    <a:pt x="4434139" y="175144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963079"/>
              <a:ext cx="443413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1271765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1259065"/>
              <a:ext cx="438328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844829"/>
              <a:ext cx="50739" cy="4269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56" y="1007364"/>
              <a:ext cx="4434205" cy="315595"/>
            </a:xfrm>
            <a:custGeom>
              <a:avLst/>
              <a:gdLst/>
              <a:ahLst/>
              <a:cxnLst/>
              <a:rect l="l" t="t" r="r" b="b"/>
              <a:pathLst>
                <a:path w="4434205" h="315594">
                  <a:moveTo>
                    <a:pt x="4434139" y="0"/>
                  </a:moveTo>
                  <a:lnTo>
                    <a:pt x="0" y="0"/>
                  </a:lnTo>
                  <a:lnTo>
                    <a:pt x="0" y="264400"/>
                  </a:lnTo>
                  <a:lnTo>
                    <a:pt x="4008" y="284125"/>
                  </a:lnTo>
                  <a:lnTo>
                    <a:pt x="14922" y="300278"/>
                  </a:lnTo>
                  <a:lnTo>
                    <a:pt x="31075" y="311192"/>
                  </a:lnTo>
                  <a:lnTo>
                    <a:pt x="50800" y="315200"/>
                  </a:lnTo>
                  <a:lnTo>
                    <a:pt x="4383338" y="315200"/>
                  </a:lnTo>
                  <a:lnTo>
                    <a:pt x="4403063" y="311192"/>
                  </a:lnTo>
                  <a:lnTo>
                    <a:pt x="4419216" y="300278"/>
                  </a:lnTo>
                  <a:lnTo>
                    <a:pt x="4430130" y="284125"/>
                  </a:lnTo>
                  <a:lnTo>
                    <a:pt x="4434139" y="264400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882926"/>
              <a:ext cx="0" cy="408305"/>
            </a:xfrm>
            <a:custGeom>
              <a:avLst/>
              <a:gdLst/>
              <a:ahLst/>
              <a:cxnLst/>
              <a:rect l="l" t="t" r="r" b="b"/>
              <a:pathLst>
                <a:path w="0" h="408305">
                  <a:moveTo>
                    <a:pt x="0" y="40788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8702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8575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1095" y="8448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6956" y="1474482"/>
            <a:ext cx="4485005" cy="1469390"/>
            <a:chOff x="86956" y="1474482"/>
            <a:chExt cx="4485005" cy="1469390"/>
          </a:xfrm>
        </p:grpSpPr>
        <p:sp>
          <p:nvSpPr>
            <p:cNvPr id="15" name="object 15"/>
            <p:cNvSpPr/>
            <p:nvPr/>
          </p:nvSpPr>
          <p:spPr>
            <a:xfrm>
              <a:off x="86956" y="1474482"/>
              <a:ext cx="4434205" cy="169545"/>
            </a:xfrm>
            <a:custGeom>
              <a:avLst/>
              <a:gdLst/>
              <a:ahLst/>
              <a:cxnLst/>
              <a:rect l="l" t="t" r="r" b="b"/>
              <a:pathLst>
                <a:path w="4434205" h="16954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9526"/>
                  </a:lnTo>
                  <a:lnTo>
                    <a:pt x="4434139" y="169526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56" y="1518729"/>
              <a:ext cx="4484878" cy="1632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56" y="2841790"/>
              <a:ext cx="101600" cy="10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557" y="2829090"/>
              <a:ext cx="4383277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1095" y="1569513"/>
              <a:ext cx="50739" cy="12722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6956" y="1675634"/>
              <a:ext cx="4434205" cy="1217295"/>
            </a:xfrm>
            <a:custGeom>
              <a:avLst/>
              <a:gdLst/>
              <a:ahLst/>
              <a:cxnLst/>
              <a:rect l="l" t="t" r="r" b="b"/>
              <a:pathLst>
                <a:path w="4434205" h="1217295">
                  <a:moveTo>
                    <a:pt x="4434139" y="0"/>
                  </a:moveTo>
                  <a:lnTo>
                    <a:pt x="0" y="0"/>
                  </a:lnTo>
                  <a:lnTo>
                    <a:pt x="0" y="1166155"/>
                  </a:lnTo>
                  <a:lnTo>
                    <a:pt x="4008" y="1185880"/>
                  </a:lnTo>
                  <a:lnTo>
                    <a:pt x="14922" y="1202033"/>
                  </a:lnTo>
                  <a:lnTo>
                    <a:pt x="31075" y="1212947"/>
                  </a:lnTo>
                  <a:lnTo>
                    <a:pt x="50800" y="1216955"/>
                  </a:lnTo>
                  <a:lnTo>
                    <a:pt x="4383338" y="1216955"/>
                  </a:lnTo>
                  <a:lnTo>
                    <a:pt x="4403063" y="1212947"/>
                  </a:lnTo>
                  <a:lnTo>
                    <a:pt x="4419216" y="1202033"/>
                  </a:lnTo>
                  <a:lnTo>
                    <a:pt x="4430130" y="1185880"/>
                  </a:lnTo>
                  <a:lnTo>
                    <a:pt x="4434139" y="1166155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21095" y="1556813"/>
              <a:ext cx="0" cy="1304290"/>
            </a:xfrm>
            <a:custGeom>
              <a:avLst/>
              <a:gdLst/>
              <a:ahLst/>
              <a:cxnLst/>
              <a:rect l="l" t="t" r="r" b="b"/>
              <a:pathLst>
                <a:path w="0" h="1304289">
                  <a:moveTo>
                    <a:pt x="0" y="130402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21095" y="15441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21095" y="15314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1095" y="15187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359" y="1705318"/>
              <a:ext cx="63220" cy="632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359" y="1915350"/>
              <a:ext cx="63220" cy="632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359" y="2125383"/>
              <a:ext cx="63220" cy="632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359" y="2335415"/>
              <a:ext cx="63220" cy="6322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359" y="2545448"/>
              <a:ext cx="63220" cy="632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359" y="2755480"/>
              <a:ext cx="63220" cy="6322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25056" y="769571"/>
            <a:ext cx="2891155" cy="20955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000" spc="25">
                <a:latin typeface="Times New Roman"/>
                <a:cs typeface="Times New Roman"/>
              </a:rPr>
              <a:t>Dados </a:t>
            </a:r>
            <a:r>
              <a:rPr dirty="0" sz="1000" spc="50">
                <a:latin typeface="Times New Roman"/>
                <a:cs typeface="Times New Roman"/>
              </a:rPr>
              <a:t>da</a:t>
            </a:r>
            <a:r>
              <a:rPr dirty="0" sz="1000" spc="13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disciplina</a:t>
            </a:r>
            <a:endParaRPr sz="1000">
              <a:latin typeface="Times New Roman"/>
              <a:cs typeface="Times New Roman"/>
            </a:endParaRPr>
          </a:p>
          <a:p>
            <a:pPr marL="12700" marR="154940">
              <a:lnSpc>
                <a:spcPct val="100000"/>
              </a:lnSpc>
              <a:spcBef>
                <a:spcPts val="130"/>
              </a:spcBef>
            </a:pPr>
            <a:r>
              <a:rPr dirty="0" sz="900" spc="90">
                <a:latin typeface="Century"/>
                <a:cs typeface="Century"/>
              </a:rPr>
              <a:t>Curso: </a:t>
            </a:r>
            <a:r>
              <a:rPr dirty="0" sz="1000" spc="20">
                <a:latin typeface="Times New Roman"/>
                <a:cs typeface="Times New Roman"/>
              </a:rPr>
              <a:t>Técnico </a:t>
            </a:r>
            <a:r>
              <a:rPr dirty="0" sz="1000" spc="25">
                <a:latin typeface="Times New Roman"/>
                <a:cs typeface="Times New Roman"/>
              </a:rPr>
              <a:t>Subsequente </a:t>
            </a:r>
            <a:r>
              <a:rPr dirty="0" sz="1000" spc="20">
                <a:latin typeface="Times New Roman"/>
                <a:cs typeface="Times New Roman"/>
              </a:rPr>
              <a:t>em </a:t>
            </a:r>
            <a:r>
              <a:rPr dirty="0" sz="1000" spc="30">
                <a:latin typeface="Times New Roman"/>
                <a:cs typeface="Times New Roman"/>
              </a:rPr>
              <a:t>Petróleo </a:t>
            </a:r>
            <a:r>
              <a:rPr dirty="0" sz="1000" spc="-5">
                <a:latin typeface="Times New Roman"/>
                <a:cs typeface="Times New Roman"/>
              </a:rPr>
              <a:t>e </a:t>
            </a:r>
            <a:r>
              <a:rPr dirty="0" sz="1000" spc="35">
                <a:latin typeface="Times New Roman"/>
                <a:cs typeface="Times New Roman"/>
              </a:rPr>
              <a:t>Gás.  </a:t>
            </a:r>
            <a:r>
              <a:rPr dirty="0" sz="900" spc="75">
                <a:latin typeface="Century"/>
                <a:cs typeface="Century"/>
              </a:rPr>
              <a:t>Carga-horária: </a:t>
            </a:r>
            <a:r>
              <a:rPr dirty="0" sz="1000" spc="15">
                <a:latin typeface="Times New Roman"/>
                <a:cs typeface="Times New Roman"/>
              </a:rPr>
              <a:t>60h</a:t>
            </a:r>
            <a:r>
              <a:rPr dirty="0" sz="1000" spc="-135">
                <a:latin typeface="Times New Roman"/>
                <a:cs typeface="Times New Roman"/>
              </a:rPr>
              <a:t> </a:t>
            </a:r>
            <a:r>
              <a:rPr dirty="0" sz="1000" spc="55">
                <a:latin typeface="Times New Roman"/>
                <a:cs typeface="Times New Roman"/>
              </a:rPr>
              <a:t>(80h/a).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  <a:spcBef>
                <a:spcPts val="5"/>
              </a:spcBef>
            </a:pPr>
            <a:r>
              <a:rPr dirty="0" sz="1000" spc="50">
                <a:latin typeface="Times New Roman"/>
                <a:cs typeface="Times New Roman"/>
              </a:rPr>
              <a:t>Ementa</a:t>
            </a:r>
            <a:endParaRPr sz="1000">
              <a:latin typeface="Times New Roman"/>
              <a:cs typeface="Times New Roman"/>
            </a:endParaRPr>
          </a:p>
          <a:p>
            <a:pPr marL="289560">
              <a:lnSpc>
                <a:spcPts val="1415"/>
              </a:lnSpc>
            </a:pPr>
            <a:r>
              <a:rPr dirty="0" sz="1200">
                <a:latin typeface="Garamond"/>
                <a:cs typeface="Garamond"/>
              </a:rPr>
              <a:t>Princípios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>
                <a:latin typeface="Garamond"/>
                <a:cs typeface="Garamond"/>
              </a:rPr>
              <a:t>Automação</a:t>
            </a:r>
            <a:r>
              <a:rPr dirty="0" sz="1200" spc="15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Industrial;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latin typeface="Garamond"/>
                <a:cs typeface="Garamond"/>
              </a:rPr>
              <a:t>Grafcet;</a:t>
            </a:r>
            <a:endParaRPr sz="1200">
              <a:latin typeface="Garamond"/>
              <a:cs typeface="Garamond"/>
            </a:endParaRPr>
          </a:p>
          <a:p>
            <a:pPr marL="289560" marR="5080">
              <a:lnSpc>
                <a:spcPct val="114799"/>
              </a:lnSpc>
            </a:pPr>
            <a:r>
              <a:rPr dirty="0" sz="1200" spc="-5">
                <a:latin typeface="Garamond"/>
                <a:cs typeface="Garamond"/>
              </a:rPr>
              <a:t>Controladores </a:t>
            </a:r>
            <a:r>
              <a:rPr dirty="0" sz="1200" spc="-25">
                <a:latin typeface="Garamond"/>
                <a:cs typeface="Garamond"/>
              </a:rPr>
              <a:t>Lógico </a:t>
            </a:r>
            <a:r>
              <a:rPr dirty="0" sz="1200" spc="5">
                <a:latin typeface="Garamond"/>
                <a:cs typeface="Garamond"/>
              </a:rPr>
              <a:t>Programáveis </a:t>
            </a:r>
            <a:r>
              <a:rPr dirty="0" sz="1200" spc="-15">
                <a:latin typeface="Garamond"/>
                <a:cs typeface="Garamond"/>
              </a:rPr>
              <a:t>- </a:t>
            </a:r>
            <a:r>
              <a:rPr dirty="0" sz="1200" spc="25">
                <a:latin typeface="Garamond"/>
                <a:cs typeface="Garamond"/>
              </a:rPr>
              <a:t>CLP;  </a:t>
            </a:r>
            <a:r>
              <a:rPr dirty="0" sz="1200" spc="5">
                <a:latin typeface="Garamond"/>
                <a:cs typeface="Garamond"/>
              </a:rPr>
              <a:t>Programação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110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CLP;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1200" spc="15">
                <a:latin typeface="Garamond"/>
                <a:cs typeface="Garamond"/>
              </a:rPr>
              <a:t>Sistemas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Supervisórios;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1200" spc="-45">
                <a:latin typeface="Garamond"/>
                <a:cs typeface="Garamond"/>
              </a:rPr>
              <a:t>Noções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>
                <a:latin typeface="Garamond"/>
                <a:cs typeface="Garamond"/>
              </a:rPr>
              <a:t>Redes</a:t>
            </a:r>
            <a:r>
              <a:rPr dirty="0" sz="1200" spc="-30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Industriais;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33" name="object 33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14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14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14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3556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 </a:t>
            </a:r>
            <a:r>
              <a:rPr dirty="0" sz="1600" spc="35">
                <a:solidFill>
                  <a:srgbClr val="002DA5"/>
                </a:solidFill>
                <a:latin typeface="Times New Roman"/>
                <a:cs typeface="Times New Roman"/>
              </a:rPr>
              <a:t>e </a:t>
            </a: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280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004" y="628862"/>
            <a:ext cx="3466044" cy="21859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199" y="2870507"/>
            <a:ext cx="15621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 </a:t>
            </a:r>
            <a:r>
              <a:rPr dirty="0" sz="1000" spc="30">
                <a:latin typeface="Times New Roman"/>
                <a:cs typeface="Times New Roman"/>
              </a:rPr>
              <a:t>Painel </a:t>
            </a:r>
            <a:r>
              <a:rPr dirty="0" sz="1000" spc="50">
                <a:latin typeface="Times New Roman"/>
                <a:cs typeface="Times New Roman"/>
              </a:rPr>
              <a:t>à </a:t>
            </a:r>
            <a:r>
              <a:rPr dirty="0" sz="1000" spc="10">
                <a:latin typeface="Times New Roman"/>
                <a:cs typeface="Times New Roman"/>
              </a:rPr>
              <a:t>relé </a:t>
            </a:r>
            <a:r>
              <a:rPr dirty="0" sz="1000" spc="25">
                <a:latin typeface="Times New Roman"/>
                <a:cs typeface="Times New Roman"/>
              </a:rPr>
              <a:t>x</a:t>
            </a:r>
            <a:r>
              <a:rPr dirty="0" sz="1000" spc="225">
                <a:latin typeface="Times New Roman"/>
                <a:cs typeface="Times New Roman"/>
              </a:rPr>
              <a:t> </a:t>
            </a:r>
            <a:r>
              <a:rPr dirty="0" sz="1000" spc="60">
                <a:latin typeface="Times New Roman"/>
                <a:cs typeface="Times New Roman"/>
              </a:rPr>
              <a:t>CLP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3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3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3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5610"/>
            <a:ext cx="4608195" cy="355600"/>
          </a:xfrm>
          <a:prstGeom prst="rect"/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pc="160"/>
              <a:t>CLP </a:t>
            </a:r>
            <a:r>
              <a:rPr dirty="0" spc="35"/>
              <a:t>e </a:t>
            </a:r>
            <a:r>
              <a:rPr dirty="0" spc="110"/>
              <a:t>Automação</a:t>
            </a:r>
            <a:r>
              <a:rPr dirty="0" spc="280"/>
              <a:t> </a:t>
            </a:r>
            <a:r>
              <a:rPr dirty="0" spc="100"/>
              <a:t>Industrial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152575"/>
            <a:ext cx="63220" cy="63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145" y="1051699"/>
            <a:ext cx="4081145" cy="14528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ts val="1350"/>
              </a:lnSpc>
              <a:spcBef>
                <a:spcPts val="229"/>
              </a:spcBef>
            </a:pPr>
            <a:r>
              <a:rPr dirty="0" sz="1200" spc="-25">
                <a:latin typeface="Garamond"/>
                <a:cs typeface="Garamond"/>
              </a:rPr>
              <a:t>Com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-5">
                <a:latin typeface="Garamond"/>
                <a:cs typeface="Garamond"/>
              </a:rPr>
              <a:t>advento </a:t>
            </a:r>
            <a:r>
              <a:rPr dirty="0" sz="1200" spc="-30">
                <a:latin typeface="Garamond"/>
                <a:cs typeface="Garamond"/>
              </a:rPr>
              <a:t>dos </a:t>
            </a:r>
            <a:r>
              <a:rPr dirty="0" sz="1200" spc="-5">
                <a:latin typeface="Garamond"/>
                <a:cs typeface="Garamond"/>
              </a:rPr>
              <a:t>dispositivos </a:t>
            </a:r>
            <a:r>
              <a:rPr dirty="0" sz="1200" spc="-10">
                <a:latin typeface="Garamond"/>
                <a:cs typeface="Garamond"/>
              </a:rPr>
              <a:t>microprocessados, </a:t>
            </a:r>
            <a:r>
              <a:rPr dirty="0" sz="1200" spc="10">
                <a:latin typeface="Garamond"/>
                <a:cs typeface="Garamond"/>
              </a:rPr>
              <a:t>vieram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000" spc="114">
                <a:latin typeface="Century"/>
                <a:cs typeface="Century"/>
              </a:rPr>
              <a:t>Con-  </a:t>
            </a:r>
            <a:r>
              <a:rPr dirty="0" sz="1000" spc="75">
                <a:latin typeface="Century"/>
                <a:cs typeface="Century"/>
              </a:rPr>
              <a:t>troladores </a:t>
            </a:r>
            <a:r>
              <a:rPr dirty="0" sz="1000" spc="80">
                <a:latin typeface="Century"/>
                <a:cs typeface="Century"/>
              </a:rPr>
              <a:t>Lógicos </a:t>
            </a:r>
            <a:r>
              <a:rPr dirty="0" sz="1000" spc="75">
                <a:latin typeface="Century"/>
                <a:cs typeface="Century"/>
              </a:rPr>
              <a:t>Programáveis</a:t>
            </a:r>
            <a:r>
              <a:rPr dirty="0" sz="1200" spc="75">
                <a:latin typeface="Garamond"/>
                <a:cs typeface="Garamond"/>
              </a:rPr>
              <a:t>, </a:t>
            </a:r>
            <a:r>
              <a:rPr dirty="0" sz="1200" spc="-25">
                <a:latin typeface="Garamond"/>
                <a:cs typeface="Garamond"/>
              </a:rPr>
              <a:t>onde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-15">
                <a:latin typeface="Garamond"/>
                <a:cs typeface="Garamond"/>
              </a:rPr>
              <a:t>forma </a:t>
            </a:r>
            <a:r>
              <a:rPr dirty="0" sz="1200" spc="15">
                <a:latin typeface="Garamond"/>
                <a:cs typeface="Garamond"/>
              </a:rPr>
              <a:t>básica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20">
                <a:latin typeface="Garamond"/>
                <a:cs typeface="Garamond"/>
              </a:rPr>
              <a:t>pro-  </a:t>
            </a:r>
            <a:r>
              <a:rPr dirty="0" sz="1200" spc="10">
                <a:latin typeface="Garamond"/>
                <a:cs typeface="Garamond"/>
              </a:rPr>
              <a:t>gramação </a:t>
            </a:r>
            <a:r>
              <a:rPr dirty="0" sz="1200" spc="-20">
                <a:latin typeface="Garamond"/>
                <a:cs typeface="Garamond"/>
              </a:rPr>
              <a:t>é </a:t>
            </a:r>
            <a:r>
              <a:rPr dirty="0" sz="1200" spc="5">
                <a:latin typeface="Garamond"/>
                <a:cs typeface="Garamond"/>
              </a:rPr>
              <a:t>oriunda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>
                <a:latin typeface="Garamond"/>
                <a:cs typeface="Garamond"/>
              </a:rPr>
              <a:t>lógica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>
                <a:latin typeface="Garamond"/>
                <a:cs typeface="Garamond"/>
              </a:rPr>
              <a:t>programação </a:t>
            </a:r>
            <a:r>
              <a:rPr dirty="0" sz="1200" spc="-30">
                <a:latin typeface="Garamond"/>
                <a:cs typeface="Garamond"/>
              </a:rPr>
              <a:t>dos </a:t>
            </a:r>
            <a:r>
              <a:rPr dirty="0" sz="1200" spc="20">
                <a:latin typeface="Garamond"/>
                <a:cs typeface="Garamond"/>
              </a:rPr>
              <a:t>diagramas </a:t>
            </a:r>
            <a:r>
              <a:rPr dirty="0" sz="1200" spc="10">
                <a:latin typeface="Garamond"/>
                <a:cs typeface="Garamond"/>
              </a:rPr>
              <a:t>elétri-  </a:t>
            </a:r>
            <a:r>
              <a:rPr dirty="0" sz="1200" spc="-35">
                <a:latin typeface="Garamond"/>
                <a:cs typeface="Garamond"/>
              </a:rPr>
              <a:t>cos </a:t>
            </a:r>
            <a:r>
              <a:rPr dirty="0" sz="1200" spc="50">
                <a:latin typeface="Garamond"/>
                <a:cs typeface="Garamond"/>
              </a:rPr>
              <a:t>a</a:t>
            </a:r>
            <a:r>
              <a:rPr dirty="0" sz="1200" spc="-114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relés;</a:t>
            </a:r>
            <a:endParaRPr sz="1200">
              <a:latin typeface="Garamond"/>
              <a:cs typeface="Garamond"/>
            </a:endParaRPr>
          </a:p>
          <a:p>
            <a:pPr algn="just" marL="12700" marR="5080">
              <a:lnSpc>
                <a:spcPts val="1350"/>
              </a:lnSpc>
              <a:spcBef>
                <a:spcPts val="320"/>
              </a:spcBef>
            </a:pPr>
            <a:r>
              <a:rPr dirty="0" sz="1200" spc="-5">
                <a:latin typeface="Garamond"/>
                <a:cs typeface="Garamond"/>
              </a:rPr>
              <a:t>Próprio </a:t>
            </a:r>
            <a:r>
              <a:rPr dirty="0" sz="1200" spc="30">
                <a:latin typeface="Garamond"/>
                <a:cs typeface="Garamond"/>
              </a:rPr>
              <a:t>para </a:t>
            </a:r>
            <a:r>
              <a:rPr dirty="0" sz="1200">
                <a:latin typeface="Garamond"/>
                <a:cs typeface="Garamond"/>
              </a:rPr>
              <a:t>ambientes </a:t>
            </a:r>
            <a:r>
              <a:rPr dirty="0" sz="1200" spc="20">
                <a:latin typeface="Garamond"/>
                <a:cs typeface="Garamond"/>
              </a:rPr>
              <a:t>industriais,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200" spc="-10">
                <a:latin typeface="Garamond"/>
                <a:cs typeface="Garamond"/>
              </a:rPr>
              <a:t>controladores </a:t>
            </a:r>
            <a:r>
              <a:rPr dirty="0" sz="1200" spc="10">
                <a:latin typeface="Garamond"/>
                <a:cs typeface="Garamond"/>
              </a:rPr>
              <a:t>realizam </a:t>
            </a:r>
            <a:r>
              <a:rPr dirty="0" sz="1200" spc="15">
                <a:latin typeface="Garamond"/>
                <a:cs typeface="Garamond"/>
              </a:rPr>
              <a:t>uma  rotina </a:t>
            </a:r>
            <a:r>
              <a:rPr dirty="0" sz="1200" spc="10">
                <a:latin typeface="Garamond"/>
                <a:cs typeface="Garamond"/>
              </a:rPr>
              <a:t>cíclica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>
                <a:latin typeface="Garamond"/>
                <a:cs typeface="Garamond"/>
              </a:rPr>
              <a:t>operação,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20">
                <a:latin typeface="Garamond"/>
                <a:cs typeface="Garamond"/>
              </a:rPr>
              <a:t>caracteriza </a:t>
            </a:r>
            <a:r>
              <a:rPr dirty="0" sz="1200" spc="-5">
                <a:latin typeface="Garamond"/>
                <a:cs typeface="Garamond"/>
              </a:rPr>
              <a:t>seu princípio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20">
                <a:latin typeface="Garamond"/>
                <a:cs typeface="Garamond"/>
              </a:rPr>
              <a:t>fun- </a:t>
            </a:r>
            <a:r>
              <a:rPr dirty="0" sz="1200" spc="26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cionamento,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-5">
                <a:latin typeface="Garamond"/>
                <a:cs typeface="Garamond"/>
              </a:rPr>
              <a:t>operam </a:t>
            </a:r>
            <a:r>
              <a:rPr dirty="0" sz="1200" spc="15">
                <a:latin typeface="Garamond"/>
                <a:cs typeface="Garamond"/>
              </a:rPr>
              <a:t>apenas </a:t>
            </a:r>
            <a:r>
              <a:rPr dirty="0" sz="1200" spc="5">
                <a:latin typeface="Garamond"/>
                <a:cs typeface="Garamond"/>
              </a:rPr>
              <a:t>variáveis </a:t>
            </a:r>
            <a:r>
              <a:rPr dirty="0" sz="1200" spc="25">
                <a:latin typeface="Garamond"/>
                <a:cs typeface="Garamond"/>
              </a:rPr>
              <a:t>digitais, </a:t>
            </a:r>
            <a:r>
              <a:rPr dirty="0" sz="1200" spc="-5">
                <a:latin typeface="Garamond"/>
                <a:cs typeface="Garamond"/>
              </a:rPr>
              <a:t>efetuando </a:t>
            </a:r>
            <a:r>
              <a:rPr dirty="0" sz="1200" spc="-15">
                <a:latin typeface="Garamond"/>
                <a:cs typeface="Garamond"/>
              </a:rPr>
              <a:t>controle  </a:t>
            </a:r>
            <a:r>
              <a:rPr dirty="0" sz="1200" spc="5">
                <a:latin typeface="Garamond"/>
                <a:cs typeface="Garamond"/>
              </a:rPr>
              <a:t>discreto.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878838"/>
            <a:ext cx="63220" cy="632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4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4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4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85">
                <a:solidFill>
                  <a:srgbClr val="002DA5"/>
                </a:solidFill>
                <a:latin typeface="Verdana"/>
                <a:cs typeface="Verdana"/>
              </a:rPr>
              <a:t>O </a:t>
            </a:r>
            <a:r>
              <a:rPr dirty="0" sz="900" spc="-10">
                <a:solidFill>
                  <a:srgbClr val="002DA5"/>
                </a:solidFill>
                <a:latin typeface="Verdana"/>
                <a:cs typeface="Verdana"/>
              </a:rPr>
              <a:t>que</a:t>
            </a:r>
            <a:r>
              <a:rPr dirty="0" sz="900" spc="-114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002DA5"/>
                </a:solidFill>
                <a:latin typeface="Verdana"/>
                <a:cs typeface="Verdana"/>
              </a:rPr>
              <a:t>é?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731570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741" y="895693"/>
            <a:ext cx="50926" cy="509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741" y="1503019"/>
            <a:ext cx="50926" cy="509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145" y="630694"/>
            <a:ext cx="4081145" cy="146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10"/>
              </a:spcBef>
            </a:pPr>
            <a:r>
              <a:rPr dirty="0" sz="1200" spc="-5">
                <a:latin typeface="Garamond"/>
                <a:cs typeface="Garamond"/>
              </a:rPr>
              <a:t>Controlador </a:t>
            </a:r>
            <a:r>
              <a:rPr dirty="0" sz="1200" spc="-25">
                <a:latin typeface="Garamond"/>
                <a:cs typeface="Garamond"/>
              </a:rPr>
              <a:t>Lógico</a:t>
            </a:r>
            <a:r>
              <a:rPr dirty="0" sz="1200" spc="12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Programável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ts val="1200"/>
              </a:lnSpc>
              <a:spcBef>
                <a:spcPts val="20"/>
              </a:spcBef>
            </a:pPr>
            <a:r>
              <a:rPr dirty="0" sz="1000" spc="35">
                <a:latin typeface="Times New Roman"/>
                <a:cs typeface="Times New Roman"/>
              </a:rPr>
              <a:t>Equipamento </a:t>
            </a:r>
            <a:r>
              <a:rPr dirty="0" sz="1000" spc="20">
                <a:latin typeface="Times New Roman"/>
                <a:cs typeface="Times New Roman"/>
              </a:rPr>
              <a:t>eletrônico </a:t>
            </a:r>
            <a:r>
              <a:rPr dirty="0" sz="1000" spc="25">
                <a:latin typeface="Times New Roman"/>
                <a:cs typeface="Times New Roman"/>
              </a:rPr>
              <a:t>que </a:t>
            </a:r>
            <a:r>
              <a:rPr dirty="0" sz="1000" spc="35">
                <a:latin typeface="Times New Roman"/>
                <a:cs typeface="Times New Roman"/>
              </a:rPr>
              <a:t>usa </a:t>
            </a:r>
            <a:r>
              <a:rPr dirty="0" sz="1000" spc="50">
                <a:latin typeface="Times New Roman"/>
                <a:cs typeface="Times New Roman"/>
              </a:rPr>
              <a:t>uma </a:t>
            </a:r>
            <a:r>
              <a:rPr dirty="0" sz="1000" spc="30">
                <a:latin typeface="Times New Roman"/>
                <a:cs typeface="Times New Roman"/>
              </a:rPr>
              <a:t>memória </a:t>
            </a:r>
            <a:r>
              <a:rPr dirty="0" sz="1000" spc="25">
                <a:latin typeface="Times New Roman"/>
                <a:cs typeface="Times New Roman"/>
              </a:rPr>
              <a:t>programável </a:t>
            </a:r>
            <a:r>
              <a:rPr dirty="0" sz="1000" spc="50">
                <a:latin typeface="Times New Roman"/>
                <a:cs typeface="Times New Roman"/>
              </a:rPr>
              <a:t>para </a:t>
            </a:r>
            <a:r>
              <a:rPr dirty="0" sz="1000" spc="35">
                <a:latin typeface="Times New Roman"/>
                <a:cs typeface="Times New Roman"/>
              </a:rPr>
              <a:t>ar-  mazenar </a:t>
            </a:r>
            <a:r>
              <a:rPr dirty="0" sz="1000" spc="30">
                <a:latin typeface="Times New Roman"/>
                <a:cs typeface="Times New Roman"/>
              </a:rPr>
              <a:t>instruções </a:t>
            </a:r>
            <a:r>
              <a:rPr dirty="0" sz="1000" spc="-5">
                <a:latin typeface="Times New Roman"/>
                <a:cs typeface="Times New Roman"/>
              </a:rPr>
              <a:t>e </a:t>
            </a:r>
            <a:r>
              <a:rPr dirty="0" sz="1000" spc="35">
                <a:latin typeface="Times New Roman"/>
                <a:cs typeface="Times New Roman"/>
              </a:rPr>
              <a:t>implementar </a:t>
            </a:r>
            <a:r>
              <a:rPr dirty="0" sz="1000" spc="10">
                <a:latin typeface="Times New Roman"/>
                <a:cs typeface="Times New Roman"/>
              </a:rPr>
              <a:t>funções como </a:t>
            </a:r>
            <a:r>
              <a:rPr dirty="0" sz="1000" spc="5">
                <a:latin typeface="Times New Roman"/>
                <a:cs typeface="Times New Roman"/>
              </a:rPr>
              <a:t>lógica, </a:t>
            </a:r>
            <a:r>
              <a:rPr dirty="0" sz="1000" spc="15">
                <a:latin typeface="Times New Roman"/>
                <a:cs typeface="Times New Roman"/>
              </a:rPr>
              <a:t>sequencia-  </a:t>
            </a:r>
            <a:r>
              <a:rPr dirty="0" sz="1000" spc="30">
                <a:latin typeface="Times New Roman"/>
                <a:cs typeface="Times New Roman"/>
              </a:rPr>
              <a:t>mento, temporização, </a:t>
            </a:r>
            <a:r>
              <a:rPr dirty="0" sz="1000" spc="25">
                <a:latin typeface="Times New Roman"/>
                <a:cs typeface="Times New Roman"/>
              </a:rPr>
              <a:t>contagem </a:t>
            </a:r>
            <a:r>
              <a:rPr dirty="0" sz="1000" spc="-5">
                <a:latin typeface="Times New Roman"/>
                <a:cs typeface="Times New Roman"/>
              </a:rPr>
              <a:t>e </a:t>
            </a:r>
            <a:r>
              <a:rPr dirty="0" sz="1000" spc="35">
                <a:latin typeface="Times New Roman"/>
                <a:cs typeface="Times New Roman"/>
              </a:rPr>
              <a:t>aritméticas </a:t>
            </a:r>
            <a:r>
              <a:rPr dirty="0" sz="1000" spc="50">
                <a:latin typeface="Times New Roman"/>
                <a:cs typeface="Times New Roman"/>
              </a:rPr>
              <a:t>para </a:t>
            </a:r>
            <a:r>
              <a:rPr dirty="0" sz="1000" spc="-5">
                <a:latin typeface="Times New Roman"/>
                <a:cs typeface="Times New Roman"/>
              </a:rPr>
              <a:t>o </a:t>
            </a:r>
            <a:r>
              <a:rPr dirty="0" sz="1000" spc="20">
                <a:latin typeface="Times New Roman"/>
                <a:cs typeface="Times New Roman"/>
              </a:rPr>
              <a:t>controle </a:t>
            </a:r>
            <a:r>
              <a:rPr dirty="0" sz="1000" spc="25">
                <a:latin typeface="Times New Roman"/>
                <a:cs typeface="Times New Roman"/>
              </a:rPr>
              <a:t>de </a:t>
            </a:r>
            <a:r>
              <a:rPr dirty="0" sz="1000" spc="35">
                <a:latin typeface="Times New Roman"/>
                <a:cs typeface="Times New Roman"/>
              </a:rPr>
              <a:t>má-  </a:t>
            </a:r>
            <a:r>
              <a:rPr dirty="0" sz="1000" spc="30">
                <a:latin typeface="Times New Roman"/>
                <a:cs typeface="Times New Roman"/>
              </a:rPr>
              <a:t>quinas </a:t>
            </a:r>
            <a:r>
              <a:rPr dirty="0" sz="1000" spc="-5">
                <a:latin typeface="Times New Roman"/>
                <a:cs typeface="Times New Roman"/>
              </a:rPr>
              <a:t>e </a:t>
            </a:r>
            <a:r>
              <a:rPr dirty="0" sz="1000" spc="15">
                <a:latin typeface="Times New Roman"/>
                <a:cs typeface="Times New Roman"/>
              </a:rPr>
              <a:t>processos. </a:t>
            </a:r>
            <a:r>
              <a:rPr dirty="0" sz="1000" spc="30">
                <a:latin typeface="Times New Roman"/>
                <a:cs typeface="Times New Roman"/>
              </a:rPr>
              <a:t>(Bolton,</a:t>
            </a:r>
            <a:r>
              <a:rPr dirty="0" sz="1000" spc="-125">
                <a:latin typeface="Times New Roman"/>
                <a:cs typeface="Times New Roman"/>
              </a:rPr>
              <a:t> </a:t>
            </a:r>
            <a:r>
              <a:rPr dirty="0" sz="1000" spc="10">
                <a:latin typeface="Times New Roman"/>
                <a:cs typeface="Times New Roman"/>
              </a:rPr>
              <a:t>2010).</a:t>
            </a:r>
            <a:endParaRPr sz="1000">
              <a:latin typeface="Times New Roman"/>
              <a:cs typeface="Times New Roman"/>
            </a:endParaRPr>
          </a:p>
          <a:p>
            <a:pPr algn="just" marL="289560">
              <a:lnSpc>
                <a:spcPts val="1140"/>
              </a:lnSpc>
            </a:pPr>
            <a:r>
              <a:rPr dirty="0" sz="1000" spc="20">
                <a:latin typeface="Times New Roman"/>
                <a:cs typeface="Times New Roman"/>
              </a:rPr>
              <a:t>Segundo </a:t>
            </a:r>
            <a:r>
              <a:rPr dirty="0" sz="1000" spc="50">
                <a:latin typeface="Times New Roman"/>
                <a:cs typeface="Times New Roman"/>
              </a:rPr>
              <a:t>a </a:t>
            </a:r>
            <a:r>
              <a:rPr dirty="0" sz="1000" spc="35">
                <a:latin typeface="Times New Roman"/>
                <a:cs typeface="Times New Roman"/>
              </a:rPr>
              <a:t>ABNT: Equipamento </a:t>
            </a:r>
            <a:r>
              <a:rPr dirty="0" sz="1000" spc="20">
                <a:latin typeface="Times New Roman"/>
                <a:cs typeface="Times New Roman"/>
              </a:rPr>
              <a:t>eletrônico </a:t>
            </a:r>
            <a:r>
              <a:rPr dirty="0" sz="1000" spc="30">
                <a:latin typeface="Times New Roman"/>
                <a:cs typeface="Times New Roman"/>
              </a:rPr>
              <a:t>digital </a:t>
            </a:r>
            <a:r>
              <a:rPr dirty="0" sz="1000" spc="15">
                <a:latin typeface="Times New Roman"/>
                <a:cs typeface="Times New Roman"/>
              </a:rPr>
              <a:t>com </a:t>
            </a:r>
            <a:r>
              <a:rPr dirty="0" sz="1000" spc="35">
                <a:latin typeface="Times New Roman"/>
                <a:cs typeface="Times New Roman"/>
              </a:rPr>
              <a:t>hardware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algn="just" marL="289560">
              <a:lnSpc>
                <a:spcPts val="1175"/>
              </a:lnSpc>
            </a:pPr>
            <a:r>
              <a:rPr dirty="0" sz="1000" spc="15">
                <a:latin typeface="Times New Roman"/>
                <a:cs typeface="Times New Roman"/>
              </a:rPr>
              <a:t>software </a:t>
            </a:r>
            <a:r>
              <a:rPr dirty="0" sz="1000" spc="20">
                <a:latin typeface="Times New Roman"/>
                <a:cs typeface="Times New Roman"/>
              </a:rPr>
              <a:t>compatíveis </a:t>
            </a:r>
            <a:r>
              <a:rPr dirty="0" sz="1000" spc="15">
                <a:latin typeface="Times New Roman"/>
                <a:cs typeface="Times New Roman"/>
              </a:rPr>
              <a:t>com aplicações</a:t>
            </a:r>
            <a:r>
              <a:rPr dirty="0" sz="1000" spc="270">
                <a:latin typeface="Times New Roman"/>
                <a:cs typeface="Times New Roman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industriais.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  <a:spcBef>
                <a:spcPts val="95"/>
              </a:spcBef>
            </a:pPr>
            <a:r>
              <a:rPr dirty="0" sz="1200" spc="25">
                <a:latin typeface="Garamond"/>
                <a:cs typeface="Garamond"/>
              </a:rPr>
              <a:t>Substituiu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200" spc="10">
                <a:latin typeface="Garamond"/>
                <a:cs typeface="Garamond"/>
              </a:rPr>
              <a:t>sistemas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>
                <a:latin typeface="Garamond"/>
                <a:cs typeface="Garamond"/>
              </a:rPr>
              <a:t>usavam relé </a:t>
            </a:r>
            <a:r>
              <a:rPr dirty="0" sz="1200" spc="-5">
                <a:latin typeface="Garamond"/>
                <a:cs typeface="Garamond"/>
              </a:rPr>
              <a:t>interconectados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10">
                <a:latin typeface="Garamond"/>
                <a:cs typeface="Garamond"/>
              </a:rPr>
              <a:t>sistemas 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15">
                <a:latin typeface="Garamond"/>
                <a:cs typeface="Garamond"/>
              </a:rPr>
              <a:t>controle </a:t>
            </a:r>
            <a:r>
              <a:rPr dirty="0" sz="1200" spc="-20">
                <a:latin typeface="Garamond"/>
                <a:cs typeface="Garamond"/>
              </a:rPr>
              <a:t>lógico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temporização.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359" y="1814626"/>
            <a:ext cx="63220" cy="632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0876" y="2199589"/>
            <a:ext cx="2166213" cy="109362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7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7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7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-5">
                <a:solidFill>
                  <a:srgbClr val="002DA5"/>
                </a:solidFill>
                <a:latin typeface="Verdana"/>
                <a:cs typeface="Verdana"/>
              </a:rPr>
              <a:t>Vantagens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141806"/>
            <a:ext cx="63220" cy="632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145" y="1015606"/>
            <a:ext cx="3714115" cy="170624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20">
                <a:latin typeface="Garamond"/>
                <a:cs typeface="Garamond"/>
              </a:rPr>
              <a:t>Menor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espaço;</a:t>
            </a:r>
            <a:endParaRPr sz="1200">
              <a:latin typeface="Garamond"/>
              <a:cs typeface="Garamond"/>
            </a:endParaRPr>
          </a:p>
          <a:p>
            <a:pPr marL="12700" marR="1560830">
              <a:lnSpc>
                <a:spcPct val="114799"/>
              </a:lnSpc>
            </a:pPr>
            <a:r>
              <a:rPr dirty="0" sz="1200" spc="-20">
                <a:latin typeface="Garamond"/>
                <a:cs typeface="Garamond"/>
              </a:rPr>
              <a:t>Menor </a:t>
            </a:r>
            <a:r>
              <a:rPr dirty="0" sz="1200" spc="-30">
                <a:latin typeface="Garamond"/>
                <a:cs typeface="Garamond"/>
              </a:rPr>
              <a:t>consumo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5">
                <a:latin typeface="Garamond"/>
                <a:cs typeface="Garamond"/>
              </a:rPr>
              <a:t>energia </a:t>
            </a:r>
            <a:r>
              <a:rPr dirty="0" sz="1200" spc="20">
                <a:latin typeface="Garamond"/>
                <a:cs typeface="Garamond"/>
              </a:rPr>
              <a:t>elétrica;  </a:t>
            </a:r>
            <a:r>
              <a:rPr dirty="0" sz="1200" spc="15">
                <a:latin typeface="Garamond"/>
                <a:cs typeface="Garamond"/>
              </a:rPr>
              <a:t>Reutilizável;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10">
                <a:latin typeface="Garamond"/>
                <a:cs typeface="Garamond"/>
              </a:rPr>
              <a:t>Programável;</a:t>
            </a:r>
            <a:endParaRPr sz="1200">
              <a:latin typeface="Garamond"/>
              <a:cs typeface="Garamond"/>
            </a:endParaRPr>
          </a:p>
          <a:p>
            <a:pPr marL="12700" marR="2426335">
              <a:lnSpc>
                <a:spcPct val="114799"/>
              </a:lnSpc>
            </a:pPr>
            <a:r>
              <a:rPr dirty="0" sz="1200" spc="5">
                <a:latin typeface="Garamond"/>
                <a:cs typeface="Garamond"/>
              </a:rPr>
              <a:t>Maior </a:t>
            </a:r>
            <a:r>
              <a:rPr dirty="0" sz="1200" spc="55">
                <a:latin typeface="Garamond"/>
                <a:cs typeface="Garamond"/>
              </a:rPr>
              <a:t>con </a:t>
            </a:r>
            <a:r>
              <a:rPr dirty="0" sz="1200" spc="15">
                <a:latin typeface="Garamond"/>
                <a:cs typeface="Garamond"/>
              </a:rPr>
              <a:t>abilidade;  </a:t>
            </a:r>
            <a:r>
              <a:rPr dirty="0" sz="1200" spc="5">
                <a:latin typeface="Garamond"/>
                <a:cs typeface="Garamond"/>
              </a:rPr>
              <a:t>Maior</a:t>
            </a:r>
            <a:r>
              <a:rPr dirty="0" sz="1200" spc="100">
                <a:latin typeface="Garamond"/>
                <a:cs typeface="Garamond"/>
              </a:rPr>
              <a:t> </a:t>
            </a:r>
            <a:r>
              <a:rPr dirty="0" sz="1200" spc="30">
                <a:latin typeface="Garamond"/>
                <a:cs typeface="Garamond"/>
              </a:rPr>
              <a:t>exibilidade;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5">
                <a:latin typeface="Garamond"/>
                <a:cs typeface="Garamond"/>
              </a:rPr>
              <a:t>Maior rapidez </a:t>
            </a:r>
            <a:r>
              <a:rPr dirty="0" sz="1200" spc="20">
                <a:latin typeface="Garamond"/>
                <a:cs typeface="Garamond"/>
              </a:rPr>
              <a:t>na </a:t>
            </a:r>
            <a:r>
              <a:rPr dirty="0" sz="1200" spc="5">
                <a:latin typeface="Garamond"/>
                <a:cs typeface="Garamond"/>
              </a:rPr>
              <a:t>elaboração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254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projetos;</a:t>
            </a:r>
            <a:endParaRPr sz="12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-5">
                <a:latin typeface="Garamond"/>
                <a:cs typeface="Garamond"/>
              </a:rPr>
              <a:t>Interfaces </a:t>
            </a:r>
            <a:r>
              <a:rPr dirty="0" sz="1200" spc="-10">
                <a:latin typeface="Garamond"/>
                <a:cs typeface="Garamond"/>
              </a:rPr>
              <a:t>de comunicação </a:t>
            </a:r>
            <a:r>
              <a:rPr dirty="0" sz="1200" spc="-40">
                <a:latin typeface="Garamond"/>
                <a:cs typeface="Garamond"/>
              </a:rPr>
              <a:t>com </a:t>
            </a:r>
            <a:r>
              <a:rPr dirty="0" sz="1200" spc="-10">
                <a:latin typeface="Garamond"/>
                <a:cs typeface="Garamond"/>
              </a:rPr>
              <a:t>outros </a:t>
            </a:r>
            <a:r>
              <a:rPr dirty="0" sz="1200" spc="15">
                <a:latin typeface="Garamond"/>
                <a:cs typeface="Garamond"/>
              </a:rPr>
              <a:t>CLPs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21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computadores.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351838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561871"/>
            <a:ext cx="63220" cy="6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59" y="1771904"/>
            <a:ext cx="63220" cy="632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981936"/>
            <a:ext cx="63220" cy="632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359" y="2191969"/>
            <a:ext cx="63220" cy="63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2402001"/>
            <a:ext cx="63220" cy="632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2612034"/>
            <a:ext cx="63220" cy="6322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3" name="object 13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6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6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6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40">
                <a:solidFill>
                  <a:srgbClr val="002DA5"/>
                </a:solidFill>
                <a:latin typeface="Verdana"/>
                <a:cs typeface="Verdana"/>
              </a:rPr>
              <a:t>Tipos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906932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089037"/>
            <a:ext cx="63220" cy="63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443215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59" y="1625320"/>
            <a:ext cx="63220" cy="632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056" y="619302"/>
            <a:ext cx="4358005" cy="11156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15">
                <a:latin typeface="Garamond"/>
                <a:cs typeface="Garamond"/>
              </a:rPr>
              <a:t>Módulo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Único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ts val="1435"/>
              </a:lnSpc>
              <a:spcBef>
                <a:spcPts val="30"/>
              </a:spcBef>
            </a:pPr>
            <a:r>
              <a:rPr dirty="0" sz="1200" spc="-15">
                <a:latin typeface="Garamond"/>
                <a:cs typeface="Garamond"/>
              </a:rPr>
              <a:t>Pequenos </a:t>
            </a:r>
            <a:r>
              <a:rPr dirty="0" sz="1200" spc="-10">
                <a:latin typeface="Garamond"/>
                <a:cs typeface="Garamond"/>
              </a:rPr>
              <a:t>controladores</a:t>
            </a:r>
            <a:r>
              <a:rPr dirty="0" sz="1200" spc="13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(normalmente);</a:t>
            </a:r>
            <a:endParaRPr sz="1200">
              <a:latin typeface="Garamond"/>
              <a:cs typeface="Garamond"/>
            </a:endParaRPr>
          </a:p>
          <a:p>
            <a:pPr marL="289560" marR="5080">
              <a:lnSpc>
                <a:spcPts val="1360"/>
              </a:lnSpc>
              <a:spcBef>
                <a:spcPts val="110"/>
              </a:spcBef>
            </a:pPr>
            <a:r>
              <a:rPr dirty="0" sz="1200" spc="-10">
                <a:latin typeface="Garamond"/>
                <a:cs typeface="Garamond"/>
              </a:rPr>
              <a:t>Compacto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-15">
                <a:latin typeface="Garamond"/>
                <a:cs typeface="Garamond"/>
              </a:rPr>
              <a:t>completo </a:t>
            </a:r>
            <a:r>
              <a:rPr dirty="0" sz="1200" spc="-5">
                <a:latin typeface="Garamond"/>
                <a:cs typeface="Garamond"/>
              </a:rPr>
              <a:t>(Fonte, processador, memória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5">
                <a:latin typeface="Garamond"/>
                <a:cs typeface="Garamond"/>
              </a:rPr>
              <a:t>unidades </a:t>
            </a:r>
            <a:r>
              <a:rPr dirty="0" sz="1200" spc="-10">
                <a:latin typeface="Garamond"/>
                <a:cs typeface="Garamond"/>
              </a:rPr>
              <a:t>de  </a:t>
            </a:r>
            <a:r>
              <a:rPr dirty="0" sz="1200" spc="20">
                <a:latin typeface="Garamond"/>
                <a:cs typeface="Garamond"/>
              </a:rPr>
              <a:t>entrada/saída).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ts val="1395"/>
              </a:lnSpc>
            </a:pPr>
            <a:r>
              <a:rPr dirty="0" sz="1200" spc="5">
                <a:latin typeface="Garamond"/>
                <a:cs typeface="Garamond"/>
              </a:rPr>
              <a:t>6,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8,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12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24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entradas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&lt;-&gt;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4,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8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30">
                <a:latin typeface="Garamond"/>
                <a:cs typeface="Garamond"/>
              </a:rPr>
              <a:t>ou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16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saídas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(normalmente);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ts val="1435"/>
              </a:lnSpc>
            </a:pPr>
            <a:r>
              <a:rPr dirty="0" sz="1200" spc="-25">
                <a:latin typeface="Garamond"/>
                <a:cs typeface="Garamond"/>
              </a:rPr>
              <a:t>300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-25">
                <a:latin typeface="Garamond"/>
                <a:cs typeface="Garamond"/>
              </a:rPr>
              <a:t>1000 </a:t>
            </a:r>
            <a:r>
              <a:rPr dirty="0" sz="1200">
                <a:latin typeface="Garamond"/>
                <a:cs typeface="Garamond"/>
              </a:rPr>
              <a:t>instruções</a:t>
            </a:r>
            <a:r>
              <a:rPr dirty="0" sz="1200" spc="23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armazenadas.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0876" y="1837946"/>
            <a:ext cx="2166285" cy="103630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63535" y="2929955"/>
            <a:ext cx="208153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 </a:t>
            </a:r>
            <a:r>
              <a:rPr dirty="0" sz="1000" spc="35">
                <a:latin typeface="Times New Roman"/>
                <a:cs typeface="Times New Roman"/>
              </a:rPr>
              <a:t>MELSEC FX3U </a:t>
            </a:r>
            <a:r>
              <a:rPr dirty="0" sz="1000" spc="-5">
                <a:latin typeface="Times New Roman"/>
                <a:cs typeface="Times New Roman"/>
              </a:rPr>
              <a:t>-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Mitsubishi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1" name="object 11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6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6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6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40">
                <a:solidFill>
                  <a:srgbClr val="002DA5"/>
                </a:solidFill>
                <a:latin typeface="Verdana"/>
                <a:cs typeface="Verdana"/>
              </a:rPr>
              <a:t>Tipos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951763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333868"/>
            <a:ext cx="63220" cy="63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543900"/>
            <a:ext cx="63220" cy="632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056" y="615531"/>
            <a:ext cx="4385310" cy="103822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spc="-10">
                <a:latin typeface="Garamond"/>
                <a:cs typeface="Garamond"/>
              </a:rPr>
              <a:t>Montados </a:t>
            </a:r>
            <a:r>
              <a:rPr dirty="0" sz="1200" spc="-20">
                <a:latin typeface="Garamond"/>
                <a:cs typeface="Garamond"/>
              </a:rPr>
              <a:t>em</a:t>
            </a:r>
            <a:r>
              <a:rPr dirty="0" sz="1200" spc="12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Rack</a:t>
            </a:r>
            <a:endParaRPr sz="1200">
              <a:latin typeface="Garamond"/>
              <a:cs typeface="Garamond"/>
            </a:endParaRPr>
          </a:p>
          <a:p>
            <a:pPr marL="289560" marR="5080">
              <a:lnSpc>
                <a:spcPts val="1360"/>
              </a:lnSpc>
              <a:spcBef>
                <a:spcPts val="325"/>
              </a:spcBef>
            </a:pPr>
            <a:r>
              <a:rPr dirty="0" sz="1200" spc="5">
                <a:latin typeface="Garamond"/>
                <a:cs typeface="Garamond"/>
              </a:rPr>
              <a:t>Modulares</a:t>
            </a:r>
            <a:r>
              <a:rPr dirty="0" sz="1200" spc="-60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(Sistema</a:t>
            </a:r>
            <a:r>
              <a:rPr dirty="0" sz="1200" spc="-5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separado</a:t>
            </a:r>
            <a:r>
              <a:rPr dirty="0" sz="1200" spc="-55">
                <a:latin typeface="Garamond"/>
                <a:cs typeface="Garamond"/>
              </a:rPr>
              <a:t> </a:t>
            </a:r>
            <a:r>
              <a:rPr dirty="0" sz="1200" spc="30">
                <a:latin typeface="Garamond"/>
                <a:cs typeface="Garamond"/>
              </a:rPr>
              <a:t>para</a:t>
            </a:r>
            <a:r>
              <a:rPr dirty="0" sz="1200" spc="-6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fonte,</a:t>
            </a:r>
            <a:r>
              <a:rPr dirty="0" sz="1200" spc="-3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processador,</a:t>
            </a:r>
            <a:r>
              <a:rPr dirty="0" sz="1200" spc="-30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entrada/saída,  </a:t>
            </a:r>
            <a:r>
              <a:rPr dirty="0" sz="1200" spc="30">
                <a:latin typeface="Garamond"/>
                <a:cs typeface="Garamond"/>
              </a:rPr>
              <a:t>etc.);</a:t>
            </a:r>
            <a:endParaRPr sz="1200">
              <a:latin typeface="Garamond"/>
              <a:cs typeface="Garamond"/>
            </a:endParaRPr>
          </a:p>
          <a:p>
            <a:pPr marL="289560" marR="980440">
              <a:lnSpc>
                <a:spcPts val="1650"/>
              </a:lnSpc>
              <a:spcBef>
                <a:spcPts val="55"/>
              </a:spcBef>
            </a:pPr>
            <a:r>
              <a:rPr dirty="0" sz="1200" spc="-10">
                <a:latin typeface="Garamond"/>
                <a:cs typeface="Garamond"/>
              </a:rPr>
              <a:t>Montados </a:t>
            </a:r>
            <a:r>
              <a:rPr dirty="0" sz="1200" spc="-20">
                <a:latin typeface="Garamond"/>
                <a:cs typeface="Garamond"/>
              </a:rPr>
              <a:t>em </a:t>
            </a:r>
            <a:r>
              <a:rPr dirty="0" sz="1200" spc="5">
                <a:latin typeface="Garamond"/>
                <a:cs typeface="Garamond"/>
              </a:rPr>
              <a:t>trilhos </a:t>
            </a:r>
            <a:r>
              <a:rPr dirty="0" sz="1200" spc="-10">
                <a:latin typeface="Garamond"/>
                <a:cs typeface="Garamond"/>
              </a:rPr>
              <a:t>dentro de </a:t>
            </a:r>
            <a:r>
              <a:rPr dirty="0" sz="1200" spc="10">
                <a:latin typeface="Garamond"/>
                <a:cs typeface="Garamond"/>
              </a:rPr>
              <a:t>gabinetes </a:t>
            </a:r>
            <a:r>
              <a:rPr dirty="0" sz="1200" spc="5">
                <a:latin typeface="Garamond"/>
                <a:cs typeface="Garamond"/>
              </a:rPr>
              <a:t>metálicos;  </a:t>
            </a:r>
            <a:r>
              <a:rPr dirty="0" sz="1200" spc="-5">
                <a:latin typeface="Garamond"/>
                <a:cs typeface="Garamond"/>
              </a:rPr>
              <a:t>Conectados </a:t>
            </a:r>
            <a:r>
              <a:rPr dirty="0" sz="1200" spc="-15">
                <a:latin typeface="Garamond"/>
                <a:cs typeface="Garamond"/>
              </a:rPr>
              <a:t>por</a:t>
            </a:r>
            <a:r>
              <a:rPr dirty="0" sz="1200" spc="12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soquetes;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0876" y="1848920"/>
            <a:ext cx="2166181" cy="9371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18691" y="2841767"/>
            <a:ext cx="1971039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 </a:t>
            </a:r>
            <a:r>
              <a:rPr dirty="0" sz="1000" spc="60">
                <a:latin typeface="Times New Roman"/>
                <a:cs typeface="Times New Roman"/>
              </a:rPr>
              <a:t>CLP </a:t>
            </a:r>
            <a:r>
              <a:rPr dirty="0" sz="1000" spc="20">
                <a:latin typeface="Times New Roman"/>
                <a:cs typeface="Times New Roman"/>
              </a:rPr>
              <a:t>SIMATIC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S7-300/400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5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5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5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35">
                <a:solidFill>
                  <a:srgbClr val="002DA5"/>
                </a:solidFill>
                <a:latin typeface="Verdana"/>
                <a:cs typeface="Verdana"/>
              </a:rPr>
              <a:t>Estrutura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564" y="1147575"/>
            <a:ext cx="2125478" cy="12362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2015" y="2447673"/>
            <a:ext cx="100393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</a:t>
            </a:r>
            <a:r>
              <a:rPr dirty="0" sz="1000" spc="25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000" spc="60">
                <a:latin typeface="Times New Roman"/>
                <a:cs typeface="Times New Roman"/>
              </a:rPr>
              <a:t>Estrutura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3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3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3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35">
                <a:solidFill>
                  <a:srgbClr val="002DA5"/>
                </a:solidFill>
                <a:latin typeface="Verdana"/>
                <a:cs typeface="Verdana"/>
              </a:rPr>
              <a:t>Estrutura</a:t>
            </a:r>
            <a:r>
              <a:rPr dirty="0" sz="900" spc="30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002DA5"/>
                </a:solidFill>
                <a:latin typeface="Verdana"/>
                <a:cs typeface="Verdana"/>
              </a:rPr>
              <a:t>Básica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08" y="1186370"/>
            <a:ext cx="3400944" cy="11799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4345" y="2513090"/>
            <a:ext cx="141986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 </a:t>
            </a:r>
            <a:r>
              <a:rPr dirty="0" sz="1000" spc="60">
                <a:latin typeface="Times New Roman"/>
                <a:cs typeface="Times New Roman"/>
              </a:rPr>
              <a:t>Estrutura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básica.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3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3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3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20">
                <a:solidFill>
                  <a:srgbClr val="002DA5"/>
                </a:solidFill>
                <a:latin typeface="Times New Roman"/>
                <a:cs typeface="Times New Roman"/>
              </a:rPr>
              <a:t>Partes </a:t>
            </a:r>
            <a:r>
              <a:rPr dirty="0" sz="1600" spc="85">
                <a:solidFill>
                  <a:srgbClr val="002DA5"/>
                </a:solidFill>
                <a:latin typeface="Times New Roman"/>
                <a:cs typeface="Times New Roman"/>
              </a:rPr>
              <a:t>do</a:t>
            </a:r>
            <a:r>
              <a:rPr dirty="0" sz="1600" spc="19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5">
                <a:solidFill>
                  <a:srgbClr val="002DA5"/>
                </a:solidFill>
                <a:latin typeface="Verdana"/>
                <a:cs typeface="Verdana"/>
              </a:rPr>
              <a:t>Pontos </a:t>
            </a:r>
            <a:r>
              <a:rPr dirty="0" sz="900" spc="-15">
                <a:solidFill>
                  <a:srgbClr val="002DA5"/>
                </a:solidFill>
                <a:latin typeface="Verdana"/>
                <a:cs typeface="Verdana"/>
              </a:rPr>
              <a:t>de</a:t>
            </a:r>
            <a:r>
              <a:rPr dirty="0" sz="900" spc="50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002DA5"/>
                </a:solidFill>
                <a:latin typeface="Verdana"/>
                <a:cs typeface="Verdana"/>
              </a:rPr>
              <a:t>Entrada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268577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441119"/>
            <a:ext cx="63220" cy="632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056" y="619302"/>
            <a:ext cx="4358005" cy="110363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ts val="1350"/>
              </a:lnSpc>
              <a:spcBef>
                <a:spcPts val="229"/>
              </a:spcBef>
            </a:pPr>
            <a:r>
              <a:rPr dirty="0" sz="1200" spc="-5">
                <a:latin typeface="Garamond"/>
                <a:cs typeface="Garamond"/>
              </a:rPr>
              <a:t>Considera-se </a:t>
            </a:r>
            <a:r>
              <a:rPr dirty="0" sz="1200" spc="20">
                <a:latin typeface="Garamond"/>
                <a:cs typeface="Garamond"/>
              </a:rPr>
              <a:t>cada </a:t>
            </a:r>
            <a:r>
              <a:rPr dirty="0" sz="1200" spc="15">
                <a:latin typeface="Garamond"/>
                <a:cs typeface="Garamond"/>
              </a:rPr>
              <a:t>sinal </a:t>
            </a:r>
            <a:r>
              <a:rPr dirty="0" sz="1200" spc="-15">
                <a:latin typeface="Garamond"/>
                <a:cs typeface="Garamond"/>
              </a:rPr>
              <a:t>recebido pelo </a:t>
            </a:r>
            <a:r>
              <a:rPr dirty="0" sz="1200">
                <a:latin typeface="Garamond"/>
                <a:cs typeface="Garamond"/>
              </a:rPr>
              <a:t>CLP,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30">
                <a:latin typeface="Garamond"/>
                <a:cs typeface="Garamond"/>
              </a:rPr>
              <a:t>partir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dispositivos </a:t>
            </a:r>
            <a:r>
              <a:rPr dirty="0" sz="1200" spc="-20">
                <a:latin typeface="Garamond"/>
                <a:cs typeface="Garamond"/>
              </a:rPr>
              <a:t>e  componentes </a:t>
            </a:r>
            <a:r>
              <a:rPr dirty="0" sz="1200" spc="-5">
                <a:latin typeface="Garamond"/>
                <a:cs typeface="Garamond"/>
              </a:rPr>
              <a:t>externos </a:t>
            </a:r>
            <a:r>
              <a:rPr dirty="0" sz="1200" spc="-45">
                <a:latin typeface="Garamond"/>
                <a:cs typeface="Garamond"/>
              </a:rPr>
              <a:t>como </a:t>
            </a:r>
            <a:r>
              <a:rPr dirty="0" sz="1200" spc="-5">
                <a:latin typeface="Garamond"/>
                <a:cs typeface="Garamond"/>
              </a:rPr>
              <a:t>um </a:t>
            </a:r>
            <a:r>
              <a:rPr dirty="0" sz="1200" spc="-20">
                <a:latin typeface="Garamond"/>
                <a:cs typeface="Garamond"/>
              </a:rPr>
              <a:t>ponto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20">
                <a:latin typeface="Garamond"/>
                <a:cs typeface="Garamond"/>
              </a:rPr>
              <a:t>entrada. </a:t>
            </a:r>
            <a:r>
              <a:rPr dirty="0" sz="1200" spc="10">
                <a:latin typeface="Garamond"/>
                <a:cs typeface="Garamond"/>
              </a:rPr>
              <a:t>Ex.: </a:t>
            </a:r>
            <a:r>
              <a:rPr dirty="0" sz="1200" spc="-5">
                <a:latin typeface="Garamond"/>
                <a:cs typeface="Garamond"/>
              </a:rPr>
              <a:t>Micro-Chaves;  </a:t>
            </a:r>
            <a:r>
              <a:rPr dirty="0" sz="1200">
                <a:latin typeface="Garamond"/>
                <a:cs typeface="Garamond"/>
              </a:rPr>
              <a:t>Botões; </a:t>
            </a:r>
            <a:r>
              <a:rPr dirty="0" sz="1200" spc="-10">
                <a:latin typeface="Garamond"/>
                <a:cs typeface="Garamond"/>
              </a:rPr>
              <a:t>Termopares; </a:t>
            </a:r>
            <a:r>
              <a:rPr dirty="0" sz="1200" spc="10">
                <a:latin typeface="Garamond"/>
                <a:cs typeface="Garamond"/>
              </a:rPr>
              <a:t>Relés;</a:t>
            </a:r>
            <a:r>
              <a:rPr dirty="0" sz="1200" spc="18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etc.</a:t>
            </a:r>
            <a:endParaRPr sz="1200">
              <a:latin typeface="Garamond"/>
              <a:cs typeface="Garamond"/>
            </a:endParaRPr>
          </a:p>
          <a:p>
            <a:pPr algn="just" marL="289560">
              <a:lnSpc>
                <a:spcPts val="1400"/>
              </a:lnSpc>
              <a:spcBef>
                <a:spcPts val="150"/>
              </a:spcBef>
            </a:pPr>
            <a:r>
              <a:rPr dirty="0" sz="1200" spc="10">
                <a:latin typeface="Garamond"/>
                <a:cs typeface="Garamond"/>
              </a:rPr>
              <a:t>Entradas </a:t>
            </a:r>
            <a:r>
              <a:rPr dirty="0" sz="1200" spc="15">
                <a:latin typeface="Garamond"/>
                <a:cs typeface="Garamond"/>
              </a:rPr>
              <a:t>Digitais: </a:t>
            </a:r>
            <a:r>
              <a:rPr dirty="0" sz="1200" spc="-15">
                <a:latin typeface="Garamond"/>
                <a:cs typeface="Garamond"/>
              </a:rPr>
              <a:t>Possuem dois</a:t>
            </a:r>
            <a:r>
              <a:rPr dirty="0" sz="1200" spc="3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estados;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ts val="1350"/>
              </a:lnSpc>
              <a:spcBef>
                <a:spcPts val="80"/>
              </a:spcBef>
            </a:pPr>
            <a:r>
              <a:rPr dirty="0" sz="1200" spc="10">
                <a:latin typeface="Garamond"/>
                <a:cs typeface="Garamond"/>
              </a:rPr>
              <a:t>Entradas </a:t>
            </a:r>
            <a:r>
              <a:rPr dirty="0" sz="1200" spc="5">
                <a:latin typeface="Garamond"/>
                <a:cs typeface="Garamond"/>
              </a:rPr>
              <a:t>Analógicas: </a:t>
            </a:r>
            <a:r>
              <a:rPr dirty="0" sz="1200" spc="-15">
                <a:latin typeface="Garamond"/>
                <a:cs typeface="Garamond"/>
              </a:rPr>
              <a:t>Possuem </a:t>
            </a:r>
            <a:r>
              <a:rPr dirty="0" sz="1200" spc="-5">
                <a:latin typeface="Garamond"/>
                <a:cs typeface="Garamond"/>
              </a:rPr>
              <a:t>um valor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20">
                <a:latin typeface="Garamond"/>
                <a:cs typeface="Garamond"/>
              </a:rPr>
              <a:t>varia </a:t>
            </a:r>
            <a:r>
              <a:rPr dirty="0" sz="1200" spc="-10">
                <a:latin typeface="Garamond"/>
                <a:cs typeface="Garamond"/>
              </a:rPr>
              <a:t>dentro de </a:t>
            </a:r>
            <a:r>
              <a:rPr dirty="0" sz="1200" spc="15">
                <a:latin typeface="Garamond"/>
                <a:cs typeface="Garamond"/>
              </a:rPr>
              <a:t>uma  determinada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faixa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(0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à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10V,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-10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à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10V,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0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à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20mA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4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à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20mA);</a:t>
            </a:r>
            <a:endParaRPr sz="1200">
              <a:latin typeface="Garamond"/>
              <a:cs typeface="Garamond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5317" y="1929680"/>
            <a:ext cx="1983266" cy="12749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8" name="object 8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5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5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5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20">
                <a:solidFill>
                  <a:srgbClr val="002DA5"/>
                </a:solidFill>
                <a:latin typeface="Times New Roman"/>
                <a:cs typeface="Times New Roman"/>
              </a:rPr>
              <a:t>Partes </a:t>
            </a:r>
            <a:r>
              <a:rPr dirty="0" sz="1600" spc="85">
                <a:solidFill>
                  <a:srgbClr val="002DA5"/>
                </a:solidFill>
                <a:latin typeface="Times New Roman"/>
                <a:cs typeface="Times New Roman"/>
              </a:rPr>
              <a:t>do</a:t>
            </a:r>
            <a:r>
              <a:rPr dirty="0" sz="1600" spc="19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5">
                <a:solidFill>
                  <a:srgbClr val="002DA5"/>
                </a:solidFill>
                <a:latin typeface="Verdana"/>
                <a:cs typeface="Verdana"/>
              </a:rPr>
              <a:t>Pontos </a:t>
            </a:r>
            <a:r>
              <a:rPr dirty="0" sz="900" spc="-15">
                <a:solidFill>
                  <a:srgbClr val="002DA5"/>
                </a:solidFill>
                <a:latin typeface="Verdana"/>
                <a:cs typeface="Verdana"/>
              </a:rPr>
              <a:t>de</a:t>
            </a:r>
            <a:r>
              <a:rPr dirty="0" sz="900" spc="50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002DA5"/>
                </a:solidFill>
                <a:latin typeface="Verdana"/>
                <a:cs typeface="Verdana"/>
              </a:rPr>
              <a:t>Saída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883702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2093734"/>
            <a:ext cx="63220" cy="632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056" y="1190688"/>
            <a:ext cx="4358005" cy="118491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ts val="1350"/>
              </a:lnSpc>
              <a:spcBef>
                <a:spcPts val="229"/>
              </a:spcBef>
            </a:pPr>
            <a:r>
              <a:rPr dirty="0" sz="1200" spc="-5">
                <a:latin typeface="Garamond"/>
                <a:cs typeface="Garamond"/>
              </a:rPr>
              <a:t>Considera-se </a:t>
            </a:r>
            <a:r>
              <a:rPr dirty="0" sz="1200" spc="20">
                <a:latin typeface="Garamond"/>
                <a:cs typeface="Garamond"/>
              </a:rPr>
              <a:t>cada </a:t>
            </a:r>
            <a:r>
              <a:rPr dirty="0" sz="1200" spc="15">
                <a:latin typeface="Garamond"/>
                <a:cs typeface="Garamond"/>
              </a:rPr>
              <a:t>sinal </a:t>
            </a:r>
            <a:r>
              <a:rPr dirty="0" sz="1200" spc="-10">
                <a:latin typeface="Garamond"/>
                <a:cs typeface="Garamond"/>
              </a:rPr>
              <a:t>produzido </a:t>
            </a:r>
            <a:r>
              <a:rPr dirty="0" sz="1200" spc="-15">
                <a:latin typeface="Garamond"/>
                <a:cs typeface="Garamond"/>
              </a:rPr>
              <a:t>pelo </a:t>
            </a:r>
            <a:r>
              <a:rPr dirty="0" sz="1200">
                <a:latin typeface="Garamond"/>
                <a:cs typeface="Garamond"/>
              </a:rPr>
              <a:t>CLP, </a:t>
            </a:r>
            <a:r>
              <a:rPr dirty="0" sz="1200" spc="30">
                <a:latin typeface="Garamond"/>
                <a:cs typeface="Garamond"/>
              </a:rPr>
              <a:t>para </a:t>
            </a:r>
            <a:r>
              <a:rPr dirty="0" sz="1200" spc="5">
                <a:latin typeface="Garamond"/>
                <a:cs typeface="Garamond"/>
              </a:rPr>
              <a:t>acionar </a:t>
            </a:r>
            <a:r>
              <a:rPr dirty="0" sz="1200" spc="-5">
                <a:latin typeface="Garamond"/>
                <a:cs typeface="Garamond"/>
              </a:rPr>
              <a:t>dispositivos</a:t>
            </a:r>
            <a:r>
              <a:rPr dirty="0" sz="1200" spc="-140">
                <a:latin typeface="Garamond"/>
                <a:cs typeface="Garamond"/>
              </a:rPr>
              <a:t> </a:t>
            </a:r>
            <a:r>
              <a:rPr dirty="0" sz="1200" spc="-30">
                <a:latin typeface="Garamond"/>
                <a:cs typeface="Garamond"/>
              </a:rPr>
              <a:t>ou  </a:t>
            </a:r>
            <a:r>
              <a:rPr dirty="0" sz="1200" spc="-20">
                <a:latin typeface="Garamond"/>
                <a:cs typeface="Garamond"/>
              </a:rPr>
              <a:t>componentes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10">
                <a:latin typeface="Garamond"/>
                <a:cs typeface="Garamond"/>
              </a:rPr>
              <a:t>sistema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15">
                <a:latin typeface="Garamond"/>
                <a:cs typeface="Garamond"/>
              </a:rPr>
              <a:t>controle </a:t>
            </a:r>
            <a:r>
              <a:rPr dirty="0" sz="1200" spc="10">
                <a:latin typeface="Garamond"/>
                <a:cs typeface="Garamond"/>
              </a:rPr>
              <a:t>constitui </a:t>
            </a:r>
            <a:r>
              <a:rPr dirty="0" sz="1200" spc="-5">
                <a:latin typeface="Garamond"/>
                <a:cs typeface="Garamond"/>
              </a:rPr>
              <a:t>um </a:t>
            </a:r>
            <a:r>
              <a:rPr dirty="0" sz="1200" spc="-20">
                <a:latin typeface="Garamond"/>
                <a:cs typeface="Garamond"/>
              </a:rPr>
              <a:t>ponto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25">
                <a:latin typeface="Garamond"/>
                <a:cs typeface="Garamond"/>
              </a:rPr>
              <a:t>saída. </a:t>
            </a:r>
            <a:r>
              <a:rPr dirty="0" sz="1200" spc="10">
                <a:latin typeface="Garamond"/>
                <a:cs typeface="Garamond"/>
              </a:rPr>
              <a:t>Ex.:  </a:t>
            </a:r>
            <a:r>
              <a:rPr dirty="0" sz="1200" spc="15">
                <a:latin typeface="Garamond"/>
                <a:cs typeface="Garamond"/>
              </a:rPr>
              <a:t>Lâmpadas, </a:t>
            </a:r>
            <a:r>
              <a:rPr dirty="0" sz="1200" spc="-10">
                <a:latin typeface="Garamond"/>
                <a:cs typeface="Garamond"/>
              </a:rPr>
              <a:t>Solenóides,</a:t>
            </a:r>
            <a:r>
              <a:rPr dirty="0" sz="1200" spc="10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Motores.</a:t>
            </a:r>
            <a:endParaRPr sz="1200">
              <a:latin typeface="Garamond"/>
              <a:cs typeface="Garamond"/>
            </a:endParaRPr>
          </a:p>
          <a:p>
            <a:pPr algn="just" marL="289560">
              <a:lnSpc>
                <a:spcPct val="100000"/>
              </a:lnSpc>
              <a:spcBef>
                <a:spcPts val="495"/>
              </a:spcBef>
            </a:pPr>
            <a:r>
              <a:rPr dirty="0" sz="1200" spc="25">
                <a:latin typeface="Garamond"/>
                <a:cs typeface="Garamond"/>
              </a:rPr>
              <a:t>Saídas </a:t>
            </a:r>
            <a:r>
              <a:rPr dirty="0" sz="1200" spc="15">
                <a:latin typeface="Garamond"/>
                <a:cs typeface="Garamond"/>
              </a:rPr>
              <a:t>Digitais: </a:t>
            </a:r>
            <a:r>
              <a:rPr dirty="0" sz="1200" spc="-15">
                <a:latin typeface="Garamond"/>
                <a:cs typeface="Garamond"/>
              </a:rPr>
              <a:t>Possuem dois</a:t>
            </a:r>
            <a:r>
              <a:rPr dirty="0" sz="1200" spc="15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estados;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ts val="1350"/>
              </a:lnSpc>
              <a:spcBef>
                <a:spcPts val="330"/>
              </a:spcBef>
            </a:pPr>
            <a:r>
              <a:rPr dirty="0" sz="1200" spc="25">
                <a:latin typeface="Garamond"/>
                <a:cs typeface="Garamond"/>
              </a:rPr>
              <a:t>Saídas </a:t>
            </a:r>
            <a:r>
              <a:rPr dirty="0" sz="1200" spc="5">
                <a:latin typeface="Garamond"/>
                <a:cs typeface="Garamond"/>
              </a:rPr>
              <a:t>Analógicas: </a:t>
            </a:r>
            <a:r>
              <a:rPr dirty="0" sz="1200" spc="-15">
                <a:latin typeface="Garamond"/>
                <a:cs typeface="Garamond"/>
              </a:rPr>
              <a:t>Possuem </a:t>
            </a:r>
            <a:r>
              <a:rPr dirty="0" sz="1200" spc="-5">
                <a:latin typeface="Garamond"/>
                <a:cs typeface="Garamond"/>
              </a:rPr>
              <a:t>um valor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20">
                <a:latin typeface="Garamond"/>
                <a:cs typeface="Garamond"/>
              </a:rPr>
              <a:t>varia </a:t>
            </a:r>
            <a:r>
              <a:rPr dirty="0" sz="1200" spc="-10">
                <a:latin typeface="Garamond"/>
                <a:cs typeface="Garamond"/>
              </a:rPr>
              <a:t>dentro de </a:t>
            </a:r>
            <a:r>
              <a:rPr dirty="0" sz="1200" spc="15">
                <a:latin typeface="Garamond"/>
                <a:cs typeface="Garamond"/>
              </a:rPr>
              <a:t>uma </a:t>
            </a:r>
            <a:r>
              <a:rPr dirty="0" sz="1200" spc="-10">
                <a:latin typeface="Garamond"/>
                <a:cs typeface="Garamond"/>
              </a:rPr>
              <a:t>de-  </a:t>
            </a:r>
            <a:r>
              <a:rPr dirty="0" sz="1200" spc="20">
                <a:latin typeface="Garamond"/>
                <a:cs typeface="Garamond"/>
              </a:rPr>
              <a:t>terminada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faixa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(0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à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10V,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-10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à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10V,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0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à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20mA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4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a</a:t>
            </a:r>
            <a:r>
              <a:rPr dirty="0" sz="1200" spc="65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20mA).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3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3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3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30">
                <a:solidFill>
                  <a:srgbClr val="002DA5"/>
                </a:solidFill>
                <a:latin typeface="Verdana"/>
                <a:cs typeface="Verdana"/>
              </a:rPr>
              <a:t>Métodos </a:t>
            </a:r>
            <a:r>
              <a:rPr dirty="0" sz="900" spc="10">
                <a:solidFill>
                  <a:srgbClr val="002DA5"/>
                </a:solidFill>
                <a:latin typeface="Verdana"/>
                <a:cs typeface="Verdana"/>
              </a:rPr>
              <a:t>Avaliativos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56" y="789533"/>
            <a:ext cx="4485005" cy="1049020"/>
            <a:chOff x="86956" y="789533"/>
            <a:chExt cx="4485005" cy="1049020"/>
          </a:xfrm>
        </p:grpSpPr>
        <p:sp>
          <p:nvSpPr>
            <p:cNvPr id="4" name="object 4"/>
            <p:cNvSpPr/>
            <p:nvPr/>
          </p:nvSpPr>
          <p:spPr>
            <a:xfrm>
              <a:off x="86956" y="789533"/>
              <a:ext cx="4434205" cy="169545"/>
            </a:xfrm>
            <a:custGeom>
              <a:avLst/>
              <a:gdLst/>
              <a:ahLst/>
              <a:cxnLst/>
              <a:rect l="l" t="t" r="r" b="b"/>
              <a:pathLst>
                <a:path w="4434205" h="16954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9526"/>
                  </a:lnTo>
                  <a:lnTo>
                    <a:pt x="4434139" y="169526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833767"/>
              <a:ext cx="4484878" cy="163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1736953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1724253"/>
              <a:ext cx="438328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884555"/>
              <a:ext cx="50739" cy="8523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56" y="990676"/>
              <a:ext cx="4434205" cy="797560"/>
            </a:xfrm>
            <a:custGeom>
              <a:avLst/>
              <a:gdLst/>
              <a:ahLst/>
              <a:cxnLst/>
              <a:rect l="l" t="t" r="r" b="b"/>
              <a:pathLst>
                <a:path w="4434205" h="797560">
                  <a:moveTo>
                    <a:pt x="4434139" y="0"/>
                  </a:moveTo>
                  <a:lnTo>
                    <a:pt x="0" y="0"/>
                  </a:lnTo>
                  <a:lnTo>
                    <a:pt x="0" y="746277"/>
                  </a:lnTo>
                  <a:lnTo>
                    <a:pt x="4008" y="766001"/>
                  </a:lnTo>
                  <a:lnTo>
                    <a:pt x="14922" y="782154"/>
                  </a:lnTo>
                  <a:lnTo>
                    <a:pt x="31075" y="793069"/>
                  </a:lnTo>
                  <a:lnTo>
                    <a:pt x="50800" y="797077"/>
                  </a:lnTo>
                  <a:lnTo>
                    <a:pt x="4383338" y="797077"/>
                  </a:lnTo>
                  <a:lnTo>
                    <a:pt x="4403063" y="793069"/>
                  </a:lnTo>
                  <a:lnTo>
                    <a:pt x="4419216" y="782154"/>
                  </a:lnTo>
                  <a:lnTo>
                    <a:pt x="4430130" y="766001"/>
                  </a:lnTo>
                  <a:lnTo>
                    <a:pt x="4434139" y="746277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871855"/>
              <a:ext cx="0" cy="884555"/>
            </a:xfrm>
            <a:custGeom>
              <a:avLst/>
              <a:gdLst/>
              <a:ahLst/>
              <a:cxnLst/>
              <a:rect l="l" t="t" r="r" b="b"/>
              <a:pathLst>
                <a:path w="0" h="884555">
                  <a:moveTo>
                    <a:pt x="0" y="8841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8591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8464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1095" y="8337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1020546"/>
              <a:ext cx="63220" cy="632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59" y="1230579"/>
              <a:ext cx="63220" cy="632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1440611"/>
              <a:ext cx="63220" cy="632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1650644"/>
              <a:ext cx="63220" cy="6322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6956" y="1939683"/>
            <a:ext cx="4485005" cy="1049020"/>
            <a:chOff x="86956" y="1939683"/>
            <a:chExt cx="4485005" cy="1049020"/>
          </a:xfrm>
        </p:grpSpPr>
        <p:sp>
          <p:nvSpPr>
            <p:cNvPr id="19" name="object 19"/>
            <p:cNvSpPr/>
            <p:nvPr/>
          </p:nvSpPr>
          <p:spPr>
            <a:xfrm>
              <a:off x="86956" y="1939683"/>
              <a:ext cx="4434205" cy="169545"/>
            </a:xfrm>
            <a:custGeom>
              <a:avLst/>
              <a:gdLst/>
              <a:ahLst/>
              <a:cxnLst/>
              <a:rect l="l" t="t" r="r" b="b"/>
              <a:pathLst>
                <a:path w="4434205" h="16954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9526"/>
                  </a:lnTo>
                  <a:lnTo>
                    <a:pt x="4434139" y="169526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56" y="1983917"/>
              <a:ext cx="4484878" cy="1632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2887103"/>
              <a:ext cx="101600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557" y="2874403"/>
              <a:ext cx="4383277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2034705"/>
              <a:ext cx="50739" cy="85239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6956" y="2140826"/>
              <a:ext cx="4434205" cy="797560"/>
            </a:xfrm>
            <a:custGeom>
              <a:avLst/>
              <a:gdLst/>
              <a:ahLst/>
              <a:cxnLst/>
              <a:rect l="l" t="t" r="r" b="b"/>
              <a:pathLst>
                <a:path w="4434205" h="797560">
                  <a:moveTo>
                    <a:pt x="4434139" y="0"/>
                  </a:moveTo>
                  <a:lnTo>
                    <a:pt x="0" y="0"/>
                  </a:lnTo>
                  <a:lnTo>
                    <a:pt x="0" y="746277"/>
                  </a:lnTo>
                  <a:lnTo>
                    <a:pt x="4008" y="766001"/>
                  </a:lnTo>
                  <a:lnTo>
                    <a:pt x="14922" y="782154"/>
                  </a:lnTo>
                  <a:lnTo>
                    <a:pt x="31075" y="793069"/>
                  </a:lnTo>
                  <a:lnTo>
                    <a:pt x="50800" y="797077"/>
                  </a:lnTo>
                  <a:lnTo>
                    <a:pt x="4383338" y="797077"/>
                  </a:lnTo>
                  <a:lnTo>
                    <a:pt x="4403063" y="793069"/>
                  </a:lnTo>
                  <a:lnTo>
                    <a:pt x="4419216" y="782154"/>
                  </a:lnTo>
                  <a:lnTo>
                    <a:pt x="4430130" y="766001"/>
                  </a:lnTo>
                  <a:lnTo>
                    <a:pt x="4434139" y="746277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21095" y="2022005"/>
              <a:ext cx="0" cy="884555"/>
            </a:xfrm>
            <a:custGeom>
              <a:avLst/>
              <a:gdLst/>
              <a:ahLst/>
              <a:cxnLst/>
              <a:rect l="l" t="t" r="r" b="b"/>
              <a:pathLst>
                <a:path w="0" h="884555">
                  <a:moveTo>
                    <a:pt x="0" y="88414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21095" y="20093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21095" y="19966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21095" y="19839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2170696"/>
              <a:ext cx="63220" cy="6322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2380729"/>
              <a:ext cx="63220" cy="6322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359" y="2590761"/>
              <a:ext cx="63220" cy="6322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359" y="2800794"/>
              <a:ext cx="63220" cy="6322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8856" y="775642"/>
            <a:ext cx="4446905" cy="2428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>
              <a:lnSpc>
                <a:spcPts val="1175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1</a:t>
            </a:r>
            <a:r>
              <a:rPr dirty="0" baseline="64814" sz="450" spc="337">
                <a:latin typeface="Yu Gothic"/>
                <a:cs typeface="Yu Gothic"/>
              </a:rPr>
              <a:t>o</a:t>
            </a:r>
            <a:r>
              <a:rPr dirty="0" baseline="64814" sz="450" spc="337">
                <a:latin typeface="Yu Gothic"/>
                <a:cs typeface="Yu Gothic"/>
              </a:rPr>
              <a:t>   </a:t>
            </a:r>
            <a:r>
              <a:rPr dirty="0" baseline="64814" sz="450" spc="52">
                <a:latin typeface="Yu Gothic"/>
                <a:cs typeface="Yu Gothic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Bimestre</a:t>
            </a:r>
            <a:endParaRPr sz="1000">
              <a:latin typeface="Times New Roman"/>
              <a:cs typeface="Times New Roman"/>
            </a:endParaRPr>
          </a:p>
          <a:p>
            <a:pPr marL="365760">
              <a:lnSpc>
                <a:spcPts val="1415"/>
              </a:lnSpc>
            </a:pPr>
            <a:r>
              <a:rPr dirty="0" sz="1000" spc="70">
                <a:latin typeface="Century"/>
                <a:cs typeface="Century"/>
              </a:rPr>
              <a:t>Início: </a:t>
            </a:r>
            <a:r>
              <a:rPr dirty="0" sz="1200" spc="-25">
                <a:latin typeface="Garamond"/>
                <a:cs typeface="Garamond"/>
              </a:rPr>
              <a:t>27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junho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2016</a:t>
            </a:r>
            <a:endParaRPr sz="1200">
              <a:latin typeface="Garamond"/>
              <a:cs typeface="Garamond"/>
            </a:endParaRPr>
          </a:p>
          <a:p>
            <a:pPr marL="365760" marR="2121535">
              <a:lnSpc>
                <a:spcPct val="114799"/>
              </a:lnSpc>
            </a:pPr>
            <a:r>
              <a:rPr dirty="0" sz="1000" spc="95">
                <a:latin typeface="Century"/>
                <a:cs typeface="Century"/>
              </a:rPr>
              <a:t>Término: </a:t>
            </a:r>
            <a:r>
              <a:rPr dirty="0" sz="1200" spc="-25">
                <a:latin typeface="Garamond"/>
                <a:cs typeface="Garamond"/>
              </a:rPr>
              <a:t>15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agosto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25">
                <a:latin typeface="Garamond"/>
                <a:cs typeface="Garamond"/>
              </a:rPr>
              <a:t>2016  </a:t>
            </a:r>
            <a:r>
              <a:rPr dirty="0" sz="1000" spc="80">
                <a:latin typeface="Century"/>
                <a:cs typeface="Century"/>
              </a:rPr>
              <a:t>Laboratórios: </a:t>
            </a:r>
            <a:r>
              <a:rPr dirty="0" sz="1200" spc="-45">
                <a:latin typeface="Garamond"/>
                <a:cs typeface="Garamond"/>
              </a:rPr>
              <a:t>40%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 spc="10">
                <a:latin typeface="Garamond"/>
                <a:cs typeface="Garamond"/>
              </a:rPr>
              <a:t>nota </a:t>
            </a:r>
            <a:r>
              <a:rPr dirty="0" sz="1200" spc="30">
                <a:latin typeface="Garamond"/>
                <a:cs typeface="Garamond"/>
              </a:rPr>
              <a:t>*;  </a:t>
            </a:r>
            <a:r>
              <a:rPr dirty="0" sz="1000" spc="60">
                <a:latin typeface="Century"/>
                <a:cs typeface="Century"/>
              </a:rPr>
              <a:t>Avaliação: </a:t>
            </a:r>
            <a:r>
              <a:rPr dirty="0" sz="1200" spc="-45">
                <a:latin typeface="Garamond"/>
                <a:cs typeface="Garamond"/>
              </a:rPr>
              <a:t>60%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 spc="10">
                <a:latin typeface="Garamond"/>
                <a:cs typeface="Garamond"/>
              </a:rPr>
              <a:t>nota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 spc="30">
                <a:latin typeface="Garamond"/>
                <a:cs typeface="Garamond"/>
              </a:rPr>
              <a:t>*;</a:t>
            </a:r>
            <a:endParaRPr sz="1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Garamond"/>
              <a:cs typeface="Garamond"/>
            </a:endParaRPr>
          </a:p>
          <a:p>
            <a:pPr marL="88900">
              <a:lnSpc>
                <a:spcPts val="1175"/>
              </a:lnSpc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r>
              <a:rPr dirty="0" baseline="64814" sz="450" spc="337">
                <a:latin typeface="Yu Gothic"/>
                <a:cs typeface="Yu Gothic"/>
              </a:rPr>
              <a:t>o</a:t>
            </a:r>
            <a:r>
              <a:rPr dirty="0" baseline="64814" sz="450" spc="337">
                <a:latin typeface="Yu Gothic"/>
                <a:cs typeface="Yu Gothic"/>
              </a:rPr>
              <a:t>   </a:t>
            </a:r>
            <a:r>
              <a:rPr dirty="0" baseline="64814" sz="450" spc="52">
                <a:latin typeface="Yu Gothic"/>
                <a:cs typeface="Yu Gothic"/>
              </a:rPr>
              <a:t> </a:t>
            </a:r>
            <a:r>
              <a:rPr dirty="0" sz="1000" spc="30">
                <a:latin typeface="Times New Roman"/>
                <a:cs typeface="Times New Roman"/>
              </a:rPr>
              <a:t>Bimestre</a:t>
            </a:r>
            <a:endParaRPr sz="1000">
              <a:latin typeface="Times New Roman"/>
              <a:cs typeface="Times New Roman"/>
            </a:endParaRPr>
          </a:p>
          <a:p>
            <a:pPr marL="365760">
              <a:lnSpc>
                <a:spcPts val="1415"/>
              </a:lnSpc>
            </a:pPr>
            <a:r>
              <a:rPr dirty="0" sz="1000" spc="70">
                <a:latin typeface="Century"/>
                <a:cs typeface="Century"/>
              </a:rPr>
              <a:t>Início: </a:t>
            </a:r>
            <a:r>
              <a:rPr dirty="0" sz="1200" spc="-25">
                <a:latin typeface="Garamond"/>
                <a:cs typeface="Garamond"/>
              </a:rPr>
              <a:t>22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agosto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2016</a:t>
            </a:r>
            <a:endParaRPr sz="1200">
              <a:latin typeface="Garamond"/>
              <a:cs typeface="Garamond"/>
            </a:endParaRPr>
          </a:p>
          <a:p>
            <a:pPr marL="365760" marR="2030095">
              <a:lnSpc>
                <a:spcPct val="114799"/>
              </a:lnSpc>
            </a:pPr>
            <a:r>
              <a:rPr dirty="0" sz="1000" spc="95">
                <a:latin typeface="Century"/>
                <a:cs typeface="Century"/>
              </a:rPr>
              <a:t>Término: </a:t>
            </a:r>
            <a:r>
              <a:rPr dirty="0" sz="1200" spc="-25">
                <a:latin typeface="Garamond"/>
                <a:cs typeface="Garamond"/>
              </a:rPr>
              <a:t>24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outubro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25">
                <a:latin typeface="Garamond"/>
                <a:cs typeface="Garamond"/>
              </a:rPr>
              <a:t>2016  </a:t>
            </a:r>
            <a:r>
              <a:rPr dirty="0" sz="1000" spc="80">
                <a:latin typeface="Century"/>
                <a:cs typeface="Century"/>
              </a:rPr>
              <a:t>Laboratórios: </a:t>
            </a:r>
            <a:r>
              <a:rPr dirty="0" sz="1200" spc="-45">
                <a:latin typeface="Garamond"/>
                <a:cs typeface="Garamond"/>
              </a:rPr>
              <a:t>40%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 spc="10">
                <a:latin typeface="Garamond"/>
                <a:cs typeface="Garamond"/>
              </a:rPr>
              <a:t>nota </a:t>
            </a:r>
            <a:r>
              <a:rPr dirty="0" sz="1200" spc="30">
                <a:latin typeface="Garamond"/>
                <a:cs typeface="Garamond"/>
              </a:rPr>
              <a:t>*;  </a:t>
            </a:r>
            <a:r>
              <a:rPr dirty="0" sz="1000" spc="60">
                <a:latin typeface="Century"/>
                <a:cs typeface="Century"/>
              </a:rPr>
              <a:t>Avaliação: </a:t>
            </a:r>
            <a:r>
              <a:rPr dirty="0" sz="1200" spc="-45">
                <a:latin typeface="Garamond"/>
                <a:cs typeface="Garamond"/>
              </a:rPr>
              <a:t>60%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 spc="10">
                <a:latin typeface="Garamond"/>
                <a:cs typeface="Garamond"/>
              </a:rPr>
              <a:t>nota</a:t>
            </a:r>
            <a:r>
              <a:rPr dirty="0" sz="1200" spc="-5">
                <a:latin typeface="Garamond"/>
                <a:cs typeface="Garamond"/>
              </a:rPr>
              <a:t> </a:t>
            </a:r>
            <a:r>
              <a:rPr dirty="0" sz="1200" spc="30">
                <a:latin typeface="Garamond"/>
                <a:cs typeface="Garamond"/>
              </a:rPr>
              <a:t>*;</a:t>
            </a:r>
            <a:endParaRPr sz="1200">
              <a:latin typeface="Garamond"/>
              <a:cs typeface="Garamond"/>
            </a:endParaRPr>
          </a:p>
          <a:p>
            <a:pPr marL="88900">
              <a:lnSpc>
                <a:spcPct val="100000"/>
              </a:lnSpc>
              <a:spcBef>
                <a:spcPts val="880"/>
              </a:spcBef>
            </a:pPr>
            <a:r>
              <a:rPr dirty="0" sz="1200" spc="25">
                <a:latin typeface="Garamond"/>
                <a:cs typeface="Garamond"/>
              </a:rPr>
              <a:t>* </a:t>
            </a:r>
            <a:r>
              <a:rPr dirty="0" sz="1200" spc="-20">
                <a:latin typeface="Garamond"/>
                <a:cs typeface="Garamond"/>
              </a:rPr>
              <a:t>Forma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10">
                <a:latin typeface="Garamond"/>
                <a:cs typeface="Garamond"/>
              </a:rPr>
              <a:t>avaliação </a:t>
            </a:r>
            <a:r>
              <a:rPr dirty="0" sz="1200" spc="-20">
                <a:latin typeface="Garamond"/>
                <a:cs typeface="Garamond"/>
              </a:rPr>
              <a:t>e pesos </a:t>
            </a:r>
            <a:r>
              <a:rPr dirty="0" sz="1200" spc="-15">
                <a:latin typeface="Garamond"/>
                <a:cs typeface="Garamond"/>
              </a:rPr>
              <a:t>podem </a:t>
            </a:r>
            <a:r>
              <a:rPr dirty="0" sz="1200" spc="-5">
                <a:latin typeface="Garamond"/>
                <a:cs typeface="Garamond"/>
              </a:rPr>
              <a:t>ser </a:t>
            </a:r>
            <a:r>
              <a:rPr dirty="0" sz="1200">
                <a:latin typeface="Garamond"/>
                <a:cs typeface="Garamond"/>
              </a:rPr>
              <a:t>modi </a:t>
            </a:r>
            <a:r>
              <a:rPr dirty="0" sz="1200" spc="40">
                <a:latin typeface="Garamond"/>
                <a:cs typeface="Garamond"/>
              </a:rPr>
              <a:t>cados </a:t>
            </a:r>
            <a:r>
              <a:rPr dirty="0" sz="1200" spc="10">
                <a:latin typeface="Garamond"/>
                <a:cs typeface="Garamond"/>
              </a:rPr>
              <a:t>durante </a:t>
            </a:r>
            <a:r>
              <a:rPr dirty="0" sz="1200" spc="-70">
                <a:latin typeface="Garamond"/>
                <a:cs typeface="Garamond"/>
              </a:rPr>
              <a:t>o</a:t>
            </a:r>
            <a:r>
              <a:rPr dirty="0" sz="1200" spc="7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semestre.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35" name="object 35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11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11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11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20">
                <a:solidFill>
                  <a:srgbClr val="002DA5"/>
                </a:solidFill>
                <a:latin typeface="Times New Roman"/>
                <a:cs typeface="Times New Roman"/>
              </a:rPr>
              <a:t>Partes </a:t>
            </a:r>
            <a:r>
              <a:rPr dirty="0" sz="1600" spc="85">
                <a:solidFill>
                  <a:srgbClr val="002DA5"/>
                </a:solidFill>
                <a:latin typeface="Times New Roman"/>
                <a:cs typeface="Times New Roman"/>
              </a:rPr>
              <a:t>do</a:t>
            </a:r>
            <a:r>
              <a:rPr dirty="0" sz="1600" spc="19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25">
                <a:solidFill>
                  <a:srgbClr val="002DA5"/>
                </a:solidFill>
                <a:latin typeface="Verdana"/>
                <a:cs typeface="Verdana"/>
              </a:rPr>
              <a:t>Programa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187348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569453"/>
            <a:ext cx="63220" cy="63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951570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359" y="2505748"/>
            <a:ext cx="63220" cy="63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359" y="2887852"/>
            <a:ext cx="63220" cy="632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5056" y="666406"/>
            <a:ext cx="4358005" cy="250317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12700" marR="5080">
              <a:lnSpc>
                <a:spcPts val="1360"/>
              </a:lnSpc>
              <a:spcBef>
                <a:spcPts val="225"/>
              </a:spcBef>
            </a:pPr>
            <a:r>
              <a:rPr dirty="0" sz="1200" spc="-50">
                <a:latin typeface="Garamond"/>
                <a:cs typeface="Garamond"/>
              </a:rPr>
              <a:t>É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>
                <a:latin typeface="Garamond"/>
                <a:cs typeface="Garamond"/>
              </a:rPr>
              <a:t>lógica </a:t>
            </a:r>
            <a:r>
              <a:rPr dirty="0" sz="1200" spc="5">
                <a:latin typeface="Garamond"/>
                <a:cs typeface="Garamond"/>
              </a:rPr>
              <a:t>existente </a:t>
            </a:r>
            <a:r>
              <a:rPr dirty="0" sz="1200">
                <a:latin typeface="Garamond"/>
                <a:cs typeface="Garamond"/>
              </a:rPr>
              <a:t>entre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200" spc="-20">
                <a:latin typeface="Garamond"/>
                <a:cs typeface="Garamond"/>
              </a:rPr>
              <a:t>pontos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20">
                <a:latin typeface="Garamond"/>
                <a:cs typeface="Garamond"/>
              </a:rPr>
              <a:t>entrada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25">
                <a:latin typeface="Garamond"/>
                <a:cs typeface="Garamond"/>
              </a:rPr>
              <a:t>saída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15">
                <a:latin typeface="Garamond"/>
                <a:cs typeface="Garamond"/>
              </a:rPr>
              <a:t>executa </a:t>
            </a:r>
            <a:r>
              <a:rPr dirty="0" sz="1200" spc="20">
                <a:latin typeface="Garamond"/>
                <a:cs typeface="Garamond"/>
              </a:rPr>
              <a:t>as  </a:t>
            </a:r>
            <a:r>
              <a:rPr dirty="0" sz="1200" spc="-20">
                <a:latin typeface="Garamond"/>
                <a:cs typeface="Garamond"/>
              </a:rPr>
              <a:t>funções </a:t>
            </a:r>
            <a:r>
              <a:rPr dirty="0" sz="1200" spc="10">
                <a:latin typeface="Garamond"/>
                <a:cs typeface="Garamond"/>
              </a:rPr>
              <a:t>desejadas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15">
                <a:latin typeface="Garamond"/>
                <a:cs typeface="Garamond"/>
              </a:rPr>
              <a:t>acordo </a:t>
            </a:r>
            <a:r>
              <a:rPr dirty="0" sz="1200" spc="-40">
                <a:latin typeface="Garamond"/>
                <a:cs typeface="Garamond"/>
              </a:rPr>
              <a:t>com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5">
                <a:latin typeface="Garamond"/>
                <a:cs typeface="Garamond"/>
              </a:rPr>
              <a:t>estado </a:t>
            </a:r>
            <a:r>
              <a:rPr dirty="0" sz="1200" spc="15">
                <a:latin typeface="Garamond"/>
                <a:cs typeface="Garamond"/>
              </a:rPr>
              <a:t>das</a:t>
            </a:r>
            <a:r>
              <a:rPr dirty="0" sz="1200" spc="12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mesmas.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ts val="1360"/>
              </a:lnSpc>
              <a:spcBef>
                <a:spcPts val="585"/>
              </a:spcBef>
            </a:pPr>
            <a:r>
              <a:rPr dirty="0" sz="1200" spc="-15">
                <a:latin typeface="Garamond"/>
                <a:cs typeface="Garamond"/>
              </a:rPr>
              <a:t>EEPROM: </a:t>
            </a:r>
            <a:r>
              <a:rPr dirty="0" sz="1200" spc="-5">
                <a:latin typeface="Garamond"/>
                <a:cs typeface="Garamond"/>
              </a:rPr>
              <a:t>Memória </a:t>
            </a:r>
            <a:r>
              <a:rPr dirty="0" sz="1200" spc="-10">
                <a:latin typeface="Garamond"/>
                <a:cs typeface="Garamond"/>
              </a:rPr>
              <a:t>que não </a:t>
            </a:r>
            <a:r>
              <a:rPr dirty="0" sz="1200">
                <a:latin typeface="Garamond"/>
                <a:cs typeface="Garamond"/>
              </a:rPr>
              <a:t>perde </a:t>
            </a:r>
            <a:r>
              <a:rPr dirty="0" sz="1200" spc="-5">
                <a:latin typeface="Garamond"/>
                <a:cs typeface="Garamond"/>
              </a:rPr>
              <a:t>seu </a:t>
            </a:r>
            <a:r>
              <a:rPr dirty="0" sz="1200" spc="-20">
                <a:latin typeface="Garamond"/>
                <a:cs typeface="Garamond"/>
              </a:rPr>
              <a:t>conteúdo </a:t>
            </a:r>
            <a:r>
              <a:rPr dirty="0" sz="1200" spc="-5">
                <a:latin typeface="Garamond"/>
                <a:cs typeface="Garamond"/>
              </a:rPr>
              <a:t>quando </a:t>
            </a:r>
            <a:r>
              <a:rPr dirty="0" sz="1200" spc="15">
                <a:latin typeface="Garamond"/>
                <a:cs typeface="Garamond"/>
              </a:rPr>
              <a:t>desligada 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10">
                <a:latin typeface="Garamond"/>
                <a:cs typeface="Garamond"/>
              </a:rPr>
              <a:t>alimentação. </a:t>
            </a:r>
            <a:r>
              <a:rPr dirty="0" sz="1200" spc="-15">
                <a:latin typeface="Garamond"/>
                <a:cs typeface="Garamond"/>
              </a:rPr>
              <a:t>Normalmente </a:t>
            </a:r>
            <a:r>
              <a:rPr dirty="0" sz="1200" spc="-20">
                <a:latin typeface="Garamond"/>
                <a:cs typeface="Garamond"/>
              </a:rPr>
              <a:t>contém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5">
                <a:latin typeface="Garamond"/>
                <a:cs typeface="Garamond"/>
              </a:rPr>
              <a:t>programa </a:t>
            </a:r>
            <a:r>
              <a:rPr dirty="0" sz="1200" spc="-35">
                <a:latin typeface="Garamond"/>
                <a:cs typeface="Garamond"/>
              </a:rPr>
              <a:t>do</a:t>
            </a:r>
            <a:r>
              <a:rPr dirty="0" sz="1200" spc="5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usuário.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ts val="1350"/>
              </a:lnSpc>
              <a:spcBef>
                <a:spcPts val="295"/>
              </a:spcBef>
            </a:pPr>
            <a:r>
              <a:rPr dirty="0" sz="1200" spc="20">
                <a:latin typeface="Garamond"/>
                <a:cs typeface="Garamond"/>
              </a:rPr>
              <a:t>BIT: </a:t>
            </a:r>
            <a:r>
              <a:rPr dirty="0" sz="1200" spc="-20">
                <a:latin typeface="Garamond"/>
                <a:cs typeface="Garamond"/>
              </a:rPr>
              <a:t>é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10">
                <a:latin typeface="Garamond"/>
                <a:cs typeface="Garamond"/>
              </a:rPr>
              <a:t>unidade </a:t>
            </a:r>
            <a:r>
              <a:rPr dirty="0" sz="1200" spc="30">
                <a:latin typeface="Garamond"/>
                <a:cs typeface="Garamond"/>
              </a:rPr>
              <a:t>para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10">
                <a:latin typeface="Garamond"/>
                <a:cs typeface="Garamond"/>
              </a:rPr>
              <a:t>sistema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numeração </a:t>
            </a:r>
            <a:r>
              <a:rPr dirty="0" sz="1200" spc="5">
                <a:latin typeface="Garamond"/>
                <a:cs typeface="Garamond"/>
              </a:rPr>
              <a:t>binário. </a:t>
            </a:r>
            <a:r>
              <a:rPr dirty="0" sz="1200" spc="-30">
                <a:latin typeface="Garamond"/>
                <a:cs typeface="Garamond"/>
              </a:rPr>
              <a:t>Um </a:t>
            </a:r>
            <a:r>
              <a:rPr dirty="0" sz="1200" spc="25">
                <a:latin typeface="Garamond"/>
                <a:cs typeface="Garamond"/>
              </a:rPr>
              <a:t>bit </a:t>
            </a:r>
            <a:r>
              <a:rPr dirty="0" sz="1200" spc="-20">
                <a:latin typeface="Garamond"/>
                <a:cs typeface="Garamond"/>
              </a:rPr>
              <a:t>é </a:t>
            </a:r>
            <a:r>
              <a:rPr dirty="0" sz="1200" spc="50">
                <a:latin typeface="Garamond"/>
                <a:cs typeface="Garamond"/>
              </a:rPr>
              <a:t>a  </a:t>
            </a:r>
            <a:r>
              <a:rPr dirty="0" sz="1200" spc="10">
                <a:latin typeface="Garamond"/>
                <a:cs typeface="Garamond"/>
              </a:rPr>
              <a:t>unidade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básica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informação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pode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assumir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0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30">
                <a:latin typeface="Garamond"/>
                <a:cs typeface="Garamond"/>
              </a:rPr>
              <a:t>ou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1.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ts val="1350"/>
              </a:lnSpc>
              <a:spcBef>
                <a:spcPts val="310"/>
              </a:spcBef>
            </a:pPr>
            <a:r>
              <a:rPr dirty="0" sz="1200" spc="35">
                <a:latin typeface="Garamond"/>
                <a:cs typeface="Garamond"/>
              </a:rPr>
              <a:t>Byte: </a:t>
            </a:r>
            <a:r>
              <a:rPr dirty="0" sz="1200" spc="-20">
                <a:latin typeface="Garamond"/>
                <a:cs typeface="Garamond"/>
              </a:rPr>
              <a:t>é </a:t>
            </a:r>
            <a:r>
              <a:rPr dirty="0" sz="1200" spc="15">
                <a:latin typeface="Garamond"/>
                <a:cs typeface="Garamond"/>
              </a:rPr>
              <a:t>uma </a:t>
            </a:r>
            <a:r>
              <a:rPr dirty="0" sz="1200" spc="10">
                <a:latin typeface="Garamond"/>
                <a:cs typeface="Garamond"/>
              </a:rPr>
              <a:t>unidade constituída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25">
                <a:latin typeface="Garamond"/>
                <a:cs typeface="Garamond"/>
              </a:rPr>
              <a:t>8 </a:t>
            </a:r>
            <a:r>
              <a:rPr dirty="0" sz="1200" spc="15">
                <a:latin typeface="Garamond"/>
                <a:cs typeface="Garamond"/>
              </a:rPr>
              <a:t>bits </a:t>
            </a:r>
            <a:r>
              <a:rPr dirty="0" sz="1200" spc="-10">
                <a:latin typeface="Garamond"/>
                <a:cs typeface="Garamond"/>
              </a:rPr>
              <a:t>consecutivos. </a:t>
            </a:r>
            <a:r>
              <a:rPr dirty="0" sz="1200" spc="-95">
                <a:latin typeface="Garamond"/>
                <a:cs typeface="Garamond"/>
              </a:rPr>
              <a:t>O </a:t>
            </a:r>
            <a:r>
              <a:rPr dirty="0" sz="1200" spc="5">
                <a:latin typeface="Garamond"/>
                <a:cs typeface="Garamond"/>
              </a:rPr>
              <a:t>estado  </a:t>
            </a:r>
            <a:r>
              <a:rPr dirty="0" sz="1200" spc="15">
                <a:latin typeface="Garamond"/>
                <a:cs typeface="Garamond"/>
              </a:rPr>
              <a:t>das entradas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5">
                <a:latin typeface="Garamond"/>
                <a:cs typeface="Garamond"/>
              </a:rPr>
              <a:t>um </a:t>
            </a:r>
            <a:r>
              <a:rPr dirty="0" sz="1200" spc="-20">
                <a:latin typeface="Garamond"/>
                <a:cs typeface="Garamond"/>
              </a:rPr>
              <a:t>módulo </a:t>
            </a:r>
            <a:r>
              <a:rPr dirty="0" sz="1200" spc="30">
                <a:latin typeface="Garamond"/>
                <a:cs typeface="Garamond"/>
              </a:rPr>
              <a:t>digital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25">
                <a:latin typeface="Garamond"/>
                <a:cs typeface="Garamond"/>
              </a:rPr>
              <a:t>8 </a:t>
            </a:r>
            <a:r>
              <a:rPr dirty="0" sz="1200" spc="-20">
                <a:latin typeface="Garamond"/>
                <a:cs typeface="Garamond"/>
              </a:rPr>
              <a:t>pontos </a:t>
            </a:r>
            <a:r>
              <a:rPr dirty="0" sz="1200" spc="-10">
                <a:latin typeface="Garamond"/>
                <a:cs typeface="Garamond"/>
              </a:rPr>
              <a:t>pode </a:t>
            </a:r>
            <a:r>
              <a:rPr dirty="0" sz="1200" spc="-5">
                <a:latin typeface="Garamond"/>
                <a:cs typeface="Garamond"/>
              </a:rPr>
              <a:t>ser</a:t>
            </a:r>
            <a:r>
              <a:rPr dirty="0" sz="1200" spc="-9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armazenado  </a:t>
            </a:r>
            <a:r>
              <a:rPr dirty="0" sz="1200" spc="-20">
                <a:latin typeface="Garamond"/>
                <a:cs typeface="Garamond"/>
              </a:rPr>
              <a:t>em </a:t>
            </a:r>
            <a:r>
              <a:rPr dirty="0" sz="1200" spc="-5">
                <a:latin typeface="Garamond"/>
                <a:cs typeface="Garamond"/>
              </a:rPr>
              <a:t>um</a:t>
            </a:r>
            <a:r>
              <a:rPr dirty="0" sz="1200" spc="135">
                <a:latin typeface="Garamond"/>
                <a:cs typeface="Garamond"/>
              </a:rPr>
              <a:t> </a:t>
            </a:r>
            <a:r>
              <a:rPr dirty="0" sz="1200" spc="35">
                <a:latin typeface="Garamond"/>
                <a:cs typeface="Garamond"/>
              </a:rPr>
              <a:t>Byte.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ts val="1350"/>
              </a:lnSpc>
              <a:spcBef>
                <a:spcPts val="315"/>
              </a:spcBef>
            </a:pPr>
            <a:r>
              <a:rPr dirty="0" sz="1200" spc="-10">
                <a:latin typeface="Garamond"/>
                <a:cs typeface="Garamond"/>
              </a:rPr>
              <a:t>Word: </a:t>
            </a:r>
            <a:r>
              <a:rPr dirty="0" sz="1200" spc="-5">
                <a:latin typeface="Garamond"/>
                <a:cs typeface="Garamond"/>
              </a:rPr>
              <a:t>Uma </a:t>
            </a:r>
            <a:r>
              <a:rPr dirty="0" sz="1200" spc="-25">
                <a:latin typeface="Garamond"/>
                <a:cs typeface="Garamond"/>
              </a:rPr>
              <a:t>word </a:t>
            </a:r>
            <a:r>
              <a:rPr dirty="0" sz="1200" spc="-20">
                <a:latin typeface="Garamond"/>
                <a:cs typeface="Garamond"/>
              </a:rPr>
              <a:t>é </a:t>
            </a:r>
            <a:r>
              <a:rPr dirty="0" sz="1200" spc="10">
                <a:latin typeface="Garamond"/>
                <a:cs typeface="Garamond"/>
              </a:rPr>
              <a:t>constituída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15">
                <a:latin typeface="Garamond"/>
                <a:cs typeface="Garamond"/>
              </a:rPr>
              <a:t>dois </a:t>
            </a:r>
            <a:r>
              <a:rPr dirty="0" sz="1200" spc="30">
                <a:latin typeface="Garamond"/>
                <a:cs typeface="Garamond"/>
              </a:rPr>
              <a:t>Bytes. </a:t>
            </a:r>
            <a:r>
              <a:rPr dirty="0" sz="1200" spc="-95">
                <a:latin typeface="Garamond"/>
                <a:cs typeface="Garamond"/>
              </a:rPr>
              <a:t>O </a:t>
            </a:r>
            <a:r>
              <a:rPr dirty="0" sz="1200" spc="-5">
                <a:latin typeface="Garamond"/>
                <a:cs typeface="Garamond"/>
              </a:rPr>
              <a:t>valor </a:t>
            </a:r>
            <a:r>
              <a:rPr dirty="0" sz="1200" spc="15">
                <a:latin typeface="Garamond"/>
                <a:cs typeface="Garamond"/>
              </a:rPr>
              <a:t>das entradas 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saídas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analógicas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podem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ser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indicados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por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words.</a:t>
            </a:r>
            <a:endParaRPr sz="1200">
              <a:latin typeface="Garamond"/>
              <a:cs typeface="Garamond"/>
            </a:endParaRPr>
          </a:p>
          <a:p>
            <a:pPr algn="just" marL="289560" marR="5080">
              <a:lnSpc>
                <a:spcPts val="1350"/>
              </a:lnSpc>
              <a:spcBef>
                <a:spcPts val="309"/>
              </a:spcBef>
            </a:pPr>
            <a:r>
              <a:rPr dirty="0" sz="1200" spc="20">
                <a:latin typeface="Garamond"/>
                <a:cs typeface="Garamond"/>
              </a:rPr>
              <a:t>CPU: </a:t>
            </a:r>
            <a:r>
              <a:rPr dirty="0" sz="1200" spc="-20">
                <a:latin typeface="Garamond"/>
                <a:cs typeface="Garamond"/>
              </a:rPr>
              <a:t>é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10">
                <a:latin typeface="Garamond"/>
                <a:cs typeface="Garamond"/>
              </a:rPr>
              <a:t>unidade </a:t>
            </a:r>
            <a:r>
              <a:rPr dirty="0" sz="1200" spc="5">
                <a:latin typeface="Garamond"/>
                <a:cs typeface="Garamond"/>
              </a:rPr>
              <a:t>inteligente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>
                <a:latin typeface="Garamond"/>
                <a:cs typeface="Garamond"/>
              </a:rPr>
              <a:t>CLP. </a:t>
            </a:r>
            <a:r>
              <a:rPr dirty="0" sz="1200" spc="-30">
                <a:latin typeface="Garamond"/>
                <a:cs typeface="Garamond"/>
              </a:rPr>
              <a:t>Na </a:t>
            </a:r>
            <a:r>
              <a:rPr dirty="0" sz="1200" spc="15">
                <a:latin typeface="Garamond"/>
                <a:cs typeface="Garamond"/>
              </a:rPr>
              <a:t>CPU </a:t>
            </a:r>
            <a:r>
              <a:rPr dirty="0" sz="1200" spc="-10">
                <a:latin typeface="Garamond"/>
                <a:cs typeface="Garamond"/>
              </a:rPr>
              <a:t>são </a:t>
            </a:r>
            <a:r>
              <a:rPr dirty="0" sz="1200" spc="10">
                <a:latin typeface="Garamond"/>
                <a:cs typeface="Garamond"/>
              </a:rPr>
              <a:t>tomadas </a:t>
            </a:r>
            <a:r>
              <a:rPr dirty="0" sz="1200" spc="20">
                <a:latin typeface="Garamond"/>
                <a:cs typeface="Garamond"/>
              </a:rPr>
              <a:t>as  </a:t>
            </a:r>
            <a:r>
              <a:rPr dirty="0" sz="1200" spc="-15">
                <a:latin typeface="Garamond"/>
                <a:cs typeface="Garamond"/>
              </a:rPr>
              <a:t>decisões </a:t>
            </a:r>
            <a:r>
              <a:rPr dirty="0" sz="1200" spc="30">
                <a:latin typeface="Garamond"/>
                <a:cs typeface="Garamond"/>
              </a:rPr>
              <a:t>para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-15">
                <a:latin typeface="Garamond"/>
                <a:cs typeface="Garamond"/>
              </a:rPr>
              <a:t>controle </a:t>
            </a:r>
            <a:r>
              <a:rPr dirty="0" sz="1200" spc="-35">
                <a:latin typeface="Garamond"/>
                <a:cs typeface="Garamond"/>
              </a:rPr>
              <a:t>do</a:t>
            </a:r>
            <a:r>
              <a:rPr dirty="0" sz="1200" spc="135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processo.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6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6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6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20">
                <a:solidFill>
                  <a:srgbClr val="002DA5"/>
                </a:solidFill>
                <a:latin typeface="Times New Roman"/>
                <a:cs typeface="Times New Roman"/>
              </a:rPr>
              <a:t>Partes </a:t>
            </a:r>
            <a:r>
              <a:rPr dirty="0" sz="1600" spc="85">
                <a:solidFill>
                  <a:srgbClr val="002DA5"/>
                </a:solidFill>
                <a:latin typeface="Times New Roman"/>
                <a:cs typeface="Times New Roman"/>
              </a:rPr>
              <a:t>do</a:t>
            </a:r>
            <a:r>
              <a:rPr dirty="0" sz="1600" spc="19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>
                <a:solidFill>
                  <a:srgbClr val="002DA5"/>
                </a:solidFill>
                <a:latin typeface="Verdana"/>
                <a:cs typeface="Verdana"/>
              </a:rPr>
              <a:t>Processamentos </a:t>
            </a:r>
            <a:r>
              <a:rPr dirty="0" sz="900" spc="-15">
                <a:solidFill>
                  <a:srgbClr val="002DA5"/>
                </a:solidFill>
                <a:latin typeface="Verdana"/>
                <a:cs typeface="Verdana"/>
              </a:rPr>
              <a:t>de</a:t>
            </a:r>
            <a:r>
              <a:rPr dirty="0" sz="900" spc="65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002DA5"/>
                </a:solidFill>
                <a:latin typeface="Verdana"/>
                <a:cs typeface="Verdana"/>
              </a:rPr>
              <a:t>Entrada/Saída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128623"/>
            <a:ext cx="63220" cy="63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59" y="1500759"/>
            <a:ext cx="63220" cy="632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9" y="1680578"/>
            <a:ext cx="63220" cy="632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741" y="1850720"/>
            <a:ext cx="50926" cy="509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829" y="2008555"/>
            <a:ext cx="50927" cy="509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829" y="2286914"/>
            <a:ext cx="50927" cy="509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741" y="2444750"/>
            <a:ext cx="50926" cy="509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829" y="2602585"/>
            <a:ext cx="50927" cy="509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829" y="2880944"/>
            <a:ext cx="50927" cy="509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5056" y="619302"/>
            <a:ext cx="4358005" cy="263207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225"/>
              </a:spcBef>
            </a:pPr>
            <a:r>
              <a:rPr dirty="0" sz="1200" spc="-50">
                <a:latin typeface="Garamond"/>
                <a:cs typeface="Garamond"/>
              </a:rPr>
              <a:t>É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>
                <a:latin typeface="Garamond"/>
                <a:cs typeface="Garamond"/>
              </a:rPr>
              <a:t>lógica </a:t>
            </a:r>
            <a:r>
              <a:rPr dirty="0" sz="1200" spc="5">
                <a:latin typeface="Garamond"/>
                <a:cs typeface="Garamond"/>
              </a:rPr>
              <a:t>existente </a:t>
            </a:r>
            <a:r>
              <a:rPr dirty="0" sz="1200">
                <a:latin typeface="Garamond"/>
                <a:cs typeface="Garamond"/>
              </a:rPr>
              <a:t>entre </a:t>
            </a:r>
            <a:r>
              <a:rPr dirty="0" sz="1200" spc="-40">
                <a:latin typeface="Garamond"/>
                <a:cs typeface="Garamond"/>
              </a:rPr>
              <a:t>os </a:t>
            </a:r>
            <a:r>
              <a:rPr dirty="0" sz="1200" spc="-20">
                <a:latin typeface="Garamond"/>
                <a:cs typeface="Garamond"/>
              </a:rPr>
              <a:t>pontos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20">
                <a:latin typeface="Garamond"/>
                <a:cs typeface="Garamond"/>
              </a:rPr>
              <a:t>entrada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25">
                <a:latin typeface="Garamond"/>
                <a:cs typeface="Garamond"/>
              </a:rPr>
              <a:t>saída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15">
                <a:latin typeface="Garamond"/>
                <a:cs typeface="Garamond"/>
              </a:rPr>
              <a:t>executa </a:t>
            </a:r>
            <a:r>
              <a:rPr dirty="0" sz="1200" spc="20">
                <a:latin typeface="Garamond"/>
                <a:cs typeface="Garamond"/>
              </a:rPr>
              <a:t>as  </a:t>
            </a:r>
            <a:r>
              <a:rPr dirty="0" sz="1200" spc="-20">
                <a:latin typeface="Garamond"/>
                <a:cs typeface="Garamond"/>
              </a:rPr>
              <a:t>funções </a:t>
            </a:r>
            <a:r>
              <a:rPr dirty="0" sz="1200" spc="10">
                <a:latin typeface="Garamond"/>
                <a:cs typeface="Garamond"/>
              </a:rPr>
              <a:t>desejadas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-15">
                <a:latin typeface="Garamond"/>
                <a:cs typeface="Garamond"/>
              </a:rPr>
              <a:t>acordo </a:t>
            </a:r>
            <a:r>
              <a:rPr dirty="0" sz="1200" spc="-40">
                <a:latin typeface="Garamond"/>
                <a:cs typeface="Garamond"/>
              </a:rPr>
              <a:t>com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5">
                <a:latin typeface="Garamond"/>
                <a:cs typeface="Garamond"/>
              </a:rPr>
              <a:t>estado </a:t>
            </a:r>
            <a:r>
              <a:rPr dirty="0" sz="1200" spc="15">
                <a:latin typeface="Garamond"/>
                <a:cs typeface="Garamond"/>
              </a:rPr>
              <a:t>das</a:t>
            </a:r>
            <a:r>
              <a:rPr dirty="0" sz="1200" spc="12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mesmas.</a:t>
            </a:r>
            <a:endParaRPr sz="1200">
              <a:latin typeface="Garamond"/>
              <a:cs typeface="Garamond"/>
            </a:endParaRPr>
          </a:p>
          <a:p>
            <a:pPr marL="289560" marR="5080">
              <a:lnSpc>
                <a:spcPts val="1350"/>
              </a:lnSpc>
              <a:spcBef>
                <a:spcPts val="500"/>
              </a:spcBef>
            </a:pPr>
            <a:r>
              <a:rPr dirty="0" sz="1200" spc="-95">
                <a:latin typeface="Garamond"/>
                <a:cs typeface="Garamond"/>
              </a:rPr>
              <a:t>O </a:t>
            </a:r>
            <a:r>
              <a:rPr dirty="0" sz="1200" spc="20">
                <a:latin typeface="Garamond"/>
                <a:cs typeface="Garamond"/>
              </a:rPr>
              <a:t>CLP </a:t>
            </a:r>
            <a:r>
              <a:rPr dirty="0" sz="1200" spc="15">
                <a:latin typeface="Garamond"/>
                <a:cs typeface="Garamond"/>
              </a:rPr>
              <a:t>executa </a:t>
            </a:r>
            <a:r>
              <a:rPr dirty="0" sz="1200" spc="-5">
                <a:latin typeface="Garamond"/>
                <a:cs typeface="Garamond"/>
              </a:rPr>
              <a:t>continuamente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5">
                <a:latin typeface="Garamond"/>
                <a:cs typeface="Garamond"/>
              </a:rPr>
              <a:t>programa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30">
                <a:latin typeface="Garamond"/>
                <a:cs typeface="Garamond"/>
              </a:rPr>
              <a:t>atualiza</a:t>
            </a:r>
            <a:r>
              <a:rPr dirty="0" sz="1200" spc="-200">
                <a:latin typeface="Garamond"/>
                <a:cs typeface="Garamond"/>
              </a:rPr>
              <a:t> </a:t>
            </a:r>
            <a:r>
              <a:rPr dirty="0" sz="1200" spc="-45">
                <a:latin typeface="Garamond"/>
                <a:cs typeface="Garamond"/>
              </a:rPr>
              <a:t>como </a:t>
            </a:r>
            <a:r>
              <a:rPr dirty="0" sz="1200" spc="10">
                <a:latin typeface="Garamond"/>
                <a:cs typeface="Garamond"/>
              </a:rPr>
              <a:t>resultado  </a:t>
            </a:r>
            <a:r>
              <a:rPr dirty="0" sz="1200" spc="-30">
                <a:latin typeface="Garamond"/>
                <a:cs typeface="Garamond"/>
              </a:rPr>
              <a:t>dos </a:t>
            </a:r>
            <a:r>
              <a:rPr dirty="0" sz="1200" spc="10">
                <a:latin typeface="Garamond"/>
                <a:cs typeface="Garamond"/>
              </a:rPr>
              <a:t>sinais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195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entrada;</a:t>
            </a:r>
            <a:endParaRPr sz="1200">
              <a:latin typeface="Garamond"/>
              <a:cs typeface="Garamond"/>
            </a:endParaRPr>
          </a:p>
          <a:p>
            <a:pPr marL="289560" marR="2854960">
              <a:lnSpc>
                <a:spcPts val="1420"/>
              </a:lnSpc>
              <a:spcBef>
                <a:spcPts val="175"/>
              </a:spcBef>
            </a:pPr>
            <a:r>
              <a:rPr dirty="0" sz="1200" spc="30">
                <a:latin typeface="Garamond"/>
                <a:cs typeface="Garamond"/>
              </a:rPr>
              <a:t>Cada </a:t>
            </a:r>
            <a:r>
              <a:rPr dirty="0" sz="1200" spc="-25">
                <a:latin typeface="Garamond"/>
                <a:cs typeface="Garamond"/>
              </a:rPr>
              <a:t>loop </a:t>
            </a:r>
            <a:r>
              <a:rPr dirty="0" sz="1200" spc="15">
                <a:latin typeface="Garamond"/>
                <a:cs typeface="Garamond"/>
              </a:rPr>
              <a:t>-&gt; </a:t>
            </a:r>
            <a:r>
              <a:rPr dirty="0" sz="1200">
                <a:latin typeface="Garamond"/>
                <a:cs typeface="Garamond"/>
              </a:rPr>
              <a:t>Ciclo;  </a:t>
            </a:r>
            <a:r>
              <a:rPr dirty="0" sz="1200" spc="-40">
                <a:latin typeface="Garamond"/>
                <a:cs typeface="Garamond"/>
              </a:rPr>
              <a:t>Dois</a:t>
            </a:r>
            <a:r>
              <a:rPr dirty="0" sz="1200" spc="5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métodos:</a:t>
            </a:r>
            <a:endParaRPr sz="1200">
              <a:latin typeface="Garamond"/>
              <a:cs typeface="Garamond"/>
            </a:endParaRPr>
          </a:p>
          <a:p>
            <a:pPr marL="566420">
              <a:lnSpc>
                <a:spcPts val="1155"/>
              </a:lnSpc>
            </a:pPr>
            <a:r>
              <a:rPr dirty="0" sz="1000" spc="25">
                <a:latin typeface="Times New Roman"/>
                <a:cs typeface="Times New Roman"/>
              </a:rPr>
              <a:t>Atualização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contínua;</a:t>
            </a:r>
            <a:endParaRPr sz="1000">
              <a:latin typeface="Times New Roman"/>
              <a:cs typeface="Times New Roman"/>
            </a:endParaRPr>
          </a:p>
          <a:p>
            <a:pPr marL="843915" marR="5080">
              <a:lnSpc>
                <a:spcPts val="1100"/>
              </a:lnSpc>
              <a:spcBef>
                <a:spcPts val="165"/>
              </a:spcBef>
            </a:pPr>
            <a:r>
              <a:rPr dirty="0" sz="1000" spc="15">
                <a:latin typeface="Garamond"/>
                <a:cs typeface="Garamond"/>
              </a:rPr>
              <a:t>Varredura </a:t>
            </a:r>
            <a:r>
              <a:rPr dirty="0" sz="1000" spc="30">
                <a:latin typeface="Garamond"/>
                <a:cs typeface="Garamond"/>
              </a:rPr>
              <a:t>da </a:t>
            </a:r>
            <a:r>
              <a:rPr dirty="0" sz="1000" spc="25">
                <a:latin typeface="Garamond"/>
                <a:cs typeface="Garamond"/>
              </a:rPr>
              <a:t>CPU </a:t>
            </a:r>
            <a:r>
              <a:rPr dirty="0" sz="1000" spc="-20">
                <a:latin typeface="Garamond"/>
                <a:cs typeface="Garamond"/>
              </a:rPr>
              <a:t>nos </a:t>
            </a:r>
            <a:r>
              <a:rPr dirty="0" sz="1000" spc="20">
                <a:latin typeface="Garamond"/>
                <a:cs typeface="Garamond"/>
              </a:rPr>
              <a:t>canais </a:t>
            </a:r>
            <a:r>
              <a:rPr dirty="0" sz="1000">
                <a:latin typeface="Garamond"/>
                <a:cs typeface="Garamond"/>
              </a:rPr>
              <a:t>de </a:t>
            </a:r>
            <a:r>
              <a:rPr dirty="0" sz="1000" spc="25">
                <a:latin typeface="Garamond"/>
                <a:cs typeface="Garamond"/>
              </a:rPr>
              <a:t>entrada </a:t>
            </a:r>
            <a:r>
              <a:rPr dirty="0" sz="1000" spc="-20">
                <a:latin typeface="Garamond"/>
                <a:cs typeface="Garamond"/>
              </a:rPr>
              <a:t>conforme </a:t>
            </a:r>
            <a:r>
              <a:rPr dirty="0" sz="1000" spc="25">
                <a:latin typeface="Garamond"/>
                <a:cs typeface="Garamond"/>
              </a:rPr>
              <a:t>as </a:t>
            </a:r>
            <a:r>
              <a:rPr dirty="0" sz="1000" spc="10">
                <a:latin typeface="Garamond"/>
                <a:cs typeface="Garamond"/>
              </a:rPr>
              <a:t>instruções </a:t>
            </a:r>
            <a:r>
              <a:rPr dirty="0" sz="1000" spc="-20">
                <a:latin typeface="Garamond"/>
                <a:cs typeface="Garamond"/>
              </a:rPr>
              <a:t>do  </a:t>
            </a:r>
            <a:r>
              <a:rPr dirty="0" sz="1000" spc="15">
                <a:latin typeface="Garamond"/>
                <a:cs typeface="Garamond"/>
              </a:rPr>
              <a:t>programa assim</a:t>
            </a:r>
            <a:r>
              <a:rPr dirty="0" sz="1000" spc="90">
                <a:latin typeface="Garamond"/>
                <a:cs typeface="Garamond"/>
              </a:rPr>
              <a:t> </a:t>
            </a:r>
            <a:r>
              <a:rPr dirty="0" sz="1000" spc="10">
                <a:latin typeface="Garamond"/>
                <a:cs typeface="Garamond"/>
              </a:rPr>
              <a:t>determinem;</a:t>
            </a:r>
            <a:endParaRPr sz="1000">
              <a:latin typeface="Garamond"/>
              <a:cs typeface="Garamond"/>
            </a:endParaRPr>
          </a:p>
          <a:p>
            <a:pPr marL="843915">
              <a:lnSpc>
                <a:spcPts val="1070"/>
              </a:lnSpc>
            </a:pPr>
            <a:r>
              <a:rPr dirty="0" sz="1000" spc="10">
                <a:latin typeface="Garamond"/>
                <a:cs typeface="Garamond"/>
              </a:rPr>
              <a:t>Atraso </a:t>
            </a:r>
            <a:r>
              <a:rPr dirty="0" sz="1000">
                <a:latin typeface="Garamond"/>
                <a:cs typeface="Garamond"/>
              </a:rPr>
              <a:t>de </a:t>
            </a:r>
            <a:r>
              <a:rPr dirty="0" sz="1000" spc="10">
                <a:latin typeface="Garamond"/>
                <a:cs typeface="Garamond"/>
              </a:rPr>
              <a:t>cerca </a:t>
            </a:r>
            <a:r>
              <a:rPr dirty="0" sz="1000">
                <a:latin typeface="Garamond"/>
                <a:cs typeface="Garamond"/>
              </a:rPr>
              <a:t>de </a:t>
            </a:r>
            <a:r>
              <a:rPr dirty="0" sz="1000" spc="-10">
                <a:latin typeface="Garamond"/>
                <a:cs typeface="Garamond"/>
              </a:rPr>
              <a:t>3</a:t>
            </a:r>
            <a:r>
              <a:rPr dirty="0" sz="1000" spc="10">
                <a:latin typeface="Garamond"/>
                <a:cs typeface="Garamond"/>
              </a:rPr>
              <a:t> ms;</a:t>
            </a:r>
            <a:endParaRPr sz="1000">
              <a:latin typeface="Garamond"/>
              <a:cs typeface="Garamond"/>
            </a:endParaRPr>
          </a:p>
          <a:p>
            <a:pPr marL="566420">
              <a:lnSpc>
                <a:spcPct val="100000"/>
              </a:lnSpc>
              <a:spcBef>
                <a:spcPts val="40"/>
              </a:spcBef>
            </a:pPr>
            <a:r>
              <a:rPr dirty="0" sz="1000" spc="30">
                <a:latin typeface="Times New Roman"/>
                <a:cs typeface="Times New Roman"/>
              </a:rPr>
              <a:t>Cópia </a:t>
            </a:r>
            <a:r>
              <a:rPr dirty="0" sz="1000" spc="25">
                <a:latin typeface="Times New Roman"/>
                <a:cs typeface="Times New Roman"/>
              </a:rPr>
              <a:t>em </a:t>
            </a:r>
            <a:r>
              <a:rPr dirty="0" sz="1000" spc="30">
                <a:latin typeface="Times New Roman"/>
                <a:cs typeface="Times New Roman"/>
              </a:rPr>
              <a:t>massa </a:t>
            </a:r>
            <a:r>
              <a:rPr dirty="0" sz="1000" spc="25">
                <a:latin typeface="Times New Roman"/>
                <a:cs typeface="Times New Roman"/>
              </a:rPr>
              <a:t>de</a:t>
            </a:r>
            <a:r>
              <a:rPr dirty="0" sz="1000" spc="229">
                <a:latin typeface="Times New Roman"/>
                <a:cs typeface="Times New Roman"/>
              </a:rPr>
              <a:t> </a:t>
            </a:r>
            <a:r>
              <a:rPr dirty="0" sz="1000" spc="50">
                <a:latin typeface="Times New Roman"/>
                <a:cs typeface="Times New Roman"/>
              </a:rPr>
              <a:t>entrada/saída.</a:t>
            </a:r>
            <a:endParaRPr sz="1000">
              <a:latin typeface="Times New Roman"/>
              <a:cs typeface="Times New Roman"/>
            </a:endParaRPr>
          </a:p>
          <a:p>
            <a:pPr marL="843915" marR="5080">
              <a:lnSpc>
                <a:spcPts val="1100"/>
              </a:lnSpc>
              <a:spcBef>
                <a:spcPts val="165"/>
              </a:spcBef>
            </a:pPr>
            <a:r>
              <a:rPr dirty="0" sz="1000" spc="20">
                <a:latin typeface="Garamond"/>
                <a:cs typeface="Garamond"/>
              </a:rPr>
              <a:t>Área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25">
                <a:latin typeface="Garamond"/>
                <a:cs typeface="Garamond"/>
              </a:rPr>
              <a:t>especí</a:t>
            </a:r>
            <a:r>
              <a:rPr dirty="0" sz="1000" spc="40">
                <a:latin typeface="Garamond"/>
                <a:cs typeface="Garamond"/>
              </a:rPr>
              <a:t> </a:t>
            </a:r>
            <a:r>
              <a:rPr dirty="0" sz="1000" spc="60">
                <a:latin typeface="Garamond"/>
                <a:cs typeface="Garamond"/>
              </a:rPr>
              <a:t>ca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30">
                <a:latin typeface="Garamond"/>
                <a:cs typeface="Garamond"/>
              </a:rPr>
              <a:t>da</a:t>
            </a:r>
            <a:r>
              <a:rPr dirty="0" sz="1000" spc="-30">
                <a:latin typeface="Garamond"/>
                <a:cs typeface="Garamond"/>
              </a:rPr>
              <a:t> </a:t>
            </a:r>
            <a:r>
              <a:rPr dirty="0" sz="1000" spc="25">
                <a:latin typeface="Garamond"/>
                <a:cs typeface="Garamond"/>
              </a:rPr>
              <a:t>RAM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-10">
                <a:latin typeface="Garamond"/>
                <a:cs typeface="Garamond"/>
              </a:rPr>
              <a:t>é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25">
                <a:latin typeface="Garamond"/>
                <a:cs typeface="Garamond"/>
              </a:rPr>
              <a:t>usada</a:t>
            </a:r>
            <a:r>
              <a:rPr dirty="0" sz="1000" spc="-30">
                <a:latin typeface="Garamond"/>
                <a:cs typeface="Garamond"/>
              </a:rPr>
              <a:t> como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80">
                <a:latin typeface="Garamond"/>
                <a:cs typeface="Garamond"/>
              </a:rPr>
              <a:t>bu</a:t>
            </a:r>
            <a:r>
              <a:rPr dirty="0" sz="1000" spc="45">
                <a:latin typeface="Garamond"/>
                <a:cs typeface="Garamond"/>
              </a:rPr>
              <a:t> </a:t>
            </a:r>
            <a:r>
              <a:rPr dirty="0" sz="1000" spc="60">
                <a:latin typeface="Garamond"/>
                <a:cs typeface="Garamond"/>
              </a:rPr>
              <a:t>er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10">
                <a:latin typeface="Garamond"/>
                <a:cs typeface="Garamond"/>
              </a:rPr>
              <a:t>entre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50">
                <a:latin typeface="Garamond"/>
                <a:cs typeface="Garamond"/>
              </a:rPr>
              <a:t>a</a:t>
            </a:r>
            <a:r>
              <a:rPr dirty="0" sz="1000" spc="-30">
                <a:latin typeface="Garamond"/>
                <a:cs typeface="Garamond"/>
              </a:rPr>
              <a:t> </a:t>
            </a:r>
            <a:r>
              <a:rPr dirty="0" sz="1000" spc="10">
                <a:latin typeface="Garamond"/>
                <a:cs typeface="Garamond"/>
              </a:rPr>
              <a:t>lógica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>
                <a:latin typeface="Garamond"/>
                <a:cs typeface="Garamond"/>
              </a:rPr>
              <a:t>de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-5">
                <a:latin typeface="Garamond"/>
                <a:cs typeface="Garamond"/>
              </a:rPr>
              <a:t>controle  </a:t>
            </a:r>
            <a:r>
              <a:rPr dirty="0" sz="1000" spc="-10">
                <a:latin typeface="Garamond"/>
                <a:cs typeface="Garamond"/>
              </a:rPr>
              <a:t>e </a:t>
            </a:r>
            <a:r>
              <a:rPr dirty="0" sz="1000" spc="50">
                <a:latin typeface="Garamond"/>
                <a:cs typeface="Garamond"/>
              </a:rPr>
              <a:t>a </a:t>
            </a:r>
            <a:r>
              <a:rPr dirty="0" sz="1000" spc="15">
                <a:latin typeface="Garamond"/>
                <a:cs typeface="Garamond"/>
              </a:rPr>
              <a:t>unidade </a:t>
            </a:r>
            <a:r>
              <a:rPr dirty="0" sz="1000">
                <a:latin typeface="Garamond"/>
                <a:cs typeface="Garamond"/>
              </a:rPr>
              <a:t>de</a:t>
            </a:r>
            <a:r>
              <a:rPr dirty="0" sz="1000" spc="160">
                <a:latin typeface="Garamond"/>
                <a:cs typeface="Garamond"/>
              </a:rPr>
              <a:t> </a:t>
            </a:r>
            <a:r>
              <a:rPr dirty="0" sz="1000" spc="20">
                <a:latin typeface="Garamond"/>
                <a:cs typeface="Garamond"/>
              </a:rPr>
              <a:t>entrada/saída;</a:t>
            </a:r>
            <a:endParaRPr sz="1000">
              <a:latin typeface="Garamond"/>
              <a:cs typeface="Garamond"/>
            </a:endParaRPr>
          </a:p>
          <a:p>
            <a:pPr marL="843915">
              <a:lnSpc>
                <a:spcPts val="1019"/>
              </a:lnSpc>
            </a:pPr>
            <a:r>
              <a:rPr dirty="0" sz="1000" spc="-5">
                <a:latin typeface="Garamond"/>
                <a:cs typeface="Garamond"/>
              </a:rPr>
              <a:t>Início </a:t>
            </a:r>
            <a:r>
              <a:rPr dirty="0" sz="1000" spc="-20">
                <a:latin typeface="Garamond"/>
                <a:cs typeface="Garamond"/>
              </a:rPr>
              <a:t>do </a:t>
            </a:r>
            <a:r>
              <a:rPr dirty="0" sz="1000" spc="-5">
                <a:latin typeface="Garamond"/>
                <a:cs typeface="Garamond"/>
              </a:rPr>
              <a:t>ciclo </a:t>
            </a:r>
            <a:r>
              <a:rPr dirty="0" sz="1000" spc="20">
                <a:latin typeface="Garamond"/>
                <a:cs typeface="Garamond"/>
              </a:rPr>
              <a:t>-&gt; </a:t>
            </a:r>
            <a:r>
              <a:rPr dirty="0" sz="1000" spc="25">
                <a:latin typeface="Garamond"/>
                <a:cs typeface="Garamond"/>
              </a:rPr>
              <a:t>Leitura </a:t>
            </a:r>
            <a:r>
              <a:rPr dirty="0" sz="1000">
                <a:latin typeface="Garamond"/>
                <a:cs typeface="Garamond"/>
              </a:rPr>
              <a:t>de </a:t>
            </a:r>
            <a:r>
              <a:rPr dirty="0" sz="1000" spc="20">
                <a:latin typeface="Garamond"/>
                <a:cs typeface="Garamond"/>
              </a:rPr>
              <a:t>todas </a:t>
            </a:r>
            <a:r>
              <a:rPr dirty="0" sz="1000" spc="25">
                <a:latin typeface="Garamond"/>
                <a:cs typeface="Garamond"/>
              </a:rPr>
              <a:t>as </a:t>
            </a:r>
            <a:r>
              <a:rPr dirty="0" sz="1000" spc="20">
                <a:latin typeface="Garamond"/>
                <a:cs typeface="Garamond"/>
              </a:rPr>
              <a:t>entradas -&gt; Buscar, </a:t>
            </a:r>
            <a:r>
              <a:rPr dirty="0" sz="1000" spc="15">
                <a:latin typeface="Garamond"/>
                <a:cs typeface="Garamond"/>
              </a:rPr>
              <a:t>decodi</a:t>
            </a:r>
            <a:r>
              <a:rPr dirty="0" sz="1000" spc="80">
                <a:latin typeface="Garamond"/>
                <a:cs typeface="Garamond"/>
              </a:rPr>
              <a:t> </a:t>
            </a:r>
            <a:r>
              <a:rPr dirty="0" sz="1000" spc="65">
                <a:latin typeface="Garamond"/>
                <a:cs typeface="Garamond"/>
              </a:rPr>
              <a:t>car</a:t>
            </a:r>
            <a:endParaRPr sz="1000">
              <a:latin typeface="Garamond"/>
              <a:cs typeface="Garamond"/>
            </a:endParaRPr>
          </a:p>
          <a:p>
            <a:pPr marL="843915" marR="5080">
              <a:lnSpc>
                <a:spcPts val="1100"/>
              </a:lnSpc>
              <a:spcBef>
                <a:spcPts val="65"/>
              </a:spcBef>
            </a:pPr>
            <a:r>
              <a:rPr dirty="0" sz="1000" spc="-10">
                <a:latin typeface="Garamond"/>
                <a:cs typeface="Garamond"/>
              </a:rPr>
              <a:t>e </a:t>
            </a:r>
            <a:r>
              <a:rPr dirty="0" sz="1000" spc="20">
                <a:latin typeface="Garamond"/>
                <a:cs typeface="Garamond"/>
              </a:rPr>
              <a:t>executar todas </a:t>
            </a:r>
            <a:r>
              <a:rPr dirty="0" sz="1000" spc="25">
                <a:latin typeface="Garamond"/>
                <a:cs typeface="Garamond"/>
              </a:rPr>
              <a:t>as </a:t>
            </a:r>
            <a:r>
              <a:rPr dirty="0" sz="1000" spc="10">
                <a:latin typeface="Garamond"/>
                <a:cs typeface="Garamond"/>
              </a:rPr>
              <a:t>instruções </a:t>
            </a:r>
            <a:r>
              <a:rPr dirty="0" sz="1000" spc="-20">
                <a:latin typeface="Garamond"/>
                <a:cs typeface="Garamond"/>
              </a:rPr>
              <a:t>do </a:t>
            </a:r>
            <a:r>
              <a:rPr dirty="0" sz="1000" spc="15">
                <a:latin typeface="Garamond"/>
                <a:cs typeface="Garamond"/>
              </a:rPr>
              <a:t>programa </a:t>
            </a:r>
            <a:r>
              <a:rPr dirty="0" sz="1000" spc="25">
                <a:latin typeface="Garamond"/>
                <a:cs typeface="Garamond"/>
              </a:rPr>
              <a:t>na </a:t>
            </a:r>
            <a:r>
              <a:rPr dirty="0" sz="1000" spc="10">
                <a:latin typeface="Garamond"/>
                <a:cs typeface="Garamond"/>
              </a:rPr>
              <a:t>sequência-&gt;</a:t>
            </a:r>
            <a:r>
              <a:rPr dirty="0" sz="1000" spc="-15">
                <a:latin typeface="Garamond"/>
                <a:cs typeface="Garamond"/>
              </a:rPr>
              <a:t> </a:t>
            </a:r>
            <a:r>
              <a:rPr dirty="0" sz="1000" spc="25">
                <a:latin typeface="Garamond"/>
                <a:cs typeface="Garamond"/>
              </a:rPr>
              <a:t>Atualizar  </a:t>
            </a:r>
            <a:r>
              <a:rPr dirty="0" sz="1000" spc="20">
                <a:latin typeface="Garamond"/>
                <a:cs typeface="Garamond"/>
              </a:rPr>
              <a:t>todas </a:t>
            </a:r>
            <a:r>
              <a:rPr dirty="0" sz="1000" spc="25">
                <a:latin typeface="Garamond"/>
                <a:cs typeface="Garamond"/>
              </a:rPr>
              <a:t>as </a:t>
            </a:r>
            <a:r>
              <a:rPr dirty="0" sz="1000" spc="20">
                <a:latin typeface="Garamond"/>
                <a:cs typeface="Garamond"/>
              </a:rPr>
              <a:t>saídas-&gt; </a:t>
            </a:r>
            <a:r>
              <a:rPr dirty="0" sz="1000" spc="25">
                <a:latin typeface="Garamond"/>
                <a:cs typeface="Garamond"/>
              </a:rPr>
              <a:t>Repetir </a:t>
            </a:r>
            <a:r>
              <a:rPr dirty="0" sz="1000" spc="50">
                <a:latin typeface="Garamond"/>
                <a:cs typeface="Garamond"/>
              </a:rPr>
              <a:t>a</a:t>
            </a:r>
            <a:r>
              <a:rPr dirty="0" sz="1000" spc="180">
                <a:latin typeface="Garamond"/>
                <a:cs typeface="Garamond"/>
              </a:rPr>
              <a:t> </a:t>
            </a:r>
            <a:r>
              <a:rPr dirty="0" sz="1000" spc="10">
                <a:latin typeface="Garamond"/>
                <a:cs typeface="Garamond"/>
              </a:rPr>
              <a:t>sequencia.</a:t>
            </a:r>
            <a:endParaRPr sz="1000">
              <a:latin typeface="Garamond"/>
              <a:cs typeface="Garamon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4" name="object 14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8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8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8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25">
                <a:solidFill>
                  <a:srgbClr val="002DA5"/>
                </a:solidFill>
                <a:latin typeface="Verdana"/>
                <a:cs typeface="Verdana"/>
              </a:rPr>
              <a:t>Como</a:t>
            </a:r>
            <a:r>
              <a:rPr dirty="0" sz="900" spc="30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5">
                <a:solidFill>
                  <a:srgbClr val="002DA5"/>
                </a:solidFill>
                <a:latin typeface="Verdana"/>
                <a:cs typeface="Verdana"/>
              </a:rPr>
              <a:t>funciona?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41" y="1376146"/>
            <a:ext cx="1580743" cy="982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5315" y="2435836"/>
            <a:ext cx="141986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 </a:t>
            </a:r>
            <a:r>
              <a:rPr dirty="0" sz="1000" spc="60">
                <a:latin typeface="Times New Roman"/>
                <a:cs typeface="Times New Roman"/>
              </a:rPr>
              <a:t>Estrutura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básica.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0479" y="1000201"/>
            <a:ext cx="1395361" cy="17131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23388" y="2769084"/>
            <a:ext cx="141986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 </a:t>
            </a:r>
            <a:r>
              <a:rPr dirty="0" sz="1000" spc="60">
                <a:latin typeface="Times New Roman"/>
                <a:cs typeface="Times New Roman"/>
              </a:rPr>
              <a:t>Estrutura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básica.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8" name="object 8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19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4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4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4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30">
                <a:solidFill>
                  <a:srgbClr val="002DA5"/>
                </a:solidFill>
                <a:latin typeface="Verdana"/>
                <a:cs typeface="Verdana"/>
              </a:rPr>
              <a:t>Métodos </a:t>
            </a:r>
            <a:r>
              <a:rPr dirty="0" sz="900" spc="10">
                <a:solidFill>
                  <a:srgbClr val="002DA5"/>
                </a:solidFill>
                <a:latin typeface="Verdana"/>
                <a:cs typeface="Verdana"/>
              </a:rPr>
              <a:t>Avaliativos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56" y="689825"/>
            <a:ext cx="4485005" cy="2711450"/>
            <a:chOff x="86956" y="689825"/>
            <a:chExt cx="4485005" cy="2711450"/>
          </a:xfrm>
        </p:grpSpPr>
        <p:sp>
          <p:nvSpPr>
            <p:cNvPr id="4" name="object 4"/>
            <p:cNvSpPr/>
            <p:nvPr/>
          </p:nvSpPr>
          <p:spPr>
            <a:xfrm>
              <a:off x="86956" y="689825"/>
              <a:ext cx="4434205" cy="169545"/>
            </a:xfrm>
            <a:custGeom>
              <a:avLst/>
              <a:gdLst/>
              <a:ahLst/>
              <a:cxnLst/>
              <a:rect l="l" t="t" r="r" b="b"/>
              <a:pathLst>
                <a:path w="4434205" h="16954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9526"/>
                  </a:lnTo>
                  <a:lnTo>
                    <a:pt x="4434139" y="169526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734060"/>
              <a:ext cx="4484878" cy="163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329959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3286899"/>
              <a:ext cx="438328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784826"/>
              <a:ext cx="50739" cy="251477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56" y="890947"/>
              <a:ext cx="4434205" cy="2459990"/>
            </a:xfrm>
            <a:custGeom>
              <a:avLst/>
              <a:gdLst/>
              <a:ahLst/>
              <a:cxnLst/>
              <a:rect l="l" t="t" r="r" b="b"/>
              <a:pathLst>
                <a:path w="4434205" h="2459990">
                  <a:moveTo>
                    <a:pt x="4434139" y="0"/>
                  </a:moveTo>
                  <a:lnTo>
                    <a:pt x="0" y="0"/>
                  </a:lnTo>
                  <a:lnTo>
                    <a:pt x="0" y="2408652"/>
                  </a:lnTo>
                  <a:lnTo>
                    <a:pt x="4008" y="2428377"/>
                  </a:lnTo>
                  <a:lnTo>
                    <a:pt x="14922" y="2444530"/>
                  </a:lnTo>
                  <a:lnTo>
                    <a:pt x="31075" y="2455444"/>
                  </a:lnTo>
                  <a:lnTo>
                    <a:pt x="50800" y="2459452"/>
                  </a:lnTo>
                  <a:lnTo>
                    <a:pt x="4383338" y="2459452"/>
                  </a:lnTo>
                  <a:lnTo>
                    <a:pt x="4403063" y="2455444"/>
                  </a:lnTo>
                  <a:lnTo>
                    <a:pt x="4419216" y="2444530"/>
                  </a:lnTo>
                  <a:lnTo>
                    <a:pt x="4430130" y="2428377"/>
                  </a:lnTo>
                  <a:lnTo>
                    <a:pt x="4434139" y="2408652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772126"/>
              <a:ext cx="0" cy="2546985"/>
            </a:xfrm>
            <a:custGeom>
              <a:avLst/>
              <a:gdLst/>
              <a:ahLst/>
              <a:cxnLst/>
              <a:rect l="l" t="t" r="r" b="b"/>
              <a:pathLst>
                <a:path w="0" h="2546985">
                  <a:moveTo>
                    <a:pt x="0" y="25465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7594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7467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1095" y="73402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2029002"/>
              <a:ext cx="63220" cy="632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2239035"/>
              <a:ext cx="63220" cy="632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359" y="2621153"/>
              <a:ext cx="63220" cy="632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6956" y="675921"/>
            <a:ext cx="4434205" cy="2646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0800">
              <a:lnSpc>
                <a:spcPts val="1175"/>
              </a:lnSpc>
              <a:spcBef>
                <a:spcPts val="95"/>
              </a:spcBef>
            </a:pPr>
            <a:r>
              <a:rPr dirty="0" sz="1000" spc="-5">
                <a:latin typeface="Times New Roman"/>
                <a:cs typeface="Times New Roman"/>
              </a:rPr>
              <a:t>2</a:t>
            </a:r>
            <a:r>
              <a:rPr dirty="0" baseline="64814" sz="450" spc="337">
                <a:latin typeface="Yu Gothic"/>
                <a:cs typeface="Yu Gothic"/>
              </a:rPr>
              <a:t>a</a:t>
            </a:r>
            <a:r>
              <a:rPr dirty="0" baseline="64814" sz="450" spc="337">
                <a:latin typeface="Yu Gothic"/>
                <a:cs typeface="Yu Gothic"/>
              </a:rPr>
              <a:t>   </a:t>
            </a:r>
            <a:r>
              <a:rPr dirty="0" baseline="64814" sz="450" spc="52">
                <a:latin typeface="Yu Gothic"/>
                <a:cs typeface="Yu Gothic"/>
              </a:rPr>
              <a:t> </a:t>
            </a:r>
            <a:r>
              <a:rPr dirty="0" sz="1000" spc="50">
                <a:latin typeface="Times New Roman"/>
                <a:cs typeface="Times New Roman"/>
              </a:rPr>
              <a:t>Chamada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25">
                <a:latin typeface="Times New Roman"/>
                <a:cs typeface="Times New Roman"/>
              </a:rPr>
              <a:t>de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55">
                <a:latin typeface="Times New Roman"/>
                <a:cs typeface="Times New Roman"/>
              </a:rPr>
              <a:t>Pr</a:t>
            </a:r>
            <a:r>
              <a:rPr dirty="0" sz="1000" spc="30">
                <a:latin typeface="Times New Roman"/>
                <a:cs typeface="Times New Roman"/>
              </a:rPr>
              <a:t>o</a:t>
            </a:r>
            <a:r>
              <a:rPr dirty="0" sz="1000" spc="-35">
                <a:latin typeface="Times New Roman"/>
                <a:cs typeface="Times New Roman"/>
              </a:rPr>
              <a:t>v</a:t>
            </a:r>
            <a:r>
              <a:rPr dirty="0" sz="1000" spc="25">
                <a:latin typeface="Times New Roman"/>
                <a:cs typeface="Times New Roman"/>
              </a:rPr>
              <a:t>as</a:t>
            </a:r>
            <a:endParaRPr sz="1000">
              <a:latin typeface="Times New Roman"/>
              <a:cs typeface="Times New Roman"/>
            </a:endParaRPr>
          </a:p>
          <a:p>
            <a:pPr algn="just" marL="50800" marR="43180">
              <a:lnSpc>
                <a:spcPts val="1350"/>
              </a:lnSpc>
              <a:spcBef>
                <a:spcPts val="95"/>
              </a:spcBef>
            </a:pPr>
            <a:r>
              <a:rPr dirty="0" sz="1200" spc="30">
                <a:latin typeface="Garamond"/>
                <a:cs typeface="Garamond"/>
              </a:rPr>
              <a:t>Art. </a:t>
            </a:r>
            <a:r>
              <a:rPr dirty="0" sz="1200" spc="-10">
                <a:latin typeface="Garamond"/>
                <a:cs typeface="Garamond"/>
              </a:rPr>
              <a:t>247. </a:t>
            </a:r>
            <a:r>
              <a:rPr dirty="0" sz="1200" spc="-5">
                <a:latin typeface="Garamond"/>
                <a:cs typeface="Garamond"/>
              </a:rPr>
              <a:t>Dar-se-á </a:t>
            </a:r>
            <a:r>
              <a:rPr dirty="0" sz="1200" spc="15">
                <a:latin typeface="Garamond"/>
                <a:cs typeface="Garamond"/>
              </a:rPr>
              <a:t>uma </a:t>
            </a:r>
            <a:r>
              <a:rPr dirty="0" sz="1200">
                <a:latin typeface="Garamond"/>
                <a:cs typeface="Garamond"/>
              </a:rPr>
              <a:t>oportunidade </a:t>
            </a:r>
            <a:r>
              <a:rPr dirty="0" sz="1200" spc="-10">
                <a:latin typeface="Garamond"/>
                <a:cs typeface="Garamond"/>
              </a:rPr>
              <a:t>de reposição ao </a:t>
            </a:r>
            <a:r>
              <a:rPr dirty="0" sz="1200" spc="10">
                <a:latin typeface="Garamond"/>
                <a:cs typeface="Garamond"/>
              </a:rPr>
              <a:t>estudante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-5">
                <a:latin typeface="Garamond"/>
                <a:cs typeface="Garamond"/>
              </a:rPr>
              <a:t>dei-  </a:t>
            </a:r>
            <a:r>
              <a:rPr dirty="0" sz="1200" spc="30">
                <a:latin typeface="Garamond"/>
                <a:cs typeface="Garamond"/>
              </a:rPr>
              <a:t>xar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-3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comparecer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50">
                <a:latin typeface="Garamond"/>
                <a:cs typeface="Garamond"/>
              </a:rPr>
              <a:t>à</a:t>
            </a:r>
            <a:r>
              <a:rPr dirty="0" sz="1200" spc="-30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atividade</a:t>
            </a:r>
            <a:r>
              <a:rPr dirty="0" sz="1200" spc="-30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avaliativa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cujo</a:t>
            </a:r>
            <a:r>
              <a:rPr dirty="0" sz="1200" spc="-3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resultado</a:t>
            </a:r>
            <a:r>
              <a:rPr dirty="0" sz="1200" spc="-30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seja</a:t>
            </a:r>
            <a:r>
              <a:rPr dirty="0" sz="1200" spc="-35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contabilizado  </a:t>
            </a:r>
            <a:r>
              <a:rPr dirty="0" sz="1200" spc="30">
                <a:latin typeface="Garamond"/>
                <a:cs typeface="Garamond"/>
              </a:rPr>
              <a:t>para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10">
                <a:latin typeface="Garamond"/>
                <a:cs typeface="Garamond"/>
              </a:rPr>
              <a:t>nota </a:t>
            </a:r>
            <a:r>
              <a:rPr dirty="0" sz="1200" spc="-35">
                <a:latin typeface="Garamond"/>
                <a:cs typeface="Garamond"/>
              </a:rPr>
              <a:t>do</a:t>
            </a:r>
            <a:r>
              <a:rPr dirty="0" sz="1200" spc="145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bimestre.</a:t>
            </a:r>
            <a:endParaRPr sz="1200">
              <a:latin typeface="Garamond"/>
              <a:cs typeface="Garamond"/>
            </a:endParaRPr>
          </a:p>
          <a:p>
            <a:pPr algn="just" marL="50800" marR="43180">
              <a:lnSpc>
                <a:spcPts val="1350"/>
              </a:lnSpc>
              <a:spcBef>
                <a:spcPts val="15"/>
              </a:spcBef>
            </a:pPr>
            <a:r>
              <a:rPr dirty="0" sz="1200" spc="-310">
                <a:latin typeface="Garamond"/>
                <a:cs typeface="Garamond"/>
              </a:rPr>
              <a:t>Ÿ</a:t>
            </a:r>
            <a:r>
              <a:rPr dirty="0" sz="1200" spc="114">
                <a:latin typeface="Garamond"/>
                <a:cs typeface="Garamond"/>
              </a:rPr>
              <a:t> </a:t>
            </a:r>
            <a:r>
              <a:rPr dirty="0" sz="1200" spc="40">
                <a:latin typeface="Garamond"/>
                <a:cs typeface="Garamond"/>
              </a:rPr>
              <a:t>1</a:t>
            </a:r>
            <a:r>
              <a:rPr dirty="0" baseline="31746" sz="1050" spc="60">
                <a:latin typeface="Century"/>
                <a:cs typeface="Century"/>
              </a:rPr>
              <a:t>o</a:t>
            </a:r>
            <a:r>
              <a:rPr dirty="0" sz="1200" spc="40">
                <a:latin typeface="Garamond"/>
                <a:cs typeface="Garamond"/>
              </a:rPr>
              <a:t>. </a:t>
            </a:r>
            <a:r>
              <a:rPr dirty="0" sz="1200" spc="35">
                <a:latin typeface="Garamond"/>
                <a:cs typeface="Garamond"/>
              </a:rPr>
              <a:t>Para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10">
                <a:latin typeface="Garamond"/>
                <a:cs typeface="Garamond"/>
              </a:rPr>
              <a:t>realização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 spc="-5">
                <a:latin typeface="Garamond"/>
                <a:cs typeface="Garamond"/>
              </a:rPr>
              <a:t>reposição,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10">
                <a:latin typeface="Garamond"/>
                <a:cs typeface="Garamond"/>
              </a:rPr>
              <a:t>estudante </a:t>
            </a:r>
            <a:r>
              <a:rPr dirty="0" sz="1200">
                <a:latin typeface="Garamond"/>
                <a:cs typeface="Garamond"/>
              </a:rPr>
              <a:t>deverá </a:t>
            </a:r>
            <a:r>
              <a:rPr dirty="0" sz="1200" spc="10">
                <a:latin typeface="Garamond"/>
                <a:cs typeface="Garamond"/>
              </a:rPr>
              <a:t>apresentar </a:t>
            </a:r>
            <a:r>
              <a:rPr dirty="0" sz="1200" spc="-5">
                <a:latin typeface="Garamond"/>
                <a:cs typeface="Garamond"/>
              </a:rPr>
              <a:t>re-  </a:t>
            </a:r>
            <a:r>
              <a:rPr dirty="0" sz="1200" spc="-10">
                <a:latin typeface="Garamond"/>
                <a:cs typeface="Garamond"/>
              </a:rPr>
              <a:t>querimento </a:t>
            </a:r>
            <a:r>
              <a:rPr dirty="0" sz="1200" spc="50">
                <a:latin typeface="Garamond"/>
                <a:cs typeface="Garamond"/>
              </a:rPr>
              <a:t>à </a:t>
            </a:r>
            <a:r>
              <a:rPr dirty="0" sz="1200">
                <a:latin typeface="Garamond"/>
                <a:cs typeface="Garamond"/>
              </a:rPr>
              <a:t>Diretoria </a:t>
            </a:r>
            <a:r>
              <a:rPr dirty="0" sz="1200" spc="5">
                <a:latin typeface="Garamond"/>
                <a:cs typeface="Garamond"/>
              </a:rPr>
              <a:t>Acadêmica, </a:t>
            </a:r>
            <a:r>
              <a:rPr dirty="0" sz="1200" spc="-40">
                <a:latin typeface="Garamond"/>
                <a:cs typeface="Garamond"/>
              </a:rPr>
              <a:t>no </a:t>
            </a:r>
            <a:r>
              <a:rPr dirty="0" sz="1200" spc="-10">
                <a:latin typeface="Garamond"/>
                <a:cs typeface="Garamond"/>
              </a:rPr>
              <a:t>prazo de </a:t>
            </a:r>
            <a:r>
              <a:rPr dirty="0" sz="1200" spc="35">
                <a:latin typeface="Garamond"/>
                <a:cs typeface="Garamond"/>
              </a:rPr>
              <a:t>até </a:t>
            </a:r>
            <a:r>
              <a:rPr dirty="0" sz="1200" spc="-25">
                <a:latin typeface="Garamond"/>
                <a:cs typeface="Garamond"/>
              </a:rPr>
              <a:t>2 </a:t>
            </a:r>
            <a:r>
              <a:rPr dirty="0" sz="1200" spc="15">
                <a:latin typeface="Garamond"/>
                <a:cs typeface="Garamond"/>
              </a:rPr>
              <a:t>(dois) dias úteis  </a:t>
            </a:r>
            <a:r>
              <a:rPr dirty="0" sz="1200" spc="-5">
                <a:latin typeface="Garamond"/>
                <a:cs typeface="Garamond"/>
              </a:rPr>
              <a:t>após </a:t>
            </a:r>
            <a:r>
              <a:rPr dirty="0" sz="1200" spc="10">
                <a:latin typeface="Garamond"/>
                <a:cs typeface="Garamond"/>
              </a:rPr>
              <a:t>retornar </a:t>
            </a:r>
            <a:r>
              <a:rPr dirty="0" sz="1200" spc="20">
                <a:latin typeface="Garamond"/>
                <a:cs typeface="Garamond"/>
              </a:rPr>
              <a:t>às atividades </a:t>
            </a:r>
            <a:r>
              <a:rPr dirty="0" sz="1200" spc="10">
                <a:latin typeface="Garamond"/>
                <a:cs typeface="Garamond"/>
              </a:rPr>
              <a:t>acadêmicas, </a:t>
            </a:r>
            <a:r>
              <a:rPr dirty="0" sz="1200" spc="-15">
                <a:latin typeface="Garamond"/>
                <a:cs typeface="Garamond"/>
              </a:rPr>
              <a:t>pelos </a:t>
            </a:r>
            <a:r>
              <a:rPr dirty="0" sz="1200">
                <a:latin typeface="Garamond"/>
                <a:cs typeface="Garamond"/>
              </a:rPr>
              <a:t>seguintes</a:t>
            </a:r>
            <a:r>
              <a:rPr dirty="0" sz="1200" spc="10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motivos:</a:t>
            </a:r>
            <a:endParaRPr sz="1200">
              <a:latin typeface="Garamond"/>
              <a:cs typeface="Garamond"/>
            </a:endParaRPr>
          </a:p>
          <a:p>
            <a:pPr marL="327660">
              <a:lnSpc>
                <a:spcPct val="100000"/>
              </a:lnSpc>
              <a:spcBef>
                <a:spcPts val="490"/>
              </a:spcBef>
            </a:pPr>
            <a:r>
              <a:rPr dirty="0" sz="1200" spc="15">
                <a:latin typeface="Garamond"/>
                <a:cs typeface="Garamond"/>
              </a:rPr>
              <a:t>tratamento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10">
                <a:latin typeface="Garamond"/>
                <a:cs typeface="Garamond"/>
              </a:rPr>
              <a:t>saúde, </a:t>
            </a:r>
            <a:r>
              <a:rPr dirty="0" sz="1200" spc="-30">
                <a:latin typeface="Garamond"/>
                <a:cs typeface="Garamond"/>
              </a:rPr>
              <a:t>comprovado </a:t>
            </a:r>
            <a:r>
              <a:rPr dirty="0" sz="1200" spc="-15">
                <a:latin typeface="Garamond"/>
                <a:cs typeface="Garamond"/>
              </a:rPr>
              <a:t>por </a:t>
            </a:r>
            <a:r>
              <a:rPr dirty="0" sz="1200" spc="-25">
                <a:latin typeface="Garamond"/>
                <a:cs typeface="Garamond"/>
              </a:rPr>
              <a:t>meio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15">
                <a:latin typeface="Garamond"/>
                <a:cs typeface="Garamond"/>
              </a:rPr>
              <a:t>atestado</a:t>
            </a:r>
            <a:r>
              <a:rPr dirty="0" sz="1200" spc="32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médico;</a:t>
            </a:r>
            <a:endParaRPr sz="1200">
              <a:latin typeface="Garamond"/>
              <a:cs typeface="Garamond"/>
            </a:endParaRPr>
          </a:p>
          <a:p>
            <a:pPr marL="327660" marR="43180">
              <a:lnSpc>
                <a:spcPts val="1350"/>
              </a:lnSpc>
              <a:spcBef>
                <a:spcPts val="335"/>
              </a:spcBef>
            </a:pPr>
            <a:r>
              <a:rPr dirty="0" sz="1200" spc="10">
                <a:latin typeface="Garamond"/>
                <a:cs typeface="Garamond"/>
              </a:rPr>
              <a:t>ausência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10">
                <a:latin typeface="Garamond"/>
                <a:cs typeface="Garamond"/>
              </a:rPr>
              <a:t>transporte </a:t>
            </a:r>
            <a:r>
              <a:rPr dirty="0" sz="1200" spc="15">
                <a:latin typeface="Garamond"/>
                <a:cs typeface="Garamond"/>
              </a:rPr>
              <a:t>(inter)municipal, </a:t>
            </a:r>
            <a:r>
              <a:rPr dirty="0" sz="1200" spc="-30">
                <a:latin typeface="Garamond"/>
                <a:cs typeface="Garamond"/>
              </a:rPr>
              <a:t>comprovado </a:t>
            </a:r>
            <a:r>
              <a:rPr dirty="0" sz="1200" spc="-15">
                <a:latin typeface="Garamond"/>
                <a:cs typeface="Garamond"/>
              </a:rPr>
              <a:t>por </a:t>
            </a:r>
            <a:r>
              <a:rPr dirty="0" sz="1200" spc="-25">
                <a:latin typeface="Garamond"/>
                <a:cs typeface="Garamond"/>
              </a:rPr>
              <a:t>meio </a:t>
            </a:r>
            <a:r>
              <a:rPr dirty="0" sz="1200" spc="-10">
                <a:latin typeface="Garamond"/>
                <a:cs typeface="Garamond"/>
              </a:rPr>
              <a:t>de  </a:t>
            </a:r>
            <a:r>
              <a:rPr dirty="0" sz="1200" spc="5">
                <a:latin typeface="Garamond"/>
                <a:cs typeface="Garamond"/>
              </a:rPr>
              <a:t>declaração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-15">
                <a:latin typeface="Garamond"/>
                <a:cs typeface="Garamond"/>
              </a:rPr>
              <a:t>órgão </a:t>
            </a:r>
            <a:r>
              <a:rPr dirty="0" sz="1200" spc="-5">
                <a:latin typeface="Garamond"/>
                <a:cs typeface="Garamond"/>
              </a:rPr>
              <a:t>competente </a:t>
            </a:r>
            <a:r>
              <a:rPr dirty="0" sz="1200" spc="25">
                <a:latin typeface="Garamond"/>
                <a:cs typeface="Garamond"/>
              </a:rPr>
              <a:t>da </a:t>
            </a:r>
            <a:r>
              <a:rPr dirty="0" sz="1200" spc="10">
                <a:latin typeface="Garamond"/>
                <a:cs typeface="Garamond"/>
              </a:rPr>
              <a:t>prefeitura;</a:t>
            </a:r>
            <a:r>
              <a:rPr dirty="0" sz="1200" spc="120">
                <a:latin typeface="Garamond"/>
                <a:cs typeface="Garamond"/>
              </a:rPr>
              <a:t> </a:t>
            </a:r>
            <a:r>
              <a:rPr dirty="0" sz="1200" spc="-30">
                <a:latin typeface="Garamond"/>
                <a:cs typeface="Garamond"/>
              </a:rPr>
              <a:t>ou</a:t>
            </a:r>
            <a:endParaRPr sz="1200">
              <a:latin typeface="Garamond"/>
              <a:cs typeface="Garamond"/>
            </a:endParaRPr>
          </a:p>
          <a:p>
            <a:pPr marL="327660" marR="43180">
              <a:lnSpc>
                <a:spcPts val="1350"/>
              </a:lnSpc>
              <a:spcBef>
                <a:spcPts val="309"/>
              </a:spcBef>
            </a:pPr>
            <a:r>
              <a:rPr dirty="0" sz="1200" spc="10">
                <a:latin typeface="Garamond"/>
                <a:cs typeface="Garamond"/>
              </a:rPr>
              <a:t>plantão </a:t>
            </a:r>
            <a:r>
              <a:rPr dirty="0" sz="1200" spc="25">
                <a:latin typeface="Garamond"/>
                <a:cs typeface="Garamond"/>
              </a:rPr>
              <a:t>militar </a:t>
            </a:r>
            <a:r>
              <a:rPr dirty="0" sz="1200" spc="-30">
                <a:latin typeface="Garamond"/>
                <a:cs typeface="Garamond"/>
              </a:rPr>
              <a:t>ou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20">
                <a:latin typeface="Garamond"/>
                <a:cs typeface="Garamond"/>
              </a:rPr>
              <a:t>trabalho, </a:t>
            </a:r>
            <a:r>
              <a:rPr dirty="0" sz="1200" spc="-30">
                <a:latin typeface="Garamond"/>
                <a:cs typeface="Garamond"/>
              </a:rPr>
              <a:t>comprovado </a:t>
            </a:r>
            <a:r>
              <a:rPr dirty="0" sz="1200" spc="-10">
                <a:latin typeface="Garamond"/>
                <a:cs typeface="Garamond"/>
              </a:rPr>
              <a:t>por </a:t>
            </a:r>
            <a:r>
              <a:rPr dirty="0" sz="1200" spc="-25">
                <a:latin typeface="Garamond"/>
                <a:cs typeface="Garamond"/>
              </a:rPr>
              <a:t>meio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5">
                <a:latin typeface="Garamond"/>
                <a:cs typeface="Garamond"/>
              </a:rPr>
              <a:t>declaração  </a:t>
            </a:r>
            <a:r>
              <a:rPr dirty="0" sz="1200" spc="-35">
                <a:latin typeface="Garamond"/>
                <a:cs typeface="Garamond"/>
              </a:rPr>
              <a:t>do chefe</a:t>
            </a:r>
            <a:r>
              <a:rPr dirty="0" sz="1200" spc="-114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imediato.</a:t>
            </a:r>
            <a:endParaRPr sz="1200">
              <a:latin typeface="Garamond"/>
              <a:cs typeface="Garamond"/>
            </a:endParaRPr>
          </a:p>
          <a:p>
            <a:pPr marL="50800" marR="43180">
              <a:lnSpc>
                <a:spcPts val="1350"/>
              </a:lnSpc>
              <a:spcBef>
                <a:spcPts val="605"/>
              </a:spcBef>
            </a:pPr>
            <a:r>
              <a:rPr dirty="0" sz="1200" spc="-310">
                <a:latin typeface="Garamond"/>
                <a:cs typeface="Garamond"/>
              </a:rPr>
              <a:t>Ÿ</a:t>
            </a:r>
            <a:r>
              <a:rPr dirty="0" sz="1200" spc="95">
                <a:latin typeface="Garamond"/>
                <a:cs typeface="Garamond"/>
              </a:rPr>
              <a:t> </a:t>
            </a:r>
            <a:r>
              <a:rPr dirty="0" sz="1200" spc="40">
                <a:latin typeface="Garamond"/>
                <a:cs typeface="Garamond"/>
              </a:rPr>
              <a:t>2</a:t>
            </a:r>
            <a:r>
              <a:rPr dirty="0" baseline="31746" sz="1050" spc="60">
                <a:latin typeface="Century"/>
                <a:cs typeface="Century"/>
              </a:rPr>
              <a:t>o</a:t>
            </a:r>
            <a:r>
              <a:rPr dirty="0" sz="1200" spc="40">
                <a:latin typeface="Garamond"/>
                <a:cs typeface="Garamond"/>
              </a:rPr>
              <a:t>. </a:t>
            </a:r>
            <a:r>
              <a:rPr dirty="0" sz="1200" spc="-55">
                <a:latin typeface="Garamond"/>
                <a:cs typeface="Garamond"/>
              </a:rPr>
              <a:t>Os </a:t>
            </a:r>
            <a:r>
              <a:rPr dirty="0" sz="1200" spc="-15">
                <a:latin typeface="Garamond"/>
                <a:cs typeface="Garamond"/>
              </a:rPr>
              <a:t>motivos </a:t>
            </a:r>
            <a:r>
              <a:rPr dirty="0" sz="1200" spc="-10">
                <a:latin typeface="Garamond"/>
                <a:cs typeface="Garamond"/>
              </a:rPr>
              <a:t>não </a:t>
            </a:r>
            <a:r>
              <a:rPr dirty="0" sz="1200">
                <a:latin typeface="Garamond"/>
                <a:cs typeface="Garamond"/>
              </a:rPr>
              <a:t>previstos neste </a:t>
            </a:r>
            <a:r>
              <a:rPr dirty="0" sz="1200" spc="15">
                <a:latin typeface="Garamond"/>
                <a:cs typeface="Garamond"/>
              </a:rPr>
              <a:t>artigo </a:t>
            </a:r>
            <a:r>
              <a:rPr dirty="0" sz="1200" spc="-10">
                <a:latin typeface="Garamond"/>
                <a:cs typeface="Garamond"/>
              </a:rPr>
              <a:t>deverão </a:t>
            </a:r>
            <a:r>
              <a:rPr dirty="0" sz="1200" spc="-5">
                <a:latin typeface="Garamond"/>
                <a:cs typeface="Garamond"/>
              </a:rPr>
              <a:t>ser </a:t>
            </a:r>
            <a:r>
              <a:rPr dirty="0" sz="1200" spc="10">
                <a:latin typeface="Garamond"/>
                <a:cs typeface="Garamond"/>
              </a:rPr>
              <a:t>analisados </a:t>
            </a:r>
            <a:r>
              <a:rPr dirty="0" sz="1200" spc="-15">
                <a:latin typeface="Garamond"/>
                <a:cs typeface="Garamond"/>
              </a:rPr>
              <a:t>pelo  </a:t>
            </a:r>
            <a:r>
              <a:rPr dirty="0" sz="1200" spc="-10">
                <a:latin typeface="Garamond"/>
                <a:cs typeface="Garamond"/>
              </a:rPr>
              <a:t>Coordenador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-5">
                <a:latin typeface="Garamond"/>
                <a:cs typeface="Garamond"/>
              </a:rPr>
              <a:t>Curso </a:t>
            </a:r>
            <a:r>
              <a:rPr dirty="0" sz="1200" spc="-20">
                <a:latin typeface="Garamond"/>
                <a:cs typeface="Garamond"/>
              </a:rPr>
              <a:t>em </a:t>
            </a:r>
            <a:r>
              <a:rPr dirty="0" sz="1200" spc="-10">
                <a:latin typeface="Garamond"/>
                <a:cs typeface="Garamond"/>
              </a:rPr>
              <a:t>conjunto </a:t>
            </a:r>
            <a:r>
              <a:rPr dirty="0" sz="1200" spc="-40">
                <a:latin typeface="Garamond"/>
                <a:cs typeface="Garamond"/>
              </a:rPr>
              <a:t>com </a:t>
            </a:r>
            <a:r>
              <a:rPr dirty="0" sz="1200" spc="-70">
                <a:latin typeface="Garamond"/>
                <a:cs typeface="Garamond"/>
              </a:rPr>
              <a:t>o </a:t>
            </a:r>
            <a:r>
              <a:rPr dirty="0" sz="1200" spc="-25">
                <a:latin typeface="Garamond"/>
                <a:cs typeface="Garamond"/>
                <a:hlinkClick r:id="rId8" action="ppaction://hlinksldjump"/>
              </a:rPr>
              <a:t>professor </a:t>
            </a:r>
            <a:r>
              <a:rPr dirty="0" sz="1200" spc="25">
                <a:latin typeface="Garamond"/>
                <a:cs typeface="Garamond"/>
                <a:hlinkClick r:id="rId9" action="ppaction://hlinksldjump"/>
              </a:rPr>
              <a:t>d</a:t>
            </a:r>
            <a:r>
              <a:rPr dirty="0" sz="1200" spc="25">
                <a:latin typeface="Garamond"/>
                <a:cs typeface="Garamond"/>
                <a:hlinkClick r:id="rId10" action="ppaction://hlinksldjump"/>
              </a:rPr>
              <a:t>a</a:t>
            </a:r>
            <a:r>
              <a:rPr dirty="0" sz="1200" spc="15">
                <a:latin typeface="Garamond"/>
                <a:cs typeface="Garamond"/>
                <a:hlinkClick r:id="rId10" action="ppaction://hlinksldjump"/>
              </a:rPr>
              <a:t> </a:t>
            </a:r>
            <a:r>
              <a:rPr dirty="0" sz="1200" spc="10">
                <a:latin typeface="Garamond"/>
                <a:cs typeface="Garamond"/>
                <a:hlinkClick r:id="rId11" action="ppaction://hlinksldjump"/>
              </a:rPr>
              <a:t>disciplina.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9" name="object 19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814549" y="3327056"/>
            <a:ext cx="1204595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z="550" spc="55">
                <a:solidFill>
                  <a:srgbClr val="FFFFFF"/>
                </a:solidFill>
                <a:latin typeface="Verdana"/>
                <a:cs typeface="Verdana"/>
                <a:hlinkClick r:id="rId12" action="ppaction://hlinksldjump"/>
              </a:rPr>
              <a:t>(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  <a:hlinkClick r:id="rId12" action="ppaction://hlinksldjump"/>
              </a:rPr>
              <a:t>Instituto</a:t>
            </a:r>
            <a:r>
              <a:rPr dirty="0" sz="1000" spc="-20">
                <a:solidFill>
                  <a:srgbClr val="FFFFFF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  <a:hlinkClick r:id="rId12" action="ppaction://hlinksldjump"/>
              </a:rPr>
              <a:t>F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ederal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2592" y="3327056"/>
            <a:ext cx="1494155" cy="127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do </a:t>
            </a:r>
            <a:r>
              <a:rPr dirty="0" sz="1000" spc="100">
                <a:solidFill>
                  <a:srgbClr val="FFFFFF"/>
                </a:solidFill>
                <a:latin typeface="Verdana"/>
                <a:cs typeface="Verdana"/>
              </a:rPr>
              <a:t>Rio </a:t>
            </a:r>
            <a:r>
              <a:rPr dirty="0" sz="1000" spc="55">
                <a:solidFill>
                  <a:srgbClr val="FFFFFF"/>
                </a:solidFill>
                <a:latin typeface="Verdana"/>
                <a:cs typeface="Verdana"/>
              </a:rPr>
              <a:t>Grande </a:t>
            </a:r>
            <a:r>
              <a:rPr dirty="0" sz="1000" spc="4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10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000" spc="9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4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12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12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12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45">
                <a:solidFill>
                  <a:srgbClr val="002DA5"/>
                </a:solidFill>
                <a:latin typeface="Verdana"/>
                <a:cs typeface="Verdana"/>
              </a:rPr>
              <a:t>Bibliogra</a:t>
            </a:r>
            <a:r>
              <a:rPr dirty="0" sz="900" spc="30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60">
                <a:solidFill>
                  <a:srgbClr val="002DA5"/>
                </a:solidFill>
                <a:latin typeface="Verdana"/>
                <a:cs typeface="Verdana"/>
              </a:rPr>
              <a:t>a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56" y="1099921"/>
            <a:ext cx="4485005" cy="951865"/>
            <a:chOff x="86956" y="1099921"/>
            <a:chExt cx="4485005" cy="951865"/>
          </a:xfrm>
        </p:grpSpPr>
        <p:sp>
          <p:nvSpPr>
            <p:cNvPr id="4" name="object 4"/>
            <p:cNvSpPr/>
            <p:nvPr/>
          </p:nvSpPr>
          <p:spPr>
            <a:xfrm>
              <a:off x="86956" y="1099921"/>
              <a:ext cx="4434205" cy="175260"/>
            </a:xfrm>
            <a:custGeom>
              <a:avLst/>
              <a:gdLst/>
              <a:ahLst/>
              <a:cxnLst/>
              <a:rect l="l" t="t" r="r" b="b"/>
              <a:pathLst>
                <a:path w="4434205" h="175259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144"/>
                  </a:lnTo>
                  <a:lnTo>
                    <a:pt x="4434139" y="175144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1262405"/>
              <a:ext cx="443413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194991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1937219"/>
              <a:ext cx="438328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1144155"/>
              <a:ext cx="50739" cy="8057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56" y="1306684"/>
              <a:ext cx="4434205" cy="694055"/>
            </a:xfrm>
            <a:custGeom>
              <a:avLst/>
              <a:gdLst/>
              <a:ahLst/>
              <a:cxnLst/>
              <a:rect l="l" t="t" r="r" b="b"/>
              <a:pathLst>
                <a:path w="4434205" h="694055">
                  <a:moveTo>
                    <a:pt x="4434139" y="0"/>
                  </a:moveTo>
                  <a:lnTo>
                    <a:pt x="0" y="0"/>
                  </a:lnTo>
                  <a:lnTo>
                    <a:pt x="0" y="643235"/>
                  </a:lnTo>
                  <a:lnTo>
                    <a:pt x="4008" y="662960"/>
                  </a:lnTo>
                  <a:lnTo>
                    <a:pt x="14922" y="679113"/>
                  </a:lnTo>
                  <a:lnTo>
                    <a:pt x="31075" y="690027"/>
                  </a:lnTo>
                  <a:lnTo>
                    <a:pt x="50800" y="694036"/>
                  </a:lnTo>
                  <a:lnTo>
                    <a:pt x="4383338" y="694036"/>
                  </a:lnTo>
                  <a:lnTo>
                    <a:pt x="4403063" y="690027"/>
                  </a:lnTo>
                  <a:lnTo>
                    <a:pt x="4419216" y="679113"/>
                  </a:lnTo>
                  <a:lnTo>
                    <a:pt x="4430130" y="662960"/>
                  </a:lnTo>
                  <a:lnTo>
                    <a:pt x="4434139" y="643235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1182245"/>
              <a:ext cx="0" cy="786765"/>
            </a:xfrm>
            <a:custGeom>
              <a:avLst/>
              <a:gdLst/>
              <a:ahLst/>
              <a:cxnLst/>
              <a:rect l="l" t="t" r="r" b="b"/>
              <a:pathLst>
                <a:path w="0" h="786764">
                  <a:moveTo>
                    <a:pt x="0" y="7867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11695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11568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1095" y="11441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1336357"/>
              <a:ext cx="63220" cy="632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1718462"/>
              <a:ext cx="63220" cy="6322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6956" y="2152649"/>
            <a:ext cx="4485005" cy="569595"/>
            <a:chOff x="86956" y="2152649"/>
            <a:chExt cx="4485005" cy="569595"/>
          </a:xfrm>
        </p:grpSpPr>
        <p:sp>
          <p:nvSpPr>
            <p:cNvPr id="17" name="object 17"/>
            <p:cNvSpPr/>
            <p:nvPr/>
          </p:nvSpPr>
          <p:spPr>
            <a:xfrm>
              <a:off x="86956" y="2152649"/>
              <a:ext cx="4434205" cy="175260"/>
            </a:xfrm>
            <a:custGeom>
              <a:avLst/>
              <a:gdLst/>
              <a:ahLst/>
              <a:cxnLst/>
              <a:rect l="l" t="t" r="r" b="b"/>
              <a:pathLst>
                <a:path w="4434205" h="175260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144"/>
                  </a:lnTo>
                  <a:lnTo>
                    <a:pt x="4434139" y="175144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56" y="2315133"/>
              <a:ext cx="4434138" cy="506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756" y="2620543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557" y="2607843"/>
              <a:ext cx="4383277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21095" y="2196884"/>
              <a:ext cx="50739" cy="4236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6956" y="2359419"/>
              <a:ext cx="4434205" cy="312420"/>
            </a:xfrm>
            <a:custGeom>
              <a:avLst/>
              <a:gdLst/>
              <a:ahLst/>
              <a:cxnLst/>
              <a:rect l="l" t="t" r="r" b="b"/>
              <a:pathLst>
                <a:path w="4434205" h="312419">
                  <a:moveTo>
                    <a:pt x="4434139" y="0"/>
                  </a:moveTo>
                  <a:lnTo>
                    <a:pt x="0" y="0"/>
                  </a:lnTo>
                  <a:lnTo>
                    <a:pt x="0" y="261123"/>
                  </a:lnTo>
                  <a:lnTo>
                    <a:pt x="4008" y="280848"/>
                  </a:lnTo>
                  <a:lnTo>
                    <a:pt x="14922" y="297001"/>
                  </a:lnTo>
                  <a:lnTo>
                    <a:pt x="31075" y="307915"/>
                  </a:lnTo>
                  <a:lnTo>
                    <a:pt x="50800" y="311923"/>
                  </a:lnTo>
                  <a:lnTo>
                    <a:pt x="4383338" y="311923"/>
                  </a:lnTo>
                  <a:lnTo>
                    <a:pt x="4403063" y="307915"/>
                  </a:lnTo>
                  <a:lnTo>
                    <a:pt x="4419216" y="297001"/>
                  </a:lnTo>
                  <a:lnTo>
                    <a:pt x="4430130" y="280848"/>
                  </a:lnTo>
                  <a:lnTo>
                    <a:pt x="4434139" y="261123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21095" y="2234981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w="0" h="405130">
                  <a:moveTo>
                    <a:pt x="0" y="4046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1095" y="22222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21095" y="22095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21095" y="219688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359" y="2389085"/>
              <a:ext cx="63220" cy="6322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2356" y="1086017"/>
            <a:ext cx="4408805" cy="158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ts val="1195"/>
              </a:lnSpc>
              <a:spcBef>
                <a:spcPts val="95"/>
              </a:spcBef>
            </a:pPr>
            <a:r>
              <a:rPr dirty="0" sz="1000" spc="50">
                <a:latin typeface="Times New Roman"/>
                <a:cs typeface="Times New Roman"/>
              </a:rPr>
              <a:t>Bibliogra a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Básica</a:t>
            </a:r>
            <a:endParaRPr sz="1000">
              <a:latin typeface="Times New Roman"/>
              <a:cs typeface="Times New Roman"/>
            </a:endParaRPr>
          </a:p>
          <a:p>
            <a:pPr marL="302260" marR="43180">
              <a:lnSpc>
                <a:spcPts val="1360"/>
              </a:lnSpc>
              <a:spcBef>
                <a:spcPts val="110"/>
              </a:spcBef>
            </a:pPr>
            <a:r>
              <a:rPr dirty="0" sz="1200" spc="-5">
                <a:latin typeface="Garamond"/>
                <a:cs typeface="Garamond"/>
              </a:rPr>
              <a:t>MORAES, </a:t>
            </a:r>
            <a:r>
              <a:rPr dirty="0" sz="1200" spc="-10">
                <a:latin typeface="Garamond"/>
                <a:cs typeface="Garamond"/>
              </a:rPr>
              <a:t>Cícero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10">
                <a:latin typeface="Garamond"/>
                <a:cs typeface="Garamond"/>
              </a:rPr>
              <a:t>CASTRUCCI, Plínio. </a:t>
            </a:r>
            <a:r>
              <a:rPr dirty="0" sz="1200" spc="5">
                <a:latin typeface="Garamond"/>
                <a:cs typeface="Garamond"/>
              </a:rPr>
              <a:t>Engenharia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>
                <a:latin typeface="Garamond"/>
                <a:cs typeface="Garamond"/>
              </a:rPr>
              <a:t>Automa-  </a:t>
            </a:r>
            <a:r>
              <a:rPr dirty="0" sz="1200" spc="-15">
                <a:latin typeface="Garamond"/>
                <a:cs typeface="Garamond"/>
              </a:rPr>
              <a:t>ção </a:t>
            </a:r>
            <a:r>
              <a:rPr dirty="0" sz="1200" spc="15">
                <a:latin typeface="Garamond"/>
                <a:cs typeface="Garamond"/>
              </a:rPr>
              <a:t>Industrial. </a:t>
            </a:r>
            <a:r>
              <a:rPr dirty="0" sz="1200">
                <a:latin typeface="Garamond"/>
                <a:cs typeface="Garamond"/>
              </a:rPr>
              <a:t>LTC.</a:t>
            </a:r>
            <a:r>
              <a:rPr dirty="0" sz="1200" spc="-20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2001.</a:t>
            </a:r>
            <a:endParaRPr sz="1200">
              <a:latin typeface="Garamond"/>
              <a:cs typeface="Garamond"/>
            </a:endParaRPr>
          </a:p>
          <a:p>
            <a:pPr marL="302260" marR="43180">
              <a:lnSpc>
                <a:spcPts val="1350"/>
              </a:lnSpc>
              <a:spcBef>
                <a:spcPts val="295"/>
              </a:spcBef>
            </a:pPr>
            <a:r>
              <a:rPr dirty="0" sz="1200" spc="-15">
                <a:latin typeface="Garamond"/>
                <a:cs typeface="Garamond"/>
              </a:rPr>
              <a:t>SILVEIRA, </a:t>
            </a:r>
            <a:r>
              <a:rPr dirty="0" sz="1200" spc="10">
                <a:latin typeface="Garamond"/>
                <a:cs typeface="Garamond"/>
              </a:rPr>
              <a:t>Paulo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10">
                <a:latin typeface="Garamond"/>
                <a:cs typeface="Garamond"/>
              </a:rPr>
              <a:t>Santos, </a:t>
            </a:r>
            <a:r>
              <a:rPr dirty="0" sz="1200" spc="-35">
                <a:latin typeface="Garamond"/>
                <a:cs typeface="Garamond"/>
              </a:rPr>
              <a:t>WINDERSON. </a:t>
            </a:r>
            <a:r>
              <a:rPr dirty="0" sz="1200">
                <a:latin typeface="Garamond"/>
                <a:cs typeface="Garamond"/>
              </a:rPr>
              <a:t>Automação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-10">
                <a:latin typeface="Garamond"/>
                <a:cs typeface="Garamond"/>
              </a:rPr>
              <a:t>Controle  Discreto. </a:t>
            </a:r>
            <a:r>
              <a:rPr dirty="0" sz="1200" spc="10">
                <a:latin typeface="Garamond"/>
                <a:cs typeface="Garamond"/>
              </a:rPr>
              <a:t>Érica.</a:t>
            </a:r>
            <a:r>
              <a:rPr dirty="0" sz="1200" spc="75">
                <a:latin typeface="Garamond"/>
                <a:cs typeface="Garamond"/>
              </a:rPr>
              <a:t> </a:t>
            </a:r>
            <a:r>
              <a:rPr dirty="0" sz="1200" spc="-10">
                <a:latin typeface="Garamond"/>
                <a:cs typeface="Garamond"/>
              </a:rPr>
              <a:t>1998.</a:t>
            </a:r>
            <a:endParaRPr sz="1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Garamond"/>
              <a:cs typeface="Garamond"/>
            </a:endParaRPr>
          </a:p>
          <a:p>
            <a:pPr marL="25400">
              <a:lnSpc>
                <a:spcPts val="1195"/>
              </a:lnSpc>
            </a:pPr>
            <a:r>
              <a:rPr dirty="0" sz="1000" spc="50">
                <a:latin typeface="Times New Roman"/>
                <a:cs typeface="Times New Roman"/>
              </a:rPr>
              <a:t>Bibliogra a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Complementar</a:t>
            </a:r>
            <a:endParaRPr sz="1000">
              <a:latin typeface="Times New Roman"/>
              <a:cs typeface="Times New Roman"/>
            </a:endParaRPr>
          </a:p>
          <a:p>
            <a:pPr marL="302260" marR="43180">
              <a:lnSpc>
                <a:spcPts val="1360"/>
              </a:lnSpc>
              <a:spcBef>
                <a:spcPts val="110"/>
              </a:spcBef>
            </a:pPr>
            <a:r>
              <a:rPr dirty="0" sz="1200" spc="-35">
                <a:latin typeface="Garamond"/>
                <a:cs typeface="Garamond"/>
              </a:rPr>
              <a:t>GROOVER, </a:t>
            </a:r>
            <a:r>
              <a:rPr dirty="0" sz="1200" spc="5">
                <a:latin typeface="Garamond"/>
                <a:cs typeface="Garamond"/>
              </a:rPr>
              <a:t>Mikell </a:t>
            </a:r>
            <a:r>
              <a:rPr dirty="0" sz="1200">
                <a:latin typeface="Garamond"/>
                <a:cs typeface="Garamond"/>
              </a:rPr>
              <a:t>P. Automação </a:t>
            </a:r>
            <a:r>
              <a:rPr dirty="0" sz="1200" spc="15">
                <a:latin typeface="Garamond"/>
                <a:cs typeface="Garamond"/>
              </a:rPr>
              <a:t>Industrial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15">
                <a:latin typeface="Garamond"/>
                <a:cs typeface="Garamond"/>
              </a:rPr>
              <a:t>Sistemas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>
                <a:latin typeface="Garamond"/>
                <a:cs typeface="Garamond"/>
              </a:rPr>
              <a:t>Manu-  </a:t>
            </a:r>
            <a:r>
              <a:rPr dirty="0" sz="1200" spc="25">
                <a:latin typeface="Garamond"/>
                <a:cs typeface="Garamond"/>
              </a:rPr>
              <a:t>fatura. </a:t>
            </a:r>
            <a:r>
              <a:rPr dirty="0" sz="1200" spc="5">
                <a:latin typeface="Garamond"/>
                <a:cs typeface="Garamond"/>
              </a:rPr>
              <a:t>3</a:t>
            </a:r>
            <a:r>
              <a:rPr dirty="0" baseline="31746" sz="1050" spc="7">
                <a:latin typeface="Century"/>
                <a:cs typeface="Century"/>
              </a:rPr>
              <a:t>a </a:t>
            </a:r>
            <a:r>
              <a:rPr dirty="0" sz="1200" spc="-5">
                <a:latin typeface="Garamond"/>
                <a:cs typeface="Garamond"/>
              </a:rPr>
              <a:t>Ed. Pearson </a:t>
            </a:r>
            <a:r>
              <a:rPr dirty="0" sz="1200">
                <a:latin typeface="Garamond"/>
                <a:cs typeface="Garamond"/>
              </a:rPr>
              <a:t>São </a:t>
            </a:r>
            <a:r>
              <a:rPr dirty="0" sz="1200" spc="10">
                <a:latin typeface="Garamond"/>
                <a:cs typeface="Garamond"/>
              </a:rPr>
              <a:t>Paulo</a:t>
            </a:r>
            <a:r>
              <a:rPr dirty="0" sz="1200" spc="-70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2010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30" name="object 30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5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 </a:t>
            </a:r>
            <a:r>
              <a:rPr dirty="0" spc="60"/>
              <a:t>Júnior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12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12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12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355600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60">
                <a:solidFill>
                  <a:srgbClr val="002DA5"/>
                </a:solidFill>
                <a:latin typeface="Times New Roman"/>
                <a:cs typeface="Times New Roman"/>
              </a:rPr>
              <a:t>CLP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56" y="1112506"/>
            <a:ext cx="4485005" cy="636905"/>
            <a:chOff x="86956" y="1112506"/>
            <a:chExt cx="4485005" cy="636905"/>
          </a:xfrm>
        </p:grpSpPr>
        <p:sp>
          <p:nvSpPr>
            <p:cNvPr id="4" name="object 4"/>
            <p:cNvSpPr/>
            <p:nvPr/>
          </p:nvSpPr>
          <p:spPr>
            <a:xfrm>
              <a:off x="86956" y="1112506"/>
              <a:ext cx="4434205" cy="169545"/>
            </a:xfrm>
            <a:custGeom>
              <a:avLst/>
              <a:gdLst/>
              <a:ahLst/>
              <a:cxnLst/>
              <a:rect l="l" t="t" r="r" b="b"/>
              <a:pathLst>
                <a:path w="4434205" h="16954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9526"/>
                  </a:lnTo>
                  <a:lnTo>
                    <a:pt x="4434139" y="169526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1156754"/>
              <a:ext cx="4484878" cy="1632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1647380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1634680"/>
              <a:ext cx="438328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1207548"/>
              <a:ext cx="50739" cy="4398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56" y="1313669"/>
              <a:ext cx="4434205" cy="384810"/>
            </a:xfrm>
            <a:custGeom>
              <a:avLst/>
              <a:gdLst/>
              <a:ahLst/>
              <a:cxnLst/>
              <a:rect l="l" t="t" r="r" b="b"/>
              <a:pathLst>
                <a:path w="4434205" h="384810">
                  <a:moveTo>
                    <a:pt x="4434139" y="0"/>
                  </a:moveTo>
                  <a:lnTo>
                    <a:pt x="0" y="0"/>
                  </a:lnTo>
                  <a:lnTo>
                    <a:pt x="0" y="333710"/>
                  </a:lnTo>
                  <a:lnTo>
                    <a:pt x="4008" y="353435"/>
                  </a:lnTo>
                  <a:lnTo>
                    <a:pt x="14922" y="369588"/>
                  </a:lnTo>
                  <a:lnTo>
                    <a:pt x="31075" y="380502"/>
                  </a:lnTo>
                  <a:lnTo>
                    <a:pt x="50800" y="384511"/>
                  </a:lnTo>
                  <a:lnTo>
                    <a:pt x="4383338" y="384511"/>
                  </a:lnTo>
                  <a:lnTo>
                    <a:pt x="4403063" y="380502"/>
                  </a:lnTo>
                  <a:lnTo>
                    <a:pt x="4419216" y="369588"/>
                  </a:lnTo>
                  <a:lnTo>
                    <a:pt x="4430130" y="353435"/>
                  </a:lnTo>
                  <a:lnTo>
                    <a:pt x="4434139" y="333710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1194848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w="0" h="471805">
                  <a:moveTo>
                    <a:pt x="0" y="47158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11821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11694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1095" y="11567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1343342"/>
              <a:ext cx="63220" cy="632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1553375"/>
              <a:ext cx="63220" cy="6322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6956" y="1850097"/>
            <a:ext cx="4485005" cy="625475"/>
            <a:chOff x="86956" y="1850097"/>
            <a:chExt cx="4485005" cy="625475"/>
          </a:xfrm>
        </p:grpSpPr>
        <p:sp>
          <p:nvSpPr>
            <p:cNvPr id="17" name="object 17"/>
            <p:cNvSpPr/>
            <p:nvPr/>
          </p:nvSpPr>
          <p:spPr>
            <a:xfrm>
              <a:off x="86956" y="1850097"/>
              <a:ext cx="4434205" cy="169545"/>
            </a:xfrm>
            <a:custGeom>
              <a:avLst/>
              <a:gdLst/>
              <a:ahLst/>
              <a:cxnLst/>
              <a:rect l="l" t="t" r="r" b="b"/>
              <a:pathLst>
                <a:path w="4434205" h="16954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69526"/>
                  </a:lnTo>
                  <a:lnTo>
                    <a:pt x="4434139" y="169526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1894332"/>
              <a:ext cx="4484878" cy="1632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56" y="2373896"/>
              <a:ext cx="101600" cy="101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557" y="2361196"/>
              <a:ext cx="4383277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1095" y="1945127"/>
              <a:ext cx="50739" cy="42876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6956" y="2051248"/>
              <a:ext cx="4434205" cy="374015"/>
            </a:xfrm>
            <a:custGeom>
              <a:avLst/>
              <a:gdLst/>
              <a:ahLst/>
              <a:cxnLst/>
              <a:rect l="l" t="t" r="r" b="b"/>
              <a:pathLst>
                <a:path w="4434205" h="374014">
                  <a:moveTo>
                    <a:pt x="4434139" y="0"/>
                  </a:moveTo>
                  <a:lnTo>
                    <a:pt x="0" y="0"/>
                  </a:lnTo>
                  <a:lnTo>
                    <a:pt x="0" y="322648"/>
                  </a:lnTo>
                  <a:lnTo>
                    <a:pt x="4008" y="342373"/>
                  </a:lnTo>
                  <a:lnTo>
                    <a:pt x="14922" y="358526"/>
                  </a:lnTo>
                  <a:lnTo>
                    <a:pt x="31075" y="369440"/>
                  </a:lnTo>
                  <a:lnTo>
                    <a:pt x="50800" y="373448"/>
                  </a:lnTo>
                  <a:lnTo>
                    <a:pt x="4383338" y="373448"/>
                  </a:lnTo>
                  <a:lnTo>
                    <a:pt x="4403063" y="369440"/>
                  </a:lnTo>
                  <a:lnTo>
                    <a:pt x="4419216" y="358526"/>
                  </a:lnTo>
                  <a:lnTo>
                    <a:pt x="4430130" y="342373"/>
                  </a:lnTo>
                  <a:lnTo>
                    <a:pt x="4434139" y="322648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21095" y="1932427"/>
              <a:ext cx="0" cy="461009"/>
            </a:xfrm>
            <a:custGeom>
              <a:avLst/>
              <a:gdLst/>
              <a:ahLst/>
              <a:cxnLst/>
              <a:rect l="l" t="t" r="r" b="b"/>
              <a:pathLst>
                <a:path w="0" h="461010">
                  <a:moveTo>
                    <a:pt x="0" y="4605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21095" y="19197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21095" y="19070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521095" y="189432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59" y="2080920"/>
              <a:ext cx="63220" cy="632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359" y="2290953"/>
              <a:ext cx="63220" cy="6322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5056" y="1098615"/>
            <a:ext cx="4079240" cy="1301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95"/>
              </a:spcBef>
            </a:pPr>
            <a:r>
              <a:rPr dirty="0" sz="1000" spc="20">
                <a:latin typeface="Times New Roman"/>
                <a:cs typeface="Times New Roman"/>
              </a:rPr>
              <a:t>Horários </a:t>
            </a:r>
            <a:r>
              <a:rPr dirty="0" sz="1000" spc="25">
                <a:latin typeface="Times New Roman"/>
                <a:cs typeface="Times New Roman"/>
              </a:rPr>
              <a:t>de</a:t>
            </a:r>
            <a:r>
              <a:rPr dirty="0" sz="1000" spc="135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CA</a:t>
            </a:r>
            <a:endParaRPr sz="1000">
              <a:latin typeface="Times New Roman"/>
              <a:cs typeface="Times New Roman"/>
            </a:endParaRPr>
          </a:p>
          <a:p>
            <a:pPr marL="289560">
              <a:lnSpc>
                <a:spcPts val="1415"/>
              </a:lnSpc>
            </a:pPr>
            <a:r>
              <a:rPr dirty="0" sz="1200" spc="-20">
                <a:latin typeface="Garamond"/>
                <a:cs typeface="Garamond"/>
              </a:rPr>
              <a:t>3M34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-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Terça,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manhã,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terceiro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55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quarto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horários;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1200" spc="-15">
                <a:latin typeface="Garamond"/>
                <a:cs typeface="Garamond"/>
              </a:rPr>
              <a:t>3V12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-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5">
                <a:latin typeface="Garamond"/>
                <a:cs typeface="Garamond"/>
              </a:rPr>
              <a:t>Terça,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25">
                <a:latin typeface="Garamond"/>
                <a:cs typeface="Garamond"/>
              </a:rPr>
              <a:t>tarde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10">
                <a:latin typeface="Garamond"/>
                <a:cs typeface="Garamond"/>
              </a:rPr>
              <a:t>(vespertino),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</a:rPr>
              <a:t>primeiro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20">
                <a:latin typeface="Garamond"/>
                <a:cs typeface="Garamond"/>
              </a:rPr>
              <a:t>e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 spc="-15">
                <a:latin typeface="Garamond"/>
                <a:cs typeface="Garamond"/>
              </a:rPr>
              <a:t>segundo</a:t>
            </a:r>
            <a:r>
              <a:rPr dirty="0" sz="1200" spc="60">
                <a:latin typeface="Garamond"/>
                <a:cs typeface="Garamond"/>
              </a:rPr>
              <a:t> </a:t>
            </a:r>
            <a:r>
              <a:rPr dirty="0" sz="1200">
                <a:latin typeface="Garamond"/>
                <a:cs typeface="Garamond"/>
              </a:rPr>
              <a:t>horários;</a:t>
            </a:r>
            <a:endParaRPr sz="12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Garamond"/>
              <a:cs typeface="Garamond"/>
            </a:endParaRPr>
          </a:p>
          <a:p>
            <a:pPr marL="12700">
              <a:lnSpc>
                <a:spcPts val="1175"/>
              </a:lnSpc>
            </a:pPr>
            <a:r>
              <a:rPr dirty="0" sz="1000" spc="40">
                <a:latin typeface="Times New Roman"/>
                <a:cs typeface="Times New Roman"/>
              </a:rPr>
              <a:t>Contatos</a:t>
            </a:r>
            <a:endParaRPr sz="1000">
              <a:latin typeface="Times New Roman"/>
              <a:cs typeface="Times New Roman"/>
            </a:endParaRPr>
          </a:p>
          <a:p>
            <a:pPr marL="289560">
              <a:lnSpc>
                <a:spcPts val="1415"/>
              </a:lnSpc>
            </a:pPr>
            <a:r>
              <a:rPr dirty="0" sz="1200" spc="10">
                <a:latin typeface="Garamond"/>
                <a:cs typeface="Garamond"/>
              </a:rPr>
              <a:t>Email:</a:t>
            </a:r>
            <a:r>
              <a:rPr dirty="0" sz="1200" spc="180">
                <a:latin typeface="Garamond"/>
                <a:cs typeface="Garamond"/>
              </a:rPr>
              <a:t> </a:t>
            </a:r>
            <a:r>
              <a:rPr dirty="0" sz="1200" spc="-5">
                <a:latin typeface="Garamond"/>
                <a:cs typeface="Garamond"/>
                <a:hlinkClick r:id="rId11"/>
              </a:rPr>
              <a:t>andouglas.silv</a:t>
            </a:r>
            <a:r>
              <a:rPr dirty="0" sz="1200" spc="-5">
                <a:latin typeface="Garamond"/>
                <a:cs typeface="Garamond"/>
                <a:hlinkClick r:id="rId12"/>
              </a:rPr>
              <a:t>a@ifrn.edu.br</a:t>
            </a:r>
            <a:endParaRPr sz="1200">
              <a:latin typeface="Garamond"/>
              <a:cs typeface="Garamond"/>
            </a:endParaRPr>
          </a:p>
          <a:p>
            <a:pPr marL="289560">
              <a:lnSpc>
                <a:spcPct val="100000"/>
              </a:lnSpc>
              <a:spcBef>
                <a:spcPts val="215"/>
              </a:spcBef>
            </a:pPr>
            <a:r>
              <a:rPr dirty="0" sz="1200" spc="-30">
                <a:latin typeface="Garamond"/>
                <a:cs typeface="Garamond"/>
              </a:rPr>
              <a:t>Na </a:t>
            </a:r>
            <a:r>
              <a:rPr dirty="0" sz="1200" spc="15">
                <a:latin typeface="Garamond"/>
                <a:cs typeface="Garamond"/>
              </a:rPr>
              <a:t>instituição: </a:t>
            </a:r>
            <a:r>
              <a:rPr dirty="0" sz="1200">
                <a:latin typeface="Garamond"/>
                <a:cs typeface="Garamond"/>
              </a:rPr>
              <a:t>Laboratório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>
                <a:latin typeface="Garamond"/>
                <a:cs typeface="Garamond"/>
              </a:rPr>
              <a:t>Automação </a:t>
            </a:r>
            <a:r>
              <a:rPr dirty="0" sz="1200" spc="15">
                <a:latin typeface="Garamond"/>
                <a:cs typeface="Garamond"/>
              </a:rPr>
              <a:t>Industrial </a:t>
            </a:r>
            <a:r>
              <a:rPr dirty="0" sz="1200" spc="-15">
                <a:latin typeface="Garamond"/>
                <a:cs typeface="Garamond"/>
              </a:rPr>
              <a:t>- </a:t>
            </a:r>
            <a:r>
              <a:rPr dirty="0" sz="1200" spc="40">
                <a:latin typeface="Garamond"/>
                <a:cs typeface="Garamond"/>
              </a:rPr>
              <a:t>Sala</a:t>
            </a:r>
            <a:r>
              <a:rPr dirty="0" sz="1200" spc="85">
                <a:latin typeface="Garamond"/>
                <a:cs typeface="Garamond"/>
              </a:rPr>
              <a:t> </a:t>
            </a:r>
            <a:r>
              <a:rPr dirty="0" sz="1200" spc="-25">
                <a:latin typeface="Garamond"/>
                <a:cs typeface="Garamond"/>
              </a:rPr>
              <a:t>65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31" name="object 31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5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 </a:t>
            </a:r>
            <a:r>
              <a:rPr dirty="0" spc="60"/>
              <a:t>Júnior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13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13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13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0">
                <a:solidFill>
                  <a:srgbClr val="002DA5"/>
                </a:solidFill>
                <a:latin typeface="Verdana"/>
                <a:cs typeface="Verdana"/>
              </a:rPr>
              <a:t>Contextualização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56" y="1130109"/>
            <a:ext cx="4485005" cy="802005"/>
            <a:chOff x="86956" y="1130109"/>
            <a:chExt cx="4485005" cy="802005"/>
          </a:xfrm>
        </p:grpSpPr>
        <p:sp>
          <p:nvSpPr>
            <p:cNvPr id="4" name="object 4"/>
            <p:cNvSpPr/>
            <p:nvPr/>
          </p:nvSpPr>
          <p:spPr>
            <a:xfrm>
              <a:off x="86956" y="1130109"/>
              <a:ext cx="4434205" cy="175260"/>
            </a:xfrm>
            <a:custGeom>
              <a:avLst/>
              <a:gdLst/>
              <a:ahLst/>
              <a:cxnLst/>
              <a:rect l="l" t="t" r="r" b="b"/>
              <a:pathLst>
                <a:path w="4434205" h="175259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144"/>
                  </a:lnTo>
                  <a:lnTo>
                    <a:pt x="4434139" y="175144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1292605"/>
              <a:ext cx="443413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1830019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1817319"/>
              <a:ext cx="438328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1174343"/>
              <a:ext cx="50739" cy="6556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56" y="1336884"/>
              <a:ext cx="4434205" cy="544195"/>
            </a:xfrm>
            <a:custGeom>
              <a:avLst/>
              <a:gdLst/>
              <a:ahLst/>
              <a:cxnLst/>
              <a:rect l="l" t="t" r="r" b="b"/>
              <a:pathLst>
                <a:path w="4434205" h="544194">
                  <a:moveTo>
                    <a:pt x="4434139" y="0"/>
                  </a:moveTo>
                  <a:lnTo>
                    <a:pt x="0" y="0"/>
                  </a:lnTo>
                  <a:lnTo>
                    <a:pt x="0" y="493135"/>
                  </a:lnTo>
                  <a:lnTo>
                    <a:pt x="4008" y="512859"/>
                  </a:lnTo>
                  <a:lnTo>
                    <a:pt x="14922" y="529012"/>
                  </a:lnTo>
                  <a:lnTo>
                    <a:pt x="31075" y="539927"/>
                  </a:lnTo>
                  <a:lnTo>
                    <a:pt x="50800" y="543935"/>
                  </a:lnTo>
                  <a:lnTo>
                    <a:pt x="4383338" y="543935"/>
                  </a:lnTo>
                  <a:lnTo>
                    <a:pt x="4403063" y="539927"/>
                  </a:lnTo>
                  <a:lnTo>
                    <a:pt x="4419216" y="529012"/>
                  </a:lnTo>
                  <a:lnTo>
                    <a:pt x="4430130" y="512859"/>
                  </a:lnTo>
                  <a:lnTo>
                    <a:pt x="4434139" y="493135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1212445"/>
              <a:ext cx="0" cy="636905"/>
            </a:xfrm>
            <a:custGeom>
              <a:avLst/>
              <a:gdLst/>
              <a:ahLst/>
              <a:cxnLst/>
              <a:rect l="l" t="t" r="r" b="b"/>
              <a:pathLst>
                <a:path w="0" h="636905">
                  <a:moveTo>
                    <a:pt x="0" y="63662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11997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11870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1095" y="117434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2359" y="2247823"/>
            <a:ext cx="63220" cy="632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359" y="2457856"/>
            <a:ext cx="63220" cy="632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2359" y="2667889"/>
            <a:ext cx="63220" cy="6322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25056" y="1097295"/>
            <a:ext cx="4358005" cy="167513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44"/>
              </a:spcBef>
            </a:pPr>
            <a:r>
              <a:rPr dirty="0" sz="1000" spc="50">
                <a:latin typeface="Times New Roman"/>
                <a:cs typeface="Times New Roman"/>
              </a:rPr>
              <a:t>O </a:t>
            </a:r>
            <a:r>
              <a:rPr dirty="0" sz="1000" spc="25">
                <a:latin typeface="Times New Roman"/>
                <a:cs typeface="Times New Roman"/>
              </a:rPr>
              <a:t>que </a:t>
            </a:r>
            <a:r>
              <a:rPr dirty="0" sz="1000" spc="-5">
                <a:latin typeface="Times New Roman"/>
                <a:cs typeface="Times New Roman"/>
              </a:rPr>
              <a:t>é</a:t>
            </a:r>
            <a:r>
              <a:rPr dirty="0" sz="1000" spc="160">
                <a:latin typeface="Times New Roman"/>
                <a:cs typeface="Times New Roman"/>
              </a:rPr>
              <a:t> </a:t>
            </a:r>
            <a:r>
              <a:rPr dirty="0" sz="1000" spc="35">
                <a:latin typeface="Times New Roman"/>
                <a:cs typeface="Times New Roman"/>
              </a:rPr>
              <a:t>automação?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50"/>
              </a:lnSpc>
              <a:spcBef>
                <a:spcPts val="310"/>
              </a:spcBef>
            </a:pPr>
            <a:r>
              <a:rPr dirty="0" sz="1200" spc="-40">
                <a:latin typeface="Garamond"/>
                <a:cs typeface="Garamond"/>
              </a:rPr>
              <a:t>Em </a:t>
            </a:r>
            <a:r>
              <a:rPr dirty="0" sz="1200" spc="-5">
                <a:latin typeface="Garamond"/>
                <a:cs typeface="Garamond"/>
              </a:rPr>
              <a:t>um </a:t>
            </a:r>
            <a:r>
              <a:rPr dirty="0" sz="1200" spc="-10">
                <a:latin typeface="Garamond"/>
                <a:cs typeface="Garamond"/>
              </a:rPr>
              <a:t>contexto </a:t>
            </a:r>
            <a:r>
              <a:rPr dirty="0" sz="1200" spc="20">
                <a:latin typeface="Garamond"/>
                <a:cs typeface="Garamond"/>
              </a:rPr>
              <a:t>geral, toda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10">
                <a:latin typeface="Garamond"/>
                <a:cs typeface="Garamond"/>
              </a:rPr>
              <a:t>qualquer técnica </a:t>
            </a:r>
            <a:r>
              <a:rPr dirty="0" sz="1200" spc="-10">
                <a:latin typeface="Garamond"/>
                <a:cs typeface="Garamond"/>
              </a:rPr>
              <a:t>que </a:t>
            </a:r>
            <a:r>
              <a:rPr dirty="0" sz="1200" spc="5">
                <a:latin typeface="Garamond"/>
                <a:cs typeface="Garamond"/>
              </a:rPr>
              <a:t>transforma </a:t>
            </a:r>
            <a:r>
              <a:rPr dirty="0" sz="1200" spc="-5">
                <a:latin typeface="Garamond"/>
                <a:cs typeface="Garamond"/>
              </a:rPr>
              <a:t>um sis-  </a:t>
            </a:r>
            <a:r>
              <a:rPr dirty="0" sz="1200" spc="20">
                <a:latin typeface="Garamond"/>
                <a:cs typeface="Garamond"/>
              </a:rPr>
              <a:t>tema </a:t>
            </a:r>
            <a:r>
              <a:rPr dirty="0" sz="1200" spc="10">
                <a:latin typeface="Garamond"/>
                <a:cs typeface="Garamond"/>
              </a:rPr>
              <a:t>manual </a:t>
            </a:r>
            <a:r>
              <a:rPr dirty="0" sz="1200" spc="20">
                <a:latin typeface="Garamond"/>
                <a:cs typeface="Garamond"/>
              </a:rPr>
              <a:t>(trabalho </a:t>
            </a:r>
            <a:r>
              <a:rPr dirty="0" sz="1200" spc="-10">
                <a:latin typeface="Garamond"/>
                <a:cs typeface="Garamond"/>
              </a:rPr>
              <a:t>de seres </a:t>
            </a:r>
            <a:r>
              <a:rPr dirty="0" sz="1200" spc="-5">
                <a:latin typeface="Garamond"/>
                <a:cs typeface="Garamond"/>
              </a:rPr>
              <a:t>humanos) </a:t>
            </a:r>
            <a:r>
              <a:rPr dirty="0" sz="1200" spc="30">
                <a:latin typeface="Garamond"/>
                <a:cs typeface="Garamond"/>
              </a:rPr>
              <a:t>para </a:t>
            </a:r>
            <a:r>
              <a:rPr dirty="0" sz="1200" spc="-5">
                <a:latin typeface="Garamond"/>
                <a:cs typeface="Garamond"/>
              </a:rPr>
              <a:t>um </a:t>
            </a:r>
            <a:r>
              <a:rPr dirty="0" sz="1200" spc="10">
                <a:latin typeface="Garamond"/>
                <a:cs typeface="Garamond"/>
              </a:rPr>
              <a:t>sistema automático  </a:t>
            </a:r>
            <a:r>
              <a:rPr dirty="0" sz="1200" spc="20">
                <a:latin typeface="Garamond"/>
                <a:cs typeface="Garamond"/>
              </a:rPr>
              <a:t>(trabalho </a:t>
            </a:r>
            <a:r>
              <a:rPr dirty="0" sz="1200" spc="5">
                <a:latin typeface="Garamond"/>
                <a:cs typeface="Garamond"/>
              </a:rPr>
              <a:t>realizado </a:t>
            </a:r>
            <a:r>
              <a:rPr dirty="0" sz="1200" spc="-10">
                <a:latin typeface="Garamond"/>
                <a:cs typeface="Garamond"/>
              </a:rPr>
              <a:t>por</a:t>
            </a:r>
            <a:r>
              <a:rPr dirty="0" sz="1200" spc="150">
                <a:latin typeface="Garamond"/>
                <a:cs typeface="Garamond"/>
              </a:rPr>
              <a:t> </a:t>
            </a:r>
            <a:r>
              <a:rPr dirty="0" sz="1200" spc="20">
                <a:latin typeface="Garamond"/>
                <a:cs typeface="Garamond"/>
              </a:rPr>
              <a:t>máquinas).</a:t>
            </a:r>
            <a:endParaRPr sz="1200">
              <a:latin typeface="Garamond"/>
              <a:cs typeface="Garamond"/>
            </a:endParaRPr>
          </a:p>
          <a:p>
            <a:pPr marL="289560" marR="3140710" indent="-277495">
              <a:lnSpc>
                <a:spcPct val="119500"/>
              </a:lnSpc>
              <a:spcBef>
                <a:spcPts val="635"/>
              </a:spcBef>
            </a:pPr>
            <a:r>
              <a:rPr dirty="0" sz="1200" spc="5">
                <a:latin typeface="Garamond"/>
                <a:cs typeface="Garamond"/>
              </a:rPr>
              <a:t>Áreas </a:t>
            </a:r>
            <a:r>
              <a:rPr dirty="0" sz="1200" spc="10">
                <a:latin typeface="Garamond"/>
                <a:cs typeface="Garamond"/>
              </a:rPr>
              <a:t>mais </a:t>
            </a:r>
            <a:r>
              <a:rPr dirty="0" sz="1200" spc="-20">
                <a:latin typeface="Garamond"/>
                <a:cs typeface="Garamond"/>
              </a:rPr>
              <a:t>comuns:  </a:t>
            </a:r>
            <a:r>
              <a:rPr dirty="0" sz="1200" spc="10">
                <a:latin typeface="Garamond"/>
                <a:cs typeface="Garamond"/>
              </a:rPr>
              <a:t>Residencial  </a:t>
            </a:r>
            <a:r>
              <a:rPr dirty="0" sz="1200">
                <a:latin typeface="Garamond"/>
                <a:cs typeface="Garamond"/>
              </a:rPr>
              <a:t>Comercial  </a:t>
            </a:r>
            <a:r>
              <a:rPr dirty="0" sz="1000" spc="60">
                <a:latin typeface="Century"/>
                <a:cs typeface="Century"/>
              </a:rPr>
              <a:t>Industrial</a:t>
            </a:r>
            <a:endParaRPr sz="1000">
              <a:latin typeface="Century"/>
              <a:cs typeface="Century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9" name="object 19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59055">
              <a:lnSpc>
                <a:spcPts val="1060"/>
              </a:lnSpc>
              <a:tabLst>
                <a:tab pos="1113790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5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 </a:t>
            </a:r>
            <a:r>
              <a:rPr dirty="0" spc="60"/>
              <a:t>Júnior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9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9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9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0">
                <a:solidFill>
                  <a:srgbClr val="002DA5"/>
                </a:solidFill>
                <a:latin typeface="Verdana"/>
                <a:cs typeface="Verdana"/>
              </a:rPr>
              <a:t>Contextualização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57" y="834668"/>
            <a:ext cx="1732949" cy="16905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5592" y="2154887"/>
            <a:ext cx="3975735" cy="60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11400">
              <a:lnSpc>
                <a:spcPct val="100000"/>
              </a:lnSpc>
              <a:spcBef>
                <a:spcPts val="95"/>
              </a:spcBef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 </a:t>
            </a:r>
            <a:r>
              <a:rPr dirty="0" sz="1000" spc="35">
                <a:latin typeface="Times New Roman"/>
                <a:cs typeface="Times New Roman"/>
              </a:rPr>
              <a:t>Automação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40">
                <a:latin typeface="Times New Roman"/>
                <a:cs typeface="Times New Roman"/>
              </a:rPr>
              <a:t>Industrial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35">
                <a:solidFill>
                  <a:srgbClr val="3333B2"/>
                </a:solidFill>
                <a:latin typeface="Times New Roman"/>
                <a:cs typeface="Times New Roman"/>
              </a:rPr>
              <a:t>Figura: </a:t>
            </a:r>
            <a:r>
              <a:rPr dirty="0" sz="1000" spc="35">
                <a:latin typeface="Times New Roman"/>
                <a:cs typeface="Times New Roman"/>
              </a:rPr>
              <a:t>Automação</a:t>
            </a:r>
            <a:r>
              <a:rPr dirty="0" sz="1000" spc="120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Times New Roman"/>
                <a:cs typeface="Times New Roman"/>
              </a:rPr>
              <a:t>Residencial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6542" y="1260602"/>
            <a:ext cx="1733067" cy="83858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4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4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4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5610"/>
            <a:ext cx="4608195" cy="507365"/>
          </a:xfrm>
          <a:prstGeom prst="rect">
            <a:avLst/>
          </a:prstGeom>
          <a:solidFill>
            <a:srgbClr val="F2F2F2"/>
          </a:solidFill>
        </p:spPr>
        <p:txBody>
          <a:bodyPr wrap="square" lIns="0" tIns="5397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25"/>
              </a:spcBef>
            </a:pPr>
            <a:r>
              <a:rPr dirty="0" sz="1600" spc="110">
                <a:solidFill>
                  <a:srgbClr val="002DA5"/>
                </a:solidFill>
                <a:latin typeface="Times New Roman"/>
                <a:cs typeface="Times New Roman"/>
              </a:rPr>
              <a:t>Automação</a:t>
            </a:r>
            <a:r>
              <a:rPr dirty="0" sz="1600" spc="155">
                <a:solidFill>
                  <a:srgbClr val="002DA5"/>
                </a:solidFill>
                <a:latin typeface="Times New Roman"/>
                <a:cs typeface="Times New Roman"/>
              </a:rPr>
              <a:t> </a:t>
            </a:r>
            <a:r>
              <a:rPr dirty="0" sz="1600" spc="100">
                <a:solidFill>
                  <a:srgbClr val="002DA5"/>
                </a:solidFill>
                <a:latin typeface="Times New Roman"/>
                <a:cs typeface="Times New Roman"/>
              </a:rPr>
              <a:t>Industrial</a:t>
            </a:r>
            <a:endParaRPr sz="1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85"/>
              </a:spcBef>
            </a:pPr>
            <a:r>
              <a:rPr dirty="0" sz="900" spc="15">
                <a:solidFill>
                  <a:srgbClr val="002DA5"/>
                </a:solidFill>
                <a:latin typeface="Verdana"/>
                <a:cs typeface="Verdana"/>
              </a:rPr>
              <a:t>Evolução</a:t>
            </a:r>
            <a:r>
              <a:rPr dirty="0" sz="900" spc="30">
                <a:solidFill>
                  <a:srgbClr val="002DA5"/>
                </a:solidFill>
                <a:latin typeface="Verdana"/>
                <a:cs typeface="Verdana"/>
              </a:rPr>
              <a:t> </a:t>
            </a:r>
            <a:r>
              <a:rPr dirty="0" sz="900" spc="25">
                <a:solidFill>
                  <a:srgbClr val="002DA5"/>
                </a:solidFill>
                <a:latin typeface="Verdana"/>
                <a:cs typeface="Verdana"/>
              </a:rPr>
              <a:t>Histórica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956" y="1146377"/>
            <a:ext cx="4485005" cy="963294"/>
            <a:chOff x="86956" y="1146377"/>
            <a:chExt cx="4485005" cy="963294"/>
          </a:xfrm>
        </p:grpSpPr>
        <p:sp>
          <p:nvSpPr>
            <p:cNvPr id="4" name="object 4"/>
            <p:cNvSpPr/>
            <p:nvPr/>
          </p:nvSpPr>
          <p:spPr>
            <a:xfrm>
              <a:off x="86956" y="1146377"/>
              <a:ext cx="4434205" cy="172085"/>
            </a:xfrm>
            <a:custGeom>
              <a:avLst/>
              <a:gdLst/>
              <a:ahLst/>
              <a:cxnLst/>
              <a:rect l="l" t="t" r="r" b="b"/>
              <a:pathLst>
                <a:path w="4434205" h="172084">
                  <a:moveTo>
                    <a:pt x="438333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2069"/>
                  </a:lnTo>
                  <a:lnTo>
                    <a:pt x="4434139" y="172069"/>
                  </a:lnTo>
                  <a:lnTo>
                    <a:pt x="4434139" y="50800"/>
                  </a:lnTo>
                  <a:lnTo>
                    <a:pt x="4430130" y="31075"/>
                  </a:lnTo>
                  <a:lnTo>
                    <a:pt x="4419216" y="14922"/>
                  </a:lnTo>
                  <a:lnTo>
                    <a:pt x="4403063" y="4008"/>
                  </a:lnTo>
                  <a:lnTo>
                    <a:pt x="438333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56" y="1305801"/>
              <a:ext cx="4434138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56" y="2007590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57" y="1994890"/>
              <a:ext cx="4383289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1095" y="1190612"/>
              <a:ext cx="50739" cy="8169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956" y="1350074"/>
              <a:ext cx="4434205" cy="708660"/>
            </a:xfrm>
            <a:custGeom>
              <a:avLst/>
              <a:gdLst/>
              <a:ahLst/>
              <a:cxnLst/>
              <a:rect l="l" t="t" r="r" b="b"/>
              <a:pathLst>
                <a:path w="4434205" h="708660">
                  <a:moveTo>
                    <a:pt x="4434139" y="0"/>
                  </a:moveTo>
                  <a:lnTo>
                    <a:pt x="0" y="0"/>
                  </a:lnTo>
                  <a:lnTo>
                    <a:pt x="0" y="657516"/>
                  </a:lnTo>
                  <a:lnTo>
                    <a:pt x="4008" y="677240"/>
                  </a:lnTo>
                  <a:lnTo>
                    <a:pt x="14922" y="693393"/>
                  </a:lnTo>
                  <a:lnTo>
                    <a:pt x="31075" y="704307"/>
                  </a:lnTo>
                  <a:lnTo>
                    <a:pt x="50800" y="708316"/>
                  </a:lnTo>
                  <a:lnTo>
                    <a:pt x="4383338" y="708316"/>
                  </a:lnTo>
                  <a:lnTo>
                    <a:pt x="4403063" y="704307"/>
                  </a:lnTo>
                  <a:lnTo>
                    <a:pt x="4419216" y="693393"/>
                  </a:lnTo>
                  <a:lnTo>
                    <a:pt x="4430130" y="677240"/>
                  </a:lnTo>
                  <a:lnTo>
                    <a:pt x="4434139" y="657516"/>
                  </a:lnTo>
                  <a:lnTo>
                    <a:pt x="4434139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1095" y="1228710"/>
              <a:ext cx="0" cy="798195"/>
            </a:xfrm>
            <a:custGeom>
              <a:avLst/>
              <a:gdLst/>
              <a:ahLst/>
              <a:cxnLst/>
              <a:rect l="l" t="t" r="r" b="b"/>
              <a:pathLst>
                <a:path w="0" h="798194">
                  <a:moveTo>
                    <a:pt x="0" y="79792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521095" y="12160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521095" y="12033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521095" y="119061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w="0"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2359" y="2265984"/>
            <a:ext cx="63220" cy="632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359" y="2476004"/>
            <a:ext cx="63220" cy="6322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5056" y="1116089"/>
            <a:ext cx="4358005" cy="146939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225"/>
              </a:spcBef>
            </a:pPr>
            <a:r>
              <a:rPr dirty="0" sz="1000" spc="15">
                <a:latin typeface="Times New Roman"/>
                <a:cs typeface="Times New Roman"/>
              </a:rPr>
              <a:t>Revolução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40">
                <a:latin typeface="Times New Roman"/>
                <a:cs typeface="Times New Roman"/>
              </a:rPr>
              <a:t>Industrial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50"/>
              </a:lnSpc>
              <a:spcBef>
                <a:spcPts val="285"/>
              </a:spcBef>
            </a:pPr>
            <a:r>
              <a:rPr dirty="0" sz="1200" spc="-5">
                <a:latin typeface="Garamond"/>
                <a:cs typeface="Garamond"/>
              </a:rPr>
              <a:t>Conjunto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>
                <a:latin typeface="Garamond"/>
                <a:cs typeface="Garamond"/>
              </a:rPr>
              <a:t>mudanças </a:t>
            </a:r>
            <a:r>
              <a:rPr dirty="0" sz="1200" spc="-5">
                <a:latin typeface="Garamond"/>
                <a:cs typeface="Garamond"/>
              </a:rPr>
              <a:t>tecnológicas </a:t>
            </a:r>
            <a:r>
              <a:rPr dirty="0" sz="1200" spc="-40">
                <a:latin typeface="Garamond"/>
                <a:cs typeface="Garamond"/>
              </a:rPr>
              <a:t>com </a:t>
            </a:r>
            <a:r>
              <a:rPr dirty="0" sz="1200" spc="-25">
                <a:latin typeface="Garamond"/>
                <a:cs typeface="Garamond"/>
              </a:rPr>
              <a:t>profundo </a:t>
            </a:r>
            <a:r>
              <a:rPr dirty="0" sz="1200" spc="5">
                <a:latin typeface="Garamond"/>
                <a:cs typeface="Garamond"/>
              </a:rPr>
              <a:t>impacto </a:t>
            </a:r>
            <a:r>
              <a:rPr dirty="0" sz="1200" spc="-40">
                <a:latin typeface="Garamond"/>
                <a:cs typeface="Garamond"/>
              </a:rPr>
              <a:t>no </a:t>
            </a:r>
            <a:r>
              <a:rPr dirty="0" sz="1200" spc="-20">
                <a:latin typeface="Garamond"/>
                <a:cs typeface="Garamond"/>
              </a:rPr>
              <a:t>processo  </a:t>
            </a:r>
            <a:r>
              <a:rPr dirty="0" sz="1200" spc="-5">
                <a:latin typeface="Garamond"/>
                <a:cs typeface="Garamond"/>
              </a:rPr>
              <a:t>produtivo </a:t>
            </a:r>
            <a:r>
              <a:rPr dirty="0" sz="1200" spc="-20">
                <a:latin typeface="Garamond"/>
                <a:cs typeface="Garamond"/>
              </a:rPr>
              <a:t>em </a:t>
            </a:r>
            <a:r>
              <a:rPr dirty="0" sz="1200">
                <a:latin typeface="Garamond"/>
                <a:cs typeface="Garamond"/>
              </a:rPr>
              <a:t>nível </a:t>
            </a:r>
            <a:r>
              <a:rPr dirty="0" sz="1200" spc="-30">
                <a:latin typeface="Garamond"/>
                <a:cs typeface="Garamond"/>
              </a:rPr>
              <a:t>econômico </a:t>
            </a:r>
            <a:r>
              <a:rPr dirty="0" sz="1200" spc="-20">
                <a:latin typeface="Garamond"/>
                <a:cs typeface="Garamond"/>
              </a:rPr>
              <a:t>e </a:t>
            </a:r>
            <a:r>
              <a:rPr dirty="0" sz="1200" spc="10">
                <a:latin typeface="Garamond"/>
                <a:cs typeface="Garamond"/>
              </a:rPr>
              <a:t>social. Iniciada </a:t>
            </a:r>
            <a:r>
              <a:rPr dirty="0" sz="1200" spc="20">
                <a:latin typeface="Garamond"/>
                <a:cs typeface="Garamond"/>
              </a:rPr>
              <a:t>na </a:t>
            </a:r>
            <a:r>
              <a:rPr dirty="0" sz="1200" spc="15">
                <a:latin typeface="Garamond"/>
                <a:cs typeface="Garamond"/>
              </a:rPr>
              <a:t>Inglaterra Inglaterra  </a:t>
            </a:r>
            <a:r>
              <a:rPr dirty="0" sz="1200" spc="-20">
                <a:latin typeface="Garamond"/>
                <a:cs typeface="Garamond"/>
              </a:rPr>
              <a:t>em </a:t>
            </a:r>
            <a:r>
              <a:rPr dirty="0" sz="1200" spc="-15">
                <a:latin typeface="Garamond"/>
                <a:cs typeface="Garamond"/>
              </a:rPr>
              <a:t>meados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-15">
                <a:latin typeface="Garamond"/>
                <a:cs typeface="Garamond"/>
              </a:rPr>
              <a:t>século </a:t>
            </a:r>
            <a:r>
              <a:rPr dirty="0" sz="1200">
                <a:latin typeface="Garamond"/>
                <a:cs typeface="Garamond"/>
              </a:rPr>
              <a:t>XVIII,expandiu-se </a:t>
            </a:r>
            <a:r>
              <a:rPr dirty="0" sz="1200" spc="-15">
                <a:latin typeface="Garamond"/>
                <a:cs typeface="Garamond"/>
              </a:rPr>
              <a:t>pelo </a:t>
            </a:r>
            <a:r>
              <a:rPr dirty="0" sz="1200" spc="-25">
                <a:latin typeface="Garamond"/>
                <a:cs typeface="Garamond"/>
              </a:rPr>
              <a:t>mundo </a:t>
            </a:r>
            <a:r>
              <a:rPr dirty="0" sz="1200" spc="50">
                <a:latin typeface="Garamond"/>
                <a:cs typeface="Garamond"/>
              </a:rPr>
              <a:t>a </a:t>
            </a:r>
            <a:r>
              <a:rPr dirty="0" sz="1200" spc="30">
                <a:latin typeface="Garamond"/>
                <a:cs typeface="Garamond"/>
              </a:rPr>
              <a:t>partir </a:t>
            </a:r>
            <a:r>
              <a:rPr dirty="0" sz="1200" spc="-35">
                <a:latin typeface="Garamond"/>
                <a:cs typeface="Garamond"/>
              </a:rPr>
              <a:t>do </a:t>
            </a:r>
            <a:r>
              <a:rPr dirty="0" sz="1200" spc="-15">
                <a:latin typeface="Garamond"/>
                <a:cs typeface="Garamond"/>
              </a:rPr>
              <a:t>século  XIX;</a:t>
            </a:r>
            <a:endParaRPr sz="1200">
              <a:latin typeface="Garamond"/>
              <a:cs typeface="Garamond"/>
            </a:endParaRPr>
          </a:p>
          <a:p>
            <a:pPr marL="289560" marR="228600">
              <a:lnSpc>
                <a:spcPct val="114799"/>
              </a:lnSpc>
              <a:spcBef>
                <a:spcPts val="1045"/>
              </a:spcBef>
            </a:pPr>
            <a:r>
              <a:rPr dirty="0" sz="1200" spc="-10">
                <a:latin typeface="Garamond"/>
                <a:cs typeface="Garamond"/>
              </a:rPr>
              <a:t>Henry </a:t>
            </a:r>
            <a:r>
              <a:rPr dirty="0" sz="1200" spc="-30">
                <a:latin typeface="Garamond"/>
                <a:cs typeface="Garamond"/>
              </a:rPr>
              <a:t>Ford </a:t>
            </a:r>
            <a:r>
              <a:rPr dirty="0" sz="1200" spc="20">
                <a:latin typeface="Garamond"/>
                <a:cs typeface="Garamond"/>
              </a:rPr>
              <a:t>(década </a:t>
            </a:r>
            <a:r>
              <a:rPr dirty="0" sz="1200" spc="-10">
                <a:latin typeface="Garamond"/>
                <a:cs typeface="Garamond"/>
              </a:rPr>
              <a:t>de </a:t>
            </a:r>
            <a:r>
              <a:rPr dirty="0" sz="1200" spc="10">
                <a:latin typeface="Garamond"/>
                <a:cs typeface="Garamond"/>
              </a:rPr>
              <a:t>20) </a:t>
            </a:r>
            <a:r>
              <a:rPr dirty="0" sz="1200" spc="-15">
                <a:latin typeface="Garamond"/>
                <a:cs typeface="Garamond"/>
              </a:rPr>
              <a:t>- </a:t>
            </a:r>
            <a:r>
              <a:rPr dirty="0" sz="1200" spc="10">
                <a:latin typeface="Garamond"/>
                <a:cs typeface="Garamond"/>
              </a:rPr>
              <a:t>Linha </a:t>
            </a:r>
            <a:r>
              <a:rPr dirty="0" sz="1200" spc="-10">
                <a:latin typeface="Garamond"/>
                <a:cs typeface="Garamond"/>
              </a:rPr>
              <a:t>de produção de </a:t>
            </a:r>
            <a:r>
              <a:rPr dirty="0" sz="1200" spc="-5">
                <a:latin typeface="Garamond"/>
                <a:cs typeface="Garamond"/>
              </a:rPr>
              <a:t>automóveis;  </a:t>
            </a:r>
            <a:r>
              <a:rPr dirty="0" sz="1200">
                <a:latin typeface="Garamond"/>
                <a:cs typeface="Garamond"/>
              </a:rPr>
              <a:t>Microeletrônica </a:t>
            </a:r>
            <a:r>
              <a:rPr dirty="0" sz="1200" spc="-15">
                <a:latin typeface="Garamond"/>
                <a:cs typeface="Garamond"/>
              </a:rPr>
              <a:t>- </a:t>
            </a:r>
            <a:r>
              <a:rPr dirty="0" sz="1200">
                <a:latin typeface="Garamond"/>
                <a:cs typeface="Garamond"/>
              </a:rPr>
              <a:t>Transistores </a:t>
            </a:r>
            <a:r>
              <a:rPr dirty="0" sz="1200" spc="20">
                <a:latin typeface="Garamond"/>
                <a:cs typeface="Garamond"/>
              </a:rPr>
              <a:t>(década </a:t>
            </a:r>
            <a:r>
              <a:rPr dirty="0" sz="1200" spc="-10">
                <a:latin typeface="Garamond"/>
                <a:cs typeface="Garamond"/>
              </a:rPr>
              <a:t>de</a:t>
            </a:r>
            <a:r>
              <a:rPr dirty="0" sz="1200" spc="5">
                <a:latin typeface="Garamond"/>
                <a:cs typeface="Garamond"/>
              </a:rPr>
              <a:t> </a:t>
            </a:r>
            <a:r>
              <a:rPr dirty="0" sz="1200" spc="15">
                <a:latin typeface="Garamond"/>
                <a:cs typeface="Garamond"/>
              </a:rPr>
              <a:t>60).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9802"/>
            <a:ext cx="4608195" cy="106680"/>
            <a:chOff x="0" y="3349802"/>
            <a:chExt cx="4608195" cy="106680"/>
          </a:xfrm>
        </p:grpSpPr>
        <p:sp>
          <p:nvSpPr>
            <p:cNvPr id="18" name="object 18"/>
            <p:cNvSpPr/>
            <p:nvPr/>
          </p:nvSpPr>
          <p:spPr>
            <a:xfrm>
              <a:off x="0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851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35976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071952" y="3349802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197"/>
                  </a:lnTo>
                  <a:lnTo>
                    <a:pt x="1535976" y="106197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8B8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60"/>
              </a:lnSpc>
            </a:pPr>
            <a:r>
              <a:rPr dirty="0" spc="90"/>
              <a:t>No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60"/>
              </a:lnSpc>
              <a:tabLst>
                <a:tab pos="1067435" algn="l"/>
              </a:tabLst>
            </a:pPr>
            <a:r>
              <a:rPr dirty="0" spc="15"/>
              <a:t>27 </a:t>
            </a:r>
            <a:r>
              <a:rPr dirty="0" spc="30"/>
              <a:t>de </a:t>
            </a:r>
            <a:r>
              <a:rPr dirty="0" spc="60"/>
              <a:t>Junho</a:t>
            </a:r>
            <a:r>
              <a:rPr dirty="0" spc="130"/>
              <a:t> </a:t>
            </a:r>
            <a:r>
              <a:rPr dirty="0" spc="30"/>
              <a:t>de</a:t>
            </a:r>
            <a:r>
              <a:rPr dirty="0" spc="60"/>
              <a:t> </a:t>
            </a:r>
            <a:r>
              <a:rPr dirty="0" spc="15"/>
              <a:t>2016	</a:t>
            </a:r>
            <a:fld id="{81D60167-4931-47E6-BA6A-407CBD079E47}" type="slidenum">
              <a:rPr dirty="0" spc="15"/>
              <a:t>10</a:t>
            </a:fld>
            <a:r>
              <a:rPr dirty="0" spc="15"/>
              <a:t> </a:t>
            </a:r>
            <a:r>
              <a:rPr dirty="0" spc="114"/>
              <a:t>/ </a:t>
            </a:r>
            <a:r>
              <a:rPr dirty="0" spc="15"/>
              <a:t>32</a:t>
            </a:r>
            <a:r>
              <a:rPr dirty="0" spc="-85"/>
              <a:t> </a:t>
            </a:r>
            <a:r>
              <a:rPr dirty="0" sz="1000" spc="60"/>
              <a:t>r</a:t>
            </a:r>
            <a:endParaRPr sz="1000"/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pc="50"/>
              <a:t>Andouglas </a:t>
            </a:r>
            <a:r>
              <a:rPr dirty="0" spc="70"/>
              <a:t>G. </a:t>
            </a:r>
            <a:r>
              <a:rPr dirty="0" spc="45"/>
              <a:t>da </a:t>
            </a:r>
            <a:r>
              <a:rPr dirty="0" spc="35"/>
              <a:t>Silva</a:t>
            </a:r>
            <a:r>
              <a:rPr dirty="0" spc="40"/>
              <a:t> </a:t>
            </a:r>
            <a:r>
              <a:rPr dirty="0" spc="60"/>
              <a:t>Júnior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747405" y="3354249"/>
            <a:ext cx="1113155" cy="1003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55"/>
              </a:lnSpc>
            </a:pPr>
            <a:r>
              <a:rPr dirty="0" sz="550" spc="40">
                <a:latin typeface="Verdana"/>
                <a:cs typeface="Verdana"/>
                <a:hlinkClick r:id="rId8" action="ppaction://hlinksldjump"/>
              </a:rPr>
              <a:t>Apresentação </a:t>
            </a:r>
            <a:r>
              <a:rPr dirty="0" sz="550" spc="-5">
                <a:latin typeface="Verdana"/>
                <a:cs typeface="Verdana"/>
                <a:hlinkClick r:id="rId8" action="ppaction://hlinksldjump"/>
              </a:rPr>
              <a:t>e</a:t>
            </a:r>
            <a:r>
              <a:rPr dirty="0" sz="550" spc="35"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550" spc="45">
                <a:latin typeface="Verdana"/>
                <a:cs typeface="Verdana"/>
                <a:hlinkClick r:id="rId8" action="ppaction://hlinksldjump"/>
              </a:rPr>
              <a:t>Introdução</a:t>
            </a:r>
            <a:endParaRPr sz="55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86AF5896F8C146ACB101445715F69B" ma:contentTypeVersion="3" ma:contentTypeDescription="Crie um novo documento." ma:contentTypeScope="" ma:versionID="9102a6fbdcd4abe318456161bdc22a9c">
  <xsd:schema xmlns:xsd="http://www.w3.org/2001/XMLSchema" xmlns:xs="http://www.w3.org/2001/XMLSchema" xmlns:p="http://schemas.microsoft.com/office/2006/metadata/properties" xmlns:ns2="c27870e4-cbc2-40bd-9b0a-ed433016cf6b" targetNamespace="http://schemas.microsoft.com/office/2006/metadata/properties" ma:root="true" ma:fieldsID="de3abdd50bf5c10f163fecd0e39bf060" ns2:_="">
    <xsd:import namespace="c27870e4-cbc2-40bd-9b0a-ed433016cf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870e4-cbc2-40bd-9b0a-ed433016cf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EB3A0-F136-4666-A8C3-5E61937A05FF}"/>
</file>

<file path=customXml/itemProps2.xml><?xml version="1.0" encoding="utf-8"?>
<ds:datastoreItem xmlns:ds="http://schemas.openxmlformats.org/officeDocument/2006/customXml" ds:itemID="{47DB9087-ACF2-4D9F-8926-6A08005536F6}"/>
</file>

<file path=customXml/itemProps3.xml><?xml version="1.0" encoding="utf-8"?>
<ds:datastoreItem xmlns:ds="http://schemas.openxmlformats.org/officeDocument/2006/customXml" ds:itemID="{7A768565-F9FD-4C8F-A193-A1EC6FE0EB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 Introdução a Automação</dc:title>
  <dc:creator>Professor: Andouglas Gonçalves da Silva Júnior1pt</dc:creator>
  <dcterms:created xsi:type="dcterms:W3CDTF">2022-09-16T19:29:26Z</dcterms:created>
  <dcterms:modified xsi:type="dcterms:W3CDTF">2022-09-16T19:29:26Z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2016-06-27T00:00:00Z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2022-09-16T00:00:00Z</vt:filetime>
  </property>
  <property fmtid="{D5CDD505-2E9C-101B-9397-08002B2CF9AE}" pid="5" name="ContentTypeId">
    <vt:lpwstr>0x0101007586AF5896F8C146ACB101445715F69B</vt:lpwstr>
  </property>
</Properties>
</file>