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22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1296937"/>
            <a:ext cx="837454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85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3222" y="2045818"/>
            <a:ext cx="615755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8675" y="1290200"/>
            <a:ext cx="8246649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85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douglasjr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7735" y="3176887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5034" y="315825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143" y="10220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143" y="11744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151" y="41214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151" y="39690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CLP </a:t>
            </a:r>
            <a:r>
              <a:rPr spc="-35" dirty="0"/>
              <a:t>- </a:t>
            </a:r>
            <a:r>
              <a:rPr spc="-225" dirty="0"/>
              <a:t>Linguagens </a:t>
            </a:r>
            <a:r>
              <a:rPr spc="-335" dirty="0"/>
              <a:t>de</a:t>
            </a:r>
            <a:r>
              <a:rPr spc="70" dirty="0"/>
              <a:t> </a:t>
            </a:r>
            <a:r>
              <a:rPr spc="-315" dirty="0"/>
              <a:t>Programação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69484" y="2910872"/>
            <a:ext cx="300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685D46"/>
                </a:solidFill>
                <a:latin typeface="Arial"/>
                <a:cs typeface="Arial"/>
              </a:rPr>
              <a:t>Programação</a:t>
            </a:r>
            <a:r>
              <a:rPr sz="2400" spc="-8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Arial"/>
                <a:cs typeface="Arial"/>
              </a:rPr>
              <a:t>Ladder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329933" cy="102239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707824" y="4221388"/>
            <a:ext cx="37211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09955" marR="5080" indent="-89789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Prof. </a:t>
            </a:r>
            <a:r>
              <a:rPr sz="1400" dirty="0">
                <a:latin typeface="Arial"/>
                <a:cs typeface="Arial"/>
              </a:rPr>
              <a:t>Ms. </a:t>
            </a:r>
            <a:r>
              <a:rPr sz="1400" spc="-5" dirty="0">
                <a:latin typeface="Arial"/>
                <a:cs typeface="Arial"/>
              </a:rPr>
              <a:t>Andouglas Gonçalves da Silva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Júnior  </a:t>
            </a:r>
            <a:r>
              <a:rPr sz="1400" spc="-5" dirty="0">
                <a:solidFill>
                  <a:srgbClr val="FF9900"/>
                </a:solidFill>
                <a:latin typeface="Arial"/>
                <a:cs typeface="Arial"/>
                <a:hlinkClick r:id="rId3"/>
              </a:rPr>
              <a:t>andouglasjr@gmail.com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8095" y="275013"/>
            <a:ext cx="4446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Disciplina: Controladores Lógicos Programáveis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(CLP’s)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2357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0" dirty="0"/>
              <a:t>Relés</a:t>
            </a:r>
            <a:r>
              <a:rPr sz="3600" spc="-150" dirty="0"/>
              <a:t> </a:t>
            </a:r>
            <a:r>
              <a:rPr sz="3600" spc="-245" dirty="0"/>
              <a:t>Internos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8" y="1290200"/>
            <a:ext cx="3410951" cy="645689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Auxiliar</a:t>
            </a:r>
            <a:r>
              <a:rPr lang="pt-BR" sz="1800" spc="40" dirty="0">
                <a:solidFill>
                  <a:srgbClr val="685D46"/>
                </a:solidFill>
                <a:latin typeface="Arial"/>
                <a:cs typeface="Arial"/>
              </a:rPr>
              <a:t>es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 err="1">
                <a:solidFill>
                  <a:srgbClr val="685D46"/>
                </a:solidFill>
                <a:latin typeface="Arial"/>
                <a:cs typeface="Arial"/>
              </a:rPr>
              <a:t>ou</a:t>
            </a:r>
            <a:r>
              <a:rPr sz="1800" spc="-1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 err="1">
                <a:solidFill>
                  <a:srgbClr val="685D46"/>
                </a:solidFill>
                <a:latin typeface="Arial"/>
                <a:cs typeface="Arial"/>
              </a:rPr>
              <a:t>marcado</a:t>
            </a:r>
            <a:r>
              <a:rPr lang="pt-BR" sz="1800" spc="35" dirty="0" err="1">
                <a:solidFill>
                  <a:srgbClr val="685D46"/>
                </a:solidFill>
                <a:latin typeface="Arial"/>
                <a:cs typeface="Arial"/>
              </a:rPr>
              <a:t>re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s;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Relé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interno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ao</a:t>
            </a:r>
            <a:r>
              <a:rPr sz="1800" spc="-20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685D46"/>
                </a:solidFill>
                <a:latin typeface="Arial"/>
                <a:cs typeface="Arial"/>
              </a:rPr>
              <a:t>CLP.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3126" y="69050"/>
            <a:ext cx="2194049" cy="8954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7656" y="1225537"/>
            <a:ext cx="2641560" cy="34945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1753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/>
              <a:t>Exemplo</a:t>
            </a:r>
            <a:r>
              <a:rPr sz="3600" spc="-145" dirty="0"/>
              <a:t> </a:t>
            </a:r>
            <a:r>
              <a:rPr sz="3600" spc="-105" dirty="0"/>
              <a:t>2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810704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Considere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uma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situação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em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que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chave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normalmente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 err="1">
                <a:solidFill>
                  <a:srgbClr val="685D46"/>
                </a:solidFill>
                <a:latin typeface="Arial"/>
                <a:cs typeface="Arial"/>
              </a:rPr>
              <a:t>aberta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lang="pt-BR" spc="-35" dirty="0">
                <a:solidFill>
                  <a:srgbClr val="685D46"/>
                </a:solidFill>
                <a:latin typeface="Arial"/>
                <a:cs typeface="Arial"/>
              </a:rPr>
              <a:t>'</a:t>
            </a:r>
            <a:r>
              <a:rPr sz="1800" spc="-65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lang="pt-BR" spc="-65" dirty="0">
                <a:solidFill>
                  <a:srgbClr val="685D46"/>
                </a:solidFill>
                <a:latin typeface="Arial"/>
                <a:cs typeface="Arial"/>
              </a:rPr>
              <a:t>'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685D46"/>
                </a:solidFill>
                <a:latin typeface="Arial"/>
                <a:cs typeface="Arial"/>
              </a:rPr>
              <a:t>tem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que 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ser </a:t>
            </a:r>
            <a:r>
              <a:rPr sz="1800" spc="35" dirty="0" err="1">
                <a:solidFill>
                  <a:srgbClr val="685D46"/>
                </a:solidFill>
                <a:latin typeface="Arial"/>
                <a:cs typeface="Arial"/>
              </a:rPr>
              <a:t>ativada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lang="pt-BR" sz="1800" spc="5" dirty="0">
                <a:solidFill>
                  <a:srgbClr val="685D46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 err="1">
                <a:solidFill>
                  <a:srgbClr val="685D46"/>
                </a:solidFill>
                <a:latin typeface="Arial"/>
                <a:cs typeface="Arial"/>
              </a:rPr>
              <a:t>uma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das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outras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duas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chaves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normalmente </a:t>
            </a:r>
            <a:r>
              <a:rPr sz="1800" spc="40" dirty="0" err="1">
                <a:solidFill>
                  <a:srgbClr val="685D46"/>
                </a:solidFill>
                <a:latin typeface="Arial"/>
                <a:cs typeface="Arial"/>
              </a:rPr>
              <a:t>abertas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lang="pt-BR" sz="1800" spc="40" dirty="0">
                <a:solidFill>
                  <a:srgbClr val="685D46"/>
                </a:solidFill>
                <a:latin typeface="Arial"/>
                <a:cs typeface="Arial"/>
              </a:rPr>
              <a:t>'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B</a:t>
            </a:r>
            <a:r>
              <a:rPr lang="pt-BR" sz="1800" spc="-35" dirty="0">
                <a:solidFill>
                  <a:srgbClr val="685D46"/>
                </a:solidFill>
                <a:latin typeface="Arial"/>
                <a:cs typeface="Arial"/>
              </a:rPr>
              <a:t>'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e </a:t>
            </a:r>
            <a:r>
              <a:rPr lang="pt-BR" sz="1800" spc="5" dirty="0">
                <a:solidFill>
                  <a:srgbClr val="685D46"/>
                </a:solidFill>
                <a:latin typeface="Arial"/>
                <a:cs typeface="Arial"/>
              </a:rPr>
              <a:t>'</a:t>
            </a:r>
            <a:r>
              <a:rPr sz="1800" spc="-165" dirty="0">
                <a:solidFill>
                  <a:srgbClr val="685D46"/>
                </a:solidFill>
                <a:latin typeface="Arial"/>
                <a:cs typeface="Arial"/>
              </a:rPr>
              <a:t>C</a:t>
            </a:r>
            <a:r>
              <a:rPr lang="pt-BR" sz="1800" spc="-165" dirty="0">
                <a:solidFill>
                  <a:srgbClr val="685D46"/>
                </a:solidFill>
                <a:latin typeface="Arial"/>
                <a:cs typeface="Arial"/>
              </a:rPr>
              <a:t>'</a:t>
            </a:r>
            <a:r>
              <a:rPr sz="1800" spc="-165" dirty="0">
                <a:solidFill>
                  <a:srgbClr val="685D46"/>
                </a:solidFill>
                <a:latin typeface="Arial"/>
                <a:cs typeface="Arial"/>
              </a:rPr>
              <a:t>  </a:t>
            </a:r>
            <a:r>
              <a:rPr sz="1800" spc="100" dirty="0">
                <a:solidFill>
                  <a:srgbClr val="685D46"/>
                </a:solidFill>
                <a:latin typeface="Arial"/>
                <a:cs typeface="Arial"/>
              </a:rPr>
              <a:t>tem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que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ser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 err="1">
                <a:solidFill>
                  <a:srgbClr val="685D46"/>
                </a:solidFill>
                <a:latin typeface="Arial"/>
                <a:cs typeface="Arial"/>
              </a:rPr>
              <a:t>ativada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para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que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uma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bobina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seja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energizada.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3126" y="69050"/>
            <a:ext cx="2194049" cy="8954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1753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/>
              <a:t>Exemplo</a:t>
            </a:r>
            <a:r>
              <a:rPr sz="3600" spc="-145" dirty="0"/>
              <a:t> </a:t>
            </a:r>
            <a:r>
              <a:rPr sz="3600" spc="-105" dirty="0"/>
              <a:t>2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200" y="1996806"/>
            <a:ext cx="7644426" cy="16803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3126" y="69050"/>
            <a:ext cx="2194049" cy="8954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1753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/>
              <a:t>Exemplo</a:t>
            </a:r>
            <a:r>
              <a:rPr sz="3600" spc="-145" dirty="0"/>
              <a:t> </a:t>
            </a:r>
            <a:r>
              <a:rPr sz="3600" spc="-105" dirty="0"/>
              <a:t>3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48675" y="1290200"/>
            <a:ext cx="8246649" cy="285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130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405765" algn="l"/>
                <a:tab pos="406400" algn="l"/>
              </a:tabLst>
            </a:pPr>
            <a:r>
              <a:rPr spc="25" dirty="0"/>
              <a:t>Considere</a:t>
            </a:r>
            <a:r>
              <a:rPr spc="-40" dirty="0"/>
              <a:t> </a:t>
            </a:r>
            <a:r>
              <a:rPr spc="135" dirty="0"/>
              <a:t>um</a:t>
            </a:r>
            <a:r>
              <a:rPr spc="-40" dirty="0"/>
              <a:t> </a:t>
            </a:r>
            <a:r>
              <a:rPr spc="70" dirty="0"/>
              <a:t>tanque</a:t>
            </a:r>
            <a:r>
              <a:rPr spc="-35" dirty="0"/>
              <a:t> </a:t>
            </a:r>
            <a:r>
              <a:rPr spc="65" dirty="0"/>
              <a:t>com</a:t>
            </a:r>
            <a:r>
              <a:rPr spc="-35" dirty="0"/>
              <a:t> </a:t>
            </a:r>
            <a:r>
              <a:rPr spc="45" dirty="0"/>
              <a:t>dois</a:t>
            </a:r>
            <a:r>
              <a:rPr spc="-40" dirty="0"/>
              <a:t> </a:t>
            </a:r>
            <a:r>
              <a:rPr spc="20" dirty="0"/>
              <a:t>sensores</a:t>
            </a:r>
            <a:r>
              <a:rPr spc="-30" dirty="0"/>
              <a:t> </a:t>
            </a:r>
            <a:r>
              <a:rPr spc="50" dirty="0"/>
              <a:t>de</a:t>
            </a:r>
            <a:r>
              <a:rPr spc="-40" dirty="0"/>
              <a:t> </a:t>
            </a:r>
            <a:r>
              <a:rPr spc="20" dirty="0"/>
              <a:t>nível</a:t>
            </a:r>
            <a:r>
              <a:rPr spc="-40" dirty="0"/>
              <a:t> </a:t>
            </a:r>
            <a:r>
              <a:rPr spc="65" dirty="0"/>
              <a:t>(um</a:t>
            </a:r>
            <a:r>
              <a:rPr spc="-40" dirty="0"/>
              <a:t> </a:t>
            </a:r>
            <a:r>
              <a:rPr spc="55" dirty="0"/>
              <a:t>para</a:t>
            </a:r>
            <a:r>
              <a:rPr spc="-40" dirty="0"/>
              <a:t> </a:t>
            </a:r>
            <a:r>
              <a:rPr spc="55" dirty="0"/>
              <a:t>detectar</a:t>
            </a:r>
            <a:r>
              <a:rPr spc="-35" dirty="0"/>
              <a:t> </a:t>
            </a:r>
            <a:r>
              <a:rPr spc="20" dirty="0"/>
              <a:t>nível  </a:t>
            </a:r>
            <a:r>
              <a:rPr spc="65" dirty="0"/>
              <a:t>alto </a:t>
            </a:r>
            <a:r>
              <a:rPr spc="-85" dirty="0"/>
              <a:t>(S1) </a:t>
            </a:r>
            <a:r>
              <a:rPr spc="5" dirty="0"/>
              <a:t>e </a:t>
            </a:r>
            <a:r>
              <a:rPr spc="105" dirty="0"/>
              <a:t>outro </a:t>
            </a:r>
            <a:r>
              <a:rPr spc="55" dirty="0"/>
              <a:t>para detectar </a:t>
            </a:r>
            <a:r>
              <a:rPr spc="20" dirty="0"/>
              <a:t>nível </a:t>
            </a:r>
            <a:r>
              <a:rPr spc="-20" dirty="0"/>
              <a:t>baixo(S2)). </a:t>
            </a:r>
            <a:r>
              <a:rPr spc="-75" dirty="0"/>
              <a:t>Esse </a:t>
            </a:r>
            <a:r>
              <a:rPr spc="70" dirty="0" err="1"/>
              <a:t>tanque</a:t>
            </a:r>
            <a:r>
              <a:rPr spc="70" dirty="0"/>
              <a:t> </a:t>
            </a:r>
            <a:r>
              <a:rPr lang="pt-BR" spc="45" dirty="0"/>
              <a:t>possui</a:t>
            </a:r>
            <a:r>
              <a:rPr spc="45" dirty="0"/>
              <a:t> </a:t>
            </a:r>
            <a:r>
              <a:rPr spc="85" dirty="0" err="1"/>
              <a:t>uma</a:t>
            </a:r>
            <a:r>
              <a:rPr spc="-40" dirty="0"/>
              <a:t> </a:t>
            </a:r>
            <a:r>
              <a:rPr spc="25" dirty="0" err="1"/>
              <a:t>válvula</a:t>
            </a:r>
            <a:r>
              <a:rPr lang="pt-BR" spc="25" dirty="0"/>
              <a:t> (V1)</a:t>
            </a:r>
            <a:r>
              <a:rPr spc="-35" dirty="0"/>
              <a:t> </a:t>
            </a:r>
            <a:r>
              <a:rPr spc="55" dirty="0"/>
              <a:t>para</a:t>
            </a:r>
            <a:r>
              <a:rPr spc="-35" dirty="0"/>
              <a:t> </a:t>
            </a:r>
            <a:r>
              <a:rPr spc="70" dirty="0"/>
              <a:t>controlar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5" dirty="0"/>
              <a:t>saída</a:t>
            </a:r>
            <a:r>
              <a:rPr spc="-30" dirty="0"/>
              <a:t> </a:t>
            </a:r>
            <a:r>
              <a:rPr spc="90" dirty="0"/>
              <a:t>do</a:t>
            </a:r>
            <a:r>
              <a:rPr spc="-35" dirty="0"/>
              <a:t> </a:t>
            </a:r>
            <a:r>
              <a:rPr spc="60" dirty="0"/>
              <a:t>líquido</a:t>
            </a:r>
            <a:r>
              <a:rPr spc="-35" dirty="0"/>
              <a:t> </a:t>
            </a:r>
            <a:r>
              <a:rPr spc="5" dirty="0"/>
              <a:t>e</a:t>
            </a:r>
            <a:r>
              <a:rPr spc="-30" dirty="0"/>
              <a:t> </a:t>
            </a:r>
            <a:r>
              <a:rPr lang="pt-BR" spc="85" dirty="0"/>
              <a:t>outra (V2) </a:t>
            </a:r>
            <a:r>
              <a:rPr spc="65" dirty="0"/>
              <a:t>que</a:t>
            </a:r>
            <a:r>
              <a:rPr spc="-35" dirty="0"/>
              <a:t> </a:t>
            </a:r>
            <a:r>
              <a:rPr spc="80" dirty="0"/>
              <a:t>permite  </a:t>
            </a:r>
            <a:r>
              <a:rPr spc="65" dirty="0"/>
              <a:t>que </a:t>
            </a:r>
            <a:r>
              <a:rPr spc="85" dirty="0"/>
              <a:t>o </a:t>
            </a:r>
            <a:r>
              <a:rPr spc="70" dirty="0"/>
              <a:t>tanque </a:t>
            </a:r>
            <a:r>
              <a:rPr spc="30" dirty="0"/>
              <a:t>receba </a:t>
            </a:r>
            <a:r>
              <a:rPr spc="50" dirty="0"/>
              <a:t>líquido. </a:t>
            </a:r>
            <a:r>
              <a:rPr spc="40" dirty="0"/>
              <a:t>Considerando </a:t>
            </a:r>
            <a:r>
              <a:rPr spc="95" dirty="0"/>
              <a:t>também </a:t>
            </a:r>
            <a:r>
              <a:rPr spc="65" dirty="0"/>
              <a:t>que </a:t>
            </a:r>
            <a:r>
              <a:rPr spc="85" dirty="0"/>
              <a:t>o </a:t>
            </a:r>
            <a:r>
              <a:rPr spc="70" dirty="0"/>
              <a:t>tanque </a:t>
            </a:r>
            <a:r>
              <a:rPr spc="-25" dirty="0"/>
              <a:t>se  </a:t>
            </a:r>
            <a:r>
              <a:rPr spc="60" dirty="0" err="1"/>
              <a:t>encontr</a:t>
            </a:r>
            <a:r>
              <a:rPr lang="pt-BR" spc="60" dirty="0"/>
              <a:t>a</a:t>
            </a:r>
            <a:r>
              <a:rPr spc="60" dirty="0"/>
              <a:t> </a:t>
            </a:r>
            <a:r>
              <a:rPr spc="50" dirty="0"/>
              <a:t>inicialmente </a:t>
            </a:r>
            <a:r>
              <a:rPr spc="10" dirty="0"/>
              <a:t>vazio </a:t>
            </a:r>
            <a:r>
              <a:rPr spc="5" dirty="0"/>
              <a:t>e </a:t>
            </a:r>
            <a:r>
              <a:rPr spc="30" dirty="0"/>
              <a:t>inicia </a:t>
            </a:r>
            <a:r>
              <a:rPr dirty="0"/>
              <a:t>a </a:t>
            </a:r>
            <a:r>
              <a:rPr spc="85" dirty="0"/>
              <a:t>partir </a:t>
            </a:r>
            <a:r>
              <a:rPr spc="50" dirty="0"/>
              <a:t>de </a:t>
            </a:r>
            <a:r>
              <a:rPr spc="135" dirty="0"/>
              <a:t>um </a:t>
            </a:r>
            <a:r>
              <a:rPr spc="75" dirty="0" err="1"/>
              <a:t>botão</a:t>
            </a:r>
            <a:r>
              <a:rPr lang="pt-BR" spc="75" dirty="0"/>
              <a:t> (START)</a:t>
            </a:r>
            <a:r>
              <a:rPr spc="75" dirty="0"/>
              <a:t> </a:t>
            </a:r>
            <a:r>
              <a:rPr dirty="0"/>
              <a:t>a </a:t>
            </a:r>
            <a:r>
              <a:rPr spc="25" dirty="0"/>
              <a:t>ser  </a:t>
            </a:r>
            <a:r>
              <a:rPr spc="40" dirty="0"/>
              <a:t>pressionado,</a:t>
            </a:r>
            <a:r>
              <a:rPr spc="-40" dirty="0"/>
              <a:t> </a:t>
            </a:r>
            <a:r>
              <a:rPr spc="35" dirty="0"/>
              <a:t>desenvolver</a:t>
            </a:r>
            <a:r>
              <a:rPr spc="-35" dirty="0"/>
              <a:t> </a:t>
            </a:r>
            <a:r>
              <a:rPr spc="135" dirty="0"/>
              <a:t>um</a:t>
            </a:r>
            <a:r>
              <a:rPr spc="-35" dirty="0"/>
              <a:t> </a:t>
            </a:r>
            <a:r>
              <a:rPr spc="70" dirty="0"/>
              <a:t>programa</a:t>
            </a:r>
            <a:r>
              <a:rPr spc="-35" dirty="0"/>
              <a:t> </a:t>
            </a:r>
            <a:r>
              <a:rPr spc="85" dirty="0"/>
              <a:t>em</a:t>
            </a:r>
            <a:r>
              <a:rPr spc="-35" dirty="0"/>
              <a:t> </a:t>
            </a:r>
            <a:r>
              <a:rPr spc="40" dirty="0"/>
              <a:t>Ladder</a:t>
            </a:r>
            <a:r>
              <a:rPr spc="-30" dirty="0"/>
              <a:t> </a:t>
            </a:r>
            <a:r>
              <a:rPr spc="65" dirty="0"/>
              <a:t>que</a:t>
            </a:r>
            <a:r>
              <a:rPr spc="-35" dirty="0"/>
              <a:t> </a:t>
            </a:r>
            <a:r>
              <a:rPr spc="70" dirty="0"/>
              <a:t>mantenha</a:t>
            </a:r>
            <a:r>
              <a:rPr spc="-30" dirty="0"/>
              <a:t> </a:t>
            </a:r>
            <a:r>
              <a:rPr spc="85" dirty="0"/>
              <a:t>o</a:t>
            </a:r>
            <a:r>
              <a:rPr spc="-30" dirty="0"/>
              <a:t> </a:t>
            </a:r>
            <a:r>
              <a:rPr spc="20" dirty="0"/>
              <a:t>nível  </a:t>
            </a:r>
            <a:r>
              <a:rPr spc="90" dirty="0"/>
              <a:t>do </a:t>
            </a:r>
            <a:r>
              <a:rPr spc="70" dirty="0"/>
              <a:t>tanque </a:t>
            </a:r>
            <a:r>
              <a:rPr spc="90" dirty="0"/>
              <a:t>dentro </a:t>
            </a:r>
            <a:r>
              <a:rPr spc="45" dirty="0"/>
              <a:t>dos </a:t>
            </a:r>
            <a:r>
              <a:rPr spc="5" dirty="0"/>
              <a:t>níveis </a:t>
            </a:r>
            <a:r>
              <a:rPr spc="20" dirty="0"/>
              <a:t>estabelecidos, </a:t>
            </a:r>
            <a:r>
              <a:rPr spc="50" dirty="0"/>
              <a:t>enchendo </a:t>
            </a:r>
            <a:r>
              <a:rPr spc="40" dirty="0"/>
              <a:t>até </a:t>
            </a:r>
            <a:r>
              <a:rPr spc="135" dirty="0"/>
              <a:t>um </a:t>
            </a:r>
            <a:r>
              <a:rPr spc="20" dirty="0"/>
              <a:t>nível  </a:t>
            </a:r>
            <a:r>
              <a:rPr spc="75" dirty="0"/>
              <a:t>determinado </a:t>
            </a:r>
            <a:r>
              <a:rPr spc="55" dirty="0"/>
              <a:t>pelo </a:t>
            </a:r>
            <a:r>
              <a:rPr spc="35" dirty="0"/>
              <a:t>sensor </a:t>
            </a:r>
            <a:r>
              <a:rPr spc="25" dirty="0"/>
              <a:t>1 </a:t>
            </a:r>
            <a:r>
              <a:rPr spc="5" dirty="0"/>
              <a:t>e </a:t>
            </a:r>
            <a:r>
              <a:rPr lang="pt-BR" spc="25" dirty="0"/>
              <a:t>esgotando</a:t>
            </a:r>
            <a:r>
              <a:rPr spc="25" dirty="0"/>
              <a:t> </a:t>
            </a:r>
            <a:r>
              <a:rPr spc="40" dirty="0"/>
              <a:t>até </a:t>
            </a:r>
            <a:r>
              <a:rPr spc="85" dirty="0"/>
              <a:t>o </a:t>
            </a:r>
            <a:r>
              <a:rPr spc="20" dirty="0"/>
              <a:t>nível </a:t>
            </a:r>
            <a:r>
              <a:rPr spc="75" dirty="0"/>
              <a:t>determinado </a:t>
            </a:r>
            <a:r>
              <a:rPr spc="55" dirty="0"/>
              <a:t>pelo  </a:t>
            </a:r>
            <a:r>
              <a:rPr spc="35" dirty="0"/>
              <a:t>sensor</a:t>
            </a:r>
            <a:r>
              <a:rPr spc="-40" dirty="0"/>
              <a:t> </a:t>
            </a:r>
            <a:r>
              <a:rPr spc="-5" dirty="0"/>
              <a:t>2.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3126" y="69050"/>
            <a:ext cx="2194049" cy="8954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421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/>
              <a:t>Referências</a:t>
            </a:r>
            <a:r>
              <a:rPr sz="3600" spc="-80" dirty="0"/>
              <a:t> </a:t>
            </a:r>
            <a:r>
              <a:rPr sz="3600" spc="-195" dirty="0"/>
              <a:t>Bibliográficas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4725" y="1333253"/>
            <a:ext cx="8050530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MAITELLI, </a:t>
            </a:r>
            <a:r>
              <a:rPr sz="1200" spc="-5" dirty="0">
                <a:latin typeface="Arial"/>
                <a:cs typeface="Arial"/>
              </a:rPr>
              <a:t>Andŕe, </a:t>
            </a:r>
            <a:r>
              <a:rPr sz="1200" b="1" spc="-5" dirty="0">
                <a:latin typeface="Arial"/>
                <a:cs typeface="Arial"/>
              </a:rPr>
              <a:t>Apostila do Curso de CLP </a:t>
            </a:r>
            <a:r>
              <a:rPr sz="1200" b="1" dirty="0">
                <a:latin typeface="Arial"/>
                <a:cs typeface="Arial"/>
              </a:rPr>
              <a:t>- </a:t>
            </a:r>
            <a:r>
              <a:rPr sz="1200" b="1" spc="-5" dirty="0">
                <a:latin typeface="Arial"/>
                <a:cs typeface="Arial"/>
              </a:rPr>
              <a:t>Engenharia </a:t>
            </a:r>
            <a:r>
              <a:rPr sz="1200" b="1" dirty="0">
                <a:latin typeface="Arial"/>
                <a:cs typeface="Arial"/>
              </a:rPr>
              <a:t>Elerica</a:t>
            </a:r>
            <a:r>
              <a:rPr sz="1200" dirty="0">
                <a:latin typeface="Arial"/>
                <a:cs typeface="Arial"/>
              </a:rPr>
              <a:t>, </a:t>
            </a:r>
            <a:r>
              <a:rPr sz="1200" spc="-5" dirty="0">
                <a:latin typeface="Arial"/>
                <a:cs typeface="Arial"/>
              </a:rPr>
              <a:t>UFRN,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2002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</a:pPr>
            <a:r>
              <a:rPr sz="1200" spc="-5" dirty="0">
                <a:latin typeface="Arial"/>
                <a:cs typeface="Arial"/>
              </a:rPr>
              <a:t>CARVALHO, </a:t>
            </a:r>
            <a:r>
              <a:rPr sz="1200" dirty="0">
                <a:latin typeface="Arial"/>
                <a:cs typeface="Arial"/>
              </a:rPr>
              <a:t>João, </a:t>
            </a:r>
            <a:r>
              <a:rPr sz="1200" b="1" spc="-5" dirty="0">
                <a:latin typeface="Arial"/>
                <a:cs typeface="Arial"/>
              </a:rPr>
              <a:t>Apostila Controladores Lógicos Programáveis</a:t>
            </a:r>
            <a:r>
              <a:rPr sz="1200" spc="-5" dirty="0">
                <a:latin typeface="Arial"/>
                <a:cs typeface="Arial"/>
              </a:rPr>
              <a:t>, Departamento de Engenharia da Computação </a:t>
            </a:r>
            <a:r>
              <a:rPr sz="1200" dirty="0">
                <a:latin typeface="Arial"/>
                <a:cs typeface="Arial"/>
              </a:rPr>
              <a:t>e  </a:t>
            </a:r>
            <a:r>
              <a:rPr sz="1200" spc="-5" dirty="0">
                <a:latin typeface="Arial"/>
                <a:cs typeface="Arial"/>
              </a:rPr>
              <a:t>Automação, UFRN,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2011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Bolton, W. </a:t>
            </a:r>
            <a:r>
              <a:rPr sz="1200" b="1" dirty="0">
                <a:latin typeface="Arial"/>
                <a:cs typeface="Arial"/>
              </a:rPr>
              <a:t>Mecatrônica. </a:t>
            </a:r>
            <a:r>
              <a:rPr sz="1200" b="1" spc="-5" dirty="0">
                <a:latin typeface="Arial"/>
                <a:cs typeface="Arial"/>
              </a:rPr>
              <a:t>Uma abordagem multidisciplinar. Bookman</a:t>
            </a:r>
            <a:r>
              <a:rPr sz="1200" spc="-5" dirty="0">
                <a:latin typeface="Arial"/>
                <a:cs typeface="Arial"/>
              </a:rPr>
              <a:t>, Porto Alegre, 2010. </a:t>
            </a:r>
            <a:r>
              <a:rPr sz="1200" dirty="0">
                <a:latin typeface="Arial"/>
                <a:cs typeface="Arial"/>
              </a:rPr>
              <a:t>4 </a:t>
            </a:r>
            <a:r>
              <a:rPr sz="1200" spc="-5" dirty="0">
                <a:latin typeface="Arial"/>
                <a:cs typeface="Arial"/>
              </a:rPr>
              <a:t>ed.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3126" y="69050"/>
            <a:ext cx="2194049" cy="8954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296937"/>
            <a:ext cx="4008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70" dirty="0">
                <a:solidFill>
                  <a:srgbClr val="EE6C00"/>
                </a:solidFill>
                <a:latin typeface="Calibri"/>
                <a:cs typeface="Calibri"/>
              </a:rPr>
              <a:t>Obrigado </a:t>
            </a:r>
            <a:r>
              <a:rPr sz="3600" b="1" spc="-225" dirty="0">
                <a:solidFill>
                  <a:srgbClr val="EE6C00"/>
                </a:solidFill>
                <a:latin typeface="Calibri"/>
                <a:cs typeface="Calibri"/>
              </a:rPr>
              <a:t>pela</a:t>
            </a:r>
            <a:r>
              <a:rPr sz="3600" b="1" spc="4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600" b="1" spc="-240" dirty="0">
                <a:solidFill>
                  <a:srgbClr val="EE6C00"/>
                </a:solidFill>
                <a:latin typeface="Calibri"/>
                <a:cs typeface="Calibri"/>
              </a:rPr>
              <a:t>atenção…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3041" y="2401837"/>
            <a:ext cx="319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85" dirty="0">
                <a:solidFill>
                  <a:srgbClr val="EE6C00"/>
                </a:solidFill>
                <a:latin typeface="Calibri"/>
                <a:cs typeface="Calibri"/>
              </a:rPr>
              <a:t>Até </a:t>
            </a:r>
            <a:r>
              <a:rPr sz="3600" b="1" spc="-295" dirty="0">
                <a:solidFill>
                  <a:srgbClr val="EE6C00"/>
                </a:solidFill>
                <a:latin typeface="Calibri"/>
                <a:cs typeface="Calibri"/>
              </a:rPr>
              <a:t>a </a:t>
            </a:r>
            <a:r>
              <a:rPr sz="3600" b="1" spc="-270" dirty="0">
                <a:solidFill>
                  <a:srgbClr val="EE6C00"/>
                </a:solidFill>
                <a:latin typeface="Calibri"/>
                <a:cs typeface="Calibri"/>
              </a:rPr>
              <a:t>próxima</a:t>
            </a:r>
            <a:r>
              <a:rPr sz="3600" b="1" spc="-250" dirty="0">
                <a:solidFill>
                  <a:srgbClr val="EE6C00"/>
                </a:solidFill>
                <a:latin typeface="Calibri"/>
                <a:cs typeface="Calibri"/>
              </a:rPr>
              <a:t> </a:t>
            </a:r>
            <a:r>
              <a:rPr sz="3600" b="1" spc="-240" dirty="0">
                <a:solidFill>
                  <a:srgbClr val="EE6C00"/>
                </a:solidFill>
                <a:latin typeface="Calibri"/>
                <a:cs typeface="Calibri"/>
              </a:rPr>
              <a:t>aula!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3126" y="69050"/>
            <a:ext cx="2194049" cy="8954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1561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0" dirty="0"/>
              <a:t>Objetivos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9" y="1276158"/>
            <a:ext cx="6576059" cy="20478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Conteúdo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da</a:t>
            </a:r>
            <a:r>
              <a:rPr sz="1800" spc="-1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Aula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ts val="1664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50" dirty="0">
                <a:solidFill>
                  <a:srgbClr val="685D46"/>
                </a:solidFill>
                <a:latin typeface="Arial"/>
                <a:cs typeface="Arial"/>
              </a:rPr>
              <a:t>Introdução 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a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programação</a:t>
            </a:r>
            <a:r>
              <a:rPr sz="1400" spc="-1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Ladder;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ts val="1650"/>
              </a:lnSpc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Estrutura da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programação</a:t>
            </a:r>
            <a:r>
              <a:rPr sz="1400" spc="-16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Ladder;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ts val="1639"/>
              </a:lnSpc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Funções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85D46"/>
                </a:solidFill>
                <a:latin typeface="Arial"/>
                <a:cs typeface="Arial"/>
              </a:rPr>
              <a:t>Lógicas;</a:t>
            </a:r>
            <a:endParaRPr sz="1400">
              <a:latin typeface="Arial"/>
              <a:cs typeface="Arial"/>
            </a:endParaRPr>
          </a:p>
          <a:p>
            <a:pPr marL="379095" indent="-367030">
              <a:lnSpc>
                <a:spcPts val="2135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Objetivos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Apresentar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"/>
                <a:cs typeface="Arial"/>
              </a:rPr>
              <a:t>os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conceitos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685D46"/>
                </a:solidFill>
                <a:latin typeface="Arial"/>
                <a:cs typeface="Arial"/>
              </a:rPr>
              <a:t>básicos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referentes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programação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Ladder;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55" dirty="0">
                <a:solidFill>
                  <a:srgbClr val="685D46"/>
                </a:solidFill>
                <a:latin typeface="Arial"/>
                <a:cs typeface="Arial"/>
              </a:rPr>
              <a:t>Mostrar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"/>
                <a:cs typeface="Arial"/>
              </a:rPr>
              <a:t>como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linguagem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de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programação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Ladder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"/>
                <a:cs typeface="Arial"/>
              </a:rPr>
              <a:t>está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"/>
                <a:cs typeface="Arial"/>
              </a:rPr>
              <a:t>estruturada;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Apresentar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as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funções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685D46"/>
                </a:solidFill>
                <a:latin typeface="Arial"/>
                <a:cs typeface="Arial"/>
              </a:rPr>
              <a:t>lógicas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existentes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na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programação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Ladder.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3126" y="69050"/>
            <a:ext cx="2194049" cy="8954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5965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/>
              <a:t>Linguagens </a:t>
            </a:r>
            <a:r>
              <a:rPr sz="3600" spc="-305" dirty="0"/>
              <a:t>de </a:t>
            </a:r>
            <a:r>
              <a:rPr sz="3600" spc="-285" dirty="0"/>
              <a:t>Programação </a:t>
            </a:r>
            <a:r>
              <a:rPr sz="3600" spc="-305" dirty="0"/>
              <a:t>de</a:t>
            </a:r>
            <a:r>
              <a:rPr sz="3600" spc="-585" dirty="0"/>
              <a:t> </a:t>
            </a:r>
            <a:r>
              <a:rPr sz="3600" spc="-160" dirty="0"/>
              <a:t>CLPs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8239759" cy="203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lr>
                <a:srgbClr val="685D46"/>
              </a:buClr>
              <a:buFont typeface="Arial"/>
              <a:buChar char="●"/>
              <a:tabLst>
                <a:tab pos="438150" algn="l"/>
                <a:tab pos="438784" algn="l"/>
              </a:tabLst>
            </a:pPr>
            <a:r>
              <a:rPr dirty="0"/>
              <a:t>	</a:t>
            </a:r>
            <a:r>
              <a:rPr sz="1800" spc="-55" dirty="0">
                <a:solidFill>
                  <a:srgbClr val="685D46"/>
                </a:solidFill>
                <a:latin typeface="Arial"/>
                <a:cs typeface="Arial"/>
              </a:rPr>
              <a:t>As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linguagens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de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programação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permitem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aos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usuários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685D46"/>
                </a:solidFill>
                <a:latin typeface="Arial"/>
                <a:cs typeface="Arial"/>
              </a:rPr>
              <a:t>se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comunicar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com 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685D46"/>
                </a:solidFill>
                <a:latin typeface="Arial"/>
                <a:cs typeface="Arial"/>
              </a:rPr>
              <a:t>CLP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através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de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35" dirty="0">
                <a:solidFill>
                  <a:srgbClr val="685D46"/>
                </a:solidFill>
                <a:latin typeface="Arial"/>
                <a:cs typeface="Arial"/>
              </a:rPr>
              <a:t>um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dispositivo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de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programação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definir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as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tarefas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que</a:t>
            </a:r>
            <a:endParaRPr sz="18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o </a:t>
            </a:r>
            <a:r>
              <a:rPr sz="1800" spc="-120" dirty="0">
                <a:solidFill>
                  <a:srgbClr val="685D46"/>
                </a:solidFill>
                <a:latin typeface="Arial"/>
                <a:cs typeface="Arial"/>
              </a:rPr>
              <a:t>CLP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deve</a:t>
            </a:r>
            <a:r>
              <a:rPr sz="1800" spc="-8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executar.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Linguagens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mais</a:t>
            </a:r>
            <a:r>
              <a:rPr sz="1800" spc="-9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utilizadas: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Diagrama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de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Contatos</a:t>
            </a:r>
            <a:r>
              <a:rPr sz="1400" spc="-17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685D46"/>
                </a:solidFill>
                <a:latin typeface="Arial"/>
                <a:cs typeface="Arial"/>
              </a:rPr>
              <a:t>(Ladder);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5" dirty="0">
                <a:solidFill>
                  <a:srgbClr val="685D46"/>
                </a:solidFill>
                <a:latin typeface="Arial"/>
                <a:cs typeface="Arial"/>
              </a:rPr>
              <a:t>Lista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de</a:t>
            </a:r>
            <a:r>
              <a:rPr sz="1400" spc="-7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Instrução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110" dirty="0">
                <a:solidFill>
                  <a:srgbClr val="685D46"/>
                </a:solidFill>
                <a:latin typeface="Arial"/>
                <a:cs typeface="Arial"/>
              </a:rPr>
              <a:t>GRAFCET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336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85" dirty="0"/>
              <a:t>Programação</a:t>
            </a:r>
            <a:r>
              <a:rPr sz="3600" spc="-105" dirty="0"/>
              <a:t> </a:t>
            </a:r>
            <a:r>
              <a:rPr sz="3600" spc="-245" dirty="0"/>
              <a:t>Ladder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8177530" cy="3786504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Normalmente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usada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nos</a:t>
            </a:r>
            <a:r>
              <a:rPr sz="1800" spc="-229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685D46"/>
                </a:solidFill>
                <a:latin typeface="Arial"/>
                <a:cs typeface="Arial"/>
              </a:rPr>
              <a:t>CLP’s;</a:t>
            </a:r>
            <a:endParaRPr sz="1800" dirty="0">
              <a:latin typeface="Arial"/>
              <a:cs typeface="Arial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685D46"/>
                </a:solidFill>
                <a:latin typeface="Arial"/>
                <a:cs typeface="Arial"/>
              </a:rPr>
              <a:t>Cada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tarefa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do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programa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é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especificada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como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os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degraus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de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uma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escada 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(ramos);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Representação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gráfica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da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linguagem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de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programação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do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685D46"/>
                </a:solidFill>
                <a:latin typeface="Arial"/>
                <a:cs typeface="Arial"/>
              </a:rPr>
              <a:t>CLP;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Lógica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de diagrama de</a:t>
            </a:r>
            <a:r>
              <a:rPr sz="1800" spc="-25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contatos;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Mais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685D46"/>
                </a:solidFill>
                <a:latin typeface="Arial"/>
                <a:cs typeface="Arial"/>
              </a:rPr>
              <a:t>se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assemelha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à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tradicional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notação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de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diagramas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elétricos;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Sequência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seguida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685D46"/>
                </a:solidFill>
                <a:latin typeface="Arial"/>
                <a:cs typeface="Arial"/>
              </a:rPr>
              <a:t>por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35" dirty="0">
                <a:solidFill>
                  <a:srgbClr val="685D46"/>
                </a:solidFill>
                <a:latin typeface="Arial"/>
                <a:cs typeface="Arial"/>
              </a:rPr>
              <a:t>um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685D46"/>
                </a:solidFill>
                <a:latin typeface="Arial"/>
                <a:cs typeface="Arial"/>
              </a:rPr>
              <a:t>CLP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quando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executa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35" dirty="0">
                <a:solidFill>
                  <a:srgbClr val="685D46"/>
                </a:solidFill>
                <a:latin typeface="Arial"/>
                <a:cs typeface="Arial"/>
              </a:rPr>
              <a:t>um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programa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em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ladder:</a:t>
            </a:r>
            <a:endParaRPr sz="18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15" dirty="0">
                <a:solidFill>
                  <a:srgbClr val="685D46"/>
                </a:solidFill>
                <a:latin typeface="Arial"/>
                <a:cs typeface="Arial"/>
              </a:rPr>
              <a:t>Ler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as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entradas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associadas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"/>
                <a:cs typeface="Arial"/>
              </a:rPr>
              <a:t>com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685D46"/>
                </a:solidFill>
                <a:latin typeface="Arial"/>
                <a:cs typeface="Arial"/>
              </a:rPr>
              <a:t>um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Arial"/>
                <a:cs typeface="Arial"/>
              </a:rPr>
              <a:t>ramo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Arial"/>
                <a:cs typeface="Arial"/>
              </a:rPr>
              <a:t>do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"/>
                <a:cs typeface="Arial"/>
              </a:rPr>
              <a:t>programa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ladder;</a:t>
            </a:r>
            <a:endParaRPr sz="14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Resolver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operação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85D46"/>
                </a:solidFill>
                <a:latin typeface="Arial"/>
                <a:cs typeface="Arial"/>
              </a:rPr>
              <a:t>lógica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"/>
                <a:cs typeface="Arial"/>
              </a:rPr>
              <a:t>que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5" dirty="0" err="1">
                <a:solidFill>
                  <a:srgbClr val="685D46"/>
                </a:solidFill>
                <a:latin typeface="Arial"/>
                <a:cs typeface="Arial"/>
              </a:rPr>
              <a:t>envolve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685D46"/>
                </a:solidFill>
                <a:latin typeface="Arial"/>
                <a:cs typeface="Arial"/>
              </a:rPr>
              <a:t>es</a:t>
            </a:r>
            <a:r>
              <a:rPr lang="pt-BR" sz="1400" spc="5">
                <a:solidFill>
                  <a:srgbClr val="685D46"/>
                </a:solidFill>
                <a:latin typeface="Arial"/>
                <a:cs typeface="Arial"/>
              </a:rPr>
              <a:t>s</a:t>
            </a:r>
            <a:r>
              <a:rPr sz="1400" spc="5">
                <a:solidFill>
                  <a:srgbClr val="685D46"/>
                </a:solidFill>
                <a:latin typeface="Arial"/>
                <a:cs typeface="Arial"/>
              </a:rPr>
              <a:t>as</a:t>
            </a:r>
            <a:r>
              <a:rPr sz="1400" spc="-3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entradas;</a:t>
            </a:r>
            <a:endParaRPr sz="14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Setar/resetar 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as </a:t>
            </a:r>
            <a:r>
              <a:rPr sz="1400" spc="-10" dirty="0">
                <a:solidFill>
                  <a:srgbClr val="685D46"/>
                </a:solidFill>
                <a:latin typeface="Arial"/>
                <a:cs typeface="Arial"/>
              </a:rPr>
              <a:t>saídas </a:t>
            </a:r>
            <a:r>
              <a:rPr sz="1400" spc="70" dirty="0">
                <a:solidFill>
                  <a:srgbClr val="685D46"/>
                </a:solidFill>
                <a:latin typeface="Arial"/>
                <a:cs typeface="Arial"/>
              </a:rPr>
              <a:t>no</a:t>
            </a:r>
            <a:r>
              <a:rPr sz="1400" spc="-1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"/>
                <a:cs typeface="Arial"/>
              </a:rPr>
              <a:t>ramo;</a:t>
            </a:r>
            <a:endParaRPr sz="1400" dirty="0">
              <a:latin typeface="Arial"/>
              <a:cs typeface="Arial"/>
            </a:endParaRPr>
          </a:p>
          <a:p>
            <a:pPr marL="836294" marR="196215" lvl="1" indent="-336550">
              <a:lnSpc>
                <a:spcPct val="124500"/>
              </a:lnSpc>
              <a:spcBef>
                <a:spcPts val="24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50" dirty="0">
                <a:solidFill>
                  <a:srgbClr val="685D46"/>
                </a:solidFill>
                <a:latin typeface="Arial"/>
                <a:cs typeface="Arial"/>
              </a:rPr>
              <a:t>Mover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para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685D46"/>
                </a:solidFill>
                <a:latin typeface="Arial"/>
                <a:cs typeface="Arial"/>
              </a:rPr>
              <a:t>o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Arial"/>
                <a:cs typeface="Arial"/>
              </a:rPr>
              <a:t>próximo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Arial"/>
                <a:cs typeface="Arial"/>
              </a:rPr>
              <a:t>ramo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685D46"/>
                </a:solidFill>
                <a:latin typeface="Arial"/>
                <a:cs typeface="Arial"/>
              </a:rPr>
              <a:t>e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repetir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"/>
                <a:cs typeface="Arial"/>
              </a:rPr>
              <a:t>os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três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"/>
                <a:cs typeface="Arial"/>
              </a:rPr>
              <a:t>primeiros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passos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(repetir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até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"/>
                <a:cs typeface="Arial"/>
              </a:rPr>
              <a:t>encontrar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685D46"/>
                </a:solidFill>
                <a:latin typeface="Arial"/>
                <a:cs typeface="Arial"/>
              </a:rPr>
              <a:t>o 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final </a:t>
            </a:r>
            <a:r>
              <a:rPr sz="1400" spc="70" dirty="0">
                <a:solidFill>
                  <a:srgbClr val="685D46"/>
                </a:solidFill>
                <a:latin typeface="Arial"/>
                <a:cs typeface="Arial"/>
              </a:rPr>
              <a:t>do</a:t>
            </a:r>
            <a:r>
              <a:rPr sz="1400" spc="-11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programa);</a:t>
            </a:r>
            <a:endParaRPr sz="1400" dirty="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Retorna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então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para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685D46"/>
                </a:solidFill>
                <a:latin typeface="Arial"/>
                <a:cs typeface="Arial"/>
              </a:rPr>
              <a:t>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início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Arial"/>
                <a:cs typeface="Arial"/>
              </a:rPr>
              <a:t>do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"/>
                <a:cs typeface="Arial"/>
              </a:rPr>
              <a:t>programa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685D46"/>
                </a:solidFill>
                <a:latin typeface="Arial"/>
                <a:cs typeface="Arial"/>
              </a:rPr>
              <a:t>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repete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as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operações.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3126" y="69050"/>
            <a:ext cx="2194049" cy="8954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336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85" dirty="0"/>
              <a:t>Programação</a:t>
            </a:r>
            <a:r>
              <a:rPr sz="3600" spc="-105" dirty="0"/>
              <a:t> </a:t>
            </a:r>
            <a:r>
              <a:rPr sz="3600" spc="-245" dirty="0"/>
              <a:t>Ladder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749" y="1889200"/>
            <a:ext cx="6952634" cy="18116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3126" y="69050"/>
            <a:ext cx="2194049" cy="8954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18472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/>
              <a:t>Simbologia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3126" y="69050"/>
            <a:ext cx="2194049" cy="89543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31137" y="1767150"/>
            <a:ext cx="342900" cy="707390"/>
          </a:xfrm>
          <a:custGeom>
            <a:avLst/>
            <a:gdLst/>
            <a:ahLst/>
            <a:cxnLst/>
            <a:rect l="l" t="t" r="r" b="b"/>
            <a:pathLst>
              <a:path w="342900" h="707389">
                <a:moveTo>
                  <a:pt x="0" y="343959"/>
                </a:moveTo>
                <a:lnTo>
                  <a:pt x="342899" y="343959"/>
                </a:lnTo>
              </a:path>
              <a:path w="342900" h="707389">
                <a:moveTo>
                  <a:pt x="342899" y="707099"/>
                </a:moveTo>
                <a:lnTo>
                  <a:pt x="342899" y="0"/>
                </a:lnTo>
              </a:path>
            </a:pathLst>
          </a:custGeom>
          <a:ln w="38099">
            <a:solidFill>
              <a:srgbClr val="685D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1453" y="1767150"/>
            <a:ext cx="342900" cy="707390"/>
          </a:xfrm>
          <a:custGeom>
            <a:avLst/>
            <a:gdLst/>
            <a:ahLst/>
            <a:cxnLst/>
            <a:rect l="l" t="t" r="r" b="b"/>
            <a:pathLst>
              <a:path w="342900" h="707389">
                <a:moveTo>
                  <a:pt x="342899" y="352424"/>
                </a:moveTo>
                <a:lnTo>
                  <a:pt x="0" y="352424"/>
                </a:lnTo>
              </a:path>
              <a:path w="342900" h="707389">
                <a:moveTo>
                  <a:pt x="0" y="0"/>
                </a:moveTo>
                <a:lnTo>
                  <a:pt x="0" y="707099"/>
                </a:lnTo>
              </a:path>
            </a:pathLst>
          </a:custGeom>
          <a:ln w="38099">
            <a:solidFill>
              <a:srgbClr val="685D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0612" y="1757550"/>
            <a:ext cx="963294" cy="707390"/>
          </a:xfrm>
          <a:custGeom>
            <a:avLst/>
            <a:gdLst/>
            <a:ahLst/>
            <a:cxnLst/>
            <a:rect l="l" t="t" r="r" b="b"/>
            <a:pathLst>
              <a:path w="963295" h="707389">
                <a:moveTo>
                  <a:pt x="0" y="343959"/>
                </a:moveTo>
                <a:lnTo>
                  <a:pt x="342899" y="343959"/>
                </a:lnTo>
              </a:path>
              <a:path w="963295" h="707389">
                <a:moveTo>
                  <a:pt x="342899" y="707099"/>
                </a:moveTo>
                <a:lnTo>
                  <a:pt x="342899" y="0"/>
                </a:lnTo>
              </a:path>
              <a:path w="963295" h="707389">
                <a:moveTo>
                  <a:pt x="963215" y="352424"/>
                </a:moveTo>
                <a:lnTo>
                  <a:pt x="620315" y="352424"/>
                </a:lnTo>
              </a:path>
              <a:path w="963295" h="707389">
                <a:moveTo>
                  <a:pt x="620315" y="0"/>
                </a:moveTo>
                <a:lnTo>
                  <a:pt x="620315" y="707099"/>
                </a:lnTo>
              </a:path>
              <a:path w="963295" h="707389">
                <a:moveTo>
                  <a:pt x="342899" y="684699"/>
                </a:moveTo>
                <a:lnTo>
                  <a:pt x="621599" y="30999"/>
                </a:lnTo>
              </a:path>
            </a:pathLst>
          </a:custGeom>
          <a:ln w="38099">
            <a:solidFill>
              <a:srgbClr val="685D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1362" y="209190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38099">
            <a:solidFill>
              <a:srgbClr val="685D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4553" y="209190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342899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685D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09415" y="1734124"/>
            <a:ext cx="17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685D46"/>
                </a:solidFill>
                <a:latin typeface="Arial"/>
                <a:cs typeface="Arial"/>
              </a:rPr>
              <a:t>(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10800000">
            <a:off x="5245764" y="1914190"/>
            <a:ext cx="481931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sz="3600" dirty="0">
                <a:solidFill>
                  <a:srgbClr val="685D46"/>
                </a:solidFill>
                <a:latin typeface="Arial"/>
                <a:cs typeface="Arial"/>
              </a:rPr>
              <a:t>(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3412" y="1943615"/>
            <a:ext cx="1289685" cy="318135"/>
          </a:xfrm>
          <a:custGeom>
            <a:avLst/>
            <a:gdLst/>
            <a:ahLst/>
            <a:cxnLst/>
            <a:rect l="l" t="t" r="r" b="b"/>
            <a:pathLst>
              <a:path w="1289684" h="318135">
                <a:moveTo>
                  <a:pt x="366974" y="0"/>
                </a:moveTo>
                <a:lnTo>
                  <a:pt x="934874" y="0"/>
                </a:lnTo>
                <a:lnTo>
                  <a:pt x="934874" y="317999"/>
                </a:lnTo>
                <a:lnTo>
                  <a:pt x="366974" y="317999"/>
                </a:lnTo>
                <a:lnTo>
                  <a:pt x="366974" y="0"/>
                </a:lnTo>
                <a:close/>
              </a:path>
              <a:path w="1289684" h="318135">
                <a:moveTo>
                  <a:pt x="0" y="157893"/>
                </a:moveTo>
                <a:lnTo>
                  <a:pt x="342899" y="157893"/>
                </a:lnTo>
              </a:path>
              <a:path w="1289684" h="318135">
                <a:moveTo>
                  <a:pt x="1289446" y="166359"/>
                </a:moveTo>
                <a:lnTo>
                  <a:pt x="946546" y="166359"/>
                </a:lnTo>
              </a:path>
            </a:pathLst>
          </a:custGeom>
          <a:ln w="38099">
            <a:solidFill>
              <a:srgbClr val="685D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79456" y="2840213"/>
            <a:ext cx="125984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413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Entrada como  contato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aberto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8873" y="2849740"/>
            <a:ext cx="120840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Entrada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como  contato  </a:t>
            </a:r>
            <a:r>
              <a:rPr sz="1400" b="1" dirty="0">
                <a:latin typeface="Arial"/>
                <a:cs typeface="Arial"/>
              </a:rPr>
              <a:t>fechado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21150" y="2874431"/>
            <a:ext cx="4991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Saída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1736" y="2874431"/>
            <a:ext cx="823594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1435" marR="5080" indent="-3937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Instrução  Especial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2651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0" dirty="0"/>
              <a:t>Funções</a:t>
            </a:r>
            <a:r>
              <a:rPr sz="3600" spc="-135" dirty="0"/>
              <a:t> </a:t>
            </a:r>
            <a:r>
              <a:rPr sz="3600" spc="-180" dirty="0"/>
              <a:t>Lógicas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9" y="1276158"/>
            <a:ext cx="2897505" cy="16002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Combinação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de</a:t>
            </a:r>
            <a:r>
              <a:rPr sz="1800" spc="-18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chaves;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80" dirty="0">
                <a:solidFill>
                  <a:srgbClr val="685D46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40" dirty="0">
                <a:solidFill>
                  <a:srgbClr val="685D46"/>
                </a:solidFill>
                <a:latin typeface="Arial"/>
                <a:cs typeface="Arial"/>
              </a:rPr>
              <a:t>NOR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5" dirty="0">
                <a:solidFill>
                  <a:srgbClr val="685D46"/>
                </a:solidFill>
                <a:latin typeface="Arial"/>
                <a:cs typeface="Arial"/>
              </a:rPr>
              <a:t>NAND</a:t>
            </a:r>
            <a:endParaRPr sz="14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95" dirty="0">
                <a:solidFill>
                  <a:srgbClr val="685D46"/>
                </a:solidFill>
                <a:latin typeface="Arial"/>
                <a:cs typeface="Arial"/>
              </a:rPr>
              <a:t>EX-OR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3126" y="69050"/>
            <a:ext cx="2194049" cy="8954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2445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/>
              <a:t>Operação</a:t>
            </a:r>
            <a:r>
              <a:rPr sz="3600" spc="-145" dirty="0"/>
              <a:t> </a:t>
            </a:r>
            <a:r>
              <a:rPr sz="3600" spc="-215" dirty="0"/>
              <a:t>latch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772287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Situações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onde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é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necessário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manter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uma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bobina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energizada,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mesmo  quando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entrada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que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foi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energizada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85D46"/>
                </a:solidFill>
                <a:latin typeface="Arial"/>
                <a:cs typeface="Arial"/>
              </a:rPr>
              <a:t>cessar;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“Lembra”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do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seu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último</a:t>
            </a:r>
            <a:r>
              <a:rPr sz="1800" spc="-31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estado;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3126" y="69050"/>
            <a:ext cx="2194049" cy="8954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5662" y="2822611"/>
            <a:ext cx="2941047" cy="15437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2824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/>
              <a:t>Exemplo </a:t>
            </a:r>
            <a:r>
              <a:rPr sz="3600" spc="-105" dirty="0"/>
              <a:t>1 </a:t>
            </a:r>
            <a:r>
              <a:rPr sz="3600" spc="-30" dirty="0"/>
              <a:t>-</a:t>
            </a:r>
            <a:r>
              <a:rPr sz="3600" spc="60" dirty="0"/>
              <a:t> </a:t>
            </a:r>
            <a:r>
              <a:rPr sz="3600" spc="-215" dirty="0"/>
              <a:t>Lach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9" y="1290200"/>
            <a:ext cx="785812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85D46"/>
                </a:solidFill>
                <a:latin typeface="Arial"/>
                <a:cs typeface="Arial"/>
              </a:rPr>
              <a:t>Em </a:t>
            </a:r>
            <a:r>
              <a:rPr sz="1800" spc="135" dirty="0">
                <a:solidFill>
                  <a:srgbClr val="685D46"/>
                </a:solidFill>
                <a:latin typeface="Arial"/>
                <a:cs typeface="Arial"/>
              </a:rPr>
              <a:t>um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determinado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processo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na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indústria,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necessita-se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que </a:t>
            </a:r>
            <a:r>
              <a:rPr sz="1800" spc="135" dirty="0">
                <a:solidFill>
                  <a:srgbClr val="685D46"/>
                </a:solidFill>
                <a:latin typeface="Arial"/>
                <a:cs typeface="Arial"/>
              </a:rPr>
              <a:t>um </a:t>
            </a:r>
            <a:r>
              <a:rPr sz="1800" spc="-125" dirty="0">
                <a:solidFill>
                  <a:srgbClr val="685D46"/>
                </a:solidFill>
                <a:latin typeface="Arial"/>
                <a:cs typeface="Arial"/>
              </a:rPr>
              <a:t>CLP 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controle </a:t>
            </a:r>
            <a:r>
              <a:rPr sz="1800" spc="135" dirty="0">
                <a:solidFill>
                  <a:srgbClr val="685D46"/>
                </a:solidFill>
                <a:latin typeface="Arial"/>
                <a:cs typeface="Arial"/>
              </a:rPr>
              <a:t>um </a:t>
            </a:r>
            <a:r>
              <a:rPr sz="1800" spc="114" dirty="0">
                <a:solidFill>
                  <a:srgbClr val="685D46"/>
                </a:solidFill>
                <a:latin typeface="Arial"/>
                <a:cs typeface="Arial"/>
              </a:rPr>
              <a:t>motor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de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forma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que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quando </a:t>
            </a:r>
            <a:r>
              <a:rPr sz="1800" spc="135" dirty="0">
                <a:solidFill>
                  <a:srgbClr val="685D46"/>
                </a:solidFill>
                <a:latin typeface="Arial"/>
                <a:cs typeface="Arial"/>
              </a:rPr>
              <a:t>um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botão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de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partida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for 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momentaneamente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acionado,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o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685D46"/>
                </a:solidFill>
                <a:latin typeface="Arial"/>
                <a:cs typeface="Arial"/>
              </a:rPr>
              <a:t>motor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inicie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rotação,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quando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uma 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outra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chave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de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parar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acionada,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Arial"/>
                <a:cs typeface="Arial"/>
              </a:rPr>
              <a:t>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685D46"/>
                </a:solidFill>
                <a:latin typeface="Arial"/>
                <a:cs typeface="Arial"/>
              </a:rPr>
              <a:t>motor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é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desligado.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3126" y="69050"/>
            <a:ext cx="2194049" cy="8954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86AF5896F8C146ACB101445715F69B" ma:contentTypeVersion="3" ma:contentTypeDescription="Crie um novo documento." ma:contentTypeScope="" ma:versionID="9102a6fbdcd4abe318456161bdc22a9c">
  <xsd:schema xmlns:xsd="http://www.w3.org/2001/XMLSchema" xmlns:xs="http://www.w3.org/2001/XMLSchema" xmlns:p="http://schemas.microsoft.com/office/2006/metadata/properties" xmlns:ns2="c27870e4-cbc2-40bd-9b0a-ed433016cf6b" targetNamespace="http://schemas.microsoft.com/office/2006/metadata/properties" ma:root="true" ma:fieldsID="de3abdd50bf5c10f163fecd0e39bf060" ns2:_="">
    <xsd:import namespace="c27870e4-cbc2-40bd-9b0a-ed433016cf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870e4-cbc2-40bd-9b0a-ed433016cf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17932F-83B7-4D75-ABED-E99E028A844D}"/>
</file>

<file path=customXml/itemProps2.xml><?xml version="1.0" encoding="utf-8"?>
<ds:datastoreItem xmlns:ds="http://schemas.openxmlformats.org/officeDocument/2006/customXml" ds:itemID="{6C66485D-083B-4F49-8ADC-85E624821694}"/>
</file>

<file path=customXml/itemProps3.xml><?xml version="1.0" encoding="utf-8"?>
<ds:datastoreItem xmlns:ds="http://schemas.openxmlformats.org/officeDocument/2006/customXml" ds:itemID="{9BBF2F33-7A8A-4F9E-A4FD-D6668D44E09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590</Words>
  <Application>Microsoft Office PowerPoint</Application>
  <PresentationFormat>Apresentação na tela (16:9)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CLP - Linguagens de Programação</vt:lpstr>
      <vt:lpstr>Objetivos</vt:lpstr>
      <vt:lpstr>Linguagens de Programação de CLPs</vt:lpstr>
      <vt:lpstr>Programação Ladder</vt:lpstr>
      <vt:lpstr>Programação Ladder</vt:lpstr>
      <vt:lpstr>Simbologia</vt:lpstr>
      <vt:lpstr>Funções Lógicas</vt:lpstr>
      <vt:lpstr>Operação latch</vt:lpstr>
      <vt:lpstr>Exemplo 1 - Lach</vt:lpstr>
      <vt:lpstr>Relés Internos</vt:lpstr>
      <vt:lpstr>Exemplo 2</vt:lpstr>
      <vt:lpstr>Exemplo 2</vt:lpstr>
      <vt:lpstr>Exemplo 3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CLP - Linguagens de Programação</dc:title>
  <cp:lastModifiedBy>WILLIAM VAIRO DOS SANTOS</cp:lastModifiedBy>
  <cp:revision>8</cp:revision>
  <dcterms:created xsi:type="dcterms:W3CDTF">2022-09-16T19:29:49Z</dcterms:created>
  <dcterms:modified xsi:type="dcterms:W3CDTF">2022-09-30T20:02:58Z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0x0101007586AF5896F8C146ACB101445715F69B</vt:lpwstr>
  </property>
</Properties>
</file>