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6.xml" ContentType="application/inkml+xml"/>
  <Override PartName="/ppt/ink/ink5.xml" ContentType="application/inkml+xml"/>
  <Override PartName="/ppt/ink/ink8.xml" ContentType="application/inkml+xml"/>
  <Override PartName="/ppt/ink/ink4.xml" ContentType="application/inkml+xml"/>
  <Override PartName="/ppt/ink/ink7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56" r:id="rId2"/>
    <p:sldId id="319" r:id="rId3"/>
    <p:sldId id="320" r:id="rId4"/>
    <p:sldId id="340" r:id="rId5"/>
    <p:sldId id="323" r:id="rId6"/>
    <p:sldId id="324" r:id="rId7"/>
    <p:sldId id="326" r:id="rId8"/>
    <p:sldId id="342" r:id="rId9"/>
    <p:sldId id="327" r:id="rId10"/>
    <p:sldId id="341" r:id="rId11"/>
    <p:sldId id="328" r:id="rId12"/>
    <p:sldId id="329" r:id="rId13"/>
    <p:sldId id="331" r:id="rId14"/>
    <p:sldId id="343" r:id="rId15"/>
    <p:sldId id="330" r:id="rId16"/>
    <p:sldId id="32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0" autoAdjust="0"/>
    <p:restoredTop sz="94660"/>
  </p:normalViewPr>
  <p:slideViewPr>
    <p:cSldViewPr>
      <p:cViewPr varScale="1">
        <p:scale>
          <a:sx n="91" d="100"/>
          <a:sy n="91" d="100"/>
        </p:scale>
        <p:origin x="28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3:53.8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0.0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0.6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1.0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1.3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6.8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1,'4'0,"1"0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7.4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7.8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17304-F410-4524-B835-4AC82CCF8FB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A69E-E657-454C-9374-8C02939A22A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1A69E-E657-454C-9374-8C02939A22A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A6EA4-C614-44DC-B170-79EDBF39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2AA77-A13F-48DA-BCFE-238C4013E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81848-F13C-45B4-94F1-3DB94C39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279BF-6025-4F10-A6EC-9E7AF9AE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FD3F6-54EA-45FD-8C28-963ECC22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50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D043-A2FA-4F1D-9E03-783FD083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96AD0D-EA83-4A19-A468-25357A3C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BE61D-1B5E-458E-9A9E-41F96EC9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39F1A-C2C9-44C7-9F1B-AC1AF8A0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7855A-3E6E-4C4B-A20C-33E1B473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84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E6AE0-E94A-42E2-ACA1-AEBD5DFC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78CBC-3155-4FA6-BB8D-FBA23BF8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FAC18-B70F-4C8B-B395-B18CEC6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5C9F8-98ED-44CD-B9ED-02441D5E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3030F-3438-4F23-BFD8-DB5324BC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296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1D8D-EEE0-4E87-9635-E1A790B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0D2C1-7692-4432-8E51-ABE8F56C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56ED4-61D4-476D-B565-D94A59D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6293B-E35F-4046-B73A-66B5C0F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DE784-2306-463D-A090-73A568A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2047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D2A6-BA9A-4D0F-AA25-4020E14A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22A7F8-64F1-44DE-91D0-082C55B2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783C1-D5C0-4D67-9D43-5A2CC48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B6908-5B13-4750-8395-B23C1AAC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1E0C9-6F5C-4837-9FC8-DD84527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1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78B1-7E47-4874-9A4A-D35DDB8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1735B-F45B-4D26-84B7-329A98B01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03300-9A92-48B3-B546-B0C57FB2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1FDC2-6F2A-4839-8342-C8497DE6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25130E-A5A9-4C64-AFAB-52B13EF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2FF3F-B748-413A-8D75-24DA4FED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261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7EA6-3B59-4E17-A11B-4EA777B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43BB92-76A4-41BB-B12E-6F4B34DC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DFE271-6FD8-495E-B478-FA715F95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1F101-B68F-4B69-A506-110A816EC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AE531-0D64-4260-8B97-0E50FEE86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744AE7-6278-4913-94A6-DA1C35E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697E02-6205-4E5E-B4FE-201091A2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589ED7-23ED-4CE7-8826-1B4ECBD7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2540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66D0-5B50-4721-ACB1-F73CB90F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24330A-5C10-457A-966A-D6916335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4D08EA-051C-4384-AB82-141D487D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D60A81-7615-4BB0-A63A-38E4F63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1760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7E7E51-2E65-437E-BE52-AEA3BF2F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484DCD-FBFF-498B-AF7D-7A2F78CA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7E995A-288B-48D8-8AE8-8D9EB72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09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094E7-00E7-40DC-8C94-7AE752F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5EEA3-206F-4DDC-89E9-DACF24D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471422-E1A4-44B9-82AB-D023D507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6336F-2D1B-4927-92FE-227B76DA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13B3BB-2659-4843-AF31-52C52151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9DED1-0CE1-41B6-A7FF-5903518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448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0E24-3D7D-4AAE-B80E-5E1767AA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953E37-A94E-4116-AC38-B478841D7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B4E60-BD93-4C31-B448-A62869A8F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EEFA3-3A30-4343-B1A2-FF8AF291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F8372-063C-43CD-B67D-2EA0A8B6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F3EAF-6531-4CBA-9BA2-9CD11626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609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C5B7AF-B08E-407F-895C-C1367BF3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DD9104-3B8A-40EE-A4E4-11CC9B9D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219AB-18D3-413C-B8FE-848265B0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7D8EE-78C7-4BD1-B57F-C1C087CB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2ECFF-7B56-4512-B485-82518AC5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2.xml"/><Relationship Id="rId7" Type="http://schemas.openxmlformats.org/officeDocument/2006/relationships/customXml" Target="../ink/ink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TUTORIAL DO COMPILADOR CCS  PICC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94E5A2F-2E5E-4496-B0EB-13AF89B1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966EFFE-8542-415A-9FE3-ED44D329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79"/>
            <a:ext cx="9144000" cy="6726242"/>
          </a:xfrm>
          <a:prstGeom prst="rect">
            <a:avLst/>
          </a:prstGeom>
        </p:spPr>
      </p:pic>
      <p:sp>
        <p:nvSpPr>
          <p:cNvPr id="4" name="Rounded Rectangular Callout 5">
            <a:extLst>
              <a:ext uri="{FF2B5EF4-FFF2-40B4-BE49-F238E27FC236}">
                <a16:creationId xmlns:a16="http://schemas.microsoft.com/office/drawing/2014/main" id="{7FA822C7-C46E-4070-9342-C998A1702184}"/>
              </a:ext>
            </a:extLst>
          </p:cNvPr>
          <p:cNvSpPr/>
          <p:nvPr/>
        </p:nvSpPr>
        <p:spPr>
          <a:xfrm>
            <a:off x="4953000" y="3505200"/>
            <a:ext cx="3733800" cy="1676400"/>
          </a:xfrm>
          <a:prstGeom prst="wedgeRoundRectCallout">
            <a:avLst>
              <a:gd name="adj1" fmla="val -115010"/>
              <a:gd name="adj2" fmla="val 1035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Após a compilação completada, os erros ou avisos aparecerão aqui. Se houver algum erro, então o programa precisa ser corrigido, mas os </a:t>
            </a:r>
            <a:r>
              <a:rPr lang="pt-BR" sz="1600" dirty="0" err="1"/>
              <a:t>Warnings</a:t>
            </a:r>
            <a:r>
              <a:rPr lang="pt-BR" sz="1600" dirty="0"/>
              <a:t> podem ser negligenciados.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1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43522C1-54D0-4581-8833-25C6E865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50"/>
            <a:ext cx="9144000" cy="67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C263050-F16E-44A8-8C6E-A489C6DE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61"/>
            <a:ext cx="9144000" cy="6489078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8E32F523-439B-4DA5-99D6-94751F1C5394}"/>
              </a:ext>
            </a:extLst>
          </p:cNvPr>
          <p:cNvSpPr/>
          <p:nvPr/>
        </p:nvSpPr>
        <p:spPr>
          <a:xfrm>
            <a:off x="5486400" y="2438400"/>
            <a:ext cx="2209800" cy="1371600"/>
          </a:xfrm>
          <a:prstGeom prst="wedgeRoundRectCallout">
            <a:avLst>
              <a:gd name="adj1" fmla="val -126751"/>
              <a:gd name="adj2" fmla="val -153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o usuário quiser ver o código  </a:t>
            </a:r>
            <a:r>
              <a:rPr lang="pt-BR" sz="1600" i="1" dirty="0" err="1"/>
              <a:t>assembly</a:t>
            </a:r>
            <a:r>
              <a:rPr lang="pt-BR" sz="1600" dirty="0"/>
              <a:t> gerado pelo código "c" escrito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2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4D08468-ABB9-4A63-830C-45FFC373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24"/>
            <a:ext cx="9144000" cy="6729351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3A8244F1-ED62-4BB3-B524-BDBF052BB7E5}"/>
              </a:ext>
            </a:extLst>
          </p:cNvPr>
          <p:cNvSpPr/>
          <p:nvPr/>
        </p:nvSpPr>
        <p:spPr>
          <a:xfrm>
            <a:off x="5410200" y="2091266"/>
            <a:ext cx="2743200" cy="1371600"/>
          </a:xfrm>
          <a:prstGeom prst="wedgeRoundRectCallout">
            <a:avLst>
              <a:gd name="adj1" fmla="val -124053"/>
              <a:gd name="adj2" fmla="val -51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declaração em “C" </a:t>
            </a:r>
            <a:r>
              <a:rPr lang="pt-BR" dirty="0" err="1">
                <a:solidFill>
                  <a:schemeClr val="accent2"/>
                </a:solidFill>
              </a:rPr>
              <a:t>delay_ms</a:t>
            </a:r>
            <a:r>
              <a:rPr lang="pt-BR" dirty="0">
                <a:solidFill>
                  <a:schemeClr val="accent2"/>
                </a:solidFill>
              </a:rPr>
              <a:t>(1000) </a:t>
            </a:r>
            <a:r>
              <a:rPr lang="pt-BR" dirty="0"/>
              <a:t>é convertida em sete declarações em </a:t>
            </a:r>
            <a:r>
              <a:rPr lang="pt-BR" dirty="0" err="1"/>
              <a:t>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5B1BC68-8002-469E-A4C5-7C711AE9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96"/>
            <a:ext cx="9144000" cy="6687207"/>
          </a:xfrm>
          <a:prstGeom prst="rect">
            <a:avLst/>
          </a:prstGeom>
        </p:spPr>
      </p:pic>
      <p:sp>
        <p:nvSpPr>
          <p:cNvPr id="8" name="Rounded Rectangular Callout 5">
            <a:extLst>
              <a:ext uri="{FF2B5EF4-FFF2-40B4-BE49-F238E27FC236}">
                <a16:creationId xmlns:a16="http://schemas.microsoft.com/office/drawing/2014/main" id="{796D4AA8-A528-4054-9E4E-7520669CAE9F}"/>
              </a:ext>
            </a:extLst>
          </p:cNvPr>
          <p:cNvSpPr/>
          <p:nvPr/>
        </p:nvSpPr>
        <p:spPr>
          <a:xfrm>
            <a:off x="2514600" y="3505200"/>
            <a:ext cx="5181600" cy="1676400"/>
          </a:xfrm>
          <a:prstGeom prst="wedgeRoundRectCallout">
            <a:avLst>
              <a:gd name="adj1" fmla="val -58562"/>
              <a:gd name="adj2" fmla="val -62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pequeno programa “C" é convertido em </a:t>
            </a:r>
            <a:r>
              <a:rPr lang="en-US" dirty="0"/>
              <a:t>“158”</a:t>
            </a:r>
            <a:r>
              <a:rPr lang="pt-BR" dirty="0"/>
              <a:t> declarações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assembly </a:t>
            </a:r>
            <a:r>
              <a:rPr lang="pt-BR" dirty="0"/>
              <a:t>(embora haja algumas linhas de comentários). Devido a esta razão, hoje em dia, os microcontroladores são programados principalmente em “C" e não em </a:t>
            </a:r>
            <a:r>
              <a:rPr lang="en-US" dirty="0"/>
              <a:t>assembly.</a:t>
            </a:r>
          </a:p>
        </p:txBody>
      </p:sp>
    </p:spTree>
    <p:extLst>
      <p:ext uri="{BB962C8B-B14F-4D97-AF65-F5344CB8AC3E}">
        <p14:creationId xmlns:p14="http://schemas.microsoft.com/office/powerpoint/2010/main" val="31187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FDE056C7-FBF0-4144-8FC3-CD643CF0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4" y="0"/>
            <a:ext cx="7786972" cy="6858000"/>
          </a:xfrm>
          <a:prstGeom prst="rect">
            <a:avLst/>
          </a:prstGeom>
        </p:spPr>
      </p:pic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14038F29-7120-499C-BED2-702A782CF898}"/>
              </a:ext>
            </a:extLst>
          </p:cNvPr>
          <p:cNvSpPr/>
          <p:nvPr/>
        </p:nvSpPr>
        <p:spPr>
          <a:xfrm>
            <a:off x="914400" y="3733800"/>
            <a:ext cx="1752600" cy="457200"/>
          </a:xfrm>
          <a:prstGeom prst="wedgeRoundRectCallout">
            <a:avLst>
              <a:gd name="adj1" fmla="val 28980"/>
              <a:gd name="adj2" fmla="val -640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ARQUIVO FONTE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7F6A70B-C01B-410A-80AA-D268F03AB97C}"/>
              </a:ext>
            </a:extLst>
          </p:cNvPr>
          <p:cNvSpPr/>
          <p:nvPr/>
        </p:nvSpPr>
        <p:spPr>
          <a:xfrm>
            <a:off x="6781800" y="2362200"/>
            <a:ext cx="1447800" cy="457200"/>
          </a:xfrm>
          <a:prstGeom prst="wedgeRoundRectCallout">
            <a:avLst>
              <a:gd name="adj1" fmla="val 42201"/>
              <a:gd name="adj2" fmla="val -226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 FILE</a:t>
            </a: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E181CF2C-AFE3-4933-BF34-19B596B202CF}"/>
              </a:ext>
            </a:extLst>
          </p:cNvPr>
          <p:cNvSpPr/>
          <p:nvPr/>
        </p:nvSpPr>
        <p:spPr>
          <a:xfrm>
            <a:off x="4953000" y="4004734"/>
            <a:ext cx="1997543" cy="838200"/>
          </a:xfrm>
          <a:prstGeom prst="wedgeRoundRectCallout">
            <a:avLst>
              <a:gd name="adj1" fmla="val -41263"/>
              <a:gd name="adj2" fmla="val -3717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cof</a:t>
            </a:r>
            <a:r>
              <a:rPr lang="en-US" dirty="0"/>
              <a:t> de </a:t>
            </a:r>
            <a:r>
              <a:rPr lang="en-US" dirty="0" err="1"/>
              <a:t>depuração</a:t>
            </a:r>
            <a:endParaRPr lang="en-US" dirty="0"/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97D56229-D7EB-4037-8077-8289EB5CA043}"/>
              </a:ext>
            </a:extLst>
          </p:cNvPr>
          <p:cNvSpPr/>
          <p:nvPr/>
        </p:nvSpPr>
        <p:spPr>
          <a:xfrm>
            <a:off x="2747433" y="4267200"/>
            <a:ext cx="2057400" cy="575734"/>
          </a:xfrm>
          <a:prstGeom prst="wedgeRoundRectCallout">
            <a:avLst>
              <a:gd name="adj1" fmla="val -23425"/>
              <a:gd name="adj2" fmla="val -5785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Arquivo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3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600" dirty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rgbClr val="0070C0"/>
                </a:solidFill>
              </a:rPr>
              <a:t>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/>
              <a:t>Tutorial </a:t>
            </a:r>
            <a:r>
              <a:rPr lang="en-US" sz="4000" dirty="0" err="1"/>
              <a:t>Básico</a:t>
            </a:r>
            <a:endParaRPr lang="en-US" sz="4000" dirty="0"/>
          </a:p>
          <a:p>
            <a:r>
              <a:rPr lang="en-US" sz="4000" dirty="0">
                <a:solidFill>
                  <a:schemeClr val="bg2"/>
                </a:solidFill>
              </a:rPr>
              <a:t>PIC Wizard</a:t>
            </a:r>
          </a:p>
          <a:p>
            <a:r>
              <a:rPr lang="en-US" sz="4000" dirty="0" err="1">
                <a:solidFill>
                  <a:schemeClr val="bg2"/>
                </a:solidFill>
              </a:rPr>
              <a:t>Seletor</a:t>
            </a:r>
            <a:r>
              <a:rPr lang="en-US" sz="4000" dirty="0">
                <a:solidFill>
                  <a:schemeClr val="bg2"/>
                </a:solidFill>
              </a:rPr>
              <a:t> de </a:t>
            </a:r>
            <a:r>
              <a:rPr lang="en-US" sz="4000" dirty="0" err="1">
                <a:solidFill>
                  <a:schemeClr val="bg2"/>
                </a:solidFill>
              </a:rPr>
              <a:t>Dispositivos</a:t>
            </a:r>
            <a:r>
              <a:rPr lang="en-US" sz="4000" dirty="0">
                <a:solidFill>
                  <a:schemeClr val="bg2"/>
                </a:solidFill>
              </a:rPr>
              <a:t> PIC</a:t>
            </a:r>
          </a:p>
          <a:p>
            <a:r>
              <a:rPr lang="en-US" sz="4000" dirty="0">
                <a:solidFill>
                  <a:schemeClr val="bg2"/>
                </a:solidFill>
              </a:rPr>
              <a:t>Lista de </a:t>
            </a:r>
            <a:r>
              <a:rPr lang="en-US" sz="4000" dirty="0" err="1">
                <a:solidFill>
                  <a:schemeClr val="bg2"/>
                </a:solidFill>
              </a:rPr>
              <a:t>Fusíveis</a:t>
            </a:r>
            <a:r>
              <a:rPr lang="en-US" sz="4000" dirty="0">
                <a:solidFill>
                  <a:schemeClr val="bg2"/>
                </a:solidFill>
              </a:rPr>
              <a:t> e </a:t>
            </a:r>
            <a:r>
              <a:rPr lang="en-US" sz="4000" dirty="0" err="1">
                <a:solidFill>
                  <a:schemeClr val="bg2"/>
                </a:solidFill>
              </a:rPr>
              <a:t>Interrupções</a:t>
            </a:r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Monitor de Porta Serial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0070C0"/>
                </a:solidFill>
              </a:rPr>
              <a:t>Tutorial </a:t>
            </a:r>
            <a:r>
              <a:rPr lang="en-US" sz="5100" dirty="0" err="1">
                <a:solidFill>
                  <a:srgbClr val="0070C0"/>
                </a:solidFill>
              </a:rPr>
              <a:t>Básico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600" dirty="0"/>
              <a:t>Criando um novo projeto</a:t>
            </a:r>
          </a:p>
          <a:p>
            <a:r>
              <a:rPr lang="pt-BR" sz="3600" dirty="0"/>
              <a:t>Adicionando um arquivo fonte</a:t>
            </a:r>
          </a:p>
          <a:p>
            <a:r>
              <a:rPr lang="pt-BR" sz="3600" dirty="0"/>
              <a:t>Escrevendo e editando um arquivo fonte</a:t>
            </a:r>
          </a:p>
          <a:p>
            <a:r>
              <a:rPr lang="pt-BR" sz="3600" dirty="0"/>
              <a:t>Compilação</a:t>
            </a:r>
          </a:p>
          <a:p>
            <a:r>
              <a:rPr lang="pt-BR" sz="3600" dirty="0"/>
              <a:t>Porcentagem de RAM/ROM utilizada</a:t>
            </a:r>
          </a:p>
          <a:p>
            <a:r>
              <a:rPr lang="pt-BR" sz="3600" dirty="0"/>
              <a:t>Vendo o código </a:t>
            </a:r>
            <a:r>
              <a:rPr lang="pt-BR" sz="3600" dirty="0" err="1"/>
              <a:t>assembly</a:t>
            </a:r>
            <a:r>
              <a:rPr lang="pt-BR" sz="3600" dirty="0"/>
              <a:t> gerado (opcional)</a:t>
            </a:r>
          </a:p>
          <a:p>
            <a:r>
              <a:rPr lang="pt-BR" sz="3600" dirty="0"/>
              <a:t>Arquivos gerados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0D60A1E-0FCA-4379-B467-3AAED2A8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34"/>
            <a:ext cx="9144000" cy="6679932"/>
          </a:xfrm>
          <a:prstGeom prst="rect">
            <a:avLst/>
          </a:prstGeom>
        </p:spPr>
      </p:pic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6AB1D13F-6795-4A3A-9158-DBBC9621532A}"/>
              </a:ext>
            </a:extLst>
          </p:cNvPr>
          <p:cNvSpPr/>
          <p:nvPr/>
        </p:nvSpPr>
        <p:spPr>
          <a:xfrm>
            <a:off x="990600" y="3276600"/>
            <a:ext cx="2057400" cy="1143000"/>
          </a:xfrm>
          <a:prstGeom prst="wedgeRoundRectCallout">
            <a:avLst>
              <a:gd name="adj1" fmla="val -77974"/>
              <a:gd name="adj2" fmla="val -2738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Criar</a:t>
            </a:r>
            <a:r>
              <a:rPr lang="en-US" dirty="0"/>
              <a:t> um novo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0" name="Rounded Rectangular Callout 5">
            <a:extLst>
              <a:ext uri="{FF2B5EF4-FFF2-40B4-BE49-F238E27FC236}">
                <a16:creationId xmlns:a16="http://schemas.microsoft.com/office/drawing/2014/main" id="{5BFF5A7E-FD58-4CC8-87DB-DF890A484EE4}"/>
              </a:ext>
            </a:extLst>
          </p:cNvPr>
          <p:cNvSpPr/>
          <p:nvPr/>
        </p:nvSpPr>
        <p:spPr>
          <a:xfrm>
            <a:off x="4038600" y="838200"/>
            <a:ext cx="2133600" cy="1143000"/>
          </a:xfrm>
          <a:prstGeom prst="wedgeRoundRectCallout">
            <a:avLst>
              <a:gd name="adj1" fmla="val -120236"/>
              <a:gd name="adj2" fmla="val -37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7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E1117B9-BA52-45A9-A0C2-858FF011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50"/>
            <a:ext cx="9144000" cy="6480699"/>
          </a:xfrm>
          <a:prstGeom prst="rect">
            <a:avLst/>
          </a:prstGeom>
        </p:spPr>
      </p:pic>
      <p:sp>
        <p:nvSpPr>
          <p:cNvPr id="20" name="Rounded Rectangular Callout 4">
            <a:extLst>
              <a:ext uri="{FF2B5EF4-FFF2-40B4-BE49-F238E27FC236}">
                <a16:creationId xmlns:a16="http://schemas.microsoft.com/office/drawing/2014/main" id="{E0D30CBA-9FC6-4ACF-8A83-3F4A6BCCE4F3}"/>
              </a:ext>
            </a:extLst>
          </p:cNvPr>
          <p:cNvSpPr/>
          <p:nvPr/>
        </p:nvSpPr>
        <p:spPr>
          <a:xfrm>
            <a:off x="3048000" y="5562600"/>
            <a:ext cx="2133600" cy="914400"/>
          </a:xfrm>
          <a:prstGeom prst="wedgeRoundRectCallout">
            <a:avLst>
              <a:gd name="adj1" fmla="val -43458"/>
              <a:gd name="adj2" fmla="val -1161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Escreva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FDFF400D-893D-4EC6-96D9-DB22D2F0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55"/>
            <a:ext cx="9144000" cy="675228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65D6374-D5F7-442A-A53C-030FDFFF23BA}"/>
              </a:ext>
            </a:extLst>
          </p:cNvPr>
          <p:cNvSpPr/>
          <p:nvPr/>
        </p:nvSpPr>
        <p:spPr>
          <a:xfrm>
            <a:off x="2819400" y="609600"/>
            <a:ext cx="2133600" cy="914400"/>
          </a:xfrm>
          <a:prstGeom prst="wedgeRoundRectCallout">
            <a:avLst>
              <a:gd name="adj1" fmla="val -124581"/>
              <a:gd name="adj2" fmla="val 719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 fonte em branco </a:t>
            </a:r>
            <a:r>
              <a:rPr lang="en-US" dirty="0"/>
              <a:t>“Exemplo_1.c”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E2B0B79-B9CF-40B4-AB1E-8008E9DA0421}"/>
              </a:ext>
            </a:extLst>
          </p:cNvPr>
          <p:cNvSpPr/>
          <p:nvPr/>
        </p:nvSpPr>
        <p:spPr>
          <a:xfrm>
            <a:off x="762000" y="2895600"/>
            <a:ext cx="2133600" cy="914400"/>
          </a:xfrm>
          <a:prstGeom prst="wedgeRoundRectCallout">
            <a:avLst>
              <a:gd name="adj1" fmla="val -48050"/>
              <a:gd name="adj2" fmla="val -135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Comece a escrever o 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9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0EA24B-2A5E-4EBF-933F-DDFA112E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18"/>
            <a:ext cx="9144000" cy="6741763"/>
          </a:xfrm>
          <a:prstGeom prst="rect">
            <a:avLst/>
          </a:prstGeom>
        </p:spPr>
      </p:pic>
      <p:sp>
        <p:nvSpPr>
          <p:cNvPr id="4" name="Rounded Rectangular Callout 5">
            <a:extLst>
              <a:ext uri="{FF2B5EF4-FFF2-40B4-BE49-F238E27FC236}">
                <a16:creationId xmlns:a16="http://schemas.microsoft.com/office/drawing/2014/main" id="{E5443751-4894-49AD-9535-396B7FADF059}"/>
              </a:ext>
            </a:extLst>
          </p:cNvPr>
          <p:cNvSpPr/>
          <p:nvPr/>
        </p:nvSpPr>
        <p:spPr>
          <a:xfrm>
            <a:off x="2667000" y="2667000"/>
            <a:ext cx="1371600" cy="381000"/>
          </a:xfrm>
          <a:prstGeom prst="wedgeRoundRectCallout">
            <a:avLst>
              <a:gd name="adj1" fmla="val -96385"/>
              <a:gd name="adj2" fmla="val 25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LOOP</a:t>
            </a:r>
          </a:p>
        </p:txBody>
      </p:sp>
      <p:sp>
        <p:nvSpPr>
          <p:cNvPr id="5" name="Rounded Rectangular Callout 6">
            <a:extLst>
              <a:ext uri="{FF2B5EF4-FFF2-40B4-BE49-F238E27FC236}">
                <a16:creationId xmlns:a16="http://schemas.microsoft.com/office/drawing/2014/main" id="{A218F2C6-D2E3-4C98-BA6D-44F749C35001}"/>
              </a:ext>
            </a:extLst>
          </p:cNvPr>
          <p:cNvSpPr/>
          <p:nvPr/>
        </p:nvSpPr>
        <p:spPr>
          <a:xfrm>
            <a:off x="2743200" y="3437466"/>
            <a:ext cx="3048000" cy="1219200"/>
          </a:xfrm>
          <a:prstGeom prst="wedgeRoundRectCallout">
            <a:avLst>
              <a:gd name="adj1" fmla="val -90558"/>
              <a:gd name="adj2" fmla="val -502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</a:t>
            </a:r>
            <a:r>
              <a:rPr lang="en-US" dirty="0" err="1"/>
              <a:t>infinito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microcontrolador</a:t>
            </a:r>
            <a:r>
              <a:rPr lang="en-US" dirty="0"/>
              <a:t> </a:t>
            </a:r>
            <a:r>
              <a:rPr lang="en-US" dirty="0" err="1"/>
              <a:t>funcionar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alimentação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ser </a:t>
            </a:r>
            <a:r>
              <a:rPr lang="en-US" dirty="0" err="1"/>
              <a:t>desligado</a:t>
            </a:r>
            <a:endParaRPr lang="en-US" dirty="0"/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B2E5CAC1-CCA4-4D59-B813-350FA86F88EB}"/>
              </a:ext>
            </a:extLst>
          </p:cNvPr>
          <p:cNvSpPr/>
          <p:nvPr/>
        </p:nvSpPr>
        <p:spPr>
          <a:xfrm>
            <a:off x="5410200" y="1524000"/>
            <a:ext cx="3352800" cy="1600200"/>
          </a:xfrm>
          <a:prstGeom prst="wedgeRoundRectCallout">
            <a:avLst>
              <a:gd name="adj1" fmla="val -77210"/>
              <a:gd name="adj2" fmla="val -15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CABEÇALHO ESPECIFICANDO O “CHIP NUMBER”, “CRYSTAL FREQUENCY” e “SERIAL PORT PARAMETERS” RESPECTIVAMENTE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D9F640C-D37B-4919-A1A7-586AA883E77C}"/>
                  </a:ext>
                </a:extLst>
              </p14:cNvPr>
              <p14:cNvContentPartPr/>
              <p14:nvPr/>
            </p14:nvContentPartPr>
            <p14:xfrm>
              <a:off x="3162181" y="5259514"/>
              <a:ext cx="3600" cy="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D9F640C-D37B-4919-A1A7-586AA883E7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861" y="5255194"/>
                <a:ext cx="1224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68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0EA24B-2A5E-4EBF-933F-DDFA112E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18"/>
            <a:ext cx="9144000" cy="6741763"/>
          </a:xfrm>
          <a:prstGeom prst="rect">
            <a:avLst/>
          </a:prstGeom>
        </p:spPr>
      </p:pic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E70F8B3E-C4E2-48BF-8BB6-349ECDD03203}"/>
              </a:ext>
            </a:extLst>
          </p:cNvPr>
          <p:cNvSpPr/>
          <p:nvPr/>
        </p:nvSpPr>
        <p:spPr>
          <a:xfrm>
            <a:off x="5029200" y="3276600"/>
            <a:ext cx="2514600" cy="1371600"/>
          </a:xfrm>
          <a:prstGeom prst="wedgeRoundRectCallout">
            <a:avLst>
              <a:gd name="adj1" fmla="val -21518"/>
              <a:gd name="adj2" fmla="val -49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Escrevemos o código e agora queremos compilá-lo</a:t>
            </a:r>
            <a:endParaRPr lang="en-US" dirty="0"/>
          </a:p>
        </p:txBody>
      </p:sp>
      <p:sp>
        <p:nvSpPr>
          <p:cNvPr id="8" name="Rounded Rectangular Callout 5">
            <a:extLst>
              <a:ext uri="{FF2B5EF4-FFF2-40B4-BE49-F238E27FC236}">
                <a16:creationId xmlns:a16="http://schemas.microsoft.com/office/drawing/2014/main" id="{B08C8D43-9222-4610-99A6-D0B83FC094F2}"/>
              </a:ext>
            </a:extLst>
          </p:cNvPr>
          <p:cNvSpPr/>
          <p:nvPr/>
        </p:nvSpPr>
        <p:spPr>
          <a:xfrm>
            <a:off x="3657600" y="0"/>
            <a:ext cx="1143000" cy="457200"/>
          </a:xfrm>
          <a:prstGeom prst="wedgeRoundRectCallout">
            <a:avLst>
              <a:gd name="adj1" fmla="val -132090"/>
              <a:gd name="adj2" fmla="val 4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 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D9910972-9EEB-4FC3-BF89-428EC21C4D62}"/>
              </a:ext>
            </a:extLst>
          </p:cNvPr>
          <p:cNvSpPr/>
          <p:nvPr/>
        </p:nvSpPr>
        <p:spPr>
          <a:xfrm>
            <a:off x="2743200" y="1524000"/>
            <a:ext cx="1143000" cy="457200"/>
          </a:xfrm>
          <a:prstGeom prst="wedgeRoundRectCallout">
            <a:avLst>
              <a:gd name="adj1" fmla="val -102249"/>
              <a:gd name="adj2" fmla="val -213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(2)</a:t>
            </a:r>
          </a:p>
        </p:txBody>
      </p:sp>
    </p:spTree>
    <p:extLst>
      <p:ext uri="{BB962C8B-B14F-4D97-AF65-F5344CB8AC3E}">
        <p14:creationId xmlns:p14="http://schemas.microsoft.com/office/powerpoint/2010/main" val="211806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7F5291-E840-4B4D-9C51-48BA2F56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47"/>
            <a:ext cx="9144000" cy="6768305"/>
          </a:xfrm>
          <a:prstGeom prst="rect">
            <a:avLst/>
          </a:prstGeom>
        </p:spPr>
      </p:pic>
      <p:sp>
        <p:nvSpPr>
          <p:cNvPr id="4" name="Rounded Rectangular Callout 5">
            <a:extLst>
              <a:ext uri="{FF2B5EF4-FFF2-40B4-BE49-F238E27FC236}">
                <a16:creationId xmlns:a16="http://schemas.microsoft.com/office/drawing/2014/main" id="{D9C38D25-CFD0-4E68-A10B-89A8DBA10DB8}"/>
              </a:ext>
            </a:extLst>
          </p:cNvPr>
          <p:cNvSpPr/>
          <p:nvPr/>
        </p:nvSpPr>
        <p:spPr>
          <a:xfrm>
            <a:off x="1295400" y="1828800"/>
            <a:ext cx="2895600" cy="1905000"/>
          </a:xfrm>
          <a:prstGeom prst="wedgeRoundRectCallout">
            <a:avLst>
              <a:gd name="adj1" fmla="val 63944"/>
              <a:gd name="adj2" fmla="val 102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Porcentagem de </a:t>
            </a:r>
            <a:r>
              <a:rPr lang="en-US" dirty="0"/>
              <a:t>“RAM” e “ROM” </a:t>
            </a:r>
            <a:r>
              <a:rPr lang="pt-BR" dirty="0"/>
              <a:t>indica quanta RAM e ROM do microcontrolador o código escrito usará.</a:t>
            </a:r>
            <a:endParaRPr lang="en-US" dirty="0"/>
          </a:p>
        </p:txBody>
      </p:sp>
      <p:sp>
        <p:nvSpPr>
          <p:cNvPr id="5" name="Rounded Rectangular Callout 6">
            <a:extLst>
              <a:ext uri="{FF2B5EF4-FFF2-40B4-BE49-F238E27FC236}">
                <a16:creationId xmlns:a16="http://schemas.microsoft.com/office/drawing/2014/main" id="{9771E7F7-4FA0-4F13-8B64-8E367565346F}"/>
              </a:ext>
            </a:extLst>
          </p:cNvPr>
          <p:cNvSpPr/>
          <p:nvPr/>
        </p:nvSpPr>
        <p:spPr>
          <a:xfrm>
            <a:off x="76200" y="5181600"/>
            <a:ext cx="6019800" cy="1676400"/>
          </a:xfrm>
          <a:prstGeom prst="wedgeRoundRectCallout">
            <a:avLst>
              <a:gd name="adj1" fmla="val -50287"/>
              <a:gd name="adj2" fmla="val -9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Nota:</a:t>
            </a:r>
            <a:r>
              <a:rPr lang="en-US" dirty="0"/>
              <a:t>. </a:t>
            </a:r>
            <a:r>
              <a:rPr lang="pt-BR" dirty="0"/>
              <a:t>Este recurso ajuda o programador a otimizar o código e o uso dos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do </a:t>
            </a:r>
            <a:r>
              <a:rPr lang="en-US" dirty="0" err="1"/>
              <a:t>microcontrolador</a:t>
            </a:r>
            <a:r>
              <a:rPr lang="en-US" dirty="0"/>
              <a:t>. </a:t>
            </a:r>
            <a:r>
              <a:rPr lang="pt-BR" dirty="0"/>
              <a:t>Como este é um programa pequeno e não está consumindo muita</a:t>
            </a:r>
            <a:r>
              <a:rPr lang="en-US" dirty="0"/>
              <a:t>  RAM/ROM do “18F4520”, </a:t>
            </a:r>
            <a:r>
              <a:rPr lang="en-US" dirty="0" err="1"/>
              <a:t>então</a:t>
            </a:r>
            <a:r>
              <a:rPr lang="en-US" dirty="0"/>
              <a:t> o 18F4520 </a:t>
            </a:r>
            <a:r>
              <a:rPr lang="pt-BR" dirty="0"/>
              <a:t>não deve ser usado para este programa, em particular  na produção em massa, pois o dispositivo está subutilizado (caro).</a:t>
            </a:r>
            <a:r>
              <a:rPr lang="en-US" dirty="0"/>
              <a:t> </a:t>
            </a: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69613DA2-896B-43EA-B864-68CE8F1929F3}"/>
              </a:ext>
            </a:extLst>
          </p:cNvPr>
          <p:cNvSpPr/>
          <p:nvPr/>
        </p:nvSpPr>
        <p:spPr>
          <a:xfrm>
            <a:off x="6934200" y="905933"/>
            <a:ext cx="2057400" cy="914400"/>
          </a:xfrm>
          <a:prstGeom prst="wedgeRoundRectCallout">
            <a:avLst>
              <a:gd name="adj1" fmla="val -82445"/>
              <a:gd name="adj2" fmla="val 637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Compilação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andamento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832EEAC-A10C-41B2-8708-E7F66D4540FF}"/>
                  </a:ext>
                </a:extLst>
              </p14:cNvPr>
              <p14:cNvContentPartPr/>
              <p14:nvPr/>
            </p14:nvContentPartPr>
            <p14:xfrm>
              <a:off x="2835301" y="6475921"/>
              <a:ext cx="360" cy="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832EEAC-A10C-41B2-8708-E7F66D4540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0981" y="647160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D547BCE0-46FB-4132-9DC9-E9DD3396852B}"/>
                  </a:ext>
                </a:extLst>
              </p14:cNvPr>
              <p14:cNvContentPartPr/>
              <p14:nvPr/>
            </p14:nvContentPartPr>
            <p14:xfrm>
              <a:off x="2877421" y="6475921"/>
              <a:ext cx="360" cy="3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D547BCE0-46FB-4132-9DC9-E9DD339685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3101" y="6471601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Agrupar 9">
            <a:extLst>
              <a:ext uri="{FF2B5EF4-FFF2-40B4-BE49-F238E27FC236}">
                <a16:creationId xmlns:a16="http://schemas.microsoft.com/office/drawing/2014/main" id="{B12B8AC5-4AE3-4AB9-ACD5-9E03690520D1}"/>
              </a:ext>
            </a:extLst>
          </p:cNvPr>
          <p:cNvGrpSpPr/>
          <p:nvPr/>
        </p:nvGrpSpPr>
        <p:grpSpPr>
          <a:xfrm>
            <a:off x="2918821" y="6467641"/>
            <a:ext cx="360" cy="360"/>
            <a:chOff x="2918821" y="646764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196D08D-6AD0-4BC2-9EF8-5C3974E1EEA7}"/>
                    </a:ext>
                  </a:extLst>
                </p14:cNvPr>
                <p14:cNvContentPartPr/>
                <p14:nvPr/>
              </p14:nvContentPartPr>
              <p14:xfrm>
                <a:off x="2918821" y="6467641"/>
                <a:ext cx="360" cy="3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196D08D-6AD0-4BC2-9EF8-5C3974E1EE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4501" y="64633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9E6244F-FF5D-4363-9674-24CC75E63579}"/>
                    </a:ext>
                  </a:extLst>
                </p14:cNvPr>
                <p14:cNvContentPartPr/>
                <p14:nvPr/>
              </p14:nvContentPartPr>
              <p14:xfrm>
                <a:off x="2918821" y="6467641"/>
                <a:ext cx="360" cy="3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9E6244F-FF5D-4363-9674-24CC75E635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4501" y="64633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9C261267-A06D-4B78-BA14-D35BB2AE3C4F}"/>
                  </a:ext>
                </a:extLst>
              </p14:cNvPr>
              <p14:cNvContentPartPr/>
              <p14:nvPr/>
            </p14:nvContentPartPr>
            <p14:xfrm>
              <a:off x="2482861" y="5712361"/>
              <a:ext cx="3600" cy="36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9C261267-A06D-4B78-BA14-D35BB2AE3C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8541" y="5708041"/>
                <a:ext cx="12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44CDE6C-4042-4FCC-879A-3DF8F0E6C19C}"/>
                  </a:ext>
                </a:extLst>
              </p14:cNvPr>
              <p14:cNvContentPartPr/>
              <p14:nvPr/>
            </p14:nvContentPartPr>
            <p14:xfrm>
              <a:off x="2415541" y="6014401"/>
              <a:ext cx="360" cy="3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44CDE6C-4042-4FCC-879A-3DF8F0E6C1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1221" y="601008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5B01EA51-B843-45B4-8911-DEE43EB30665}"/>
                  </a:ext>
                </a:extLst>
              </p14:cNvPr>
              <p14:cNvContentPartPr/>
              <p14:nvPr/>
            </p14:nvContentPartPr>
            <p14:xfrm>
              <a:off x="2415541" y="6014401"/>
              <a:ext cx="360" cy="36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5B01EA51-B843-45B4-8911-DEE43EB306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1221" y="601008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632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2" ma:contentTypeDescription="Crie um novo documento." ma:contentTypeScope="" ma:versionID="db3460b33fd55641a1245e3a829650d2">
  <xsd:schema xmlns:xsd="http://www.w3.org/2001/XMLSchema" xmlns:xs="http://www.w3.org/2001/XMLSchema" xmlns:p="http://schemas.microsoft.com/office/2006/metadata/properties" xmlns:ns2="17b64404-cc88-49ad-a6b4-54a7219d8a00" targetNamespace="http://schemas.microsoft.com/office/2006/metadata/properties" ma:root="true" ma:fieldsID="18bf70242c0b65a011dc816731ad7bbc" ns2:_="">
    <xsd:import namespace="17b64404-cc88-49ad-a6b4-54a7219d8a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A5AAE9-69BA-4E8D-970B-C7C6C6143FC7}"/>
</file>

<file path=customXml/itemProps2.xml><?xml version="1.0" encoding="utf-8"?>
<ds:datastoreItem xmlns:ds="http://schemas.openxmlformats.org/officeDocument/2006/customXml" ds:itemID="{6169D834-4911-43BB-B852-F325C92CC9B2}"/>
</file>

<file path=customXml/itemProps3.xml><?xml version="1.0" encoding="utf-8"?>
<ds:datastoreItem xmlns:ds="http://schemas.openxmlformats.org/officeDocument/2006/customXml" ds:itemID="{855BCE8E-BC0F-428C-848C-656E7697EB2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353</Words>
  <Application>Microsoft Office PowerPoint</Application>
  <PresentationFormat>Apresentação na tela (4:3)</PresentationFormat>
  <Paragraphs>40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TUTORIAL DO COMPILADOR CCS  PICC</vt:lpstr>
      <vt:lpstr>CONTEÚDO</vt:lpstr>
      <vt:lpstr>Tutorial Básico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ADEEL</dc:creator>
  <cp:lastModifiedBy>WILLIAM VAIRO DOS SANTOS</cp:lastModifiedBy>
  <cp:revision>150</cp:revision>
  <dcterms:created xsi:type="dcterms:W3CDTF">2006-08-16T00:00:00Z</dcterms:created>
  <dcterms:modified xsi:type="dcterms:W3CDTF">2021-08-19T23:41:14Z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0x01010071FDED2EDA72CB4D8972F2F33A472ADB</vt:lpwstr>
  </property>
</Properties>
</file>