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28600" y="3048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1000" y="3810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3400" y="457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2000" y="63246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3877" y="464261"/>
            <a:ext cx="7956245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0450" y="2889250"/>
            <a:ext cx="6953250" cy="3061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776" y="6411680"/>
            <a:ext cx="370776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0287" y="6411680"/>
            <a:ext cx="16891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7843" y="6451046"/>
            <a:ext cx="280670" cy="326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5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gnerzanco.com.br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chip.com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1798" y="133603"/>
            <a:ext cx="6452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MICROCONTROLADORES</a:t>
            </a:r>
            <a:endParaRPr sz="3600"/>
          </a:p>
          <a:p>
            <a:pPr marL="12700">
              <a:lnSpc>
                <a:spcPct val="100000"/>
              </a:lnSpc>
            </a:pPr>
            <a:r>
              <a:rPr sz="3600" spc="-5" dirty="0"/>
              <a:t>(Baseado </a:t>
            </a:r>
            <a:r>
              <a:rPr sz="3600" dirty="0"/>
              <a:t>no</a:t>
            </a:r>
            <a:r>
              <a:rPr sz="3600" spc="-65" dirty="0"/>
              <a:t> </a:t>
            </a:r>
            <a:r>
              <a:rPr sz="3600" spc="-5" dirty="0"/>
              <a:t>PIC18F4520)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1497075"/>
            <a:ext cx="2819400" cy="3962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64143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218" y="5472467"/>
            <a:ext cx="7500620" cy="1180465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200" spc="-5" dirty="0">
                <a:latin typeface="Arial Black"/>
                <a:cs typeface="Arial Black"/>
              </a:rPr>
              <a:t>Professor: </a:t>
            </a:r>
            <a:r>
              <a:rPr sz="3200" dirty="0">
                <a:latin typeface="Arial Black"/>
                <a:cs typeface="Arial Black"/>
              </a:rPr>
              <a:t>Wagner da </a:t>
            </a:r>
            <a:r>
              <a:rPr sz="3200" spc="-5" dirty="0">
                <a:latin typeface="Arial Black"/>
                <a:cs typeface="Arial Black"/>
              </a:rPr>
              <a:t>Silva</a:t>
            </a:r>
            <a:r>
              <a:rPr sz="3200" spc="-80" dirty="0">
                <a:latin typeface="Arial Black"/>
                <a:cs typeface="Arial Black"/>
              </a:rPr>
              <a:t> </a:t>
            </a:r>
            <a:r>
              <a:rPr sz="3200" spc="-5" dirty="0">
                <a:latin typeface="Arial Black"/>
                <a:cs typeface="Arial Black"/>
              </a:rPr>
              <a:t>Zanco</a:t>
            </a:r>
            <a:endParaRPr sz="3200">
              <a:latin typeface="Arial Black"/>
              <a:cs typeface="Arial Black"/>
            </a:endParaRPr>
          </a:p>
          <a:p>
            <a:pPr marR="65405" algn="ctr">
              <a:lnSpc>
                <a:spcPct val="100000"/>
              </a:lnSpc>
              <a:spcBef>
                <a:spcPts val="1110"/>
              </a:spcBef>
            </a:pPr>
            <a:r>
              <a:rPr sz="1800" b="1" spc="-15" dirty="0">
                <a:latin typeface="Arial"/>
                <a:cs typeface="Arial"/>
              </a:rPr>
              <a:t>Arquivo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1524000"/>
            <a:ext cx="2819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7315200" cy="3298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7948" y="540461"/>
            <a:ext cx="56172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025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MÓDULOS </a:t>
            </a:r>
            <a:r>
              <a:rPr dirty="0"/>
              <a:t>BÁSICOS DE  UM</a:t>
            </a:r>
            <a:r>
              <a:rPr spc="-55" dirty="0"/>
              <a:t> </a:t>
            </a:r>
            <a:r>
              <a:rPr spc="-20" dirty="0"/>
              <a:t>MICROCOMPUTADOR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2562"/>
            <a:ext cx="6936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ARQUITETURA</a:t>
            </a:r>
            <a:r>
              <a:rPr spc="-110" dirty="0"/>
              <a:t> </a:t>
            </a:r>
            <a:r>
              <a:rPr spc="-10" dirty="0"/>
              <a:t>VON-NEUMANN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3761613"/>
            <a:ext cx="78879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CPU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é </a:t>
            </a:r>
            <a:r>
              <a:rPr sz="1800" spc="-10" dirty="0">
                <a:latin typeface="Arial"/>
                <a:cs typeface="Arial"/>
              </a:rPr>
              <a:t>um </a:t>
            </a:r>
            <a:r>
              <a:rPr sz="1800" spc="-5" dirty="0">
                <a:latin typeface="Arial"/>
                <a:cs typeface="Arial"/>
              </a:rPr>
              <a:t>circuito integrado </a:t>
            </a:r>
            <a:r>
              <a:rPr sz="1800" dirty="0">
                <a:latin typeface="Arial"/>
                <a:cs typeface="Arial"/>
              </a:rPr>
              <a:t>(CI) </a:t>
            </a:r>
            <a:r>
              <a:rPr sz="1800" spc="-5" dirty="0">
                <a:latin typeface="Arial"/>
                <a:cs typeface="Arial"/>
              </a:rPr>
              <a:t>capaz de executar um conjunto de tarefas  denominadas instruções. A CPU gerencia todo o </a:t>
            </a:r>
            <a:r>
              <a:rPr sz="1800" dirty="0">
                <a:latin typeface="Arial"/>
                <a:cs typeface="Arial"/>
              </a:rPr>
              <a:t>sistema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executa </a:t>
            </a:r>
            <a:r>
              <a:rPr sz="1800" spc="-5" dirty="0">
                <a:latin typeface="Arial"/>
                <a:cs typeface="Arial"/>
              </a:rPr>
              <a:t>os  programas.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Memória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armazena os dados que serão processados e </a:t>
            </a:r>
            <a:r>
              <a:rPr sz="1800" spc="-1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programas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serão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executados.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Dispositivos de </a:t>
            </a:r>
            <a:r>
              <a:rPr sz="1800" b="1" dirty="0">
                <a:latin typeface="Arial"/>
                <a:cs typeface="Arial"/>
              </a:rPr>
              <a:t>I/O – </a:t>
            </a:r>
            <a:r>
              <a:rPr sz="1800" spc="-5" dirty="0">
                <a:latin typeface="Arial"/>
                <a:cs typeface="Arial"/>
              </a:rPr>
              <a:t>são os responsáveis pela entrada e saída de dados do  sistema.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069975"/>
            <a:ext cx="7620000" cy="2501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660" y="569213"/>
            <a:ext cx="5678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ARQUITETURA</a:t>
            </a:r>
            <a:r>
              <a:rPr spc="-65" dirty="0"/>
              <a:t> </a:t>
            </a:r>
            <a:r>
              <a:rPr spc="-35" dirty="0"/>
              <a:t>HARVARD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752600"/>
            <a:ext cx="8763000" cy="36878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934" y="508762"/>
            <a:ext cx="6479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ORGANIZAÇÃO </a:t>
            </a:r>
            <a:r>
              <a:rPr spc="-65" dirty="0"/>
              <a:t>DA</a:t>
            </a:r>
            <a:r>
              <a:rPr spc="-110" dirty="0"/>
              <a:t> </a:t>
            </a:r>
            <a:r>
              <a:rPr dirty="0"/>
              <a:t>MEMÓRIA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3881"/>
            <a:ext cx="81495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ponto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vista </a:t>
            </a:r>
            <a:r>
              <a:rPr sz="2000" dirty="0">
                <a:latin typeface="Arial"/>
                <a:cs typeface="Arial"/>
              </a:rPr>
              <a:t>lógico, a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é composta </a:t>
            </a:r>
            <a:r>
              <a:rPr sz="2000" spc="-5" dirty="0">
                <a:latin typeface="Arial"/>
                <a:cs typeface="Arial"/>
              </a:rPr>
              <a:t>por </a:t>
            </a:r>
            <a:r>
              <a:rPr sz="2000" dirty="0">
                <a:latin typeface="Arial"/>
                <a:cs typeface="Arial"/>
              </a:rPr>
              <a:t>várias localidades  podendo </a:t>
            </a:r>
            <a:r>
              <a:rPr sz="2000" spc="-5" dirty="0">
                <a:latin typeface="Arial"/>
                <a:cs typeface="Arial"/>
              </a:rPr>
              <a:t>armazenar um </a:t>
            </a:r>
            <a:r>
              <a:rPr sz="2000" dirty="0">
                <a:latin typeface="Arial"/>
                <a:cs typeface="Arial"/>
              </a:rPr>
              <a:t>conjunto de bits em cada </a:t>
            </a:r>
            <a:r>
              <a:rPr sz="2000" spc="-5" dirty="0">
                <a:latin typeface="Arial"/>
                <a:cs typeface="Arial"/>
              </a:rPr>
              <a:t>uma. </a:t>
            </a:r>
            <a:r>
              <a:rPr sz="2000" dirty="0">
                <a:latin typeface="Arial"/>
                <a:cs typeface="Arial"/>
              </a:rPr>
              <a:t>Cada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localidade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943481"/>
            <a:ext cx="8149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1235" algn="l"/>
                <a:tab pos="1641475" algn="l"/>
                <a:tab pos="2675255" algn="l"/>
                <a:tab pos="4047490" algn="l"/>
                <a:tab pos="4981575" algn="l"/>
                <a:tab pos="5704205" algn="l"/>
                <a:tab pos="6298565" algn="l"/>
                <a:tab pos="7092315" algn="l"/>
              </a:tabLst>
            </a:pPr>
            <a:r>
              <a:rPr sz="2000" dirty="0">
                <a:latin typeface="Arial"/>
                <a:cs typeface="Arial"/>
              </a:rPr>
              <a:t>possui	seu	próprio	</a:t>
            </a:r>
            <a:r>
              <a:rPr sz="2000" spc="-5" dirty="0">
                <a:latin typeface="Arial"/>
                <a:cs typeface="Arial"/>
              </a:rPr>
              <a:t>endereço,	sendo	este	um	</a:t>
            </a:r>
            <a:r>
              <a:rPr sz="2000" dirty="0">
                <a:latin typeface="Arial"/>
                <a:cs typeface="Arial"/>
              </a:rPr>
              <a:t>valor	</a:t>
            </a:r>
            <a:r>
              <a:rPr sz="2000" spc="-5" dirty="0">
                <a:latin typeface="Arial"/>
                <a:cs typeface="Arial"/>
              </a:rPr>
              <a:t>numérico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96596"/>
            <a:ext cx="7984490" cy="940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Arial"/>
                <a:cs typeface="Arial"/>
              </a:rPr>
              <a:t>representado no sistema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hexadecimal.</a:t>
            </a:r>
            <a:endParaRPr sz="2000">
              <a:latin typeface="Arial"/>
              <a:cs typeface="Arial"/>
            </a:endParaRPr>
          </a:p>
          <a:p>
            <a:pPr marL="157480" indent="-144780">
              <a:lnSpc>
                <a:spcPct val="100000"/>
              </a:lnSpc>
              <a:spcBef>
                <a:spcPts val="1205"/>
              </a:spcBef>
              <a:buChar char="•"/>
              <a:tabLst>
                <a:tab pos="157480" algn="l"/>
              </a:tabLst>
            </a:pPr>
            <a:r>
              <a:rPr sz="2000" dirty="0">
                <a:latin typeface="Arial"/>
                <a:cs typeface="Arial"/>
              </a:rPr>
              <a:t>A unidade padrão de armazenamento de dados na memória é o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byte.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5926" y="3124200"/>
            <a:ext cx="1617599" cy="3124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511809"/>
            <a:ext cx="7160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VON-NEUMANN </a:t>
            </a:r>
            <a:r>
              <a:rPr i="1" dirty="0">
                <a:latin typeface="Arial"/>
                <a:cs typeface="Arial"/>
              </a:rPr>
              <a:t>versus</a:t>
            </a:r>
            <a:r>
              <a:rPr i="1" spc="75" dirty="0">
                <a:latin typeface="Arial"/>
                <a:cs typeface="Arial"/>
              </a:rPr>
              <a:t> </a:t>
            </a:r>
            <a:r>
              <a:rPr spc="-35" dirty="0"/>
              <a:t>HARVARD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" y="1190625"/>
            <a:ext cx="8772525" cy="23907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3836289"/>
            <a:ext cx="8302625" cy="200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CPU CISC –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CPUs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em computadores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seguem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arquitetura </a:t>
            </a:r>
            <a:r>
              <a:rPr sz="2000" spc="-15" dirty="0">
                <a:latin typeface="Arial"/>
                <a:cs typeface="Arial"/>
              </a:rPr>
              <a:t>Von-Neumann </a:t>
            </a:r>
            <a:r>
              <a:rPr sz="2000" dirty="0">
                <a:latin typeface="Arial"/>
                <a:cs typeface="Arial"/>
              </a:rPr>
              <a:t>são do tipo </a:t>
            </a:r>
            <a:r>
              <a:rPr sz="2000" spc="-5" dirty="0">
                <a:latin typeface="Arial"/>
                <a:cs typeface="Arial"/>
              </a:rPr>
              <a:t>CISC,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quais </a:t>
            </a:r>
            <a:r>
              <a:rPr sz="2000" spc="-5" dirty="0">
                <a:latin typeface="Arial"/>
                <a:cs typeface="Arial"/>
              </a:rPr>
              <a:t>possuem um </a:t>
            </a:r>
            <a:r>
              <a:rPr sz="2000" dirty="0">
                <a:latin typeface="Arial"/>
                <a:cs typeface="Arial"/>
              </a:rPr>
              <a:t>set de  instruções ampliado (muitas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instruções).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Arial"/>
                <a:cs typeface="Arial"/>
              </a:rPr>
              <a:t>CPU RISC –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CPUs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em computadores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seguem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arquitetura Harvard </a:t>
            </a:r>
            <a:r>
              <a:rPr sz="2000" dirty="0">
                <a:latin typeface="Arial"/>
                <a:cs typeface="Arial"/>
              </a:rPr>
              <a:t>são </a:t>
            </a:r>
            <a:r>
              <a:rPr sz="2000" spc="-10" dirty="0">
                <a:latin typeface="Arial"/>
                <a:cs typeface="Arial"/>
              </a:rPr>
              <a:t>do </a:t>
            </a:r>
            <a:r>
              <a:rPr sz="2000" dirty="0">
                <a:latin typeface="Arial"/>
                <a:cs typeface="Arial"/>
              </a:rPr>
              <a:t>tipo RISC,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quais </a:t>
            </a:r>
            <a:r>
              <a:rPr sz="2000" spc="-5" dirty="0">
                <a:latin typeface="Arial"/>
                <a:cs typeface="Arial"/>
              </a:rPr>
              <a:t>possuem </a:t>
            </a:r>
            <a:r>
              <a:rPr sz="2000" dirty="0">
                <a:latin typeface="Arial"/>
                <a:cs typeface="Arial"/>
              </a:rPr>
              <a:t>um set de  instruções reduzido (poucas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685" y="540461"/>
            <a:ext cx="6031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GERENCIANDO </a:t>
            </a:r>
            <a:r>
              <a:rPr spc="5" dirty="0"/>
              <a:t>O</a:t>
            </a:r>
            <a:r>
              <a:rPr spc="-105" dirty="0"/>
              <a:t> </a:t>
            </a:r>
            <a:r>
              <a:rPr spc="-5" dirty="0"/>
              <a:t>SISTEMA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9982"/>
            <a:ext cx="80714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“Para </a:t>
            </a:r>
            <a:r>
              <a:rPr sz="2400" b="1" dirty="0">
                <a:latin typeface="Arial"/>
                <a:cs typeface="Arial"/>
              </a:rPr>
              <a:t>gerenciar o </a:t>
            </a:r>
            <a:r>
              <a:rPr sz="2400" b="1" spc="-5" dirty="0">
                <a:latin typeface="Arial"/>
                <a:cs typeface="Arial"/>
              </a:rPr>
              <a:t>sistema a CPU precisa se comunicar  com a memória e com os dispositivos de I/O. Esta  comunicação pode ser de </a:t>
            </a:r>
            <a:r>
              <a:rPr sz="2400" b="1" dirty="0">
                <a:latin typeface="Arial"/>
                <a:cs typeface="Arial"/>
              </a:rPr>
              <a:t>leitura </a:t>
            </a:r>
            <a:r>
              <a:rPr sz="2400" b="1" spc="-5" dirty="0">
                <a:latin typeface="Arial"/>
                <a:cs typeface="Arial"/>
              </a:rPr>
              <a:t>ou de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escrita.”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89047"/>
            <a:ext cx="2650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8160" algn="l"/>
              </a:tabLst>
            </a:pPr>
            <a:r>
              <a:rPr sz="2800" b="1" spc="-5" dirty="0">
                <a:latin typeface="Arial"/>
                <a:cs typeface="Arial"/>
              </a:rPr>
              <a:t>Escri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3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	</a:t>
            </a:r>
            <a:r>
              <a:rPr sz="2000" dirty="0">
                <a:latin typeface="Arial"/>
                <a:cs typeface="Arial"/>
              </a:rPr>
              <a:t>qu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8834" y="2789631"/>
            <a:ext cx="5230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0205" algn="l"/>
                <a:tab pos="1126490" algn="l"/>
                <a:tab pos="1952625" algn="l"/>
                <a:tab pos="2664460" algn="l"/>
                <a:tab pos="4138295" algn="l"/>
                <a:tab pos="4864100" algn="l"/>
              </a:tabLst>
            </a:pPr>
            <a:r>
              <a:rPr sz="2000" dirty="0">
                <a:latin typeface="Arial"/>
                <a:cs typeface="Arial"/>
              </a:rPr>
              <a:t>a	CPU	en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ia	uma	in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ç</a:t>
            </a:r>
            <a:r>
              <a:rPr sz="2000" dirty="0">
                <a:latin typeface="Arial"/>
                <a:cs typeface="Arial"/>
              </a:rPr>
              <a:t>ão	p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	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117595"/>
            <a:ext cx="8074659" cy="2496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armazenada </a:t>
            </a:r>
            <a:r>
              <a:rPr sz="2000" dirty="0">
                <a:latin typeface="Arial"/>
                <a:cs typeface="Arial"/>
              </a:rPr>
              <a:t>numa localidade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spc="-10" dirty="0">
                <a:latin typeface="Arial"/>
                <a:cs typeface="Arial"/>
              </a:rPr>
              <a:t>ou </a:t>
            </a:r>
            <a:r>
              <a:rPr sz="2000" spc="-5" dirty="0">
                <a:latin typeface="Arial"/>
                <a:cs typeface="Arial"/>
              </a:rPr>
              <a:t>para </a:t>
            </a:r>
            <a:r>
              <a:rPr sz="2000" dirty="0">
                <a:latin typeface="Arial"/>
                <a:cs typeface="Arial"/>
              </a:rPr>
              <a:t>um </a:t>
            </a:r>
            <a:r>
              <a:rPr sz="2000" spc="-5" dirty="0">
                <a:latin typeface="Arial"/>
                <a:cs typeface="Arial"/>
              </a:rPr>
              <a:t>dispositivo </a:t>
            </a:r>
            <a:r>
              <a:rPr sz="2000" dirty="0">
                <a:latin typeface="Arial"/>
                <a:cs typeface="Arial"/>
              </a:rPr>
              <a:t>de  </a:t>
            </a:r>
            <a:r>
              <a:rPr sz="2000" spc="-5" dirty="0">
                <a:latin typeface="Arial"/>
                <a:cs typeface="Arial"/>
              </a:rPr>
              <a:t>I/O. Por </a:t>
            </a:r>
            <a:r>
              <a:rPr sz="2000" dirty="0">
                <a:latin typeface="Arial"/>
                <a:cs typeface="Arial"/>
              </a:rPr>
              <a:t>exemplo, quando a CPU envia uma </a:t>
            </a:r>
            <a:r>
              <a:rPr sz="2000" spc="-5" dirty="0">
                <a:latin typeface="Arial"/>
                <a:cs typeface="Arial"/>
              </a:rPr>
              <a:t>informação para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vídeo,  </a:t>
            </a:r>
            <a:r>
              <a:rPr sz="2000" dirty="0">
                <a:latin typeface="Arial"/>
                <a:cs typeface="Arial"/>
              </a:rPr>
              <a:t>dizemos que ela escreveu no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vídeo.</a:t>
            </a:r>
            <a:endParaRPr sz="2000">
              <a:latin typeface="Arial"/>
              <a:cs typeface="Arial"/>
            </a:endParaRPr>
          </a:p>
          <a:p>
            <a:pPr marL="12700" marR="6985" algn="just">
              <a:lnSpc>
                <a:spcPct val="100200"/>
              </a:lnSpc>
              <a:spcBef>
                <a:spcPts val="1655"/>
              </a:spcBef>
            </a:pPr>
            <a:r>
              <a:rPr sz="2800" b="1" spc="-5" dirty="0">
                <a:latin typeface="Arial"/>
                <a:cs typeface="Arial"/>
              </a:rPr>
              <a:t>Leitura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000" dirty="0">
                <a:latin typeface="Arial"/>
                <a:cs typeface="Arial"/>
              </a:rPr>
              <a:t>quando a </a:t>
            </a:r>
            <a:r>
              <a:rPr sz="2000" spc="-5" dirty="0">
                <a:latin typeface="Arial"/>
                <a:cs typeface="Arial"/>
              </a:rPr>
              <a:t>CPU </a:t>
            </a:r>
            <a:r>
              <a:rPr sz="2000" dirty="0">
                <a:latin typeface="Arial"/>
                <a:cs typeface="Arial"/>
              </a:rPr>
              <a:t>busca </a:t>
            </a:r>
            <a:r>
              <a:rPr sz="2000" spc="-5" dirty="0">
                <a:latin typeface="Arial"/>
                <a:cs typeface="Arial"/>
              </a:rPr>
              <a:t>uma informação </a:t>
            </a:r>
            <a:r>
              <a:rPr sz="2000" spc="-10" dirty="0">
                <a:latin typeface="Arial"/>
                <a:cs typeface="Arial"/>
              </a:rPr>
              <a:t>na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spc="-15" dirty="0">
                <a:latin typeface="Arial"/>
                <a:cs typeface="Arial"/>
              </a:rPr>
              <a:t>ou  </a:t>
            </a:r>
            <a:r>
              <a:rPr sz="2000" dirty="0">
                <a:latin typeface="Arial"/>
                <a:cs typeface="Arial"/>
              </a:rPr>
              <a:t>num </a:t>
            </a:r>
            <a:r>
              <a:rPr sz="2000" spc="-5" dirty="0">
                <a:latin typeface="Arial"/>
                <a:cs typeface="Arial"/>
              </a:rPr>
              <a:t>dispositivo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I/O. </a:t>
            </a:r>
            <a:r>
              <a:rPr sz="2000" dirty="0">
                <a:latin typeface="Arial"/>
                <a:cs typeface="Arial"/>
              </a:rPr>
              <a:t>Quando uma </a:t>
            </a:r>
            <a:r>
              <a:rPr sz="2000" spc="-5" dirty="0">
                <a:latin typeface="Arial"/>
                <a:cs typeface="Arial"/>
              </a:rPr>
              <a:t>tecla </a:t>
            </a:r>
            <a:r>
              <a:rPr sz="2000" dirty="0">
                <a:latin typeface="Arial"/>
                <a:cs typeface="Arial"/>
              </a:rPr>
              <a:t>é </a:t>
            </a:r>
            <a:r>
              <a:rPr sz="2000" spc="-5" dirty="0">
                <a:latin typeface="Arial"/>
                <a:cs typeface="Arial"/>
              </a:rPr>
              <a:t>pressionada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teclado </a:t>
            </a:r>
            <a:r>
              <a:rPr sz="2000" dirty="0">
                <a:latin typeface="Arial"/>
                <a:cs typeface="Arial"/>
              </a:rPr>
              <a:t>e  aparece no </a:t>
            </a:r>
            <a:r>
              <a:rPr sz="2000" spc="-5" dirty="0">
                <a:latin typeface="Arial"/>
                <a:cs typeface="Arial"/>
              </a:rPr>
              <a:t>vídeo, </a:t>
            </a:r>
            <a:r>
              <a:rPr sz="2000" dirty="0">
                <a:latin typeface="Arial"/>
                <a:cs typeface="Arial"/>
              </a:rPr>
              <a:t>é </a:t>
            </a:r>
            <a:r>
              <a:rPr sz="2000" spc="-5" dirty="0">
                <a:latin typeface="Arial"/>
                <a:cs typeface="Arial"/>
              </a:rPr>
              <a:t>porque </a:t>
            </a:r>
            <a:r>
              <a:rPr sz="2000" dirty="0">
                <a:latin typeface="Arial"/>
                <a:cs typeface="Arial"/>
              </a:rPr>
              <a:t>a CPU </a:t>
            </a:r>
            <a:r>
              <a:rPr sz="2000" spc="-5" dirty="0">
                <a:latin typeface="Arial"/>
                <a:cs typeface="Arial"/>
              </a:rPr>
              <a:t>efetuou uma </a:t>
            </a:r>
            <a:r>
              <a:rPr sz="2000" dirty="0">
                <a:latin typeface="Arial"/>
                <a:cs typeface="Arial"/>
              </a:rPr>
              <a:t>leitura no </a:t>
            </a:r>
            <a:r>
              <a:rPr sz="2000" spc="-5" dirty="0">
                <a:latin typeface="Arial"/>
                <a:cs typeface="Arial"/>
              </a:rPr>
              <a:t>teclado </a:t>
            </a:r>
            <a:r>
              <a:rPr sz="2000" dirty="0">
                <a:latin typeface="Arial"/>
                <a:cs typeface="Arial"/>
              </a:rPr>
              <a:t>e  escreveu o dado lido no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vídeo.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685" y="540461"/>
            <a:ext cx="6031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GERENCIANDO </a:t>
            </a:r>
            <a:r>
              <a:rPr spc="5" dirty="0"/>
              <a:t>O</a:t>
            </a:r>
            <a:r>
              <a:rPr spc="-105" dirty="0"/>
              <a:t> </a:t>
            </a:r>
            <a:r>
              <a:rPr spc="-5" dirty="0"/>
              <a:t>SISTEMA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70405"/>
            <a:ext cx="799528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“A </a:t>
            </a:r>
            <a:r>
              <a:rPr sz="2800" b="1" spc="-5" dirty="0">
                <a:latin typeface="Arial"/>
                <a:cs typeface="Arial"/>
              </a:rPr>
              <a:t>CPU reconhece cada </a:t>
            </a:r>
            <a:r>
              <a:rPr sz="2800" b="1" spc="-10" dirty="0">
                <a:latin typeface="Arial"/>
                <a:cs typeface="Arial"/>
              </a:rPr>
              <a:t>um </a:t>
            </a:r>
            <a:r>
              <a:rPr sz="2800" b="1" spc="-5" dirty="0">
                <a:latin typeface="Arial"/>
                <a:cs typeface="Arial"/>
              </a:rPr>
              <a:t>dos dispositivos  de I/O, assim como cada localidade </a:t>
            </a:r>
            <a:r>
              <a:rPr sz="2800" b="1" dirty="0">
                <a:latin typeface="Arial"/>
                <a:cs typeface="Arial"/>
              </a:rPr>
              <a:t>de  </a:t>
            </a:r>
            <a:r>
              <a:rPr sz="2800" b="1" spc="-5" dirty="0">
                <a:latin typeface="Arial"/>
                <a:cs typeface="Arial"/>
              </a:rPr>
              <a:t>memória pelo seu respectivo</a:t>
            </a:r>
            <a:r>
              <a:rPr sz="2800" b="1" spc="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endereço”.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219450"/>
            <a:ext cx="8066024" cy="264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417" y="540461"/>
            <a:ext cx="78981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5235" marR="5080" indent="-250317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CAPACIDADE </a:t>
            </a:r>
            <a:r>
              <a:rPr dirty="0"/>
              <a:t>DE </a:t>
            </a:r>
            <a:r>
              <a:rPr spc="-15" dirty="0"/>
              <a:t>PROCESSAMENTO  </a:t>
            </a:r>
            <a:r>
              <a:rPr dirty="0"/>
              <a:t>DE UMA</a:t>
            </a:r>
            <a:r>
              <a:rPr spc="-40" dirty="0"/>
              <a:t> </a:t>
            </a:r>
            <a:r>
              <a:rPr dirty="0"/>
              <a:t>CPU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2084044"/>
            <a:ext cx="7602220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13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SET(conjunto) 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instruções;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Velocidade com que as instruções são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executadas;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Multiprocessamento (execução de várias instruções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simultâneas);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dirty="0">
                <a:solidFill>
                  <a:srgbClr val="3333CC"/>
                </a:solidFill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Quantidade de memória que é capaz de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endereçar;</a:t>
            </a:r>
            <a:endParaRPr sz="200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spcBef>
                <a:spcPts val="1200"/>
              </a:spcBef>
              <a:buClr>
                <a:srgbClr val="3333CC"/>
              </a:buClr>
              <a:buSzPct val="80000"/>
              <a:buChar char="-"/>
              <a:tabLst>
                <a:tab pos="151765" algn="l"/>
              </a:tabLst>
            </a:pPr>
            <a:r>
              <a:rPr sz="2000" dirty="0">
                <a:latin typeface="Arial"/>
                <a:cs typeface="Arial"/>
              </a:rPr>
              <a:t>Comprimento da </a:t>
            </a:r>
            <a:r>
              <a:rPr sz="2000" spc="-5" dirty="0">
                <a:latin typeface="Arial"/>
                <a:cs typeface="Arial"/>
              </a:rPr>
              <a:t>via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dados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spc="-5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508" y="566165"/>
            <a:ext cx="6970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MEMÓRIAS</a:t>
            </a:r>
            <a:r>
              <a:rPr spc="-60" dirty="0"/>
              <a:t> </a:t>
            </a:r>
            <a:r>
              <a:rPr spc="-10" dirty="0"/>
              <a:t>SEMICONDUTORAS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42821"/>
            <a:ext cx="7846695" cy="255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785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Black"/>
                <a:cs typeface="Arial Black"/>
              </a:rPr>
              <a:t>São memórias implementadas </a:t>
            </a:r>
            <a:r>
              <a:rPr sz="2400" dirty="0">
                <a:latin typeface="Arial Black"/>
                <a:cs typeface="Arial Black"/>
              </a:rPr>
              <a:t>em circuitos  </a:t>
            </a:r>
            <a:r>
              <a:rPr sz="2400" spc="10" dirty="0">
                <a:latin typeface="Arial Black"/>
                <a:cs typeface="Arial Black"/>
              </a:rPr>
              <a:t>integrados </a:t>
            </a:r>
            <a:r>
              <a:rPr sz="2400" spc="-10" dirty="0">
                <a:latin typeface="Arial Black"/>
                <a:cs typeface="Arial Black"/>
              </a:rPr>
              <a:t>(chips </a:t>
            </a:r>
            <a:r>
              <a:rPr sz="2400" dirty="0">
                <a:latin typeface="Arial Black"/>
                <a:cs typeface="Arial Black"/>
              </a:rPr>
              <a:t>de</a:t>
            </a:r>
            <a:r>
              <a:rPr sz="2400" spc="-15" dirty="0">
                <a:latin typeface="Arial Black"/>
                <a:cs typeface="Arial Black"/>
              </a:rPr>
              <a:t> </a:t>
            </a:r>
            <a:r>
              <a:rPr sz="2400" spc="-5" dirty="0">
                <a:latin typeface="Arial Black"/>
                <a:cs typeface="Arial Black"/>
              </a:rPr>
              <a:t>memória).</a:t>
            </a:r>
            <a:endParaRPr sz="2400">
              <a:latin typeface="Arial Black"/>
              <a:cs typeface="Arial Black"/>
            </a:endParaRPr>
          </a:p>
          <a:p>
            <a:pPr marL="603885"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Arial"/>
                <a:cs typeface="Arial"/>
              </a:rPr>
              <a:t>Estão divididas em </a:t>
            </a:r>
            <a:r>
              <a:rPr sz="1800" b="1" dirty="0">
                <a:latin typeface="Arial"/>
                <a:cs typeface="Arial"/>
              </a:rPr>
              <a:t>dois grupos: </a:t>
            </a:r>
            <a:r>
              <a:rPr sz="1800" b="1" spc="-20" dirty="0">
                <a:latin typeface="Arial"/>
                <a:cs typeface="Arial"/>
              </a:rPr>
              <a:t>Volátil 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não-volátil.</a:t>
            </a:r>
            <a:endParaRPr sz="1800">
              <a:latin typeface="Arial"/>
              <a:cs typeface="Arial"/>
            </a:endParaRPr>
          </a:p>
          <a:p>
            <a:pPr marL="12700" marR="45085">
              <a:lnSpc>
                <a:spcPct val="100000"/>
              </a:lnSpc>
              <a:spcBef>
                <a:spcPts val="1080"/>
              </a:spcBef>
            </a:pPr>
            <a:r>
              <a:rPr sz="1800" b="1" spc="-20" dirty="0">
                <a:latin typeface="Arial"/>
                <a:cs typeface="Arial"/>
              </a:rPr>
              <a:t>Volátil </a:t>
            </a:r>
            <a:r>
              <a:rPr sz="1800" dirty="0">
                <a:latin typeface="Arial"/>
                <a:cs typeface="Arial"/>
              </a:rPr>
              <a:t>– É </a:t>
            </a:r>
            <a:r>
              <a:rPr sz="1800" spc="-5" dirty="0">
                <a:latin typeface="Arial"/>
                <a:cs typeface="Arial"/>
              </a:rPr>
              <a:t>a memória que perde os dados armazenados quando a energia é  desligada.</a:t>
            </a:r>
            <a:endParaRPr sz="1800">
              <a:latin typeface="Arial"/>
              <a:cs typeface="Arial"/>
            </a:endParaRPr>
          </a:p>
          <a:p>
            <a:pPr marL="12700" marR="116839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Não-volátil </a:t>
            </a:r>
            <a:r>
              <a:rPr sz="1800" dirty="0">
                <a:latin typeface="Arial"/>
                <a:cs typeface="Arial"/>
              </a:rPr>
              <a:t>– É </a:t>
            </a:r>
            <a:r>
              <a:rPr sz="1800" spc="-5" dirty="0">
                <a:latin typeface="Arial"/>
                <a:cs typeface="Arial"/>
              </a:rPr>
              <a:t>a memória que não perde os dados armazenados quando a  energia é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desligada.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809936"/>
            <a:ext cx="6705600" cy="24781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519683"/>
            <a:ext cx="8784590" cy="4671060"/>
            <a:chOff x="359663" y="519683"/>
            <a:chExt cx="8784590" cy="4671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519683"/>
              <a:ext cx="661416" cy="403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733043"/>
              <a:ext cx="303276" cy="403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733043"/>
              <a:ext cx="1488947" cy="403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946403"/>
              <a:ext cx="303276" cy="4038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868" y="946403"/>
              <a:ext cx="2478024" cy="4038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159763"/>
              <a:ext cx="303276" cy="4038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1159763"/>
              <a:ext cx="2471928" cy="4038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663" y="1586483"/>
              <a:ext cx="780287" cy="403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799844"/>
              <a:ext cx="303276" cy="4038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1799844"/>
              <a:ext cx="1488947" cy="4038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013203"/>
              <a:ext cx="303276" cy="4038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868" y="2013203"/>
              <a:ext cx="3541776" cy="4038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226563"/>
              <a:ext cx="303276" cy="4038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868" y="2226563"/>
              <a:ext cx="4034028" cy="4038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439923"/>
              <a:ext cx="303276" cy="4038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2439923"/>
              <a:ext cx="2471928" cy="4038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663" y="2759963"/>
              <a:ext cx="899160" cy="4038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973323"/>
              <a:ext cx="303276" cy="4038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2973323"/>
              <a:ext cx="1548383" cy="4038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3186683"/>
              <a:ext cx="303276" cy="4038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3186683"/>
              <a:ext cx="3450335" cy="4038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3400044"/>
              <a:ext cx="303276" cy="4038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868" y="3400044"/>
              <a:ext cx="8173211" cy="4038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9663" y="3613404"/>
              <a:ext cx="1408176" cy="4038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663" y="3933443"/>
              <a:ext cx="362711" cy="4038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3587" y="3954780"/>
              <a:ext cx="239268" cy="28041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068" y="3933443"/>
              <a:ext cx="780288" cy="4038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146804"/>
              <a:ext cx="303276" cy="4038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4146804"/>
              <a:ext cx="1548383" cy="4038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360163"/>
              <a:ext cx="303276" cy="4038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4360163"/>
              <a:ext cx="3450335" cy="4038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573524"/>
              <a:ext cx="303276" cy="4038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7868" y="4573524"/>
              <a:ext cx="8676132" cy="4038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663" y="4786883"/>
              <a:ext cx="6743700" cy="40386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359663" y="5576315"/>
            <a:ext cx="3558540" cy="830580"/>
            <a:chOff x="359663" y="5576315"/>
            <a:chExt cx="3558540" cy="830580"/>
          </a:xfrm>
        </p:grpSpPr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5576315"/>
              <a:ext cx="303276" cy="4038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5576315"/>
              <a:ext cx="1548383" cy="4038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5789675"/>
              <a:ext cx="303276" cy="4038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5789675"/>
              <a:ext cx="3450335" cy="4038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6003035"/>
              <a:ext cx="303276" cy="4038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7868" y="6003035"/>
              <a:ext cx="3191256" cy="40386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59740" y="560324"/>
            <a:ext cx="23634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ROM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25" dirty="0">
                <a:latin typeface="Arial"/>
                <a:cs typeface="Arial"/>
              </a:rPr>
              <a:t>Vem </a:t>
            </a:r>
            <a:r>
              <a:rPr sz="1400" dirty="0">
                <a:latin typeface="Arial"/>
                <a:cs typeface="Arial"/>
              </a:rPr>
              <a:t>programada de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fábrica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5" dirty="0">
                <a:latin typeface="Arial"/>
                <a:cs typeface="Arial"/>
              </a:rPr>
              <a:t>Não </a:t>
            </a:r>
            <a:r>
              <a:rPr sz="1400" dirty="0">
                <a:latin typeface="Arial"/>
                <a:cs typeface="Arial"/>
              </a:rPr>
              <a:t>pode ser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reprogramada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8940" y="1627377"/>
            <a:ext cx="8696960" cy="465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PROM</a:t>
            </a:r>
            <a:endParaRPr sz="1400" dirty="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É programada </a:t>
            </a:r>
            <a:r>
              <a:rPr sz="1400" spc="-5" dirty="0">
                <a:latin typeface="Arial"/>
                <a:cs typeface="Arial"/>
              </a:rPr>
              <a:t>eletricamente </a:t>
            </a:r>
            <a:r>
              <a:rPr sz="1400" dirty="0">
                <a:latin typeface="Arial"/>
                <a:cs typeface="Arial"/>
              </a:rPr>
              <a:t>pelo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Uma vez </a:t>
            </a:r>
            <a:r>
              <a:rPr sz="1400" dirty="0">
                <a:latin typeface="Arial"/>
                <a:cs typeface="Arial"/>
              </a:rPr>
              <a:t>programada se </a:t>
            </a:r>
            <a:r>
              <a:rPr sz="1400" spc="-5" dirty="0">
                <a:latin typeface="Arial"/>
                <a:cs typeface="Arial"/>
              </a:rPr>
              <a:t>transforma numa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ROM</a:t>
            </a:r>
            <a:endParaRPr sz="1400" dirty="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Não </a:t>
            </a:r>
            <a:r>
              <a:rPr sz="1400" dirty="0">
                <a:latin typeface="Arial"/>
                <a:cs typeface="Arial"/>
              </a:rPr>
              <a:t>pode ser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reprogramada</a:t>
            </a:r>
          </a:p>
          <a:p>
            <a:pPr marL="6350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Arial"/>
                <a:cs typeface="Arial"/>
              </a:rPr>
              <a:t>EPROM</a:t>
            </a:r>
            <a:endParaRPr sz="1400" dirty="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</a:p>
          <a:p>
            <a:pPr marL="63500" marR="63690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Possui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uma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janela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quando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exposta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raios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ultravioletas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seus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dados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são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apagados,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podendo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  </a:t>
            </a:r>
            <a:r>
              <a:rPr sz="1400" spc="-5" dirty="0">
                <a:latin typeface="Arial"/>
                <a:cs typeface="Arial"/>
              </a:rPr>
              <a:t>reprogramada.</a:t>
            </a:r>
            <a:endParaRPr sz="14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845"/>
              </a:spcBef>
            </a:pPr>
            <a:r>
              <a:rPr sz="1400" b="1" dirty="0">
                <a:latin typeface="Arial"/>
                <a:cs typeface="Arial"/>
              </a:rPr>
              <a:t>E</a:t>
            </a:r>
            <a:r>
              <a:rPr sz="1350" b="1" baseline="24691" dirty="0"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PROM</a:t>
            </a:r>
            <a:endParaRPr sz="1400" dirty="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</a:p>
          <a:p>
            <a:pPr marL="63500" marR="55880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É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semelhante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uma </a:t>
            </a:r>
            <a:r>
              <a:rPr sz="1400" dirty="0">
                <a:latin typeface="Arial"/>
                <a:cs typeface="Arial"/>
              </a:rPr>
              <a:t>EPROM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só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seus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dados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são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apagados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meio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5" dirty="0">
                <a:latin typeface="Arial"/>
                <a:cs typeface="Arial"/>
              </a:rPr>
              <a:t> uma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tensão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elétrica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aplicada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 um de seus pinos, podendo ser </a:t>
            </a:r>
            <a:r>
              <a:rPr sz="1400" spc="-5" dirty="0">
                <a:latin typeface="Arial"/>
                <a:cs typeface="Arial"/>
              </a:rPr>
              <a:t>reprogramada </a:t>
            </a:r>
            <a:r>
              <a:rPr sz="1400" dirty="0">
                <a:latin typeface="Arial"/>
                <a:cs typeface="Arial"/>
              </a:rPr>
              <a:t>da </a:t>
            </a:r>
            <a:r>
              <a:rPr sz="1400" spc="-5" dirty="0">
                <a:latin typeface="Arial"/>
                <a:cs typeface="Arial"/>
              </a:rPr>
              <a:t>mesma </a:t>
            </a:r>
            <a:r>
              <a:rPr sz="1400" dirty="0">
                <a:latin typeface="Arial"/>
                <a:cs typeface="Arial"/>
              </a:rPr>
              <a:t>forma</a:t>
            </a:r>
            <a:r>
              <a:rPr sz="1400" spc="-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 </a:t>
            </a:r>
            <a:r>
              <a:rPr sz="1400" spc="-5" dirty="0">
                <a:latin typeface="Arial"/>
                <a:cs typeface="Arial"/>
              </a:rPr>
              <a:t>uma EPROM.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175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FLASH-ROM</a:t>
            </a:r>
            <a:r>
              <a:rPr sz="1400" spc="-5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spcBef>
                <a:spcPts val="840"/>
              </a:spcBef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Pode ser </a:t>
            </a:r>
            <a:r>
              <a:rPr sz="1400" spc="-5" dirty="0">
                <a:latin typeface="Arial"/>
                <a:cs typeface="Arial"/>
              </a:rPr>
              <a:t>reprogramada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software.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24400" y="1755775"/>
            <a:ext cx="4114800" cy="1520825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408167" y="330940"/>
            <a:ext cx="271462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28930">
              <a:lnSpc>
                <a:spcPct val="150000"/>
              </a:lnSpc>
              <a:spcBef>
                <a:spcPts val="105"/>
              </a:spcBef>
            </a:pPr>
            <a:r>
              <a:rPr sz="2800" spc="-5" dirty="0"/>
              <a:t>MEMÓRIA  NÃ</a:t>
            </a:r>
            <a:r>
              <a:rPr sz="2800" spc="-10" dirty="0"/>
              <a:t>O</a:t>
            </a:r>
            <a:r>
              <a:rPr sz="2800" spc="-5" dirty="0"/>
              <a:t>-</a:t>
            </a:r>
            <a:r>
              <a:rPr sz="2800" spc="-110" dirty="0"/>
              <a:t>V</a:t>
            </a:r>
            <a:r>
              <a:rPr sz="2800" spc="-5" dirty="0"/>
              <a:t>OL</a:t>
            </a:r>
            <a:r>
              <a:rPr sz="2800" spc="-15" dirty="0"/>
              <a:t>Á</a:t>
            </a:r>
            <a:r>
              <a:rPr sz="2800" spc="-10" dirty="0"/>
              <a:t>TIL</a:t>
            </a:r>
            <a:endParaRPr sz="280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713" y="616661"/>
            <a:ext cx="5353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SOBRE ESTE</a:t>
            </a:r>
            <a:r>
              <a:rPr spc="-110" dirty="0"/>
              <a:t> </a:t>
            </a:r>
            <a:r>
              <a:rPr spc="-30" dirty="0"/>
              <a:t>MATERIAL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2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2005"/>
            <a:ext cx="7844790" cy="374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Este </a:t>
            </a:r>
            <a:r>
              <a:rPr sz="1800" spc="-5" dirty="0">
                <a:latin typeface="Arial"/>
                <a:cs typeface="Arial"/>
              </a:rPr>
              <a:t>material é para uso individual. </a:t>
            </a:r>
            <a:r>
              <a:rPr sz="1800" spc="-45" dirty="0">
                <a:latin typeface="Arial"/>
                <a:cs typeface="Arial"/>
              </a:rPr>
              <a:t>Todos </a:t>
            </a:r>
            <a:r>
              <a:rPr sz="1800" spc="-5" dirty="0">
                <a:latin typeface="Arial"/>
                <a:cs typeface="Arial"/>
              </a:rPr>
              <a:t>os direitos reservados. </a:t>
            </a:r>
            <a:r>
              <a:rPr sz="1800" dirty="0">
                <a:latin typeface="Arial"/>
                <a:cs typeface="Arial"/>
              </a:rPr>
              <a:t>Proibida  </a:t>
            </a:r>
            <a:r>
              <a:rPr sz="1800" spc="-5" dirty="0">
                <a:latin typeface="Arial"/>
                <a:cs typeface="Arial"/>
              </a:rPr>
              <a:t>a distribuição </a:t>
            </a:r>
            <a:r>
              <a:rPr sz="1800" dirty="0">
                <a:latin typeface="Arial"/>
                <a:cs typeface="Arial"/>
              </a:rPr>
              <a:t>total </a:t>
            </a:r>
            <a:r>
              <a:rPr sz="1800" spc="-5" dirty="0">
                <a:latin typeface="Arial"/>
                <a:cs typeface="Arial"/>
              </a:rPr>
              <a:t>ou parcial deste material, por qualquer meio ou </a:t>
            </a:r>
            <a:r>
              <a:rPr sz="1800" dirty="0">
                <a:latin typeface="Arial"/>
                <a:cs typeface="Arial"/>
              </a:rPr>
              <a:t>processo,  </a:t>
            </a:r>
            <a:r>
              <a:rPr sz="1800" spc="-5" dirty="0">
                <a:latin typeface="Arial"/>
                <a:cs typeface="Arial"/>
              </a:rPr>
              <a:t>sem a expressa autorização do </a:t>
            </a:r>
            <a:r>
              <a:rPr sz="1800" spc="-20" dirty="0">
                <a:latin typeface="Arial"/>
                <a:cs typeface="Arial"/>
              </a:rPr>
              <a:t>autor. </a:t>
            </a:r>
            <a:r>
              <a:rPr sz="1800" spc="-5" dirty="0">
                <a:latin typeface="Arial"/>
                <a:cs typeface="Arial"/>
              </a:rPr>
              <a:t>Essas proibições aplicam-se também  </a:t>
            </a:r>
            <a:r>
              <a:rPr sz="1800" spc="195" dirty="0">
                <a:latin typeface="Arial"/>
                <a:cs typeface="Arial"/>
              </a:rPr>
              <a:t>”s </a:t>
            </a:r>
            <a:r>
              <a:rPr sz="1800" spc="-5" dirty="0">
                <a:latin typeface="Arial"/>
                <a:cs typeface="Arial"/>
              </a:rPr>
              <a:t>características gráficas da obra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400" dirty="0">
                <a:latin typeface="Arial"/>
                <a:cs typeface="Arial"/>
              </a:rPr>
              <a:t>”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sua editoração.</a:t>
            </a:r>
            <a:endParaRPr sz="1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414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violação </a:t>
            </a:r>
            <a:r>
              <a:rPr sz="1800" dirty="0">
                <a:latin typeface="Arial"/>
                <a:cs typeface="Arial"/>
              </a:rPr>
              <a:t>dos </a:t>
            </a:r>
            <a:r>
              <a:rPr sz="1800" spc="-5" dirty="0">
                <a:latin typeface="Arial"/>
                <a:cs typeface="Arial"/>
              </a:rPr>
              <a:t>direitos autorais é punível como </a:t>
            </a:r>
            <a:r>
              <a:rPr sz="1800" dirty="0">
                <a:latin typeface="Arial"/>
                <a:cs typeface="Arial"/>
              </a:rPr>
              <a:t>crime (art. </a:t>
            </a:r>
            <a:r>
              <a:rPr sz="1800" spc="-5" dirty="0">
                <a:latin typeface="Arial"/>
                <a:cs typeface="Arial"/>
              </a:rPr>
              <a:t>184 e  parágrafos, do Código Penal, </a:t>
            </a:r>
            <a:r>
              <a:rPr sz="1800" dirty="0">
                <a:latin typeface="Arial"/>
                <a:cs typeface="Arial"/>
              </a:rPr>
              <a:t>cf. </a:t>
            </a:r>
            <a:r>
              <a:rPr sz="1800" spc="-5" dirty="0">
                <a:latin typeface="Arial"/>
                <a:cs typeface="Arial"/>
              </a:rPr>
              <a:t>Lei no 6.895, de 17.12.80)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pena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prisão e </a:t>
            </a:r>
            <a:r>
              <a:rPr sz="1800" dirty="0">
                <a:latin typeface="Arial"/>
                <a:cs typeface="Arial"/>
              </a:rPr>
              <a:t>multa, </a:t>
            </a:r>
            <a:r>
              <a:rPr sz="1800" spc="-5" dirty="0">
                <a:latin typeface="Arial"/>
                <a:cs typeface="Arial"/>
              </a:rPr>
              <a:t>conjuntamente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busca e apreensão e indenizações  diversas </a:t>
            </a:r>
            <a:r>
              <a:rPr sz="1800" dirty="0">
                <a:latin typeface="Arial"/>
                <a:cs typeface="Arial"/>
              </a:rPr>
              <a:t>(artigos </a:t>
            </a:r>
            <a:r>
              <a:rPr sz="1800" spc="-5" dirty="0">
                <a:latin typeface="Arial"/>
                <a:cs typeface="Arial"/>
              </a:rPr>
              <a:t>102, 103 parágrafo único, 104, 105, 106 e 107 itens 1, 2 e 3  da </a:t>
            </a:r>
            <a:r>
              <a:rPr sz="1800" spc="-10" dirty="0">
                <a:latin typeface="Arial"/>
                <a:cs typeface="Arial"/>
              </a:rPr>
              <a:t>Lei </a:t>
            </a:r>
            <a:r>
              <a:rPr sz="1800" spc="-5" dirty="0">
                <a:latin typeface="Arial"/>
                <a:cs typeface="Arial"/>
              </a:rPr>
              <a:t>no </a:t>
            </a:r>
            <a:r>
              <a:rPr sz="1800" spc="-10" dirty="0">
                <a:latin typeface="Arial"/>
                <a:cs typeface="Arial"/>
              </a:rPr>
              <a:t>9.610,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19/06/98, Lei dos </a:t>
            </a:r>
            <a:r>
              <a:rPr sz="1800" spc="-5" dirty="0">
                <a:latin typeface="Arial"/>
                <a:cs typeface="Arial"/>
              </a:rPr>
              <a:t>Direitos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Autorais).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Certos materiais contidos </a:t>
            </a:r>
            <a:r>
              <a:rPr sz="1800" dirty="0">
                <a:latin typeface="Arial"/>
                <a:cs typeface="Arial"/>
              </a:rPr>
              <a:t>neste </a:t>
            </a:r>
            <a:r>
              <a:rPr sz="1800" spc="-5" dirty="0">
                <a:latin typeface="Arial"/>
                <a:cs typeface="Arial"/>
              </a:rPr>
              <a:t>arquivo </a:t>
            </a:r>
            <a:r>
              <a:rPr sz="1800" dirty="0">
                <a:latin typeface="Arial"/>
                <a:cs typeface="Arial"/>
              </a:rPr>
              <a:t>foram </a:t>
            </a:r>
            <a:r>
              <a:rPr sz="1800" spc="-5" dirty="0">
                <a:latin typeface="Arial"/>
                <a:cs typeface="Arial"/>
              </a:rPr>
              <a:t>incluídos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permissão  da </a:t>
            </a:r>
            <a:r>
              <a:rPr sz="1800" i="1" spc="-5" dirty="0">
                <a:latin typeface="Arial"/>
                <a:cs typeface="Arial"/>
              </a:rPr>
              <a:t>Microchip </a:t>
            </a:r>
            <a:r>
              <a:rPr sz="1800" i="1" spc="-20" dirty="0">
                <a:latin typeface="Arial"/>
                <a:cs typeface="Arial"/>
              </a:rPr>
              <a:t>Technology </a:t>
            </a:r>
            <a:r>
              <a:rPr sz="1800" i="1" spc="-5" dirty="0">
                <a:latin typeface="Arial"/>
                <a:cs typeface="Arial"/>
              </a:rPr>
              <a:t>Incorporated</a:t>
            </a:r>
            <a:r>
              <a:rPr sz="1800" spc="-5" dirty="0">
                <a:latin typeface="Arial"/>
                <a:cs typeface="Arial"/>
              </a:rPr>
              <a:t>. Nenhuma distribuição, reimpressão  ou reprodução do material citado pode ser </a:t>
            </a:r>
            <a:r>
              <a:rPr sz="1800" dirty="0">
                <a:latin typeface="Arial"/>
                <a:cs typeface="Arial"/>
              </a:rPr>
              <a:t>feita sem </a:t>
            </a:r>
            <a:r>
              <a:rPr sz="1800" spc="-5" dirty="0">
                <a:latin typeface="Arial"/>
                <a:cs typeface="Arial"/>
              </a:rPr>
              <a:t>o consentimento </a:t>
            </a:r>
            <a:r>
              <a:rPr sz="1800" spc="-10" dirty="0">
                <a:latin typeface="Arial"/>
                <a:cs typeface="Arial"/>
              </a:rPr>
              <a:t>por  </a:t>
            </a:r>
            <a:r>
              <a:rPr sz="1800" spc="-5" dirty="0">
                <a:latin typeface="Arial"/>
                <a:cs typeface="Arial"/>
              </a:rPr>
              <a:t>escrito da Microchip </a:t>
            </a:r>
            <a:r>
              <a:rPr sz="1800" spc="-25" dirty="0">
                <a:latin typeface="Arial"/>
                <a:cs typeface="Arial"/>
              </a:rPr>
              <a:t>Technology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519683"/>
            <a:ext cx="2600325" cy="2324100"/>
            <a:chOff x="359663" y="519683"/>
            <a:chExt cx="2600325" cy="2324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519683"/>
              <a:ext cx="774192" cy="403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733043"/>
              <a:ext cx="303276" cy="403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733043"/>
              <a:ext cx="1508759" cy="403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946403"/>
              <a:ext cx="303276" cy="4038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868" y="946403"/>
              <a:ext cx="2375916" cy="4038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159763"/>
              <a:ext cx="303276" cy="4038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1159763"/>
              <a:ext cx="1130808" cy="4038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4836" y="1159763"/>
              <a:ext cx="800100" cy="403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663" y="1586483"/>
              <a:ext cx="765048" cy="4038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799844"/>
              <a:ext cx="303276" cy="4038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1799844"/>
              <a:ext cx="1508759" cy="4038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013203"/>
              <a:ext cx="303276" cy="4038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868" y="2013203"/>
              <a:ext cx="1464564" cy="4038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8591" y="2013203"/>
              <a:ext cx="472440" cy="4038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64436" y="2013203"/>
              <a:ext cx="531876" cy="4038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283" y="2241804"/>
              <a:ext cx="289559" cy="3779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868" y="2226563"/>
              <a:ext cx="1485900" cy="4038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9927" y="2226563"/>
              <a:ext cx="798576" cy="4038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283" y="2455163"/>
              <a:ext cx="289559" cy="3779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7868" y="2439923"/>
              <a:ext cx="2491740" cy="40386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59740" y="560324"/>
            <a:ext cx="22644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lr>
                <a:srgbClr val="000000"/>
              </a:buClr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Leitura e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escrita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Fabricada com</a:t>
            </a:r>
            <a:r>
              <a:rPr sz="1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capacitores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Precisa de</a:t>
            </a:r>
            <a:r>
              <a:rPr sz="1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refresh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740" y="1627377"/>
            <a:ext cx="238188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SRAM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lr>
                <a:srgbClr val="000000"/>
              </a:buClr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Leitura e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escrita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Fabricada com flip</a:t>
            </a:r>
            <a:r>
              <a:rPr sz="14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flop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Não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precisa de</a:t>
            </a:r>
            <a:r>
              <a:rPr sz="1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refresh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mais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rápida do que</a:t>
            </a:r>
            <a:r>
              <a:rPr sz="1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24400" y="1755775"/>
            <a:ext cx="4114800" cy="1520825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408167" y="330940"/>
            <a:ext cx="271462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28930">
              <a:lnSpc>
                <a:spcPct val="150000"/>
              </a:lnSpc>
              <a:spcBef>
                <a:spcPts val="105"/>
              </a:spcBef>
            </a:pPr>
            <a:r>
              <a:rPr sz="2800" spc="-5" dirty="0"/>
              <a:t>MEMÓRIA  NÃ</a:t>
            </a:r>
            <a:r>
              <a:rPr sz="2800" spc="-10" dirty="0"/>
              <a:t>O</a:t>
            </a:r>
            <a:r>
              <a:rPr sz="2800" spc="-5" dirty="0"/>
              <a:t>-</a:t>
            </a:r>
            <a:r>
              <a:rPr sz="2800" spc="-110" dirty="0"/>
              <a:t>V</a:t>
            </a:r>
            <a:r>
              <a:rPr sz="2800" spc="-5" dirty="0"/>
              <a:t>OL</a:t>
            </a:r>
            <a:r>
              <a:rPr sz="2800" spc="-15" dirty="0"/>
              <a:t>Á</a:t>
            </a:r>
            <a:r>
              <a:rPr sz="2800" spc="-10" dirty="0"/>
              <a:t>TIL</a:t>
            </a:r>
            <a:endParaRPr sz="280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904" y="477977"/>
            <a:ext cx="5027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MICROCONTROLADOR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760089"/>
            <a:ext cx="799719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“É um </a:t>
            </a:r>
            <a:r>
              <a:rPr sz="2000" spc="-5" dirty="0">
                <a:latin typeface="Arial"/>
                <a:cs typeface="Arial"/>
              </a:rPr>
              <a:t>computador em um </a:t>
            </a:r>
            <a:r>
              <a:rPr sz="2000" dirty="0">
                <a:latin typeface="Arial"/>
                <a:cs typeface="Arial"/>
              </a:rPr>
              <a:t>único chip. O </a:t>
            </a:r>
            <a:r>
              <a:rPr sz="2000" spc="-5" dirty="0">
                <a:latin typeface="Arial"/>
                <a:cs typeface="Arial"/>
              </a:rPr>
              <a:t>microcontrolador integra </a:t>
            </a:r>
            <a:r>
              <a:rPr sz="2000" dirty="0">
                <a:latin typeface="Arial"/>
                <a:cs typeface="Arial"/>
              </a:rPr>
              <a:t>em  um </a:t>
            </a:r>
            <a:r>
              <a:rPr sz="2000" spc="-5" dirty="0">
                <a:latin typeface="Arial"/>
                <a:cs typeface="Arial"/>
              </a:rPr>
              <a:t>único </a:t>
            </a:r>
            <a:r>
              <a:rPr sz="2000" dirty="0">
                <a:latin typeface="Arial"/>
                <a:cs typeface="Arial"/>
              </a:rPr>
              <a:t>invólucro CPU,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dispositivos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I/O. </a:t>
            </a:r>
            <a:r>
              <a:rPr sz="2000" dirty="0">
                <a:latin typeface="Arial"/>
                <a:cs typeface="Arial"/>
              </a:rPr>
              <a:t>O primeiro  </a:t>
            </a:r>
            <a:r>
              <a:rPr sz="2000" spc="-10" dirty="0">
                <a:latin typeface="Arial"/>
                <a:cs typeface="Arial"/>
              </a:rPr>
              <a:t>microcontrolador,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8048, </a:t>
            </a:r>
            <a:r>
              <a:rPr sz="2000" spc="-10" dirty="0">
                <a:latin typeface="Arial"/>
                <a:cs typeface="Arial"/>
              </a:rPr>
              <a:t>foi </a:t>
            </a:r>
            <a:r>
              <a:rPr sz="2000" dirty="0">
                <a:latin typeface="Arial"/>
                <a:cs typeface="Arial"/>
              </a:rPr>
              <a:t>desenvolvido pela </a:t>
            </a:r>
            <a:r>
              <a:rPr sz="2000" spc="-5" dirty="0">
                <a:latin typeface="Arial"/>
                <a:cs typeface="Arial"/>
              </a:rPr>
              <a:t>empresa Intel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final  </a:t>
            </a:r>
            <a:r>
              <a:rPr sz="2000" dirty="0">
                <a:latin typeface="Arial"/>
                <a:cs typeface="Arial"/>
              </a:rPr>
              <a:t>da década de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setenta.”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5105400"/>
            <a:ext cx="80772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91440" marR="83820" algn="just">
              <a:lnSpc>
                <a:spcPct val="108200"/>
              </a:lnSpc>
              <a:spcBef>
                <a:spcPts val="114"/>
              </a:spcBef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Ao contrário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do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microcontrolador, para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se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construir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um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computador 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com um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microprocessador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é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necessário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utilizar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memória externa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  dispositivos de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I/O</a:t>
            </a:r>
            <a:r>
              <a:rPr sz="20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externos.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050" y="990472"/>
            <a:ext cx="4095750" cy="26654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085" y="477977"/>
            <a:ext cx="780542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360"/>
              </a:lnSpc>
              <a:spcBef>
                <a:spcPts val="105"/>
              </a:spcBef>
            </a:pPr>
            <a:r>
              <a:rPr sz="3200" spc="-5" dirty="0">
                <a:latin typeface="Arial Black"/>
                <a:cs typeface="Arial Black"/>
              </a:rPr>
              <a:t>DIAGRAMA </a:t>
            </a:r>
            <a:r>
              <a:rPr sz="3200" dirty="0">
                <a:latin typeface="Arial Black"/>
                <a:cs typeface="Arial Black"/>
              </a:rPr>
              <a:t>EM </a:t>
            </a:r>
            <a:r>
              <a:rPr sz="3200" spc="-10" dirty="0">
                <a:latin typeface="Arial Black"/>
                <a:cs typeface="Arial Black"/>
              </a:rPr>
              <a:t>BLOCOS</a:t>
            </a:r>
            <a:r>
              <a:rPr sz="3200" spc="-85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BÁSICO</a:t>
            </a:r>
            <a:endParaRPr sz="3200">
              <a:latin typeface="Arial Black"/>
              <a:cs typeface="Arial Black"/>
            </a:endParaRPr>
          </a:p>
          <a:p>
            <a:pPr marL="12700" marR="5080" algn="ctr">
              <a:lnSpc>
                <a:spcPct val="75000"/>
              </a:lnSpc>
              <a:spcBef>
                <a:spcPts val="480"/>
              </a:spcBef>
            </a:pPr>
            <a:r>
              <a:rPr sz="3200" dirty="0">
                <a:latin typeface="Arial Black"/>
                <a:cs typeface="Arial Black"/>
              </a:rPr>
              <a:t>DE </a:t>
            </a:r>
            <a:r>
              <a:rPr sz="3200" spc="-5" dirty="0">
                <a:latin typeface="Arial Black"/>
                <a:cs typeface="Arial Black"/>
              </a:rPr>
              <a:t>UM MICROCONTROLADOR</a:t>
            </a:r>
            <a:r>
              <a:rPr sz="3200" spc="-9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COM  </a:t>
            </a:r>
            <a:r>
              <a:rPr sz="3200" spc="-5" dirty="0">
                <a:latin typeface="Arial Black"/>
                <a:cs typeface="Arial Black"/>
              </a:rPr>
              <a:t>ARQUITETURA</a:t>
            </a:r>
            <a:r>
              <a:rPr sz="3200" spc="-55" dirty="0">
                <a:latin typeface="Arial Black"/>
                <a:cs typeface="Arial Black"/>
              </a:rPr>
              <a:t> </a:t>
            </a:r>
            <a:r>
              <a:rPr sz="3200" spc="-30" dirty="0">
                <a:latin typeface="Arial Black"/>
                <a:cs typeface="Arial Black"/>
              </a:rPr>
              <a:t>HARVARD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6425" y="1904936"/>
            <a:ext cx="7854950" cy="3734435"/>
            <a:chOff x="606425" y="1904936"/>
            <a:chExt cx="7854950" cy="3734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425" y="1938400"/>
              <a:ext cx="7851775" cy="37003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1904936"/>
              <a:ext cx="7851775" cy="370052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332" y="477977"/>
            <a:ext cx="5034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ESTADO </a:t>
            </a:r>
            <a:r>
              <a:rPr spc="-65" dirty="0"/>
              <a:t>DA </a:t>
            </a:r>
            <a:r>
              <a:rPr spc="-5" dirty="0"/>
              <a:t>ARTE</a:t>
            </a:r>
            <a:r>
              <a:rPr spc="-75" dirty="0"/>
              <a:t> </a:t>
            </a:r>
            <a:r>
              <a:rPr spc="5" dirty="0"/>
              <a:t>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844422"/>
            <a:ext cx="6461125" cy="398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7725" algn="ctr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Arial Black"/>
                <a:cs typeface="Arial Black"/>
              </a:rPr>
              <a:t>MICROCONTROLADORES</a:t>
            </a:r>
            <a:endParaRPr sz="3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Família 8051 (8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latin typeface="Arial"/>
                <a:cs typeface="Arial"/>
              </a:rPr>
              <a:t>Família </a:t>
            </a:r>
            <a:r>
              <a:rPr sz="2400" dirty="0">
                <a:latin typeface="Arial"/>
                <a:cs typeface="Arial"/>
              </a:rPr>
              <a:t>PIC (8, </a:t>
            </a:r>
            <a:r>
              <a:rPr sz="2400" spc="-5" dirty="0">
                <a:latin typeface="Arial"/>
                <a:cs typeface="Arial"/>
              </a:rPr>
              <a:t>16 e 32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-"/>
            </a:pPr>
            <a:endParaRPr sz="250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latin typeface="Arial"/>
                <a:cs typeface="Arial"/>
              </a:rPr>
              <a:t>Família </a:t>
            </a:r>
            <a:r>
              <a:rPr sz="2400" dirty="0">
                <a:latin typeface="Arial"/>
                <a:cs typeface="Arial"/>
              </a:rPr>
              <a:t>ARM (32 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-"/>
            </a:pPr>
            <a:endParaRPr sz="245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Família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MIPS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(32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345" y="540461"/>
            <a:ext cx="27698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FAMÍLIA</a:t>
            </a:r>
            <a:r>
              <a:rPr spc="-85" dirty="0"/>
              <a:t> </a:t>
            </a:r>
            <a:r>
              <a:rPr spc="-5" dirty="0"/>
              <a:t>PIC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246378"/>
            <a:ext cx="7987665" cy="452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4790" marR="5080" indent="-2135505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 Black"/>
                <a:cs typeface="Arial Black"/>
              </a:rPr>
              <a:t>Desenvolvida </a:t>
            </a:r>
            <a:r>
              <a:rPr sz="2800" spc="-10" dirty="0">
                <a:latin typeface="Arial Black"/>
                <a:cs typeface="Arial Black"/>
              </a:rPr>
              <a:t>pela </a:t>
            </a:r>
            <a:r>
              <a:rPr sz="2800" dirty="0">
                <a:latin typeface="Arial Black"/>
                <a:cs typeface="Arial Black"/>
              </a:rPr>
              <a:t>empresa </a:t>
            </a:r>
            <a:r>
              <a:rPr sz="2800" spc="-5" dirty="0">
                <a:latin typeface="Arial Black"/>
                <a:cs typeface="Arial Black"/>
              </a:rPr>
              <a:t>Microchip  </a:t>
            </a:r>
            <a:r>
              <a:rPr sz="2800" spc="-25" dirty="0">
                <a:latin typeface="Arial Black"/>
                <a:cs typeface="Arial Black"/>
              </a:rPr>
              <a:t>Technology</a:t>
            </a:r>
            <a:r>
              <a:rPr sz="2800" spc="2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Inc.</a:t>
            </a:r>
            <a:endParaRPr sz="2800">
              <a:latin typeface="Arial Black"/>
              <a:cs typeface="Arial Black"/>
            </a:endParaRPr>
          </a:p>
          <a:p>
            <a:pPr marL="198120" indent="-186055">
              <a:lnSpc>
                <a:spcPts val="2755"/>
              </a:lnSpc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PIC10 </a:t>
            </a:r>
            <a:r>
              <a:rPr sz="2400" dirty="0">
                <a:latin typeface="Arial"/>
                <a:cs typeface="Arial"/>
              </a:rPr>
              <a:t>(8 </a:t>
            </a:r>
            <a:r>
              <a:rPr sz="2400" spc="-5" dirty="0">
                <a:latin typeface="Arial"/>
                <a:cs typeface="Arial"/>
              </a:rPr>
              <a:t>bits) </a:t>
            </a:r>
            <a:r>
              <a:rPr sz="1600" spc="-5" dirty="0">
                <a:latin typeface="Arial"/>
                <a:cs typeface="Arial"/>
              </a:rPr>
              <a:t>(menor microcontrolador 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mundo)</a:t>
            </a:r>
            <a:endParaRPr sz="16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PIC12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PIC14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PIC16 </a:t>
            </a:r>
            <a:r>
              <a:rPr sz="2400" dirty="0">
                <a:latin typeface="Arial"/>
                <a:cs typeface="Arial"/>
              </a:rPr>
              <a:t>(8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PIC18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5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PIC24 (16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PIC32 (32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5924499"/>
            <a:ext cx="232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DSPIC (16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5226" y="6026607"/>
            <a:ext cx="4462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(processador digital de sinais +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microcontrolador)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6661"/>
            <a:ext cx="7971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TIPOS DE MEMÓRIA DE</a:t>
            </a:r>
            <a:r>
              <a:rPr spc="-105" dirty="0"/>
              <a:t> </a:t>
            </a:r>
            <a:r>
              <a:rPr spc="-5" dirty="0"/>
              <a:t>PROGRAMA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12596"/>
            <a:ext cx="8302625" cy="48634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15"/>
              </a:spcBef>
            </a:pPr>
            <a:r>
              <a:rPr sz="1800" b="1" dirty="0">
                <a:latin typeface="Arial Narrow"/>
                <a:cs typeface="Arial Narrow"/>
              </a:rPr>
              <a:t>ROM TIPO </a:t>
            </a:r>
            <a:r>
              <a:rPr sz="1800" b="1" spc="-5" dirty="0">
                <a:latin typeface="Arial Narrow"/>
                <a:cs typeface="Arial Narrow"/>
              </a:rPr>
              <a:t>MÁSCARA </a:t>
            </a:r>
            <a:r>
              <a:rPr sz="1800" b="1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O chip já sai da </a:t>
            </a:r>
            <a:r>
              <a:rPr sz="1600" spc="-10" dirty="0">
                <a:latin typeface="Arial Narrow"/>
                <a:cs typeface="Arial Narrow"/>
              </a:rPr>
              <a:t>fábrica </a:t>
            </a:r>
            <a:r>
              <a:rPr sz="1600" spc="-5" dirty="0">
                <a:latin typeface="Arial Narrow"/>
                <a:cs typeface="Arial Narrow"/>
              </a:rPr>
              <a:t>com o </a:t>
            </a:r>
            <a:r>
              <a:rPr sz="1600" spc="-10" dirty="0">
                <a:latin typeface="Arial Narrow"/>
                <a:cs typeface="Arial Narrow"/>
              </a:rPr>
              <a:t>programa gravado nele, </a:t>
            </a:r>
            <a:r>
              <a:rPr sz="1600" spc="-5" dirty="0">
                <a:latin typeface="Arial Narrow"/>
                <a:cs typeface="Arial Narrow"/>
              </a:rPr>
              <a:t>não </a:t>
            </a:r>
            <a:r>
              <a:rPr sz="1600" spc="-10" dirty="0">
                <a:latin typeface="Arial Narrow"/>
                <a:cs typeface="Arial Narrow"/>
              </a:rPr>
              <a:t>podendo </a:t>
            </a:r>
            <a:r>
              <a:rPr sz="1600" spc="-5" dirty="0">
                <a:latin typeface="Arial Narrow"/>
                <a:cs typeface="Arial Narrow"/>
              </a:rPr>
              <a:t>ser regravado  de forma </a:t>
            </a:r>
            <a:r>
              <a:rPr sz="1600" spc="-10" dirty="0">
                <a:latin typeface="Arial Narrow"/>
                <a:cs typeface="Arial Narrow"/>
              </a:rPr>
              <a:t>nenhuma pelo </a:t>
            </a:r>
            <a:r>
              <a:rPr sz="1600" spc="-5" dirty="0">
                <a:latin typeface="Arial Narrow"/>
                <a:cs typeface="Arial Narrow"/>
              </a:rPr>
              <a:t>usuário. O custo destes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é </a:t>
            </a:r>
            <a:r>
              <a:rPr sz="1600" spc="-10" dirty="0">
                <a:latin typeface="Arial Narrow"/>
                <a:cs typeface="Arial Narrow"/>
              </a:rPr>
              <a:t>bem </a:t>
            </a:r>
            <a:r>
              <a:rPr sz="1600" spc="-5" dirty="0">
                <a:latin typeface="Arial Narrow"/>
                <a:cs typeface="Arial Narrow"/>
              </a:rPr>
              <a:t>reduzido, </a:t>
            </a:r>
            <a:r>
              <a:rPr sz="1600" spc="-10" dirty="0">
                <a:latin typeface="Arial Narrow"/>
                <a:cs typeface="Arial Narrow"/>
              </a:rPr>
              <a:t>mas </a:t>
            </a:r>
            <a:r>
              <a:rPr sz="1600" dirty="0">
                <a:latin typeface="Arial Narrow"/>
                <a:cs typeface="Arial Narrow"/>
              </a:rPr>
              <a:t>só </a:t>
            </a:r>
            <a:r>
              <a:rPr sz="1600" spc="-10" dirty="0">
                <a:latin typeface="Arial Narrow"/>
                <a:cs typeface="Arial Narrow"/>
              </a:rPr>
              <a:t>são </a:t>
            </a:r>
            <a:r>
              <a:rPr sz="1600" spc="-5" dirty="0">
                <a:latin typeface="Arial Narrow"/>
                <a:cs typeface="Arial Narrow"/>
              </a:rPr>
              <a:t>viáveis </a:t>
            </a:r>
            <a:r>
              <a:rPr sz="1600" dirty="0">
                <a:latin typeface="Arial Narrow"/>
                <a:cs typeface="Arial Narrow"/>
              </a:rPr>
              <a:t>se  </a:t>
            </a:r>
            <a:r>
              <a:rPr sz="1600" spc="-5" dirty="0">
                <a:latin typeface="Arial Narrow"/>
                <a:cs typeface="Arial Narrow"/>
              </a:rPr>
              <a:t>adquiridos em grande quantidade. Estes componentes são identificados pelo sufixo</a:t>
            </a:r>
            <a:r>
              <a:rPr sz="1600" spc="-15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“CR”.</a:t>
            </a:r>
            <a:endParaRPr sz="16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Arial Narrow"/>
              <a:cs typeface="Arial Narrow"/>
            </a:endParaRPr>
          </a:p>
          <a:p>
            <a:pPr marL="12700" marR="5715" algn="just">
              <a:lnSpc>
                <a:spcPct val="90000"/>
              </a:lnSpc>
            </a:pPr>
            <a:r>
              <a:rPr sz="1800" b="1" spc="-5" dirty="0">
                <a:latin typeface="Arial Narrow"/>
                <a:cs typeface="Arial Narrow"/>
              </a:rPr>
              <a:t>OTP </a:t>
            </a:r>
            <a:r>
              <a:rPr sz="1800" b="1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Estes dispositivos </a:t>
            </a:r>
            <a:r>
              <a:rPr sz="1600" spc="-10" dirty="0">
                <a:latin typeface="Arial Narrow"/>
                <a:cs typeface="Arial Narrow"/>
              </a:rPr>
              <a:t>utilizam memória </a:t>
            </a:r>
            <a:r>
              <a:rPr sz="1600" spc="-5" dirty="0">
                <a:latin typeface="Arial Narrow"/>
                <a:cs typeface="Arial Narrow"/>
              </a:rPr>
              <a:t>PROM para </a:t>
            </a:r>
            <a:r>
              <a:rPr sz="1600" spc="-10" dirty="0">
                <a:latin typeface="Arial Narrow"/>
                <a:cs typeface="Arial Narrow"/>
              </a:rPr>
              <a:t>armazenar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Eles vem de </a:t>
            </a:r>
            <a:r>
              <a:rPr sz="1600" spc="-10" dirty="0">
                <a:latin typeface="Arial Narrow"/>
                <a:cs typeface="Arial Narrow"/>
              </a:rPr>
              <a:t>fábrica </a:t>
            </a:r>
            <a:r>
              <a:rPr sz="1600" spc="-5" dirty="0">
                <a:latin typeface="Arial Narrow"/>
                <a:cs typeface="Arial Narrow"/>
              </a:rPr>
              <a:t>vazios,  sendo a </a:t>
            </a:r>
            <a:r>
              <a:rPr sz="1600" spc="-10" dirty="0">
                <a:latin typeface="Arial Narrow"/>
                <a:cs typeface="Arial Narrow"/>
              </a:rPr>
              <a:t>gravação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programa feita pelo usuário, não podendo </a:t>
            </a:r>
            <a:r>
              <a:rPr sz="1600" spc="-5" dirty="0">
                <a:latin typeface="Arial Narrow"/>
                <a:cs typeface="Arial Narrow"/>
              </a:rPr>
              <a:t>o </a:t>
            </a:r>
            <a:r>
              <a:rPr sz="1600" spc="-10" dirty="0">
                <a:latin typeface="Arial Narrow"/>
                <a:cs typeface="Arial Narrow"/>
              </a:rPr>
              <a:t>mesmo </a:t>
            </a:r>
            <a:r>
              <a:rPr sz="1600" spc="-5" dirty="0">
                <a:latin typeface="Arial Narrow"/>
                <a:cs typeface="Arial Narrow"/>
              </a:rPr>
              <a:t>ser regravado. Isto </a:t>
            </a:r>
            <a:r>
              <a:rPr sz="1600" spc="-10" dirty="0">
                <a:latin typeface="Arial Narrow"/>
                <a:cs typeface="Arial Narrow"/>
              </a:rPr>
              <a:t>impede </a:t>
            </a:r>
            <a:r>
              <a:rPr sz="1600" spc="-5" dirty="0">
                <a:latin typeface="Arial Narrow"/>
                <a:cs typeface="Arial Narrow"/>
              </a:rPr>
              <a:t>a  </a:t>
            </a:r>
            <a:r>
              <a:rPr sz="1600" spc="-10" dirty="0">
                <a:latin typeface="Arial Narrow"/>
                <a:cs typeface="Arial Narrow"/>
              </a:rPr>
              <a:t>utilização </a:t>
            </a:r>
            <a:r>
              <a:rPr sz="1600" spc="-5" dirty="0">
                <a:latin typeface="Arial Narrow"/>
                <a:cs typeface="Arial Narrow"/>
              </a:rPr>
              <a:t>destes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na fase </a:t>
            </a:r>
            <a:r>
              <a:rPr sz="1600" spc="-10" dirty="0">
                <a:latin typeface="Arial Narrow"/>
                <a:cs typeface="Arial Narrow"/>
              </a:rPr>
              <a:t>de desenvolvimento </a:t>
            </a:r>
            <a:r>
              <a:rPr sz="1600" spc="-5" dirty="0">
                <a:latin typeface="Arial Narrow"/>
                <a:cs typeface="Arial Narrow"/>
              </a:rPr>
              <a:t>e teste de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mesmos são identificados  </a:t>
            </a:r>
            <a:r>
              <a:rPr sz="1600" spc="-5" dirty="0">
                <a:latin typeface="Arial Narrow"/>
                <a:cs typeface="Arial Narrow"/>
              </a:rPr>
              <a:t>pelo sufixo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“C”.</a:t>
            </a:r>
            <a:endParaRPr sz="16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Arial Narrow"/>
              <a:cs typeface="Arial Narrow"/>
            </a:endParaRPr>
          </a:p>
          <a:p>
            <a:pPr marL="12700" marR="5080" algn="just">
              <a:lnSpc>
                <a:spcPct val="90000"/>
              </a:lnSpc>
            </a:pPr>
            <a:r>
              <a:rPr sz="1800" b="1" dirty="0">
                <a:latin typeface="Arial Narrow"/>
                <a:cs typeface="Arial Narrow"/>
              </a:rPr>
              <a:t>EPROM - </a:t>
            </a:r>
            <a:r>
              <a:rPr sz="1600" spc="-5" dirty="0">
                <a:latin typeface="Arial Narrow"/>
                <a:cs typeface="Arial Narrow"/>
              </a:rPr>
              <a:t>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possuem </a:t>
            </a:r>
            <a:r>
              <a:rPr sz="1600" spc="-10" dirty="0">
                <a:latin typeface="Arial Narrow"/>
                <a:cs typeface="Arial Narrow"/>
              </a:rPr>
              <a:t>uma janela onde podemos, através da </a:t>
            </a:r>
            <a:r>
              <a:rPr sz="1600" spc="-5" dirty="0">
                <a:latin typeface="Arial Narrow"/>
                <a:cs typeface="Arial Narrow"/>
              </a:rPr>
              <a:t>exposição a </a:t>
            </a:r>
            <a:r>
              <a:rPr sz="1600" spc="-10" dirty="0">
                <a:latin typeface="Arial Narrow"/>
                <a:cs typeface="Arial Narrow"/>
              </a:rPr>
              <a:t>raios ultravioletas,  apagar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programas </a:t>
            </a:r>
            <a:r>
              <a:rPr sz="1600" spc="-5" dirty="0">
                <a:latin typeface="Arial Narrow"/>
                <a:cs typeface="Arial Narrow"/>
              </a:rPr>
              <a:t>gravados no chip. </a:t>
            </a:r>
            <a:r>
              <a:rPr sz="1600" spc="-10" dirty="0">
                <a:latin typeface="Arial Narrow"/>
                <a:cs typeface="Arial Narrow"/>
              </a:rPr>
              <a:t>Embora seja trabalhoso efetuar </a:t>
            </a:r>
            <a:r>
              <a:rPr sz="1600" spc="-5" dirty="0">
                <a:latin typeface="Arial Narrow"/>
                <a:cs typeface="Arial Narrow"/>
              </a:rPr>
              <a:t>o </a:t>
            </a:r>
            <a:r>
              <a:rPr sz="1600" spc="-10" dirty="0">
                <a:latin typeface="Arial Narrow"/>
                <a:cs typeface="Arial Narrow"/>
              </a:rPr>
              <a:t>apagamento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programa, </a:t>
            </a:r>
            <a:r>
              <a:rPr sz="1600" spc="-5" dirty="0">
                <a:latin typeface="Arial Narrow"/>
                <a:cs typeface="Arial Narrow"/>
              </a:rPr>
              <a:t>estes  </a:t>
            </a:r>
            <a:r>
              <a:rPr sz="1600" spc="-10" dirty="0">
                <a:latin typeface="Arial Narrow"/>
                <a:cs typeface="Arial Narrow"/>
              </a:rPr>
              <a:t>componentes podem </a:t>
            </a:r>
            <a:r>
              <a:rPr sz="1600" spc="-5" dirty="0">
                <a:latin typeface="Arial Narrow"/>
                <a:cs typeface="Arial Narrow"/>
              </a:rPr>
              <a:t>ser utilizados </a:t>
            </a:r>
            <a:r>
              <a:rPr sz="1600" spc="-10" dirty="0">
                <a:latin typeface="Arial Narrow"/>
                <a:cs typeface="Arial Narrow"/>
              </a:rPr>
              <a:t>na </a:t>
            </a:r>
            <a:r>
              <a:rPr sz="1600" spc="-5" dirty="0">
                <a:latin typeface="Arial Narrow"/>
                <a:cs typeface="Arial Narrow"/>
              </a:rPr>
              <a:t>fase de testes e </a:t>
            </a:r>
            <a:r>
              <a:rPr sz="1600" spc="-10" dirty="0">
                <a:latin typeface="Arial Narrow"/>
                <a:cs typeface="Arial Narrow"/>
              </a:rPr>
              <a:t>desenvolvimento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O sufixo pode ser </a:t>
            </a:r>
            <a:r>
              <a:rPr sz="1600" dirty="0">
                <a:latin typeface="Arial Narrow"/>
                <a:cs typeface="Arial Narrow"/>
              </a:rPr>
              <a:t>“JW”  </a:t>
            </a:r>
            <a:r>
              <a:rPr sz="1600" spc="-5" dirty="0">
                <a:latin typeface="Arial Narrow"/>
                <a:cs typeface="Arial Narrow"/>
              </a:rPr>
              <a:t>para dispositivos </a:t>
            </a:r>
            <a:r>
              <a:rPr sz="1600" spc="-10" dirty="0">
                <a:latin typeface="Arial Narrow"/>
                <a:cs typeface="Arial Narrow"/>
              </a:rPr>
              <a:t>com encapsulamento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tipo </a:t>
            </a:r>
            <a:r>
              <a:rPr sz="1600" spc="-5" dirty="0">
                <a:latin typeface="Arial Narrow"/>
                <a:cs typeface="Arial Narrow"/>
              </a:rPr>
              <a:t>DIP ou “CL” para dispositivos com </a:t>
            </a:r>
            <a:r>
              <a:rPr sz="1600" spc="-10" dirty="0">
                <a:latin typeface="Arial Narrow"/>
                <a:cs typeface="Arial Narrow"/>
              </a:rPr>
              <a:t>encapsulamento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tipo  </a:t>
            </a:r>
            <a:r>
              <a:rPr sz="1600" dirty="0">
                <a:latin typeface="Arial Narrow"/>
                <a:cs typeface="Arial Narrow"/>
              </a:rPr>
              <a:t>PLCC.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Arial Narrow"/>
              <a:cs typeface="Arial Narrow"/>
            </a:endParaRPr>
          </a:p>
          <a:p>
            <a:pPr marL="12700" marR="5715" algn="just">
              <a:lnSpc>
                <a:spcPct val="90000"/>
              </a:lnSpc>
            </a:pPr>
            <a:r>
              <a:rPr sz="1800" b="1" dirty="0">
                <a:latin typeface="Arial Narrow"/>
                <a:cs typeface="Arial Narrow"/>
              </a:rPr>
              <a:t>FLASH </a:t>
            </a:r>
            <a:r>
              <a:rPr sz="1600" b="1" spc="-5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Identificados </a:t>
            </a:r>
            <a:r>
              <a:rPr sz="1600" spc="-10" dirty="0">
                <a:latin typeface="Arial Narrow"/>
                <a:cs typeface="Arial Narrow"/>
              </a:rPr>
              <a:t>pelo sufixo </a:t>
            </a:r>
            <a:r>
              <a:rPr sz="1600" spc="-5" dirty="0">
                <a:latin typeface="Arial Narrow"/>
                <a:cs typeface="Arial Narrow"/>
              </a:rPr>
              <a:t>“F”, 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permitem ser </a:t>
            </a:r>
            <a:r>
              <a:rPr sz="1600" spc="-10" dirty="0">
                <a:latin typeface="Arial Narrow"/>
                <a:cs typeface="Arial Narrow"/>
              </a:rPr>
              <a:t>apagados/regravados </a:t>
            </a:r>
            <a:r>
              <a:rPr sz="1600" spc="-5" dirty="0">
                <a:latin typeface="Arial Narrow"/>
                <a:cs typeface="Arial Narrow"/>
              </a:rPr>
              <a:t>milhares </a:t>
            </a:r>
            <a:r>
              <a:rPr sz="1600" spc="-15" dirty="0">
                <a:latin typeface="Arial Narrow"/>
                <a:cs typeface="Arial Narrow"/>
              </a:rPr>
              <a:t>de  </a:t>
            </a:r>
            <a:r>
              <a:rPr sz="1600" spc="-5" dirty="0">
                <a:latin typeface="Arial Narrow"/>
                <a:cs typeface="Arial Narrow"/>
              </a:rPr>
              <a:t>vezes </a:t>
            </a:r>
            <a:r>
              <a:rPr sz="1600" spc="-10" dirty="0">
                <a:latin typeface="Arial Narrow"/>
                <a:cs typeface="Arial Narrow"/>
              </a:rPr>
              <a:t>através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sinais </a:t>
            </a:r>
            <a:r>
              <a:rPr sz="1600" spc="-5" dirty="0">
                <a:latin typeface="Arial Narrow"/>
                <a:cs typeface="Arial Narrow"/>
              </a:rPr>
              <a:t>elétricos </a:t>
            </a:r>
            <a:r>
              <a:rPr sz="1600" spc="-10" dirty="0">
                <a:latin typeface="Arial Narrow"/>
                <a:cs typeface="Arial Narrow"/>
              </a:rPr>
              <a:t>aplicados </a:t>
            </a:r>
            <a:r>
              <a:rPr sz="1600" spc="-5" dirty="0">
                <a:latin typeface="Arial Narrow"/>
                <a:cs typeface="Arial Narrow"/>
              </a:rPr>
              <a:t>em </a:t>
            </a:r>
            <a:r>
              <a:rPr sz="1600" spc="-10" dirty="0">
                <a:latin typeface="Arial Narrow"/>
                <a:cs typeface="Arial Narrow"/>
              </a:rPr>
              <a:t>alguns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seus </a:t>
            </a:r>
            <a:r>
              <a:rPr sz="1600" spc="-5" dirty="0">
                <a:latin typeface="Arial Narrow"/>
                <a:cs typeface="Arial Narrow"/>
              </a:rPr>
              <a:t>pinos, o </a:t>
            </a:r>
            <a:r>
              <a:rPr sz="1600" spc="-10" dirty="0">
                <a:latin typeface="Arial Narrow"/>
                <a:cs typeface="Arial Narrow"/>
              </a:rPr>
              <a:t>que pode </a:t>
            </a:r>
            <a:r>
              <a:rPr sz="1600" spc="-5" dirty="0">
                <a:latin typeface="Arial Narrow"/>
                <a:cs typeface="Arial Narrow"/>
              </a:rPr>
              <a:t>ser feito </a:t>
            </a:r>
            <a:r>
              <a:rPr sz="1600" spc="-10" dirty="0">
                <a:latin typeface="Arial Narrow"/>
                <a:cs typeface="Arial Narrow"/>
              </a:rPr>
              <a:t>automaticamente </a:t>
            </a:r>
            <a:r>
              <a:rPr sz="1600" spc="-5" dirty="0">
                <a:latin typeface="Arial Narrow"/>
                <a:cs typeface="Arial Narrow"/>
              </a:rPr>
              <a:t>por  um circuito </a:t>
            </a:r>
            <a:r>
              <a:rPr sz="1600" spc="-10" dirty="0">
                <a:latin typeface="Arial Narrow"/>
                <a:cs typeface="Arial Narrow"/>
              </a:rPr>
              <a:t>gravador </a:t>
            </a:r>
            <a:r>
              <a:rPr sz="1600" spc="-5" dirty="0">
                <a:latin typeface="Arial Narrow"/>
                <a:cs typeface="Arial Narrow"/>
              </a:rPr>
              <a:t>de Flash </a:t>
            </a:r>
            <a:r>
              <a:rPr sz="1600" spc="-10" dirty="0">
                <a:latin typeface="Arial Narrow"/>
                <a:cs typeface="Arial Narrow"/>
              </a:rPr>
              <a:t>como </a:t>
            </a:r>
            <a:r>
              <a:rPr sz="1600" spc="-5" dirty="0">
                <a:latin typeface="Arial Narrow"/>
                <a:cs typeface="Arial Narrow"/>
              </a:rPr>
              <a:t>o Picstart Plus, fabricado </a:t>
            </a:r>
            <a:r>
              <a:rPr sz="1600" spc="-10" dirty="0">
                <a:latin typeface="Arial Narrow"/>
                <a:cs typeface="Arial Narrow"/>
              </a:rPr>
              <a:t>pela </a:t>
            </a:r>
            <a:r>
              <a:rPr sz="1600" spc="-5" dirty="0">
                <a:latin typeface="Arial Narrow"/>
                <a:cs typeface="Arial Narrow"/>
              </a:rPr>
              <a:t>Microchip ou o JDM, cujo </a:t>
            </a:r>
            <a:r>
              <a:rPr sz="1600" spc="-10" dirty="0">
                <a:latin typeface="Arial Narrow"/>
                <a:cs typeface="Arial Narrow"/>
              </a:rPr>
              <a:t>hardware </a:t>
            </a:r>
            <a:r>
              <a:rPr sz="1600" spc="-5" dirty="0">
                <a:latin typeface="Arial Narrow"/>
                <a:cs typeface="Arial Narrow"/>
              </a:rPr>
              <a:t>é  </a:t>
            </a:r>
            <a:r>
              <a:rPr sz="1600" spc="-10" dirty="0">
                <a:latin typeface="Arial Narrow"/>
                <a:cs typeface="Arial Narrow"/>
              </a:rPr>
              <a:t>encontrado facilmente na internet. </a:t>
            </a:r>
            <a:r>
              <a:rPr sz="1600" spc="-5" dirty="0">
                <a:latin typeface="Arial Narrow"/>
                <a:cs typeface="Arial Narrow"/>
              </a:rPr>
              <a:t>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são a </a:t>
            </a:r>
            <a:r>
              <a:rPr sz="1600" spc="-10" dirty="0">
                <a:latin typeface="Arial Narrow"/>
                <a:cs typeface="Arial Narrow"/>
              </a:rPr>
              <a:t>melhor </a:t>
            </a:r>
            <a:r>
              <a:rPr sz="1600" spc="-5" dirty="0">
                <a:latin typeface="Arial Narrow"/>
                <a:cs typeface="Arial Narrow"/>
              </a:rPr>
              <a:t>opção </a:t>
            </a:r>
            <a:r>
              <a:rPr sz="1600" spc="-1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teste de </a:t>
            </a:r>
            <a:r>
              <a:rPr sz="1600" spc="-10" dirty="0">
                <a:latin typeface="Arial Narrow"/>
                <a:cs typeface="Arial Narrow"/>
              </a:rPr>
              <a:t>programas </a:t>
            </a:r>
            <a:r>
              <a:rPr sz="1600" spc="-5" dirty="0">
                <a:latin typeface="Arial Narrow"/>
                <a:cs typeface="Arial Narrow"/>
              </a:rPr>
              <a:t>e  </a:t>
            </a:r>
            <a:r>
              <a:rPr sz="1600" spc="-10" dirty="0">
                <a:latin typeface="Arial Narrow"/>
                <a:cs typeface="Arial Narrow"/>
              </a:rPr>
              <a:t>implementação </a:t>
            </a:r>
            <a:r>
              <a:rPr sz="1600" spc="-5" dirty="0">
                <a:latin typeface="Arial Narrow"/>
                <a:cs typeface="Arial Narrow"/>
              </a:rPr>
              <a:t>final dos circuitos, visto que estão ficando cada dia mais</a:t>
            </a:r>
            <a:r>
              <a:rPr sz="1600" spc="-10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baratos.</a:t>
            </a:r>
            <a:endParaRPr sz="160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013" y="464261"/>
            <a:ext cx="535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VISÃO GERAL </a:t>
            </a:r>
            <a:r>
              <a:rPr spc="5" dirty="0"/>
              <a:t>DO</a:t>
            </a:r>
            <a:r>
              <a:rPr spc="-135" dirty="0"/>
              <a:t> </a:t>
            </a:r>
            <a:r>
              <a:rPr spc="-5" dirty="0"/>
              <a:t>PIC18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93850" y="984250"/>
          <a:ext cx="6020435" cy="5207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6816"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Características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PIC18F2420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PIC18F2520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PIC18F4420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PIC18F4520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Frequência de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operação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 programa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(Bytes)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32768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32768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Memória de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programa</a:t>
                      </a:r>
                      <a:r>
                        <a:rPr sz="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(Instruções)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8192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8192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dados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1536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1536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 dados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EEPROM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Fontes de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interrupção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de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I/O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 D,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 D,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Timers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94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Capture/Compare/PWM</a:t>
                      </a:r>
                      <a:r>
                        <a:rPr sz="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Modules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44450" marR="1003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Enhanced  Capture/Compare/PWM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Modules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10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Comunicação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serial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4490" marR="113030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4490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Comunicação paralela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(PSP)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Não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Não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Conversor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A/D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10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bits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13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13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Resets (e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Delays)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3111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103">
                <a:tc>
                  <a:txBody>
                    <a:bodyPr/>
                    <a:lstStyle/>
                    <a:p>
                      <a:pPr marL="44450" marR="223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Detecção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programação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em  alta/baixa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tensão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6817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Brown-out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Detect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Programável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87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Set de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instruções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15875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23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Encapsulamentos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28 - Pin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SOIC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0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28 - Pin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SOIC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40 - Pin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TQFP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40 - Pin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TQFP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8450" y="533336"/>
            <a:ext cx="4502150" cy="57388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5525" y="1308861"/>
            <a:ext cx="2509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</a:t>
            </a:r>
            <a:r>
              <a:rPr sz="2400" spc="-40" dirty="0"/>
              <a:t>R</a:t>
            </a:r>
            <a:r>
              <a:rPr sz="2400" dirty="0"/>
              <a:t>Q</a:t>
            </a:r>
            <a:r>
              <a:rPr sz="2400" spc="5" dirty="0"/>
              <a:t>U</a:t>
            </a:r>
            <a:r>
              <a:rPr sz="2400" spc="-5" dirty="0"/>
              <a:t>IT</a:t>
            </a:r>
            <a:r>
              <a:rPr sz="2400" spc="-10" dirty="0"/>
              <a:t>E</a:t>
            </a:r>
            <a:r>
              <a:rPr sz="2400" spc="-5" dirty="0"/>
              <a:t>TURA  INTERNA </a:t>
            </a:r>
            <a:r>
              <a:rPr sz="2400" dirty="0"/>
              <a:t>DO  </a:t>
            </a:r>
            <a:r>
              <a:rPr sz="2400" spc="-5" dirty="0"/>
              <a:t>PIC18F4520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007770" y="3227959"/>
            <a:ext cx="217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Arquitetura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Harvard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3505200"/>
            <a:ext cx="3719576" cy="1752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1605" marR="5080" indent="-258699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PRINCIPAIS </a:t>
            </a:r>
            <a:r>
              <a:rPr dirty="0"/>
              <a:t>CARACTERÍSTICAS</a:t>
            </a:r>
            <a:r>
              <a:rPr spc="-90" dirty="0"/>
              <a:t> </a:t>
            </a:r>
            <a:r>
              <a:rPr spc="5" dirty="0"/>
              <a:t>DO  </a:t>
            </a:r>
            <a:r>
              <a:rPr dirty="0"/>
              <a:t>PIC18F4520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90802"/>
            <a:ext cx="8168640" cy="420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2603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partir da </a:t>
            </a:r>
            <a:r>
              <a:rPr sz="1800" dirty="0">
                <a:latin typeface="Arial"/>
                <a:cs typeface="Arial"/>
              </a:rPr>
              <a:t>série </a:t>
            </a:r>
            <a:r>
              <a:rPr sz="1800" spc="-5" dirty="0">
                <a:latin typeface="Arial"/>
                <a:cs typeface="Arial"/>
              </a:rPr>
              <a:t>PIC18, a arquitetura </a:t>
            </a:r>
            <a:r>
              <a:rPr sz="1800" dirty="0">
                <a:latin typeface="Arial"/>
                <a:cs typeface="Arial"/>
              </a:rPr>
              <a:t>RISC </a:t>
            </a:r>
            <a:r>
              <a:rPr sz="1800" spc="-5" dirty="0">
                <a:latin typeface="Arial"/>
                <a:cs typeface="Arial"/>
              </a:rPr>
              <a:t>foi otimizada para obter alta  performance com a utilização de um compilador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Capacidade para executar até 10 milhões de instruções por segundo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10MIPS);</a:t>
            </a:r>
            <a:endParaRPr sz="1800">
              <a:latin typeface="Arial"/>
              <a:cs typeface="Arial"/>
            </a:endParaRPr>
          </a:p>
          <a:p>
            <a:pPr marL="142240" indent="-129539">
              <a:lnSpc>
                <a:spcPct val="100000"/>
              </a:lnSpc>
              <a:spcBef>
                <a:spcPts val="1000"/>
              </a:spcBef>
              <a:buChar char="•"/>
              <a:tabLst>
                <a:tab pos="142240" algn="l"/>
              </a:tabLst>
            </a:pPr>
            <a:r>
              <a:rPr sz="1800" dirty="0">
                <a:latin typeface="Arial"/>
                <a:cs typeface="Arial"/>
              </a:rPr>
              <a:t>Até </a:t>
            </a:r>
            <a:r>
              <a:rPr sz="1800" spc="-5" dirty="0">
                <a:latin typeface="Arial"/>
                <a:cs typeface="Arial"/>
              </a:rPr>
              <a:t>40MHz de sinal de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De 4MHz a 10MHz de 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o PLL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ativo;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Instruções com </a:t>
            </a:r>
            <a:r>
              <a:rPr sz="1800" dirty="0">
                <a:latin typeface="Arial"/>
                <a:cs typeface="Arial"/>
              </a:rPr>
              <a:t>16 </a:t>
            </a:r>
            <a:r>
              <a:rPr sz="1800" spc="-5" dirty="0">
                <a:latin typeface="Arial"/>
                <a:cs typeface="Arial"/>
              </a:rPr>
              <a:t>bits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tamanho;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994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Níveis de prioridade no tratamento da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interrupção;</a:t>
            </a:r>
            <a:endParaRPr sz="1800">
              <a:latin typeface="Arial"/>
              <a:cs typeface="Arial"/>
            </a:endParaRPr>
          </a:p>
          <a:p>
            <a:pPr marL="12700" marR="410845">
              <a:lnSpc>
                <a:spcPct val="100000"/>
              </a:lnSpc>
              <a:spcBef>
                <a:spcPts val="101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Multiplicação por </a:t>
            </a:r>
            <a:r>
              <a:rPr sz="1800" i="1" spc="-5" dirty="0">
                <a:latin typeface="Arial"/>
                <a:cs typeface="Arial"/>
              </a:rPr>
              <a:t>hardware </a:t>
            </a:r>
            <a:r>
              <a:rPr sz="1800" spc="-5" dirty="0">
                <a:latin typeface="Arial"/>
                <a:cs typeface="Arial"/>
              </a:rPr>
              <a:t>entre operandos de 8 bits em um único ciclo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instrução;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994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Set de instruções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estendido;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Modos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gerenciamento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energia.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464261"/>
            <a:ext cx="6670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PERIFÉRICOS </a:t>
            </a:r>
            <a:r>
              <a:rPr spc="5" dirty="0"/>
              <a:t>DO</a:t>
            </a:r>
            <a:r>
              <a:rPr spc="-105" dirty="0"/>
              <a:t> </a:t>
            </a:r>
            <a:r>
              <a:rPr spc="-5" dirty="0"/>
              <a:t>PIC18F4520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039" y="986688"/>
            <a:ext cx="8547100" cy="485902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68275" indent="-143510">
              <a:lnSpc>
                <a:spcPct val="100000"/>
              </a:lnSpc>
              <a:spcBef>
                <a:spcPts val="1145"/>
              </a:spcBef>
              <a:buSzPct val="112500"/>
              <a:buChar char="•"/>
              <a:tabLst>
                <a:tab pos="168910" algn="l"/>
              </a:tabLst>
            </a:pPr>
            <a:r>
              <a:rPr sz="1600" spc="-5" dirty="0">
                <a:latin typeface="Arial"/>
                <a:cs typeface="Arial"/>
              </a:rPr>
              <a:t>Capacidade de corrente de 20 mA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40"/>
              </a:spcBef>
              <a:buChar char="•"/>
              <a:tabLst>
                <a:tab pos="150495" algn="l"/>
              </a:tabLst>
            </a:pPr>
            <a:r>
              <a:rPr sz="1600" spc="70" dirty="0">
                <a:latin typeface="Arial"/>
                <a:cs typeface="Arial"/>
              </a:rPr>
              <a:t>Tr„s </a:t>
            </a:r>
            <a:r>
              <a:rPr sz="1600" spc="-5" dirty="0">
                <a:latin typeface="Arial"/>
                <a:cs typeface="Arial"/>
              </a:rPr>
              <a:t>pinos de interrupção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externa;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temporizador/contadorTimer0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temporizador/contadorTimer1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</a:t>
            </a:r>
            <a:r>
              <a:rPr sz="1600" spc="-10" dirty="0">
                <a:latin typeface="Arial"/>
                <a:cs typeface="Arial"/>
              </a:rPr>
              <a:t>temporizadorTimer2 </a:t>
            </a:r>
            <a:r>
              <a:rPr sz="1600" spc="-5" dirty="0">
                <a:latin typeface="Arial"/>
                <a:cs typeface="Arial"/>
              </a:rPr>
              <a:t>de 8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temporizador/contadorTimer3 de 16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10"/>
              </a:spcBef>
              <a:buChar char="•"/>
              <a:tabLst>
                <a:tab pos="150495" algn="l"/>
              </a:tabLst>
            </a:pPr>
            <a:r>
              <a:rPr sz="1600" spc="-20" dirty="0">
                <a:latin typeface="Arial"/>
                <a:cs typeface="Arial"/>
              </a:rPr>
              <a:t>Treze </a:t>
            </a:r>
            <a:r>
              <a:rPr sz="1600" spc="-5" dirty="0">
                <a:latin typeface="Arial"/>
                <a:cs typeface="Arial"/>
              </a:rPr>
              <a:t>canais de conversor A/D de 10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módulos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Capture/Compare/PWM</a:t>
            </a:r>
            <a:r>
              <a:rPr sz="1600" spc="-5" dirty="0">
                <a:latin typeface="Arial"/>
                <a:cs typeface="Arial"/>
              </a:rPr>
              <a:t>(CCP);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de detecção de alta e baixa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tensão;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5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MSSP podendo operar nos modos </a:t>
            </a:r>
            <a:r>
              <a:rPr sz="1600" spc="5" dirty="0">
                <a:latin typeface="Arial"/>
                <a:cs typeface="Arial"/>
              </a:rPr>
              <a:t>I2C</a:t>
            </a:r>
            <a:r>
              <a:rPr sz="1575" spc="7" baseline="26455" dirty="0">
                <a:latin typeface="Arial"/>
                <a:cs typeface="Arial"/>
              </a:rPr>
              <a:t>TM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SPI</a:t>
            </a:r>
            <a:r>
              <a:rPr sz="1575" spc="-7" baseline="26455" dirty="0">
                <a:latin typeface="Arial"/>
                <a:cs typeface="Arial"/>
              </a:rPr>
              <a:t>TM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</a:t>
            </a:r>
            <a:r>
              <a:rPr sz="1600" spc="-10" dirty="0">
                <a:latin typeface="Arial"/>
                <a:cs typeface="Arial"/>
              </a:rPr>
              <a:t>EUSART </a:t>
            </a:r>
            <a:r>
              <a:rPr sz="1600" spc="-5" dirty="0">
                <a:latin typeface="Arial"/>
                <a:cs typeface="Arial"/>
              </a:rPr>
              <a:t>com endereçamento avançado com suporte para RS232, RS485 e LIN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1.2;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comparadores analógicos com entradas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multiplexadas;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PSP (</a:t>
            </a:r>
            <a:r>
              <a:rPr sz="1600" i="1" spc="-5" dirty="0">
                <a:latin typeface="Arial"/>
                <a:cs typeface="Arial"/>
              </a:rPr>
              <a:t>Parallel Slave</a:t>
            </a:r>
            <a:r>
              <a:rPr sz="1600" i="1" spc="-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Port</a:t>
            </a:r>
            <a:r>
              <a:rPr sz="1600" spc="-5" dirty="0">
                <a:latin typeface="Arial"/>
                <a:cs typeface="Arial"/>
              </a:rPr>
              <a:t>).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642" y="616661"/>
            <a:ext cx="1920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EMEN</a:t>
            </a:r>
            <a:r>
              <a:rPr spc="-215" dirty="0"/>
              <a:t>T</a:t>
            </a:r>
            <a:r>
              <a:rPr spc="5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3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95806"/>
            <a:ext cx="7769859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Ementa</a:t>
            </a:r>
            <a:r>
              <a:rPr sz="2000" b="1" i="1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Botão </a:t>
            </a:r>
            <a:r>
              <a:rPr sz="2000" dirty="0">
                <a:latin typeface="Arial"/>
                <a:cs typeface="Arial"/>
              </a:rPr>
              <a:t>e LED, </a:t>
            </a:r>
            <a:r>
              <a:rPr sz="2000" spc="-35" dirty="0">
                <a:latin typeface="Arial"/>
                <a:cs typeface="Arial"/>
              </a:rPr>
              <a:t>Teclado </a:t>
            </a:r>
            <a:r>
              <a:rPr sz="2000" spc="-5" dirty="0">
                <a:latin typeface="Arial"/>
                <a:cs typeface="Arial"/>
              </a:rPr>
              <a:t>matriz, </a:t>
            </a:r>
            <a:r>
              <a:rPr sz="2000" i="1" dirty="0">
                <a:latin typeface="Arial"/>
                <a:cs typeface="Arial"/>
              </a:rPr>
              <a:t>Displays </a:t>
            </a:r>
            <a:r>
              <a:rPr sz="2000" dirty="0">
                <a:latin typeface="Arial"/>
                <a:cs typeface="Arial"/>
              </a:rPr>
              <a:t>multiplexados,  </a:t>
            </a:r>
            <a:r>
              <a:rPr sz="2000" i="1" dirty="0">
                <a:latin typeface="Arial"/>
                <a:cs typeface="Arial"/>
              </a:rPr>
              <a:t>Display </a:t>
            </a:r>
            <a:r>
              <a:rPr sz="2000" dirty="0">
                <a:latin typeface="Arial"/>
                <a:cs typeface="Arial"/>
              </a:rPr>
              <a:t>de cristal </a:t>
            </a:r>
            <a:r>
              <a:rPr sz="2000" spc="-5" dirty="0">
                <a:latin typeface="Arial"/>
                <a:cs typeface="Arial"/>
              </a:rPr>
              <a:t>líquido, Conversão A/D, Modulação por </a:t>
            </a:r>
            <a:r>
              <a:rPr sz="2000" dirty="0">
                <a:latin typeface="Arial"/>
                <a:cs typeface="Arial"/>
              </a:rPr>
              <a:t>largura de  pulso </a:t>
            </a:r>
            <a:r>
              <a:rPr sz="2000" spc="-5" dirty="0">
                <a:latin typeface="Arial"/>
                <a:cs typeface="Arial"/>
              </a:rPr>
              <a:t>PWM, </a:t>
            </a:r>
            <a:r>
              <a:rPr sz="2000" dirty="0">
                <a:latin typeface="Arial"/>
                <a:cs typeface="Arial"/>
              </a:rPr>
              <a:t>Comunicação serial RS232 e </a:t>
            </a:r>
            <a:r>
              <a:rPr sz="2000" spc="-5" dirty="0">
                <a:latin typeface="Arial"/>
                <a:cs typeface="Arial"/>
              </a:rPr>
              <a:t>RS485, Protocolos </a:t>
            </a:r>
            <a:r>
              <a:rPr sz="2000" dirty="0">
                <a:latin typeface="Arial"/>
                <a:cs typeface="Arial"/>
              </a:rPr>
              <a:t>I2C e  </a:t>
            </a:r>
            <a:r>
              <a:rPr sz="2000" spc="-5" dirty="0">
                <a:latin typeface="Arial"/>
                <a:cs typeface="Arial"/>
              </a:rPr>
              <a:t>SPI.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Material didático: </a:t>
            </a:r>
            <a:r>
              <a:rPr sz="2000" dirty="0">
                <a:latin typeface="Arial"/>
                <a:cs typeface="Arial"/>
              </a:rPr>
              <a:t>ZANCO, </a:t>
            </a:r>
            <a:r>
              <a:rPr sz="2000" spc="-50" dirty="0">
                <a:latin typeface="Arial"/>
                <a:cs typeface="Arial"/>
              </a:rPr>
              <a:t>W. </a:t>
            </a:r>
            <a:r>
              <a:rPr sz="2000" spc="-5" dirty="0">
                <a:latin typeface="Arial"/>
                <a:cs typeface="Arial"/>
              </a:rPr>
              <a:t>S. </a:t>
            </a:r>
            <a:r>
              <a:rPr sz="2000" b="1" spc="-5" dirty="0">
                <a:latin typeface="Arial"/>
                <a:cs typeface="Arial"/>
              </a:rPr>
              <a:t>Microcontroladores PIC18F4520  </a:t>
            </a:r>
            <a:r>
              <a:rPr sz="2000" b="1" dirty="0">
                <a:latin typeface="Arial"/>
                <a:cs typeface="Arial"/>
              </a:rPr>
              <a:t>com Linguagem C - </a:t>
            </a:r>
            <a:r>
              <a:rPr sz="2000" i="1" spc="-5" dirty="0">
                <a:latin typeface="Arial"/>
                <a:cs typeface="Arial"/>
              </a:rPr>
              <a:t>uma abordagem </a:t>
            </a:r>
            <a:r>
              <a:rPr sz="2000" i="1" dirty="0">
                <a:latin typeface="Arial"/>
                <a:cs typeface="Arial"/>
              </a:rPr>
              <a:t>prática e objetiva</a:t>
            </a:r>
            <a:r>
              <a:rPr sz="2000" dirty="0">
                <a:latin typeface="Arial"/>
                <a:cs typeface="Arial"/>
              </a:rPr>
              <a:t>. </a:t>
            </a:r>
            <a:r>
              <a:rPr sz="2000" spc="-195" dirty="0">
                <a:latin typeface="Arial"/>
                <a:cs typeface="Arial"/>
              </a:rPr>
              <a:t>1ã </a:t>
            </a:r>
            <a:r>
              <a:rPr sz="2000" dirty="0">
                <a:latin typeface="Arial"/>
                <a:cs typeface="Arial"/>
              </a:rPr>
              <a:t>edição.  São Paulo: Érica,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2010.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Material </a:t>
            </a:r>
            <a:r>
              <a:rPr sz="2000" b="1" spc="-5" dirty="0">
                <a:latin typeface="Arial"/>
                <a:cs typeface="Arial"/>
              </a:rPr>
              <a:t>de </a:t>
            </a:r>
            <a:r>
              <a:rPr sz="2000" b="1" dirty="0">
                <a:latin typeface="Arial"/>
                <a:cs typeface="Arial"/>
              </a:rPr>
              <a:t>apoio: site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  <a:hlinkClick r:id="rId2"/>
              </a:rPr>
              <a:t>http://www.wagnerzanco.com.br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5360" y="464261"/>
            <a:ext cx="5730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PINAGEM </a:t>
            </a:r>
            <a:r>
              <a:rPr spc="5" dirty="0"/>
              <a:t>DO</a:t>
            </a:r>
            <a:r>
              <a:rPr spc="-65" dirty="0"/>
              <a:t> </a:t>
            </a:r>
            <a:r>
              <a:rPr spc="-5" dirty="0"/>
              <a:t>PIC18F4520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990600"/>
            <a:ext cx="6967601" cy="5257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176" y="464261"/>
            <a:ext cx="48621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PINO</a:t>
            </a:r>
            <a:r>
              <a:rPr spc="-105" dirty="0"/>
              <a:t> </a:t>
            </a:r>
            <a:r>
              <a:rPr spc="-15" dirty="0"/>
              <a:t>MULTIPLEXADO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19302"/>
            <a:ext cx="80073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10" dirty="0">
                <a:latin typeface="Arial"/>
                <a:cs typeface="Arial"/>
              </a:rPr>
              <a:t>Um </a:t>
            </a:r>
            <a:r>
              <a:rPr sz="1600" spc="-5" dirty="0">
                <a:latin typeface="Arial"/>
                <a:cs typeface="Arial"/>
              </a:rPr>
              <a:t>pino está multiplexado quando ele é capaz </a:t>
            </a:r>
            <a:r>
              <a:rPr sz="1600" dirty="0">
                <a:latin typeface="Arial"/>
                <a:cs typeface="Arial"/>
              </a:rPr>
              <a:t>de </a:t>
            </a:r>
            <a:r>
              <a:rPr sz="1600" spc="-5" dirty="0">
                <a:latin typeface="Arial"/>
                <a:cs typeface="Arial"/>
              </a:rPr>
              <a:t>desempenhar mais de uma função.  É necessário, no entanto, que o pino </a:t>
            </a:r>
            <a:r>
              <a:rPr sz="1600" spc="-10" dirty="0">
                <a:latin typeface="Arial"/>
                <a:cs typeface="Arial"/>
              </a:rPr>
              <a:t>seja </a:t>
            </a:r>
            <a:r>
              <a:rPr sz="1600" spc="-5" dirty="0">
                <a:latin typeface="Arial"/>
                <a:cs typeface="Arial"/>
              </a:rPr>
              <a:t>configurado </a:t>
            </a:r>
            <a:r>
              <a:rPr sz="1600" dirty="0">
                <a:latin typeface="Arial"/>
                <a:cs typeface="Arial"/>
              </a:rPr>
              <a:t>para </a:t>
            </a:r>
            <a:r>
              <a:rPr sz="1600" spc="-5" dirty="0">
                <a:latin typeface="Arial"/>
                <a:cs typeface="Arial"/>
              </a:rPr>
              <a:t>executar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das </a:t>
            </a:r>
            <a:r>
              <a:rPr sz="1600" dirty="0">
                <a:latin typeface="Arial"/>
                <a:cs typeface="Arial"/>
              </a:rPr>
              <a:t>funções  </a:t>
            </a:r>
            <a:r>
              <a:rPr sz="1600" spc="-5" dirty="0">
                <a:latin typeface="Arial"/>
                <a:cs typeface="Arial"/>
              </a:rPr>
              <a:t>para as quais </a:t>
            </a:r>
            <a:r>
              <a:rPr sz="1600" spc="-10" dirty="0">
                <a:latin typeface="Arial"/>
                <a:cs typeface="Arial"/>
              </a:rPr>
              <a:t>ele </a:t>
            </a:r>
            <a:r>
              <a:rPr sz="1600" spc="-5" dirty="0">
                <a:latin typeface="Arial"/>
                <a:cs typeface="Arial"/>
              </a:rPr>
              <a:t>está </a:t>
            </a:r>
            <a:r>
              <a:rPr sz="1600" dirty="0">
                <a:latin typeface="Arial"/>
                <a:cs typeface="Arial"/>
              </a:rPr>
              <a:t>apto. </a:t>
            </a:r>
            <a:r>
              <a:rPr sz="1600" spc="-5" dirty="0">
                <a:latin typeface="Arial"/>
                <a:cs typeface="Arial"/>
              </a:rPr>
              <a:t>A configuração que define como o pino irá funcionar é  normalmente feita </a:t>
            </a:r>
            <a:r>
              <a:rPr sz="1600" dirty="0">
                <a:latin typeface="Arial"/>
                <a:cs typeface="Arial"/>
              </a:rPr>
              <a:t>por </a:t>
            </a:r>
            <a:r>
              <a:rPr sz="1600" spc="-5" dirty="0">
                <a:latin typeface="Arial"/>
                <a:cs typeface="Arial"/>
              </a:rPr>
              <a:t>meio do </a:t>
            </a:r>
            <a:r>
              <a:rPr sz="1600" dirty="0">
                <a:latin typeface="Arial"/>
                <a:cs typeface="Arial"/>
              </a:rPr>
              <a:t>programa. </a:t>
            </a:r>
            <a:r>
              <a:rPr sz="1600" spc="-5" dirty="0">
                <a:latin typeface="Arial"/>
                <a:cs typeface="Arial"/>
              </a:rPr>
              <a:t>Algumas funções, </a:t>
            </a:r>
            <a:r>
              <a:rPr sz="1600" dirty="0">
                <a:latin typeface="Arial"/>
                <a:cs typeface="Arial"/>
              </a:rPr>
              <a:t>entretanto, </a:t>
            </a:r>
            <a:r>
              <a:rPr sz="1600" spc="-5" dirty="0">
                <a:latin typeface="Arial"/>
                <a:cs typeface="Arial"/>
              </a:rPr>
              <a:t>podem </a:t>
            </a:r>
            <a:r>
              <a:rPr sz="1600" dirty="0">
                <a:latin typeface="Arial"/>
                <a:cs typeface="Arial"/>
              </a:rPr>
              <a:t>ser  </a:t>
            </a:r>
            <a:r>
              <a:rPr sz="1600" spc="-5" dirty="0">
                <a:latin typeface="Arial"/>
                <a:cs typeface="Arial"/>
              </a:rPr>
              <a:t>ativadas por meio dos bits de configuração na hora da </a:t>
            </a:r>
            <a:r>
              <a:rPr sz="1600" dirty="0">
                <a:latin typeface="Arial"/>
                <a:cs typeface="Arial"/>
              </a:rPr>
              <a:t>gravação. </a:t>
            </a:r>
            <a:r>
              <a:rPr sz="1600" spc="-15" dirty="0">
                <a:latin typeface="Arial"/>
                <a:cs typeface="Arial"/>
              </a:rPr>
              <a:t>Vejamos </a:t>
            </a:r>
            <a:r>
              <a:rPr sz="1600" spc="-5" dirty="0">
                <a:latin typeface="Arial"/>
                <a:cs typeface="Arial"/>
              </a:rPr>
              <a:t>o caso a  </a:t>
            </a:r>
            <a:r>
              <a:rPr sz="1600" spc="-15" dirty="0">
                <a:latin typeface="Arial"/>
                <a:cs typeface="Arial"/>
              </a:rPr>
              <a:t>seguir.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3450" y="2660650"/>
          <a:ext cx="4869179" cy="163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432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Pino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887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/MCLR/VPP/RE3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/MCLR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Função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spc="-5" dirty="0">
                          <a:latin typeface="Arial"/>
                          <a:cs typeface="Arial"/>
                        </a:rPr>
                        <a:t>Reset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VPP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Tensão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programação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Pino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digital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TTL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4601336"/>
            <a:ext cx="807402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25" dirty="0">
                <a:latin typeface="Arial"/>
                <a:cs typeface="Arial"/>
              </a:rPr>
              <a:t>Veja </a:t>
            </a:r>
            <a:r>
              <a:rPr sz="1600" spc="-5" dirty="0">
                <a:latin typeface="Arial"/>
                <a:cs typeface="Arial"/>
              </a:rPr>
              <a:t>que o pino 1 do PIC18F4520 é multiplexado com </a:t>
            </a:r>
            <a:r>
              <a:rPr lang="pt-BR" sz="1600" spc="90" dirty="0">
                <a:latin typeface="Arial"/>
                <a:cs typeface="Arial"/>
              </a:rPr>
              <a:t>três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funções </a:t>
            </a:r>
            <a:r>
              <a:rPr sz="1600" spc="-5" dirty="0">
                <a:latin typeface="Arial"/>
                <a:cs typeface="Arial"/>
              </a:rPr>
              <a:t>diferentes. É  importante </a:t>
            </a:r>
            <a:r>
              <a:rPr sz="1600" dirty="0">
                <a:latin typeface="Arial"/>
                <a:cs typeface="Arial"/>
              </a:rPr>
              <a:t>observar </a:t>
            </a:r>
            <a:r>
              <a:rPr sz="1600" spc="-5" dirty="0">
                <a:latin typeface="Arial"/>
                <a:cs typeface="Arial"/>
              </a:rPr>
              <a:t>que somente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das funções pode esta </a:t>
            </a:r>
            <a:r>
              <a:rPr sz="1600" dirty="0">
                <a:latin typeface="Arial"/>
                <a:cs typeface="Arial"/>
              </a:rPr>
              <a:t>ativa </a:t>
            </a:r>
            <a:r>
              <a:rPr sz="1600" spc="-5" dirty="0">
                <a:latin typeface="Arial"/>
                <a:cs typeface="Arial"/>
              </a:rPr>
              <a:t>de cada </a:t>
            </a:r>
            <a:r>
              <a:rPr sz="1600" dirty="0">
                <a:latin typeface="Arial"/>
                <a:cs typeface="Arial"/>
              </a:rPr>
              <a:t>vez.  </a:t>
            </a:r>
            <a:r>
              <a:rPr sz="1600" spc="-5" dirty="0">
                <a:latin typeface="Arial"/>
                <a:cs typeface="Arial"/>
              </a:rPr>
              <a:t>Quando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função é ativada, automaticamente são desativadas as outras </a:t>
            </a:r>
            <a:r>
              <a:rPr sz="1600" dirty="0">
                <a:latin typeface="Arial"/>
                <a:cs typeface="Arial"/>
              </a:rPr>
              <a:t>funções.  </a:t>
            </a:r>
            <a:r>
              <a:rPr sz="1600" spc="-5" dirty="0">
                <a:latin typeface="Arial"/>
                <a:cs typeface="Arial"/>
              </a:rPr>
              <a:t>Neste caso a função reset é ativada na hora da programação por meio dos bits de  configuração. Estando a função /MCLR desativada a função digital do pino será ativada  (RE3).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844" y="464261"/>
            <a:ext cx="6372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PINO </a:t>
            </a:r>
            <a:r>
              <a:rPr spc="-25" dirty="0"/>
              <a:t>DIGITAIS </a:t>
            </a:r>
            <a:r>
              <a:rPr spc="-5" dirty="0"/>
              <a:t>(pinos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I/O)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1228" y="1171702"/>
            <a:ext cx="3649979" cy="476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O PIC18F4520 possui 40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A, Port B, Port C, Port D e Port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Char char="•"/>
              <a:tabLst>
                <a:tab pos="137795" algn="l"/>
              </a:tabLst>
            </a:pPr>
            <a:r>
              <a:rPr sz="1600" spc="-40" dirty="0">
                <a:latin typeface="Arial"/>
                <a:cs typeface="Arial"/>
              </a:rPr>
              <a:t>Todos </a:t>
            </a:r>
            <a:r>
              <a:rPr sz="1600" spc="-5" dirty="0">
                <a:latin typeface="Arial"/>
                <a:cs typeface="Arial"/>
              </a:rPr>
              <a:t>os pinos são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multiplexados.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A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(RA7:RA0)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B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(RB7:RB0)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(RC7:RC0)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(RD7:RD0)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(RE3:RE0).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36 pinos de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I/O.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pino RE3 </a:t>
            </a:r>
            <a:r>
              <a:rPr sz="1600" dirty="0">
                <a:latin typeface="Arial"/>
                <a:cs typeface="Arial"/>
              </a:rPr>
              <a:t>só </a:t>
            </a:r>
            <a:r>
              <a:rPr sz="1600" spc="-5" dirty="0">
                <a:latin typeface="Arial"/>
                <a:cs typeface="Arial"/>
              </a:rPr>
              <a:t>pode ser configurado  como entrada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914400"/>
            <a:ext cx="4572000" cy="5305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182" y="464261"/>
            <a:ext cx="732535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CONFIGURAÇÃO </a:t>
            </a:r>
            <a:r>
              <a:rPr spc="5" dirty="0"/>
              <a:t>DO</a:t>
            </a:r>
            <a:r>
              <a:rPr spc="-114" dirty="0"/>
              <a:t> </a:t>
            </a:r>
            <a:r>
              <a:rPr spc="5" dirty="0"/>
              <a:t>OSCILADOR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017778"/>
            <a:ext cx="8303259" cy="498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possui dez </a:t>
            </a:r>
            <a:r>
              <a:rPr sz="1800" dirty="0">
                <a:latin typeface="Arial"/>
                <a:cs typeface="Arial"/>
              </a:rPr>
              <a:t>formas </a:t>
            </a:r>
            <a:r>
              <a:rPr sz="1800" spc="-5" dirty="0">
                <a:latin typeface="Arial"/>
                <a:cs typeface="Arial"/>
              </a:rPr>
              <a:t>diferentes de funcionamento do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dirty="0">
                <a:latin typeface="Arial"/>
                <a:cs typeface="Arial"/>
              </a:rPr>
              <a:t>Os  </a:t>
            </a:r>
            <a:r>
              <a:rPr sz="1800" spc="-5" dirty="0">
                <a:latin typeface="Arial"/>
                <a:cs typeface="Arial"/>
              </a:rPr>
              <a:t>bits de configuração </a:t>
            </a:r>
            <a:r>
              <a:rPr sz="1800" dirty="0">
                <a:latin typeface="Arial"/>
                <a:cs typeface="Arial"/>
              </a:rPr>
              <a:t>FOSC2:FOSC0 </a:t>
            </a:r>
            <a:r>
              <a:rPr sz="1800" spc="-5" dirty="0">
                <a:latin typeface="Arial"/>
                <a:cs typeface="Arial"/>
              </a:rPr>
              <a:t>(CONFIG1H&lt;2:0&gt;) são os responsáveis  pela configuração do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spc="-5" dirty="0">
                <a:latin typeface="Arial"/>
                <a:cs typeface="Arial"/>
              </a:rPr>
              <a:t>As opções disponíveis para o oscilador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são: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LP</a:t>
            </a:r>
            <a:r>
              <a:rPr sz="1600" spc="-5" dirty="0">
                <a:latin typeface="Arial"/>
                <a:cs typeface="Arial"/>
              </a:rPr>
              <a:t>: cristal de baixa </a:t>
            </a:r>
            <a:r>
              <a:rPr sz="1600" spc="40" dirty="0">
                <a:latin typeface="Arial"/>
                <a:cs typeface="Arial"/>
              </a:rPr>
              <a:t>pot„ncia </a:t>
            </a:r>
            <a:r>
              <a:rPr sz="1600" spc="-5" dirty="0">
                <a:latin typeface="Arial"/>
                <a:cs typeface="Arial"/>
              </a:rPr>
              <a:t>(até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200KHz).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XT</a:t>
            </a:r>
            <a:r>
              <a:rPr sz="1600" spc="-5" dirty="0">
                <a:latin typeface="Arial"/>
                <a:cs typeface="Arial"/>
              </a:rPr>
              <a:t>: cristal/ressonador (até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4MHz).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00" b="1" spc="-5" dirty="0">
                <a:latin typeface="Arial"/>
                <a:cs typeface="Arial"/>
              </a:rPr>
              <a:t>HS</a:t>
            </a:r>
            <a:r>
              <a:rPr sz="1600" spc="-5" dirty="0">
                <a:latin typeface="Arial"/>
                <a:cs typeface="Arial"/>
              </a:rPr>
              <a:t>: cristal/ressonador de alta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(acima de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4MHz).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HSPLL</a:t>
            </a:r>
            <a:r>
              <a:rPr sz="1600" spc="-5" dirty="0">
                <a:latin typeface="Arial"/>
                <a:cs typeface="Arial"/>
              </a:rPr>
              <a:t>: cristal/ressonador de alta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com o PLL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habilitado.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RC</a:t>
            </a:r>
            <a:r>
              <a:rPr sz="1600" spc="-5" dirty="0">
                <a:latin typeface="Arial"/>
                <a:cs typeface="Arial"/>
              </a:rPr>
              <a:t>: RC externo com saída de </a:t>
            </a:r>
            <a:r>
              <a:rPr sz="1600" i="1" dirty="0">
                <a:latin typeface="Arial"/>
                <a:cs typeface="Arial"/>
              </a:rPr>
              <a:t>clock</a:t>
            </a:r>
            <a:r>
              <a:rPr sz="1600" dirty="0">
                <a:latin typeface="Arial"/>
                <a:cs typeface="Arial"/>
              </a:rPr>
              <a:t>. </a:t>
            </a:r>
            <a:r>
              <a:rPr sz="1600" spc="-5" dirty="0">
                <a:latin typeface="Arial"/>
                <a:cs typeface="Arial"/>
              </a:rPr>
              <a:t>Essa opção fornece ao pino OSC2/CLKO/RA6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um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sinal digital com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quatro vezes menor que a do oscilador principal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(Fosc/4).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b="1" spc="-10" dirty="0">
                <a:latin typeface="Arial"/>
                <a:cs typeface="Arial"/>
              </a:rPr>
              <a:t>RCIO</a:t>
            </a:r>
            <a:r>
              <a:rPr sz="1600" spc="-1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RC externo. Nessa opção o RA6 funciona como pino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INTIO1</a:t>
            </a:r>
            <a:r>
              <a:rPr sz="1600" spc="-5" dirty="0">
                <a:latin typeface="Arial"/>
                <a:cs typeface="Arial"/>
              </a:rPr>
              <a:t>: oscilador interno com Fosc/4 no pino RA6 e pino RA7 configurado como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b="1" spc="-5" dirty="0">
                <a:latin typeface="Arial"/>
                <a:cs typeface="Arial"/>
              </a:rPr>
              <a:t>INTIO2</a:t>
            </a:r>
            <a:r>
              <a:rPr sz="1600" spc="-5" dirty="0">
                <a:latin typeface="Arial"/>
                <a:cs typeface="Arial"/>
              </a:rPr>
              <a:t>: oscilador interno com RA6 e RA7 configurados como pinos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digitais.</a:t>
            </a:r>
            <a:endParaRPr sz="1600" dirty="0">
              <a:latin typeface="Arial"/>
              <a:cs typeface="Arial"/>
            </a:endParaRPr>
          </a:p>
          <a:p>
            <a:pPr marL="12700" marR="243840">
              <a:lnSpc>
                <a:spcPct val="100000"/>
              </a:lnSpc>
              <a:spcBef>
                <a:spcPts val="795"/>
              </a:spcBef>
            </a:pPr>
            <a:r>
              <a:rPr sz="1600" b="1" spc="-5" dirty="0">
                <a:latin typeface="Arial"/>
                <a:cs typeface="Arial"/>
              </a:rPr>
              <a:t>EC</a:t>
            </a:r>
            <a:r>
              <a:rPr sz="1600" spc="-5" dirty="0">
                <a:latin typeface="Arial"/>
                <a:cs typeface="Arial"/>
              </a:rPr>
              <a:t>: oscilador externo com saída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Essa opção fornece no pino OSC2/CLKO/RA6  um sinal digital com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quatro vezes menor que a do oscilador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principal.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ECIO</a:t>
            </a:r>
            <a:r>
              <a:rPr sz="1600" spc="-5" dirty="0">
                <a:latin typeface="Arial"/>
                <a:cs typeface="Arial"/>
              </a:rPr>
              <a:t>: oscilador externo. Nessa opção o pino RA6 funciona como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746" y="554812"/>
            <a:ext cx="2694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474978"/>
            <a:ext cx="78435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Qualquer instrução executada pela CPU </a:t>
            </a:r>
            <a:r>
              <a:rPr sz="1800" dirty="0">
                <a:latin typeface="Arial"/>
                <a:cs typeface="Arial"/>
              </a:rPr>
              <a:t>utiliza </a:t>
            </a:r>
            <a:r>
              <a:rPr sz="1800" spc="-5" dirty="0">
                <a:latin typeface="Arial"/>
                <a:cs typeface="Arial"/>
              </a:rPr>
              <a:t>como </a:t>
            </a:r>
            <a:r>
              <a:rPr sz="1800" spc="35" dirty="0">
                <a:latin typeface="Arial"/>
                <a:cs typeface="Arial"/>
              </a:rPr>
              <a:t>refer„ncia </a:t>
            </a:r>
            <a:r>
              <a:rPr sz="1800" spc="-5" dirty="0">
                <a:latin typeface="Arial"/>
                <a:cs typeface="Arial"/>
              </a:rPr>
              <a:t>um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que é gerado por um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Oscilador pode ser externo </a:t>
            </a:r>
            <a:r>
              <a:rPr sz="1800" spc="-10" dirty="0">
                <a:latin typeface="Arial"/>
                <a:cs typeface="Arial"/>
              </a:rPr>
              <a:t>ou  </a:t>
            </a:r>
            <a:r>
              <a:rPr sz="1800" spc="-5" dirty="0">
                <a:latin typeface="Arial"/>
                <a:cs typeface="Arial"/>
              </a:rPr>
              <a:t>interno.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214751"/>
            <a:ext cx="6096000" cy="2195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6301" y="489965"/>
            <a:ext cx="3855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SINAL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CLOCK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9750" y="1676273"/>
            <a:ext cx="6157849" cy="19574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017778"/>
            <a:ext cx="7919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é uma onda quadrada que sincroniza a execução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sz="1800" spc="-5" dirty="0">
                <a:latin typeface="Arial"/>
                <a:cs typeface="Arial"/>
              </a:rPr>
              <a:t>instruções executadas pela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CPU.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761613"/>
            <a:ext cx="81470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Microcontroladores </a:t>
            </a:r>
            <a:r>
              <a:rPr sz="1800" dirty="0">
                <a:latin typeface="Arial"/>
                <a:cs typeface="Arial"/>
              </a:rPr>
              <a:t>PIC </a:t>
            </a:r>
            <a:r>
              <a:rPr sz="1800" spc="-5" dirty="0">
                <a:latin typeface="Arial"/>
                <a:cs typeface="Arial"/>
              </a:rPr>
              <a:t>gastam quatro ciclos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(ciclo de instrução)  para executar uma instrução, salvo algumas exceções.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ciclo de instrução  também é chamado de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7076" y="4648200"/>
            <a:ext cx="3609975" cy="1552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737" y="464261"/>
            <a:ext cx="8044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30" dirty="0"/>
              <a:t> </a:t>
            </a:r>
            <a:r>
              <a:rPr spc="-15" dirty="0"/>
              <a:t>CRISTAL/RESSONADOR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162" y="1066800"/>
            <a:ext cx="7589774" cy="213360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46650" y="3422650"/>
          <a:ext cx="3963033" cy="2511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67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2560" marR="155575" indent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ipo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de os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ilador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42875" marR="69215" indent="-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Frequência  do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cristal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Valores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típicos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capacitores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testados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C1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8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75" dirty="0">
                          <a:latin typeface="Arial"/>
                          <a:cs typeface="Arial"/>
                        </a:rPr>
                        <a:t>32jHz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9"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XT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23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HS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3756786"/>
            <a:ext cx="4415790" cy="2204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Boa precisão </a:t>
            </a:r>
            <a:r>
              <a:rPr sz="1600" spc="-10" dirty="0">
                <a:latin typeface="Arial"/>
                <a:cs typeface="Arial"/>
              </a:rPr>
              <a:t>do </a:t>
            </a:r>
            <a:r>
              <a:rPr sz="1600" spc="-15" dirty="0">
                <a:latin typeface="Arial"/>
                <a:cs typeface="Arial"/>
              </a:rPr>
              <a:t>oscilador, </a:t>
            </a:r>
            <a:r>
              <a:rPr sz="1600" spc="-5" dirty="0">
                <a:latin typeface="Arial"/>
                <a:cs typeface="Arial"/>
              </a:rPr>
              <a:t>como aquelas que  envolvem o </a:t>
            </a:r>
            <a:r>
              <a:rPr sz="1600" dirty="0">
                <a:latin typeface="Arial"/>
                <a:cs typeface="Arial"/>
              </a:rPr>
              <a:t>uso </a:t>
            </a:r>
            <a:r>
              <a:rPr sz="1600" spc="-5" dirty="0">
                <a:latin typeface="Arial"/>
                <a:cs typeface="Arial"/>
              </a:rPr>
              <a:t>de temporizadores, </a:t>
            </a:r>
            <a:r>
              <a:rPr sz="1600" dirty="0">
                <a:latin typeface="Arial"/>
                <a:cs typeface="Arial"/>
              </a:rPr>
              <a:t>por  </a:t>
            </a:r>
            <a:r>
              <a:rPr sz="1600" spc="-5" dirty="0">
                <a:latin typeface="Arial"/>
                <a:cs typeface="Arial"/>
              </a:rPr>
              <a:t>exemplo.</a:t>
            </a:r>
            <a:endParaRPr sz="1600" dirty="0">
              <a:latin typeface="Arial"/>
              <a:cs typeface="Arial"/>
            </a:endParaRPr>
          </a:p>
          <a:p>
            <a:pPr marL="140335" indent="-12827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Figura 1.4: Oscilador 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cristal</a:t>
            </a:r>
            <a:endParaRPr sz="1600" dirty="0">
              <a:latin typeface="Arial"/>
              <a:cs typeface="Arial"/>
            </a:endParaRPr>
          </a:p>
          <a:p>
            <a:pPr marL="140335" indent="-12827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Figura 1.5: Ressonador de </a:t>
            </a:r>
            <a:r>
              <a:rPr lang="pt-BR" sz="1600" spc="85" dirty="0">
                <a:latin typeface="Arial"/>
                <a:cs typeface="Arial"/>
              </a:rPr>
              <a:t>três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pinos.</a:t>
            </a:r>
            <a:endParaRPr sz="16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30175" algn="l"/>
              </a:tabLst>
            </a:pPr>
            <a:r>
              <a:rPr sz="1600" spc="-5" dirty="0">
                <a:latin typeface="Arial"/>
                <a:cs typeface="Arial"/>
              </a:rPr>
              <a:t>A opção para os bits de configuração deve ser  </a:t>
            </a:r>
            <a:r>
              <a:rPr sz="1600" spc="-70" dirty="0">
                <a:latin typeface="Arial"/>
                <a:cs typeface="Arial"/>
              </a:rPr>
              <a:t>LP,</a:t>
            </a:r>
            <a:r>
              <a:rPr sz="1600" spc="30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XT, </a:t>
            </a:r>
            <a:r>
              <a:rPr sz="1600" spc="-10" dirty="0">
                <a:latin typeface="Arial"/>
                <a:cs typeface="Arial"/>
              </a:rPr>
              <a:t>HS </a:t>
            </a:r>
            <a:r>
              <a:rPr sz="1600" spc="-5" dirty="0">
                <a:latin typeface="Arial"/>
                <a:cs typeface="Arial"/>
              </a:rPr>
              <a:t>ou HSPLL e a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do  oscilador será definida pelo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cristal/ressonador.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694" y="464261"/>
            <a:ext cx="3450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110" dirty="0"/>
              <a:t> </a:t>
            </a:r>
            <a:r>
              <a:rPr spc="-25" dirty="0"/>
              <a:t>RC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3978"/>
            <a:ext cx="79965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Quando a precisão do </a:t>
            </a:r>
            <a:r>
              <a:rPr sz="1800" i="1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não é essencial para uma determinada  aplicação, o oscilador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RC externo pode ser uma boa opção.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35" dirty="0">
                <a:latin typeface="Arial"/>
                <a:cs typeface="Arial"/>
              </a:rPr>
              <a:t>frequ„ncia  </a:t>
            </a:r>
            <a:r>
              <a:rPr sz="1800" spc="-5" dirty="0">
                <a:latin typeface="Arial"/>
                <a:cs typeface="Arial"/>
              </a:rPr>
              <a:t>do 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é determinada pela tensão de alimentação, pelos valores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RC e pela variação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temperatura.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285994"/>
            <a:ext cx="78441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Na configuração RC do </a:t>
            </a:r>
            <a:r>
              <a:rPr sz="1800" spc="-15" dirty="0">
                <a:latin typeface="Arial"/>
                <a:cs typeface="Arial"/>
              </a:rPr>
              <a:t>oscilador, </a:t>
            </a:r>
            <a:r>
              <a:rPr sz="1800" spc="-5" dirty="0">
                <a:latin typeface="Arial"/>
                <a:cs typeface="Arial"/>
              </a:rPr>
              <a:t>um sinal digital </a:t>
            </a:r>
            <a:r>
              <a:rPr sz="1800" dirty="0">
                <a:latin typeface="Arial"/>
                <a:cs typeface="Arial"/>
              </a:rPr>
              <a:t>com Fosc/4 </a:t>
            </a:r>
            <a:r>
              <a:rPr sz="1800" spc="-5" dirty="0">
                <a:latin typeface="Arial"/>
                <a:cs typeface="Arial"/>
              </a:rPr>
              <a:t>é fornecido  no pino OSC2/CLK0/RA6. </a:t>
            </a:r>
            <a:r>
              <a:rPr sz="1800" dirty="0">
                <a:latin typeface="Arial"/>
                <a:cs typeface="Arial"/>
              </a:rPr>
              <a:t>Na </a:t>
            </a:r>
            <a:r>
              <a:rPr sz="1800" spc="-5" dirty="0">
                <a:latin typeface="Arial"/>
                <a:cs typeface="Arial"/>
              </a:rPr>
              <a:t>configuração RCIO é ativada a função </a:t>
            </a:r>
            <a:r>
              <a:rPr sz="1800" dirty="0">
                <a:latin typeface="Arial"/>
                <a:cs typeface="Arial"/>
              </a:rPr>
              <a:t>RA6 no  </a:t>
            </a:r>
            <a:r>
              <a:rPr sz="1800" spc="-5" dirty="0">
                <a:latin typeface="Arial"/>
                <a:cs typeface="Arial"/>
              </a:rPr>
              <a:t>pino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14.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050" y="2400300"/>
            <a:ext cx="3105150" cy="2628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364" y="464261"/>
            <a:ext cx="4903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85" dirty="0"/>
              <a:t> </a:t>
            </a:r>
            <a:r>
              <a:rPr spc="-5" dirty="0"/>
              <a:t>INTERNO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3657536"/>
            <a:ext cx="2286000" cy="22305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943102"/>
            <a:ext cx="8149590" cy="5362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PIC18F4520 possui dois osciladores internos que,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ativados, dispensam a utilização  de componentes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externos.</a:t>
            </a:r>
            <a:endParaRPr sz="1600">
              <a:latin typeface="Arial"/>
              <a:cs typeface="Arial"/>
            </a:endParaRPr>
          </a:p>
          <a:p>
            <a:pPr marL="469900" marR="5080" lvl="1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688340" algn="l"/>
              </a:tabLst>
            </a:pPr>
            <a:r>
              <a:rPr sz="1600" spc="-10" dirty="0">
                <a:latin typeface="Arial"/>
                <a:cs typeface="Arial"/>
              </a:rPr>
              <a:t>INTOSC 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de 8MHz e pode </a:t>
            </a:r>
            <a:r>
              <a:rPr sz="1600" dirty="0">
                <a:latin typeface="Arial"/>
                <a:cs typeface="Arial"/>
              </a:rPr>
              <a:t>ser </a:t>
            </a:r>
            <a:r>
              <a:rPr sz="1600" spc="-5" dirty="0">
                <a:latin typeface="Arial"/>
                <a:cs typeface="Arial"/>
              </a:rPr>
              <a:t>utilizado como oscilador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65" dirty="0">
                <a:latin typeface="Arial"/>
                <a:cs typeface="Arial"/>
              </a:rPr>
              <a:t>Tem  </a:t>
            </a:r>
            <a:r>
              <a:rPr sz="1600" spc="-5" dirty="0">
                <a:latin typeface="Arial"/>
                <a:cs typeface="Arial"/>
              </a:rPr>
              <a:t>associado um recurso chamado </a:t>
            </a:r>
            <a:r>
              <a:rPr sz="1600" i="1" spc="-5" dirty="0">
                <a:latin typeface="Arial"/>
                <a:cs typeface="Arial"/>
              </a:rPr>
              <a:t>postscaler </a:t>
            </a:r>
            <a:r>
              <a:rPr sz="1600" spc="-5" dirty="0">
                <a:latin typeface="Arial"/>
                <a:cs typeface="Arial"/>
              </a:rPr>
              <a:t>que permite prover </a:t>
            </a:r>
            <a:r>
              <a:rPr sz="1600" spc="30" dirty="0">
                <a:latin typeface="Arial"/>
                <a:cs typeface="Arial"/>
              </a:rPr>
              <a:t>frequ„ncias </a:t>
            </a:r>
            <a:r>
              <a:rPr sz="1600" spc="-5" dirty="0">
                <a:latin typeface="Arial"/>
                <a:cs typeface="Arial"/>
              </a:rPr>
              <a:t>na faixa  de </a:t>
            </a:r>
            <a:r>
              <a:rPr sz="1600" spc="85" dirty="0">
                <a:latin typeface="Arial"/>
                <a:cs typeface="Arial"/>
              </a:rPr>
              <a:t>31jHz 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sz="1600" dirty="0">
                <a:latin typeface="Arial"/>
                <a:cs typeface="Arial"/>
              </a:rPr>
              <a:t>4MHz. </a:t>
            </a:r>
            <a:r>
              <a:rPr sz="1600" spc="-5" dirty="0">
                <a:latin typeface="Arial"/>
                <a:cs typeface="Arial"/>
              </a:rPr>
              <a:t>É habilitado </a:t>
            </a:r>
            <a:r>
              <a:rPr sz="1600" spc="-10" dirty="0">
                <a:latin typeface="Arial"/>
                <a:cs typeface="Arial"/>
              </a:rPr>
              <a:t>quando </a:t>
            </a:r>
            <a:r>
              <a:rPr sz="1600" spc="-5" dirty="0">
                <a:latin typeface="Arial"/>
                <a:cs typeface="Arial"/>
              </a:rPr>
              <a:t>é selecionada uma </a:t>
            </a:r>
            <a:r>
              <a:rPr sz="1600" spc="35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i="1" spc="-10" dirty="0">
                <a:latin typeface="Arial"/>
                <a:cs typeface="Arial"/>
              </a:rPr>
              <a:t>clock  </a:t>
            </a:r>
            <a:r>
              <a:rPr sz="1600" spc="-5" dirty="0">
                <a:latin typeface="Arial"/>
                <a:cs typeface="Arial"/>
              </a:rPr>
              <a:t>dentro da faixa de </a:t>
            </a:r>
            <a:r>
              <a:rPr sz="1600" spc="70" dirty="0">
                <a:latin typeface="Arial"/>
                <a:cs typeface="Arial"/>
              </a:rPr>
              <a:t>125jHz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8MHz.</a:t>
            </a:r>
            <a:endParaRPr sz="1600">
              <a:latin typeface="Arial"/>
              <a:cs typeface="Arial"/>
            </a:endParaRPr>
          </a:p>
          <a:p>
            <a:pPr marL="469900" marR="5080" lvl="1" algn="just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688340" algn="l"/>
              </a:tabLst>
            </a:pPr>
            <a:r>
              <a:rPr sz="1600" spc="-5" dirty="0">
                <a:latin typeface="Arial"/>
                <a:cs typeface="Arial"/>
              </a:rPr>
              <a:t>INTRC, </a:t>
            </a:r>
            <a:r>
              <a:rPr sz="1600" spc="65" dirty="0">
                <a:latin typeface="Arial"/>
                <a:cs typeface="Arial"/>
              </a:rPr>
              <a:t>prov„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spc="70" dirty="0">
                <a:latin typeface="Arial"/>
                <a:cs typeface="Arial"/>
              </a:rPr>
              <a:t>31jHz. </a:t>
            </a:r>
            <a:r>
              <a:rPr sz="1600" spc="-5" dirty="0">
                <a:latin typeface="Arial"/>
                <a:cs typeface="Arial"/>
              </a:rPr>
              <a:t>É habilitado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ele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selecionado como  origem do sinal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0" dirty="0">
                <a:latin typeface="Arial"/>
                <a:cs typeface="Arial"/>
              </a:rPr>
              <a:t>Ele </a:t>
            </a:r>
            <a:r>
              <a:rPr sz="1600" spc="-5" dirty="0">
                <a:latin typeface="Arial"/>
                <a:cs typeface="Arial"/>
              </a:rPr>
              <a:t>também é habilitado automaticamente quando um dos  seguintes recursos é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selecionado: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5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10" dirty="0">
                <a:latin typeface="Arial"/>
                <a:cs typeface="Arial"/>
              </a:rPr>
              <a:t>Power-up Timer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Fail-Safe Clock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Monitor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10" dirty="0">
                <a:latin typeface="Arial"/>
                <a:cs typeface="Arial"/>
              </a:rPr>
              <a:t>Watchdog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Timer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20" dirty="0">
                <a:latin typeface="Arial"/>
                <a:cs typeface="Arial"/>
              </a:rPr>
              <a:t>Two-Speed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Start-up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650">
              <a:latin typeface="Arial"/>
              <a:cs typeface="Arial"/>
            </a:endParaRPr>
          </a:p>
          <a:p>
            <a:pPr marL="12700" marR="2597785" algn="just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oscilador interno descarta a utilização de componentes  externos. O pino 13 pode ser utilizado como digital e o pino  14 pode ser configurado como pino digital ou fornecer um  sinal digital com a Fosc/4.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527050"/>
          <a:ext cx="7105650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4">
                  <a:txBody>
                    <a:bodyPr/>
                    <a:lstStyle/>
                    <a:p>
                      <a:pPr marL="815975">
                        <a:lnSpc>
                          <a:spcPts val="163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OSCTUNE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36650">
                        <a:lnSpc>
                          <a:spcPts val="163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F98h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INTSRC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PLLEN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TUN3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33701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7: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1904857"/>
            <a:ext cx="6761480" cy="75501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INTSCR</a:t>
            </a:r>
            <a:r>
              <a:rPr sz="1600" spc="-5" dirty="0">
                <a:latin typeface="Arial"/>
                <a:cs typeface="Arial"/>
              </a:rPr>
              <a:t>: bit de seleção da origem da baixa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do oscilador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interno</a:t>
            </a:r>
            <a:endParaRPr sz="1600">
              <a:latin typeface="Arial"/>
              <a:cs typeface="Arial"/>
            </a:endParaRPr>
          </a:p>
          <a:p>
            <a:pPr marL="12700" marR="389890">
              <a:lnSpc>
                <a:spcPct val="102099"/>
              </a:lnSpc>
              <a:spcBef>
                <a:spcPts val="170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sz="1400" spc="45" dirty="0">
                <a:latin typeface="Arial"/>
                <a:cs typeface="Arial"/>
              </a:rPr>
              <a:t>31,25jHz </a:t>
            </a:r>
            <a:r>
              <a:rPr sz="1400" spc="-5" dirty="0">
                <a:latin typeface="Arial"/>
                <a:cs typeface="Arial"/>
              </a:rPr>
              <a:t>derivado </a:t>
            </a:r>
            <a:r>
              <a:rPr sz="1400" dirty="0">
                <a:latin typeface="Arial"/>
                <a:cs typeface="Arial"/>
              </a:rPr>
              <a:t>do oscilador principal </a:t>
            </a:r>
            <a:r>
              <a:rPr sz="1400" spc="-5" dirty="0">
                <a:latin typeface="Arial"/>
                <a:cs typeface="Arial"/>
              </a:rPr>
              <a:t>INTOSC (divisor </a:t>
            </a:r>
            <a:r>
              <a:rPr sz="1400" dirty="0">
                <a:latin typeface="Arial"/>
                <a:cs typeface="Arial"/>
              </a:rPr>
              <a:t>por 256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habilitado)  0 = </a:t>
            </a:r>
            <a:r>
              <a:rPr sz="1400" spc="75" dirty="0">
                <a:latin typeface="Arial"/>
                <a:cs typeface="Arial"/>
              </a:rPr>
              <a:t>31jHz </a:t>
            </a:r>
            <a:r>
              <a:rPr sz="1400" spc="-5" dirty="0">
                <a:latin typeface="Arial"/>
                <a:cs typeface="Arial"/>
              </a:rPr>
              <a:t>derivado diretamente </a:t>
            </a:r>
            <a:r>
              <a:rPr sz="1400" dirty="0">
                <a:latin typeface="Arial"/>
                <a:cs typeface="Arial"/>
              </a:rPr>
              <a:t>do oscilador</a:t>
            </a:r>
            <a:r>
              <a:rPr sz="1400" spc="-2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INTRC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484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6: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2820071"/>
            <a:ext cx="6202680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PLLEN</a:t>
            </a:r>
            <a:r>
              <a:rPr sz="1600" spc="-5" dirty="0">
                <a:latin typeface="Arial"/>
                <a:cs typeface="Arial"/>
              </a:rPr>
              <a:t>: bit de seleção PLL para o oscilador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INTOSC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165"/>
              </a:spcBef>
            </a:pPr>
            <a:r>
              <a:rPr sz="1400" dirty="0">
                <a:latin typeface="Arial"/>
                <a:cs typeface="Arial"/>
              </a:rPr>
              <a:t>1 = PLL</a:t>
            </a:r>
            <a:r>
              <a:rPr sz="1400" spc="-2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habilitado para o oscilador principal </a:t>
            </a:r>
            <a:r>
              <a:rPr sz="1400" spc="-5" dirty="0">
                <a:latin typeface="Arial"/>
                <a:cs typeface="Arial"/>
              </a:rPr>
              <a:t>INTOSC (4MHz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8MHz </a:t>
            </a:r>
            <a:r>
              <a:rPr sz="1400" dirty="0">
                <a:latin typeface="Arial"/>
                <a:cs typeface="Arial"/>
              </a:rPr>
              <a:t>somente)  0 = desabilita o PLL para o oscilador principal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INTOSC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793616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3793616"/>
            <a:ext cx="2880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Não implementado: lido como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281297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4:0: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4252885"/>
            <a:ext cx="4711700" cy="5365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TUN4:TUN0</a:t>
            </a:r>
            <a:r>
              <a:rPr sz="1600" spc="-5" dirty="0">
                <a:latin typeface="Arial"/>
                <a:cs typeface="Arial"/>
              </a:rPr>
              <a:t>: bits de seleção de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do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clock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spc="-55" dirty="0">
                <a:latin typeface="Arial"/>
                <a:cs typeface="Arial"/>
              </a:rPr>
              <a:t>01111: </a:t>
            </a:r>
            <a:r>
              <a:rPr sz="1400" spc="30" dirty="0">
                <a:latin typeface="Arial"/>
                <a:cs typeface="Arial"/>
              </a:rPr>
              <a:t>frequ„ncia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máxima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594" y="4767452"/>
            <a:ext cx="882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9775" y="4767452"/>
            <a:ext cx="882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0594" y="5194553"/>
            <a:ext cx="63125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00000: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frequ„ncia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central.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módulo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funciona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frequ„ncia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calibrada.  </a:t>
            </a:r>
            <a:r>
              <a:rPr sz="1400" spc="-75" dirty="0">
                <a:latin typeface="Arial"/>
                <a:cs typeface="Arial"/>
              </a:rPr>
              <a:t>11111: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594" y="5621223"/>
            <a:ext cx="882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9775" y="5621223"/>
            <a:ext cx="882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594" y="6047943"/>
            <a:ext cx="20751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10000: </a:t>
            </a:r>
            <a:r>
              <a:rPr sz="1400" spc="30" dirty="0">
                <a:latin typeface="Arial"/>
                <a:cs typeface="Arial"/>
              </a:rPr>
              <a:t>frequ„ncia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mínima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501" y="616661"/>
            <a:ext cx="2637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OBJETIVOS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4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21053"/>
            <a:ext cx="7769859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Objetivo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geral:</a:t>
            </a:r>
            <a:endParaRPr sz="20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Desenvolver </a:t>
            </a:r>
            <a:r>
              <a:rPr sz="2000" spc="-5" dirty="0">
                <a:latin typeface="Arial"/>
                <a:cs typeface="Arial"/>
              </a:rPr>
              <a:t>projetos </a:t>
            </a:r>
            <a:r>
              <a:rPr sz="2000" dirty="0">
                <a:latin typeface="Arial"/>
                <a:cs typeface="Arial"/>
              </a:rPr>
              <a:t>de circuitos </a:t>
            </a:r>
            <a:r>
              <a:rPr sz="2000" spc="-5" dirty="0">
                <a:latin typeface="Arial"/>
                <a:cs typeface="Arial"/>
              </a:rPr>
              <a:t>eletrônicos microcontrolados para  </a:t>
            </a:r>
            <a:r>
              <a:rPr sz="2000" dirty="0">
                <a:latin typeface="Arial"/>
                <a:cs typeface="Arial"/>
              </a:rPr>
              <a:t>fins profissionais, incluindo </a:t>
            </a:r>
            <a:r>
              <a:rPr sz="2000" spc="-5" dirty="0">
                <a:latin typeface="Arial"/>
                <a:cs typeface="Arial"/>
              </a:rPr>
              <a:t>interface homem-máquina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comuni-  </a:t>
            </a:r>
            <a:r>
              <a:rPr sz="2000" dirty="0">
                <a:latin typeface="Arial"/>
                <a:cs typeface="Arial"/>
              </a:rPr>
              <a:t>cação de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Arial"/>
                <a:cs typeface="Arial"/>
              </a:rPr>
              <a:t>Objetivos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específicos: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AutoNum type="arabicPlain"/>
              <a:tabLst>
                <a:tab pos="258445" algn="l"/>
              </a:tabLst>
            </a:pP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Empregar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técnicas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para interfacear microcontrola-  </a:t>
            </a:r>
            <a:r>
              <a:rPr sz="2000" dirty="0">
                <a:latin typeface="Arial"/>
                <a:cs typeface="Arial"/>
              </a:rPr>
              <a:t>dores com dispositivos periféricos utilizados na </a:t>
            </a:r>
            <a:r>
              <a:rPr sz="2000" spc="-5" dirty="0">
                <a:latin typeface="Arial"/>
                <a:cs typeface="Arial"/>
              </a:rPr>
              <a:t>construção </a:t>
            </a:r>
            <a:r>
              <a:rPr sz="2000" dirty="0">
                <a:latin typeface="Arial"/>
                <a:cs typeface="Arial"/>
              </a:rPr>
              <a:t>de  interface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homem-máquina.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lain"/>
            </a:pPr>
            <a:endParaRPr sz="2050">
              <a:latin typeface="Arial"/>
              <a:cs typeface="Arial"/>
            </a:endParaRPr>
          </a:p>
          <a:p>
            <a:pPr marL="12700" marR="10160" algn="just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250825" algn="l"/>
              </a:tabLst>
            </a:pP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Compreender </a:t>
            </a:r>
            <a:r>
              <a:rPr sz="2000" spc="-10" dirty="0">
                <a:latin typeface="Arial"/>
                <a:cs typeface="Arial"/>
              </a:rPr>
              <a:t>os </a:t>
            </a:r>
            <a:r>
              <a:rPr sz="2000" spc="-5" dirty="0">
                <a:latin typeface="Arial"/>
                <a:cs typeface="Arial"/>
              </a:rPr>
              <a:t>protocolos </a:t>
            </a:r>
            <a:r>
              <a:rPr sz="2000" dirty="0">
                <a:latin typeface="Arial"/>
                <a:cs typeface="Arial"/>
              </a:rPr>
              <a:t>de comunicação </a:t>
            </a:r>
            <a:r>
              <a:rPr sz="2000" spc="-5" dirty="0">
                <a:latin typeface="Arial"/>
                <a:cs typeface="Arial"/>
              </a:rPr>
              <a:t>mais </a:t>
            </a:r>
            <a:r>
              <a:rPr sz="2000" dirty="0">
                <a:latin typeface="Arial"/>
                <a:cs typeface="Arial"/>
              </a:rPr>
              <a:t>utilizados </a:t>
            </a:r>
            <a:r>
              <a:rPr sz="2000" spc="-15" dirty="0">
                <a:latin typeface="Arial"/>
                <a:cs typeface="Arial"/>
              </a:rPr>
              <a:t>na  </a:t>
            </a:r>
            <a:r>
              <a:rPr sz="2000" dirty="0">
                <a:latin typeface="Arial"/>
                <a:cs typeface="Arial"/>
              </a:rPr>
              <a:t>troca de informações entre microcontroladores e outros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dispositivos.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lain"/>
            </a:pPr>
            <a:endParaRPr sz="205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buAutoNum type="arabicPlain"/>
              <a:tabLst>
                <a:tab pos="257175" algn="l"/>
              </a:tabLst>
            </a:pPr>
            <a:r>
              <a:rPr sz="2000" dirty="0">
                <a:latin typeface="Arial"/>
                <a:cs typeface="Arial"/>
              </a:rPr>
              <a:t>- Aplicar a Linguagem C no </a:t>
            </a:r>
            <a:r>
              <a:rPr sz="2000" spc="-5" dirty="0">
                <a:latin typeface="Arial"/>
                <a:cs typeface="Arial"/>
              </a:rPr>
              <a:t>desenvolvimento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aplicações </a:t>
            </a:r>
            <a:r>
              <a:rPr sz="2000" spc="-5" dirty="0">
                <a:latin typeface="Arial"/>
                <a:cs typeface="Arial"/>
              </a:rPr>
              <a:t>pro-  </a:t>
            </a:r>
            <a:r>
              <a:rPr sz="2000" dirty="0">
                <a:latin typeface="Arial"/>
                <a:cs typeface="Arial"/>
              </a:rPr>
              <a:t>fissionais para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microcontroladores.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976" y="464261"/>
            <a:ext cx="50203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95" dirty="0"/>
              <a:t> </a:t>
            </a:r>
            <a:r>
              <a:rPr dirty="0"/>
              <a:t>EXTERNO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3733800"/>
            <a:ext cx="3733800" cy="2514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017778"/>
            <a:ext cx="7920355" cy="264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Seja para obter um </a:t>
            </a:r>
            <a:r>
              <a:rPr sz="1800" dirty="0">
                <a:latin typeface="Arial"/>
                <a:cs typeface="Arial"/>
              </a:rPr>
              <a:t>alto nível </a:t>
            </a:r>
            <a:r>
              <a:rPr sz="1800" spc="-5" dirty="0">
                <a:latin typeface="Arial"/>
                <a:cs typeface="Arial"/>
              </a:rPr>
              <a:t>de precisão do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ou </a:t>
            </a:r>
            <a:r>
              <a:rPr sz="1800" spc="-10" dirty="0">
                <a:latin typeface="Arial"/>
                <a:cs typeface="Arial"/>
              </a:rPr>
              <a:t>para </a:t>
            </a:r>
            <a:r>
              <a:rPr sz="1800" spc="-5" dirty="0">
                <a:latin typeface="Arial"/>
                <a:cs typeface="Arial"/>
              </a:rPr>
              <a:t>sincronizar o  microcontrolador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outros dispositivos presentes no </a:t>
            </a:r>
            <a:r>
              <a:rPr sz="1800" dirty="0">
                <a:latin typeface="Arial"/>
                <a:cs typeface="Arial"/>
              </a:rPr>
              <a:t>sistema, </a:t>
            </a:r>
            <a:r>
              <a:rPr sz="1800" spc="-5" dirty="0">
                <a:latin typeface="Arial"/>
                <a:cs typeface="Arial"/>
              </a:rPr>
              <a:t>o  PIC18F4520 permite que um sinal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externo seja aplicado </a:t>
            </a:r>
            <a:r>
              <a:rPr sz="1800" dirty="0">
                <a:latin typeface="Arial"/>
                <a:cs typeface="Arial"/>
              </a:rPr>
              <a:t>ao </a:t>
            </a:r>
            <a:r>
              <a:rPr sz="1800" spc="-5" dirty="0">
                <a:latin typeface="Arial"/>
                <a:cs typeface="Arial"/>
              </a:rPr>
              <a:t>pino  OSC1, como </a:t>
            </a:r>
            <a:r>
              <a:rPr sz="1800" dirty="0">
                <a:latin typeface="Arial"/>
                <a:cs typeface="Arial"/>
              </a:rPr>
              <a:t>mostra </a:t>
            </a:r>
            <a:r>
              <a:rPr sz="1800" spc="-5" dirty="0">
                <a:latin typeface="Arial"/>
                <a:cs typeface="Arial"/>
              </a:rPr>
              <a:t>a figura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abaixo.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Na configuração EC </a:t>
            </a:r>
            <a:r>
              <a:rPr sz="1800" dirty="0">
                <a:latin typeface="Arial"/>
                <a:cs typeface="Arial"/>
              </a:rPr>
              <a:t>do </a:t>
            </a:r>
            <a:r>
              <a:rPr sz="1800" spc="-5" dirty="0">
                <a:latin typeface="Arial"/>
                <a:cs typeface="Arial"/>
              </a:rPr>
              <a:t>oscilador um </a:t>
            </a:r>
            <a:r>
              <a:rPr sz="1800" dirty="0">
                <a:latin typeface="Arial"/>
                <a:cs typeface="Arial"/>
              </a:rPr>
              <a:t>sinal </a:t>
            </a:r>
            <a:r>
              <a:rPr sz="1800" spc="-5" dirty="0">
                <a:latin typeface="Arial"/>
                <a:cs typeface="Arial"/>
              </a:rPr>
              <a:t>digital </a:t>
            </a:r>
            <a:r>
              <a:rPr sz="1800" dirty="0">
                <a:latin typeface="Arial"/>
                <a:cs typeface="Arial"/>
              </a:rPr>
              <a:t>com Fosc/4 </a:t>
            </a:r>
            <a:r>
              <a:rPr sz="1800" spc="-5" dirty="0">
                <a:latin typeface="Arial"/>
                <a:cs typeface="Arial"/>
              </a:rPr>
              <a:t>é fornecido </a:t>
            </a:r>
            <a:r>
              <a:rPr sz="1800" spc="-10" dirty="0">
                <a:latin typeface="Arial"/>
                <a:cs typeface="Arial"/>
              </a:rPr>
              <a:t>no  </a:t>
            </a:r>
            <a:r>
              <a:rPr sz="1800" spc="-5" dirty="0">
                <a:latin typeface="Arial"/>
                <a:cs typeface="Arial"/>
              </a:rPr>
              <a:t>pino </a:t>
            </a:r>
            <a:r>
              <a:rPr sz="1800" dirty="0">
                <a:latin typeface="Arial"/>
                <a:cs typeface="Arial"/>
              </a:rPr>
              <a:t>OSC2/CLKO/RA6. </a:t>
            </a:r>
            <a:r>
              <a:rPr sz="1800" spc="-5" dirty="0">
                <a:latin typeface="Arial"/>
                <a:cs typeface="Arial"/>
              </a:rPr>
              <a:t>Na configuração </a:t>
            </a:r>
            <a:r>
              <a:rPr sz="1800" dirty="0">
                <a:latin typeface="Arial"/>
                <a:cs typeface="Arial"/>
              </a:rPr>
              <a:t>ECIO </a:t>
            </a:r>
            <a:r>
              <a:rPr sz="1800" spc="-5" dirty="0">
                <a:latin typeface="Arial"/>
                <a:cs typeface="Arial"/>
              </a:rPr>
              <a:t>é ativada a função </a:t>
            </a:r>
            <a:r>
              <a:rPr sz="1800" dirty="0">
                <a:latin typeface="Arial"/>
                <a:cs typeface="Arial"/>
              </a:rPr>
              <a:t>RA6 </a:t>
            </a:r>
            <a:r>
              <a:rPr sz="1800" spc="-10" dirty="0">
                <a:latin typeface="Arial"/>
                <a:cs typeface="Arial"/>
              </a:rPr>
              <a:t>no  </a:t>
            </a:r>
            <a:r>
              <a:rPr sz="1800" spc="-5" dirty="0">
                <a:latin typeface="Arial"/>
                <a:cs typeface="Arial"/>
              </a:rPr>
              <a:t>pino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14.</a:t>
            </a:r>
            <a:endParaRPr sz="18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Um oscilador externo pode ser conectado ao pino OSC1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uma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sz="1800" spc="-5" dirty="0">
                <a:latin typeface="Arial"/>
                <a:cs typeface="Arial"/>
              </a:rPr>
              <a:t>seguintes opções: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EC, ECIO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 HS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habilitada.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986" y="464261"/>
            <a:ext cx="6645275" cy="948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79"/>
              </a:lnSpc>
              <a:spcBef>
                <a:spcPts val="105"/>
              </a:spcBef>
            </a:pPr>
            <a:r>
              <a:rPr dirty="0"/>
              <a:t>HSPLL</a:t>
            </a:r>
          </a:p>
          <a:p>
            <a:pPr algn="ctr">
              <a:lnSpc>
                <a:spcPts val="3479"/>
              </a:lnSpc>
            </a:pPr>
            <a:r>
              <a:rPr sz="2800" spc="-80" dirty="0"/>
              <a:t>(</a:t>
            </a:r>
            <a:r>
              <a:rPr sz="2950" i="1" spc="-80" dirty="0">
                <a:latin typeface="Arial Black"/>
                <a:cs typeface="Arial Black"/>
              </a:rPr>
              <a:t>High </a:t>
            </a:r>
            <a:r>
              <a:rPr sz="2950" i="1" spc="-110" dirty="0">
                <a:latin typeface="Arial Black"/>
                <a:cs typeface="Arial Black"/>
              </a:rPr>
              <a:t>Speed Phased </a:t>
            </a:r>
            <a:r>
              <a:rPr sz="2950" i="1" spc="-125" dirty="0">
                <a:latin typeface="Arial Black"/>
                <a:cs typeface="Arial Black"/>
              </a:rPr>
              <a:t>Looked</a:t>
            </a:r>
            <a:r>
              <a:rPr sz="2950" i="1" spc="120" dirty="0">
                <a:latin typeface="Arial Black"/>
                <a:cs typeface="Arial Black"/>
              </a:rPr>
              <a:t> </a:t>
            </a:r>
            <a:r>
              <a:rPr sz="2950" i="1" spc="-90" dirty="0">
                <a:latin typeface="Arial Black"/>
                <a:cs typeface="Arial Black"/>
              </a:rPr>
              <a:t>Loop</a:t>
            </a:r>
            <a:r>
              <a:rPr sz="2800" spc="-90" dirty="0"/>
              <a:t>)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2161159"/>
            <a:ext cx="814895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(</a:t>
            </a:r>
            <a:r>
              <a:rPr sz="1800" i="1" spc="-5" dirty="0">
                <a:latin typeface="Arial"/>
                <a:cs typeface="Arial"/>
              </a:rPr>
              <a:t>Phase Looked Loop</a:t>
            </a:r>
            <a:r>
              <a:rPr sz="1800" spc="-5" dirty="0">
                <a:latin typeface="Arial"/>
                <a:cs typeface="Arial"/>
              </a:rPr>
              <a:t>) é um recurso utilizado em associação </a:t>
            </a:r>
            <a:r>
              <a:rPr sz="1800" spc="400" dirty="0">
                <a:latin typeface="Arial"/>
                <a:cs typeface="Arial"/>
              </a:rPr>
              <a:t>” </a:t>
            </a:r>
            <a:r>
              <a:rPr sz="1800" spc="-5" dirty="0">
                <a:latin typeface="Arial"/>
                <a:cs typeface="Arial"/>
              </a:rPr>
              <a:t>opção  HS e pode </a:t>
            </a:r>
            <a:r>
              <a:rPr sz="1800" dirty="0">
                <a:latin typeface="Arial"/>
                <a:cs typeface="Arial"/>
              </a:rPr>
              <a:t>ser </a:t>
            </a:r>
            <a:r>
              <a:rPr sz="1800" spc="-5" dirty="0">
                <a:latin typeface="Arial"/>
                <a:cs typeface="Arial"/>
              </a:rPr>
              <a:t>utilizado para se obter </a:t>
            </a:r>
            <a:r>
              <a:rPr sz="1800" dirty="0">
                <a:latin typeface="Arial"/>
                <a:cs typeface="Arial"/>
              </a:rPr>
              <a:t>uma </a:t>
            </a:r>
            <a:r>
              <a:rPr sz="1800" spc="35" dirty="0">
                <a:latin typeface="Arial"/>
                <a:cs typeface="Arial"/>
              </a:rPr>
              <a:t>frequ„ncia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quatro vezes  maior do que aquela fornecida pelo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cristal.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Com um cristal de 10MHz pode-se obter </a:t>
            </a:r>
            <a:r>
              <a:rPr sz="1800" dirty="0">
                <a:latin typeface="Arial"/>
                <a:cs typeface="Arial"/>
              </a:rPr>
              <a:t>uma </a:t>
            </a:r>
            <a:r>
              <a:rPr sz="1800" spc="35" dirty="0">
                <a:latin typeface="Arial"/>
                <a:cs typeface="Arial"/>
              </a:rPr>
              <a:t>frequ„ncia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de 40MHz  com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habilitação do PLL.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</a:t>
            </a:r>
            <a:r>
              <a:rPr sz="1800" dirty="0">
                <a:latin typeface="Arial"/>
                <a:cs typeface="Arial"/>
              </a:rPr>
              <a:t>será </a:t>
            </a:r>
            <a:r>
              <a:rPr sz="1800" spc="-5" dirty="0">
                <a:latin typeface="Arial"/>
                <a:cs typeface="Arial"/>
              </a:rPr>
              <a:t>útil quando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projetista desejar reduzir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emissão de </a:t>
            </a:r>
            <a:r>
              <a:rPr sz="1800" dirty="0">
                <a:latin typeface="Arial"/>
                <a:cs typeface="Arial"/>
              </a:rPr>
              <a:t>EMI </a:t>
            </a:r>
            <a:r>
              <a:rPr sz="1800" spc="-5" dirty="0">
                <a:latin typeface="Arial"/>
                <a:cs typeface="Arial"/>
              </a:rPr>
              <a:t>que é maior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utilização de cristais de alta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frequ„ncia.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só pode ser habilitado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opção HS e é ativado quando é  selecionada a opção HSPLL do</a:t>
            </a:r>
            <a:r>
              <a:rPr sz="1800" spc="-15" dirty="0">
                <a:latin typeface="Arial"/>
                <a:cs typeface="Arial"/>
              </a:rPr>
              <a:t> oscilador.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194" y="464261"/>
            <a:ext cx="7130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CHAVEAMENTO </a:t>
            </a:r>
            <a:r>
              <a:rPr spc="5" dirty="0"/>
              <a:t>DO</a:t>
            </a:r>
            <a:r>
              <a:rPr spc="-105" dirty="0"/>
              <a:t> </a:t>
            </a:r>
            <a:r>
              <a:rPr spc="5" dirty="0"/>
              <a:t>OSCILADOR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57402"/>
            <a:ext cx="8072755" cy="5298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</a:t>
            </a:r>
            <a:r>
              <a:rPr sz="1800" spc="-5" dirty="0" err="1">
                <a:latin typeface="Arial"/>
                <a:cs typeface="Arial"/>
              </a:rPr>
              <a:t>possui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fontes diferentes que podem gerar o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pode vir do oscilador primário, do oscilador secundário  ou de um dos osciladores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 primário: </a:t>
            </a:r>
            <a:r>
              <a:rPr sz="1800" spc="-5" dirty="0">
                <a:latin typeface="Arial"/>
                <a:cs typeface="Arial"/>
              </a:rPr>
              <a:t>inclui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5" dirty="0">
                <a:latin typeface="Arial"/>
                <a:cs typeface="Arial"/>
              </a:rPr>
              <a:t>opções cristal/ressonador externo, RC externo,  oscilador externo e os osciladores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 secundário: </a:t>
            </a:r>
            <a:r>
              <a:rPr sz="1800" dirty="0">
                <a:latin typeface="Arial"/>
                <a:cs typeface="Arial"/>
              </a:rPr>
              <a:t>está </a:t>
            </a:r>
            <a:r>
              <a:rPr sz="1800" spc="-5" dirty="0">
                <a:latin typeface="Arial"/>
                <a:cs typeface="Arial"/>
              </a:rPr>
              <a:t>associado ao módulo </a:t>
            </a:r>
            <a:r>
              <a:rPr sz="1800" spc="-15" dirty="0">
                <a:latin typeface="Arial"/>
                <a:cs typeface="Arial"/>
              </a:rPr>
              <a:t>Timer1 </a:t>
            </a:r>
            <a:r>
              <a:rPr sz="1800" spc="-5" dirty="0">
                <a:latin typeface="Arial"/>
                <a:cs typeface="Arial"/>
              </a:rPr>
              <a:t>e inclui a conexão  de um cristal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baixa </a:t>
            </a:r>
            <a:r>
              <a:rPr sz="1800" spc="35" dirty="0">
                <a:latin typeface="Arial"/>
                <a:cs typeface="Arial"/>
              </a:rPr>
              <a:t>frequ„ncia </a:t>
            </a:r>
            <a:r>
              <a:rPr sz="1800" spc="-5" dirty="0">
                <a:latin typeface="Arial"/>
                <a:cs typeface="Arial"/>
              </a:rPr>
              <a:t>entre os pinos </a:t>
            </a:r>
            <a:r>
              <a:rPr sz="1800" dirty="0">
                <a:latin typeface="Arial"/>
                <a:cs typeface="Arial"/>
              </a:rPr>
              <a:t>T1OSO e </a:t>
            </a:r>
            <a:r>
              <a:rPr sz="1800" spc="-5" dirty="0">
                <a:latin typeface="Arial"/>
                <a:cs typeface="Arial"/>
              </a:rPr>
              <a:t>T1OS1. Para </a:t>
            </a:r>
            <a:r>
              <a:rPr sz="1800" spc="-10" dirty="0">
                <a:latin typeface="Arial"/>
                <a:cs typeface="Arial"/>
              </a:rPr>
              <a:t>que </a:t>
            </a:r>
            <a:r>
              <a:rPr sz="1800" dirty="0">
                <a:latin typeface="Arial"/>
                <a:cs typeface="Arial"/>
              </a:rPr>
              <a:t>o  </a:t>
            </a:r>
            <a:r>
              <a:rPr sz="1800" spc="-5" dirty="0">
                <a:latin typeface="Arial"/>
                <a:cs typeface="Arial"/>
              </a:rPr>
              <a:t>oscilador secundário possa ser utilizado é necessário </a:t>
            </a:r>
            <a:r>
              <a:rPr sz="1800" dirty="0">
                <a:latin typeface="Arial"/>
                <a:cs typeface="Arial"/>
              </a:rPr>
              <a:t>que </a:t>
            </a:r>
            <a:r>
              <a:rPr sz="1800" spc="-5" dirty="0">
                <a:latin typeface="Arial"/>
                <a:cs typeface="Arial"/>
              </a:rPr>
              <a:t>o módulo </a:t>
            </a:r>
            <a:r>
              <a:rPr sz="1800" spc="-15" dirty="0">
                <a:latin typeface="Arial"/>
                <a:cs typeface="Arial"/>
              </a:rPr>
              <a:t>Timer1  </a:t>
            </a:r>
            <a:r>
              <a:rPr sz="1800" spc="-5" dirty="0">
                <a:latin typeface="Arial"/>
                <a:cs typeface="Arial"/>
              </a:rPr>
              <a:t>esteja habilitado.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cristal de baixa </a:t>
            </a:r>
            <a:r>
              <a:rPr sz="1800" spc="35" dirty="0">
                <a:latin typeface="Arial"/>
                <a:cs typeface="Arial"/>
              </a:rPr>
              <a:t>frequ„ncia </a:t>
            </a:r>
            <a:r>
              <a:rPr sz="1800" spc="-5" dirty="0">
                <a:latin typeface="Arial"/>
                <a:cs typeface="Arial"/>
              </a:rPr>
              <a:t>conectado entre os pinos  </a:t>
            </a:r>
            <a:r>
              <a:rPr sz="1800" dirty="0">
                <a:latin typeface="Arial"/>
                <a:cs typeface="Arial"/>
              </a:rPr>
              <a:t>T1OSO </a:t>
            </a:r>
            <a:r>
              <a:rPr sz="1800" spc="-5" dirty="0">
                <a:latin typeface="Arial"/>
                <a:cs typeface="Arial"/>
              </a:rPr>
              <a:t>e T1OS1 normalmente é de </a:t>
            </a:r>
            <a:r>
              <a:rPr sz="1800" spc="50" dirty="0">
                <a:latin typeface="Arial"/>
                <a:cs typeface="Arial"/>
              </a:rPr>
              <a:t>32,768jHz </a:t>
            </a:r>
            <a:r>
              <a:rPr sz="1800" spc="-5" dirty="0">
                <a:latin typeface="Arial"/>
                <a:cs typeface="Arial"/>
              </a:rPr>
              <a:t>e pode ser utilizado </a:t>
            </a:r>
            <a:r>
              <a:rPr sz="1800" dirty="0">
                <a:latin typeface="Arial"/>
                <a:cs typeface="Arial"/>
              </a:rPr>
              <a:t>como </a:t>
            </a:r>
            <a:r>
              <a:rPr sz="1800" spc="-5" dirty="0">
                <a:latin typeface="Arial"/>
                <a:cs typeface="Arial"/>
              </a:rPr>
              <a:t>base  de tempo para um </a:t>
            </a:r>
            <a:r>
              <a:rPr sz="1800" spc="-15" dirty="0">
                <a:latin typeface="Arial"/>
                <a:cs typeface="Arial"/>
              </a:rPr>
              <a:t>RTC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Real </a:t>
            </a:r>
            <a:r>
              <a:rPr sz="1800" i="1" spc="-10" dirty="0">
                <a:latin typeface="Arial"/>
                <a:cs typeface="Arial"/>
              </a:rPr>
              <a:t>Time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).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Osciladores internos: </a:t>
            </a:r>
            <a:r>
              <a:rPr sz="1800" spc="-5" dirty="0">
                <a:latin typeface="Arial"/>
                <a:cs typeface="Arial"/>
              </a:rPr>
              <a:t>além de fazerem parte do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de opções do oscilador  primário, estão disponíveis como fontes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o modo de energia  gerenciado (</a:t>
            </a:r>
            <a:r>
              <a:rPr sz="1800" i="1" spc="-5" dirty="0">
                <a:latin typeface="Arial"/>
                <a:cs typeface="Arial"/>
              </a:rPr>
              <a:t>power-managed</a:t>
            </a:r>
            <a:r>
              <a:rPr sz="1800" spc="-5" dirty="0">
                <a:latin typeface="Arial"/>
                <a:cs typeface="Arial"/>
              </a:rPr>
              <a:t>).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oscilador interno INTRC ainda é utilizado  como fonte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vários recursos especiais, </a:t>
            </a:r>
            <a:r>
              <a:rPr sz="1800" dirty="0">
                <a:latin typeface="Arial"/>
                <a:cs typeface="Arial"/>
              </a:rPr>
              <a:t>tais </a:t>
            </a:r>
            <a:r>
              <a:rPr sz="1800" spc="-10" dirty="0">
                <a:latin typeface="Arial"/>
                <a:cs typeface="Arial"/>
              </a:rPr>
              <a:t>como </a:t>
            </a:r>
            <a:r>
              <a:rPr sz="1800" dirty="0">
                <a:latin typeface="Arial"/>
                <a:cs typeface="Arial"/>
              </a:rPr>
              <a:t>WDT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i="1" spc="-5" dirty="0">
                <a:latin typeface="Arial"/>
                <a:cs typeface="Arial"/>
              </a:rPr>
              <a:t>Fail-Safe  Clock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Monitor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755650"/>
          <a:ext cx="7029450" cy="124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8737">
                <a:tc gridSpan="4">
                  <a:txBody>
                    <a:bodyPr/>
                    <a:lstStyle/>
                    <a:p>
                      <a:pPr marL="84010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OSCCON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0299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FD3h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marL="2590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3716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20"/>
                        </a:lnSpc>
                      </a:pPr>
                      <a:r>
                        <a:rPr sz="2100" spc="7" baseline="-15873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(1)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 -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7526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IDLEN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OSTS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IOFS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23150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7: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2286671"/>
            <a:ext cx="6096635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IDELN</a:t>
            </a:r>
            <a:r>
              <a:rPr sz="1600" spc="-5" dirty="0">
                <a:latin typeface="Arial"/>
                <a:cs typeface="Arial"/>
              </a:rPr>
              <a:t>: bit de seleção do modo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Idle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sz="1400" spc="-5" dirty="0">
                <a:latin typeface="Arial"/>
                <a:cs typeface="Arial"/>
              </a:rPr>
              <a:t>dispositivo </a:t>
            </a:r>
            <a:r>
              <a:rPr sz="1400" dirty="0">
                <a:latin typeface="Arial"/>
                <a:cs typeface="Arial"/>
              </a:rPr>
              <a:t>entra no </a:t>
            </a:r>
            <a:r>
              <a:rPr sz="1400" spc="-5" dirty="0">
                <a:latin typeface="Arial"/>
                <a:cs typeface="Arial"/>
              </a:rPr>
              <a:t>modo </a:t>
            </a:r>
            <a:r>
              <a:rPr sz="1400" i="1" dirty="0">
                <a:latin typeface="Arial"/>
                <a:cs typeface="Arial"/>
              </a:rPr>
              <a:t>Idle </a:t>
            </a:r>
            <a:r>
              <a:rPr sz="1400" dirty="0">
                <a:latin typeface="Arial"/>
                <a:cs typeface="Arial"/>
              </a:rPr>
              <a:t>quando a instrução SLEEP é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Arial"/>
                <a:cs typeface="Arial"/>
              </a:rPr>
              <a:t>0 = </a:t>
            </a:r>
            <a:r>
              <a:rPr sz="1400" spc="-5" dirty="0">
                <a:latin typeface="Arial"/>
                <a:cs typeface="Arial"/>
              </a:rPr>
              <a:t>dispositivo </a:t>
            </a:r>
            <a:r>
              <a:rPr sz="1400" dirty="0">
                <a:latin typeface="Arial"/>
                <a:cs typeface="Arial"/>
              </a:rPr>
              <a:t>entra no </a:t>
            </a:r>
            <a:r>
              <a:rPr sz="1400" spc="-5" dirty="0">
                <a:latin typeface="Arial"/>
                <a:cs typeface="Arial"/>
              </a:rPr>
              <a:t>modo </a:t>
            </a:r>
            <a:r>
              <a:rPr sz="1400" i="1" spc="-5" dirty="0">
                <a:latin typeface="Arial"/>
                <a:cs typeface="Arial"/>
              </a:rPr>
              <a:t>Sleep </a:t>
            </a:r>
            <a:r>
              <a:rPr sz="1400" dirty="0">
                <a:latin typeface="Arial"/>
                <a:cs typeface="Arial"/>
              </a:rPr>
              <a:t>quando a instrução SLEEP é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259963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6:4: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1394" y="3231657"/>
            <a:ext cx="5797550" cy="20351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latin typeface="Arial"/>
                <a:cs typeface="Arial"/>
              </a:rPr>
              <a:t>IRCF2:IRCF0</a:t>
            </a:r>
            <a:r>
              <a:rPr sz="1600" spc="-5" dirty="0">
                <a:latin typeface="Arial"/>
                <a:cs typeface="Arial"/>
              </a:rPr>
              <a:t>: bit de seleção da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do oscilador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interno</a:t>
            </a:r>
            <a:endParaRPr sz="1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400" spc="-70" dirty="0">
                <a:latin typeface="Arial"/>
                <a:cs typeface="Arial"/>
              </a:rPr>
              <a:t>111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8MHz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400" spc="-35" dirty="0">
                <a:latin typeface="Arial"/>
                <a:cs typeface="Arial"/>
              </a:rPr>
              <a:t>110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4MHz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101 =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2MHz</a:t>
            </a:r>
            <a:endParaRPr sz="1400">
              <a:latin typeface="Arial"/>
              <a:cs typeface="Arial"/>
            </a:endParaRPr>
          </a:p>
          <a:p>
            <a:pPr marL="38100" marR="100584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100 = </a:t>
            </a:r>
            <a:r>
              <a:rPr sz="1400" spc="-5" dirty="0">
                <a:latin typeface="Arial"/>
                <a:cs typeface="Arial"/>
              </a:rPr>
              <a:t>1MHz </a:t>
            </a:r>
            <a:r>
              <a:rPr sz="1400" dirty="0">
                <a:latin typeface="Arial"/>
                <a:cs typeface="Arial"/>
              </a:rPr>
              <a:t>(saída </a:t>
            </a:r>
            <a:r>
              <a:rPr sz="1400" spc="30" dirty="0">
                <a:latin typeface="Arial"/>
                <a:cs typeface="Arial"/>
              </a:rPr>
              <a:t>frequ„ncia </a:t>
            </a:r>
            <a:r>
              <a:rPr sz="1400" i="1" dirty="0">
                <a:latin typeface="Arial"/>
                <a:cs typeface="Arial"/>
              </a:rPr>
              <a:t>default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Reset</a:t>
            </a:r>
            <a:r>
              <a:rPr sz="1400" dirty="0">
                <a:latin typeface="Arial"/>
                <a:cs typeface="Arial"/>
              </a:rPr>
              <a:t>)  </a:t>
            </a:r>
            <a:r>
              <a:rPr sz="1400" spc="-35" dirty="0">
                <a:latin typeface="Arial"/>
                <a:cs typeface="Arial"/>
              </a:rPr>
              <a:t>011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65" dirty="0">
                <a:latin typeface="Arial"/>
                <a:cs typeface="Arial"/>
              </a:rPr>
              <a:t>500jHz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010 =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250jHz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001 =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125jHz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000 = </a:t>
            </a:r>
            <a:r>
              <a:rPr sz="1400" spc="75" dirty="0">
                <a:latin typeface="Arial"/>
                <a:cs typeface="Arial"/>
              </a:rPr>
              <a:t>31jHz </a:t>
            </a:r>
            <a:r>
              <a:rPr sz="1400" dirty="0">
                <a:latin typeface="Arial"/>
                <a:cs typeface="Arial"/>
              </a:rPr>
              <a:t>(de um ou outro </a:t>
            </a:r>
            <a:r>
              <a:rPr sz="1400" spc="-5" dirty="0">
                <a:latin typeface="Arial"/>
                <a:cs typeface="Arial"/>
              </a:rPr>
              <a:t>INTOSC/256 </a:t>
            </a:r>
            <a:r>
              <a:rPr sz="1400" dirty="0">
                <a:latin typeface="Arial"/>
                <a:cs typeface="Arial"/>
              </a:rPr>
              <a:t>ou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INTRC)</a:t>
            </a:r>
            <a:r>
              <a:rPr sz="1350" baseline="24691" dirty="0">
                <a:latin typeface="Arial"/>
                <a:cs typeface="Arial"/>
              </a:rPr>
              <a:t>(2)</a:t>
            </a:r>
            <a:endParaRPr sz="1350" baseline="2469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755650"/>
          <a:ext cx="7029450" cy="124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8737">
                <a:tc gridSpan="4">
                  <a:txBody>
                    <a:bodyPr/>
                    <a:lstStyle/>
                    <a:p>
                      <a:pPr marL="84010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OSCCON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0299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FD3h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marL="2590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3716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20"/>
                        </a:lnSpc>
                      </a:pPr>
                      <a:r>
                        <a:rPr sz="2100" spc="7" baseline="-15873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(1)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 -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7526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IDLEN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OSTS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IOFS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23150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2286671"/>
            <a:ext cx="7169784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OSTS</a:t>
            </a:r>
            <a:r>
              <a:rPr sz="1600" spc="-5" dirty="0">
                <a:latin typeface="Arial"/>
                <a:cs typeface="Arial"/>
              </a:rPr>
              <a:t>: bit de </a:t>
            </a:r>
            <a:r>
              <a:rPr sz="1600" i="1" spc="-5" dirty="0">
                <a:latin typeface="Arial"/>
                <a:cs typeface="Arial"/>
              </a:rPr>
              <a:t>status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i="1" spc="-10" dirty="0">
                <a:latin typeface="Arial"/>
                <a:cs typeface="Arial"/>
              </a:rPr>
              <a:t>Time-out </a:t>
            </a:r>
            <a:r>
              <a:rPr sz="1600" spc="-5" dirty="0">
                <a:latin typeface="Arial"/>
                <a:cs typeface="Arial"/>
              </a:rPr>
              <a:t>do </a:t>
            </a:r>
            <a:r>
              <a:rPr sz="1600" i="1" spc="-5" dirty="0">
                <a:latin typeface="Arial"/>
                <a:cs typeface="Arial"/>
              </a:rPr>
              <a:t>Oscillator Start-up</a:t>
            </a:r>
            <a:r>
              <a:rPr sz="1600" i="1" spc="14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Timer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165"/>
              </a:spcBef>
            </a:pPr>
            <a:r>
              <a:rPr sz="1400" dirty="0">
                <a:latin typeface="Arial"/>
                <a:cs typeface="Arial"/>
              </a:rPr>
              <a:t>1 = ocorreu </a:t>
            </a:r>
            <a:r>
              <a:rPr sz="1400" i="1" spc="-5" dirty="0">
                <a:latin typeface="Arial"/>
                <a:cs typeface="Arial"/>
              </a:rPr>
              <a:t>Time-out </a:t>
            </a:r>
            <a:r>
              <a:rPr sz="1400" spc="-5" dirty="0">
                <a:latin typeface="Arial"/>
                <a:cs typeface="Arial"/>
              </a:rPr>
              <a:t>do </a:t>
            </a:r>
            <a:r>
              <a:rPr sz="1400" i="1" dirty="0">
                <a:latin typeface="Arial"/>
                <a:cs typeface="Arial"/>
              </a:rPr>
              <a:t>Oscillator Start-up </a:t>
            </a:r>
            <a:r>
              <a:rPr sz="1400" i="1" spc="-5" dirty="0">
                <a:latin typeface="Arial"/>
                <a:cs typeface="Arial"/>
              </a:rPr>
              <a:t>Timer</a:t>
            </a:r>
            <a:r>
              <a:rPr sz="1400" spc="-5" dirty="0">
                <a:latin typeface="Arial"/>
                <a:cs typeface="Arial"/>
              </a:rPr>
              <a:t>;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primário está sendo </a:t>
            </a:r>
            <a:r>
              <a:rPr sz="1400" spc="-5" dirty="0">
                <a:latin typeface="Arial"/>
                <a:cs typeface="Arial"/>
              </a:rPr>
              <a:t>executado 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Oscillator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Start-up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Timer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sendo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executado;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primário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não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259963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794" y="3231657"/>
            <a:ext cx="6078855" cy="7543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-10" dirty="0">
                <a:latin typeface="Arial"/>
                <a:cs typeface="Arial"/>
              </a:rPr>
              <a:t>OOFS</a:t>
            </a:r>
            <a:r>
              <a:rPr sz="1600" spc="-1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bit de sinalização de estabilidade da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INTOSC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sz="1400" spc="30" dirty="0">
                <a:latin typeface="Arial"/>
                <a:cs typeface="Arial"/>
              </a:rPr>
              <a:t>frequ„ncia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estabilizada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Arial"/>
                <a:cs typeface="Arial"/>
              </a:rPr>
              <a:t>0 = </a:t>
            </a:r>
            <a:r>
              <a:rPr sz="1400" spc="30" dirty="0">
                <a:latin typeface="Arial"/>
                <a:cs typeface="Arial"/>
              </a:rPr>
              <a:t>frequ„ncia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não está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estabilizada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205097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1:0: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6794" y="4176685"/>
            <a:ext cx="4462780" cy="9677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SCS1:SCS0</a:t>
            </a:r>
            <a:r>
              <a:rPr sz="1600" spc="-5" dirty="0">
                <a:latin typeface="Arial"/>
                <a:cs typeface="Arial"/>
              </a:rPr>
              <a:t>: bits de seleção do sistema de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clock</a:t>
            </a:r>
            <a:endParaRPr sz="1600">
              <a:latin typeface="Arial"/>
              <a:cs typeface="Arial"/>
            </a:endParaRPr>
          </a:p>
          <a:p>
            <a:pPr marL="12700" marR="2516505">
              <a:lnSpc>
                <a:spcPct val="102099"/>
              </a:lnSpc>
              <a:spcBef>
                <a:spcPts val="165"/>
              </a:spcBef>
            </a:pPr>
            <a:r>
              <a:rPr sz="1400" spc="-5" dirty="0">
                <a:latin typeface="Arial"/>
                <a:cs typeface="Arial"/>
              </a:rPr>
              <a:t>1x: </a:t>
            </a:r>
            <a:r>
              <a:rPr sz="1400" dirty="0">
                <a:latin typeface="Arial"/>
                <a:cs typeface="Arial"/>
              </a:rPr>
              <a:t>osciladores internos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1: oscilador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secundário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00: oscilador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principal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5363717"/>
            <a:ext cx="586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Notas: </a:t>
            </a:r>
            <a:r>
              <a:rPr sz="1200" spc="-5" dirty="0">
                <a:latin typeface="Arial"/>
                <a:cs typeface="Arial"/>
              </a:rPr>
              <a:t>(1)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10" dirty="0">
                <a:latin typeface="Arial"/>
                <a:cs typeface="Arial"/>
              </a:rPr>
              <a:t>Nível </a:t>
            </a:r>
            <a:r>
              <a:rPr sz="1200" spc="-5" dirty="0">
                <a:latin typeface="Arial"/>
                <a:cs typeface="Arial"/>
              </a:rPr>
              <a:t>lógico após o </a:t>
            </a:r>
            <a:r>
              <a:rPr sz="1200" i="1" dirty="0">
                <a:latin typeface="Arial"/>
                <a:cs typeface="Arial"/>
              </a:rPr>
              <a:t>Reset </a:t>
            </a:r>
            <a:r>
              <a:rPr sz="1200" spc="-5" dirty="0">
                <a:latin typeface="Arial"/>
                <a:cs typeface="Arial"/>
              </a:rPr>
              <a:t>depende do </a:t>
            </a:r>
            <a:r>
              <a:rPr sz="1200" i="1" dirty="0">
                <a:latin typeface="Arial"/>
                <a:cs typeface="Arial"/>
              </a:rPr>
              <a:t>status </a:t>
            </a:r>
            <a:r>
              <a:rPr sz="1200" spc="-5" dirty="0">
                <a:latin typeface="Arial"/>
                <a:cs typeface="Arial"/>
              </a:rPr>
              <a:t>do bit de configuração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IESO.</a:t>
            </a:r>
            <a:endParaRPr sz="1200">
              <a:latin typeface="Arial"/>
              <a:cs typeface="Arial"/>
            </a:endParaRPr>
          </a:p>
          <a:p>
            <a:pPr marL="52641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(2)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5" dirty="0">
                <a:latin typeface="Arial"/>
                <a:cs typeface="Arial"/>
              </a:rPr>
              <a:t>Origem selecionada pelo bit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OSCTUNE&lt;7&gt;.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8600" y="285750"/>
            <a:ext cx="8305800" cy="190500"/>
            <a:chOff x="228600" y="285750"/>
            <a:chExt cx="8305800" cy="190500"/>
          </a:xfrm>
        </p:grpSpPr>
        <p:sp>
          <p:nvSpPr>
            <p:cNvPr id="4" name="object 4"/>
            <p:cNvSpPr/>
            <p:nvPr/>
          </p:nvSpPr>
          <p:spPr>
            <a:xfrm>
              <a:off x="228600" y="3048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3810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4572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9516" y="464261"/>
            <a:ext cx="6282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 </a:t>
            </a:r>
            <a:r>
              <a:rPr spc="5" dirty="0"/>
              <a:t>DO</a:t>
            </a:r>
            <a:r>
              <a:rPr spc="-85" dirty="0"/>
              <a:t> </a:t>
            </a:r>
            <a:r>
              <a:rPr spc="-5" dirty="0"/>
              <a:t>PIC18F4520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003300"/>
            <a:ext cx="7391400" cy="4902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9300" y="6049467"/>
            <a:ext cx="7854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5645" algn="l"/>
              </a:tabLst>
            </a:pPr>
            <a:r>
              <a:rPr sz="1600" b="1" i="1" u="heavy" spc="-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 	Fonte: </a:t>
            </a:r>
            <a:r>
              <a:rPr sz="1600" b="1" i="1" u="heavy" spc="-10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PIC18F2420/2520/4420/4520 </a:t>
            </a:r>
            <a:r>
              <a:rPr sz="1600" b="1" i="1" u="heavy" spc="-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Data Sheet DS39631D. Baixado de</a:t>
            </a:r>
            <a:r>
              <a:rPr sz="1600" b="1" i="1" u="heavy" spc="6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 </a:t>
            </a:r>
            <a:r>
              <a:rPr sz="1600" b="1" i="1" u="heavy" spc="-10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  <a:hlinkClick r:id="rId4"/>
              </a:rPr>
              <a:t>www.microchip.com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91258"/>
            <a:ext cx="8072120" cy="3111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um </a:t>
            </a:r>
            <a:r>
              <a:rPr sz="1800" dirty="0">
                <a:latin typeface="Arial"/>
                <a:cs typeface="Arial"/>
              </a:rPr>
              <a:t>total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sete </a:t>
            </a:r>
            <a:r>
              <a:rPr sz="1800" spc="-5" dirty="0">
                <a:latin typeface="Arial"/>
                <a:cs typeface="Arial"/>
              </a:rPr>
              <a:t>modos de funcionamento  aplicados </a:t>
            </a:r>
            <a:r>
              <a:rPr sz="1800" spc="400" dirty="0">
                <a:latin typeface="Arial"/>
                <a:cs typeface="Arial"/>
              </a:rPr>
              <a:t>” </a:t>
            </a:r>
            <a:r>
              <a:rPr sz="1800" spc="45" dirty="0">
                <a:latin typeface="Arial"/>
                <a:cs typeface="Arial"/>
              </a:rPr>
              <a:t>ger„ncia </a:t>
            </a:r>
            <a:r>
              <a:rPr sz="1800" spc="-5" dirty="0">
                <a:latin typeface="Arial"/>
                <a:cs typeface="Arial"/>
              </a:rPr>
              <a:t>e conservação eficiente de energia. </a:t>
            </a: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modos de energia  gerenciada estão divididos </a:t>
            </a:r>
            <a:r>
              <a:rPr sz="1800" spc="-5" dirty="0" err="1">
                <a:latin typeface="Arial"/>
                <a:cs typeface="Arial"/>
              </a:rPr>
              <a:t>em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categorias. São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elas: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Run </a:t>
            </a:r>
            <a:r>
              <a:rPr sz="1800" i="1" spc="-10" dirty="0">
                <a:latin typeface="Arial"/>
                <a:cs typeface="Arial"/>
              </a:rPr>
              <a:t>modes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Idle</a:t>
            </a:r>
            <a:r>
              <a:rPr sz="1800" i="1" spc="-10" dirty="0">
                <a:latin typeface="Arial"/>
                <a:cs typeface="Arial"/>
              </a:rPr>
              <a:t> modes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Sleep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mode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Essas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categorias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definem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parte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microcontrolador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receberá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sinal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e, </a:t>
            </a:r>
            <a:r>
              <a:rPr sz="1800" spc="195" dirty="0">
                <a:latin typeface="Arial"/>
                <a:cs typeface="Arial"/>
              </a:rPr>
              <a:t>”s </a:t>
            </a:r>
            <a:r>
              <a:rPr sz="1800" spc="-5" dirty="0">
                <a:latin typeface="Arial"/>
                <a:cs typeface="Arial"/>
              </a:rPr>
              <a:t>vezes, com </a:t>
            </a:r>
            <a:r>
              <a:rPr sz="1800" spc="-10" dirty="0">
                <a:latin typeface="Arial"/>
                <a:cs typeface="Arial"/>
              </a:rPr>
              <a:t>que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velocidade.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16582"/>
            <a:ext cx="8074025" cy="299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44145" algn="l"/>
              </a:tabLst>
            </a:pPr>
            <a:r>
              <a:rPr sz="1800" spc="-5" dirty="0">
                <a:latin typeface="Arial"/>
                <a:cs typeface="Arial"/>
              </a:rPr>
              <a:t>As categorias </a:t>
            </a:r>
            <a:r>
              <a:rPr sz="1800" i="1" spc="-5" dirty="0">
                <a:latin typeface="Arial"/>
                <a:cs typeface="Arial"/>
              </a:rPr>
              <a:t>Run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i="1" spc="-5" dirty="0">
                <a:latin typeface="Arial"/>
                <a:cs typeface="Arial"/>
              </a:rPr>
              <a:t>Idle modes </a:t>
            </a:r>
            <a:r>
              <a:rPr sz="1800" spc="-5" dirty="0">
                <a:latin typeface="Arial"/>
                <a:cs typeface="Arial"/>
              </a:rPr>
              <a:t>estão disponíveis para qualquer origem </a:t>
            </a:r>
            <a:r>
              <a:rPr sz="1800" spc="-10" dirty="0">
                <a:latin typeface="Arial"/>
                <a:cs typeface="Arial"/>
              </a:rPr>
              <a:t>do 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dirty="0">
                <a:latin typeface="Arial"/>
                <a:cs typeface="Arial"/>
              </a:rPr>
              <a:t>clock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seja o oscilador principal, oscilador secundário </a:t>
            </a:r>
            <a:r>
              <a:rPr sz="1800" dirty="0">
                <a:latin typeface="Arial"/>
                <a:cs typeface="Arial"/>
              </a:rPr>
              <a:t>ou um </a:t>
            </a:r>
            <a:r>
              <a:rPr sz="1800" spc="-10" dirty="0">
                <a:latin typeface="Arial"/>
                <a:cs typeface="Arial"/>
              </a:rPr>
              <a:t>dos  </a:t>
            </a:r>
            <a:r>
              <a:rPr sz="1800" spc="-5" dirty="0">
                <a:latin typeface="Arial"/>
                <a:cs typeface="Arial"/>
              </a:rPr>
              <a:t>osciladores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>
              <a:latin typeface="Arial"/>
              <a:cs typeface="Arial"/>
            </a:endParaRPr>
          </a:p>
          <a:p>
            <a:pPr marL="155575" indent="-14351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i="1" spc="-5" dirty="0">
                <a:latin typeface="Arial"/>
                <a:cs typeface="Arial"/>
              </a:rPr>
              <a:t>Sleep </a:t>
            </a:r>
            <a:r>
              <a:rPr sz="1800" i="1" spc="-10" dirty="0">
                <a:latin typeface="Arial"/>
                <a:cs typeface="Arial"/>
              </a:rPr>
              <a:t>mode </a:t>
            </a:r>
            <a:r>
              <a:rPr sz="1800" spc="-5" dirty="0">
                <a:latin typeface="Arial"/>
                <a:cs typeface="Arial"/>
              </a:rPr>
              <a:t>(modo </a:t>
            </a:r>
            <a:r>
              <a:rPr sz="1800" i="1" spc="-5" dirty="0">
                <a:latin typeface="Arial"/>
                <a:cs typeface="Arial"/>
              </a:rPr>
              <a:t>Sleep</a:t>
            </a:r>
            <a:r>
              <a:rPr sz="1800" spc="-5" dirty="0">
                <a:latin typeface="Arial"/>
                <a:cs typeface="Arial"/>
              </a:rPr>
              <a:t>), quando ativado, desliga o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oscilador.</a:t>
            </a:r>
            <a:endParaRPr sz="1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Quando um determinado </a:t>
            </a:r>
            <a:r>
              <a:rPr sz="1800" dirty="0">
                <a:latin typeface="Arial"/>
                <a:cs typeface="Arial"/>
              </a:rPr>
              <a:t>modo </a:t>
            </a:r>
            <a:r>
              <a:rPr sz="1800" spc="-5" dirty="0">
                <a:latin typeface="Arial"/>
                <a:cs typeface="Arial"/>
              </a:rPr>
              <a:t>de gerenciamento é ativado, duas decisões  precisam ser tomadas: se a CPU irá </a:t>
            </a:r>
            <a:r>
              <a:rPr sz="1800" dirty="0">
                <a:latin typeface="Arial"/>
                <a:cs typeface="Arial"/>
              </a:rPr>
              <a:t>ou </a:t>
            </a:r>
            <a:r>
              <a:rPr sz="1800" spc="-5" dirty="0">
                <a:latin typeface="Arial"/>
                <a:cs typeface="Arial"/>
              </a:rPr>
              <a:t>não receber o sinal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 qual a  origem do sinal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bit IDELN (OSCCON&lt;7&gt;) define se a </a:t>
            </a:r>
            <a:r>
              <a:rPr sz="1800" dirty="0">
                <a:latin typeface="Arial"/>
                <a:cs typeface="Arial"/>
              </a:rPr>
              <a:t>CPU </a:t>
            </a:r>
            <a:r>
              <a:rPr sz="1800" spc="-5" dirty="0">
                <a:latin typeface="Arial"/>
                <a:cs typeface="Arial"/>
              </a:rPr>
              <a:t>irá ou não receber o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, enquanto os bits SCS1:SCS0(OSCCON&lt;1:0&gt;) indicam a origem </a:t>
            </a:r>
            <a:r>
              <a:rPr sz="1800" spc="-10" dirty="0">
                <a:latin typeface="Arial"/>
                <a:cs typeface="Arial"/>
              </a:rPr>
              <a:t>do 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79778"/>
            <a:ext cx="80702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4414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40" dirty="0">
                <a:latin typeface="Arial"/>
                <a:cs typeface="Arial"/>
              </a:rPr>
              <a:t>Tabela </a:t>
            </a:r>
            <a:r>
              <a:rPr sz="1800" spc="-5" dirty="0">
                <a:latin typeface="Arial"/>
                <a:cs typeface="Arial"/>
              </a:rPr>
              <a:t>abaixo </a:t>
            </a:r>
            <a:r>
              <a:rPr sz="1800" dirty="0">
                <a:latin typeface="Arial"/>
                <a:cs typeface="Arial"/>
              </a:rPr>
              <a:t>resume como </a:t>
            </a:r>
            <a:r>
              <a:rPr sz="1800" spc="-5" dirty="0">
                <a:latin typeface="Arial"/>
                <a:cs typeface="Arial"/>
              </a:rPr>
              <a:t>a CPU e os periféricos do microcontrolador  são afetados pelos diversos modos de gerenciamento, derivados de </a:t>
            </a:r>
            <a:r>
              <a:rPr sz="1800" dirty="0">
                <a:latin typeface="Arial"/>
                <a:cs typeface="Arial"/>
              </a:rPr>
              <a:t>uma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categorias.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0450" y="2889250"/>
          <a:ext cx="6934831" cy="304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0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9991">
                <a:tc rowSpan="2"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Modo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8135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OSCCON&lt;7,1:0&gt;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5750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Sinal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clock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Disponibilidade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2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clock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e origem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do oscilador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IDLEN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(1)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SCS1:SCS0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CPU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Periféricos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Sleep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144145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Nenhum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todos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clocks</a:t>
                      </a:r>
                      <a:r>
                        <a:rPr sz="1200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estão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desligados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PRI_RUN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1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Primário -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LP,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XT,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HS,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HSPLL,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RC, EC e oscilador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  <a:p>
                      <a:pPr marL="45085" marR="424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Este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é 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modo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execução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normal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991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Secundário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oscilador do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Timer1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992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Osciladores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internos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PRI_IDLE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269240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Primário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LP,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XT,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HSPLL,  RC, EC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118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Secundário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oscilador do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Timer1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992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Osciladores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internos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658">
                <a:tc gridSpan="6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Nota: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1. 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IDELN reflete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 valor quando a instrução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SLEEP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é</a:t>
                      </a:r>
                      <a:r>
                        <a:rPr sz="12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executada.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73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2. Inclui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postscaler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do oscilador INTOSC e o oscilador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INTRC.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114" y="464261"/>
            <a:ext cx="28251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EXERCÍCIOS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398778"/>
            <a:ext cx="117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225" algn="l"/>
              </a:tabLst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5705" y="1398778"/>
            <a:ext cx="154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2065" algn="l"/>
              </a:tabLst>
            </a:pPr>
            <a:r>
              <a:rPr sz="1800" spc="-5" dirty="0">
                <a:latin typeface="Arial"/>
                <a:cs typeface="Arial"/>
              </a:rPr>
              <a:t>fre</a:t>
            </a:r>
            <a:r>
              <a:rPr sz="1800" dirty="0">
                <a:latin typeface="Arial"/>
                <a:cs typeface="Arial"/>
              </a:rPr>
              <a:t>qu</a:t>
            </a:r>
            <a:r>
              <a:rPr sz="1800" spc="150" dirty="0">
                <a:latin typeface="Arial"/>
                <a:cs typeface="Arial"/>
              </a:rPr>
              <a:t>„</a:t>
            </a:r>
            <a:r>
              <a:rPr sz="1800" spc="24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cia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344" y="1673097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PI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18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4520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1903" y="1398778"/>
            <a:ext cx="3494404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0"/>
              </a:spcBef>
              <a:tabLst>
                <a:tab pos="884555" algn="l"/>
                <a:tab pos="1884045" algn="l"/>
                <a:tab pos="2339975" algn="l"/>
                <a:tab pos="2972435" algn="l"/>
              </a:tabLst>
            </a:pPr>
            <a:r>
              <a:rPr sz="1800" i="1" spc="-5" dirty="0">
                <a:latin typeface="Arial"/>
                <a:cs typeface="Arial"/>
              </a:rPr>
              <a:t>c</a:t>
            </a:r>
            <a:r>
              <a:rPr sz="1800" i="1" dirty="0">
                <a:latin typeface="Arial"/>
                <a:cs typeface="Arial"/>
              </a:rPr>
              <a:t>lock	</a:t>
            </a:r>
            <a:r>
              <a:rPr sz="1800" spc="-5" dirty="0">
                <a:latin typeface="Arial"/>
                <a:cs typeface="Arial"/>
              </a:rPr>
              <a:t>máx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Arial"/>
                <a:cs typeface="Arial"/>
              </a:rPr>
              <a:t>	n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pode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possui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5841" y="2049602"/>
            <a:ext cx="584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0597" y="1398778"/>
            <a:ext cx="115824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  <a:tabLst>
                <a:tab pos="861060" algn="l"/>
              </a:tabLst>
            </a:pPr>
            <a:r>
              <a:rPr sz="1800" spc="-5" dirty="0">
                <a:latin typeface="Arial"/>
                <a:cs typeface="Arial"/>
              </a:rPr>
              <a:t>operar	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eles 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2049602"/>
            <a:ext cx="28009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2. Quantos pinos de</a:t>
            </a:r>
            <a:r>
              <a:rPr sz="1800" spc="3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I/O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divididos?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2699130"/>
            <a:ext cx="165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9310" algn="l"/>
              </a:tabLst>
            </a:pP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4429" y="2699130"/>
            <a:ext cx="580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4110" algn="l"/>
                <a:tab pos="2320290" algn="l"/>
                <a:tab pos="3010535" algn="l"/>
                <a:tab pos="4132579" algn="l"/>
                <a:tab pos="4441825" algn="l"/>
                <a:tab pos="5537835" algn="l"/>
              </a:tabLst>
            </a:pP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tes	</a:t>
            </a:r>
            <a:r>
              <a:rPr sz="1800" spc="-10" dirty="0">
                <a:latin typeface="Arial"/>
                <a:cs typeface="Arial"/>
              </a:rPr>
              <a:t>pod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osc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344" y="2973451"/>
            <a:ext cx="313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PIC18F4520? Quais são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elas?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40" y="3350133"/>
            <a:ext cx="761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1677035" algn="l"/>
                <a:tab pos="2719705" algn="l"/>
                <a:tab pos="3037840" algn="l"/>
                <a:tab pos="4181475" algn="l"/>
                <a:tab pos="4626610" algn="l"/>
                <a:tab pos="5137150" algn="l"/>
                <a:tab pos="6242050" algn="l"/>
                <a:tab pos="6560820" algn="l"/>
                <a:tab pos="7348855" algn="l"/>
              </a:tabLst>
            </a:pP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é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indic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uti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zaç</a:t>
            </a:r>
            <a:r>
              <a:rPr sz="1800" spc="-15" dirty="0">
                <a:latin typeface="Arial"/>
                <a:cs typeface="Arial"/>
              </a:rPr>
              <a:t>ã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u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osc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	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cristal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3522345"/>
            <a:ext cx="7617459" cy="23533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latin typeface="Arial"/>
                <a:cs typeface="Arial"/>
              </a:rPr>
              <a:t>PIC18F4520?</a:t>
            </a:r>
            <a:endParaRPr sz="1800" dirty="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80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possui quantos osciladores internos? Quais são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eles?</a:t>
            </a:r>
            <a:endParaRPr sz="1800" dirty="0">
              <a:latin typeface="Arial"/>
              <a:cs typeface="Arial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79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fontes diferentes que podem gerar o  sinal de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 Como elas são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classificadas?</a:t>
            </a:r>
            <a:endParaRPr sz="180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0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sete modos de funcionamento aplicados </a:t>
            </a:r>
            <a:r>
              <a:rPr sz="1800" spc="400" dirty="0">
                <a:latin typeface="Arial"/>
                <a:cs typeface="Arial"/>
              </a:rPr>
              <a:t>”  </a:t>
            </a:r>
            <a:r>
              <a:rPr sz="1800" spc="45" dirty="0">
                <a:latin typeface="Arial"/>
                <a:cs typeface="Arial"/>
              </a:rPr>
              <a:t>ger„ncia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spc="400" dirty="0">
                <a:latin typeface="Arial"/>
                <a:cs typeface="Arial"/>
              </a:rPr>
              <a:t>” </a:t>
            </a:r>
            <a:r>
              <a:rPr sz="1800" spc="-5" dirty="0">
                <a:latin typeface="Arial"/>
                <a:cs typeface="Arial"/>
              </a:rPr>
              <a:t>conservação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energia. </a:t>
            </a:r>
            <a:r>
              <a:rPr sz="1800" dirty="0">
                <a:latin typeface="Arial"/>
                <a:cs typeface="Arial"/>
              </a:rPr>
              <a:t>Quais </a:t>
            </a:r>
            <a:r>
              <a:rPr sz="1800" spc="-5" dirty="0">
                <a:latin typeface="Arial"/>
                <a:cs typeface="Arial"/>
              </a:rPr>
              <a:t>são eles e como afetam a  disponibilidade do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a CPU e os demais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periféricos?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7073" y="971988"/>
            <a:ext cx="5619750" cy="148907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spc="-5" dirty="0">
                <a:latin typeface="Arial Black"/>
                <a:cs typeface="Arial Black"/>
              </a:rPr>
              <a:t>MICROCONTROLADORES</a:t>
            </a:r>
            <a:endParaRPr sz="3200">
              <a:latin typeface="Arial Black"/>
              <a:cs typeface="Arial Black"/>
            </a:endParaRPr>
          </a:p>
          <a:p>
            <a:pPr marL="105410">
              <a:lnSpc>
                <a:spcPct val="100000"/>
              </a:lnSpc>
              <a:spcBef>
                <a:spcPts val="1920"/>
              </a:spcBef>
            </a:pPr>
            <a:r>
              <a:rPr sz="3200" dirty="0">
                <a:latin typeface="Arial Black"/>
                <a:cs typeface="Arial Black"/>
              </a:rPr>
              <a:t>Baseado no</a:t>
            </a:r>
            <a:r>
              <a:rPr sz="3200" spc="-6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PIC18F4520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8285" y="4876927"/>
            <a:ext cx="60331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Arial Black"/>
                <a:cs typeface="Arial Black"/>
              </a:rPr>
              <a:t>ARQUIVO </a:t>
            </a:r>
            <a:r>
              <a:rPr sz="3200" dirty="0">
                <a:latin typeface="Arial Black"/>
                <a:cs typeface="Arial Black"/>
              </a:rPr>
              <a:t>1 - VISÃO</a:t>
            </a:r>
            <a:r>
              <a:rPr sz="3200" spc="-13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GERAL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2819400"/>
            <a:ext cx="1192212" cy="1676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5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985" y="616661"/>
            <a:ext cx="4815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SUMÁRIO </a:t>
            </a:r>
            <a:r>
              <a:rPr spc="-20" dirty="0"/>
              <a:t>ARQUIVO</a:t>
            </a:r>
            <a:r>
              <a:rPr spc="-140" dirty="0"/>
              <a:t> </a:t>
            </a:r>
            <a:r>
              <a:rPr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5968" y="1414272"/>
            <a:ext cx="4857115" cy="4754880"/>
            <a:chOff x="505968" y="1414272"/>
            <a:chExt cx="4857115" cy="4754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968" y="1414272"/>
              <a:ext cx="4856987" cy="47548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018" y="1615186"/>
              <a:ext cx="72148" cy="721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607" y="1553591"/>
              <a:ext cx="985799" cy="1943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42912" y="1558163"/>
              <a:ext cx="278130" cy="185420"/>
            </a:xfrm>
            <a:custGeom>
              <a:avLst/>
              <a:gdLst/>
              <a:ahLst/>
              <a:cxnLst/>
              <a:rect l="l" t="t" r="r" b="b"/>
              <a:pathLst>
                <a:path w="278130" h="185419">
                  <a:moveTo>
                    <a:pt x="268170" y="74040"/>
                  </a:moveTo>
                  <a:lnTo>
                    <a:pt x="221548" y="74040"/>
                  </a:lnTo>
                  <a:lnTo>
                    <a:pt x="227771" y="75437"/>
                  </a:lnTo>
                  <a:lnTo>
                    <a:pt x="231073" y="78232"/>
                  </a:lnTo>
                  <a:lnTo>
                    <a:pt x="234375" y="81152"/>
                  </a:lnTo>
                  <a:lnTo>
                    <a:pt x="236026" y="85978"/>
                  </a:lnTo>
                  <a:lnTo>
                    <a:pt x="236026" y="96138"/>
                  </a:lnTo>
                  <a:lnTo>
                    <a:pt x="230385" y="98171"/>
                  </a:lnTo>
                  <a:lnTo>
                    <a:pt x="222881" y="100250"/>
                  </a:lnTo>
                  <a:lnTo>
                    <a:pt x="213451" y="102407"/>
                  </a:lnTo>
                  <a:lnTo>
                    <a:pt x="202117" y="104648"/>
                  </a:lnTo>
                  <a:lnTo>
                    <a:pt x="193592" y="106507"/>
                  </a:lnTo>
                  <a:lnTo>
                    <a:pt x="159445" y="126237"/>
                  </a:lnTo>
                  <a:lnTo>
                    <a:pt x="155762" y="132079"/>
                  </a:lnTo>
                  <a:lnTo>
                    <a:pt x="153984" y="138811"/>
                  </a:lnTo>
                  <a:lnTo>
                    <a:pt x="154100" y="147447"/>
                  </a:lnTo>
                  <a:lnTo>
                    <a:pt x="154696" y="153987"/>
                  </a:lnTo>
                  <a:lnTo>
                    <a:pt x="188280" y="184475"/>
                  </a:lnTo>
                  <a:lnTo>
                    <a:pt x="197926" y="185165"/>
                  </a:lnTo>
                  <a:lnTo>
                    <a:pt x="205673" y="185165"/>
                  </a:lnTo>
                  <a:lnTo>
                    <a:pt x="212912" y="183769"/>
                  </a:lnTo>
                  <a:lnTo>
                    <a:pt x="226501" y="177926"/>
                  </a:lnTo>
                  <a:lnTo>
                    <a:pt x="232851" y="173609"/>
                  </a:lnTo>
                  <a:lnTo>
                    <a:pt x="238820" y="167766"/>
                  </a:lnTo>
                  <a:lnTo>
                    <a:pt x="272303" y="167766"/>
                  </a:lnTo>
                  <a:lnTo>
                    <a:pt x="271713" y="164591"/>
                  </a:lnTo>
                  <a:lnTo>
                    <a:pt x="271082" y="160654"/>
                  </a:lnTo>
                  <a:lnTo>
                    <a:pt x="202752" y="160654"/>
                  </a:lnTo>
                  <a:lnTo>
                    <a:pt x="198053" y="158876"/>
                  </a:lnTo>
                  <a:lnTo>
                    <a:pt x="194370" y="155321"/>
                  </a:lnTo>
                  <a:lnTo>
                    <a:pt x="190814" y="151764"/>
                  </a:lnTo>
                  <a:lnTo>
                    <a:pt x="188909" y="147447"/>
                  </a:lnTo>
                  <a:lnTo>
                    <a:pt x="188909" y="137667"/>
                  </a:lnTo>
                  <a:lnTo>
                    <a:pt x="224469" y="122174"/>
                  </a:lnTo>
                  <a:lnTo>
                    <a:pt x="231581" y="120396"/>
                  </a:lnTo>
                  <a:lnTo>
                    <a:pt x="236026" y="118872"/>
                  </a:lnTo>
                  <a:lnTo>
                    <a:pt x="270122" y="118872"/>
                  </a:lnTo>
                  <a:lnTo>
                    <a:pt x="270238" y="106507"/>
                  </a:lnTo>
                  <a:lnTo>
                    <a:pt x="270261" y="96138"/>
                  </a:lnTo>
                  <a:lnTo>
                    <a:pt x="270030" y="87643"/>
                  </a:lnTo>
                  <a:lnTo>
                    <a:pt x="269173" y="78914"/>
                  </a:lnTo>
                  <a:lnTo>
                    <a:pt x="268170" y="74040"/>
                  </a:lnTo>
                  <a:close/>
                </a:path>
                <a:path w="278130" h="185419">
                  <a:moveTo>
                    <a:pt x="272303" y="167766"/>
                  </a:moveTo>
                  <a:lnTo>
                    <a:pt x="238820" y="167766"/>
                  </a:lnTo>
                  <a:lnTo>
                    <a:pt x="239074" y="168528"/>
                  </a:lnTo>
                  <a:lnTo>
                    <a:pt x="240090" y="171958"/>
                  </a:lnTo>
                  <a:lnTo>
                    <a:pt x="241360" y="176529"/>
                  </a:lnTo>
                  <a:lnTo>
                    <a:pt x="242503" y="179959"/>
                  </a:lnTo>
                  <a:lnTo>
                    <a:pt x="243392" y="182245"/>
                  </a:lnTo>
                  <a:lnTo>
                    <a:pt x="277936" y="182245"/>
                  </a:lnTo>
                  <a:lnTo>
                    <a:pt x="274888" y="175895"/>
                  </a:lnTo>
                  <a:lnTo>
                    <a:pt x="272729" y="170052"/>
                  </a:lnTo>
                  <a:lnTo>
                    <a:pt x="272303" y="167766"/>
                  </a:lnTo>
                  <a:close/>
                </a:path>
                <a:path w="278130" h="185419">
                  <a:moveTo>
                    <a:pt x="270122" y="118872"/>
                  </a:moveTo>
                  <a:lnTo>
                    <a:pt x="236026" y="118872"/>
                  </a:lnTo>
                  <a:lnTo>
                    <a:pt x="236026" y="134238"/>
                  </a:lnTo>
                  <a:lnTo>
                    <a:pt x="235645" y="139826"/>
                  </a:lnTo>
                  <a:lnTo>
                    <a:pt x="234629" y="142875"/>
                  </a:lnTo>
                  <a:lnTo>
                    <a:pt x="233359" y="147447"/>
                  </a:lnTo>
                  <a:lnTo>
                    <a:pt x="230565" y="151257"/>
                  </a:lnTo>
                  <a:lnTo>
                    <a:pt x="226374" y="154432"/>
                  </a:lnTo>
                  <a:lnTo>
                    <a:pt x="220659" y="158496"/>
                  </a:lnTo>
                  <a:lnTo>
                    <a:pt x="214690" y="160654"/>
                  </a:lnTo>
                  <a:lnTo>
                    <a:pt x="271082" y="160654"/>
                  </a:lnTo>
                  <a:lnTo>
                    <a:pt x="270953" y="159849"/>
                  </a:lnTo>
                  <a:lnTo>
                    <a:pt x="270395" y="153987"/>
                  </a:lnTo>
                  <a:lnTo>
                    <a:pt x="270075" y="147447"/>
                  </a:lnTo>
                  <a:lnTo>
                    <a:pt x="269949" y="139826"/>
                  </a:lnTo>
                  <a:lnTo>
                    <a:pt x="270122" y="118872"/>
                  </a:lnTo>
                  <a:close/>
                </a:path>
                <a:path w="278130" h="185419">
                  <a:moveTo>
                    <a:pt x="214817" y="47244"/>
                  </a:moveTo>
                  <a:lnTo>
                    <a:pt x="176082" y="56514"/>
                  </a:lnTo>
                  <a:lnTo>
                    <a:pt x="157667" y="84836"/>
                  </a:lnTo>
                  <a:lnTo>
                    <a:pt x="189290" y="90550"/>
                  </a:lnTo>
                  <a:lnTo>
                    <a:pt x="191449" y="84454"/>
                  </a:lnTo>
                  <a:lnTo>
                    <a:pt x="194243" y="80137"/>
                  </a:lnTo>
                  <a:lnTo>
                    <a:pt x="197799" y="77724"/>
                  </a:lnTo>
                  <a:lnTo>
                    <a:pt x="201228" y="75184"/>
                  </a:lnTo>
                  <a:lnTo>
                    <a:pt x="206054" y="74040"/>
                  </a:lnTo>
                  <a:lnTo>
                    <a:pt x="268170" y="74040"/>
                  </a:lnTo>
                  <a:lnTo>
                    <a:pt x="267744" y="71971"/>
                  </a:lnTo>
                  <a:lnTo>
                    <a:pt x="235216" y="48656"/>
                  </a:lnTo>
                  <a:lnTo>
                    <a:pt x="225772" y="47599"/>
                  </a:lnTo>
                  <a:lnTo>
                    <a:pt x="214817" y="47244"/>
                  </a:lnTo>
                  <a:close/>
                </a:path>
                <a:path w="278130" h="185419">
                  <a:moveTo>
                    <a:pt x="55686" y="47244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7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7"/>
                  </a:lnTo>
                  <a:lnTo>
                    <a:pt x="65084" y="157607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4"/>
                  </a:lnTo>
                  <a:close/>
                </a:path>
                <a:path w="278130" h="185419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3"/>
                  </a:lnTo>
                  <a:close/>
                </a:path>
                <a:path w="278130" h="185419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2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7"/>
                  </a:lnTo>
                  <a:lnTo>
                    <a:pt x="128838" y="157607"/>
                  </a:lnTo>
                  <a:lnTo>
                    <a:pt x="128838" y="74040"/>
                  </a:lnTo>
                  <a:close/>
                </a:path>
                <a:path w="278130" h="185419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8273" y="1553591"/>
              <a:ext cx="287147" cy="1943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3685" y="1550543"/>
              <a:ext cx="1211707" cy="1973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2072386"/>
              <a:ext cx="72148" cy="721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820" y="2010791"/>
              <a:ext cx="1373505" cy="2415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98004" y="2015363"/>
              <a:ext cx="276860" cy="185420"/>
            </a:xfrm>
            <a:custGeom>
              <a:avLst/>
              <a:gdLst/>
              <a:ahLst/>
              <a:cxnLst/>
              <a:rect l="l" t="t" r="r" b="b"/>
              <a:pathLst>
                <a:path w="276860" h="185419">
                  <a:moveTo>
                    <a:pt x="213547" y="47244"/>
                  </a:moveTo>
                  <a:lnTo>
                    <a:pt x="170240" y="65912"/>
                  </a:lnTo>
                  <a:lnTo>
                    <a:pt x="154166" y="101721"/>
                  </a:lnTo>
                  <a:lnTo>
                    <a:pt x="153095" y="117221"/>
                  </a:lnTo>
                  <a:lnTo>
                    <a:pt x="153904" y="130361"/>
                  </a:lnTo>
                  <a:lnTo>
                    <a:pt x="175455" y="172521"/>
                  </a:lnTo>
                  <a:lnTo>
                    <a:pt x="217103" y="185165"/>
                  </a:lnTo>
                  <a:lnTo>
                    <a:pt x="227509" y="184546"/>
                  </a:lnTo>
                  <a:lnTo>
                    <a:pt x="265807" y="162940"/>
                  </a:lnTo>
                  <a:lnTo>
                    <a:pt x="268140" y="159131"/>
                  </a:lnTo>
                  <a:lnTo>
                    <a:pt x="209356" y="159131"/>
                  </a:lnTo>
                  <a:lnTo>
                    <a:pt x="202625" y="156210"/>
                  </a:lnTo>
                  <a:lnTo>
                    <a:pt x="188782" y="126364"/>
                  </a:lnTo>
                  <a:lnTo>
                    <a:pt x="276285" y="126364"/>
                  </a:lnTo>
                  <a:lnTo>
                    <a:pt x="275549" y="107572"/>
                  </a:lnTo>
                  <a:lnTo>
                    <a:pt x="275060" y="104901"/>
                  </a:lnTo>
                  <a:lnTo>
                    <a:pt x="189417" y="104901"/>
                  </a:lnTo>
                  <a:lnTo>
                    <a:pt x="189417" y="95376"/>
                  </a:lnTo>
                  <a:lnTo>
                    <a:pt x="191830" y="87884"/>
                  </a:lnTo>
                  <a:lnTo>
                    <a:pt x="196783" y="82296"/>
                  </a:lnTo>
                  <a:lnTo>
                    <a:pt x="201736" y="76835"/>
                  </a:lnTo>
                  <a:lnTo>
                    <a:pt x="208086" y="74040"/>
                  </a:lnTo>
                  <a:lnTo>
                    <a:pt x="264936" y="74040"/>
                  </a:lnTo>
                  <a:lnTo>
                    <a:pt x="260029" y="66675"/>
                  </a:lnTo>
                  <a:lnTo>
                    <a:pt x="250766" y="58173"/>
                  </a:lnTo>
                  <a:lnTo>
                    <a:pt x="239931" y="52101"/>
                  </a:lnTo>
                  <a:lnTo>
                    <a:pt x="227525" y="48458"/>
                  </a:lnTo>
                  <a:lnTo>
                    <a:pt x="213547" y="47244"/>
                  </a:lnTo>
                  <a:close/>
                </a:path>
                <a:path w="276860" h="185419">
                  <a:moveTo>
                    <a:pt x="239709" y="140208"/>
                  </a:moveTo>
                  <a:lnTo>
                    <a:pt x="222945" y="159131"/>
                  </a:lnTo>
                  <a:lnTo>
                    <a:pt x="268140" y="159131"/>
                  </a:lnTo>
                  <a:lnTo>
                    <a:pt x="270621" y="155078"/>
                  </a:lnTo>
                  <a:lnTo>
                    <a:pt x="274507" y="146050"/>
                  </a:lnTo>
                  <a:lnTo>
                    <a:pt x="239709" y="140208"/>
                  </a:lnTo>
                  <a:close/>
                </a:path>
                <a:path w="276860" h="185419">
                  <a:moveTo>
                    <a:pt x="264936" y="74040"/>
                  </a:moveTo>
                  <a:lnTo>
                    <a:pt x="222818" y="74040"/>
                  </a:lnTo>
                  <a:lnTo>
                    <a:pt x="228787" y="76581"/>
                  </a:lnTo>
                  <a:lnTo>
                    <a:pt x="238820" y="87122"/>
                  </a:lnTo>
                  <a:lnTo>
                    <a:pt x="241360" y="94869"/>
                  </a:lnTo>
                  <a:lnTo>
                    <a:pt x="241614" y="104901"/>
                  </a:lnTo>
                  <a:lnTo>
                    <a:pt x="275060" y="104901"/>
                  </a:lnTo>
                  <a:lnTo>
                    <a:pt x="272586" y="91376"/>
                  </a:lnTo>
                  <a:lnTo>
                    <a:pt x="267409" y="77751"/>
                  </a:lnTo>
                  <a:lnTo>
                    <a:pt x="264936" y="74040"/>
                  </a:lnTo>
                  <a:close/>
                </a:path>
                <a:path w="276860" h="185419">
                  <a:moveTo>
                    <a:pt x="55686" y="47244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7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7"/>
                  </a:lnTo>
                  <a:lnTo>
                    <a:pt x="65084" y="157607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4"/>
                  </a:lnTo>
                  <a:close/>
                </a:path>
                <a:path w="276860" h="185419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3"/>
                  </a:lnTo>
                  <a:close/>
                </a:path>
                <a:path w="276860" h="185419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2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7"/>
                  </a:lnTo>
                  <a:lnTo>
                    <a:pt x="128838" y="157607"/>
                  </a:lnTo>
                  <a:lnTo>
                    <a:pt x="128838" y="74040"/>
                  </a:lnTo>
                  <a:close/>
                </a:path>
                <a:path w="276860" h="185419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3366" y="2010791"/>
              <a:ext cx="285496" cy="1943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8269" y="2010791"/>
              <a:ext cx="2410968" cy="24155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2529586"/>
              <a:ext cx="72148" cy="721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2985" y="2464943"/>
              <a:ext cx="1165872" cy="1973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18359" y="2464943"/>
              <a:ext cx="1980946" cy="19761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88340" y="2845435"/>
            <a:ext cx="11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0018" y="2925191"/>
            <a:ext cx="4296410" cy="2938145"/>
            <a:chOff x="710018" y="2925191"/>
            <a:chExt cx="4296410" cy="293814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2985" y="2925191"/>
              <a:ext cx="2353068" cy="19431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3443986"/>
              <a:ext cx="72148" cy="721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3734" y="3379343"/>
              <a:ext cx="856386" cy="19735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21434" y="3383915"/>
              <a:ext cx="391795" cy="188595"/>
            </a:xfrm>
            <a:custGeom>
              <a:avLst/>
              <a:gdLst/>
              <a:ahLst/>
              <a:cxnLst/>
              <a:rect l="l" t="t" r="r" b="b"/>
              <a:pathLst>
                <a:path w="391794" h="188595">
                  <a:moveTo>
                    <a:pt x="59055" y="3048"/>
                  </a:moveTo>
                  <a:lnTo>
                    <a:pt x="0" y="3048"/>
                  </a:lnTo>
                  <a:lnTo>
                    <a:pt x="0" y="185293"/>
                  </a:lnTo>
                  <a:lnTo>
                    <a:pt x="36703" y="185293"/>
                  </a:lnTo>
                  <a:lnTo>
                    <a:pt x="36703" y="116586"/>
                  </a:lnTo>
                  <a:lnTo>
                    <a:pt x="60706" y="116586"/>
                  </a:lnTo>
                  <a:lnTo>
                    <a:pt x="98933" y="113919"/>
                  </a:lnTo>
                  <a:lnTo>
                    <a:pt x="117983" y="105283"/>
                  </a:lnTo>
                  <a:lnTo>
                    <a:pt x="124206" y="100964"/>
                  </a:lnTo>
                  <a:lnTo>
                    <a:pt x="129413" y="94996"/>
                  </a:lnTo>
                  <a:lnTo>
                    <a:pt x="133477" y="87375"/>
                  </a:lnTo>
                  <a:lnTo>
                    <a:pt x="134261" y="85598"/>
                  </a:lnTo>
                  <a:lnTo>
                    <a:pt x="36703" y="85598"/>
                  </a:lnTo>
                  <a:lnTo>
                    <a:pt x="36703" y="33909"/>
                  </a:lnTo>
                  <a:lnTo>
                    <a:pt x="134706" y="33909"/>
                  </a:lnTo>
                  <a:lnTo>
                    <a:pt x="133572" y="31053"/>
                  </a:lnTo>
                  <a:lnTo>
                    <a:pt x="102743" y="5842"/>
                  </a:lnTo>
                  <a:lnTo>
                    <a:pt x="74364" y="3234"/>
                  </a:lnTo>
                  <a:lnTo>
                    <a:pt x="59055" y="3048"/>
                  </a:lnTo>
                  <a:close/>
                </a:path>
                <a:path w="391794" h="188595">
                  <a:moveTo>
                    <a:pt x="134706" y="33909"/>
                  </a:moveTo>
                  <a:lnTo>
                    <a:pt x="54483" y="33909"/>
                  </a:lnTo>
                  <a:lnTo>
                    <a:pt x="63630" y="33982"/>
                  </a:lnTo>
                  <a:lnTo>
                    <a:pt x="71088" y="34210"/>
                  </a:lnTo>
                  <a:lnTo>
                    <a:pt x="95758" y="43307"/>
                  </a:lnTo>
                  <a:lnTo>
                    <a:pt x="99695" y="47498"/>
                  </a:lnTo>
                  <a:lnTo>
                    <a:pt x="101600" y="53086"/>
                  </a:lnTo>
                  <a:lnTo>
                    <a:pt x="101600" y="65024"/>
                  </a:lnTo>
                  <a:lnTo>
                    <a:pt x="100203" y="69723"/>
                  </a:lnTo>
                  <a:lnTo>
                    <a:pt x="97409" y="73787"/>
                  </a:lnTo>
                  <a:lnTo>
                    <a:pt x="94742" y="77850"/>
                  </a:lnTo>
                  <a:lnTo>
                    <a:pt x="56896" y="85598"/>
                  </a:lnTo>
                  <a:lnTo>
                    <a:pt x="134261" y="85598"/>
                  </a:lnTo>
                  <a:lnTo>
                    <a:pt x="136144" y="81327"/>
                  </a:lnTo>
                  <a:lnTo>
                    <a:pt x="138049" y="74612"/>
                  </a:lnTo>
                  <a:lnTo>
                    <a:pt x="139192" y="67230"/>
                  </a:lnTo>
                  <a:lnTo>
                    <a:pt x="139573" y="59182"/>
                  </a:lnTo>
                  <a:lnTo>
                    <a:pt x="138906" y="48821"/>
                  </a:lnTo>
                  <a:lnTo>
                    <a:pt x="136906" y="39449"/>
                  </a:lnTo>
                  <a:lnTo>
                    <a:pt x="134706" y="33909"/>
                  </a:lnTo>
                  <a:close/>
                </a:path>
                <a:path w="391794" h="188595">
                  <a:moveTo>
                    <a:pt x="204851" y="3048"/>
                  </a:moveTo>
                  <a:lnTo>
                    <a:pt x="168021" y="3048"/>
                  </a:lnTo>
                  <a:lnTo>
                    <a:pt x="168021" y="185293"/>
                  </a:lnTo>
                  <a:lnTo>
                    <a:pt x="204851" y="185293"/>
                  </a:lnTo>
                  <a:lnTo>
                    <a:pt x="204851" y="3048"/>
                  </a:lnTo>
                  <a:close/>
                </a:path>
                <a:path w="391794" h="188595">
                  <a:moveTo>
                    <a:pt x="318008" y="0"/>
                  </a:moveTo>
                  <a:lnTo>
                    <a:pt x="268930" y="14144"/>
                  </a:lnTo>
                  <a:lnTo>
                    <a:pt x="238680" y="55403"/>
                  </a:lnTo>
                  <a:lnTo>
                    <a:pt x="232791" y="95758"/>
                  </a:lnTo>
                  <a:lnTo>
                    <a:pt x="234245" y="116141"/>
                  </a:lnTo>
                  <a:lnTo>
                    <a:pt x="256159" y="163575"/>
                  </a:lnTo>
                  <a:lnTo>
                    <a:pt x="298485" y="186793"/>
                  </a:lnTo>
                  <a:lnTo>
                    <a:pt x="315849" y="188340"/>
                  </a:lnTo>
                  <a:lnTo>
                    <a:pt x="329874" y="187436"/>
                  </a:lnTo>
                  <a:lnTo>
                    <a:pt x="373072" y="165671"/>
                  </a:lnTo>
                  <a:lnTo>
                    <a:pt x="379506" y="156972"/>
                  </a:lnTo>
                  <a:lnTo>
                    <a:pt x="315468" y="156972"/>
                  </a:lnTo>
                  <a:lnTo>
                    <a:pt x="305943" y="156045"/>
                  </a:lnTo>
                  <a:lnTo>
                    <a:pt x="273764" y="122618"/>
                  </a:lnTo>
                  <a:lnTo>
                    <a:pt x="270637" y="93090"/>
                  </a:lnTo>
                  <a:lnTo>
                    <a:pt x="271424" y="77924"/>
                  </a:lnTo>
                  <a:lnTo>
                    <a:pt x="290126" y="39624"/>
                  </a:lnTo>
                  <a:lnTo>
                    <a:pt x="316103" y="31496"/>
                  </a:lnTo>
                  <a:lnTo>
                    <a:pt x="381586" y="31496"/>
                  </a:lnTo>
                  <a:lnTo>
                    <a:pt x="378174" y="26265"/>
                  </a:lnTo>
                  <a:lnTo>
                    <a:pt x="372364" y="19812"/>
                  </a:lnTo>
                  <a:lnTo>
                    <a:pt x="361120" y="11144"/>
                  </a:lnTo>
                  <a:lnTo>
                    <a:pt x="348329" y="4953"/>
                  </a:lnTo>
                  <a:lnTo>
                    <a:pt x="333966" y="1238"/>
                  </a:lnTo>
                  <a:lnTo>
                    <a:pt x="318008" y="0"/>
                  </a:lnTo>
                  <a:close/>
                </a:path>
                <a:path w="391794" h="188595">
                  <a:moveTo>
                    <a:pt x="355854" y="118363"/>
                  </a:moveTo>
                  <a:lnTo>
                    <a:pt x="335113" y="151721"/>
                  </a:lnTo>
                  <a:lnTo>
                    <a:pt x="315468" y="156972"/>
                  </a:lnTo>
                  <a:lnTo>
                    <a:pt x="379506" y="156972"/>
                  </a:lnTo>
                  <a:lnTo>
                    <a:pt x="380539" y="155575"/>
                  </a:lnTo>
                  <a:lnTo>
                    <a:pt x="386649" y="143573"/>
                  </a:lnTo>
                  <a:lnTo>
                    <a:pt x="391414" y="129667"/>
                  </a:lnTo>
                  <a:lnTo>
                    <a:pt x="355854" y="118363"/>
                  </a:lnTo>
                  <a:close/>
                </a:path>
                <a:path w="391794" h="188595">
                  <a:moveTo>
                    <a:pt x="381586" y="31496"/>
                  </a:moveTo>
                  <a:lnTo>
                    <a:pt x="316103" y="31496"/>
                  </a:lnTo>
                  <a:lnTo>
                    <a:pt x="323173" y="31998"/>
                  </a:lnTo>
                  <a:lnTo>
                    <a:pt x="329707" y="33512"/>
                  </a:lnTo>
                  <a:lnTo>
                    <a:pt x="354584" y="61975"/>
                  </a:lnTo>
                  <a:lnTo>
                    <a:pt x="391033" y="53339"/>
                  </a:lnTo>
                  <a:lnTo>
                    <a:pt x="387508" y="43029"/>
                  </a:lnTo>
                  <a:lnTo>
                    <a:pt x="383222" y="34004"/>
                  </a:lnTo>
                  <a:lnTo>
                    <a:pt x="381586" y="31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21434" y="3383915"/>
              <a:ext cx="391795" cy="188595"/>
            </a:xfrm>
            <a:custGeom>
              <a:avLst/>
              <a:gdLst/>
              <a:ahLst/>
              <a:cxnLst/>
              <a:rect l="l" t="t" r="r" b="b"/>
              <a:pathLst>
                <a:path w="391794" h="188595">
                  <a:moveTo>
                    <a:pt x="36703" y="33909"/>
                  </a:moveTo>
                  <a:lnTo>
                    <a:pt x="36703" y="85598"/>
                  </a:lnTo>
                  <a:lnTo>
                    <a:pt x="56896" y="85598"/>
                  </a:lnTo>
                  <a:lnTo>
                    <a:pt x="94742" y="77850"/>
                  </a:lnTo>
                  <a:lnTo>
                    <a:pt x="97409" y="73787"/>
                  </a:lnTo>
                  <a:lnTo>
                    <a:pt x="100203" y="69723"/>
                  </a:lnTo>
                  <a:lnTo>
                    <a:pt x="101600" y="65024"/>
                  </a:lnTo>
                  <a:lnTo>
                    <a:pt x="101600" y="59689"/>
                  </a:lnTo>
                  <a:lnTo>
                    <a:pt x="101600" y="53086"/>
                  </a:lnTo>
                  <a:lnTo>
                    <a:pt x="99695" y="47498"/>
                  </a:lnTo>
                  <a:lnTo>
                    <a:pt x="95758" y="43307"/>
                  </a:lnTo>
                  <a:lnTo>
                    <a:pt x="91948" y="38988"/>
                  </a:lnTo>
                  <a:lnTo>
                    <a:pt x="54483" y="33909"/>
                  </a:lnTo>
                  <a:lnTo>
                    <a:pt x="36703" y="33909"/>
                  </a:lnTo>
                  <a:close/>
                </a:path>
                <a:path w="391794" h="188595">
                  <a:moveTo>
                    <a:pt x="168021" y="3048"/>
                  </a:moveTo>
                  <a:lnTo>
                    <a:pt x="204851" y="3048"/>
                  </a:lnTo>
                  <a:lnTo>
                    <a:pt x="204851" y="185293"/>
                  </a:lnTo>
                  <a:lnTo>
                    <a:pt x="168021" y="185293"/>
                  </a:lnTo>
                  <a:lnTo>
                    <a:pt x="168021" y="3048"/>
                  </a:lnTo>
                  <a:close/>
                </a:path>
                <a:path w="391794" h="188595">
                  <a:moveTo>
                    <a:pt x="0" y="3048"/>
                  </a:moveTo>
                  <a:lnTo>
                    <a:pt x="59055" y="3048"/>
                  </a:lnTo>
                  <a:lnTo>
                    <a:pt x="74364" y="3234"/>
                  </a:lnTo>
                  <a:lnTo>
                    <a:pt x="117109" y="12350"/>
                  </a:lnTo>
                  <a:lnTo>
                    <a:pt x="138906" y="48821"/>
                  </a:lnTo>
                  <a:lnTo>
                    <a:pt x="139573" y="59182"/>
                  </a:lnTo>
                  <a:lnTo>
                    <a:pt x="139192" y="67230"/>
                  </a:lnTo>
                  <a:lnTo>
                    <a:pt x="117983" y="105283"/>
                  </a:lnTo>
                  <a:lnTo>
                    <a:pt x="111760" y="109727"/>
                  </a:lnTo>
                  <a:lnTo>
                    <a:pt x="72465" y="116419"/>
                  </a:lnTo>
                  <a:lnTo>
                    <a:pt x="60706" y="116586"/>
                  </a:lnTo>
                  <a:lnTo>
                    <a:pt x="36703" y="116586"/>
                  </a:lnTo>
                  <a:lnTo>
                    <a:pt x="36703" y="185293"/>
                  </a:lnTo>
                  <a:lnTo>
                    <a:pt x="0" y="185293"/>
                  </a:lnTo>
                  <a:lnTo>
                    <a:pt x="0" y="3048"/>
                  </a:lnTo>
                  <a:close/>
                </a:path>
                <a:path w="391794" h="188595">
                  <a:moveTo>
                    <a:pt x="318008" y="0"/>
                  </a:moveTo>
                  <a:lnTo>
                    <a:pt x="361120" y="11144"/>
                  </a:lnTo>
                  <a:lnTo>
                    <a:pt x="387508" y="43029"/>
                  </a:lnTo>
                  <a:lnTo>
                    <a:pt x="391033" y="53339"/>
                  </a:lnTo>
                  <a:lnTo>
                    <a:pt x="354584" y="61975"/>
                  </a:lnTo>
                  <a:lnTo>
                    <a:pt x="352534" y="55286"/>
                  </a:lnTo>
                  <a:lnTo>
                    <a:pt x="349615" y="49323"/>
                  </a:lnTo>
                  <a:lnTo>
                    <a:pt x="316103" y="31496"/>
                  </a:lnTo>
                  <a:lnTo>
                    <a:pt x="306482" y="32400"/>
                  </a:lnTo>
                  <a:lnTo>
                    <a:pt x="273796" y="65008"/>
                  </a:lnTo>
                  <a:lnTo>
                    <a:pt x="270637" y="93090"/>
                  </a:lnTo>
                  <a:lnTo>
                    <a:pt x="271420" y="109092"/>
                  </a:lnTo>
                  <a:lnTo>
                    <a:pt x="289750" y="148667"/>
                  </a:lnTo>
                  <a:lnTo>
                    <a:pt x="315468" y="156972"/>
                  </a:lnTo>
                  <a:lnTo>
                    <a:pt x="322540" y="156380"/>
                  </a:lnTo>
                  <a:lnTo>
                    <a:pt x="353186" y="127698"/>
                  </a:lnTo>
                  <a:lnTo>
                    <a:pt x="355854" y="118363"/>
                  </a:lnTo>
                  <a:lnTo>
                    <a:pt x="391414" y="129667"/>
                  </a:lnTo>
                  <a:lnTo>
                    <a:pt x="373072" y="165671"/>
                  </a:lnTo>
                  <a:lnTo>
                    <a:pt x="329874" y="187436"/>
                  </a:lnTo>
                  <a:lnTo>
                    <a:pt x="315849" y="188340"/>
                  </a:lnTo>
                  <a:lnTo>
                    <a:pt x="298485" y="186793"/>
                  </a:lnTo>
                  <a:lnTo>
                    <a:pt x="256159" y="163575"/>
                  </a:lnTo>
                  <a:lnTo>
                    <a:pt x="234245" y="116141"/>
                  </a:lnTo>
                  <a:lnTo>
                    <a:pt x="232791" y="95758"/>
                  </a:lnTo>
                  <a:lnTo>
                    <a:pt x="234265" y="74330"/>
                  </a:lnTo>
                  <a:lnTo>
                    <a:pt x="256286" y="25146"/>
                  </a:lnTo>
                  <a:lnTo>
                    <a:pt x="299791" y="1571"/>
                  </a:lnTo>
                  <a:lnTo>
                    <a:pt x="31800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3901186"/>
              <a:ext cx="72148" cy="7213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5820" y="3839591"/>
              <a:ext cx="1373505" cy="24155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01240" y="3839591"/>
              <a:ext cx="830961" cy="19431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213928" y="38441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9290" y="3839591"/>
              <a:ext cx="300609" cy="19431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8418" y="3836543"/>
              <a:ext cx="686181" cy="19761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310380" y="38442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5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76" y="104140"/>
                  </a:lnTo>
                  <a:lnTo>
                    <a:pt x="112776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10380" y="38441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5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3" y="30861"/>
                  </a:lnTo>
                  <a:lnTo>
                    <a:pt x="36703" y="74041"/>
                  </a:lnTo>
                  <a:lnTo>
                    <a:pt x="112775" y="74041"/>
                  </a:lnTo>
                  <a:lnTo>
                    <a:pt x="112775" y="104775"/>
                  </a:lnTo>
                  <a:lnTo>
                    <a:pt x="36703" y="104775"/>
                  </a:lnTo>
                  <a:lnTo>
                    <a:pt x="36703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51730" y="38435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9" y="146177"/>
                  </a:lnTo>
                  <a:lnTo>
                    <a:pt x="74549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1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4" y="146177"/>
                  </a:lnTo>
                  <a:lnTo>
                    <a:pt x="131064" y="115570"/>
                  </a:lnTo>
                  <a:lnTo>
                    <a:pt x="32766" y="115570"/>
                  </a:lnTo>
                  <a:lnTo>
                    <a:pt x="74549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9" y="53213"/>
                  </a:lnTo>
                  <a:lnTo>
                    <a:pt x="74549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449072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1" y="165481"/>
                  </a:lnTo>
                  <a:lnTo>
                    <a:pt x="490347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2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6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9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8" y="28956"/>
                  </a:lnTo>
                  <a:lnTo>
                    <a:pt x="498348" y="30226"/>
                  </a:lnTo>
                  <a:lnTo>
                    <a:pt x="504825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2" y="150241"/>
                  </a:lnTo>
                  <a:lnTo>
                    <a:pt x="494538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4" y="132461"/>
                  </a:moveTo>
                  <a:lnTo>
                    <a:pt x="148336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4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10" y="161925"/>
                  </a:lnTo>
                  <a:lnTo>
                    <a:pt x="260281" y="157988"/>
                  </a:lnTo>
                  <a:lnTo>
                    <a:pt x="202438" y="157988"/>
                  </a:lnTo>
                  <a:lnTo>
                    <a:pt x="196850" y="155702"/>
                  </a:lnTo>
                  <a:lnTo>
                    <a:pt x="192024" y="151130"/>
                  </a:lnTo>
                  <a:lnTo>
                    <a:pt x="187071" y="146558"/>
                  </a:lnTo>
                  <a:lnTo>
                    <a:pt x="184150" y="140335"/>
                  </a:lnTo>
                  <a:lnTo>
                    <a:pt x="183134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900" y="88773"/>
                  </a:lnTo>
                  <a:lnTo>
                    <a:pt x="222377" y="91567"/>
                  </a:lnTo>
                  <a:lnTo>
                    <a:pt x="227457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50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3" y="3175"/>
                  </a:moveTo>
                  <a:lnTo>
                    <a:pt x="170434" y="3175"/>
                  </a:lnTo>
                  <a:lnTo>
                    <a:pt x="152527" y="98044"/>
                  </a:lnTo>
                  <a:lnTo>
                    <a:pt x="180848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9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2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7" y="35814"/>
                  </a:lnTo>
                  <a:lnTo>
                    <a:pt x="262763" y="35814"/>
                  </a:lnTo>
                  <a:lnTo>
                    <a:pt x="262763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4" y="60960"/>
                  </a:lnTo>
                  <a:lnTo>
                    <a:pt x="199263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5" y="28956"/>
                  </a:lnTo>
                  <a:lnTo>
                    <a:pt x="361950" y="30988"/>
                  </a:lnTo>
                  <a:lnTo>
                    <a:pt x="370332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1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08737" y="12446"/>
                  </a:lnTo>
                  <a:lnTo>
                    <a:pt x="289179" y="53848"/>
                  </a:lnTo>
                  <a:lnTo>
                    <a:pt x="323977" y="57404"/>
                  </a:lnTo>
                  <a:lnTo>
                    <a:pt x="324612" y="47117"/>
                  </a:lnTo>
                  <a:lnTo>
                    <a:pt x="327152" y="39878"/>
                  </a:lnTo>
                  <a:lnTo>
                    <a:pt x="331470" y="35433"/>
                  </a:lnTo>
                  <a:lnTo>
                    <a:pt x="335788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9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51730" y="38435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9" y="53213"/>
                  </a:moveTo>
                  <a:lnTo>
                    <a:pt x="32766" y="115570"/>
                  </a:lnTo>
                  <a:lnTo>
                    <a:pt x="74549" y="115570"/>
                  </a:lnTo>
                  <a:lnTo>
                    <a:pt x="74549" y="53213"/>
                  </a:lnTo>
                  <a:close/>
                </a:path>
                <a:path w="549910" h="186054">
                  <a:moveTo>
                    <a:pt x="490347" y="28956"/>
                  </a:moveTo>
                  <a:lnTo>
                    <a:pt x="486156" y="28956"/>
                  </a:lnTo>
                  <a:lnTo>
                    <a:pt x="482346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7" y="156972"/>
                  </a:lnTo>
                  <a:lnTo>
                    <a:pt x="494538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5" y="35687"/>
                  </a:lnTo>
                  <a:lnTo>
                    <a:pt x="494538" y="28956"/>
                  </a:lnTo>
                  <a:lnTo>
                    <a:pt x="490347" y="28956"/>
                  </a:lnTo>
                  <a:close/>
                </a:path>
                <a:path w="549910" h="186054">
                  <a:moveTo>
                    <a:pt x="170434" y="3175"/>
                  </a:moveTo>
                  <a:lnTo>
                    <a:pt x="262763" y="3175"/>
                  </a:lnTo>
                  <a:lnTo>
                    <a:pt x="262763" y="35814"/>
                  </a:lnTo>
                  <a:lnTo>
                    <a:pt x="196977" y="35814"/>
                  </a:lnTo>
                  <a:lnTo>
                    <a:pt x="191516" y="66802"/>
                  </a:lnTo>
                  <a:lnTo>
                    <a:pt x="199263" y="62865"/>
                  </a:lnTo>
                  <a:lnTo>
                    <a:pt x="207264" y="60960"/>
                  </a:lnTo>
                  <a:lnTo>
                    <a:pt x="215265" y="60960"/>
                  </a:lnTo>
                  <a:lnTo>
                    <a:pt x="254762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4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6" y="136017"/>
                  </a:lnTo>
                  <a:lnTo>
                    <a:pt x="183134" y="132461"/>
                  </a:lnTo>
                  <a:lnTo>
                    <a:pt x="184150" y="140335"/>
                  </a:lnTo>
                  <a:lnTo>
                    <a:pt x="187071" y="146558"/>
                  </a:lnTo>
                  <a:lnTo>
                    <a:pt x="192024" y="151130"/>
                  </a:lnTo>
                  <a:lnTo>
                    <a:pt x="196850" y="155702"/>
                  </a:lnTo>
                  <a:lnTo>
                    <a:pt x="202438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7" y="155067"/>
                  </a:lnTo>
                  <a:lnTo>
                    <a:pt x="234950" y="122301"/>
                  </a:lnTo>
                  <a:lnTo>
                    <a:pt x="234475" y="114442"/>
                  </a:lnTo>
                  <a:lnTo>
                    <a:pt x="215900" y="88773"/>
                  </a:lnTo>
                  <a:lnTo>
                    <a:pt x="207899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8" y="102108"/>
                  </a:lnTo>
                  <a:lnTo>
                    <a:pt x="152527" y="98044"/>
                  </a:lnTo>
                  <a:lnTo>
                    <a:pt x="170434" y="3175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531749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7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92049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1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6" y="104394"/>
                  </a:lnTo>
                  <a:lnTo>
                    <a:pt x="346964" y="94247"/>
                  </a:lnTo>
                  <a:lnTo>
                    <a:pt x="355346" y="85899"/>
                  </a:lnTo>
                  <a:lnTo>
                    <a:pt x="361442" y="79337"/>
                  </a:lnTo>
                  <a:lnTo>
                    <a:pt x="365252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2" y="39370"/>
                  </a:lnTo>
                  <a:lnTo>
                    <a:pt x="366141" y="35179"/>
                  </a:lnTo>
                  <a:lnTo>
                    <a:pt x="361950" y="30988"/>
                  </a:lnTo>
                  <a:lnTo>
                    <a:pt x="356235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7" y="57404"/>
                  </a:lnTo>
                  <a:lnTo>
                    <a:pt x="289179" y="53848"/>
                  </a:lnTo>
                  <a:lnTo>
                    <a:pt x="308737" y="12446"/>
                  </a:lnTo>
                  <a:lnTo>
                    <a:pt x="337972" y="783"/>
                  </a:lnTo>
                  <a:lnTo>
                    <a:pt x="349758" y="0"/>
                  </a:lnTo>
                  <a:close/>
                </a:path>
                <a:path w="549910" h="186054">
                  <a:moveTo>
                    <a:pt x="79121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4" y="115570"/>
                  </a:lnTo>
                  <a:lnTo>
                    <a:pt x="131064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9" y="182880"/>
                  </a:lnTo>
                  <a:lnTo>
                    <a:pt x="74549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4358386"/>
              <a:ext cx="72148" cy="721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3480" y="4296791"/>
              <a:ext cx="1034059" cy="24498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997776" y="43013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93137" y="4296791"/>
              <a:ext cx="300609" cy="19431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82266" y="4293743"/>
              <a:ext cx="686181" cy="19761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094228" y="43014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4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76" y="104140"/>
                  </a:lnTo>
                  <a:lnTo>
                    <a:pt x="112776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4228" y="43013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4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3" y="30861"/>
                  </a:lnTo>
                  <a:lnTo>
                    <a:pt x="36703" y="74041"/>
                  </a:lnTo>
                  <a:lnTo>
                    <a:pt x="112776" y="74041"/>
                  </a:lnTo>
                  <a:lnTo>
                    <a:pt x="112776" y="104775"/>
                  </a:lnTo>
                  <a:lnTo>
                    <a:pt x="36703" y="104775"/>
                  </a:lnTo>
                  <a:lnTo>
                    <a:pt x="36703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5579" y="43007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8" y="146177"/>
                  </a:lnTo>
                  <a:lnTo>
                    <a:pt x="74548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0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3" y="146177"/>
                  </a:lnTo>
                  <a:lnTo>
                    <a:pt x="131063" y="115570"/>
                  </a:lnTo>
                  <a:lnTo>
                    <a:pt x="32766" y="115570"/>
                  </a:lnTo>
                  <a:lnTo>
                    <a:pt x="74548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8" y="53213"/>
                  </a:lnTo>
                  <a:lnTo>
                    <a:pt x="74548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6" y="0"/>
                  </a:moveTo>
                  <a:lnTo>
                    <a:pt x="449071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0" y="165481"/>
                  </a:lnTo>
                  <a:lnTo>
                    <a:pt x="490346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1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5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8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6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7" y="28956"/>
                  </a:lnTo>
                  <a:lnTo>
                    <a:pt x="498347" y="30226"/>
                  </a:lnTo>
                  <a:lnTo>
                    <a:pt x="504824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1" y="150241"/>
                  </a:lnTo>
                  <a:lnTo>
                    <a:pt x="494537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3" y="132461"/>
                  </a:moveTo>
                  <a:lnTo>
                    <a:pt x="148335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3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09" y="161925"/>
                  </a:lnTo>
                  <a:lnTo>
                    <a:pt x="260281" y="157988"/>
                  </a:lnTo>
                  <a:lnTo>
                    <a:pt x="202437" y="157988"/>
                  </a:lnTo>
                  <a:lnTo>
                    <a:pt x="196849" y="155702"/>
                  </a:lnTo>
                  <a:lnTo>
                    <a:pt x="192023" y="151130"/>
                  </a:lnTo>
                  <a:lnTo>
                    <a:pt x="187070" y="146558"/>
                  </a:lnTo>
                  <a:lnTo>
                    <a:pt x="184149" y="140335"/>
                  </a:lnTo>
                  <a:lnTo>
                    <a:pt x="183133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899" y="88773"/>
                  </a:lnTo>
                  <a:lnTo>
                    <a:pt x="222376" y="91567"/>
                  </a:lnTo>
                  <a:lnTo>
                    <a:pt x="227456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49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2" y="3175"/>
                  </a:moveTo>
                  <a:lnTo>
                    <a:pt x="170433" y="3175"/>
                  </a:lnTo>
                  <a:lnTo>
                    <a:pt x="152526" y="98044"/>
                  </a:lnTo>
                  <a:lnTo>
                    <a:pt x="180847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8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1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6" y="35814"/>
                  </a:lnTo>
                  <a:lnTo>
                    <a:pt x="262762" y="35814"/>
                  </a:lnTo>
                  <a:lnTo>
                    <a:pt x="262762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3" y="60960"/>
                  </a:lnTo>
                  <a:lnTo>
                    <a:pt x="199262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4" y="28956"/>
                  </a:lnTo>
                  <a:lnTo>
                    <a:pt x="361949" y="30988"/>
                  </a:lnTo>
                  <a:lnTo>
                    <a:pt x="370331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0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7" y="0"/>
                  </a:moveTo>
                  <a:lnTo>
                    <a:pt x="308736" y="12446"/>
                  </a:lnTo>
                  <a:lnTo>
                    <a:pt x="289179" y="53848"/>
                  </a:lnTo>
                  <a:lnTo>
                    <a:pt x="323976" y="57404"/>
                  </a:lnTo>
                  <a:lnTo>
                    <a:pt x="324611" y="47117"/>
                  </a:lnTo>
                  <a:lnTo>
                    <a:pt x="327151" y="39878"/>
                  </a:lnTo>
                  <a:lnTo>
                    <a:pt x="331469" y="35433"/>
                  </a:lnTo>
                  <a:lnTo>
                    <a:pt x="335787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8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5579" y="43007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8" y="53213"/>
                  </a:moveTo>
                  <a:lnTo>
                    <a:pt x="32766" y="115570"/>
                  </a:lnTo>
                  <a:lnTo>
                    <a:pt x="74548" y="115570"/>
                  </a:lnTo>
                  <a:lnTo>
                    <a:pt x="74548" y="53213"/>
                  </a:lnTo>
                  <a:close/>
                </a:path>
                <a:path w="549910" h="186054">
                  <a:moveTo>
                    <a:pt x="490346" y="28956"/>
                  </a:moveTo>
                  <a:lnTo>
                    <a:pt x="486156" y="28956"/>
                  </a:lnTo>
                  <a:lnTo>
                    <a:pt x="482345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6" y="156972"/>
                  </a:lnTo>
                  <a:lnTo>
                    <a:pt x="494537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4" y="35687"/>
                  </a:lnTo>
                  <a:lnTo>
                    <a:pt x="494537" y="28956"/>
                  </a:lnTo>
                  <a:lnTo>
                    <a:pt x="490346" y="28956"/>
                  </a:lnTo>
                  <a:close/>
                </a:path>
                <a:path w="549910" h="186054">
                  <a:moveTo>
                    <a:pt x="170433" y="3175"/>
                  </a:moveTo>
                  <a:lnTo>
                    <a:pt x="262762" y="3175"/>
                  </a:lnTo>
                  <a:lnTo>
                    <a:pt x="262762" y="35814"/>
                  </a:lnTo>
                  <a:lnTo>
                    <a:pt x="196976" y="35814"/>
                  </a:lnTo>
                  <a:lnTo>
                    <a:pt x="191516" y="66802"/>
                  </a:lnTo>
                  <a:lnTo>
                    <a:pt x="199262" y="62865"/>
                  </a:lnTo>
                  <a:lnTo>
                    <a:pt x="207263" y="60960"/>
                  </a:lnTo>
                  <a:lnTo>
                    <a:pt x="215265" y="60960"/>
                  </a:lnTo>
                  <a:lnTo>
                    <a:pt x="254761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3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5" y="136017"/>
                  </a:lnTo>
                  <a:lnTo>
                    <a:pt x="183133" y="132461"/>
                  </a:lnTo>
                  <a:lnTo>
                    <a:pt x="184149" y="140335"/>
                  </a:lnTo>
                  <a:lnTo>
                    <a:pt x="187070" y="146558"/>
                  </a:lnTo>
                  <a:lnTo>
                    <a:pt x="192023" y="151130"/>
                  </a:lnTo>
                  <a:lnTo>
                    <a:pt x="196849" y="155702"/>
                  </a:lnTo>
                  <a:lnTo>
                    <a:pt x="202437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6" y="155067"/>
                  </a:lnTo>
                  <a:lnTo>
                    <a:pt x="234949" y="122301"/>
                  </a:lnTo>
                  <a:lnTo>
                    <a:pt x="234475" y="114442"/>
                  </a:lnTo>
                  <a:lnTo>
                    <a:pt x="215899" y="88773"/>
                  </a:lnTo>
                  <a:lnTo>
                    <a:pt x="207898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7" y="102108"/>
                  </a:lnTo>
                  <a:lnTo>
                    <a:pt x="152526" y="98044"/>
                  </a:lnTo>
                  <a:lnTo>
                    <a:pt x="170433" y="3175"/>
                  </a:lnTo>
                  <a:close/>
                </a:path>
                <a:path w="549910" h="186054">
                  <a:moveTo>
                    <a:pt x="490346" y="0"/>
                  </a:moveTo>
                  <a:lnTo>
                    <a:pt x="531748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6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6" y="0"/>
                  </a:lnTo>
                  <a:close/>
                </a:path>
                <a:path w="549910" h="186054">
                  <a:moveTo>
                    <a:pt x="349757" y="0"/>
                  </a:moveTo>
                  <a:lnTo>
                    <a:pt x="392048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0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5" y="104394"/>
                  </a:lnTo>
                  <a:lnTo>
                    <a:pt x="346964" y="94247"/>
                  </a:lnTo>
                  <a:lnTo>
                    <a:pt x="355345" y="85899"/>
                  </a:lnTo>
                  <a:lnTo>
                    <a:pt x="361442" y="79337"/>
                  </a:lnTo>
                  <a:lnTo>
                    <a:pt x="365251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1" y="39370"/>
                  </a:lnTo>
                  <a:lnTo>
                    <a:pt x="366141" y="35179"/>
                  </a:lnTo>
                  <a:lnTo>
                    <a:pt x="361949" y="30988"/>
                  </a:lnTo>
                  <a:lnTo>
                    <a:pt x="356234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6" y="57404"/>
                  </a:lnTo>
                  <a:lnTo>
                    <a:pt x="289179" y="53848"/>
                  </a:lnTo>
                  <a:lnTo>
                    <a:pt x="308736" y="12446"/>
                  </a:lnTo>
                  <a:lnTo>
                    <a:pt x="337972" y="783"/>
                  </a:lnTo>
                  <a:lnTo>
                    <a:pt x="349757" y="0"/>
                  </a:lnTo>
                  <a:close/>
                </a:path>
                <a:path w="549910" h="186054">
                  <a:moveTo>
                    <a:pt x="79120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3" y="115570"/>
                  </a:lnTo>
                  <a:lnTo>
                    <a:pt x="131063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8" y="182880"/>
                  </a:lnTo>
                  <a:lnTo>
                    <a:pt x="74548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4815586"/>
              <a:ext cx="72148" cy="7213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6025" y="4750942"/>
              <a:ext cx="1174737" cy="19748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109028" y="47585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4390" y="4753991"/>
              <a:ext cx="300609" cy="19431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93518" y="4750942"/>
              <a:ext cx="686181" cy="19761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205480" y="47586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5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63" y="104140"/>
                  </a:lnTo>
                  <a:lnTo>
                    <a:pt x="112763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05479" y="47585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5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2" y="30861"/>
                  </a:lnTo>
                  <a:lnTo>
                    <a:pt x="36702" y="74041"/>
                  </a:lnTo>
                  <a:lnTo>
                    <a:pt x="112775" y="74041"/>
                  </a:lnTo>
                  <a:lnTo>
                    <a:pt x="112775" y="104775"/>
                  </a:lnTo>
                  <a:lnTo>
                    <a:pt x="36702" y="104775"/>
                  </a:lnTo>
                  <a:lnTo>
                    <a:pt x="36702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46831" y="47579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9" y="146177"/>
                  </a:lnTo>
                  <a:lnTo>
                    <a:pt x="74549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1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4" y="146177"/>
                  </a:lnTo>
                  <a:lnTo>
                    <a:pt x="131064" y="115570"/>
                  </a:lnTo>
                  <a:lnTo>
                    <a:pt x="32766" y="115570"/>
                  </a:lnTo>
                  <a:lnTo>
                    <a:pt x="74549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9" y="53213"/>
                  </a:lnTo>
                  <a:lnTo>
                    <a:pt x="74549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449072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1" y="165481"/>
                  </a:lnTo>
                  <a:lnTo>
                    <a:pt x="490347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2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6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9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8" y="28956"/>
                  </a:lnTo>
                  <a:lnTo>
                    <a:pt x="498348" y="30226"/>
                  </a:lnTo>
                  <a:lnTo>
                    <a:pt x="504825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2" y="150241"/>
                  </a:lnTo>
                  <a:lnTo>
                    <a:pt x="494538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4" y="132461"/>
                  </a:moveTo>
                  <a:lnTo>
                    <a:pt x="148336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4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10" y="161925"/>
                  </a:lnTo>
                  <a:lnTo>
                    <a:pt x="260281" y="157988"/>
                  </a:lnTo>
                  <a:lnTo>
                    <a:pt x="202438" y="157988"/>
                  </a:lnTo>
                  <a:lnTo>
                    <a:pt x="196850" y="155702"/>
                  </a:lnTo>
                  <a:lnTo>
                    <a:pt x="192024" y="151130"/>
                  </a:lnTo>
                  <a:lnTo>
                    <a:pt x="187071" y="146558"/>
                  </a:lnTo>
                  <a:lnTo>
                    <a:pt x="184150" y="140335"/>
                  </a:lnTo>
                  <a:lnTo>
                    <a:pt x="183134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900" y="88773"/>
                  </a:lnTo>
                  <a:lnTo>
                    <a:pt x="222377" y="91567"/>
                  </a:lnTo>
                  <a:lnTo>
                    <a:pt x="227457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50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3" y="3175"/>
                  </a:moveTo>
                  <a:lnTo>
                    <a:pt x="170434" y="3175"/>
                  </a:lnTo>
                  <a:lnTo>
                    <a:pt x="152527" y="98044"/>
                  </a:lnTo>
                  <a:lnTo>
                    <a:pt x="180848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9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2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7" y="35814"/>
                  </a:lnTo>
                  <a:lnTo>
                    <a:pt x="262763" y="35814"/>
                  </a:lnTo>
                  <a:lnTo>
                    <a:pt x="262763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4" y="60960"/>
                  </a:lnTo>
                  <a:lnTo>
                    <a:pt x="199263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5" y="28956"/>
                  </a:lnTo>
                  <a:lnTo>
                    <a:pt x="361950" y="30988"/>
                  </a:lnTo>
                  <a:lnTo>
                    <a:pt x="370332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1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08737" y="12446"/>
                  </a:lnTo>
                  <a:lnTo>
                    <a:pt x="289179" y="53848"/>
                  </a:lnTo>
                  <a:lnTo>
                    <a:pt x="323977" y="57404"/>
                  </a:lnTo>
                  <a:lnTo>
                    <a:pt x="324612" y="47117"/>
                  </a:lnTo>
                  <a:lnTo>
                    <a:pt x="327152" y="39878"/>
                  </a:lnTo>
                  <a:lnTo>
                    <a:pt x="331470" y="35433"/>
                  </a:lnTo>
                  <a:lnTo>
                    <a:pt x="335788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9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46831" y="47579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9" y="53213"/>
                  </a:moveTo>
                  <a:lnTo>
                    <a:pt x="32766" y="115570"/>
                  </a:lnTo>
                  <a:lnTo>
                    <a:pt x="74549" y="115570"/>
                  </a:lnTo>
                  <a:lnTo>
                    <a:pt x="74549" y="53213"/>
                  </a:lnTo>
                  <a:close/>
                </a:path>
                <a:path w="549910" h="186054">
                  <a:moveTo>
                    <a:pt x="490347" y="28956"/>
                  </a:moveTo>
                  <a:lnTo>
                    <a:pt x="486156" y="28956"/>
                  </a:lnTo>
                  <a:lnTo>
                    <a:pt x="482346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7" y="156972"/>
                  </a:lnTo>
                  <a:lnTo>
                    <a:pt x="494538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5" y="35687"/>
                  </a:lnTo>
                  <a:lnTo>
                    <a:pt x="494538" y="28956"/>
                  </a:lnTo>
                  <a:lnTo>
                    <a:pt x="490347" y="28956"/>
                  </a:lnTo>
                  <a:close/>
                </a:path>
                <a:path w="549910" h="186054">
                  <a:moveTo>
                    <a:pt x="170434" y="3175"/>
                  </a:moveTo>
                  <a:lnTo>
                    <a:pt x="262763" y="3175"/>
                  </a:lnTo>
                  <a:lnTo>
                    <a:pt x="262763" y="35814"/>
                  </a:lnTo>
                  <a:lnTo>
                    <a:pt x="196977" y="35814"/>
                  </a:lnTo>
                  <a:lnTo>
                    <a:pt x="191516" y="66802"/>
                  </a:lnTo>
                  <a:lnTo>
                    <a:pt x="199263" y="62865"/>
                  </a:lnTo>
                  <a:lnTo>
                    <a:pt x="207264" y="60960"/>
                  </a:lnTo>
                  <a:lnTo>
                    <a:pt x="215265" y="60960"/>
                  </a:lnTo>
                  <a:lnTo>
                    <a:pt x="254762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4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6" y="136017"/>
                  </a:lnTo>
                  <a:lnTo>
                    <a:pt x="183134" y="132461"/>
                  </a:lnTo>
                  <a:lnTo>
                    <a:pt x="184150" y="140335"/>
                  </a:lnTo>
                  <a:lnTo>
                    <a:pt x="187071" y="146558"/>
                  </a:lnTo>
                  <a:lnTo>
                    <a:pt x="192024" y="151130"/>
                  </a:lnTo>
                  <a:lnTo>
                    <a:pt x="196850" y="155702"/>
                  </a:lnTo>
                  <a:lnTo>
                    <a:pt x="202438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7" y="155067"/>
                  </a:lnTo>
                  <a:lnTo>
                    <a:pt x="234950" y="122301"/>
                  </a:lnTo>
                  <a:lnTo>
                    <a:pt x="234475" y="114442"/>
                  </a:lnTo>
                  <a:lnTo>
                    <a:pt x="215900" y="88773"/>
                  </a:lnTo>
                  <a:lnTo>
                    <a:pt x="207899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8" y="102108"/>
                  </a:lnTo>
                  <a:lnTo>
                    <a:pt x="152527" y="98044"/>
                  </a:lnTo>
                  <a:lnTo>
                    <a:pt x="170434" y="3175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531749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7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92049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1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6" y="104394"/>
                  </a:lnTo>
                  <a:lnTo>
                    <a:pt x="346964" y="94247"/>
                  </a:lnTo>
                  <a:lnTo>
                    <a:pt x="355346" y="85899"/>
                  </a:lnTo>
                  <a:lnTo>
                    <a:pt x="361442" y="79337"/>
                  </a:lnTo>
                  <a:lnTo>
                    <a:pt x="365252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2" y="39370"/>
                  </a:lnTo>
                  <a:lnTo>
                    <a:pt x="366141" y="35179"/>
                  </a:lnTo>
                  <a:lnTo>
                    <a:pt x="361950" y="30988"/>
                  </a:lnTo>
                  <a:lnTo>
                    <a:pt x="356235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7" y="57404"/>
                  </a:lnTo>
                  <a:lnTo>
                    <a:pt x="289179" y="53848"/>
                  </a:lnTo>
                  <a:lnTo>
                    <a:pt x="308737" y="12446"/>
                  </a:lnTo>
                  <a:lnTo>
                    <a:pt x="337972" y="783"/>
                  </a:lnTo>
                  <a:lnTo>
                    <a:pt x="349758" y="0"/>
                  </a:lnTo>
                  <a:close/>
                </a:path>
                <a:path w="549910" h="186054">
                  <a:moveTo>
                    <a:pt x="79121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4" y="115570"/>
                  </a:lnTo>
                  <a:lnTo>
                    <a:pt x="131064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9" y="182880"/>
                  </a:lnTo>
                  <a:lnTo>
                    <a:pt x="74549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5272786"/>
              <a:ext cx="72148" cy="7213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7557" y="5215763"/>
              <a:ext cx="651510" cy="185420"/>
            </a:xfrm>
            <a:custGeom>
              <a:avLst/>
              <a:gdLst/>
              <a:ahLst/>
              <a:cxnLst/>
              <a:rect l="l" t="t" r="r" b="b"/>
              <a:pathLst>
                <a:path w="651510" h="185420">
                  <a:moveTo>
                    <a:pt x="582815" y="47243"/>
                  </a:moveTo>
                  <a:lnTo>
                    <a:pt x="540383" y="60644"/>
                  </a:lnTo>
                  <a:lnTo>
                    <a:pt x="517045" y="97266"/>
                  </a:lnTo>
                  <a:lnTo>
                    <a:pt x="514870" y="114427"/>
                  </a:lnTo>
                  <a:lnTo>
                    <a:pt x="515434" y="125444"/>
                  </a:lnTo>
                  <a:lnTo>
                    <a:pt x="534015" y="166941"/>
                  </a:lnTo>
                  <a:lnTo>
                    <a:pt x="574118" y="184663"/>
                  </a:lnTo>
                  <a:lnTo>
                    <a:pt x="583069" y="185165"/>
                  </a:lnTo>
                  <a:lnTo>
                    <a:pt x="597119" y="183947"/>
                  </a:lnTo>
                  <a:lnTo>
                    <a:pt x="609930" y="180276"/>
                  </a:lnTo>
                  <a:lnTo>
                    <a:pt x="621503" y="174128"/>
                  </a:lnTo>
                  <a:lnTo>
                    <a:pt x="631837" y="165481"/>
                  </a:lnTo>
                  <a:lnTo>
                    <a:pt x="638900" y="156718"/>
                  </a:lnTo>
                  <a:lnTo>
                    <a:pt x="573925" y="156718"/>
                  </a:lnTo>
                  <a:lnTo>
                    <a:pt x="566178" y="153289"/>
                  </a:lnTo>
                  <a:lnTo>
                    <a:pt x="550684" y="116205"/>
                  </a:lnTo>
                  <a:lnTo>
                    <a:pt x="551276" y="106967"/>
                  </a:lnTo>
                  <a:lnTo>
                    <a:pt x="573925" y="75692"/>
                  </a:lnTo>
                  <a:lnTo>
                    <a:pt x="639187" y="75692"/>
                  </a:lnTo>
                  <a:lnTo>
                    <a:pt x="631964" y="66675"/>
                  </a:lnTo>
                  <a:lnTo>
                    <a:pt x="621749" y="58173"/>
                  </a:lnTo>
                  <a:lnTo>
                    <a:pt x="610152" y="52101"/>
                  </a:lnTo>
                  <a:lnTo>
                    <a:pt x="597174" y="48458"/>
                  </a:lnTo>
                  <a:lnTo>
                    <a:pt x="582815" y="47243"/>
                  </a:lnTo>
                  <a:close/>
                </a:path>
                <a:path w="651510" h="185420">
                  <a:moveTo>
                    <a:pt x="639187" y="75692"/>
                  </a:moveTo>
                  <a:lnTo>
                    <a:pt x="592086" y="75692"/>
                  </a:lnTo>
                  <a:lnTo>
                    <a:pt x="599706" y="79248"/>
                  </a:lnTo>
                  <a:lnTo>
                    <a:pt x="605929" y="86233"/>
                  </a:lnTo>
                  <a:lnTo>
                    <a:pt x="615185" y="116205"/>
                  </a:lnTo>
                  <a:lnTo>
                    <a:pt x="614627" y="125335"/>
                  </a:lnTo>
                  <a:lnTo>
                    <a:pt x="592086" y="156718"/>
                  </a:lnTo>
                  <a:lnTo>
                    <a:pt x="638900" y="156718"/>
                  </a:lnTo>
                  <a:lnTo>
                    <a:pt x="640265" y="155025"/>
                  </a:lnTo>
                  <a:lnTo>
                    <a:pt x="646299" y="143271"/>
                  </a:lnTo>
                  <a:lnTo>
                    <a:pt x="649929" y="130208"/>
                  </a:lnTo>
                  <a:lnTo>
                    <a:pt x="651109" y="116205"/>
                  </a:lnTo>
                  <a:lnTo>
                    <a:pt x="651022" y="114427"/>
                  </a:lnTo>
                  <a:lnTo>
                    <a:pt x="649931" y="101679"/>
                  </a:lnTo>
                  <a:lnTo>
                    <a:pt x="646315" y="88773"/>
                  </a:lnTo>
                  <a:lnTo>
                    <a:pt x="640318" y="77104"/>
                  </a:lnTo>
                  <a:lnTo>
                    <a:pt x="639187" y="75692"/>
                  </a:lnTo>
                  <a:close/>
                </a:path>
                <a:path w="651510" h="185420">
                  <a:moveTo>
                    <a:pt x="271983" y="47243"/>
                  </a:moveTo>
                  <a:lnTo>
                    <a:pt x="229462" y="60644"/>
                  </a:lnTo>
                  <a:lnTo>
                    <a:pt x="206144" y="97266"/>
                  </a:lnTo>
                  <a:lnTo>
                    <a:pt x="204000" y="114427"/>
                  </a:lnTo>
                  <a:lnTo>
                    <a:pt x="204553" y="125444"/>
                  </a:lnTo>
                  <a:lnTo>
                    <a:pt x="223129" y="166941"/>
                  </a:lnTo>
                  <a:lnTo>
                    <a:pt x="263261" y="184663"/>
                  </a:lnTo>
                  <a:lnTo>
                    <a:pt x="272224" y="185165"/>
                  </a:lnTo>
                  <a:lnTo>
                    <a:pt x="286266" y="183947"/>
                  </a:lnTo>
                  <a:lnTo>
                    <a:pt x="299056" y="180276"/>
                  </a:lnTo>
                  <a:lnTo>
                    <a:pt x="310593" y="174128"/>
                  </a:lnTo>
                  <a:lnTo>
                    <a:pt x="320878" y="165481"/>
                  </a:lnTo>
                  <a:lnTo>
                    <a:pt x="327967" y="156718"/>
                  </a:lnTo>
                  <a:lnTo>
                    <a:pt x="262991" y="156718"/>
                  </a:lnTo>
                  <a:lnTo>
                    <a:pt x="255333" y="153289"/>
                  </a:lnTo>
                  <a:lnTo>
                    <a:pt x="239801" y="116205"/>
                  </a:lnTo>
                  <a:lnTo>
                    <a:pt x="240382" y="106967"/>
                  </a:lnTo>
                  <a:lnTo>
                    <a:pt x="262991" y="75692"/>
                  </a:lnTo>
                  <a:lnTo>
                    <a:pt x="328309" y="75692"/>
                  </a:lnTo>
                  <a:lnTo>
                    <a:pt x="321068" y="66675"/>
                  </a:lnTo>
                  <a:lnTo>
                    <a:pt x="310821" y="58173"/>
                  </a:lnTo>
                  <a:lnTo>
                    <a:pt x="299226" y="52101"/>
                  </a:lnTo>
                  <a:lnTo>
                    <a:pt x="286280" y="48458"/>
                  </a:lnTo>
                  <a:lnTo>
                    <a:pt x="271983" y="47243"/>
                  </a:lnTo>
                  <a:close/>
                </a:path>
                <a:path w="651510" h="185420">
                  <a:moveTo>
                    <a:pt x="328309" y="75692"/>
                  </a:moveTo>
                  <a:lnTo>
                    <a:pt x="281216" y="75692"/>
                  </a:lnTo>
                  <a:lnTo>
                    <a:pt x="288861" y="79248"/>
                  </a:lnTo>
                  <a:lnTo>
                    <a:pt x="295033" y="86233"/>
                  </a:lnTo>
                  <a:lnTo>
                    <a:pt x="304276" y="116205"/>
                  </a:lnTo>
                  <a:lnTo>
                    <a:pt x="303713" y="125335"/>
                  </a:lnTo>
                  <a:lnTo>
                    <a:pt x="281216" y="156718"/>
                  </a:lnTo>
                  <a:lnTo>
                    <a:pt x="327967" y="156718"/>
                  </a:lnTo>
                  <a:lnTo>
                    <a:pt x="329336" y="155025"/>
                  </a:lnTo>
                  <a:lnTo>
                    <a:pt x="335376" y="143271"/>
                  </a:lnTo>
                  <a:lnTo>
                    <a:pt x="339000" y="130208"/>
                  </a:lnTo>
                  <a:lnTo>
                    <a:pt x="340175" y="116205"/>
                  </a:lnTo>
                  <a:lnTo>
                    <a:pt x="340089" y="114427"/>
                  </a:lnTo>
                  <a:lnTo>
                    <a:pt x="339012" y="101679"/>
                  </a:lnTo>
                  <a:lnTo>
                    <a:pt x="335424" y="88773"/>
                  </a:lnTo>
                  <a:lnTo>
                    <a:pt x="329443" y="77104"/>
                  </a:lnTo>
                  <a:lnTo>
                    <a:pt x="328309" y="75692"/>
                  </a:lnTo>
                  <a:close/>
                </a:path>
                <a:path w="651510" h="185420">
                  <a:moveTo>
                    <a:pt x="415429" y="47243"/>
                  </a:moveTo>
                  <a:lnTo>
                    <a:pt x="375488" y="64770"/>
                  </a:lnTo>
                  <a:lnTo>
                    <a:pt x="360688" y="99935"/>
                  </a:lnTo>
                  <a:lnTo>
                    <a:pt x="359768" y="116712"/>
                  </a:lnTo>
                  <a:lnTo>
                    <a:pt x="360716" y="131248"/>
                  </a:lnTo>
                  <a:lnTo>
                    <a:pt x="375919" y="166878"/>
                  </a:lnTo>
                  <a:lnTo>
                    <a:pt x="414921" y="185165"/>
                  </a:lnTo>
                  <a:lnTo>
                    <a:pt x="422287" y="185165"/>
                  </a:lnTo>
                  <a:lnTo>
                    <a:pt x="456196" y="162814"/>
                  </a:lnTo>
                  <a:lnTo>
                    <a:pt x="488581" y="162814"/>
                  </a:lnTo>
                  <a:lnTo>
                    <a:pt x="488581" y="157606"/>
                  </a:lnTo>
                  <a:lnTo>
                    <a:pt x="424827" y="157606"/>
                  </a:lnTo>
                  <a:lnTo>
                    <a:pt x="417636" y="156751"/>
                  </a:lnTo>
                  <a:lnTo>
                    <a:pt x="395722" y="123247"/>
                  </a:lnTo>
                  <a:lnTo>
                    <a:pt x="395363" y="113411"/>
                  </a:lnTo>
                  <a:lnTo>
                    <a:pt x="395887" y="104199"/>
                  </a:lnTo>
                  <a:lnTo>
                    <a:pt x="416318" y="74040"/>
                  </a:lnTo>
                  <a:lnTo>
                    <a:pt x="488581" y="74040"/>
                  </a:lnTo>
                  <a:lnTo>
                    <a:pt x="488581" y="65659"/>
                  </a:lnTo>
                  <a:lnTo>
                    <a:pt x="453656" y="65659"/>
                  </a:lnTo>
                  <a:lnTo>
                    <a:pt x="445201" y="57638"/>
                  </a:lnTo>
                  <a:lnTo>
                    <a:pt x="436019" y="51879"/>
                  </a:lnTo>
                  <a:lnTo>
                    <a:pt x="426099" y="48406"/>
                  </a:lnTo>
                  <a:lnTo>
                    <a:pt x="415429" y="47243"/>
                  </a:lnTo>
                  <a:close/>
                </a:path>
                <a:path w="651510" h="185420">
                  <a:moveTo>
                    <a:pt x="488581" y="162814"/>
                  </a:moveTo>
                  <a:lnTo>
                    <a:pt x="456196" y="162814"/>
                  </a:lnTo>
                  <a:lnTo>
                    <a:pt x="456196" y="182245"/>
                  </a:lnTo>
                  <a:lnTo>
                    <a:pt x="488581" y="182245"/>
                  </a:lnTo>
                  <a:lnTo>
                    <a:pt x="488581" y="162814"/>
                  </a:lnTo>
                  <a:close/>
                </a:path>
                <a:path w="651510" h="185420">
                  <a:moveTo>
                    <a:pt x="488581" y="74040"/>
                  </a:moveTo>
                  <a:lnTo>
                    <a:pt x="433082" y="74040"/>
                  </a:lnTo>
                  <a:lnTo>
                    <a:pt x="440067" y="77343"/>
                  </a:lnTo>
                  <a:lnTo>
                    <a:pt x="445528" y="83947"/>
                  </a:lnTo>
                  <a:lnTo>
                    <a:pt x="449122" y="89781"/>
                  </a:lnTo>
                  <a:lnTo>
                    <a:pt x="451704" y="97186"/>
                  </a:lnTo>
                  <a:lnTo>
                    <a:pt x="453261" y="106164"/>
                  </a:lnTo>
                  <a:lnTo>
                    <a:pt x="453783" y="116712"/>
                  </a:lnTo>
                  <a:lnTo>
                    <a:pt x="453257" y="126283"/>
                  </a:lnTo>
                  <a:lnTo>
                    <a:pt x="432828" y="157606"/>
                  </a:lnTo>
                  <a:lnTo>
                    <a:pt x="488581" y="157606"/>
                  </a:lnTo>
                  <a:lnTo>
                    <a:pt x="488581" y="74040"/>
                  </a:lnTo>
                  <a:close/>
                </a:path>
                <a:path w="651510" h="185420">
                  <a:moveTo>
                    <a:pt x="488581" y="0"/>
                  </a:moveTo>
                  <a:lnTo>
                    <a:pt x="453656" y="0"/>
                  </a:lnTo>
                  <a:lnTo>
                    <a:pt x="453656" y="65659"/>
                  </a:lnTo>
                  <a:lnTo>
                    <a:pt x="488581" y="65659"/>
                  </a:lnTo>
                  <a:lnTo>
                    <a:pt x="488581" y="0"/>
                  </a:lnTo>
                  <a:close/>
                </a:path>
                <a:path w="651510" h="185420">
                  <a:moveTo>
                    <a:pt x="55054" y="0"/>
                  </a:moveTo>
                  <a:lnTo>
                    <a:pt x="0" y="0"/>
                  </a:lnTo>
                  <a:lnTo>
                    <a:pt x="0" y="182245"/>
                  </a:lnTo>
                  <a:lnTo>
                    <a:pt x="34175" y="182245"/>
                  </a:lnTo>
                  <a:lnTo>
                    <a:pt x="34175" y="38862"/>
                  </a:lnTo>
                  <a:lnTo>
                    <a:pt x="65387" y="38862"/>
                  </a:lnTo>
                  <a:lnTo>
                    <a:pt x="55054" y="0"/>
                  </a:lnTo>
                  <a:close/>
                </a:path>
                <a:path w="651510" h="185420">
                  <a:moveTo>
                    <a:pt x="65387" y="38862"/>
                  </a:moveTo>
                  <a:lnTo>
                    <a:pt x="34175" y="38862"/>
                  </a:lnTo>
                  <a:lnTo>
                    <a:pt x="70205" y="182245"/>
                  </a:lnTo>
                  <a:lnTo>
                    <a:pt x="105625" y="182245"/>
                  </a:lnTo>
                  <a:lnTo>
                    <a:pt x="120234" y="124333"/>
                  </a:lnTo>
                  <a:lnTo>
                    <a:pt x="88112" y="124333"/>
                  </a:lnTo>
                  <a:lnTo>
                    <a:pt x="65387" y="38862"/>
                  </a:lnTo>
                  <a:close/>
                </a:path>
                <a:path w="651510" h="185420">
                  <a:moveTo>
                    <a:pt x="175971" y="38862"/>
                  </a:moveTo>
                  <a:lnTo>
                    <a:pt x="141795" y="38862"/>
                  </a:lnTo>
                  <a:lnTo>
                    <a:pt x="141795" y="182245"/>
                  </a:lnTo>
                  <a:lnTo>
                    <a:pt x="175971" y="182245"/>
                  </a:lnTo>
                  <a:lnTo>
                    <a:pt x="175971" y="38862"/>
                  </a:lnTo>
                  <a:close/>
                </a:path>
                <a:path w="651510" h="185420">
                  <a:moveTo>
                    <a:pt x="175971" y="0"/>
                  </a:moveTo>
                  <a:lnTo>
                    <a:pt x="120789" y="0"/>
                  </a:lnTo>
                  <a:lnTo>
                    <a:pt x="88112" y="124333"/>
                  </a:lnTo>
                  <a:lnTo>
                    <a:pt x="120234" y="124333"/>
                  </a:lnTo>
                  <a:lnTo>
                    <a:pt x="141795" y="38862"/>
                  </a:lnTo>
                  <a:lnTo>
                    <a:pt x="175971" y="38862"/>
                  </a:lnTo>
                  <a:lnTo>
                    <a:pt x="175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7557" y="5215763"/>
              <a:ext cx="651510" cy="185420"/>
            </a:xfrm>
            <a:custGeom>
              <a:avLst/>
              <a:gdLst/>
              <a:ahLst/>
              <a:cxnLst/>
              <a:rect l="l" t="t" r="r" b="b"/>
              <a:pathLst>
                <a:path w="651510" h="185420">
                  <a:moveTo>
                    <a:pt x="582942" y="75692"/>
                  </a:moveTo>
                  <a:lnTo>
                    <a:pt x="573925" y="75692"/>
                  </a:lnTo>
                  <a:lnTo>
                    <a:pt x="566178" y="79248"/>
                  </a:lnTo>
                  <a:lnTo>
                    <a:pt x="550684" y="116205"/>
                  </a:lnTo>
                  <a:lnTo>
                    <a:pt x="551276" y="125444"/>
                  </a:lnTo>
                  <a:lnTo>
                    <a:pt x="573925" y="156718"/>
                  </a:lnTo>
                  <a:lnTo>
                    <a:pt x="582942" y="156718"/>
                  </a:lnTo>
                  <a:lnTo>
                    <a:pt x="592086" y="156718"/>
                  </a:lnTo>
                  <a:lnTo>
                    <a:pt x="614627" y="125337"/>
                  </a:lnTo>
                  <a:lnTo>
                    <a:pt x="615200" y="115950"/>
                  </a:lnTo>
                  <a:lnTo>
                    <a:pt x="614627" y="106860"/>
                  </a:lnTo>
                  <a:lnTo>
                    <a:pt x="592086" y="75692"/>
                  </a:lnTo>
                  <a:lnTo>
                    <a:pt x="582942" y="75692"/>
                  </a:lnTo>
                  <a:close/>
                </a:path>
                <a:path w="651510" h="185420">
                  <a:moveTo>
                    <a:pt x="272110" y="75692"/>
                  </a:moveTo>
                  <a:lnTo>
                    <a:pt x="262991" y="75692"/>
                  </a:lnTo>
                  <a:lnTo>
                    <a:pt x="255333" y="79248"/>
                  </a:lnTo>
                  <a:lnTo>
                    <a:pt x="239801" y="116205"/>
                  </a:lnTo>
                  <a:lnTo>
                    <a:pt x="240382" y="125444"/>
                  </a:lnTo>
                  <a:lnTo>
                    <a:pt x="262991" y="156718"/>
                  </a:lnTo>
                  <a:lnTo>
                    <a:pt x="272110" y="156718"/>
                  </a:lnTo>
                  <a:lnTo>
                    <a:pt x="281216" y="156718"/>
                  </a:lnTo>
                  <a:lnTo>
                    <a:pt x="303713" y="125337"/>
                  </a:lnTo>
                  <a:lnTo>
                    <a:pt x="304291" y="115950"/>
                  </a:lnTo>
                  <a:lnTo>
                    <a:pt x="303713" y="106860"/>
                  </a:lnTo>
                  <a:lnTo>
                    <a:pt x="281216" y="75692"/>
                  </a:lnTo>
                  <a:lnTo>
                    <a:pt x="272110" y="75692"/>
                  </a:lnTo>
                  <a:close/>
                </a:path>
                <a:path w="651510" h="185420">
                  <a:moveTo>
                    <a:pt x="424573" y="74040"/>
                  </a:moveTo>
                  <a:lnTo>
                    <a:pt x="416318" y="74040"/>
                  </a:lnTo>
                  <a:lnTo>
                    <a:pt x="409333" y="77343"/>
                  </a:lnTo>
                  <a:lnTo>
                    <a:pt x="395363" y="113411"/>
                  </a:lnTo>
                  <a:lnTo>
                    <a:pt x="395722" y="123247"/>
                  </a:lnTo>
                  <a:lnTo>
                    <a:pt x="417636" y="156751"/>
                  </a:lnTo>
                  <a:lnTo>
                    <a:pt x="424827" y="157606"/>
                  </a:lnTo>
                  <a:lnTo>
                    <a:pt x="432828" y="157606"/>
                  </a:lnTo>
                  <a:lnTo>
                    <a:pt x="453783" y="116712"/>
                  </a:lnTo>
                  <a:lnTo>
                    <a:pt x="453261" y="106164"/>
                  </a:lnTo>
                  <a:lnTo>
                    <a:pt x="433082" y="74040"/>
                  </a:lnTo>
                  <a:lnTo>
                    <a:pt x="424573" y="74040"/>
                  </a:lnTo>
                  <a:close/>
                </a:path>
                <a:path w="651510" h="185420">
                  <a:moveTo>
                    <a:pt x="582815" y="47243"/>
                  </a:moveTo>
                  <a:lnTo>
                    <a:pt x="621749" y="58173"/>
                  </a:lnTo>
                  <a:lnTo>
                    <a:pt x="646315" y="88773"/>
                  </a:lnTo>
                  <a:lnTo>
                    <a:pt x="651141" y="115824"/>
                  </a:lnTo>
                  <a:lnTo>
                    <a:pt x="649929" y="130208"/>
                  </a:lnTo>
                  <a:lnTo>
                    <a:pt x="631837" y="165481"/>
                  </a:lnTo>
                  <a:lnTo>
                    <a:pt x="597119" y="183947"/>
                  </a:lnTo>
                  <a:lnTo>
                    <a:pt x="583069" y="185165"/>
                  </a:lnTo>
                  <a:lnTo>
                    <a:pt x="574118" y="184663"/>
                  </a:lnTo>
                  <a:lnTo>
                    <a:pt x="534015" y="166941"/>
                  </a:lnTo>
                  <a:lnTo>
                    <a:pt x="515416" y="125335"/>
                  </a:lnTo>
                  <a:lnTo>
                    <a:pt x="514870" y="114427"/>
                  </a:lnTo>
                  <a:lnTo>
                    <a:pt x="515416" y="105757"/>
                  </a:lnTo>
                  <a:lnTo>
                    <a:pt x="533873" y="66373"/>
                  </a:lnTo>
                  <a:lnTo>
                    <a:pt x="573409" y="47789"/>
                  </a:lnTo>
                  <a:lnTo>
                    <a:pt x="582815" y="47243"/>
                  </a:lnTo>
                  <a:close/>
                </a:path>
                <a:path w="651510" h="185420">
                  <a:moveTo>
                    <a:pt x="271983" y="47243"/>
                  </a:moveTo>
                  <a:lnTo>
                    <a:pt x="310821" y="58173"/>
                  </a:lnTo>
                  <a:lnTo>
                    <a:pt x="335424" y="88773"/>
                  </a:lnTo>
                  <a:lnTo>
                    <a:pt x="340207" y="115824"/>
                  </a:lnTo>
                  <a:lnTo>
                    <a:pt x="339000" y="130208"/>
                  </a:lnTo>
                  <a:lnTo>
                    <a:pt x="320878" y="165481"/>
                  </a:lnTo>
                  <a:lnTo>
                    <a:pt x="286266" y="183947"/>
                  </a:lnTo>
                  <a:lnTo>
                    <a:pt x="272224" y="185165"/>
                  </a:lnTo>
                  <a:lnTo>
                    <a:pt x="263261" y="184663"/>
                  </a:lnTo>
                  <a:lnTo>
                    <a:pt x="223129" y="166941"/>
                  </a:lnTo>
                  <a:lnTo>
                    <a:pt x="204536" y="125335"/>
                  </a:lnTo>
                  <a:lnTo>
                    <a:pt x="204000" y="114427"/>
                  </a:lnTo>
                  <a:lnTo>
                    <a:pt x="204536" y="105757"/>
                  </a:lnTo>
                  <a:lnTo>
                    <a:pt x="222942" y="66373"/>
                  </a:lnTo>
                  <a:lnTo>
                    <a:pt x="262517" y="47789"/>
                  </a:lnTo>
                  <a:lnTo>
                    <a:pt x="271983" y="47243"/>
                  </a:lnTo>
                  <a:close/>
                </a:path>
                <a:path w="651510" h="185420">
                  <a:moveTo>
                    <a:pt x="453656" y="0"/>
                  </a:moveTo>
                  <a:lnTo>
                    <a:pt x="488581" y="0"/>
                  </a:lnTo>
                  <a:lnTo>
                    <a:pt x="488581" y="182245"/>
                  </a:lnTo>
                  <a:lnTo>
                    <a:pt x="456196" y="182245"/>
                  </a:lnTo>
                  <a:lnTo>
                    <a:pt x="456196" y="162814"/>
                  </a:lnTo>
                  <a:lnTo>
                    <a:pt x="451932" y="168149"/>
                  </a:lnTo>
                  <a:lnTo>
                    <a:pt x="422287" y="185165"/>
                  </a:lnTo>
                  <a:lnTo>
                    <a:pt x="414921" y="185165"/>
                  </a:lnTo>
                  <a:lnTo>
                    <a:pt x="375919" y="166878"/>
                  </a:lnTo>
                  <a:lnTo>
                    <a:pt x="360716" y="131248"/>
                  </a:lnTo>
                  <a:lnTo>
                    <a:pt x="359702" y="115697"/>
                  </a:lnTo>
                  <a:lnTo>
                    <a:pt x="360688" y="99935"/>
                  </a:lnTo>
                  <a:lnTo>
                    <a:pt x="375488" y="64770"/>
                  </a:lnTo>
                  <a:lnTo>
                    <a:pt x="415429" y="47243"/>
                  </a:lnTo>
                  <a:lnTo>
                    <a:pt x="426099" y="48406"/>
                  </a:lnTo>
                  <a:lnTo>
                    <a:pt x="436019" y="51879"/>
                  </a:lnTo>
                  <a:lnTo>
                    <a:pt x="445201" y="57638"/>
                  </a:lnTo>
                  <a:lnTo>
                    <a:pt x="453656" y="65659"/>
                  </a:lnTo>
                  <a:lnTo>
                    <a:pt x="453656" y="0"/>
                  </a:lnTo>
                  <a:close/>
                </a:path>
                <a:path w="651510" h="185420">
                  <a:moveTo>
                    <a:pt x="0" y="0"/>
                  </a:moveTo>
                  <a:lnTo>
                    <a:pt x="55054" y="0"/>
                  </a:lnTo>
                  <a:lnTo>
                    <a:pt x="88112" y="124333"/>
                  </a:lnTo>
                  <a:lnTo>
                    <a:pt x="120789" y="0"/>
                  </a:lnTo>
                  <a:lnTo>
                    <a:pt x="175971" y="0"/>
                  </a:lnTo>
                  <a:lnTo>
                    <a:pt x="175971" y="182245"/>
                  </a:lnTo>
                  <a:lnTo>
                    <a:pt x="141795" y="182245"/>
                  </a:lnTo>
                  <a:lnTo>
                    <a:pt x="141795" y="38862"/>
                  </a:lnTo>
                  <a:lnTo>
                    <a:pt x="105625" y="182245"/>
                  </a:lnTo>
                  <a:lnTo>
                    <a:pt x="70205" y="182245"/>
                  </a:lnTo>
                  <a:lnTo>
                    <a:pt x="34175" y="38862"/>
                  </a:lnTo>
                  <a:lnTo>
                    <a:pt x="34175" y="182245"/>
                  </a:lnTo>
                  <a:lnTo>
                    <a:pt x="0" y="18224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16776" y="5215763"/>
              <a:ext cx="276860" cy="185420"/>
            </a:xfrm>
            <a:custGeom>
              <a:avLst/>
              <a:gdLst/>
              <a:ahLst/>
              <a:cxnLst/>
              <a:rect l="l" t="t" r="r" b="b"/>
              <a:pathLst>
                <a:path w="276860" h="185420">
                  <a:moveTo>
                    <a:pt x="213547" y="47243"/>
                  </a:moveTo>
                  <a:lnTo>
                    <a:pt x="170240" y="65912"/>
                  </a:lnTo>
                  <a:lnTo>
                    <a:pt x="154166" y="101721"/>
                  </a:lnTo>
                  <a:lnTo>
                    <a:pt x="153095" y="117221"/>
                  </a:lnTo>
                  <a:lnTo>
                    <a:pt x="153904" y="130361"/>
                  </a:lnTo>
                  <a:lnTo>
                    <a:pt x="175455" y="172521"/>
                  </a:lnTo>
                  <a:lnTo>
                    <a:pt x="217103" y="185165"/>
                  </a:lnTo>
                  <a:lnTo>
                    <a:pt x="227509" y="184546"/>
                  </a:lnTo>
                  <a:lnTo>
                    <a:pt x="265807" y="162940"/>
                  </a:lnTo>
                  <a:lnTo>
                    <a:pt x="268140" y="159131"/>
                  </a:lnTo>
                  <a:lnTo>
                    <a:pt x="209356" y="159131"/>
                  </a:lnTo>
                  <a:lnTo>
                    <a:pt x="202625" y="156209"/>
                  </a:lnTo>
                  <a:lnTo>
                    <a:pt x="188782" y="126365"/>
                  </a:lnTo>
                  <a:lnTo>
                    <a:pt x="276285" y="126365"/>
                  </a:lnTo>
                  <a:lnTo>
                    <a:pt x="275549" y="107572"/>
                  </a:lnTo>
                  <a:lnTo>
                    <a:pt x="275060" y="104902"/>
                  </a:lnTo>
                  <a:lnTo>
                    <a:pt x="189417" y="104902"/>
                  </a:lnTo>
                  <a:lnTo>
                    <a:pt x="189417" y="95377"/>
                  </a:lnTo>
                  <a:lnTo>
                    <a:pt x="191830" y="87884"/>
                  </a:lnTo>
                  <a:lnTo>
                    <a:pt x="196783" y="82296"/>
                  </a:lnTo>
                  <a:lnTo>
                    <a:pt x="201736" y="76834"/>
                  </a:lnTo>
                  <a:lnTo>
                    <a:pt x="208086" y="74040"/>
                  </a:lnTo>
                  <a:lnTo>
                    <a:pt x="264936" y="74040"/>
                  </a:lnTo>
                  <a:lnTo>
                    <a:pt x="260029" y="66675"/>
                  </a:lnTo>
                  <a:lnTo>
                    <a:pt x="250766" y="58173"/>
                  </a:lnTo>
                  <a:lnTo>
                    <a:pt x="239931" y="52101"/>
                  </a:lnTo>
                  <a:lnTo>
                    <a:pt x="227525" y="48458"/>
                  </a:lnTo>
                  <a:lnTo>
                    <a:pt x="213547" y="47243"/>
                  </a:lnTo>
                  <a:close/>
                </a:path>
                <a:path w="276860" h="185420">
                  <a:moveTo>
                    <a:pt x="239709" y="140208"/>
                  </a:moveTo>
                  <a:lnTo>
                    <a:pt x="222945" y="159131"/>
                  </a:lnTo>
                  <a:lnTo>
                    <a:pt x="268140" y="159131"/>
                  </a:lnTo>
                  <a:lnTo>
                    <a:pt x="270621" y="155078"/>
                  </a:lnTo>
                  <a:lnTo>
                    <a:pt x="274507" y="146050"/>
                  </a:lnTo>
                  <a:lnTo>
                    <a:pt x="239709" y="140208"/>
                  </a:lnTo>
                  <a:close/>
                </a:path>
                <a:path w="276860" h="185420">
                  <a:moveTo>
                    <a:pt x="264936" y="74040"/>
                  </a:moveTo>
                  <a:lnTo>
                    <a:pt x="222818" y="74040"/>
                  </a:lnTo>
                  <a:lnTo>
                    <a:pt x="228787" y="76581"/>
                  </a:lnTo>
                  <a:lnTo>
                    <a:pt x="238820" y="87122"/>
                  </a:lnTo>
                  <a:lnTo>
                    <a:pt x="241360" y="94868"/>
                  </a:lnTo>
                  <a:lnTo>
                    <a:pt x="241614" y="104902"/>
                  </a:lnTo>
                  <a:lnTo>
                    <a:pt x="275060" y="104902"/>
                  </a:lnTo>
                  <a:lnTo>
                    <a:pt x="272586" y="91376"/>
                  </a:lnTo>
                  <a:lnTo>
                    <a:pt x="267409" y="77751"/>
                  </a:lnTo>
                  <a:lnTo>
                    <a:pt x="264936" y="74040"/>
                  </a:lnTo>
                  <a:close/>
                </a:path>
                <a:path w="276860" h="185420">
                  <a:moveTo>
                    <a:pt x="55686" y="47243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4"/>
                  </a:lnTo>
                  <a:lnTo>
                    <a:pt x="128838" y="162814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76860" h="185420">
                  <a:moveTo>
                    <a:pt x="128838" y="162814"/>
                  </a:moveTo>
                  <a:lnTo>
                    <a:pt x="96453" y="162814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4"/>
                  </a:lnTo>
                  <a:close/>
                </a:path>
                <a:path w="276860" h="185420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0"/>
                  </a:lnTo>
                  <a:close/>
                </a:path>
                <a:path w="276860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2137" y="5211191"/>
              <a:ext cx="285496" cy="19431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87550" y="5211191"/>
              <a:ext cx="914527" cy="24498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82468" y="5208142"/>
              <a:ext cx="1375029" cy="19748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0018" y="5729973"/>
              <a:ext cx="72148" cy="7214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3480" y="5665342"/>
              <a:ext cx="1250721" cy="197421"/>
            </a:xfrm>
            <a:prstGeom prst="rect">
              <a:avLst/>
            </a:prstGeom>
          </p:spPr>
        </p:pic>
      </p:grp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6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67" y="531113"/>
            <a:ext cx="2635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OBJETI</a:t>
            </a:r>
            <a:r>
              <a:rPr spc="-100" dirty="0"/>
              <a:t>V</a:t>
            </a:r>
            <a:r>
              <a:rPr dirty="0"/>
              <a:t>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7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634439"/>
            <a:ext cx="7569200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har char="•"/>
              <a:tabLst>
                <a:tab pos="142240" algn="l"/>
              </a:tabLst>
            </a:pPr>
            <a:r>
              <a:rPr sz="1800" dirty="0">
                <a:latin typeface="Arial"/>
                <a:cs typeface="Arial"/>
              </a:rPr>
              <a:t>Ao </a:t>
            </a:r>
            <a:r>
              <a:rPr sz="1800" spc="-5" dirty="0">
                <a:latin typeface="Arial"/>
                <a:cs typeface="Arial"/>
              </a:rPr>
              <a:t>final da aula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aluno </a:t>
            </a:r>
            <a:r>
              <a:rPr sz="1800" spc="-5" dirty="0">
                <a:latin typeface="Arial"/>
                <a:cs typeface="Arial"/>
              </a:rPr>
              <a:t>deverá ser capaz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Diferenciar as diversas arquiteturas utilizadas no projeto de microcom-  putadores.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Identificar os diversos blocos </a:t>
            </a:r>
            <a:r>
              <a:rPr sz="1800" spc="-10" dirty="0">
                <a:latin typeface="Arial"/>
                <a:cs typeface="Arial"/>
              </a:rPr>
              <a:t>que </a:t>
            </a:r>
            <a:r>
              <a:rPr sz="1800" spc="-5" dirty="0">
                <a:latin typeface="Arial"/>
                <a:cs typeface="Arial"/>
              </a:rPr>
              <a:t>compõem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arquitetura interna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microcontrolador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PIC18F4520.</a:t>
            </a:r>
            <a:endParaRPr sz="1800">
              <a:latin typeface="Arial"/>
              <a:cs typeface="Arial"/>
            </a:endParaRPr>
          </a:p>
          <a:p>
            <a:pPr marL="355600" marR="944880" indent="-342900">
              <a:lnSpc>
                <a:spcPct val="100000"/>
              </a:lnSpc>
              <a:spcBef>
                <a:spcPts val="800"/>
              </a:spcBef>
              <a:buFont typeface="Arial"/>
              <a:buAutoNum type="arabicPeriod" startAt="3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sz="1800" spc="-5" dirty="0">
                <a:latin typeface="Arial"/>
                <a:cs typeface="Arial"/>
              </a:rPr>
              <a:t>Classificar os tipos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osciladores e configurar o oscilador do  microcontrolador para uma dada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aplicação.</a:t>
            </a:r>
            <a:endParaRPr sz="1800">
              <a:latin typeface="Arial"/>
              <a:cs typeface="Arial"/>
            </a:endParaRPr>
          </a:p>
          <a:p>
            <a:pPr marL="355600" marR="715645" indent="-342900">
              <a:lnSpc>
                <a:spcPct val="100000"/>
              </a:lnSpc>
              <a:spcBef>
                <a:spcPts val="810"/>
              </a:spcBef>
              <a:buAutoNum type="arabicPeriod" startAt="3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Distinguir os diferentes modos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gerenciamento de energia do  microcontrolador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PIC18F4520.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18" y="598185"/>
            <a:ext cx="5962015" cy="5016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Arial Black"/>
                <a:cs typeface="Arial Black"/>
              </a:rPr>
              <a:t>Disciplina:</a:t>
            </a:r>
            <a:r>
              <a:rPr sz="2800" spc="50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Microcontroladores</a:t>
            </a:r>
            <a:endParaRPr sz="28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12826"/>
            <a:ext cx="8153400" cy="5776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6925" y="3333369"/>
            <a:ext cx="44996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597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Um </a:t>
            </a:r>
            <a:r>
              <a:rPr sz="2800" spc="-20" dirty="0">
                <a:latin typeface="Arial Black"/>
                <a:cs typeface="Arial Black"/>
              </a:rPr>
              <a:t>Resumo </a:t>
            </a:r>
            <a:r>
              <a:rPr sz="2800" spc="-5" dirty="0">
                <a:latin typeface="Arial Black"/>
                <a:cs typeface="Arial Black"/>
              </a:rPr>
              <a:t>da  </a:t>
            </a:r>
            <a:r>
              <a:rPr sz="2800" spc="-15" dirty="0">
                <a:latin typeface="Arial Black"/>
                <a:cs typeface="Arial Black"/>
              </a:rPr>
              <a:t>Evolução </a:t>
            </a:r>
            <a:r>
              <a:rPr sz="2800" spc="-5" dirty="0">
                <a:latin typeface="Arial Black"/>
                <a:cs typeface="Arial Black"/>
              </a:rPr>
              <a:t>da</a:t>
            </a:r>
            <a:r>
              <a:rPr sz="2800" spc="-3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Eletrônica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4642" y="528065"/>
            <a:ext cx="5396865" cy="100456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85850" marR="5080" indent="-1073785">
              <a:lnSpc>
                <a:spcPct val="100600"/>
              </a:lnSpc>
              <a:spcBef>
                <a:spcPts val="80"/>
              </a:spcBef>
            </a:pPr>
            <a:r>
              <a:rPr dirty="0"/>
              <a:t>FUNÇÃO BÁSICA DE</a:t>
            </a:r>
            <a:r>
              <a:rPr spc="-130" dirty="0"/>
              <a:t> </a:t>
            </a:r>
            <a:r>
              <a:rPr spc="-5" dirty="0"/>
              <a:t>UM  </a:t>
            </a:r>
            <a:r>
              <a:rPr spc="-20" dirty="0"/>
              <a:t>COMPUTADOR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934972"/>
            <a:ext cx="8147684" cy="180911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computador basicamente é um processador de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informações.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usuário introduz as informações no computador por meio de um dispositivo  de entrada como o teclado, mouse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computador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informações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retorna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resultado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usuário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por meio de um dispositivo de saída como o vídeo ou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impressora.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994150"/>
            <a:ext cx="7772400" cy="17970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0" ma:contentTypeDescription="Crie um novo documento." ma:contentTypeScope="" ma:versionID="72fbecd67ea4f03af9acf71268abb1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714903-1D05-4E99-9325-0CE3DA3D6D04}"/>
</file>

<file path=customXml/itemProps2.xml><?xml version="1.0" encoding="utf-8"?>
<ds:datastoreItem xmlns:ds="http://schemas.openxmlformats.org/officeDocument/2006/customXml" ds:itemID="{C4A13801-FAFC-4059-B86A-338253BFCBF3}"/>
</file>

<file path=customXml/itemProps3.xml><?xml version="1.0" encoding="utf-8"?>
<ds:datastoreItem xmlns:ds="http://schemas.openxmlformats.org/officeDocument/2006/customXml" ds:itemID="{1310B62D-A1AE-4179-8F81-0D70BB15D21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5135</Words>
  <Application>Microsoft Office PowerPoint</Application>
  <PresentationFormat>Apresentação na tela (4:3)</PresentationFormat>
  <Paragraphs>790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6" baseType="lpstr">
      <vt:lpstr>Arial</vt:lpstr>
      <vt:lpstr>Arial Black</vt:lpstr>
      <vt:lpstr>Arial Narrow</vt:lpstr>
      <vt:lpstr>Calibri</vt:lpstr>
      <vt:lpstr>Times New Roman</vt:lpstr>
      <vt:lpstr>Wingdings</vt:lpstr>
      <vt:lpstr>Office Theme</vt:lpstr>
      <vt:lpstr>MICROCONTROLADORES (Baseado no PIC18F4520)</vt:lpstr>
      <vt:lpstr>SOBRE ESTE MATERIAL</vt:lpstr>
      <vt:lpstr>EMENTA</vt:lpstr>
      <vt:lpstr>OBJETIVOS</vt:lpstr>
      <vt:lpstr>Apresentação do PowerPoint</vt:lpstr>
      <vt:lpstr>SUMÁRIO ARQUIVO 1</vt:lpstr>
      <vt:lpstr>OBJETIVOS</vt:lpstr>
      <vt:lpstr>Apresentação do PowerPoint</vt:lpstr>
      <vt:lpstr>FUNÇÃO BÁSICA DE UM  COMPUTADOR</vt:lpstr>
      <vt:lpstr>MÓDULOS BÁSICOS DE  UM MICROCOMPUTADOR</vt:lpstr>
      <vt:lpstr>ARQUITETURA VON-NEUMANN</vt:lpstr>
      <vt:lpstr>ARQUITETURA HARVARD</vt:lpstr>
      <vt:lpstr>ORGANIZAÇÃO DA MEMÓRIA</vt:lpstr>
      <vt:lpstr>VON-NEUMANN versus HARVARD</vt:lpstr>
      <vt:lpstr>GERENCIANDO O SISTEMA</vt:lpstr>
      <vt:lpstr>GERENCIANDO O SISTEMA</vt:lpstr>
      <vt:lpstr>CAPACIDADE DE PROCESSAMENTO  DE UMA CPU</vt:lpstr>
      <vt:lpstr>MEMÓRIAS SEMICONDUTORAS</vt:lpstr>
      <vt:lpstr>MEMÓRIA  NÃO-VOLÁTIL</vt:lpstr>
      <vt:lpstr>MEMÓRIA  NÃO-VOLÁTIL</vt:lpstr>
      <vt:lpstr>MICROCONTROLADOR</vt:lpstr>
      <vt:lpstr>Apresentação do PowerPoint</vt:lpstr>
      <vt:lpstr>ESTADO DA ARTE DOS</vt:lpstr>
      <vt:lpstr>FAMÍLIA PIC</vt:lpstr>
      <vt:lpstr>TIPOS DE MEMÓRIA DE PROGRAMA</vt:lpstr>
      <vt:lpstr>VISÃO GERAL DO PIC18</vt:lpstr>
      <vt:lpstr>ARQUITETURA  INTERNA DO  PIC18F4520</vt:lpstr>
      <vt:lpstr>PRINCIPAIS CARACTERÍSTICAS DO  PIC18F4520</vt:lpstr>
      <vt:lpstr>PERIFÉRICOS DO PIC18F4520</vt:lpstr>
      <vt:lpstr>PINAGEM DO PIC18F4520</vt:lpstr>
      <vt:lpstr>PINO MULTIPLEXADO</vt:lpstr>
      <vt:lpstr>PINO DIGITAIS (pinos de I/O)</vt:lpstr>
      <vt:lpstr>CONFIGURAÇÃO DO OSCILADOR</vt:lpstr>
      <vt:lpstr>OSCILADOR</vt:lpstr>
      <vt:lpstr>SINAL DE CLOCK</vt:lpstr>
      <vt:lpstr>OSCILADOR CRISTAL/RESSONADOR</vt:lpstr>
      <vt:lpstr>OSCILADOR RC</vt:lpstr>
      <vt:lpstr>OSCILADOR INTERNO</vt:lpstr>
      <vt:lpstr>Apresentação do PowerPoint</vt:lpstr>
      <vt:lpstr>OSCILADOR EXTERNO</vt:lpstr>
      <vt:lpstr>HSPLL (High Speed Phased Looked Loop)</vt:lpstr>
      <vt:lpstr>CHAVEAMENTO DO OSCILADOR</vt:lpstr>
      <vt:lpstr>Apresentação do PowerPoint</vt:lpstr>
      <vt:lpstr>Apresentação do PowerPoint</vt:lpstr>
      <vt:lpstr>OSCILADOR DO PIC18F4520</vt:lpstr>
      <vt:lpstr>MODOS DE ENERGIA GERENCIADA (power-managed)</vt:lpstr>
      <vt:lpstr>MODOS DE ENERGIA GERENCIADA (power-managed)</vt:lpstr>
      <vt:lpstr>MODOS DE ENERGIA GERENCIADA (power-managed)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</dc:creator>
  <cp:lastModifiedBy>WILLIAM VAIRO DOS SANTOS</cp:lastModifiedBy>
  <cp:revision>1</cp:revision>
  <dcterms:created xsi:type="dcterms:W3CDTF">2022-04-29T19:47:47Z</dcterms:created>
  <dcterms:modified xsi:type="dcterms:W3CDTF">2022-12-19T23:51:26Z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2022-04-29T00:00:00Z</vt:filetime>
  </property>
  <property fmtid="{D5CDD505-2E9C-101B-9397-08002B2CF9AE}" pid="5" name="ContentTypeId">
    <vt:lpwstr>0x01010071FDED2EDA72CB4D8972F2F33A472ADB</vt:lpwstr>
  </property>
</Properties>
</file>