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2"/>
  </p:notesMasterIdLst>
  <p:sldIdLst>
    <p:sldId id="256" r:id="rId2"/>
    <p:sldId id="319" r:id="rId3"/>
    <p:sldId id="32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280" r:id="rId31"/>
    <p:sldId id="271" r:id="rId32"/>
    <p:sldId id="272" r:id="rId33"/>
    <p:sldId id="273" r:id="rId34"/>
    <p:sldId id="274" r:id="rId35"/>
    <p:sldId id="275" r:id="rId36"/>
    <p:sldId id="279" r:id="rId37"/>
    <p:sldId id="276" r:id="rId38"/>
    <p:sldId id="277" r:id="rId39"/>
    <p:sldId id="278" r:id="rId40"/>
    <p:sldId id="321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17304-F410-4524-B835-4AC82CCF8FBA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A69E-E657-454C-9374-8C02939A22A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F189E-BA70-4B2A-9A96-67EBEC9951B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A6EA4-C614-44DC-B170-79EDBF394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2AA77-A13F-48DA-BCFE-238C4013E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81848-F13C-45B4-94F1-3DB94C39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279BF-6025-4F10-A6EC-9E7AF9AE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FD3F6-54EA-45FD-8C28-963ECC22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50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D043-A2FA-4F1D-9E03-783FD083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96AD0D-EA83-4A19-A468-25357A3C7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BE61D-1B5E-458E-9A9E-41F96EC9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39F1A-C2C9-44C7-9F1B-AC1AF8A0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7855A-3E6E-4C4B-A20C-33E1B473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84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E6AE0-E94A-42E2-ACA1-AEBD5DFC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78CBC-3155-4FA6-BB8D-FBA23BF8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FAC18-B70F-4C8B-B395-B18CEC6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5C9F8-98ED-44CD-B9ED-02441D5E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3030F-3438-4F23-BFD8-DB5324BC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296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1D8D-EEE0-4E87-9635-E1A790B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0D2C1-7692-4432-8E51-ABE8F56C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A56ED4-61D4-476D-B565-D94A59DD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6293B-E35F-4046-B73A-66B5C0F2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DE784-2306-463D-A090-73A568A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2047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8D2A6-BA9A-4D0F-AA25-4020E14A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22A7F8-64F1-44DE-91D0-082C55B2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783C1-D5C0-4D67-9D43-5A2CC486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B6908-5B13-4750-8395-B23C1AAC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1E0C9-6F5C-4837-9FC8-DD84527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170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B78B1-7E47-4874-9A4A-D35DDB8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1735B-F45B-4D26-84B7-329A98B01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F03300-9A92-48B3-B546-B0C57FB2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1FDC2-6F2A-4839-8342-C8497DE6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25130E-A5A9-4C64-AFAB-52B13EF7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2FF3F-B748-413A-8D75-24DA4FED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2619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C7EA6-3B59-4E17-A11B-4EA777BC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43BB92-76A4-41BB-B12E-6F4B34DC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DFE271-6FD8-495E-B478-FA715F95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1F101-B68F-4B69-A506-110A816EC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8AE531-0D64-4260-8B97-0E50FEE86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744AE7-6278-4913-94A6-DA1C35E0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697E02-6205-4E5E-B4FE-201091A2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589ED7-23ED-4CE7-8826-1B4ECBD7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2540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66D0-5B50-4721-ACB1-F73CB90F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24330A-5C10-457A-966A-D6916335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4D08EA-051C-4384-AB82-141D487D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D60A81-7615-4BB0-A63A-38E4F63A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1760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7E7E51-2E65-437E-BE52-AEA3BF2F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484DCD-FBFF-498B-AF7D-7A2F78CA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7E995A-288B-48D8-8AE8-8D9EB72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092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094E7-00E7-40DC-8C94-7AE752FB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5EEA3-206F-4DDC-89E9-DACF24D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471422-E1A4-44B9-82AB-D023D507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6336F-2D1B-4927-92FE-227B76DA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13B3BB-2659-4843-AF31-52C52151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9DED1-0CE1-41B6-A7FF-5903518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448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0E24-3D7D-4AAE-B80E-5E1767AA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953E37-A94E-4116-AC38-B478841D7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B4E60-BD93-4C31-B448-A62869A8F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EEFA3-3A30-4343-B1A2-FF8AF291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F8372-063C-43CD-B67D-2EA0A8B6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F3EAF-6531-4CBA-9BA2-9CD11626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609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C5B7AF-B08E-407F-895C-C1367BF3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DD9104-3B8A-40EE-A4E4-11CC9B9D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219AB-18D3-413C-B8FE-848265B0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26EF-9B1B-4F95-BFFC-28B144C70749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7D8EE-78C7-4BD1-B57F-C1C087CB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32ECFF-7B56-4512-B485-82518AC5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TUTORIAL DO COMPILADOR CCS  PICC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94E5A2F-2E5E-4496-B0EB-13AF89B1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9218" name="Picture 2" descr="C:\Users\shahzad\Desktop\PRESENTATIONS\pic presentation\Pic Wizard Tutorial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533400" y="4038600"/>
            <a:ext cx="1447800" cy="533400"/>
          </a:xfrm>
          <a:prstGeom prst="wedgeRoundRectCallout">
            <a:avLst>
              <a:gd name="adj1" fmla="val 70175"/>
              <a:gd name="adj2" fmla="val 78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1 HABILITADO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886200" y="5715000"/>
            <a:ext cx="2057400" cy="533400"/>
          </a:xfrm>
          <a:prstGeom prst="wedgeRoundRectCallout">
            <a:avLst>
              <a:gd name="adj1" fmla="val -18547"/>
              <a:gd name="adj2" fmla="val -112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CONFIGURAÇÕES do TIMER 1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3429000"/>
            <a:ext cx="3048000" cy="990600"/>
          </a:xfrm>
          <a:prstGeom prst="wedgeRoundRectCallout">
            <a:avLst>
              <a:gd name="adj1" fmla="val -25997"/>
              <a:gd name="adj2" fmla="val -886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u="sng" dirty="0">
                <a:solidFill>
                  <a:srgbClr val="002060"/>
                </a:solidFill>
              </a:rPr>
              <a:t>NOTA: EFEITOS DE RESOLUÇÃO TEMPO DE OVERFLOW (COMPARE COM ANTERIOR)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0242" name="Picture 2" descr="C:\Users\shahzad\Desktop\PRESENTATIONS\pic presentation\Pic Wizard Tutorial\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667000" y="3124200"/>
            <a:ext cx="3657600" cy="1524000"/>
          </a:xfrm>
          <a:prstGeom prst="wedgeRoundRectCallout">
            <a:avLst>
              <a:gd name="adj1" fmla="val -29251"/>
              <a:gd name="adj2" fmla="val -106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 CONFIGURAÇÃO DO TEMPORIZADOR GERA UM CÓDIGO QUE SERÁ ADICIONADO AO ARQUIVO FONTE NO FINAL </a:t>
            </a:r>
            <a:r>
              <a:rPr lang="en-US"/>
              <a:t>DO </a:t>
            </a:r>
            <a:r>
              <a:rPr lang="en-US" dirty="0"/>
              <a:t>WIZARD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676400" y="0"/>
            <a:ext cx="1447800" cy="533400"/>
          </a:xfrm>
          <a:prstGeom prst="wedgeRoundRectCallout">
            <a:avLst>
              <a:gd name="adj1" fmla="val 21303"/>
              <a:gd name="adj2" fmla="val 121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1266" name="Picture 2" descr="C:\Users\shahzad\Desktop\PRESENTATIONS\pic presentation\Pic Wizard Tutorial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28600" y="304800"/>
            <a:ext cx="1447800" cy="533400"/>
          </a:xfrm>
          <a:prstGeom prst="wedgeRoundRectCallout">
            <a:avLst>
              <a:gd name="adj1" fmla="val -30577"/>
              <a:gd name="adj2" fmla="val 2279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52400" y="4191000"/>
            <a:ext cx="1828800" cy="914400"/>
          </a:xfrm>
          <a:prstGeom prst="wedgeRoundRectCallout">
            <a:avLst>
              <a:gd name="adj1" fmla="val 73935"/>
              <a:gd name="adj2" fmla="val -165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Selecionar</a:t>
            </a:r>
            <a:r>
              <a:rPr lang="en-US" dirty="0"/>
              <a:t> </a:t>
            </a:r>
            <a:r>
              <a:rPr lang="en-US" dirty="0" err="1"/>
              <a:t>conversores</a:t>
            </a:r>
            <a:r>
              <a:rPr lang="en-US" dirty="0"/>
              <a:t> A/D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248400" y="990600"/>
            <a:ext cx="2362200" cy="838200"/>
          </a:xfrm>
          <a:prstGeom prst="wedgeRoundRectCallout">
            <a:avLst>
              <a:gd name="adj1" fmla="val -11197"/>
              <a:gd name="adj2" fmla="val 799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Atualmente</a:t>
            </a:r>
            <a:r>
              <a:rPr lang="en-US" dirty="0"/>
              <a:t>, o modo 8-bit  (0-255)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selecionado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2290" name="Picture 2" descr="C:\Users\shahzad\Desktop\PRESENTATIONS\pic presentation\Pic Wizard Tutorial\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0" y="609600"/>
            <a:ext cx="1447800" cy="533400"/>
          </a:xfrm>
          <a:prstGeom prst="wedgeRoundRectCallout">
            <a:avLst>
              <a:gd name="adj1" fmla="val 12280"/>
              <a:gd name="adj2" fmla="val 229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629400" y="1295400"/>
            <a:ext cx="1752600" cy="685800"/>
          </a:xfrm>
          <a:prstGeom prst="wedgeRoundRectCallout">
            <a:avLst>
              <a:gd name="adj1" fmla="val -97172"/>
              <a:gd name="adj2" fmla="val 313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Selecione</a:t>
            </a:r>
            <a:r>
              <a:rPr lang="en-US" dirty="0"/>
              <a:t> as </a:t>
            </a:r>
            <a:r>
              <a:rPr lang="en-US" dirty="0" err="1"/>
              <a:t>interrupções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3314" name="Picture 2" descr="C:\Users\shahzad\Desktop\PRESENTATIONS\pic presentation\Pic Wizard Tutorial\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048000" y="152400"/>
            <a:ext cx="1447800" cy="533400"/>
          </a:xfrm>
          <a:prstGeom prst="wedgeRoundRectCallout">
            <a:avLst>
              <a:gd name="adj1" fmla="val -61404"/>
              <a:gd name="adj2" fmla="val 107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648200" y="1219200"/>
            <a:ext cx="2971800" cy="1295400"/>
          </a:xfrm>
          <a:prstGeom prst="wedgeRoundRectCallout">
            <a:avLst>
              <a:gd name="adj1" fmla="val -117158"/>
              <a:gd name="adj2" fmla="val -17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foi </a:t>
            </a:r>
            <a:r>
              <a:rPr lang="pt-BR" dirty="0" err="1"/>
              <a:t>selecionda</a:t>
            </a:r>
            <a:r>
              <a:rPr lang="pt-BR" dirty="0"/>
              <a:t> interrupção externa (página anterior), este código será adicionado ao arquivo fonte.
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4" name="Picture 2" descr="C:\Users\shahzad\Desktop\PRESENTATIONS\pic presentation\Pic Wizard Tutorial\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667000" y="4191000"/>
            <a:ext cx="3581400" cy="1447800"/>
          </a:xfrm>
          <a:prstGeom prst="wedgeRoundRectCallout">
            <a:avLst>
              <a:gd name="adj1" fmla="val 54321"/>
              <a:gd name="adj2" fmla="val 10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não houver mais recursos que o usuário queira usar, clique </a:t>
            </a:r>
            <a:r>
              <a:rPr lang="en-US" dirty="0"/>
              <a:t>“OK”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4338" name="Picture 2" descr="C:\Users\shahzad\Desktop\PRESENTATIONS\pic presentation\Pic Wizard Tutorial\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4419600" y="3276600"/>
            <a:ext cx="4267200" cy="1447800"/>
          </a:xfrm>
          <a:prstGeom prst="wedgeRoundRectCallout">
            <a:avLst>
              <a:gd name="adj1" fmla="val -69549"/>
              <a:gd name="adj2" fmla="val 3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de inicialização gerado pelo assistente para definir parâmetros necessários de temporizador/interrupção e conversor A/D, etc.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09800" y="2209800"/>
            <a:ext cx="2514600" cy="838200"/>
          </a:xfrm>
          <a:prstGeom prst="wedgeRoundRectCallout">
            <a:avLst>
              <a:gd name="adj1" fmla="val -106112"/>
              <a:gd name="adj2" fmla="val -20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Escreva a rotina de serviço de interrupção externa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6" name="Picture 2" descr="C:\Users\shahzad\Desktop\PRESENTATIONS\pic presentation\Pic Wizard Tutorial\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3048000" y="5334000"/>
            <a:ext cx="2362200" cy="838200"/>
          </a:xfrm>
          <a:prstGeom prst="wedgeRoundRectCallout">
            <a:avLst>
              <a:gd name="adj1" fmla="val -113255"/>
              <a:gd name="adj2" fmla="val -299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Comece a escrever o código aqui (loop principal, etc.)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2362200"/>
            <a:ext cx="3048000" cy="1447800"/>
          </a:xfrm>
          <a:prstGeom prst="wedgeRoundRectCallout">
            <a:avLst>
              <a:gd name="adj1" fmla="val -66169"/>
              <a:gd name="adj2" fmla="val -74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Há um arquivo include (arquivo header) no início de cada arquivo fonte criado pelo assistente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6386" name="Picture 2" descr="C:\Users\shahzad\Desktop\PRESENTATIONS\pic presentation\Pic Wizard Tutorial\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05401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5410200" y="4114800"/>
            <a:ext cx="3048000" cy="1905000"/>
          </a:xfrm>
          <a:prstGeom prst="wedgeRoundRectCallout">
            <a:avLst>
              <a:gd name="adj1" fmla="val -50618"/>
              <a:gd name="adj2" fmla="val -299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arquivo </a:t>
            </a:r>
            <a:r>
              <a:rPr lang="en-US" dirty="0"/>
              <a:t>header </a:t>
            </a:r>
            <a:r>
              <a:rPr lang="pt-BR" dirty="0"/>
              <a:t> tem informações sobre o dispositivo selecionado, </a:t>
            </a:r>
            <a:r>
              <a:rPr lang="pt-BR" dirty="0" err="1"/>
              <a:t>clock</a:t>
            </a:r>
            <a:r>
              <a:rPr lang="pt-BR" dirty="0"/>
              <a:t>, pinos RS-232, conversores A/D, fusíveis, etc...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52400" y="609600"/>
            <a:ext cx="1143000" cy="457200"/>
          </a:xfrm>
          <a:prstGeom prst="wedgeRoundRectCallout">
            <a:avLst>
              <a:gd name="adj1" fmla="val 30701"/>
              <a:gd name="adj2" fmla="val 103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 (1)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048000" y="990600"/>
            <a:ext cx="1143000" cy="457200"/>
          </a:xfrm>
          <a:prstGeom prst="wedgeRoundRectCallout">
            <a:avLst>
              <a:gd name="adj1" fmla="val -75013"/>
              <a:gd name="adj2" fmla="val 56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 (2)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7410" name="Picture 2" descr="C:\Users\shahzad\Desktop\PRESENTATIONS\pic presentation\Pic Wizard Tutorial\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-76200" y="1066800"/>
            <a:ext cx="3124200" cy="1447800"/>
          </a:xfrm>
          <a:prstGeom prst="wedgeRoundRectCallout">
            <a:avLst>
              <a:gd name="adj1" fmla="val 56892"/>
              <a:gd name="adj2" fmla="val 84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Geralmente, o segundo "arquivo C" na lista é o arquivo header (clique) (programe seu Windows Explorer para exibir as extensões dos arquivos)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solidFill>
                  <a:srgbClr val="0070C0"/>
                </a:solidFill>
              </a:rPr>
              <a:t>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Tutorial </a:t>
            </a:r>
            <a:r>
              <a:rPr lang="en-US" sz="4000" dirty="0" err="1">
                <a:solidFill>
                  <a:schemeClr val="bg2">
                    <a:lumMod val="90000"/>
                  </a:schemeClr>
                </a:solidFill>
              </a:rPr>
              <a:t>Básico</a:t>
            </a:r>
            <a:endParaRPr lang="en-US" sz="40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4000" dirty="0"/>
              <a:t>Project Wizard</a:t>
            </a:r>
          </a:p>
          <a:p>
            <a:r>
              <a:rPr lang="en-US" sz="4000" dirty="0" err="1">
                <a:solidFill>
                  <a:schemeClr val="bg2">
                    <a:lumMod val="90000"/>
                  </a:schemeClr>
                </a:solidFill>
              </a:rPr>
              <a:t>Seletor</a:t>
            </a:r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 de </a:t>
            </a:r>
            <a:r>
              <a:rPr lang="en-US" sz="4000" dirty="0" err="1">
                <a:solidFill>
                  <a:schemeClr val="bg2">
                    <a:lumMod val="90000"/>
                  </a:schemeClr>
                </a:solidFill>
              </a:rPr>
              <a:t>Dispositivos</a:t>
            </a:r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 PIC</a:t>
            </a:r>
          </a:p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Lista de </a:t>
            </a:r>
            <a:r>
              <a:rPr lang="en-US" sz="4000" dirty="0" err="1">
                <a:solidFill>
                  <a:schemeClr val="bg2">
                    <a:lumMod val="90000"/>
                  </a:schemeClr>
                </a:solidFill>
              </a:rPr>
              <a:t>Fusíveis</a:t>
            </a:r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 e </a:t>
            </a:r>
            <a:r>
              <a:rPr lang="en-US" sz="4000" dirty="0" err="1">
                <a:solidFill>
                  <a:schemeClr val="bg2">
                    <a:lumMod val="90000"/>
                  </a:schemeClr>
                </a:solidFill>
              </a:rPr>
              <a:t>Interrupções</a:t>
            </a:r>
            <a:endParaRPr lang="en-US" sz="40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Monitor de Porta Serial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8434" name="Picture 2" descr="C:\Users\shahzad\Desktop\PRESENTATIONS\pic presentation\Pic Wizard Tutorial\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90273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990600" y="228600"/>
            <a:ext cx="1600200" cy="685800"/>
          </a:xfrm>
          <a:prstGeom prst="wedgeRoundRectCallout">
            <a:avLst>
              <a:gd name="adj1" fmla="val -36237"/>
              <a:gd name="adj2" fmla="val 1371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“prog1.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” IS HEADER FILE.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048000" y="5257800"/>
            <a:ext cx="3429000" cy="1066800"/>
          </a:xfrm>
          <a:prstGeom prst="wedgeRoundRectCallout">
            <a:avLst>
              <a:gd name="adj1" fmla="val 27844"/>
              <a:gd name="adj2" fmla="val 514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rgbClr val="002060"/>
                </a:solidFill>
              </a:rPr>
              <a:t>Nota: este arquivo é criado de forma separada para que a legibilidade do código fonte seja  melhorada.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Autofit/>
          </a:bodyPr>
          <a:lstStyle/>
          <a:p>
            <a:br>
              <a:rPr lang="en-US" sz="5600" dirty="0">
                <a:solidFill>
                  <a:schemeClr val="tx2"/>
                </a:solidFill>
              </a:rPr>
            </a:br>
            <a:r>
              <a:rPr lang="en-US" sz="5600" dirty="0">
                <a:solidFill>
                  <a:schemeClr val="tx2"/>
                </a:solidFill>
              </a:rPr>
              <a:t> </a:t>
            </a:r>
            <a:r>
              <a:rPr lang="en-US" sz="5600" dirty="0">
                <a:solidFill>
                  <a:srgbClr val="0070C0"/>
                </a:solidFill>
              </a:rPr>
              <a:t>CCS PICC                                   SELETOR DE DISPOSITIVOS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Uma grande família PIC fornece ao usuário a flexibilidade para se selecionar o chip que preenche os requisitos de forma ideal.</a:t>
            </a:r>
          </a:p>
          <a:p>
            <a:endParaRPr lang="en-US" sz="2800" dirty="0"/>
          </a:p>
          <a:p>
            <a:r>
              <a:rPr lang="pt-BR" sz="2800" dirty="0"/>
              <a:t>Os dispositivos que possuem muitas funções são mais caros. Então, do ponto de vista econômico, selecione o dispositivo que só tem os recursos que o projeto requer.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O Device Selection Tool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pt-BR" sz="2800" dirty="0"/>
              <a:t>é útil na seleção do chip apropriado que atende aos requisitos do projeto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41910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38100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026" name="Picture 2" descr="C:\Users\shahzad\Desktop\PRESENTATIONS\pic presentation\Pic Device Selector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5105400" y="228600"/>
            <a:ext cx="1219200" cy="609600"/>
          </a:xfrm>
          <a:prstGeom prst="wedgeRoundRectCallout">
            <a:avLst>
              <a:gd name="adj1" fmla="val -187985"/>
              <a:gd name="adj2" fmla="val 33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066800" y="3200400"/>
            <a:ext cx="1219200" cy="609600"/>
          </a:xfrm>
          <a:prstGeom prst="wedgeRoundRectCallout">
            <a:avLst>
              <a:gd name="adj1" fmla="val -111200"/>
              <a:gd name="adj2" fmla="val -348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 (2)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3886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2050" name="Picture 2" descr="C:\Users\shahzad\Desktop\PRESENTATIONS\pic presentation\Pic Device Selector\2.jpg"/>
          <p:cNvPicPr>
            <a:picLocks noChangeAspect="1" noChangeArrowheads="1"/>
          </p:cNvPicPr>
          <p:nvPr/>
        </p:nvPicPr>
        <p:blipFill>
          <a:blip r:embed="rId2"/>
          <a:srcRect l="12500" r="1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6324600" y="304800"/>
            <a:ext cx="2362200" cy="1447800"/>
          </a:xfrm>
          <a:prstGeom prst="wedgeRoundRectCallout">
            <a:avLst>
              <a:gd name="adj1" fmla="val -165692"/>
              <a:gd name="adj2" fmla="val -157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“SELECTED” </a:t>
            </a:r>
            <a:r>
              <a:rPr lang="pt-BR" dirty="0"/>
              <a:t>exibe os </a:t>
            </a:r>
            <a:r>
              <a:rPr lang="pt-BR" i="1" dirty="0"/>
              <a:t>chips</a:t>
            </a:r>
            <a:r>
              <a:rPr lang="pt-BR" dirty="0"/>
              <a:t> que preenchem os critérios 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905000" y="3124200"/>
            <a:ext cx="2590800" cy="1371600"/>
          </a:xfrm>
          <a:prstGeom prst="wedgeRoundRectCallout">
            <a:avLst>
              <a:gd name="adj1" fmla="val -74908"/>
              <a:gd name="adj2" fmla="val -212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“CRITERIA” </a:t>
            </a:r>
            <a:r>
              <a:rPr lang="pt-BR" dirty="0"/>
              <a:t>consiste nas características do mínimas que o chip deve ter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286000" y="5334000"/>
            <a:ext cx="3048000" cy="914400"/>
          </a:xfrm>
          <a:prstGeom prst="wedgeRoundRectCallout">
            <a:avLst>
              <a:gd name="adj1" fmla="val -72927"/>
              <a:gd name="adj2" fmla="val -92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Especifique a família PIC a que o chip selecionado deve pertencer.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90800" y="6569075"/>
            <a:ext cx="4038600" cy="365125"/>
          </a:xfrm>
        </p:spPr>
        <p:txBody>
          <a:bodyPr/>
          <a:lstStyle/>
          <a:p>
            <a:r>
              <a:rPr lang="en-US" dirty="0"/>
              <a:t>COLLEGE OF AERONAUTICAL ENGEENERING CAE</a:t>
            </a:r>
          </a:p>
        </p:txBody>
      </p:sp>
      <p:pic>
        <p:nvPicPr>
          <p:cNvPr id="3074" name="Picture 2" descr="C:\Users\shahzad\Desktop\PRESENTATIONS\pic presentation\Pic Device Selector\3.jpg"/>
          <p:cNvPicPr>
            <a:picLocks noChangeAspect="1" noChangeArrowheads="1"/>
          </p:cNvPicPr>
          <p:nvPr/>
        </p:nvPicPr>
        <p:blipFill>
          <a:blip r:embed="rId2"/>
          <a:srcRect l="8096" r="168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0" y="990600"/>
            <a:ext cx="2362200" cy="1295400"/>
          </a:xfrm>
          <a:prstGeom prst="wedgeRoundRectCallout">
            <a:avLst>
              <a:gd name="adj1" fmla="val -271"/>
              <a:gd name="adj2" fmla="val 996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precisarmos de porta USB, mudamos de </a:t>
            </a:r>
            <a:r>
              <a:rPr lang="en-US" dirty="0"/>
              <a:t>“Don’t Care” para  “Yes”.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343400" y="5738019"/>
            <a:ext cx="3810000" cy="990600"/>
          </a:xfrm>
          <a:prstGeom prst="wedgeRoundRectCallout">
            <a:avLst>
              <a:gd name="adj1" fmla="val -129269"/>
              <a:gd name="adj2" fmla="val -126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Todos os dispositivos selecionados têm porta USB e pertencem à família PIC 14-16 bits.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7104484">
            <a:off x="6455603" y="5520794"/>
            <a:ext cx="312933" cy="10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71800" y="6569075"/>
            <a:ext cx="41910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4098" name="Picture 2" descr="C:\Users\shahzad\Desktop\PRESENTATIONS\pic presentation\Pic Device Selector\4.jpg"/>
          <p:cNvPicPr>
            <a:picLocks noChangeAspect="1" noChangeArrowheads="1"/>
          </p:cNvPicPr>
          <p:nvPr/>
        </p:nvPicPr>
        <p:blipFill>
          <a:blip r:embed="rId2"/>
          <a:srcRect l="8127" r="17677"/>
          <a:stretch>
            <a:fillRect/>
          </a:stretch>
        </p:blipFill>
        <p:spPr bwMode="auto">
          <a:xfrm>
            <a:off x="0" y="0"/>
            <a:ext cx="9144000" cy="6827633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743200" y="-1"/>
            <a:ext cx="2971800" cy="1062037"/>
          </a:xfrm>
          <a:prstGeom prst="wedgeRoundRectCallout">
            <a:avLst>
              <a:gd name="adj1" fmla="val -94141"/>
              <a:gd name="adj2" fmla="val 66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 </a:t>
            </a:r>
            <a:r>
              <a:rPr lang="en-US" dirty="0" err="1"/>
              <a:t>mínimo</a:t>
            </a:r>
            <a:r>
              <a:rPr lang="en-US" dirty="0"/>
              <a:t> de  256 Bytes de  RAM e 8kB de ROM (8192 Bytes)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especificados</a:t>
            </a:r>
            <a:r>
              <a:rPr lang="en-US" dirty="0"/>
              <a:t>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905000" y="3048000"/>
            <a:ext cx="2438400" cy="1143000"/>
          </a:xfrm>
          <a:prstGeom prst="wedgeRoundRectCallout">
            <a:avLst>
              <a:gd name="adj1" fmla="val -69647"/>
              <a:gd name="adj2" fmla="val -689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Outro requisito é de </a:t>
            </a:r>
            <a:r>
              <a:rPr lang="pt-BR" dirty="0" err="1"/>
              <a:t>de</a:t>
            </a:r>
            <a:r>
              <a:rPr lang="pt-BR" dirty="0"/>
              <a:t> 8 a 12 conversores A/D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162800" y="2971800"/>
            <a:ext cx="1981200" cy="1295400"/>
          </a:xfrm>
          <a:prstGeom prst="wedgeRoundRectCallout">
            <a:avLst>
              <a:gd name="adj1" fmla="val -49867"/>
              <a:gd name="adj2" fmla="val -13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Todos estes chips mostrados preenchem os critérios.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718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4" name="Picture 2" descr="C:\Users\shahzad\Desktop\PRESENTATIONS\pic presentation\Pic Device Selector\4.jpg"/>
          <p:cNvPicPr>
            <a:picLocks noChangeAspect="1" noChangeArrowheads="1"/>
          </p:cNvPicPr>
          <p:nvPr/>
        </p:nvPicPr>
        <p:blipFill>
          <a:blip r:embed="rId2"/>
          <a:srcRect l="8127" r="17677"/>
          <a:stretch>
            <a:fillRect/>
          </a:stretch>
        </p:blipFill>
        <p:spPr bwMode="auto">
          <a:xfrm>
            <a:off x="0" y="0"/>
            <a:ext cx="9144000" cy="6827633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990600" y="2971800"/>
            <a:ext cx="4724400" cy="1219200"/>
          </a:xfrm>
          <a:prstGeom prst="wedgeRoundRectCallout">
            <a:avLst>
              <a:gd name="adj1" fmla="val -65645"/>
              <a:gd name="adj2" fmla="val -236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recursos dos dispositivos mostrados na lista "selecionados" são limitados. Se quisermos ver todas as características de um chip em particular, por exemplo, 16f877, clique aqui.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41148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5122" name="Picture 2" descr="C:\Users\shahzad\Desktop\PRESENTATIONS\pic presentation\Pic Device Selector\5.jpg"/>
          <p:cNvPicPr>
            <a:picLocks noChangeAspect="1" noChangeArrowheads="1"/>
          </p:cNvPicPr>
          <p:nvPr/>
        </p:nvPicPr>
        <p:blipFill>
          <a:blip r:embed="rId2"/>
          <a:srcRect l="8011" r="1758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81000" y="4038600"/>
            <a:ext cx="1295400" cy="609600"/>
          </a:xfrm>
          <a:prstGeom prst="wedgeRoundRectCallout">
            <a:avLst>
              <a:gd name="adj1" fmla="val -38687"/>
              <a:gd name="adj2" fmla="val -118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19800" y="274638"/>
            <a:ext cx="1828800" cy="792162"/>
          </a:xfrm>
          <a:prstGeom prst="wedgeRoundRectCallout">
            <a:avLst>
              <a:gd name="adj1" fmla="val -80344"/>
              <a:gd name="adj2" fmla="val 1661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do 16F877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39624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6146" name="Picture 2" descr="C:\Users\shahzad\Desktop\PRESENTATIONS\pic presentation\Pic Device Selector\6.jpg"/>
          <p:cNvPicPr>
            <a:picLocks noChangeAspect="1" noChangeArrowheads="1"/>
          </p:cNvPicPr>
          <p:nvPr/>
        </p:nvPicPr>
        <p:blipFill>
          <a:blip r:embed="rId2"/>
          <a:srcRect l="8050" r="16881"/>
          <a:stretch>
            <a:fillRect/>
          </a:stretch>
        </p:blipFill>
        <p:spPr bwMode="auto">
          <a:xfrm>
            <a:off x="0" y="0"/>
            <a:ext cx="9144000" cy="6824476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5715000" y="762000"/>
            <a:ext cx="2667000" cy="1219200"/>
          </a:xfrm>
          <a:prstGeom prst="wedgeRoundRectCallout">
            <a:avLst>
              <a:gd name="adj1" fmla="val -64845"/>
              <a:gd name="adj2" fmla="val 825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16F877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         TIMERs 1 e 2 . </a:t>
            </a:r>
            <a:r>
              <a:rPr lang="pt-BR" dirty="0">
                <a:solidFill>
                  <a:srgbClr val="002060"/>
                </a:solidFill>
              </a:rPr>
              <a:t>Todos os chips PIC têm TIMER 0 (não mostrado aqui).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INTRODUÇÃO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pt-BR" sz="2600" dirty="0"/>
              <a:t>“Project </a:t>
            </a:r>
            <a:r>
              <a:rPr lang="pt-BR" sz="2600" dirty="0" err="1"/>
              <a:t>Wizard</a:t>
            </a:r>
            <a:r>
              <a:rPr lang="pt-BR" sz="2600" dirty="0"/>
              <a:t>” é uma ferramenta útil, que ajuda o usuário a inicializar periféricos e escrever código para microcontroladores PIC.</a:t>
            </a:r>
          </a:p>
          <a:p>
            <a:endParaRPr lang="pt-BR" sz="2600" dirty="0"/>
          </a:p>
          <a:p>
            <a:r>
              <a:rPr lang="pt-BR" sz="2600" dirty="0"/>
              <a:t>Diferentes opções/configurações de periféricos são apresentadas na forma de interface gráfica do usuário (GUI).</a:t>
            </a:r>
          </a:p>
          <a:p>
            <a:endParaRPr lang="pt-BR" sz="2600" dirty="0"/>
          </a:p>
          <a:p>
            <a:r>
              <a:rPr lang="pt-BR" sz="2600" dirty="0"/>
              <a:t>Ele cria a estrutura básica do código que inclui diferentes rotinas de serviço de interrupção, parâmetros de inicialização para temporizadores, interrupções e outros periféricos de dispositivo, etc.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45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LISTA DE FUSÍVEIS E INTERRUPÇÕES 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ferramenta do compilador pode ser usada para ver os fusíveis (</a:t>
            </a:r>
            <a:r>
              <a:rPr lang="pt-BR" dirty="0" err="1"/>
              <a:t>fuses</a:t>
            </a:r>
            <a:r>
              <a:rPr lang="pt-BR" dirty="0"/>
              <a:t>) e interrupções que podem ser usados para um dispositivo específico;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pt-BR" dirty="0"/>
              <a:t>Assim, ele fornece uma rápida visão dos fusíveis e opções de interrupção disponíveis para um determinado dispositivo PIC, em vez de uma pesquisa tediosa na folha de dados do dispositivo.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026" name="Picture 2" descr="C:\Users\shahzad\Desktop\PRESENTATIONS\pic presentation\Pic CCS Tutorial\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581400" y="0"/>
            <a:ext cx="1447800" cy="457200"/>
          </a:xfrm>
          <a:prstGeom prst="wedgeRoundRectCallout">
            <a:avLst>
              <a:gd name="adj1" fmla="val -82539"/>
              <a:gd name="adj2" fmla="val 45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0" y="1905000"/>
            <a:ext cx="1066800" cy="381000"/>
          </a:xfrm>
          <a:prstGeom prst="wedgeRoundRectCallout">
            <a:avLst>
              <a:gd name="adj1" fmla="val 24604"/>
              <a:gd name="adj2" fmla="val -186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(2)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2050" name="Picture 2" descr="C:\Users\shahzad\Desktop\PRESENTATIONS\pic presentation\Pic CCS Tutorial\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609600" y="1295400"/>
            <a:ext cx="1828800" cy="762000"/>
          </a:xfrm>
          <a:prstGeom prst="wedgeRoundRectCallout">
            <a:avLst>
              <a:gd name="adj1" fmla="val 62543"/>
              <a:gd name="adj2" fmla="val 130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Selecione</a:t>
            </a:r>
            <a:r>
              <a:rPr lang="en-US" dirty="0"/>
              <a:t> o </a:t>
            </a:r>
            <a:r>
              <a:rPr lang="en-US" dirty="0" err="1"/>
              <a:t>dispositivo</a:t>
            </a:r>
            <a:r>
              <a:rPr lang="en-US" dirty="0"/>
              <a:t> (</a:t>
            </a:r>
            <a:r>
              <a:rPr lang="en-US" dirty="0" err="1"/>
              <a:t>isto</a:t>
            </a:r>
            <a:r>
              <a:rPr lang="en-US" dirty="0"/>
              <a:t> é 16F877)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3074" name="Picture 2" descr="C:\Users\shahzad\Desktop\PRESENTATIONS\pic presentation\Pic CCS Tutorial\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6324600" y="1066800"/>
            <a:ext cx="2362200" cy="1371600"/>
          </a:xfrm>
          <a:prstGeom prst="wedgeRoundRectCallout">
            <a:avLst>
              <a:gd name="adj1" fmla="val -77007"/>
              <a:gd name="adj2" fmla="val 555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Todos esses fusíveis podem ser usados para o dispositivo selecionado </a:t>
            </a:r>
            <a:r>
              <a:rPr lang="en-US" dirty="0"/>
              <a:t>(16F877).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514600" y="5562600"/>
            <a:ext cx="4191000" cy="990600"/>
          </a:xfrm>
          <a:prstGeom prst="wedgeRoundRectCallout">
            <a:avLst>
              <a:gd name="adj1" fmla="val -50208"/>
              <a:gd name="adj2" fmla="val 28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rgbClr val="002060"/>
                </a:solidFill>
              </a:rPr>
              <a:t>NOTA: Para detalhes de fusíveis consulte o livro </a:t>
            </a:r>
            <a:r>
              <a:rPr lang="en-US" dirty="0"/>
              <a:t>“PROGRAMMING 8 BIT PIC u-CONTROLLER ” M. P Bates  (</a:t>
            </a:r>
            <a:r>
              <a:rPr lang="en-US" dirty="0" err="1"/>
              <a:t>Pág</a:t>
            </a:r>
            <a:r>
              <a:rPr lang="en-US" dirty="0"/>
              <a:t>. 11)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4098" name="Picture 2" descr="C:\Users\shahzad\Desktop\PRESENTATIONS\pic presentation\Pic CCS Tutorial\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685800" y="0"/>
            <a:ext cx="1447800" cy="457200"/>
          </a:xfrm>
          <a:prstGeom prst="wedgeRoundRectCallout">
            <a:avLst>
              <a:gd name="adj1" fmla="val -48704"/>
              <a:gd name="adj2" fmla="val 128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908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5122" name="Picture 2" descr="C:\Users\shahzad\Desktop\PRESENTATIONS\pic presentation\Pic CCS Tutorial\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733800" y="1327150"/>
            <a:ext cx="1524000" cy="533400"/>
          </a:xfrm>
          <a:prstGeom prst="wedgeRoundRectCallout">
            <a:avLst>
              <a:gd name="adj1" fmla="val 9116"/>
              <a:gd name="adj2" fmla="val 234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Selecionar</a:t>
            </a:r>
            <a:r>
              <a:rPr lang="en-US" dirty="0"/>
              <a:t> o </a:t>
            </a:r>
            <a:r>
              <a:rPr lang="en-US" dirty="0" err="1"/>
              <a:t>dispositivo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2667000"/>
            <a:ext cx="2514600" cy="1295400"/>
          </a:xfrm>
          <a:prstGeom prst="wedgeRoundRectCallout">
            <a:avLst>
              <a:gd name="adj1" fmla="val -70398"/>
              <a:gd name="adj2" fmla="val 362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Todas as interrupções que podem ser usadas para o dispositivo selecionado.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0070C0"/>
                </a:solidFill>
              </a:rPr>
              <a:t>MONITOR DE PORTA SERIAL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962400"/>
            <a:ext cx="73152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     </a:t>
            </a:r>
            <a:r>
              <a:rPr lang="pt-BR" sz="2600" dirty="0"/>
              <a:t>Essa ferramenta funciona da mesma forma que o </a:t>
            </a:r>
            <a:r>
              <a:rPr lang="en-US" sz="2600" i="1" dirty="0" err="1"/>
              <a:t>Hyperterminal</a:t>
            </a:r>
            <a:r>
              <a:rPr lang="en-US" sz="2600" dirty="0"/>
              <a:t>. As </a:t>
            </a:r>
            <a:r>
              <a:rPr lang="en-US" sz="2600" dirty="0" err="1"/>
              <a:t>versões</a:t>
            </a:r>
            <a:r>
              <a:rPr lang="en-US" sz="2600" dirty="0"/>
              <a:t> </a:t>
            </a:r>
            <a:r>
              <a:rPr lang="en-US" sz="2600" dirty="0" err="1"/>
              <a:t>atuais</a:t>
            </a:r>
            <a:r>
              <a:rPr lang="en-US" sz="2600" dirty="0"/>
              <a:t> de Windows </a:t>
            </a:r>
            <a:r>
              <a:rPr lang="en-US" sz="2600" dirty="0" err="1"/>
              <a:t>não</a:t>
            </a:r>
            <a:r>
              <a:rPr lang="en-US" sz="2600" dirty="0"/>
              <a:t> </a:t>
            </a:r>
            <a:r>
              <a:rPr lang="en-US" sz="2600" dirty="0" err="1"/>
              <a:t>vêm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/>
              <a:t> com o </a:t>
            </a:r>
            <a:r>
              <a:rPr lang="en-US" sz="2600" i="1" dirty="0" err="1"/>
              <a:t>Hyperterminal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908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6146" name="Picture 2" descr="C:\Users\shahzad\Desktop\PRESENTATIONS\pic presentation\Pic CCS Tutorial\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810000" y="0"/>
            <a:ext cx="1447800" cy="457200"/>
          </a:xfrm>
          <a:prstGeom prst="wedgeRoundRectCallout">
            <a:avLst>
              <a:gd name="adj1" fmla="val -80283"/>
              <a:gd name="adj2" fmla="val 30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066800" y="1676400"/>
            <a:ext cx="1447800" cy="457200"/>
          </a:xfrm>
          <a:prstGeom prst="wedgeRoundRectCallout">
            <a:avLst>
              <a:gd name="adj1" fmla="val 55807"/>
              <a:gd name="adj2" fmla="val -109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7170" name="Picture 2" descr="C:\Users\shahzad\Desktop\PRESENTATIONS\pic presentation\Pic CCS Tutorial\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743200" y="381000"/>
            <a:ext cx="1524000" cy="533400"/>
          </a:xfrm>
          <a:prstGeom prst="wedgeRoundRectCallout">
            <a:avLst>
              <a:gd name="adj1" fmla="val 9942"/>
              <a:gd name="adj2" fmla="val 228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Selecione</a:t>
            </a:r>
            <a:r>
              <a:rPr lang="en-US" dirty="0"/>
              <a:t> a porta COM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143000" y="2286000"/>
            <a:ext cx="1447800" cy="457200"/>
          </a:xfrm>
          <a:prstGeom prst="wedgeRoundRectCallout">
            <a:avLst>
              <a:gd name="adj1" fmla="val 88137"/>
              <a:gd name="adj2" fmla="val 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BAUD RATE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8194" name="Picture 2" descr="C:\Users\shahzad\Desktop\PRESENTATIONS\pic presentation\Pic CCS Tutorial\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6096000" y="4724400"/>
            <a:ext cx="2286000" cy="609600"/>
          </a:xfrm>
          <a:prstGeom prst="wedgeRoundRectCallout">
            <a:avLst>
              <a:gd name="adj1" fmla="val -245653"/>
              <a:gd name="adj2" fmla="val 132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os dados para enviar à porta serial.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219200" y="3810000"/>
            <a:ext cx="1981200" cy="838200"/>
          </a:xfrm>
          <a:prstGeom prst="wedgeRoundRectCallout">
            <a:avLst>
              <a:gd name="adj1" fmla="val -103527"/>
              <a:gd name="adj2" fmla="val -2794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dados recebidos aparecem aqui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9458" name="Picture 2" descr="C:\Users\shahzad\Desktop\PRESENTATIONS\pic presentation\Pic Wizard Tutorial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4953000" y="5562600"/>
            <a:ext cx="2209800" cy="762000"/>
          </a:xfrm>
          <a:prstGeom prst="wedgeRoundRectCallout">
            <a:avLst>
              <a:gd name="adj1" fmla="val -71153"/>
              <a:gd name="adj2" fmla="val -1292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ESCREVER NOME DO PROJETO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0070C0"/>
                </a:solidFill>
              </a:rPr>
              <a:t>FIM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41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culpe as circunstâncias desfavoráveis que o impedem de fazer o que precisa ser feito como "a chave está em nossa decisão, não em nossa condição"
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6052457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(Everyday Greatness)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4098" name="Picture 2" descr="C:\Users\shahzad\Desktop\PRESENTATIONS\pic presentation\Pic Wizard Tutorial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886200" y="0"/>
            <a:ext cx="1600200" cy="838200"/>
          </a:xfrm>
          <a:prstGeom prst="wedgeRoundRectCallout">
            <a:avLst>
              <a:gd name="adj1" fmla="val -50126"/>
              <a:gd name="adj2" fmla="val 11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JANELA WIZARD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52400" y="2438400"/>
            <a:ext cx="1600200" cy="838200"/>
          </a:xfrm>
          <a:prstGeom prst="wedgeRoundRectCallout">
            <a:avLst>
              <a:gd name="adj1" fmla="val 64160"/>
              <a:gd name="adj2" fmla="val -59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JANELA DE RECURSOS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096000" y="4724400"/>
            <a:ext cx="1600200" cy="838200"/>
          </a:xfrm>
          <a:prstGeom prst="wedgeRoundRectCallout">
            <a:avLst>
              <a:gd name="adj1" fmla="val -84820"/>
              <a:gd name="adj2" fmla="val -1729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JANELA DE OPÇÕES DE RECURSOS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5122" name="Picture 2" descr="C:\Users\shahzad\Desktop\PRESENTATIONS\pic presentation\Pic Wizard Tutorial\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533400" y="457200"/>
            <a:ext cx="1447800" cy="533400"/>
          </a:xfrm>
          <a:prstGeom prst="wedgeRoundRectCallout">
            <a:avLst>
              <a:gd name="adj1" fmla="val 55137"/>
              <a:gd name="adj2" fmla="val 912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981200" y="4572000"/>
            <a:ext cx="1600200" cy="457200"/>
          </a:xfrm>
          <a:prstGeom prst="wedgeRoundRectCallout">
            <a:avLst>
              <a:gd name="adj1" fmla="val 50548"/>
              <a:gd name="adj2" fmla="val 108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SELECIONE O DISPOSITIVO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553200" y="4953000"/>
            <a:ext cx="2362200" cy="1600200"/>
          </a:xfrm>
          <a:prstGeom prst="wedgeRoundRectCallout">
            <a:avLst>
              <a:gd name="adj1" fmla="val 17349"/>
              <a:gd name="adj2" fmla="val 49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u="sng" dirty="0">
                <a:solidFill>
                  <a:srgbClr val="002060"/>
                </a:solidFill>
              </a:rPr>
              <a:t>NOTA: TODAS AS OUTRAS OPÇÕES DE SELEÇÃO DE RECURSOS SERÃO BASEADAS NO DISPOSITIVO SELECIONADO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6146" name="Picture 2" descr="C:\Users\shahzad\Desktop\PRESENTATIONS\pic presentation\Pic Wizard Tutorial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5943600" y="1066800"/>
            <a:ext cx="1447800" cy="533400"/>
          </a:xfrm>
          <a:prstGeom prst="wedgeRoundRectCallout">
            <a:avLst>
              <a:gd name="adj1" fmla="val 10024"/>
              <a:gd name="adj2" fmla="val 142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OSCILADOR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52400" y="4572000"/>
            <a:ext cx="1981200" cy="1066800"/>
          </a:xfrm>
          <a:prstGeom prst="wedgeRoundRectCallout">
            <a:avLst>
              <a:gd name="adj1" fmla="val 56039"/>
              <a:gd name="adj2" fmla="val -711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OUTRAS OPÇÕES DE START-UP E PROGRAMAÇÃO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7170" name="Picture 2" descr="C:\Users\shahzad\Desktop\PRESENTATIONS\pic presentation\Pic Wizard Tutorial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152400" y="228600"/>
            <a:ext cx="1447800" cy="533400"/>
          </a:xfrm>
          <a:prstGeom prst="wedgeRoundRectCallout">
            <a:avLst>
              <a:gd name="adj1" fmla="val 21302"/>
              <a:gd name="adj2" fmla="val 121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352800" y="304800"/>
            <a:ext cx="2667000" cy="1066800"/>
          </a:xfrm>
          <a:prstGeom prst="wedgeRoundRectCallout">
            <a:avLst>
              <a:gd name="adj1" fmla="val -82659"/>
              <a:gd name="adj2" fmla="val 879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 WANTS TO USE RS-232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3200400"/>
            <a:ext cx="1676400" cy="762000"/>
          </a:xfrm>
          <a:prstGeom prst="wedgeRoundRectCallout">
            <a:avLst>
              <a:gd name="adj1" fmla="val 86887"/>
              <a:gd name="adj2" fmla="val -68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 RS-232 OPTIONS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COLLEGE OF AERONAUTICAL ENGEENERING CAE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8194" name="Picture 2" descr="C:\Users\shahzad\Desktop\PRESENTATIONS\pic presentation\Pic Wizard Tutorial\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28600" y="381000"/>
            <a:ext cx="1447800" cy="533400"/>
          </a:xfrm>
          <a:prstGeom prst="wedgeRoundRectCallout">
            <a:avLst>
              <a:gd name="adj1" fmla="val -29825"/>
              <a:gd name="adj2" fmla="val 140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81000" y="4038600"/>
            <a:ext cx="1447800" cy="533400"/>
          </a:xfrm>
          <a:prstGeom prst="wedgeRoundRectCallout">
            <a:avLst>
              <a:gd name="adj1" fmla="val 79949"/>
              <a:gd name="adj2" fmla="val 19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1 DESATIVADO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334000" y="457200"/>
            <a:ext cx="2590800" cy="838200"/>
          </a:xfrm>
          <a:prstGeom prst="wedgeRoundRectCallout">
            <a:avLst>
              <a:gd name="adj1" fmla="val 18503"/>
              <a:gd name="adj2" fmla="val 969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0 com .2 us de </a:t>
            </a:r>
            <a:r>
              <a:rPr lang="en-US" dirty="0" err="1"/>
              <a:t>resolução</a:t>
            </a:r>
            <a:r>
              <a:rPr lang="en-US" dirty="0"/>
              <a:t> e 51.2us de tempo de  OVERFLOW 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781800" y="3810000"/>
            <a:ext cx="1447800" cy="533400"/>
          </a:xfrm>
          <a:prstGeom prst="wedgeRoundRectCallout">
            <a:avLst>
              <a:gd name="adj1" fmla="val -76442"/>
              <a:gd name="adj2" fmla="val 606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2 DESATIVADO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8" ma:contentTypeDescription="Crie um novo documento." ma:contentTypeScope="" ma:versionID="2f616b1f68734d9a7af49a8c6f1d4860">
  <xsd:schema xmlns:xsd="http://www.w3.org/2001/XMLSchema" xmlns:xs="http://www.w3.org/2001/XMLSchema" xmlns:p="http://schemas.microsoft.com/office/2006/metadata/properties" xmlns:ns2="17b64404-cc88-49ad-a6b4-54a7219d8a00" xmlns:ns3="558ff6ea-e402-46b9-9d85-71d4e65262a0" targetNamespace="http://schemas.microsoft.com/office/2006/metadata/properties" ma:root="true" ma:fieldsID="1ff0f24256987dca7b36b0394cd8d146" ns2:_="" ns3:_="">
    <xsd:import namespace="17b64404-cc88-49ad-a6b4-54a7219d8a00"/>
    <xsd:import namespace="558ff6ea-e402-46b9-9d85-71d4e6526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ff6ea-e402-46b9-9d85-71d4e65262a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c8a5ab-9fe0-4311-ab97-feb396c39297}" ma:internalName="TaxCatchAll" ma:showField="CatchAllData" ma:web="558ff6ea-e402-46b9-9d85-71d4e6526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ff6ea-e402-46b9-9d85-71d4e65262a0" xsi:nil="true"/>
    <lcf76f155ced4ddcb4097134ff3c332f xmlns="17b64404-cc88-49ad-a6b4-54a7219d8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9E6190-BAB5-42CA-8958-669D73715CB0}"/>
</file>

<file path=customXml/itemProps2.xml><?xml version="1.0" encoding="utf-8"?>
<ds:datastoreItem xmlns:ds="http://schemas.openxmlformats.org/officeDocument/2006/customXml" ds:itemID="{8E64F8A8-79C1-4CF2-81D1-0B32EE9B6A9A}"/>
</file>

<file path=customXml/itemProps3.xml><?xml version="1.0" encoding="utf-8"?>
<ds:datastoreItem xmlns:ds="http://schemas.openxmlformats.org/officeDocument/2006/customXml" ds:itemID="{E8D78DC4-0513-4AE9-94D2-2E5BC10D7D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1100</Words>
  <Application>Microsoft Office PowerPoint</Application>
  <PresentationFormat>Apresentação na tela (4:3)</PresentationFormat>
  <Paragraphs>136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do Office</vt:lpstr>
      <vt:lpstr>TUTORIAL DO COMPILADOR CCS  PICC</vt:lpstr>
      <vt:lpstr>CONTEÚDO</vt:lpstr>
      <vt:lpstr>INTRODUÇÃO
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CCS PICC                                   SELETOR DE DISPOSITIVOS</vt:lpstr>
      <vt:lpstr>INTRODUCTION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LISTA DE FUSÍVEIS E INTERRUPÇÕES 
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MONITOR DE PORTA SERIAL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ADEEL</dc:creator>
  <cp:lastModifiedBy>WILLIAM VAIRO DOS SANTOS</cp:lastModifiedBy>
  <cp:revision>151</cp:revision>
  <dcterms:created xsi:type="dcterms:W3CDTF">2006-08-16T00:00:00Z</dcterms:created>
  <dcterms:modified xsi:type="dcterms:W3CDTF">2021-12-10T23:23:36Z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0x01010071FDED2EDA72CB4D8972F2F33A472ADB</vt:lpwstr>
  </property>
</Properties>
</file>