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4"/>
  </p:notesMasterIdLst>
  <p:sldIdLst>
    <p:sldId id="256" r:id="rId2"/>
    <p:sldId id="319" r:id="rId3"/>
    <p:sldId id="310" r:id="rId4"/>
    <p:sldId id="311" r:id="rId5"/>
    <p:sldId id="312" r:id="rId6"/>
    <p:sldId id="313" r:id="rId7"/>
    <p:sldId id="324" r:id="rId8"/>
    <p:sldId id="314" r:id="rId9"/>
    <p:sldId id="315" r:id="rId10"/>
    <p:sldId id="316" r:id="rId11"/>
    <p:sldId id="317" r:id="rId12"/>
    <p:sldId id="280" r:id="rId13"/>
    <p:sldId id="271" r:id="rId14"/>
    <p:sldId id="272" r:id="rId15"/>
    <p:sldId id="273" r:id="rId16"/>
    <p:sldId id="274" r:id="rId17"/>
    <p:sldId id="275" r:id="rId18"/>
    <p:sldId id="279" r:id="rId19"/>
    <p:sldId id="276" r:id="rId20"/>
    <p:sldId id="277" r:id="rId21"/>
    <p:sldId id="278" r:id="rId22"/>
    <p:sldId id="321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7304-F410-4524-B835-4AC82CCF8FB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A69E-E657-454C-9374-8C02939A22A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6EA4-C614-44DC-B170-79EDBF3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2AA77-A13F-48DA-BCFE-238C4013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81848-F13C-45B4-94F1-3DB94C3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279BF-6025-4F10-A6EC-9E7AF9A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FD3F6-54EA-45FD-8C28-963ECC2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50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043-A2FA-4F1D-9E03-783FD08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96AD0D-EA83-4A19-A468-25357A3C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BE61D-1B5E-458E-9A9E-41F96EC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39F1A-C2C9-44C7-9F1B-AC1AF8A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7855A-3E6E-4C4B-A20C-33E1B47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84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E6AE0-E94A-42E2-ACA1-AEBD5DFC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78CBC-3155-4FA6-BB8D-FBA23BF8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FAC18-B70F-4C8B-B395-B18CEC6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5C9F8-98ED-44CD-B9ED-02441D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3030F-3438-4F23-BFD8-DB5324B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29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1D8D-EEE0-4E87-9635-E1A790B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0D2C1-7692-4432-8E51-ABE8F56C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56ED4-61D4-476D-B565-D94A59D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6293B-E35F-4046-B73A-66B5C0F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DE784-2306-463D-A090-73A568A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D2A6-BA9A-4D0F-AA25-4020E14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2A7F8-64F1-44DE-91D0-082C55B2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783C1-D5C0-4D67-9D43-5A2CC48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6908-5B13-4750-8395-B23C1AA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E0C9-6F5C-4837-9FC8-DD84527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78B1-7E47-4874-9A4A-D35DDB8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1735B-F45B-4D26-84B7-329A98B0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03300-9A92-48B3-B546-B0C57FB2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1FDC2-6F2A-4839-8342-C8497DE6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5130E-A5A9-4C64-AFAB-52B13EF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2FF3F-B748-413A-8D75-24DA4FED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61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7EA6-3B59-4E17-A11B-4EA777B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3BB92-76A4-41BB-B12E-6F4B34D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FE271-6FD8-495E-B478-FA715F95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F101-B68F-4B69-A506-110A816E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AE531-0D64-4260-8B97-0E50FEE8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744AE7-6278-4913-94A6-DA1C35E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697E02-6205-4E5E-B4FE-201091A2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89ED7-23ED-4CE7-8826-1B4ECBD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54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66D0-5B50-4721-ACB1-F73CB90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4330A-5C10-457A-966A-D691633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4D08EA-051C-4384-AB82-141D487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60A81-7615-4BB0-A63A-38E4F63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760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E7E51-2E65-437E-BE52-AEA3BF2F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484DCD-FBFF-498B-AF7D-7A2F78CA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E995A-288B-48D8-8AE8-8D9EB72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09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94E7-00E7-40DC-8C94-7AE752F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5EEA3-206F-4DDC-89E9-DACF24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71422-E1A4-44B9-82AB-D023D507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6336F-2D1B-4927-92FE-227B76D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3B3BB-2659-4843-AF31-52C5215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9DED1-0CE1-41B6-A7FF-5903518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448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0E24-3D7D-4AAE-B80E-5E1767AA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953E37-A94E-4116-AC38-B478841D7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4E60-BD93-4C31-B448-A62869A8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EFA3-3A30-4343-B1A2-FF8AF291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F8372-063C-43CD-B67D-2EA0A8B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F3EAF-6531-4CBA-9BA2-9CD1162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609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C5B7AF-B08E-407F-895C-C1367BF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D9104-3B8A-40EE-A4E4-11CC9B9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219AB-18D3-413C-B8FE-848265B0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7D8EE-78C7-4BD1-B57F-C1C087CB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2ECFF-7B56-4512-B485-82518AC5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TUTORIAL DO COMPILADOR CCS  PICC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94E5A2F-2E5E-4496-B0EB-13AF89B1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8C1438B-CEBA-4638-B6AE-36286E20C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320675"/>
            <a:ext cx="8405495" cy="6003925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71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209800" y="3429000"/>
            <a:ext cx="4724400" cy="1219200"/>
          </a:xfrm>
          <a:prstGeom prst="wedgeRoundRectCallout">
            <a:avLst>
              <a:gd name="adj1" fmla="val -76461"/>
              <a:gd name="adj2" fmla="val -260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recursos dos dispositivos mostrados na lista "selecionados" são limitados. Se quisermos ver todas as características de um chip em particular, por exemplo, 18F4520, clique aqui.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Espaço Reservado para Conteúdo 7" descr="Interface gráfica do usuário, Tabela&#10;&#10;Descrição gerada automaticamente com confiança média">
            <a:extLst>
              <a:ext uri="{FF2B5EF4-FFF2-40B4-BE49-F238E27FC236}">
                <a16:creationId xmlns:a16="http://schemas.microsoft.com/office/drawing/2014/main" id="{3E8F378F-6EF8-4BF1-B117-11685A57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74638"/>
            <a:ext cx="8432493" cy="5973762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41148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1000" y="2286000"/>
            <a:ext cx="1676400" cy="990600"/>
          </a:xfrm>
          <a:prstGeom prst="wedgeRoundRectCallout">
            <a:avLst>
              <a:gd name="adj1" fmla="val 11423"/>
              <a:gd name="adj2" fmla="val -171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Digite</a:t>
            </a:r>
            <a:r>
              <a:rPr lang="en-US" dirty="0"/>
              <a:t> o </a:t>
            </a:r>
            <a:r>
              <a:rPr lang="en-US" i="1" dirty="0"/>
              <a:t>part number </a:t>
            </a:r>
            <a:r>
              <a:rPr lang="en-US" dirty="0"/>
              <a:t>do chip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19800" y="274638"/>
            <a:ext cx="1828800" cy="792162"/>
          </a:xfrm>
          <a:prstGeom prst="wedgeRoundRectCallout">
            <a:avLst>
              <a:gd name="adj1" fmla="val -68089"/>
              <a:gd name="adj2" fmla="val 2261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do 18F4520</a:t>
            </a:r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ED29444F-7788-4897-9C46-84096633BFD5}"/>
              </a:ext>
            </a:extLst>
          </p:cNvPr>
          <p:cNvSpPr/>
          <p:nvPr/>
        </p:nvSpPr>
        <p:spPr>
          <a:xfrm>
            <a:off x="3514165" y="5256354"/>
            <a:ext cx="2514600" cy="792162"/>
          </a:xfrm>
          <a:prstGeom prst="wedgeRoundRectCallout">
            <a:avLst>
              <a:gd name="adj1" fmla="val -60203"/>
              <a:gd name="adj2" fmla="val -418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 </a:t>
            </a:r>
            <a:r>
              <a:rPr lang="en-US" dirty="0" err="1"/>
              <a:t>nos</a:t>
            </a:r>
            <a:r>
              <a:rPr lang="en-US" dirty="0"/>
              <a:t> “+” para </a:t>
            </a:r>
            <a:r>
              <a:rPr lang="en-US" dirty="0" err="1"/>
              <a:t>expandir</a:t>
            </a:r>
            <a:r>
              <a:rPr lang="en-US" dirty="0"/>
              <a:t> e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LISTA DE FUSÍVEIS E INTERRUPÇÕES 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ferramenta do compilador pode ser usada para ver os fusíveis (</a:t>
            </a:r>
            <a:r>
              <a:rPr lang="pt-BR" dirty="0" err="1"/>
              <a:t>fuses</a:t>
            </a:r>
            <a:r>
              <a:rPr lang="pt-BR" dirty="0"/>
              <a:t>) e interrupções que podem ser usados para um dispositivo específico;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pt-BR" dirty="0"/>
              <a:t>Assim, ele fornece uma rápida visão dos fusíveis e opções de interrupção disponíveis para um determinado dispositivo PIC, em vez de uma pesquisa tediosa na folha de dados do dispositivo.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1026" name="Picture 2" descr="C:\Users\shahzad\Desktop\PRESENTATIONS\pic presentation\Pic CCS Tutorial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581400" y="0"/>
            <a:ext cx="1447800" cy="457200"/>
          </a:xfrm>
          <a:prstGeom prst="wedgeRoundRectCallout">
            <a:avLst>
              <a:gd name="adj1" fmla="val -82539"/>
              <a:gd name="adj2" fmla="val 45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0" y="1905000"/>
            <a:ext cx="1066800" cy="381000"/>
          </a:xfrm>
          <a:prstGeom prst="wedgeRoundRectCallout">
            <a:avLst>
              <a:gd name="adj1" fmla="val 24604"/>
              <a:gd name="adj2" fmla="val -186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2050" name="Picture 2" descr="C:\Users\shahzad\Desktop\PRESENTATIONS\pic presentation\Pic CCS Tutorial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09600" y="1295400"/>
            <a:ext cx="1828800" cy="762000"/>
          </a:xfrm>
          <a:prstGeom prst="wedgeRoundRectCallout">
            <a:avLst>
              <a:gd name="adj1" fmla="val 62543"/>
              <a:gd name="adj2" fmla="val 130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r>
              <a:rPr lang="en-US" dirty="0"/>
              <a:t> (</a:t>
            </a:r>
            <a:r>
              <a:rPr lang="en-US" dirty="0" err="1"/>
              <a:t>isto</a:t>
            </a:r>
            <a:r>
              <a:rPr lang="en-US" dirty="0"/>
              <a:t> é 16F877)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3074" name="Picture 2" descr="C:\Users\shahzad\Desktop\PRESENTATIONS\pic presentation\Pic CCS Tutorial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324600" y="1066800"/>
            <a:ext cx="2362200" cy="1371600"/>
          </a:xfrm>
          <a:prstGeom prst="wedgeRoundRectCallout">
            <a:avLst>
              <a:gd name="adj1" fmla="val -77007"/>
              <a:gd name="adj2" fmla="val 55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esses fusíveis podem ser usados para o dispositivo selecionado </a:t>
            </a:r>
            <a:r>
              <a:rPr lang="en-US" dirty="0"/>
              <a:t>(16F877).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514600" y="5562600"/>
            <a:ext cx="4191000" cy="990600"/>
          </a:xfrm>
          <a:prstGeom prst="wedgeRoundRectCallout">
            <a:avLst>
              <a:gd name="adj1" fmla="val -50208"/>
              <a:gd name="adj2" fmla="val 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rgbClr val="002060"/>
                </a:solidFill>
              </a:rPr>
              <a:t>NOTA: Para detalhes de fusíveis consulte o livro </a:t>
            </a:r>
            <a:r>
              <a:rPr lang="en-US" dirty="0"/>
              <a:t>“PROGRAMMING 8 BIT PIC u-CONTROLLER ” M. P Bates  (</a:t>
            </a:r>
            <a:r>
              <a:rPr lang="en-US" dirty="0" err="1"/>
              <a:t>Pág</a:t>
            </a:r>
            <a:r>
              <a:rPr lang="en-US" dirty="0"/>
              <a:t>. 11)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4098" name="Picture 2" descr="C:\Users\shahzad\Desktop\PRESENTATIONS\pic presentation\Pic CCS Tutorial\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85800" y="0"/>
            <a:ext cx="1447800" cy="457200"/>
          </a:xfrm>
          <a:prstGeom prst="wedgeRoundRectCallout">
            <a:avLst>
              <a:gd name="adj1" fmla="val -48704"/>
              <a:gd name="adj2" fmla="val 1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5122" name="Picture 2" descr="C:\Users\shahzad\Desktop\PRESENTATIONS\pic presentation\Pic CCS Tutorial\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733800" y="1327150"/>
            <a:ext cx="1524000" cy="533400"/>
          </a:xfrm>
          <a:prstGeom prst="wedgeRoundRectCallout">
            <a:avLst>
              <a:gd name="adj1" fmla="val 9116"/>
              <a:gd name="adj2" fmla="val 23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Selecionar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2667000"/>
            <a:ext cx="2514600" cy="1295400"/>
          </a:xfrm>
          <a:prstGeom prst="wedgeRoundRectCallout">
            <a:avLst>
              <a:gd name="adj1" fmla="val -70398"/>
              <a:gd name="adj2" fmla="val 36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Todas as interrupções que podem ser usadas para o dispositivo selecionado.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MONITOR DE PORTA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62400"/>
            <a:ext cx="73152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     </a:t>
            </a:r>
            <a:r>
              <a:rPr lang="pt-BR" sz="2600" dirty="0"/>
              <a:t>Essa ferramenta funciona da mesma forma que o </a:t>
            </a:r>
            <a:r>
              <a:rPr lang="en-US" sz="2600" i="1" dirty="0" err="1"/>
              <a:t>Hyperterminal</a:t>
            </a:r>
            <a:r>
              <a:rPr lang="en-US" sz="2600" dirty="0"/>
              <a:t>. As </a:t>
            </a:r>
            <a:r>
              <a:rPr lang="en-US" sz="2600" dirty="0" err="1"/>
              <a:t>versões</a:t>
            </a:r>
            <a:r>
              <a:rPr lang="en-US" sz="2600" dirty="0"/>
              <a:t> </a:t>
            </a:r>
            <a:r>
              <a:rPr lang="en-US" sz="2600" dirty="0" err="1"/>
              <a:t>atuais</a:t>
            </a:r>
            <a:r>
              <a:rPr lang="en-US" sz="2600" dirty="0"/>
              <a:t> de Windows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vêm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 com o </a:t>
            </a:r>
            <a:r>
              <a:rPr lang="en-US" sz="2600" i="1" dirty="0" err="1"/>
              <a:t>Hyperterminal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6146" name="Picture 2" descr="C:\Users\shahzad\Desktop\PRESENTATIONS\pic presentation\Pic CCS Tutorial\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810000" y="0"/>
            <a:ext cx="1447800" cy="457200"/>
          </a:xfrm>
          <a:prstGeom prst="wedgeRoundRectCallout">
            <a:avLst>
              <a:gd name="adj1" fmla="val -80283"/>
              <a:gd name="adj2" fmla="val 30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066800" y="1676400"/>
            <a:ext cx="1447800" cy="457200"/>
          </a:xfrm>
          <a:prstGeom prst="wedgeRoundRectCallout">
            <a:avLst>
              <a:gd name="adj1" fmla="val 55807"/>
              <a:gd name="adj2" fmla="val -109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rgbClr val="0070C0"/>
                </a:solidFill>
              </a:rPr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Tutorial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Básico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PIC Wizard</a:t>
            </a:r>
          </a:p>
          <a:p>
            <a:r>
              <a:rPr lang="en-US" sz="4000" dirty="0" err="1"/>
              <a:t>Seletor</a:t>
            </a:r>
            <a:r>
              <a:rPr lang="en-US" sz="4000" dirty="0"/>
              <a:t> de </a:t>
            </a:r>
            <a:r>
              <a:rPr lang="en-US" sz="4000" dirty="0" err="1"/>
              <a:t>Dispositivos</a:t>
            </a:r>
            <a:r>
              <a:rPr lang="en-US" sz="4000" dirty="0"/>
              <a:t> PIC</a:t>
            </a:r>
          </a:p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Lista de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Fusíveis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 e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Interrupções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Monitor de Porta Serial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7170" name="Picture 2" descr="C:\Users\shahzad\Desktop\PRESENTATIONS\pic presentation\Pic CCS Tutorial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43200" y="381000"/>
            <a:ext cx="1524000" cy="533400"/>
          </a:xfrm>
          <a:prstGeom prst="wedgeRoundRectCallout">
            <a:avLst>
              <a:gd name="adj1" fmla="val 9942"/>
              <a:gd name="adj2" fmla="val 228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a porta COM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43000" y="2286000"/>
            <a:ext cx="1447800" cy="457200"/>
          </a:xfrm>
          <a:prstGeom prst="wedgeRoundRectCallout">
            <a:avLst>
              <a:gd name="adj1" fmla="val 88137"/>
              <a:gd name="adj2" fmla="val 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BAUD RATE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8194" name="Picture 2" descr="C:\Users\shahzad\Desktop\PRESENTATIONS\pic presentation\Pic CCS Tutorial\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096000" y="4724400"/>
            <a:ext cx="2286000" cy="609600"/>
          </a:xfrm>
          <a:prstGeom prst="wedgeRoundRectCallout">
            <a:avLst>
              <a:gd name="adj1" fmla="val -245653"/>
              <a:gd name="adj2" fmla="val 132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os dados para enviar à porta serial.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19200" y="3810000"/>
            <a:ext cx="1981200" cy="838200"/>
          </a:xfrm>
          <a:prstGeom prst="wedgeRoundRectCallout">
            <a:avLst>
              <a:gd name="adj1" fmla="val -103527"/>
              <a:gd name="adj2" fmla="val -279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dados recebidos aparecem aqui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culpe as circunstâncias desfavoráveis que o impedem de fazer o que precisa ser feito como "a chave está em nossa decisão, não em nossa condição"
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05245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(Everyday Greatness)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Autofit/>
          </a:bodyPr>
          <a:lstStyle/>
          <a:p>
            <a:br>
              <a:rPr lang="en-US" sz="5600" dirty="0">
                <a:solidFill>
                  <a:schemeClr val="tx2"/>
                </a:solidFill>
              </a:rPr>
            </a:br>
            <a:r>
              <a:rPr lang="en-US" sz="5600" dirty="0">
                <a:solidFill>
                  <a:schemeClr val="tx2"/>
                </a:solidFill>
              </a:rPr>
              <a:t> </a:t>
            </a:r>
            <a:r>
              <a:rPr lang="en-US" sz="5600" dirty="0">
                <a:solidFill>
                  <a:srgbClr val="0070C0"/>
                </a:solidFill>
              </a:rPr>
              <a:t>CCS PICC                                   SELETOR DE DISPOSITIVOS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INTRODUÇÃO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Uma grande família PIC fornece ao usuário a flexibilidade para se selecionar o chip que preenche os requisitos de forma ideal.</a:t>
            </a:r>
          </a:p>
          <a:p>
            <a:endParaRPr lang="en-US" sz="2800" dirty="0"/>
          </a:p>
          <a:p>
            <a:r>
              <a:rPr lang="pt-BR" sz="2800" dirty="0"/>
              <a:t>Os dispositivos que possuem muitas funções são mais caros. Então, do ponto de vista econômico, selecione o dispositivo que só tem os recursos que o projeto requer.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O Device Selection Tool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pt-BR" sz="2800" dirty="0"/>
              <a:t>é útil na seleção do chip apropriado que atende aos requisitos do projeto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41910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A8543CF6-1280-4DA9-AD87-1938CEBE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365126"/>
            <a:ext cx="8450715" cy="542607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38100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228600"/>
            <a:ext cx="1219200" cy="609600"/>
          </a:xfrm>
          <a:prstGeom prst="wedgeRoundRectCallout">
            <a:avLst>
              <a:gd name="adj1" fmla="val -187985"/>
              <a:gd name="adj2" fmla="val 33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600200" y="3048000"/>
            <a:ext cx="1219200" cy="609600"/>
          </a:xfrm>
          <a:prstGeom prst="wedgeRoundRectCallout">
            <a:avLst>
              <a:gd name="adj1" fmla="val -111200"/>
              <a:gd name="adj2" fmla="val -348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 (2)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3886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2050" name="Picture 2" descr="C:\Users\shahzad\Desktop\PRESENTATIONS\pic presentation\Pic Device Selector\2.jpg"/>
          <p:cNvPicPr>
            <a:picLocks noChangeAspect="1" noChangeArrowheads="1"/>
          </p:cNvPicPr>
          <p:nvPr/>
        </p:nvPicPr>
        <p:blipFill>
          <a:blip r:embed="rId2"/>
          <a:srcRect l="12500" r="1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6324600" y="304800"/>
            <a:ext cx="2362200" cy="1447800"/>
          </a:xfrm>
          <a:prstGeom prst="wedgeRoundRectCallout">
            <a:avLst>
              <a:gd name="adj1" fmla="val -165692"/>
              <a:gd name="adj2" fmla="val -15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“SELECTED” </a:t>
            </a:r>
            <a:r>
              <a:rPr lang="pt-BR" dirty="0"/>
              <a:t>exibe os </a:t>
            </a:r>
            <a:r>
              <a:rPr lang="pt-BR" i="1" dirty="0"/>
              <a:t>chips</a:t>
            </a:r>
            <a:r>
              <a:rPr lang="pt-BR" dirty="0"/>
              <a:t> que preenchem os critérios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05000" y="3124200"/>
            <a:ext cx="2590800" cy="1371600"/>
          </a:xfrm>
          <a:prstGeom prst="wedgeRoundRectCallout">
            <a:avLst>
              <a:gd name="adj1" fmla="val -74908"/>
              <a:gd name="adj2" fmla="val -21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“CRITERIA” </a:t>
            </a:r>
            <a:r>
              <a:rPr lang="pt-BR" dirty="0"/>
              <a:t>consiste nas características do mínimas que o chip deve ter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286000" y="5334000"/>
            <a:ext cx="3048000" cy="914400"/>
          </a:xfrm>
          <a:prstGeom prst="wedgeRoundRectCallout">
            <a:avLst>
              <a:gd name="adj1" fmla="val -72927"/>
              <a:gd name="adj2" fmla="val -92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Especifique a família PIC a que o chip selecionado deve pertencer.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345361E-D4A9-4348-A601-71B3A42E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20"/>
            <a:ext cx="9144000" cy="656675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3886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943600" y="533400"/>
            <a:ext cx="2362200" cy="1447800"/>
          </a:xfrm>
          <a:prstGeom prst="wedgeRoundRectCallout">
            <a:avLst>
              <a:gd name="adj1" fmla="val -165692"/>
              <a:gd name="adj2" fmla="val -15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“SELECTED” </a:t>
            </a:r>
            <a:r>
              <a:rPr lang="pt-BR" dirty="0"/>
              <a:t>exibe os </a:t>
            </a:r>
            <a:r>
              <a:rPr lang="pt-BR" i="1" dirty="0"/>
              <a:t>chips</a:t>
            </a:r>
            <a:r>
              <a:rPr lang="pt-BR" dirty="0"/>
              <a:t> que preenchem os critérios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057400" y="3415553"/>
            <a:ext cx="2590800" cy="1371600"/>
          </a:xfrm>
          <a:prstGeom prst="wedgeRoundRectCallout">
            <a:avLst>
              <a:gd name="adj1" fmla="val -74908"/>
              <a:gd name="adj2" fmla="val -21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“CRITERIA” </a:t>
            </a:r>
            <a:r>
              <a:rPr lang="pt-BR" dirty="0"/>
              <a:t>consiste nas características do mínimas que o chip deve ter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362200" y="5793608"/>
            <a:ext cx="3048000" cy="914400"/>
          </a:xfrm>
          <a:prstGeom prst="wedgeRoundRectCallout">
            <a:avLst>
              <a:gd name="adj1" fmla="val -72927"/>
              <a:gd name="adj2" fmla="val -92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Especifique a família PIC a que o chip selecionado deve pertencer.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0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280A28D4-DE7C-476A-A343-434D1D7B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31"/>
            <a:ext cx="9144000" cy="653513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038600" cy="365125"/>
          </a:xfrm>
        </p:spPr>
        <p:txBody>
          <a:bodyPr/>
          <a:lstStyle/>
          <a:p>
            <a:r>
              <a:rPr lang="en-US" dirty="0"/>
              <a:t>COLLEGE OF AERONAUTICAL ENGEENERING CAE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0" y="990600"/>
            <a:ext cx="2362200" cy="1295400"/>
          </a:xfrm>
          <a:prstGeom prst="wedgeRoundRectCallout">
            <a:avLst>
              <a:gd name="adj1" fmla="val -13934"/>
              <a:gd name="adj2" fmla="val 130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precisarmos de porta USB, mudamos de </a:t>
            </a:r>
            <a:r>
              <a:rPr lang="en-US" dirty="0"/>
              <a:t>“Don’t Care” para  “Yes”.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267200" y="5356654"/>
            <a:ext cx="3810000" cy="990600"/>
          </a:xfrm>
          <a:prstGeom prst="wedgeRoundRectCallout">
            <a:avLst>
              <a:gd name="adj1" fmla="val -113505"/>
              <a:gd name="adj2" fmla="val -41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os dispositivos selecionados têm porta USB e pertencem à família PIC de 16 bits.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7104484">
            <a:off x="6561983" y="5178026"/>
            <a:ext cx="312933" cy="109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92EF06-6D23-47FD-A3D3-A9680095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20" y="193674"/>
            <a:ext cx="8585726" cy="6130926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71800" y="6569075"/>
            <a:ext cx="41910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27963"/>
            <a:ext cx="3124200" cy="1062037"/>
          </a:xfrm>
          <a:prstGeom prst="wedgeRoundRectCallout">
            <a:avLst>
              <a:gd name="adj1" fmla="val -151980"/>
              <a:gd name="adj2" fmla="val 63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 </a:t>
            </a:r>
            <a:r>
              <a:rPr lang="en-US" dirty="0" err="1"/>
              <a:t>mínimo</a:t>
            </a:r>
            <a:r>
              <a:rPr lang="en-US" dirty="0"/>
              <a:t> de  1000 Bytes de  RAM e 16kB de ROM (16384 Bytes)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especificados</a:t>
            </a:r>
            <a:r>
              <a:rPr lang="en-US" dirty="0"/>
              <a:t>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514600" y="3238500"/>
            <a:ext cx="2438400" cy="1143000"/>
          </a:xfrm>
          <a:prstGeom prst="wedgeRoundRectCallout">
            <a:avLst>
              <a:gd name="adj1" fmla="val -69647"/>
              <a:gd name="adj2" fmla="val -68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Outro requisito é de </a:t>
            </a:r>
            <a:r>
              <a:rPr lang="pt-BR" dirty="0" err="1"/>
              <a:t>de</a:t>
            </a:r>
            <a:r>
              <a:rPr lang="pt-BR" dirty="0"/>
              <a:t> 13 a 16 conversores A/D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89880" y="3463636"/>
            <a:ext cx="1981200" cy="1295400"/>
          </a:xfrm>
          <a:prstGeom prst="wedgeRoundRectCallout">
            <a:avLst>
              <a:gd name="adj1" fmla="val -56394"/>
              <a:gd name="adj2" fmla="val -117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estes chips mostrados preenchem os critérios.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F2C681-55CE-42D7-AC9C-EFE9B5DAD261}"/>
</file>

<file path=customXml/itemProps2.xml><?xml version="1.0" encoding="utf-8"?>
<ds:datastoreItem xmlns:ds="http://schemas.openxmlformats.org/officeDocument/2006/customXml" ds:itemID="{A5C770D0-09B1-490B-AE29-3262FB9CC84F}"/>
</file>

<file path=customXml/itemProps3.xml><?xml version="1.0" encoding="utf-8"?>
<ds:datastoreItem xmlns:ds="http://schemas.openxmlformats.org/officeDocument/2006/customXml" ds:itemID="{162513DB-34CB-41F4-A08D-7582402017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631</Words>
  <Application>Microsoft Office PowerPoint</Application>
  <PresentationFormat>Apresentação na tela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TUTORIAL DO COMPILADOR CCS  PICC</vt:lpstr>
      <vt:lpstr>CONTEÚDO</vt:lpstr>
      <vt:lpstr>  CCS PICC                                   SELETOR DE DISPOSITIVOS</vt:lpstr>
      <vt:lpstr>INTRODUÇÃO
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LISTA DE FUSÍVEIS E INTERRUPÇÕES 
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MONITOR DE PORTA SERIAL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ADEEL</dc:creator>
  <cp:lastModifiedBy>WILLIAM VAIRO DOS SANTOS</cp:lastModifiedBy>
  <cp:revision>158</cp:revision>
  <dcterms:created xsi:type="dcterms:W3CDTF">2006-08-16T00:00:00Z</dcterms:created>
  <dcterms:modified xsi:type="dcterms:W3CDTF">2021-08-19T23:21:22Z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0x01010071FDED2EDA72CB4D8972F2F33A472ADB</vt:lpwstr>
  </property>
</Properties>
</file>