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3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81" r:id="rId3"/>
    <p:sldId id="273" r:id="rId4"/>
    <p:sldId id="301" r:id="rId5"/>
    <p:sldId id="275" r:id="rId6"/>
    <p:sldId id="282" r:id="rId7"/>
    <p:sldId id="283" r:id="rId8"/>
    <p:sldId id="284" r:id="rId9"/>
    <p:sldId id="276" r:id="rId10"/>
    <p:sldId id="285" r:id="rId11"/>
    <p:sldId id="277" r:id="rId12"/>
    <p:sldId id="286" r:id="rId13"/>
    <p:sldId id="278" r:id="rId14"/>
    <p:sldId id="279" r:id="rId15"/>
    <p:sldId id="280" r:id="rId16"/>
    <p:sldId id="287" r:id="rId17"/>
    <p:sldId id="313" r:id="rId18"/>
    <p:sldId id="306" r:id="rId19"/>
    <p:sldId id="308" r:id="rId20"/>
    <p:sldId id="309" r:id="rId21"/>
    <p:sldId id="288" r:id="rId22"/>
    <p:sldId id="289" r:id="rId23"/>
    <p:sldId id="297" r:id="rId24"/>
    <p:sldId id="290" r:id="rId25"/>
    <p:sldId id="298" r:id="rId26"/>
    <p:sldId id="299" r:id="rId27"/>
    <p:sldId id="291" r:id="rId28"/>
    <p:sldId id="302" r:id="rId29"/>
    <p:sldId id="303" r:id="rId30"/>
    <p:sldId id="304" r:id="rId31"/>
    <p:sldId id="305" r:id="rId32"/>
    <p:sldId id="292" r:id="rId33"/>
    <p:sldId id="293" r:id="rId34"/>
    <p:sldId id="294" r:id="rId35"/>
    <p:sldId id="295" r:id="rId36"/>
    <p:sldId id="296" r:id="rId37"/>
    <p:sldId id="300" r:id="rId38"/>
    <p:sldId id="314" r:id="rId39"/>
    <p:sldId id="307" r:id="rId40"/>
    <p:sldId id="310" r:id="rId41"/>
    <p:sldId id="311" r:id="rId42"/>
    <p:sldId id="312" r:id="rId4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9933"/>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113" autoAdjust="0"/>
    <p:restoredTop sz="90929"/>
  </p:normalViewPr>
  <p:slideViewPr>
    <p:cSldViewPr>
      <p:cViewPr>
        <p:scale>
          <a:sx n="80" d="100"/>
          <a:sy n="80" d="100"/>
        </p:scale>
        <p:origin x="-1266" y="-7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lvl1pPr>
              <a:defRPr/>
            </a:lvl1pPr>
          </a:lstStyle>
          <a:p>
            <a:endParaRPr lang="en-US" altLang="pt-BR"/>
          </a:p>
        </p:txBody>
      </p:sp>
      <p:sp>
        <p:nvSpPr>
          <p:cNvPr id="5" name="Espaço Reservado para Rodapé 4"/>
          <p:cNvSpPr>
            <a:spLocks noGrp="1"/>
          </p:cNvSpPr>
          <p:nvPr>
            <p:ph type="ftr" sz="quarter" idx="11"/>
          </p:nvPr>
        </p:nvSpPr>
        <p:spPr/>
        <p:txBody>
          <a:bodyPr/>
          <a:lstStyle>
            <a:lvl1pPr>
              <a:defRPr/>
            </a:lvl1pPr>
          </a:lstStyle>
          <a:p>
            <a:endParaRPr lang="en-US" altLang="pt-BR"/>
          </a:p>
        </p:txBody>
      </p:sp>
      <p:sp>
        <p:nvSpPr>
          <p:cNvPr id="6" name="Espaço Reservado para Número de Slide 5"/>
          <p:cNvSpPr>
            <a:spLocks noGrp="1"/>
          </p:cNvSpPr>
          <p:nvPr>
            <p:ph type="sldNum" sz="quarter" idx="12"/>
          </p:nvPr>
        </p:nvSpPr>
        <p:spPr/>
        <p:txBody>
          <a:bodyPr/>
          <a:lstStyle>
            <a:lvl1pPr>
              <a:defRPr/>
            </a:lvl1pPr>
          </a:lstStyle>
          <a:p>
            <a:fld id="{7E7272F6-928A-4F7C-86C0-EAD140A92A4F}" type="slidenum">
              <a:rPr lang="en-US" altLang="pt-BR"/>
              <a:pPr/>
              <a:t>‹nº›</a:t>
            </a:fld>
            <a:endParaRPr lang="en-US" altLang="pt-BR"/>
          </a:p>
        </p:txBody>
      </p:sp>
    </p:spTree>
    <p:extLst>
      <p:ext uri="{BB962C8B-B14F-4D97-AF65-F5344CB8AC3E}">
        <p14:creationId xmlns:p14="http://schemas.microsoft.com/office/powerpoint/2010/main" val="2334043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endParaRPr lang="en-US" altLang="pt-BR"/>
          </a:p>
        </p:txBody>
      </p:sp>
      <p:sp>
        <p:nvSpPr>
          <p:cNvPr id="5" name="Espaço Reservado para Rodapé 4"/>
          <p:cNvSpPr>
            <a:spLocks noGrp="1"/>
          </p:cNvSpPr>
          <p:nvPr>
            <p:ph type="ftr" sz="quarter" idx="11"/>
          </p:nvPr>
        </p:nvSpPr>
        <p:spPr/>
        <p:txBody>
          <a:bodyPr/>
          <a:lstStyle>
            <a:lvl1pPr>
              <a:defRPr/>
            </a:lvl1pPr>
          </a:lstStyle>
          <a:p>
            <a:endParaRPr lang="en-US" altLang="pt-BR"/>
          </a:p>
        </p:txBody>
      </p:sp>
      <p:sp>
        <p:nvSpPr>
          <p:cNvPr id="6" name="Espaço Reservado para Número de Slide 5"/>
          <p:cNvSpPr>
            <a:spLocks noGrp="1"/>
          </p:cNvSpPr>
          <p:nvPr>
            <p:ph type="sldNum" sz="quarter" idx="12"/>
          </p:nvPr>
        </p:nvSpPr>
        <p:spPr/>
        <p:txBody>
          <a:bodyPr/>
          <a:lstStyle>
            <a:lvl1pPr>
              <a:defRPr/>
            </a:lvl1pPr>
          </a:lstStyle>
          <a:p>
            <a:fld id="{A41C0F15-7828-4ED0-9C08-CAE9A34D633E}" type="slidenum">
              <a:rPr lang="en-US" altLang="pt-BR"/>
              <a:pPr/>
              <a:t>‹nº›</a:t>
            </a:fld>
            <a:endParaRPr lang="en-US" altLang="pt-BR"/>
          </a:p>
        </p:txBody>
      </p:sp>
    </p:spTree>
    <p:extLst>
      <p:ext uri="{BB962C8B-B14F-4D97-AF65-F5344CB8AC3E}">
        <p14:creationId xmlns:p14="http://schemas.microsoft.com/office/powerpoint/2010/main" val="3115925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15100" y="609600"/>
            <a:ext cx="1943100" cy="5486400"/>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685800" y="609600"/>
            <a:ext cx="5676900" cy="54864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endParaRPr lang="en-US" altLang="pt-BR"/>
          </a:p>
        </p:txBody>
      </p:sp>
      <p:sp>
        <p:nvSpPr>
          <p:cNvPr id="5" name="Espaço Reservado para Rodapé 4"/>
          <p:cNvSpPr>
            <a:spLocks noGrp="1"/>
          </p:cNvSpPr>
          <p:nvPr>
            <p:ph type="ftr" sz="quarter" idx="11"/>
          </p:nvPr>
        </p:nvSpPr>
        <p:spPr/>
        <p:txBody>
          <a:bodyPr/>
          <a:lstStyle>
            <a:lvl1pPr>
              <a:defRPr/>
            </a:lvl1pPr>
          </a:lstStyle>
          <a:p>
            <a:endParaRPr lang="en-US" altLang="pt-BR"/>
          </a:p>
        </p:txBody>
      </p:sp>
      <p:sp>
        <p:nvSpPr>
          <p:cNvPr id="6" name="Espaço Reservado para Número de Slide 5"/>
          <p:cNvSpPr>
            <a:spLocks noGrp="1"/>
          </p:cNvSpPr>
          <p:nvPr>
            <p:ph type="sldNum" sz="quarter" idx="12"/>
          </p:nvPr>
        </p:nvSpPr>
        <p:spPr/>
        <p:txBody>
          <a:bodyPr/>
          <a:lstStyle>
            <a:lvl1pPr>
              <a:defRPr/>
            </a:lvl1pPr>
          </a:lstStyle>
          <a:p>
            <a:fld id="{39F9F38A-D952-4229-9EA7-03D01845EE7D}" type="slidenum">
              <a:rPr lang="en-US" altLang="pt-BR"/>
              <a:pPr/>
              <a:t>‹nº›</a:t>
            </a:fld>
            <a:endParaRPr lang="en-US" altLang="pt-BR"/>
          </a:p>
        </p:txBody>
      </p:sp>
    </p:spTree>
    <p:extLst>
      <p:ext uri="{BB962C8B-B14F-4D97-AF65-F5344CB8AC3E}">
        <p14:creationId xmlns:p14="http://schemas.microsoft.com/office/powerpoint/2010/main" val="4267691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endParaRPr lang="en-US" altLang="pt-BR"/>
          </a:p>
        </p:txBody>
      </p:sp>
      <p:sp>
        <p:nvSpPr>
          <p:cNvPr id="5" name="Espaço Reservado para Rodapé 4"/>
          <p:cNvSpPr>
            <a:spLocks noGrp="1"/>
          </p:cNvSpPr>
          <p:nvPr>
            <p:ph type="ftr" sz="quarter" idx="11"/>
          </p:nvPr>
        </p:nvSpPr>
        <p:spPr/>
        <p:txBody>
          <a:bodyPr/>
          <a:lstStyle>
            <a:lvl1pPr>
              <a:defRPr/>
            </a:lvl1pPr>
          </a:lstStyle>
          <a:p>
            <a:endParaRPr lang="en-US" altLang="pt-BR"/>
          </a:p>
        </p:txBody>
      </p:sp>
      <p:sp>
        <p:nvSpPr>
          <p:cNvPr id="6" name="Espaço Reservado para Número de Slide 5"/>
          <p:cNvSpPr>
            <a:spLocks noGrp="1"/>
          </p:cNvSpPr>
          <p:nvPr>
            <p:ph type="sldNum" sz="quarter" idx="12"/>
          </p:nvPr>
        </p:nvSpPr>
        <p:spPr/>
        <p:txBody>
          <a:bodyPr/>
          <a:lstStyle>
            <a:lvl1pPr>
              <a:defRPr/>
            </a:lvl1pPr>
          </a:lstStyle>
          <a:p>
            <a:fld id="{1F49D7E6-6B33-4C67-8D94-236203E1C0AB}" type="slidenum">
              <a:rPr lang="en-US" altLang="pt-BR"/>
              <a:pPr/>
              <a:t>‹nº›</a:t>
            </a:fld>
            <a:endParaRPr lang="en-US" altLang="pt-BR"/>
          </a:p>
        </p:txBody>
      </p:sp>
    </p:spTree>
    <p:extLst>
      <p:ext uri="{BB962C8B-B14F-4D97-AF65-F5344CB8AC3E}">
        <p14:creationId xmlns:p14="http://schemas.microsoft.com/office/powerpoint/2010/main" val="747820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lvl1pPr>
              <a:defRPr/>
            </a:lvl1pPr>
          </a:lstStyle>
          <a:p>
            <a:endParaRPr lang="en-US" altLang="pt-BR"/>
          </a:p>
        </p:txBody>
      </p:sp>
      <p:sp>
        <p:nvSpPr>
          <p:cNvPr id="5" name="Espaço Reservado para Rodapé 4"/>
          <p:cNvSpPr>
            <a:spLocks noGrp="1"/>
          </p:cNvSpPr>
          <p:nvPr>
            <p:ph type="ftr" sz="quarter" idx="11"/>
          </p:nvPr>
        </p:nvSpPr>
        <p:spPr/>
        <p:txBody>
          <a:bodyPr/>
          <a:lstStyle>
            <a:lvl1pPr>
              <a:defRPr/>
            </a:lvl1pPr>
          </a:lstStyle>
          <a:p>
            <a:endParaRPr lang="en-US" altLang="pt-BR"/>
          </a:p>
        </p:txBody>
      </p:sp>
      <p:sp>
        <p:nvSpPr>
          <p:cNvPr id="6" name="Espaço Reservado para Número de Slide 5"/>
          <p:cNvSpPr>
            <a:spLocks noGrp="1"/>
          </p:cNvSpPr>
          <p:nvPr>
            <p:ph type="sldNum" sz="quarter" idx="12"/>
          </p:nvPr>
        </p:nvSpPr>
        <p:spPr/>
        <p:txBody>
          <a:bodyPr/>
          <a:lstStyle>
            <a:lvl1pPr>
              <a:defRPr/>
            </a:lvl1pPr>
          </a:lstStyle>
          <a:p>
            <a:fld id="{E8016F84-0919-42AF-8817-6F1778D277EB}" type="slidenum">
              <a:rPr lang="en-US" altLang="pt-BR"/>
              <a:pPr/>
              <a:t>‹nº›</a:t>
            </a:fld>
            <a:endParaRPr lang="en-US" altLang="pt-BR"/>
          </a:p>
        </p:txBody>
      </p:sp>
    </p:spTree>
    <p:extLst>
      <p:ext uri="{BB962C8B-B14F-4D97-AF65-F5344CB8AC3E}">
        <p14:creationId xmlns:p14="http://schemas.microsoft.com/office/powerpoint/2010/main" val="3557899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lvl1pPr>
              <a:defRPr/>
            </a:lvl1pPr>
          </a:lstStyle>
          <a:p>
            <a:endParaRPr lang="en-US" altLang="pt-BR"/>
          </a:p>
        </p:txBody>
      </p:sp>
      <p:sp>
        <p:nvSpPr>
          <p:cNvPr id="6" name="Espaço Reservado para Rodapé 5"/>
          <p:cNvSpPr>
            <a:spLocks noGrp="1"/>
          </p:cNvSpPr>
          <p:nvPr>
            <p:ph type="ftr" sz="quarter" idx="11"/>
          </p:nvPr>
        </p:nvSpPr>
        <p:spPr/>
        <p:txBody>
          <a:bodyPr/>
          <a:lstStyle>
            <a:lvl1pPr>
              <a:defRPr/>
            </a:lvl1pPr>
          </a:lstStyle>
          <a:p>
            <a:endParaRPr lang="en-US" altLang="pt-BR"/>
          </a:p>
        </p:txBody>
      </p:sp>
      <p:sp>
        <p:nvSpPr>
          <p:cNvPr id="7" name="Espaço Reservado para Número de Slide 6"/>
          <p:cNvSpPr>
            <a:spLocks noGrp="1"/>
          </p:cNvSpPr>
          <p:nvPr>
            <p:ph type="sldNum" sz="quarter" idx="12"/>
          </p:nvPr>
        </p:nvSpPr>
        <p:spPr/>
        <p:txBody>
          <a:bodyPr/>
          <a:lstStyle>
            <a:lvl1pPr>
              <a:defRPr/>
            </a:lvl1pPr>
          </a:lstStyle>
          <a:p>
            <a:fld id="{1307BF9E-3D4E-48E0-9A75-EDFCABB4E22E}" type="slidenum">
              <a:rPr lang="en-US" altLang="pt-BR"/>
              <a:pPr/>
              <a:t>‹nº›</a:t>
            </a:fld>
            <a:endParaRPr lang="en-US" altLang="pt-BR"/>
          </a:p>
        </p:txBody>
      </p:sp>
    </p:spTree>
    <p:extLst>
      <p:ext uri="{BB962C8B-B14F-4D97-AF65-F5344CB8AC3E}">
        <p14:creationId xmlns:p14="http://schemas.microsoft.com/office/powerpoint/2010/main" val="2383326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lvl1pPr>
              <a:defRPr/>
            </a:lvl1pPr>
          </a:lstStyle>
          <a:p>
            <a:endParaRPr lang="en-US" altLang="pt-BR"/>
          </a:p>
        </p:txBody>
      </p:sp>
      <p:sp>
        <p:nvSpPr>
          <p:cNvPr id="8" name="Espaço Reservado para Rodapé 7"/>
          <p:cNvSpPr>
            <a:spLocks noGrp="1"/>
          </p:cNvSpPr>
          <p:nvPr>
            <p:ph type="ftr" sz="quarter" idx="11"/>
          </p:nvPr>
        </p:nvSpPr>
        <p:spPr/>
        <p:txBody>
          <a:bodyPr/>
          <a:lstStyle>
            <a:lvl1pPr>
              <a:defRPr/>
            </a:lvl1pPr>
          </a:lstStyle>
          <a:p>
            <a:endParaRPr lang="en-US" altLang="pt-BR"/>
          </a:p>
        </p:txBody>
      </p:sp>
      <p:sp>
        <p:nvSpPr>
          <p:cNvPr id="9" name="Espaço Reservado para Número de Slide 8"/>
          <p:cNvSpPr>
            <a:spLocks noGrp="1"/>
          </p:cNvSpPr>
          <p:nvPr>
            <p:ph type="sldNum" sz="quarter" idx="12"/>
          </p:nvPr>
        </p:nvSpPr>
        <p:spPr/>
        <p:txBody>
          <a:bodyPr/>
          <a:lstStyle>
            <a:lvl1pPr>
              <a:defRPr/>
            </a:lvl1pPr>
          </a:lstStyle>
          <a:p>
            <a:fld id="{A7CCD322-9A85-44E8-9D75-4B875C7BFEEA}" type="slidenum">
              <a:rPr lang="en-US" altLang="pt-BR"/>
              <a:pPr/>
              <a:t>‹nº›</a:t>
            </a:fld>
            <a:endParaRPr lang="en-US" altLang="pt-BR"/>
          </a:p>
        </p:txBody>
      </p:sp>
    </p:spTree>
    <p:extLst>
      <p:ext uri="{BB962C8B-B14F-4D97-AF65-F5344CB8AC3E}">
        <p14:creationId xmlns:p14="http://schemas.microsoft.com/office/powerpoint/2010/main" val="3135494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lvl1pPr>
              <a:defRPr/>
            </a:lvl1pPr>
          </a:lstStyle>
          <a:p>
            <a:endParaRPr lang="en-US" altLang="pt-BR"/>
          </a:p>
        </p:txBody>
      </p:sp>
      <p:sp>
        <p:nvSpPr>
          <p:cNvPr id="4" name="Espaço Reservado para Rodapé 3"/>
          <p:cNvSpPr>
            <a:spLocks noGrp="1"/>
          </p:cNvSpPr>
          <p:nvPr>
            <p:ph type="ftr" sz="quarter" idx="11"/>
          </p:nvPr>
        </p:nvSpPr>
        <p:spPr/>
        <p:txBody>
          <a:bodyPr/>
          <a:lstStyle>
            <a:lvl1pPr>
              <a:defRPr/>
            </a:lvl1pPr>
          </a:lstStyle>
          <a:p>
            <a:endParaRPr lang="en-US" altLang="pt-BR"/>
          </a:p>
        </p:txBody>
      </p:sp>
      <p:sp>
        <p:nvSpPr>
          <p:cNvPr id="5" name="Espaço Reservado para Número de Slide 4"/>
          <p:cNvSpPr>
            <a:spLocks noGrp="1"/>
          </p:cNvSpPr>
          <p:nvPr>
            <p:ph type="sldNum" sz="quarter" idx="12"/>
          </p:nvPr>
        </p:nvSpPr>
        <p:spPr/>
        <p:txBody>
          <a:bodyPr/>
          <a:lstStyle>
            <a:lvl1pPr>
              <a:defRPr/>
            </a:lvl1pPr>
          </a:lstStyle>
          <a:p>
            <a:fld id="{EBA71897-993A-46C9-81B3-49B4EE0ECFA4}" type="slidenum">
              <a:rPr lang="en-US" altLang="pt-BR"/>
              <a:pPr/>
              <a:t>‹nº›</a:t>
            </a:fld>
            <a:endParaRPr lang="en-US" altLang="pt-BR"/>
          </a:p>
        </p:txBody>
      </p:sp>
    </p:spTree>
    <p:extLst>
      <p:ext uri="{BB962C8B-B14F-4D97-AF65-F5344CB8AC3E}">
        <p14:creationId xmlns:p14="http://schemas.microsoft.com/office/powerpoint/2010/main" val="2413930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endParaRPr lang="en-US" altLang="pt-BR"/>
          </a:p>
        </p:txBody>
      </p:sp>
      <p:sp>
        <p:nvSpPr>
          <p:cNvPr id="3" name="Espaço Reservado para Rodapé 2"/>
          <p:cNvSpPr>
            <a:spLocks noGrp="1"/>
          </p:cNvSpPr>
          <p:nvPr>
            <p:ph type="ftr" sz="quarter" idx="11"/>
          </p:nvPr>
        </p:nvSpPr>
        <p:spPr/>
        <p:txBody>
          <a:bodyPr/>
          <a:lstStyle>
            <a:lvl1pPr>
              <a:defRPr/>
            </a:lvl1pPr>
          </a:lstStyle>
          <a:p>
            <a:endParaRPr lang="en-US" altLang="pt-BR"/>
          </a:p>
        </p:txBody>
      </p:sp>
      <p:sp>
        <p:nvSpPr>
          <p:cNvPr id="4" name="Espaço Reservado para Número de Slide 3"/>
          <p:cNvSpPr>
            <a:spLocks noGrp="1"/>
          </p:cNvSpPr>
          <p:nvPr>
            <p:ph type="sldNum" sz="quarter" idx="12"/>
          </p:nvPr>
        </p:nvSpPr>
        <p:spPr/>
        <p:txBody>
          <a:bodyPr/>
          <a:lstStyle>
            <a:lvl1pPr>
              <a:defRPr/>
            </a:lvl1pPr>
          </a:lstStyle>
          <a:p>
            <a:fld id="{1F3D4D0E-A606-4447-9DC7-5FF8D45828FA}" type="slidenum">
              <a:rPr lang="en-US" altLang="pt-BR"/>
              <a:pPr/>
              <a:t>‹nº›</a:t>
            </a:fld>
            <a:endParaRPr lang="en-US" altLang="pt-BR"/>
          </a:p>
        </p:txBody>
      </p:sp>
    </p:spTree>
    <p:extLst>
      <p:ext uri="{BB962C8B-B14F-4D97-AF65-F5344CB8AC3E}">
        <p14:creationId xmlns:p14="http://schemas.microsoft.com/office/powerpoint/2010/main" val="293435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lvl1pPr>
              <a:defRPr/>
            </a:lvl1pPr>
          </a:lstStyle>
          <a:p>
            <a:endParaRPr lang="en-US" altLang="pt-BR"/>
          </a:p>
        </p:txBody>
      </p:sp>
      <p:sp>
        <p:nvSpPr>
          <p:cNvPr id="6" name="Espaço Reservado para Rodapé 5"/>
          <p:cNvSpPr>
            <a:spLocks noGrp="1"/>
          </p:cNvSpPr>
          <p:nvPr>
            <p:ph type="ftr" sz="quarter" idx="11"/>
          </p:nvPr>
        </p:nvSpPr>
        <p:spPr/>
        <p:txBody>
          <a:bodyPr/>
          <a:lstStyle>
            <a:lvl1pPr>
              <a:defRPr/>
            </a:lvl1pPr>
          </a:lstStyle>
          <a:p>
            <a:endParaRPr lang="en-US" altLang="pt-BR"/>
          </a:p>
        </p:txBody>
      </p:sp>
      <p:sp>
        <p:nvSpPr>
          <p:cNvPr id="7" name="Espaço Reservado para Número de Slide 6"/>
          <p:cNvSpPr>
            <a:spLocks noGrp="1"/>
          </p:cNvSpPr>
          <p:nvPr>
            <p:ph type="sldNum" sz="quarter" idx="12"/>
          </p:nvPr>
        </p:nvSpPr>
        <p:spPr/>
        <p:txBody>
          <a:bodyPr/>
          <a:lstStyle>
            <a:lvl1pPr>
              <a:defRPr/>
            </a:lvl1pPr>
          </a:lstStyle>
          <a:p>
            <a:fld id="{5A67379C-0E4D-4D1A-AF7E-644C0651E55A}" type="slidenum">
              <a:rPr lang="en-US" altLang="pt-BR"/>
              <a:pPr/>
              <a:t>‹nº›</a:t>
            </a:fld>
            <a:endParaRPr lang="en-US" altLang="pt-BR"/>
          </a:p>
        </p:txBody>
      </p:sp>
    </p:spTree>
    <p:extLst>
      <p:ext uri="{BB962C8B-B14F-4D97-AF65-F5344CB8AC3E}">
        <p14:creationId xmlns:p14="http://schemas.microsoft.com/office/powerpoint/2010/main" val="3367085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lvl1pPr>
              <a:defRPr/>
            </a:lvl1pPr>
          </a:lstStyle>
          <a:p>
            <a:endParaRPr lang="en-US" altLang="pt-BR"/>
          </a:p>
        </p:txBody>
      </p:sp>
      <p:sp>
        <p:nvSpPr>
          <p:cNvPr id="6" name="Espaço Reservado para Rodapé 5"/>
          <p:cNvSpPr>
            <a:spLocks noGrp="1"/>
          </p:cNvSpPr>
          <p:nvPr>
            <p:ph type="ftr" sz="quarter" idx="11"/>
          </p:nvPr>
        </p:nvSpPr>
        <p:spPr/>
        <p:txBody>
          <a:bodyPr/>
          <a:lstStyle>
            <a:lvl1pPr>
              <a:defRPr/>
            </a:lvl1pPr>
          </a:lstStyle>
          <a:p>
            <a:endParaRPr lang="en-US" altLang="pt-BR"/>
          </a:p>
        </p:txBody>
      </p:sp>
      <p:sp>
        <p:nvSpPr>
          <p:cNvPr id="7" name="Espaço Reservado para Número de Slide 6"/>
          <p:cNvSpPr>
            <a:spLocks noGrp="1"/>
          </p:cNvSpPr>
          <p:nvPr>
            <p:ph type="sldNum" sz="quarter" idx="12"/>
          </p:nvPr>
        </p:nvSpPr>
        <p:spPr/>
        <p:txBody>
          <a:bodyPr/>
          <a:lstStyle>
            <a:lvl1pPr>
              <a:defRPr/>
            </a:lvl1pPr>
          </a:lstStyle>
          <a:p>
            <a:fld id="{7F6B2E94-CEBE-4584-9101-FE18FB5BAF9E}" type="slidenum">
              <a:rPr lang="en-US" altLang="pt-BR"/>
              <a:pPr/>
              <a:t>‹nº›</a:t>
            </a:fld>
            <a:endParaRPr lang="en-US" altLang="pt-BR"/>
          </a:p>
        </p:txBody>
      </p:sp>
    </p:spTree>
    <p:extLst>
      <p:ext uri="{BB962C8B-B14F-4D97-AF65-F5344CB8AC3E}">
        <p14:creationId xmlns:p14="http://schemas.microsoft.com/office/powerpoint/2010/main" val="3827468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pt-BR"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pt-BR" smtClean="0"/>
              <a:t>Click to edit Master text styles</a:t>
            </a:r>
          </a:p>
          <a:p>
            <a:pPr lvl="1"/>
            <a:r>
              <a:rPr lang="en-US" altLang="pt-BR" smtClean="0"/>
              <a:t>Second level</a:t>
            </a:r>
          </a:p>
          <a:p>
            <a:pPr lvl="2"/>
            <a:r>
              <a:rPr lang="en-US" altLang="pt-BR" smtClean="0"/>
              <a:t>Third level</a:t>
            </a:r>
          </a:p>
          <a:p>
            <a:pPr lvl="3"/>
            <a:r>
              <a:rPr lang="en-US" altLang="pt-BR" smtClean="0"/>
              <a:t>Fourth level</a:t>
            </a:r>
          </a:p>
          <a:p>
            <a:pPr lvl="4"/>
            <a:r>
              <a:rPr lang="en-US" altLang="pt-BR"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pt-B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pt-B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364AA60-C433-49FF-9137-665A9F47585E}" type="slidenum">
              <a:rPr lang="en-US" altLang="pt-BR"/>
              <a:pPr/>
              <a:t>‹nº›</a:t>
            </a:fld>
            <a:endParaRPr lang="en-US" alt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9.wmf"/></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11.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12.wmf"/></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16.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17.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image" Target="../media/image18.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15.vml"/><Relationship Id="rId4" Type="http://schemas.openxmlformats.org/officeDocument/2006/relationships/image" Target="../media/image19.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6.vml"/><Relationship Id="rId4" Type="http://schemas.openxmlformats.org/officeDocument/2006/relationships/image" Target="../media/image20.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rot="-5404767">
            <a:off x="-2722562" y="3752850"/>
            <a:ext cx="5810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2000">
                <a:solidFill>
                  <a:schemeClr val="bg1"/>
                </a:solidFill>
              </a:rPr>
              <a:t>Arquitetura de Sistemas Operacionais – Machado/Maia</a:t>
            </a:r>
            <a:endParaRPr lang="en-US" altLang="pt-BR" sz="2000">
              <a:solidFill>
                <a:schemeClr val="bg1"/>
              </a:solidFill>
            </a:endParaRPr>
          </a:p>
        </p:txBody>
      </p:sp>
      <p:sp>
        <p:nvSpPr>
          <p:cNvPr id="20484" name="Text Box 4"/>
          <p:cNvSpPr txBox="1">
            <a:spLocks noChangeArrowheads="1"/>
          </p:cNvSpPr>
          <p:nvPr/>
        </p:nvSpPr>
        <p:spPr bwMode="auto">
          <a:xfrm>
            <a:off x="717034" y="1600200"/>
            <a:ext cx="8281434"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pt-BR" altLang="pt-BR" sz="4000" b="1" dirty="0">
                <a:solidFill>
                  <a:srgbClr val="000000"/>
                </a:solidFill>
                <a:effectLst>
                  <a:outerShdw blurRad="38100" dist="38100" dir="2700000" algn="tl">
                    <a:srgbClr val="C0C0C0"/>
                  </a:outerShdw>
                </a:effectLst>
                <a:latin typeface="Impact" pitchFamily="34" charset="0"/>
              </a:rPr>
              <a:t>Arquitetura de Sistemas Operacionais</a:t>
            </a:r>
          </a:p>
          <a:p>
            <a:pPr algn="ctr"/>
            <a:endParaRPr lang="pt-BR" altLang="pt-BR" sz="3200" b="1" dirty="0">
              <a:solidFill>
                <a:srgbClr val="000000"/>
              </a:solidFill>
              <a:effectLst>
                <a:outerShdw blurRad="38100" dist="38100" dir="2700000" algn="tl">
                  <a:srgbClr val="C0C0C0"/>
                </a:outerShdw>
              </a:effectLst>
              <a:latin typeface="Impact" pitchFamily="34" charset="0"/>
            </a:endParaRPr>
          </a:p>
          <a:p>
            <a:pPr algn="ctr"/>
            <a:endParaRPr lang="pt-BR" altLang="pt-BR" sz="3200" b="1" dirty="0">
              <a:solidFill>
                <a:srgbClr val="000000"/>
              </a:solidFill>
              <a:effectLst>
                <a:outerShdw blurRad="38100" dist="38100" dir="2700000" algn="tl">
                  <a:srgbClr val="C0C0C0"/>
                </a:outerShdw>
              </a:effectLst>
              <a:latin typeface="Impact" pitchFamily="34" charset="0"/>
            </a:endParaRPr>
          </a:p>
          <a:p>
            <a:pPr algn="ctr"/>
            <a:r>
              <a:rPr lang="pt-BR" altLang="pt-BR" sz="3200" b="1" dirty="0">
                <a:solidFill>
                  <a:srgbClr val="000000"/>
                </a:solidFill>
                <a:effectLst>
                  <a:outerShdw blurRad="38100" dist="38100" dir="2700000" algn="tl">
                    <a:srgbClr val="C0C0C0"/>
                  </a:outerShdw>
                </a:effectLst>
                <a:latin typeface="Impact" pitchFamily="34" charset="0"/>
              </a:rPr>
              <a:t>Capítulo 3 </a:t>
            </a:r>
            <a:r>
              <a:rPr lang="pt-BR" altLang="pt-BR" sz="3200" b="1" dirty="0" smtClean="0">
                <a:solidFill>
                  <a:srgbClr val="000000"/>
                </a:solidFill>
                <a:effectLst>
                  <a:outerShdw blurRad="38100" dist="38100" dir="2700000" algn="tl">
                    <a:srgbClr val="C0C0C0"/>
                  </a:outerShdw>
                </a:effectLst>
                <a:latin typeface="Impact" pitchFamily="34" charset="0"/>
              </a:rPr>
              <a:t>/4</a:t>
            </a:r>
            <a:endParaRPr lang="pt-BR" altLang="pt-BR" sz="3200" b="1" dirty="0">
              <a:solidFill>
                <a:srgbClr val="000000"/>
              </a:solidFill>
              <a:effectLst>
                <a:outerShdw blurRad="38100" dist="38100" dir="2700000" algn="tl">
                  <a:srgbClr val="C0C0C0"/>
                </a:outerShdw>
              </a:effectLst>
              <a:latin typeface="Impact" pitchFamily="34" charset="0"/>
            </a:endParaRPr>
          </a:p>
          <a:p>
            <a:pPr algn="ctr"/>
            <a:endParaRPr lang="pt-BR" altLang="pt-BR" sz="3200" b="1" dirty="0">
              <a:solidFill>
                <a:srgbClr val="000000"/>
              </a:solidFill>
              <a:effectLst>
                <a:outerShdw blurRad="38100" dist="38100" dir="2700000" algn="tl">
                  <a:srgbClr val="C0C0C0"/>
                </a:outerShdw>
              </a:effectLst>
              <a:latin typeface="Impact" pitchFamily="34" charset="0"/>
            </a:endParaRPr>
          </a:p>
          <a:p>
            <a:pPr algn="ctr"/>
            <a:r>
              <a:rPr lang="pt-BR" altLang="pt-BR" sz="3200" b="1" dirty="0" smtClean="0">
                <a:solidFill>
                  <a:srgbClr val="000000"/>
                </a:solidFill>
                <a:effectLst>
                  <a:outerShdw blurRad="38100" dist="38100" dir="2700000" algn="tl">
                    <a:srgbClr val="C0C0C0"/>
                  </a:outerShdw>
                </a:effectLst>
                <a:latin typeface="Impact" pitchFamily="34" charset="0"/>
              </a:rPr>
              <a:t>Concorrência/</a:t>
            </a:r>
            <a:r>
              <a:rPr lang="pt-BR" altLang="pt-BR" sz="3200" b="1" dirty="0">
                <a:solidFill>
                  <a:srgbClr val="000000"/>
                </a:solidFill>
                <a:effectLst>
                  <a:outerShdw blurRad="38100" dist="38100" dir="2700000" algn="tl">
                    <a:srgbClr val="C0C0C0"/>
                  </a:outerShdw>
                </a:effectLst>
                <a:latin typeface="Impact" pitchFamily="34" charset="0"/>
              </a:rPr>
              <a:t>Estrutura do Sistema Operacional</a:t>
            </a:r>
            <a:endParaRPr lang="en-US" altLang="pt-BR" sz="3200" b="1" dirty="0">
              <a:solidFill>
                <a:srgbClr val="000000"/>
              </a:solidFill>
              <a:effectLst>
                <a:outerShdw blurRad="38100" dist="38100" dir="2700000" algn="tl">
                  <a:srgbClr val="C0C0C0"/>
                </a:outerShdw>
              </a:effectLst>
              <a:latin typeface="Impact" pitchFamily="34" charset="0"/>
            </a:endParaRPr>
          </a:p>
          <a:p>
            <a:pPr algn="ctr"/>
            <a:endParaRPr lang="en-US" altLang="pt-BR" sz="3200" b="1" dirty="0">
              <a:solidFill>
                <a:srgbClr val="000000"/>
              </a:solidFill>
              <a:effectLst>
                <a:outerShdw blurRad="38100" dist="38100" dir="2700000" algn="tl">
                  <a:srgbClr val="C0C0C0"/>
                </a:outerShdw>
              </a:effectLst>
              <a:latin typeface="Impact" pitchFamily="34" charset="0"/>
            </a:endParaRPr>
          </a:p>
        </p:txBody>
      </p:sp>
      <p:sp>
        <p:nvSpPr>
          <p:cNvPr id="20486" name="Rectangle 6"/>
          <p:cNvSpPr>
            <a:spLocks noChangeArrowheads="1"/>
          </p:cNvSpPr>
          <p:nvPr/>
        </p:nvSpPr>
        <p:spPr bwMode="auto">
          <a:xfrm>
            <a:off x="609600" y="838200"/>
            <a:ext cx="739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pt-BR" altLang="pt-BR" sz="2800" b="1">
                <a:latin typeface="Arrus BT" charset="0"/>
                <a:cs typeface="Times New Roman" pitchFamily="18"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609600" y="620688"/>
            <a:ext cx="7391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
            </a:pPr>
            <a:r>
              <a:rPr lang="pt-BR" altLang="pt-BR" sz="2800" b="1" dirty="0">
                <a:latin typeface="Arrus BT" charset="0"/>
                <a:cs typeface="Times New Roman" pitchFamily="18" charset="0"/>
              </a:rPr>
              <a:t> Controlador</a:t>
            </a:r>
            <a:r>
              <a:rPr lang="en-US" altLang="pt-BR" sz="2800" b="1" dirty="0">
                <a:latin typeface="Arrus BT" charset="0"/>
                <a:cs typeface="Times New Roman" pitchFamily="18" charset="0"/>
              </a:rPr>
              <a:t> </a:t>
            </a:r>
            <a:endParaRPr lang="pt-BR" altLang="pt-BR" sz="2800" b="1" dirty="0">
              <a:latin typeface="Arrus BT" charset="0"/>
              <a:cs typeface="Times New Roman" pitchFamily="18" charset="0"/>
            </a:endParaRPr>
          </a:p>
          <a:p>
            <a:pPr>
              <a:spcBef>
                <a:spcPct val="50000"/>
              </a:spcBef>
              <a:buFont typeface="Wingdings" pitchFamily="2" charset="2"/>
              <a:buNone/>
            </a:pPr>
            <a:r>
              <a:rPr lang="pt-BR" altLang="pt-BR" sz="2800" b="1" dirty="0">
                <a:latin typeface="Arrus BT" charset="0"/>
                <a:cs typeface="Times New Roman" pitchFamily="18" charset="0"/>
              </a:rPr>
              <a:t>	</a:t>
            </a:r>
          </a:p>
        </p:txBody>
      </p:sp>
      <p:sp>
        <p:nvSpPr>
          <p:cNvPr id="4" name="Text Box 4"/>
          <p:cNvSpPr txBox="1">
            <a:spLocks noChangeArrowheads="1"/>
          </p:cNvSpPr>
          <p:nvPr/>
        </p:nvSpPr>
        <p:spPr bwMode="auto">
          <a:xfrm>
            <a:off x="6035675" y="152400"/>
            <a:ext cx="3032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3200" b="1" dirty="0">
                <a:solidFill>
                  <a:srgbClr val="000000"/>
                </a:solidFill>
                <a:effectLst>
                  <a:outerShdw blurRad="38100" dist="38100" dir="2700000" algn="tl">
                    <a:srgbClr val="C0C0C0"/>
                  </a:outerShdw>
                </a:effectLst>
                <a:latin typeface="Impact" pitchFamily="34" charset="0"/>
              </a:rPr>
              <a:t>3 – Concorrência</a:t>
            </a:r>
            <a:endParaRPr lang="en-US" altLang="pt-BR" sz="3200" b="1" dirty="0">
              <a:solidFill>
                <a:srgbClr val="000000"/>
              </a:solidFill>
              <a:effectLst>
                <a:outerShdw blurRad="38100" dist="38100" dir="2700000" algn="tl">
                  <a:srgbClr val="C0C0C0"/>
                </a:outerShdw>
              </a:effectLst>
              <a:latin typeface="Impact" pitchFamily="34" charset="0"/>
            </a:endParaRPr>
          </a:p>
        </p:txBody>
      </p:sp>
      <p:sp>
        <p:nvSpPr>
          <p:cNvPr id="5" name="Retângulo 4"/>
          <p:cNvSpPr/>
          <p:nvPr/>
        </p:nvSpPr>
        <p:spPr>
          <a:xfrm>
            <a:off x="755576" y="1200919"/>
            <a:ext cx="7776864" cy="5632311"/>
          </a:xfrm>
          <a:prstGeom prst="rect">
            <a:avLst/>
          </a:prstGeom>
        </p:spPr>
        <p:txBody>
          <a:bodyPr wrap="square">
            <a:spAutoFit/>
          </a:bodyPr>
          <a:lstStyle/>
          <a:p>
            <a:pPr algn="just"/>
            <a:r>
              <a:rPr lang="pt-BR" sz="2000" dirty="0" smtClean="0"/>
              <a:t>Na primeira , o processador sincronizava-se com o periférico para o início da transferência de dados e, após iniciada o sistema ficava permanentemente testando o estado do periférico para saber quando a operação chegaria ao seu fim. Este controle chamado </a:t>
            </a:r>
            <a:r>
              <a:rPr lang="pt-BR" sz="2000" b="1" dirty="0" smtClean="0"/>
              <a:t>E/S controlada por programa</a:t>
            </a:r>
            <a:r>
              <a:rPr lang="pt-BR" sz="2000" dirty="0" smtClean="0"/>
              <a:t>, mantinha o processador ocupado até o termino da operação de E/S (</a:t>
            </a:r>
            <a:r>
              <a:rPr lang="pt-BR" sz="2000" dirty="0" err="1" smtClean="0"/>
              <a:t>busy</a:t>
            </a:r>
            <a:r>
              <a:rPr lang="pt-BR" sz="2000" dirty="0" smtClean="0"/>
              <a:t> </a:t>
            </a:r>
            <a:r>
              <a:rPr lang="pt-BR" sz="2000" dirty="0" err="1" smtClean="0"/>
              <a:t>wait</a:t>
            </a:r>
            <a:r>
              <a:rPr lang="pt-BR" sz="2000" dirty="0" smtClean="0"/>
              <a:t>). Como o processador executa uma instrução muito mais rapidamente que a realização de uma operação de E/S pelo controlador, havia um enorme desperdício de tempo da UCP.</a:t>
            </a:r>
          </a:p>
          <a:p>
            <a:pPr algn="just"/>
            <a:r>
              <a:rPr lang="pt-BR" sz="2000" dirty="0" smtClean="0"/>
              <a:t>.</a:t>
            </a:r>
          </a:p>
          <a:p>
            <a:pPr algn="just"/>
            <a:r>
              <a:rPr lang="pt-BR" sz="2000" dirty="0" smtClean="0"/>
              <a:t> </a:t>
            </a:r>
            <a:r>
              <a:rPr lang="pt-BR" sz="2000" dirty="0"/>
              <a:t>A segunda forma foi com a implementação do mecanismos de interrupção, as operações de E/S puderam ser realizadas de uma forma mais eficiente. Em vez de o sistema periodicamente verificar o estado de uma operação pendente, o próprio controlador interrompia o processador para avisar do término da operação. Com esse mecanismo, denominado </a:t>
            </a:r>
            <a:r>
              <a:rPr lang="pt-BR" sz="2000" b="1" dirty="0"/>
              <a:t>Entrada/Saída controlada por interrupção</a:t>
            </a:r>
            <a:r>
              <a:rPr lang="pt-BR" sz="2000" dirty="0"/>
              <a:t>, o processador, após a execução de um comando de leitura e escrita, permanece livre para o processamento de outras tarefas.</a:t>
            </a:r>
          </a:p>
          <a:p>
            <a:pPr algn="just"/>
            <a:endParaRPr lang="pt-BR" sz="2000" dirty="0"/>
          </a:p>
        </p:txBody>
      </p:sp>
    </p:spTree>
    <p:extLst>
      <p:ext uri="{BB962C8B-B14F-4D97-AF65-F5344CB8AC3E}">
        <p14:creationId xmlns:p14="http://schemas.microsoft.com/office/powerpoint/2010/main" val="1931650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3"/>
          <p:cNvSpPr txBox="1">
            <a:spLocks noChangeArrowheads="1"/>
          </p:cNvSpPr>
          <p:nvPr/>
        </p:nvSpPr>
        <p:spPr bwMode="auto">
          <a:xfrm rot="-5404767">
            <a:off x="-2722562" y="3752850"/>
            <a:ext cx="5810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2000">
                <a:solidFill>
                  <a:schemeClr val="bg1"/>
                </a:solidFill>
              </a:rPr>
              <a:t>Arquitetura de Sistemas Operacionais – Machado/Maia</a:t>
            </a:r>
            <a:endParaRPr lang="en-US" altLang="pt-BR" sz="2000">
              <a:solidFill>
                <a:schemeClr val="bg1"/>
              </a:solidFill>
            </a:endParaRPr>
          </a:p>
        </p:txBody>
      </p:sp>
      <p:sp>
        <p:nvSpPr>
          <p:cNvPr id="36868" name="Text Box 4"/>
          <p:cNvSpPr txBox="1">
            <a:spLocks noChangeArrowheads="1"/>
          </p:cNvSpPr>
          <p:nvPr/>
        </p:nvSpPr>
        <p:spPr bwMode="auto">
          <a:xfrm>
            <a:off x="6035675" y="152400"/>
            <a:ext cx="3032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3200" b="1" dirty="0">
                <a:solidFill>
                  <a:srgbClr val="000000"/>
                </a:solidFill>
                <a:effectLst>
                  <a:outerShdw blurRad="38100" dist="38100" dir="2700000" algn="tl">
                    <a:srgbClr val="C0C0C0"/>
                  </a:outerShdw>
                </a:effectLst>
                <a:latin typeface="Impact" pitchFamily="34" charset="0"/>
              </a:rPr>
              <a:t>3 – Concorrência</a:t>
            </a:r>
            <a:endParaRPr lang="en-US" altLang="pt-BR" sz="3200" b="1" dirty="0">
              <a:solidFill>
                <a:srgbClr val="000000"/>
              </a:solidFill>
              <a:effectLst>
                <a:outerShdw blurRad="38100" dist="38100" dir="2700000" algn="tl">
                  <a:srgbClr val="C0C0C0"/>
                </a:outerShdw>
              </a:effectLst>
              <a:latin typeface="Impact" pitchFamily="34" charset="0"/>
            </a:endParaRPr>
          </a:p>
        </p:txBody>
      </p:sp>
      <p:sp>
        <p:nvSpPr>
          <p:cNvPr id="36869" name="Rectangle 5"/>
          <p:cNvSpPr>
            <a:spLocks noChangeArrowheads="1"/>
          </p:cNvSpPr>
          <p:nvPr/>
        </p:nvSpPr>
        <p:spPr bwMode="auto">
          <a:xfrm>
            <a:off x="609600" y="692696"/>
            <a:ext cx="7391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
            </a:pPr>
            <a:r>
              <a:rPr lang="pt-BR" altLang="pt-BR" sz="2800" b="1" dirty="0">
                <a:latin typeface="Arrus BT" charset="0"/>
                <a:cs typeface="Times New Roman" pitchFamily="18" charset="0"/>
              </a:rPr>
              <a:t> Canal de E/S</a:t>
            </a:r>
            <a:r>
              <a:rPr lang="en-US" altLang="pt-BR" sz="2800" b="1" dirty="0">
                <a:latin typeface="Arrus BT" charset="0"/>
                <a:cs typeface="Times New Roman" pitchFamily="18" charset="0"/>
              </a:rPr>
              <a:t> </a:t>
            </a:r>
            <a:endParaRPr lang="pt-BR" altLang="pt-BR" sz="2800" b="1" dirty="0">
              <a:latin typeface="Arrus BT" charset="0"/>
              <a:cs typeface="Times New Roman" pitchFamily="18" charset="0"/>
            </a:endParaRPr>
          </a:p>
          <a:p>
            <a:pPr>
              <a:spcBef>
                <a:spcPct val="50000"/>
              </a:spcBef>
              <a:buFont typeface="Wingdings" pitchFamily="2" charset="2"/>
              <a:buNone/>
            </a:pPr>
            <a:r>
              <a:rPr lang="pt-BR" altLang="pt-BR" sz="2800" b="1" dirty="0">
                <a:latin typeface="Arrus BT" charset="0"/>
                <a:cs typeface="Times New Roman" pitchFamily="18" charset="0"/>
              </a:rPr>
              <a:t>	</a:t>
            </a:r>
          </a:p>
        </p:txBody>
      </p:sp>
      <p:sp>
        <p:nvSpPr>
          <p:cNvPr id="36870" name="Text Box 6"/>
          <p:cNvSpPr txBox="1">
            <a:spLocks noChangeArrowheads="1"/>
          </p:cNvSpPr>
          <p:nvPr/>
        </p:nvSpPr>
        <p:spPr bwMode="auto">
          <a:xfrm>
            <a:off x="8494713" y="6400800"/>
            <a:ext cx="573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a:t>3/4</a:t>
            </a:r>
            <a:endParaRPr lang="en-US" altLang="pt-BR"/>
          </a:p>
        </p:txBody>
      </p:sp>
      <p:graphicFrame>
        <p:nvGraphicFramePr>
          <p:cNvPr id="36871" name="Object 7"/>
          <p:cNvGraphicFramePr>
            <a:graphicFrameLocks noChangeAspect="1"/>
          </p:cNvGraphicFramePr>
          <p:nvPr>
            <p:extLst>
              <p:ext uri="{D42A27DB-BD31-4B8C-83A1-F6EECF244321}">
                <p14:modId xmlns:p14="http://schemas.microsoft.com/office/powerpoint/2010/main" val="1518697242"/>
              </p:ext>
            </p:extLst>
          </p:nvPr>
        </p:nvGraphicFramePr>
        <p:xfrm>
          <a:off x="2800350" y="1295399"/>
          <a:ext cx="4394200" cy="3141713"/>
        </p:xfrm>
        <a:graphic>
          <a:graphicData uri="http://schemas.openxmlformats.org/presentationml/2006/ole">
            <mc:AlternateContent xmlns:mc="http://schemas.openxmlformats.org/markup-compatibility/2006">
              <mc:Choice xmlns:v="urn:schemas-microsoft-com:vml" Requires="v">
                <p:oleObj spid="_x0000_s36905" name="CorelDRAW" r:id="rId3" imgW="2506320" imgH="2911680" progId="CorelDRAW.Graphic.10">
                  <p:embed/>
                </p:oleObj>
              </mc:Choice>
              <mc:Fallback>
                <p:oleObj name="CorelDRAW" r:id="rId3" imgW="2506320" imgH="2911680" progId="CorelDRAW.Graphic.1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0350" y="1295399"/>
                        <a:ext cx="4394200" cy="3141713"/>
                      </a:xfrm>
                      <a:prstGeom prst="rect">
                        <a:avLst/>
                      </a:prstGeom>
                      <a:noFill/>
                      <a:ln>
                        <a:noFill/>
                      </a:ln>
                      <a:effectLst/>
                    </p:spPr>
                  </p:pic>
                </p:oleObj>
              </mc:Fallback>
            </mc:AlternateContent>
          </a:graphicData>
        </a:graphic>
      </p:graphicFrame>
      <p:sp>
        <p:nvSpPr>
          <p:cNvPr id="2" name="Retângulo 1"/>
          <p:cNvSpPr/>
          <p:nvPr/>
        </p:nvSpPr>
        <p:spPr>
          <a:xfrm>
            <a:off x="385028" y="4494599"/>
            <a:ext cx="8396228" cy="2246769"/>
          </a:xfrm>
          <a:prstGeom prst="rect">
            <a:avLst/>
          </a:prstGeom>
        </p:spPr>
        <p:txBody>
          <a:bodyPr wrap="square">
            <a:spAutoFit/>
          </a:bodyPr>
          <a:lstStyle/>
          <a:p>
            <a:pPr algn="just"/>
            <a:r>
              <a:rPr lang="pt-BR" sz="2000" dirty="0"/>
              <a:t>A operação de E/S controlada por interrupção é muito mais eficiente que a controlada por programa, </a:t>
            </a:r>
            <a:r>
              <a:rPr lang="pt-BR" sz="2000" dirty="0" smtClean="0"/>
              <a:t>já que </a:t>
            </a:r>
            <a:r>
              <a:rPr lang="pt-BR" sz="2000" dirty="0"/>
              <a:t>elimina a necessidade de o processador esperar pelo término da operação, além de permitir </a:t>
            </a:r>
            <a:r>
              <a:rPr lang="pt-BR" sz="2000" dirty="0" smtClean="0"/>
              <a:t>que várias </a:t>
            </a:r>
            <a:r>
              <a:rPr lang="pt-BR" sz="2000" dirty="0"/>
              <a:t>operações de E/S sejam executadas </a:t>
            </a:r>
            <a:r>
              <a:rPr lang="pt-BR" sz="2000" dirty="0" smtClean="0"/>
              <a:t>simultaneamente Apesar </a:t>
            </a:r>
            <a:r>
              <a:rPr lang="pt-BR" sz="2000" dirty="0"/>
              <a:t>da E/S controlada por interrupção ser muito mais eficiente que a controlada por programa a transferência de grandes volumes de dados exige muitas intervenções do processador, reduzindo sua </a:t>
            </a:r>
            <a:r>
              <a:rPr lang="pt-BR" sz="2000" dirty="0" smtClean="0"/>
              <a:t>eficiência.</a:t>
            </a:r>
            <a:endParaRPr lang="pt-BR"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609600" y="620688"/>
            <a:ext cx="7391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
            </a:pPr>
            <a:r>
              <a:rPr lang="pt-BR" altLang="pt-BR" sz="2800" b="1" dirty="0">
                <a:latin typeface="Arrus BT" charset="0"/>
                <a:cs typeface="Times New Roman" pitchFamily="18" charset="0"/>
              </a:rPr>
              <a:t>Canal de </a:t>
            </a:r>
            <a:r>
              <a:rPr lang="pt-BR" altLang="pt-BR" sz="2800" b="1" dirty="0" smtClean="0">
                <a:latin typeface="Arrus BT" charset="0"/>
                <a:cs typeface="Times New Roman" pitchFamily="18" charset="0"/>
              </a:rPr>
              <a:t>E/S</a:t>
            </a:r>
            <a:r>
              <a:rPr lang="pt-BR" altLang="pt-BR" sz="2800" b="1" dirty="0">
                <a:latin typeface="Arrus BT" charset="0"/>
                <a:cs typeface="Times New Roman" pitchFamily="18" charset="0"/>
              </a:rPr>
              <a:t>	</a:t>
            </a:r>
          </a:p>
        </p:txBody>
      </p:sp>
      <p:sp>
        <p:nvSpPr>
          <p:cNvPr id="4" name="Text Box 4"/>
          <p:cNvSpPr txBox="1">
            <a:spLocks noChangeArrowheads="1"/>
          </p:cNvSpPr>
          <p:nvPr/>
        </p:nvSpPr>
        <p:spPr bwMode="auto">
          <a:xfrm>
            <a:off x="6035675" y="152400"/>
            <a:ext cx="3032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3200" b="1" dirty="0">
                <a:solidFill>
                  <a:srgbClr val="000000"/>
                </a:solidFill>
                <a:effectLst>
                  <a:outerShdw blurRad="38100" dist="38100" dir="2700000" algn="tl">
                    <a:srgbClr val="C0C0C0"/>
                  </a:outerShdw>
                </a:effectLst>
                <a:latin typeface="Impact" pitchFamily="34" charset="0"/>
              </a:rPr>
              <a:t>3 – Concorrência</a:t>
            </a:r>
            <a:endParaRPr lang="en-US" altLang="pt-BR" sz="3200" b="1" dirty="0">
              <a:solidFill>
                <a:srgbClr val="000000"/>
              </a:solidFill>
              <a:effectLst>
                <a:outerShdw blurRad="38100" dist="38100" dir="2700000" algn="tl">
                  <a:srgbClr val="C0C0C0"/>
                </a:outerShdw>
              </a:effectLst>
              <a:latin typeface="Impact" pitchFamily="34" charset="0"/>
            </a:endParaRPr>
          </a:p>
        </p:txBody>
      </p:sp>
      <p:sp>
        <p:nvSpPr>
          <p:cNvPr id="5" name="Retângulo 4"/>
          <p:cNvSpPr/>
          <p:nvPr/>
        </p:nvSpPr>
        <p:spPr>
          <a:xfrm>
            <a:off x="728736" y="1666543"/>
            <a:ext cx="7659687" cy="2554545"/>
          </a:xfrm>
          <a:prstGeom prst="rect">
            <a:avLst/>
          </a:prstGeom>
        </p:spPr>
        <p:txBody>
          <a:bodyPr wrap="square">
            <a:spAutoFit/>
          </a:bodyPr>
          <a:lstStyle/>
          <a:p>
            <a:pPr algn="just"/>
            <a:r>
              <a:rPr lang="pt-BR" sz="2000" b="1" dirty="0" smtClean="0"/>
              <a:t>DMA </a:t>
            </a:r>
            <a:r>
              <a:rPr lang="pt-BR" sz="2000" b="1" dirty="0"/>
              <a:t>(</a:t>
            </a:r>
            <a:r>
              <a:rPr lang="pt-BR" sz="2000" b="1" dirty="0" err="1"/>
              <a:t>Direct</a:t>
            </a:r>
            <a:r>
              <a:rPr lang="pt-BR" sz="2000" b="1" dirty="0"/>
              <a:t> </a:t>
            </a:r>
            <a:r>
              <a:rPr lang="pt-BR" sz="2000" b="1" dirty="0" err="1"/>
              <a:t>Memory</a:t>
            </a:r>
            <a:r>
              <a:rPr lang="pt-BR" sz="2000" b="1" dirty="0"/>
              <a:t> Access</a:t>
            </a:r>
            <a:r>
              <a:rPr lang="pt-BR" sz="2000" b="1" dirty="0" smtClean="0"/>
              <a:t>)</a:t>
            </a:r>
            <a:r>
              <a:rPr lang="pt-BR" sz="2000" dirty="0" smtClean="0"/>
              <a:t>: </a:t>
            </a:r>
            <a:r>
              <a:rPr lang="pt-BR" sz="2000" dirty="0"/>
              <a:t>A técnica de DMA permite que um bloco de dados seja transferido entre a memória principal e dispositivos de E/S, sem a intervenção do processador, exceto no início e no final da transferência. Com estas informações, o controlador realiza a transferência entre o periférico e a memória principal, e o processador é interrompido somente no final da operação. A área de memória utilizada pelo controlador na técnica de DMA é chamada de </a:t>
            </a:r>
            <a:r>
              <a:rPr lang="pt-BR" sz="2000" b="1" dirty="0"/>
              <a:t>buffer</a:t>
            </a:r>
            <a:r>
              <a:rPr lang="pt-BR" sz="2000" dirty="0"/>
              <a:t> de entrada e saída.</a:t>
            </a:r>
          </a:p>
        </p:txBody>
      </p:sp>
      <p:graphicFrame>
        <p:nvGraphicFramePr>
          <p:cNvPr id="2" name="Objeto 1"/>
          <p:cNvGraphicFramePr>
            <a:graphicFrameLocks noChangeAspect="1"/>
          </p:cNvGraphicFramePr>
          <p:nvPr>
            <p:extLst>
              <p:ext uri="{D42A27DB-BD31-4B8C-83A1-F6EECF244321}">
                <p14:modId xmlns:p14="http://schemas.microsoft.com/office/powerpoint/2010/main" val="69754566"/>
              </p:ext>
            </p:extLst>
          </p:nvPr>
        </p:nvGraphicFramePr>
        <p:xfrm>
          <a:off x="2800350" y="3971924"/>
          <a:ext cx="4394200" cy="2553419"/>
        </p:xfrm>
        <a:graphic>
          <a:graphicData uri="http://schemas.openxmlformats.org/presentationml/2006/ole">
            <mc:AlternateContent xmlns:mc="http://schemas.openxmlformats.org/markup-compatibility/2006">
              <mc:Choice xmlns:v="urn:schemas-microsoft-com:vml" Requires="v">
                <p:oleObj spid="_x0000_s57365" name="CorelDRAW" r:id="rId3" imgW="2505075" imgH="2914650" progId="CorelDRAW.Graphic.10">
                  <p:embed/>
                </p:oleObj>
              </mc:Choice>
              <mc:Fallback>
                <p:oleObj name="CorelDRAW" r:id="rId3" imgW="2505075" imgH="2914650" progId="CorelDRAW.Graphic.1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0350" y="3971924"/>
                        <a:ext cx="4394200" cy="255341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576104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3"/>
          <p:cNvSpPr txBox="1">
            <a:spLocks noChangeArrowheads="1"/>
          </p:cNvSpPr>
          <p:nvPr/>
        </p:nvSpPr>
        <p:spPr bwMode="auto">
          <a:xfrm rot="-5404767">
            <a:off x="-2722562" y="3752850"/>
            <a:ext cx="5810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2000" dirty="0">
                <a:solidFill>
                  <a:schemeClr val="bg1"/>
                </a:solidFill>
              </a:rPr>
              <a:t>Arquitetura de Sistemas Operacionais – Machado/Maia</a:t>
            </a:r>
            <a:endParaRPr lang="en-US" altLang="pt-BR" sz="2000" dirty="0">
              <a:solidFill>
                <a:schemeClr val="bg1"/>
              </a:solidFill>
            </a:endParaRPr>
          </a:p>
        </p:txBody>
      </p:sp>
      <p:sp>
        <p:nvSpPr>
          <p:cNvPr id="37892" name="Text Box 4"/>
          <p:cNvSpPr txBox="1">
            <a:spLocks noChangeArrowheads="1"/>
          </p:cNvSpPr>
          <p:nvPr/>
        </p:nvSpPr>
        <p:spPr bwMode="auto">
          <a:xfrm>
            <a:off x="6035675" y="152400"/>
            <a:ext cx="3032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3200" b="1">
                <a:solidFill>
                  <a:srgbClr val="000000"/>
                </a:solidFill>
                <a:effectLst>
                  <a:outerShdw blurRad="38100" dist="38100" dir="2700000" algn="tl">
                    <a:srgbClr val="C0C0C0"/>
                  </a:outerShdw>
                </a:effectLst>
                <a:latin typeface="Impact" pitchFamily="34" charset="0"/>
              </a:rPr>
              <a:t>3 – Concorrência</a:t>
            </a:r>
            <a:endParaRPr lang="en-US" altLang="pt-BR" sz="3200" b="1">
              <a:solidFill>
                <a:srgbClr val="000000"/>
              </a:solidFill>
              <a:effectLst>
                <a:outerShdw blurRad="38100" dist="38100" dir="2700000" algn="tl">
                  <a:srgbClr val="C0C0C0"/>
                </a:outerShdw>
              </a:effectLst>
              <a:latin typeface="Impact" pitchFamily="34" charset="0"/>
            </a:endParaRPr>
          </a:p>
        </p:txBody>
      </p:sp>
      <p:sp>
        <p:nvSpPr>
          <p:cNvPr id="37893" name="Rectangle 5"/>
          <p:cNvSpPr>
            <a:spLocks noChangeArrowheads="1"/>
          </p:cNvSpPr>
          <p:nvPr/>
        </p:nvSpPr>
        <p:spPr bwMode="auto">
          <a:xfrm>
            <a:off x="609600" y="838200"/>
            <a:ext cx="7391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
            </a:pPr>
            <a:r>
              <a:rPr lang="pt-BR" altLang="pt-BR" sz="2800" b="1">
                <a:latin typeface="Arrus BT" charset="0"/>
                <a:cs typeface="Times New Roman" pitchFamily="18" charset="0"/>
              </a:rPr>
              <a:t> Buffering</a:t>
            </a:r>
            <a:r>
              <a:rPr lang="en-US" altLang="pt-BR" sz="2800" b="1">
                <a:latin typeface="Arrus BT" charset="0"/>
                <a:cs typeface="Times New Roman" pitchFamily="18" charset="0"/>
              </a:rPr>
              <a:t> </a:t>
            </a:r>
            <a:endParaRPr lang="pt-BR" altLang="pt-BR" sz="2800" b="1">
              <a:latin typeface="Arrus BT" charset="0"/>
              <a:cs typeface="Times New Roman" pitchFamily="18" charset="0"/>
            </a:endParaRPr>
          </a:p>
          <a:p>
            <a:pPr>
              <a:spcBef>
                <a:spcPct val="50000"/>
              </a:spcBef>
              <a:buFont typeface="Wingdings" pitchFamily="2" charset="2"/>
              <a:buNone/>
            </a:pPr>
            <a:r>
              <a:rPr lang="pt-BR" altLang="pt-BR" sz="2800" b="1">
                <a:latin typeface="Arrus BT" charset="0"/>
                <a:cs typeface="Times New Roman" pitchFamily="18" charset="0"/>
              </a:rPr>
              <a:t>	</a:t>
            </a:r>
          </a:p>
        </p:txBody>
      </p:sp>
      <p:sp>
        <p:nvSpPr>
          <p:cNvPr id="37894" name="Text Box 6"/>
          <p:cNvSpPr txBox="1">
            <a:spLocks noChangeArrowheads="1"/>
          </p:cNvSpPr>
          <p:nvPr/>
        </p:nvSpPr>
        <p:spPr bwMode="auto">
          <a:xfrm>
            <a:off x="8494713" y="6400800"/>
            <a:ext cx="573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a:t>3/5</a:t>
            </a:r>
            <a:endParaRPr lang="en-US" altLang="pt-BR"/>
          </a:p>
        </p:txBody>
      </p:sp>
      <p:graphicFrame>
        <p:nvGraphicFramePr>
          <p:cNvPr id="37895" name="Object 7"/>
          <p:cNvGraphicFramePr>
            <a:graphicFrameLocks noChangeAspect="1"/>
          </p:cNvGraphicFramePr>
          <p:nvPr>
            <p:extLst>
              <p:ext uri="{D42A27DB-BD31-4B8C-83A1-F6EECF244321}">
                <p14:modId xmlns:p14="http://schemas.microsoft.com/office/powerpoint/2010/main" val="2043373573"/>
              </p:ext>
            </p:extLst>
          </p:nvPr>
        </p:nvGraphicFramePr>
        <p:xfrm>
          <a:off x="1043608" y="1412776"/>
          <a:ext cx="7315200" cy="2250479"/>
        </p:xfrm>
        <a:graphic>
          <a:graphicData uri="http://schemas.openxmlformats.org/presentationml/2006/ole">
            <mc:AlternateContent xmlns:mc="http://schemas.openxmlformats.org/markup-compatibility/2006">
              <mc:Choice xmlns:v="urn:schemas-microsoft-com:vml" Requires="v">
                <p:oleObj spid="_x0000_s37926" name="CorelDRAW" r:id="rId3" imgW="4580280" imgH="1620360" progId="CorelDRAW.Graphic.10">
                  <p:embed/>
                </p:oleObj>
              </mc:Choice>
              <mc:Fallback>
                <p:oleObj name="CorelDRAW" r:id="rId3" imgW="4580280" imgH="1620360" progId="CorelDRAW.Graphic.1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412776"/>
                        <a:ext cx="7315200" cy="2250479"/>
                      </a:xfrm>
                      <a:prstGeom prst="rect">
                        <a:avLst/>
                      </a:prstGeom>
                      <a:noFill/>
                      <a:ln>
                        <a:noFill/>
                      </a:ln>
                      <a:effectLst/>
                    </p:spPr>
                  </p:pic>
                </p:oleObj>
              </mc:Fallback>
            </mc:AlternateContent>
          </a:graphicData>
        </a:graphic>
      </p:graphicFrame>
      <p:sp>
        <p:nvSpPr>
          <p:cNvPr id="2" name="Retângulo 1"/>
          <p:cNvSpPr/>
          <p:nvPr/>
        </p:nvSpPr>
        <p:spPr>
          <a:xfrm>
            <a:off x="609600" y="3807038"/>
            <a:ext cx="8171656" cy="2862322"/>
          </a:xfrm>
          <a:prstGeom prst="rect">
            <a:avLst/>
          </a:prstGeom>
        </p:spPr>
        <p:txBody>
          <a:bodyPr wrap="square">
            <a:spAutoFit/>
          </a:bodyPr>
          <a:lstStyle/>
          <a:p>
            <a:pPr algn="just"/>
            <a:r>
              <a:rPr lang="pt-BR" sz="2000" b="1" dirty="0" err="1" smtClean="0"/>
              <a:t>Buffering</a:t>
            </a:r>
            <a:r>
              <a:rPr lang="pt-BR" sz="2000" dirty="0" smtClean="0"/>
              <a:t>: </a:t>
            </a:r>
            <a:r>
              <a:rPr lang="pt-BR" sz="2000" dirty="0"/>
              <a:t>A técnica de </a:t>
            </a:r>
            <a:r>
              <a:rPr lang="pt-BR" sz="2000" dirty="0" err="1"/>
              <a:t>buffering</a:t>
            </a:r>
            <a:r>
              <a:rPr lang="pt-BR" sz="2000" dirty="0"/>
              <a:t> consiste na utilização de uma área na memória principal, denominada buffer, para a transferência de dados entre os dispositivo de E/S e a memória. Esta técnica permite que em uma operação de leitura o dado seja transferido primeiramente para o buffer, liberando imediatamente o dispositivo de E/S para realizar uma nova leitura. O </a:t>
            </a:r>
            <a:r>
              <a:rPr lang="pt-BR" sz="2000" dirty="0" err="1"/>
              <a:t>buffering</a:t>
            </a:r>
            <a:r>
              <a:rPr lang="pt-BR" sz="2000" dirty="0"/>
              <a:t> permite minimizar o problema da disparidade da velocidade de processamento existente entre o processador e os dispositivos de E/S. O objetivo principal desta técnica é manter, na maior parte do tempo, processador e dispositivo de E/S ocupados.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rot="-5404767">
            <a:off x="-2722562" y="3752850"/>
            <a:ext cx="5810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2000">
                <a:solidFill>
                  <a:schemeClr val="bg1"/>
                </a:solidFill>
              </a:rPr>
              <a:t>Arquitetura de Sistemas Operacionais – Machado/Maia</a:t>
            </a:r>
            <a:endParaRPr lang="en-US" altLang="pt-BR" sz="2000">
              <a:solidFill>
                <a:schemeClr val="bg1"/>
              </a:solidFill>
            </a:endParaRPr>
          </a:p>
        </p:txBody>
      </p:sp>
      <p:sp>
        <p:nvSpPr>
          <p:cNvPr id="38916" name="Text Box 4"/>
          <p:cNvSpPr txBox="1">
            <a:spLocks noChangeArrowheads="1"/>
          </p:cNvSpPr>
          <p:nvPr/>
        </p:nvSpPr>
        <p:spPr bwMode="auto">
          <a:xfrm>
            <a:off x="6035675" y="152400"/>
            <a:ext cx="3032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3200" b="1">
                <a:solidFill>
                  <a:srgbClr val="000000"/>
                </a:solidFill>
                <a:effectLst>
                  <a:outerShdw blurRad="38100" dist="38100" dir="2700000" algn="tl">
                    <a:srgbClr val="C0C0C0"/>
                  </a:outerShdw>
                </a:effectLst>
                <a:latin typeface="Impact" pitchFamily="34" charset="0"/>
              </a:rPr>
              <a:t>3 – Concorrência</a:t>
            </a:r>
            <a:endParaRPr lang="en-US" altLang="pt-BR" sz="3200" b="1">
              <a:solidFill>
                <a:srgbClr val="000000"/>
              </a:solidFill>
              <a:effectLst>
                <a:outerShdw blurRad="38100" dist="38100" dir="2700000" algn="tl">
                  <a:srgbClr val="C0C0C0"/>
                </a:outerShdw>
              </a:effectLst>
              <a:latin typeface="Impact" pitchFamily="34" charset="0"/>
            </a:endParaRPr>
          </a:p>
        </p:txBody>
      </p:sp>
      <p:sp>
        <p:nvSpPr>
          <p:cNvPr id="38917" name="Rectangle 5"/>
          <p:cNvSpPr>
            <a:spLocks noChangeArrowheads="1"/>
          </p:cNvSpPr>
          <p:nvPr/>
        </p:nvSpPr>
        <p:spPr bwMode="auto">
          <a:xfrm>
            <a:off x="609600" y="838200"/>
            <a:ext cx="7391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
            </a:pPr>
            <a:r>
              <a:rPr lang="pt-BR" altLang="pt-BR" sz="2800" b="1">
                <a:latin typeface="Arrus BT" charset="0"/>
                <a:cs typeface="Times New Roman" pitchFamily="18" charset="0"/>
              </a:rPr>
              <a:t> Spooling</a:t>
            </a:r>
            <a:r>
              <a:rPr lang="en-US" altLang="pt-BR" sz="2800" b="1">
                <a:latin typeface="Arrus BT" charset="0"/>
                <a:cs typeface="Times New Roman" pitchFamily="18" charset="0"/>
              </a:rPr>
              <a:t> </a:t>
            </a:r>
            <a:endParaRPr lang="pt-BR" altLang="pt-BR" sz="2800" b="1">
              <a:latin typeface="Arrus BT" charset="0"/>
              <a:cs typeface="Times New Roman" pitchFamily="18" charset="0"/>
            </a:endParaRPr>
          </a:p>
          <a:p>
            <a:pPr>
              <a:spcBef>
                <a:spcPct val="50000"/>
              </a:spcBef>
              <a:buFont typeface="Wingdings" pitchFamily="2" charset="2"/>
              <a:buNone/>
            </a:pPr>
            <a:r>
              <a:rPr lang="pt-BR" altLang="pt-BR" sz="2800" b="1">
                <a:latin typeface="Arrus BT" charset="0"/>
                <a:cs typeface="Times New Roman" pitchFamily="18" charset="0"/>
              </a:rPr>
              <a:t>	</a:t>
            </a:r>
          </a:p>
        </p:txBody>
      </p:sp>
      <p:sp>
        <p:nvSpPr>
          <p:cNvPr id="38918" name="Text Box 6"/>
          <p:cNvSpPr txBox="1">
            <a:spLocks noChangeArrowheads="1"/>
          </p:cNvSpPr>
          <p:nvPr/>
        </p:nvSpPr>
        <p:spPr bwMode="auto">
          <a:xfrm>
            <a:off x="8494713" y="6400800"/>
            <a:ext cx="573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a:t>3/6</a:t>
            </a:r>
            <a:endParaRPr lang="en-US" altLang="pt-BR"/>
          </a:p>
        </p:txBody>
      </p:sp>
      <p:graphicFrame>
        <p:nvGraphicFramePr>
          <p:cNvPr id="38919" name="Object 7"/>
          <p:cNvGraphicFramePr>
            <a:graphicFrameLocks noChangeAspect="1"/>
          </p:cNvGraphicFramePr>
          <p:nvPr>
            <p:extLst>
              <p:ext uri="{D42A27DB-BD31-4B8C-83A1-F6EECF244321}">
                <p14:modId xmlns:p14="http://schemas.microsoft.com/office/powerpoint/2010/main" val="133323486"/>
              </p:ext>
            </p:extLst>
          </p:nvPr>
        </p:nvGraphicFramePr>
        <p:xfrm>
          <a:off x="838200" y="1700808"/>
          <a:ext cx="7867650" cy="1635125"/>
        </p:xfrm>
        <a:graphic>
          <a:graphicData uri="http://schemas.openxmlformats.org/presentationml/2006/ole">
            <mc:AlternateContent xmlns:mc="http://schemas.openxmlformats.org/markup-compatibility/2006">
              <mc:Choice xmlns:v="urn:schemas-microsoft-com:vml" Requires="v">
                <p:oleObj spid="_x0000_s38951" name="CorelDRAW" r:id="rId3" imgW="5065920" imgH="1053000" progId="CorelDRAW.Graphic.10">
                  <p:embed/>
                </p:oleObj>
              </mc:Choice>
              <mc:Fallback>
                <p:oleObj name="CorelDRAW" r:id="rId3" imgW="5065920" imgH="1053000" progId="CorelDRAW.Graphic.1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700808"/>
                        <a:ext cx="7867650" cy="163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Retângulo 1"/>
          <p:cNvSpPr/>
          <p:nvPr/>
        </p:nvSpPr>
        <p:spPr>
          <a:xfrm>
            <a:off x="755576" y="3284984"/>
            <a:ext cx="8025680" cy="2554545"/>
          </a:xfrm>
          <a:prstGeom prst="rect">
            <a:avLst/>
          </a:prstGeom>
        </p:spPr>
        <p:txBody>
          <a:bodyPr wrap="square">
            <a:spAutoFit/>
          </a:bodyPr>
          <a:lstStyle/>
          <a:p>
            <a:pPr algn="just"/>
            <a:r>
              <a:rPr lang="pt-BR" sz="2000" dirty="0" smtClean="0"/>
              <a:t>A </a:t>
            </a:r>
            <a:r>
              <a:rPr lang="pt-BR" sz="2000" dirty="0"/>
              <a:t>técnica de </a:t>
            </a:r>
            <a:r>
              <a:rPr lang="pt-BR" sz="2000" dirty="0" err="1"/>
              <a:t>spooling</a:t>
            </a:r>
            <a:r>
              <a:rPr lang="pt-BR" sz="2000" dirty="0"/>
              <a:t> (</a:t>
            </a:r>
            <a:r>
              <a:rPr lang="pt-BR" sz="2000" dirty="0" err="1"/>
              <a:t>simultaneous</a:t>
            </a:r>
            <a:r>
              <a:rPr lang="pt-BR" sz="2000" dirty="0"/>
              <a:t> </a:t>
            </a:r>
            <a:r>
              <a:rPr lang="pt-BR" sz="2000" dirty="0" err="1"/>
              <a:t>peripheral</a:t>
            </a:r>
            <a:r>
              <a:rPr lang="pt-BR" sz="2000" dirty="0"/>
              <a:t> </a:t>
            </a:r>
            <a:r>
              <a:rPr lang="pt-BR" sz="2000" dirty="0" err="1"/>
              <a:t>operation</a:t>
            </a:r>
            <a:r>
              <a:rPr lang="pt-BR" sz="2000" dirty="0"/>
              <a:t> on-line) foi introduzida no final de 1950 para aumentar o grau de concorrência e a eficiência dos sistemas operacionais</a:t>
            </a:r>
            <a:r>
              <a:rPr lang="pt-BR" sz="2000" dirty="0" smtClean="0"/>
              <a:t>.</a:t>
            </a:r>
          </a:p>
          <a:p>
            <a:pPr algn="just"/>
            <a:r>
              <a:rPr lang="pt-BR" sz="2000" dirty="0"/>
              <a:t>. No momento em que um comando de impressão é executado, as informações que serão impressas são gravadas em um arquivo em disco, conhecido como arquivo de </a:t>
            </a:r>
            <a:r>
              <a:rPr lang="pt-BR" sz="2000" dirty="0" err="1"/>
              <a:t>spool</a:t>
            </a:r>
            <a:r>
              <a:rPr lang="pt-BR" sz="2000" dirty="0"/>
              <a:t>, liberando imediatamente o programa para outras atividades. Posteriormente, o sistema operacional encarrega- se de direcionar o conteúdo do arquivo de </a:t>
            </a:r>
            <a:r>
              <a:rPr lang="pt-BR" sz="2000" dirty="0" err="1"/>
              <a:t>spool</a:t>
            </a:r>
            <a:r>
              <a:rPr lang="pt-BR" sz="2000" dirty="0"/>
              <a:t> para a impressora</a:t>
            </a:r>
            <a:r>
              <a:rPr lang="pt-BR" sz="2000" dirty="0" smtClean="0"/>
              <a:t>.</a:t>
            </a:r>
            <a:endParaRPr lang="pt-BR"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3"/>
          <p:cNvSpPr txBox="1">
            <a:spLocks noChangeArrowheads="1"/>
          </p:cNvSpPr>
          <p:nvPr/>
        </p:nvSpPr>
        <p:spPr bwMode="auto">
          <a:xfrm rot="-5404767">
            <a:off x="-2722562" y="3752850"/>
            <a:ext cx="5810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2000">
                <a:solidFill>
                  <a:schemeClr val="bg1"/>
                </a:solidFill>
              </a:rPr>
              <a:t>Arquitetura de Sistemas Operacionais – Machado/Maia</a:t>
            </a:r>
            <a:endParaRPr lang="en-US" altLang="pt-BR" sz="2000">
              <a:solidFill>
                <a:schemeClr val="bg1"/>
              </a:solidFill>
            </a:endParaRPr>
          </a:p>
        </p:txBody>
      </p:sp>
      <p:sp>
        <p:nvSpPr>
          <p:cNvPr id="39940" name="Text Box 4"/>
          <p:cNvSpPr txBox="1">
            <a:spLocks noChangeArrowheads="1"/>
          </p:cNvSpPr>
          <p:nvPr/>
        </p:nvSpPr>
        <p:spPr bwMode="auto">
          <a:xfrm>
            <a:off x="6035675" y="152400"/>
            <a:ext cx="3032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3200" b="1" dirty="0">
                <a:solidFill>
                  <a:srgbClr val="000000"/>
                </a:solidFill>
                <a:effectLst>
                  <a:outerShdw blurRad="38100" dist="38100" dir="2700000" algn="tl">
                    <a:srgbClr val="C0C0C0"/>
                  </a:outerShdw>
                </a:effectLst>
                <a:latin typeface="Impact" pitchFamily="34" charset="0"/>
              </a:rPr>
              <a:t>3 – Concorrência</a:t>
            </a:r>
            <a:endParaRPr lang="en-US" altLang="pt-BR" sz="3200" b="1" dirty="0">
              <a:solidFill>
                <a:srgbClr val="000000"/>
              </a:solidFill>
              <a:effectLst>
                <a:outerShdw blurRad="38100" dist="38100" dir="2700000" algn="tl">
                  <a:srgbClr val="C0C0C0"/>
                </a:outerShdw>
              </a:effectLst>
              <a:latin typeface="Impact" pitchFamily="34" charset="0"/>
            </a:endParaRPr>
          </a:p>
        </p:txBody>
      </p:sp>
      <p:sp>
        <p:nvSpPr>
          <p:cNvPr id="39941" name="Rectangle 5"/>
          <p:cNvSpPr>
            <a:spLocks noChangeArrowheads="1"/>
          </p:cNvSpPr>
          <p:nvPr/>
        </p:nvSpPr>
        <p:spPr bwMode="auto">
          <a:xfrm>
            <a:off x="609600" y="838200"/>
            <a:ext cx="7391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
            </a:pPr>
            <a:r>
              <a:rPr lang="pt-BR" altLang="pt-BR" sz="2800" b="1" dirty="0">
                <a:latin typeface="Arrus BT" charset="0"/>
                <a:cs typeface="Times New Roman" pitchFamily="18" charset="0"/>
              </a:rPr>
              <a:t> Reentrância</a:t>
            </a:r>
            <a:r>
              <a:rPr lang="en-US" altLang="pt-BR" sz="2800" b="1" dirty="0">
                <a:latin typeface="Arrus BT" charset="0"/>
                <a:cs typeface="Times New Roman" pitchFamily="18" charset="0"/>
              </a:rPr>
              <a:t> </a:t>
            </a:r>
            <a:endParaRPr lang="pt-BR" altLang="pt-BR" sz="2800" b="1" dirty="0">
              <a:latin typeface="Arrus BT" charset="0"/>
              <a:cs typeface="Times New Roman" pitchFamily="18" charset="0"/>
            </a:endParaRPr>
          </a:p>
          <a:p>
            <a:pPr>
              <a:spcBef>
                <a:spcPct val="50000"/>
              </a:spcBef>
              <a:buFont typeface="Wingdings" pitchFamily="2" charset="2"/>
              <a:buNone/>
            </a:pPr>
            <a:r>
              <a:rPr lang="pt-BR" altLang="pt-BR" sz="2800" b="1" dirty="0">
                <a:latin typeface="Arrus BT" charset="0"/>
                <a:cs typeface="Times New Roman" pitchFamily="18" charset="0"/>
              </a:rPr>
              <a:t>	</a:t>
            </a:r>
          </a:p>
        </p:txBody>
      </p:sp>
      <p:sp>
        <p:nvSpPr>
          <p:cNvPr id="39942" name="Text Box 6"/>
          <p:cNvSpPr txBox="1">
            <a:spLocks noChangeArrowheads="1"/>
          </p:cNvSpPr>
          <p:nvPr/>
        </p:nvSpPr>
        <p:spPr bwMode="auto">
          <a:xfrm>
            <a:off x="8494713" y="6400800"/>
            <a:ext cx="573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a:t>3/7</a:t>
            </a:r>
            <a:endParaRPr lang="en-US" altLang="pt-BR"/>
          </a:p>
        </p:txBody>
      </p:sp>
      <p:graphicFrame>
        <p:nvGraphicFramePr>
          <p:cNvPr id="39943" name="Object 7"/>
          <p:cNvGraphicFramePr>
            <a:graphicFrameLocks noChangeAspect="1"/>
          </p:cNvGraphicFramePr>
          <p:nvPr>
            <p:extLst>
              <p:ext uri="{D42A27DB-BD31-4B8C-83A1-F6EECF244321}">
                <p14:modId xmlns:p14="http://schemas.microsoft.com/office/powerpoint/2010/main" val="1828849554"/>
              </p:ext>
            </p:extLst>
          </p:nvPr>
        </p:nvGraphicFramePr>
        <p:xfrm>
          <a:off x="3419872" y="1124744"/>
          <a:ext cx="3672408" cy="2392287"/>
        </p:xfrm>
        <a:graphic>
          <a:graphicData uri="http://schemas.openxmlformats.org/presentationml/2006/ole">
            <mc:AlternateContent xmlns:mc="http://schemas.openxmlformats.org/markup-compatibility/2006">
              <mc:Choice xmlns:v="urn:schemas-microsoft-com:vml" Requires="v">
                <p:oleObj spid="_x0000_s39975" name="CorelDRAW" r:id="rId3" imgW="2978640" imgH="2495160" progId="CorelDRAW.Graphic.10">
                  <p:embed/>
                </p:oleObj>
              </mc:Choice>
              <mc:Fallback>
                <p:oleObj name="CorelDRAW" r:id="rId3" imgW="2978640" imgH="2495160" progId="CorelDRAW.Graphic.1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1124744"/>
                        <a:ext cx="3672408" cy="2392287"/>
                      </a:xfrm>
                      <a:prstGeom prst="rect">
                        <a:avLst/>
                      </a:prstGeom>
                      <a:noFill/>
                      <a:ln>
                        <a:noFill/>
                      </a:ln>
                      <a:effectLst/>
                    </p:spPr>
                  </p:pic>
                </p:oleObj>
              </mc:Fallback>
            </mc:AlternateContent>
          </a:graphicData>
        </a:graphic>
      </p:graphicFrame>
      <p:sp>
        <p:nvSpPr>
          <p:cNvPr id="2" name="Retângulo 1"/>
          <p:cNvSpPr/>
          <p:nvPr/>
        </p:nvSpPr>
        <p:spPr>
          <a:xfrm>
            <a:off x="755576" y="3645024"/>
            <a:ext cx="7732291" cy="3170099"/>
          </a:xfrm>
          <a:prstGeom prst="rect">
            <a:avLst/>
          </a:prstGeom>
        </p:spPr>
        <p:txBody>
          <a:bodyPr wrap="square">
            <a:spAutoFit/>
          </a:bodyPr>
          <a:lstStyle/>
          <a:p>
            <a:pPr algn="just"/>
            <a:r>
              <a:rPr lang="pt-BR" sz="2000" dirty="0"/>
              <a:t> É comum, em sistemas </a:t>
            </a:r>
            <a:r>
              <a:rPr lang="pt-BR" sz="2000" dirty="0" err="1"/>
              <a:t>multiprogramáveis</a:t>
            </a:r>
            <a:r>
              <a:rPr lang="pt-BR" sz="2000" dirty="0"/>
              <a:t>, que vários usuários utilizarem os mesmos aplicativos simultaneamente, como editores de texto e compiladores. Se cada usuário que utilizasse um destes aplicativos e trouxesse o código executável para a memória, haveria diversas cópias de um mesmo programa na memória principal, o que ocasionaria um desperdício de espaço na memória. Reentrância é a capacidade de um código executável ser compartilhado por diversos usuários, exigindo que apenas uma cópia do programa esteja na memória. A reentrância permite que casa usuário possa estar em um ponto diferente do código reentrante, manipulando dados próprios, exclusivos de cada usuário.</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6035675" y="152400"/>
            <a:ext cx="3032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3200" b="1" dirty="0">
                <a:solidFill>
                  <a:srgbClr val="000000"/>
                </a:solidFill>
                <a:effectLst>
                  <a:outerShdw blurRad="38100" dist="38100" dir="2700000" algn="tl">
                    <a:srgbClr val="C0C0C0"/>
                  </a:outerShdw>
                </a:effectLst>
                <a:latin typeface="Impact" pitchFamily="34" charset="0"/>
              </a:rPr>
              <a:t>3 – Concorrência</a:t>
            </a:r>
            <a:endParaRPr lang="en-US" altLang="pt-BR" sz="3200" b="1" dirty="0">
              <a:solidFill>
                <a:srgbClr val="000000"/>
              </a:solidFill>
              <a:effectLst>
                <a:outerShdw blurRad="38100" dist="38100" dir="2700000" algn="tl">
                  <a:srgbClr val="C0C0C0"/>
                </a:outerShdw>
              </a:effectLst>
              <a:latin typeface="Impact" pitchFamily="34" charset="0"/>
            </a:endParaRPr>
          </a:p>
        </p:txBody>
      </p:sp>
      <p:sp>
        <p:nvSpPr>
          <p:cNvPr id="4" name="Rectangle 5"/>
          <p:cNvSpPr>
            <a:spLocks noChangeArrowheads="1"/>
          </p:cNvSpPr>
          <p:nvPr/>
        </p:nvSpPr>
        <p:spPr bwMode="auto">
          <a:xfrm>
            <a:off x="609600" y="838200"/>
            <a:ext cx="7391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
            </a:pPr>
            <a:r>
              <a:rPr lang="pt-BR" altLang="pt-BR" sz="2800" b="1" dirty="0">
                <a:latin typeface="Arrus BT" charset="0"/>
                <a:cs typeface="Times New Roman" pitchFamily="18" charset="0"/>
              </a:rPr>
              <a:t> </a:t>
            </a:r>
            <a:r>
              <a:rPr lang="pt-BR" altLang="pt-BR" sz="2800" b="1" dirty="0" smtClean="0">
                <a:latin typeface="Arrus BT" charset="0"/>
                <a:cs typeface="Times New Roman" pitchFamily="18" charset="0"/>
              </a:rPr>
              <a:t>Proteção do sistema</a:t>
            </a:r>
            <a:r>
              <a:rPr lang="en-US" altLang="pt-BR" sz="2800" b="1" dirty="0" smtClean="0">
                <a:latin typeface="Arrus BT" charset="0"/>
                <a:cs typeface="Times New Roman" pitchFamily="18" charset="0"/>
              </a:rPr>
              <a:t> </a:t>
            </a:r>
            <a:endParaRPr lang="pt-BR" altLang="pt-BR" sz="2800" b="1" dirty="0">
              <a:latin typeface="Arrus BT" charset="0"/>
              <a:cs typeface="Times New Roman" pitchFamily="18" charset="0"/>
            </a:endParaRPr>
          </a:p>
          <a:p>
            <a:pPr>
              <a:spcBef>
                <a:spcPct val="50000"/>
              </a:spcBef>
              <a:buFont typeface="Wingdings" pitchFamily="2" charset="2"/>
              <a:buNone/>
            </a:pPr>
            <a:r>
              <a:rPr lang="pt-BR" altLang="pt-BR" sz="2800" b="1" dirty="0">
                <a:latin typeface="Arrus BT" charset="0"/>
                <a:cs typeface="Times New Roman" pitchFamily="18" charset="0"/>
              </a:rPr>
              <a:t>	</a:t>
            </a:r>
          </a:p>
        </p:txBody>
      </p:sp>
      <p:sp>
        <p:nvSpPr>
          <p:cNvPr id="5" name="Retângulo 4"/>
          <p:cNvSpPr/>
          <p:nvPr/>
        </p:nvSpPr>
        <p:spPr>
          <a:xfrm>
            <a:off x="628500" y="1711836"/>
            <a:ext cx="7759923" cy="3785652"/>
          </a:xfrm>
          <a:prstGeom prst="rect">
            <a:avLst/>
          </a:prstGeom>
        </p:spPr>
        <p:txBody>
          <a:bodyPr wrap="square">
            <a:spAutoFit/>
          </a:bodyPr>
          <a:lstStyle/>
          <a:p>
            <a:pPr algn="just"/>
            <a:r>
              <a:rPr lang="pt-BR" sz="2000" dirty="0"/>
              <a:t>A eficiência proporcionada por um ambiente </a:t>
            </a:r>
            <a:r>
              <a:rPr lang="pt-BR" sz="2000" dirty="0" err="1" smtClean="0"/>
              <a:t>multi-programável</a:t>
            </a:r>
            <a:r>
              <a:rPr lang="pt-BR" sz="2000" dirty="0" smtClean="0"/>
              <a:t> </a:t>
            </a:r>
            <a:r>
              <a:rPr lang="pt-BR" sz="2000" dirty="0"/>
              <a:t>resulta em maior complexidade do sistema operacional, já que alguns problemas de proteção surgem como decorrência desse tipo de implementação. Como vários programas ocupam a memória simultaneamente, cada usuário possui uma área reservada onde seus dados e código são armazenados. O sistema operacional deve possuir mecanismos de proteção, de forma a preservar estas informações. Caso um programa tente acessar uma posição de memória fora de sua área, um erro indicando a violação de acesso deve ocorrer. Para que diferentes programas tenham direitos de compartilhar uma mesma área de memória, mecanismos devem ser oferecidos pelo sistema operacional para que a comunicação seja feita de forma sincronizada, evitando problemas de consistência.</a:t>
            </a:r>
          </a:p>
        </p:txBody>
      </p:sp>
    </p:spTree>
    <p:extLst>
      <p:ext uri="{BB962C8B-B14F-4D97-AF65-F5344CB8AC3E}">
        <p14:creationId xmlns:p14="http://schemas.microsoft.com/office/powerpoint/2010/main" val="30788361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55576" y="260648"/>
            <a:ext cx="7772400" cy="1143000"/>
          </a:xfrm>
        </p:spPr>
        <p:txBody>
          <a:bodyPr/>
          <a:lstStyle/>
          <a:p>
            <a:r>
              <a:rPr lang="pt-BR" dirty="0"/>
              <a:t>Exercício – Cap-2</a:t>
            </a:r>
          </a:p>
        </p:txBody>
      </p:sp>
      <p:sp>
        <p:nvSpPr>
          <p:cNvPr id="3" name="Retângulo 2"/>
          <p:cNvSpPr/>
          <p:nvPr/>
        </p:nvSpPr>
        <p:spPr>
          <a:xfrm>
            <a:off x="179512" y="1628800"/>
            <a:ext cx="8712968" cy="5909310"/>
          </a:xfrm>
          <a:prstGeom prst="rect">
            <a:avLst/>
          </a:prstGeom>
        </p:spPr>
        <p:txBody>
          <a:bodyPr wrap="square">
            <a:spAutoFit/>
          </a:bodyPr>
          <a:lstStyle/>
          <a:p>
            <a:pPr marL="342900" indent="-342900" algn="just">
              <a:buAutoNum type="arabicParenR"/>
            </a:pPr>
            <a:r>
              <a:rPr lang="pt-BR" sz="1800" dirty="0"/>
              <a:t>O que é concorrência e como esse conceito está presente nos sistemas operacionais </a:t>
            </a:r>
            <a:r>
              <a:rPr lang="pt-BR" sz="1800" dirty="0" err="1"/>
              <a:t>multiprogramáveis</a:t>
            </a:r>
            <a:r>
              <a:rPr lang="pt-BR" sz="1800" dirty="0" smtClean="0"/>
              <a:t>?</a:t>
            </a:r>
          </a:p>
          <a:p>
            <a:pPr marL="342900" indent="-342900" algn="just">
              <a:buFontTx/>
              <a:buAutoNum type="arabicParenR"/>
            </a:pPr>
            <a:r>
              <a:rPr lang="pt-BR" sz="1800" dirty="0" smtClean="0"/>
              <a:t> </a:t>
            </a:r>
            <a:r>
              <a:rPr lang="pt-BR" sz="1800" dirty="0"/>
              <a:t>Por que o mecanismo de interrupção é fundamental para a implantação da multiprogramação</a:t>
            </a:r>
            <a:r>
              <a:rPr lang="pt-BR" sz="1800" dirty="0" smtClean="0"/>
              <a:t>?</a:t>
            </a:r>
          </a:p>
          <a:p>
            <a:pPr marL="342900" indent="-342900" algn="just">
              <a:buFontTx/>
              <a:buAutoNum type="arabicParenR"/>
            </a:pPr>
            <a:r>
              <a:rPr lang="pt-BR" sz="1800" dirty="0" smtClean="0"/>
              <a:t>Explique </a:t>
            </a:r>
            <a:r>
              <a:rPr lang="pt-BR" sz="1800" dirty="0"/>
              <a:t>o mecanismo de funcionamento das interrupções</a:t>
            </a:r>
            <a:r>
              <a:rPr lang="pt-BR" sz="1800" dirty="0" smtClean="0"/>
              <a:t>?</a:t>
            </a:r>
          </a:p>
          <a:p>
            <a:pPr marL="342900" indent="-342900" algn="just">
              <a:buFontTx/>
              <a:buAutoNum type="arabicParenR"/>
            </a:pPr>
            <a:r>
              <a:rPr lang="pt-BR" sz="1800" dirty="0"/>
              <a:t>O que são eventos síncronos e assíncronos ? Como esses eventos estão relacionados ao mecanismo de interrupção e exceção? </a:t>
            </a:r>
            <a:endParaRPr lang="pt-BR" sz="1800" dirty="0" smtClean="0"/>
          </a:p>
          <a:p>
            <a:pPr marL="342900" indent="-342900" algn="just">
              <a:buFontTx/>
              <a:buAutoNum type="arabicParenR"/>
            </a:pPr>
            <a:r>
              <a:rPr lang="pt-BR" sz="1800" dirty="0"/>
              <a:t>Dê exemplos de eventos associados ao mecanismo de exceção.</a:t>
            </a:r>
          </a:p>
          <a:p>
            <a:pPr marL="342900" indent="-342900" algn="just">
              <a:buFontTx/>
              <a:buAutoNum type="arabicParenR"/>
            </a:pPr>
            <a:r>
              <a:rPr lang="pt-BR" sz="1800" dirty="0"/>
              <a:t>Qual a vantagem da E/S controlada por interrupção comparada com a técnica de </a:t>
            </a:r>
            <a:r>
              <a:rPr lang="pt-BR" sz="1800" dirty="0" err="1" smtClean="0"/>
              <a:t>polling</a:t>
            </a:r>
            <a:r>
              <a:rPr lang="pt-BR" sz="1800" dirty="0" smtClean="0"/>
              <a:t>?</a:t>
            </a:r>
          </a:p>
          <a:p>
            <a:pPr marL="342900" indent="-342900" algn="just">
              <a:buFontTx/>
              <a:buAutoNum type="arabicParenR"/>
            </a:pPr>
            <a:r>
              <a:rPr lang="pt-BR" sz="1800" dirty="0"/>
              <a:t>O que é DMA e qual a vantagem desta técnica</a:t>
            </a:r>
            <a:r>
              <a:rPr lang="pt-BR" sz="1800" dirty="0" smtClean="0"/>
              <a:t>?</a:t>
            </a:r>
          </a:p>
          <a:p>
            <a:pPr marL="342900" indent="-342900" algn="just">
              <a:buFontTx/>
              <a:buAutoNum type="arabicParenR"/>
            </a:pPr>
            <a:r>
              <a:rPr lang="pt-BR" sz="1800" dirty="0"/>
              <a:t>Como a técnica de </a:t>
            </a:r>
            <a:r>
              <a:rPr lang="pt-BR" sz="1800" dirty="0" err="1"/>
              <a:t>buffering</a:t>
            </a:r>
            <a:r>
              <a:rPr lang="pt-BR" sz="1800" dirty="0"/>
              <a:t> permite aumentar a concorrência em um sistema computacional</a:t>
            </a:r>
            <a:r>
              <a:rPr lang="pt-BR" sz="1800" dirty="0" smtClean="0"/>
              <a:t>?</a:t>
            </a:r>
          </a:p>
          <a:p>
            <a:pPr marL="342900" indent="-342900" algn="just">
              <a:buFontTx/>
              <a:buAutoNum type="arabicParenR"/>
            </a:pPr>
            <a:r>
              <a:rPr lang="pt-BR" sz="1800" dirty="0" smtClean="0"/>
              <a:t> </a:t>
            </a:r>
            <a:r>
              <a:rPr lang="pt-BR" sz="1800" dirty="0"/>
              <a:t>Explique o mecanismo de </a:t>
            </a:r>
            <a:r>
              <a:rPr lang="pt-BR" sz="1800" dirty="0" err="1"/>
              <a:t>spooling</a:t>
            </a:r>
            <a:r>
              <a:rPr lang="pt-BR" sz="1800" dirty="0"/>
              <a:t> de impressão. </a:t>
            </a:r>
            <a:endParaRPr lang="pt-BR" sz="1800" dirty="0" smtClean="0"/>
          </a:p>
          <a:p>
            <a:pPr marL="342900" indent="-342900" algn="just">
              <a:buFontTx/>
              <a:buAutoNum type="arabicParenR"/>
            </a:pPr>
            <a:r>
              <a:rPr lang="pt-BR" sz="1800" dirty="0"/>
              <a:t>Por que as questões de proteção torna-se fundamental em ambientes </a:t>
            </a:r>
            <a:r>
              <a:rPr lang="pt-BR" sz="1800" dirty="0" err="1"/>
              <a:t>multiprogramáveis</a:t>
            </a:r>
            <a:r>
              <a:rPr lang="pt-BR" sz="1800" dirty="0"/>
              <a:t> ? </a:t>
            </a:r>
          </a:p>
          <a:p>
            <a:pPr marL="342900" indent="-342900" algn="just">
              <a:buFontTx/>
              <a:buAutoNum type="arabicParenR"/>
            </a:pPr>
            <a:endParaRPr lang="pt-BR" sz="1800" dirty="0" smtClean="0"/>
          </a:p>
          <a:p>
            <a:pPr marL="342900" indent="-342900" algn="just">
              <a:buFontTx/>
              <a:buAutoNum type="arabicParenR"/>
            </a:pPr>
            <a:endParaRPr lang="pt-BR" sz="1800" dirty="0"/>
          </a:p>
          <a:p>
            <a:pPr marL="342900" indent="-342900" algn="just">
              <a:buFontTx/>
              <a:buAutoNum type="arabicParenR"/>
            </a:pPr>
            <a:endParaRPr lang="pt-BR" sz="1800" dirty="0"/>
          </a:p>
          <a:p>
            <a:pPr marL="342900" indent="-342900" algn="just">
              <a:buFontTx/>
              <a:buAutoNum type="arabicParenR"/>
            </a:pPr>
            <a:endParaRPr lang="pt-BR" sz="1800" dirty="0"/>
          </a:p>
          <a:p>
            <a:pPr marL="342900" indent="-342900" algn="just">
              <a:buFontTx/>
              <a:buAutoNum type="arabicParenR"/>
            </a:pPr>
            <a:endParaRPr lang="pt-BR" sz="1800" dirty="0"/>
          </a:p>
          <a:p>
            <a:pPr marL="342900" indent="-342900" algn="just">
              <a:buAutoNum type="arabicParenR"/>
            </a:pPr>
            <a:endParaRPr lang="pt-BR" sz="1800" dirty="0" smtClean="0"/>
          </a:p>
          <a:p>
            <a:pPr marL="342900" indent="-342900" algn="just">
              <a:buAutoNum type="arabicParenR"/>
            </a:pPr>
            <a:endParaRPr lang="pt-BR" sz="1800" dirty="0"/>
          </a:p>
        </p:txBody>
      </p:sp>
    </p:spTree>
    <p:extLst>
      <p:ext uri="{BB962C8B-B14F-4D97-AF65-F5344CB8AC3E}">
        <p14:creationId xmlns:p14="http://schemas.microsoft.com/office/powerpoint/2010/main" val="176051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116632"/>
            <a:ext cx="7772400" cy="1143000"/>
          </a:xfrm>
        </p:spPr>
        <p:txBody>
          <a:bodyPr/>
          <a:lstStyle/>
          <a:p>
            <a:r>
              <a:rPr lang="pt-BR" dirty="0" smtClean="0"/>
              <a:t>Exercício – Cap-2</a:t>
            </a:r>
            <a:endParaRPr lang="pt-BR" dirty="0"/>
          </a:p>
        </p:txBody>
      </p:sp>
      <p:sp>
        <p:nvSpPr>
          <p:cNvPr id="3" name="Retângulo 2"/>
          <p:cNvSpPr/>
          <p:nvPr/>
        </p:nvSpPr>
        <p:spPr>
          <a:xfrm>
            <a:off x="437282" y="1124744"/>
            <a:ext cx="8424936" cy="5262979"/>
          </a:xfrm>
          <a:prstGeom prst="rect">
            <a:avLst/>
          </a:prstGeom>
        </p:spPr>
        <p:txBody>
          <a:bodyPr wrap="square">
            <a:spAutoFit/>
          </a:bodyPr>
          <a:lstStyle/>
          <a:p>
            <a:pPr marL="342900" indent="-342900" algn="just">
              <a:buAutoNum type="arabicParenR"/>
            </a:pPr>
            <a:r>
              <a:rPr lang="pt-BR" sz="1600" dirty="0" smtClean="0"/>
              <a:t>O </a:t>
            </a:r>
            <a:r>
              <a:rPr lang="pt-BR" sz="1600" dirty="0"/>
              <a:t>que é concorrência e como esse conceito está presente nos sistemas operacionais </a:t>
            </a:r>
            <a:r>
              <a:rPr lang="pt-BR" sz="1600" dirty="0" err="1"/>
              <a:t>multiprogramáveis</a:t>
            </a:r>
            <a:r>
              <a:rPr lang="pt-BR" sz="1600" dirty="0"/>
              <a:t>? </a:t>
            </a:r>
            <a:endParaRPr lang="pt-BR" sz="1600" dirty="0" smtClean="0"/>
          </a:p>
          <a:p>
            <a:pPr algn="just"/>
            <a:r>
              <a:rPr lang="pt-BR" sz="1600" dirty="0" smtClean="0">
                <a:solidFill>
                  <a:srgbClr val="FF0000"/>
                </a:solidFill>
              </a:rPr>
              <a:t>R</a:t>
            </a:r>
            <a:r>
              <a:rPr lang="pt-BR" sz="1600" dirty="0">
                <a:solidFill>
                  <a:srgbClr val="FF0000"/>
                </a:solidFill>
              </a:rPr>
              <a:t> Concorrência é o princípio básico para projeto e implementação dos sistemas operacionais </a:t>
            </a:r>
            <a:r>
              <a:rPr lang="pt-BR" sz="1600" dirty="0" err="1">
                <a:solidFill>
                  <a:srgbClr val="FF0000"/>
                </a:solidFill>
              </a:rPr>
              <a:t>multiprogramáveis</a:t>
            </a:r>
            <a:r>
              <a:rPr lang="pt-BR" sz="1600" dirty="0">
                <a:solidFill>
                  <a:srgbClr val="FF0000"/>
                </a:solidFill>
              </a:rPr>
              <a:t> onde é possível o processador executar instruções em paralelo com operações de E/S. Isso possibilita a utilização concorrente da UCP por diversos programas sendo implementada de maneira que, quando um programa perde o uso do processador e depois retorna para continuar o processamento, seu estado deve ser idêntico ao do momento em que foi interrompido. O programa deverá continuar sua execução exatamente na instrução seguinte àquela em que havia parado, aparentando ao usuário que nada aconteceu. </a:t>
            </a:r>
          </a:p>
          <a:p>
            <a:pPr algn="just"/>
            <a:r>
              <a:rPr lang="pt-BR" sz="1600" dirty="0"/>
              <a:t>2) Por que o mecanismo de interrupção é fundamental para a implantação da multiprogramação</a:t>
            </a:r>
            <a:r>
              <a:rPr lang="pt-BR" sz="1600" dirty="0" smtClean="0"/>
              <a:t>?</a:t>
            </a:r>
          </a:p>
          <a:p>
            <a:pPr algn="just"/>
            <a:r>
              <a:rPr lang="pt-BR" sz="1600" dirty="0" smtClean="0">
                <a:solidFill>
                  <a:srgbClr val="FF0000"/>
                </a:solidFill>
              </a:rPr>
              <a:t>R Porque </a:t>
            </a:r>
            <a:r>
              <a:rPr lang="pt-BR" sz="1600" dirty="0">
                <a:solidFill>
                  <a:srgbClr val="FF0000"/>
                </a:solidFill>
              </a:rPr>
              <a:t>é em função desse mecanismo que o sistema operacional sincroniza a execução de todas as suas rotinas e dos programas dos usuários, além de controlar dispositivos</a:t>
            </a:r>
            <a:r>
              <a:rPr lang="pt-BR" sz="1600" dirty="0" smtClean="0"/>
              <a:t> </a:t>
            </a:r>
            <a:endParaRPr lang="pt-BR" sz="1600" dirty="0"/>
          </a:p>
          <a:p>
            <a:pPr algn="just"/>
            <a:r>
              <a:rPr lang="pt-BR" sz="1600" dirty="0"/>
              <a:t>3) Explique o mecanismo de funcionamento das interrupções</a:t>
            </a:r>
            <a:r>
              <a:rPr lang="pt-BR" sz="1600" dirty="0" smtClean="0"/>
              <a:t>?</a:t>
            </a:r>
          </a:p>
          <a:p>
            <a:pPr algn="just"/>
            <a:r>
              <a:rPr lang="pt-BR" sz="1600" dirty="0">
                <a:solidFill>
                  <a:srgbClr val="FF0000"/>
                </a:solidFill>
              </a:rPr>
              <a:t>Uma interrupção é sempre gerada por algum evento externo ao programa e, neste caso, independe da instrução que está sendo executada. Ao final da execução de cada instrução, a unidade de controle verifica a ocorrência de algum tipo de interrupção. Neste caso, o programa em execução é interrompido e o controle desviado para uma rotina responsável por tratar o evento ocorrido, denominada rotina de tratamento de interrupção. Para que o programa possa posteriormente voltar a ser executado, é necessário que, no momento da interrupção, um conjunto de informações sobre a sua execução seja preservado. Essas informações consistem no conteúdo de registradores, que deverão ser restaurados para a continuação do programa.</a:t>
            </a:r>
            <a:r>
              <a:rPr lang="pt-BR" sz="1600" dirty="0" smtClean="0"/>
              <a:t> </a:t>
            </a:r>
            <a:endParaRPr lang="pt-BR" sz="1600" dirty="0"/>
          </a:p>
        </p:txBody>
      </p:sp>
    </p:spTree>
    <p:extLst>
      <p:ext uri="{BB962C8B-B14F-4D97-AF65-F5344CB8AC3E}">
        <p14:creationId xmlns:p14="http://schemas.microsoft.com/office/powerpoint/2010/main" val="2658048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323528" y="188640"/>
            <a:ext cx="8280920" cy="5755422"/>
          </a:xfrm>
          <a:prstGeom prst="rect">
            <a:avLst/>
          </a:prstGeom>
        </p:spPr>
        <p:txBody>
          <a:bodyPr wrap="square">
            <a:spAutoFit/>
          </a:bodyPr>
          <a:lstStyle/>
          <a:p>
            <a:pPr algn="just"/>
            <a:r>
              <a:rPr lang="pt-BR" sz="1600" dirty="0"/>
              <a:t>4) O que são eventos síncronos e assíncronos ? Como esses eventos estão relacionados ao mecanismo de interrupção e exceção? </a:t>
            </a:r>
            <a:endParaRPr lang="pt-BR" sz="1600" dirty="0" smtClean="0"/>
          </a:p>
          <a:p>
            <a:pPr algn="just"/>
            <a:r>
              <a:rPr lang="pt-BR" sz="1600" dirty="0" smtClean="0">
                <a:solidFill>
                  <a:srgbClr val="FF0000"/>
                </a:solidFill>
              </a:rPr>
              <a:t>R Evento </a:t>
            </a:r>
            <a:r>
              <a:rPr lang="pt-BR" sz="1600" dirty="0">
                <a:solidFill>
                  <a:srgbClr val="FF0000"/>
                </a:solidFill>
              </a:rPr>
              <a:t>síncronos são resultados direto da execução do programa corrente. Tais eventos são previsíveis e, por definição, só podem ocorrer um único de cada vez. Eventos assíncronos não são relacionados à instrução do programa corrente. Esses eventos, por serem imprevisíveis, podem ocorrer múltiplas vezes, como no caso de diversos dispositivos de E/S informarem ao processador que estão prontos para receber ou transmitir dados. Uma interrupção é um evento assíncrono enquanto uma exceção é um evento síncrono. </a:t>
            </a:r>
          </a:p>
          <a:p>
            <a:pPr algn="just"/>
            <a:r>
              <a:rPr lang="pt-BR" sz="1600" dirty="0"/>
              <a:t>5) Dê exemplos de eventos associados ao mecanismo de </a:t>
            </a:r>
            <a:r>
              <a:rPr lang="pt-BR" sz="1600" dirty="0" smtClean="0"/>
              <a:t>exceção</a:t>
            </a:r>
            <a:r>
              <a:rPr lang="pt-BR" sz="1600" dirty="0"/>
              <a:t>. </a:t>
            </a:r>
            <a:endParaRPr lang="pt-BR" sz="1600" dirty="0" smtClean="0"/>
          </a:p>
          <a:p>
            <a:pPr algn="just"/>
            <a:r>
              <a:rPr lang="pt-BR" sz="1600" dirty="0" smtClean="0">
                <a:solidFill>
                  <a:srgbClr val="FF0000"/>
                </a:solidFill>
              </a:rPr>
              <a:t>R Uma </a:t>
            </a:r>
            <a:r>
              <a:rPr lang="pt-BR" sz="1600" dirty="0">
                <a:solidFill>
                  <a:srgbClr val="FF0000"/>
                </a:solidFill>
              </a:rPr>
              <a:t>instrução que gere a situação de overflow ou uma divisão por zero. </a:t>
            </a:r>
          </a:p>
          <a:p>
            <a:pPr algn="just"/>
            <a:r>
              <a:rPr lang="pt-BR" sz="1600" dirty="0"/>
              <a:t>6) Qual a vantagem da E/S controlada por interrupção comparada com a técnica de </a:t>
            </a:r>
            <a:r>
              <a:rPr lang="pt-BR" sz="1600" dirty="0" err="1"/>
              <a:t>polling</a:t>
            </a:r>
            <a:r>
              <a:rPr lang="pt-BR" sz="1600" dirty="0" smtClean="0"/>
              <a:t>?</a:t>
            </a:r>
          </a:p>
          <a:p>
            <a:pPr algn="just"/>
            <a:r>
              <a:rPr lang="pt-BR" sz="1600" dirty="0" smtClean="0">
                <a:solidFill>
                  <a:srgbClr val="FF0000"/>
                </a:solidFill>
              </a:rPr>
              <a:t>R Na </a:t>
            </a:r>
            <a:r>
              <a:rPr lang="pt-BR" sz="1600" dirty="0">
                <a:solidFill>
                  <a:srgbClr val="FF0000"/>
                </a:solidFill>
              </a:rPr>
              <a:t>E/S controlada por interrupção, as operações de E/S podem ser realizadas de uma forma mais eficiente. Em vez de o sistema periodicamente verificar o estado de uma operação pendente como na técnica de </a:t>
            </a:r>
            <a:r>
              <a:rPr lang="pt-BR" sz="1600" dirty="0" err="1">
                <a:solidFill>
                  <a:srgbClr val="FF0000"/>
                </a:solidFill>
              </a:rPr>
              <a:t>polling</a:t>
            </a:r>
            <a:r>
              <a:rPr lang="pt-BR" sz="1600" dirty="0">
                <a:solidFill>
                  <a:srgbClr val="FF0000"/>
                </a:solidFill>
              </a:rPr>
              <a:t>, o próprio controlador interrompe o processador para avisar do término da operação. Com esse mecanismo, o processador, após a execução de um comando de leitura ou gravação, permanece livre para o processamento de outras tarefas. </a:t>
            </a:r>
            <a:r>
              <a:rPr lang="pt-BR" sz="1600" dirty="0" smtClean="0"/>
              <a:t> </a:t>
            </a:r>
            <a:endParaRPr lang="pt-BR" sz="1600" dirty="0"/>
          </a:p>
          <a:p>
            <a:pPr algn="just"/>
            <a:r>
              <a:rPr lang="pt-BR" sz="1600" dirty="0"/>
              <a:t>7) O </a:t>
            </a:r>
            <a:r>
              <a:rPr lang="pt-BR" sz="1600" dirty="0" smtClean="0"/>
              <a:t>que é </a:t>
            </a:r>
            <a:r>
              <a:rPr lang="pt-BR" sz="1600" dirty="0"/>
              <a:t>DMA e qual a vantagem desta técnica? </a:t>
            </a:r>
            <a:endParaRPr lang="pt-BR" sz="1600" dirty="0" smtClean="0"/>
          </a:p>
          <a:p>
            <a:pPr algn="just"/>
            <a:r>
              <a:rPr lang="pt-BR" sz="1600" dirty="0" smtClean="0">
                <a:solidFill>
                  <a:srgbClr val="FF0000"/>
                </a:solidFill>
              </a:rPr>
              <a:t>R A </a:t>
            </a:r>
            <a:r>
              <a:rPr lang="pt-BR" sz="1600" dirty="0">
                <a:solidFill>
                  <a:srgbClr val="FF0000"/>
                </a:solidFill>
              </a:rPr>
              <a:t>técnica de DMA permite que um bloco de dados seja transferido entre a memória principal e dispositivos de E/S, sem a intervenção do processador, exceto no início e no final da transferência. Quando o sistema deseja ler ou gravar um bloco de dados, o processador informa ao controlador sua localização, o dispositivo de E/S, a posição inicial da memória de onde os dados serão lidos ou gravados e o tamanho do bloco. Com estas informações, o controlador realiza a transferência entre o periférico e a memória principal, e o processador é somente interrompido no final da operação </a:t>
            </a:r>
          </a:p>
        </p:txBody>
      </p:sp>
    </p:spTree>
    <p:extLst>
      <p:ext uri="{BB962C8B-B14F-4D97-AF65-F5344CB8AC3E}">
        <p14:creationId xmlns:p14="http://schemas.microsoft.com/office/powerpoint/2010/main" val="3541990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sz="2800" b="1" dirty="0" smtClean="0"/>
              <a:t>Introdução</a:t>
            </a:r>
            <a:endParaRPr lang="pt-BR" sz="2800" b="1" dirty="0"/>
          </a:p>
        </p:txBody>
      </p:sp>
      <p:sp>
        <p:nvSpPr>
          <p:cNvPr id="3" name="Retângulo 2"/>
          <p:cNvSpPr/>
          <p:nvPr/>
        </p:nvSpPr>
        <p:spPr>
          <a:xfrm>
            <a:off x="827584" y="1916832"/>
            <a:ext cx="7344816" cy="3693319"/>
          </a:xfrm>
          <a:prstGeom prst="rect">
            <a:avLst/>
          </a:prstGeom>
        </p:spPr>
        <p:txBody>
          <a:bodyPr wrap="square">
            <a:spAutoFit/>
          </a:bodyPr>
          <a:lstStyle/>
          <a:p>
            <a:pPr algn="just"/>
            <a:r>
              <a:rPr lang="pt-BR" sz="1800" dirty="0"/>
              <a:t>Os sistemas operacionais podem ser vistos como um conjunto de rotinas que executam concorrentemente de forma ordenada. A possibilidade de o processador executar instruções em paralelo com operações de E/S permite que diversas tarefas sejam executadas concorrentemente. O conceito é o principio básico para o projeto e a implementação dos sistemas </a:t>
            </a:r>
            <a:r>
              <a:rPr lang="pt-BR" sz="1800" dirty="0" err="1"/>
              <a:t>multiprogramáveis</a:t>
            </a:r>
            <a:r>
              <a:rPr lang="pt-BR" sz="1800" dirty="0"/>
              <a:t>. </a:t>
            </a:r>
            <a:endParaRPr lang="pt-BR" sz="1800" dirty="0" smtClean="0"/>
          </a:p>
          <a:p>
            <a:pPr algn="just"/>
            <a:endParaRPr lang="pt-BR" sz="1800" dirty="0"/>
          </a:p>
          <a:p>
            <a:pPr algn="just"/>
            <a:r>
              <a:rPr lang="pt-BR" sz="1800" dirty="0"/>
              <a:t>Os sistemas </a:t>
            </a:r>
            <a:r>
              <a:rPr lang="pt-BR" sz="1800" dirty="0" err="1"/>
              <a:t>multiprogramáveis</a:t>
            </a:r>
            <a:r>
              <a:rPr lang="pt-BR" sz="1800" dirty="0"/>
              <a:t> surgiram a partir de limitações existentes nos sistemas </a:t>
            </a:r>
            <a:r>
              <a:rPr lang="pt-BR" sz="1800" dirty="0" err="1"/>
              <a:t>monoprogramáveis</a:t>
            </a:r>
            <a:r>
              <a:rPr lang="pt-BR" sz="1800" dirty="0"/>
              <a:t>. Neste tipo de sistema, os recursos computacionais como processador, memória e dispositivos de E/S eram utilizados de maneira pouco eficiente, limitando o desempenho destas arquiteturas. Muitos destes recursos de alto custo permaneciam muitas vezes ociosos por longos períodos de tempo.</a:t>
            </a:r>
          </a:p>
        </p:txBody>
      </p:sp>
      <p:sp>
        <p:nvSpPr>
          <p:cNvPr id="4" name="Text Box 4"/>
          <p:cNvSpPr txBox="1">
            <a:spLocks noChangeArrowheads="1"/>
          </p:cNvSpPr>
          <p:nvPr/>
        </p:nvSpPr>
        <p:spPr bwMode="auto">
          <a:xfrm>
            <a:off x="6035675" y="152400"/>
            <a:ext cx="3032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3200" b="1" dirty="0">
                <a:solidFill>
                  <a:srgbClr val="000000"/>
                </a:solidFill>
                <a:effectLst>
                  <a:outerShdw blurRad="38100" dist="38100" dir="2700000" algn="tl">
                    <a:srgbClr val="C0C0C0"/>
                  </a:outerShdw>
                </a:effectLst>
                <a:latin typeface="Impact" pitchFamily="34" charset="0"/>
              </a:rPr>
              <a:t>3 – Concorrência</a:t>
            </a:r>
            <a:endParaRPr lang="en-US" altLang="pt-BR" sz="3200" b="1" dirty="0">
              <a:solidFill>
                <a:srgbClr val="000000"/>
              </a:solidFill>
              <a:effectLst>
                <a:outerShdw blurRad="38100" dist="38100" dir="2700000" algn="tl">
                  <a:srgbClr val="C0C0C0"/>
                </a:outerShdw>
              </a:effectLst>
              <a:latin typeface="Impact" pitchFamily="34" charset="0"/>
            </a:endParaRPr>
          </a:p>
        </p:txBody>
      </p:sp>
    </p:spTree>
    <p:extLst>
      <p:ext uri="{BB962C8B-B14F-4D97-AF65-F5344CB8AC3E}">
        <p14:creationId xmlns:p14="http://schemas.microsoft.com/office/powerpoint/2010/main" val="18331032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539552" y="620688"/>
            <a:ext cx="8352928" cy="4801314"/>
          </a:xfrm>
          <a:prstGeom prst="rect">
            <a:avLst/>
          </a:prstGeom>
        </p:spPr>
        <p:txBody>
          <a:bodyPr wrap="square">
            <a:spAutoFit/>
          </a:bodyPr>
          <a:lstStyle/>
          <a:p>
            <a:pPr algn="just"/>
            <a:r>
              <a:rPr lang="pt-BR" sz="1800" dirty="0"/>
              <a:t>8) Como a técnica de </a:t>
            </a:r>
            <a:r>
              <a:rPr lang="pt-BR" sz="1800" dirty="0" err="1"/>
              <a:t>buffering</a:t>
            </a:r>
            <a:r>
              <a:rPr lang="pt-BR" sz="1800" dirty="0"/>
              <a:t> permite aumentar a concorrência em um sistema computacional? </a:t>
            </a:r>
            <a:endParaRPr lang="pt-BR" sz="1800" dirty="0" smtClean="0"/>
          </a:p>
          <a:p>
            <a:pPr algn="just"/>
            <a:r>
              <a:rPr lang="pt-BR" sz="1800" dirty="0" smtClean="0">
                <a:solidFill>
                  <a:srgbClr val="FF0000"/>
                </a:solidFill>
              </a:rPr>
              <a:t>R Como </a:t>
            </a:r>
            <a:r>
              <a:rPr lang="pt-BR" sz="1800" dirty="0">
                <a:solidFill>
                  <a:srgbClr val="FF0000"/>
                </a:solidFill>
              </a:rPr>
              <a:t>o </a:t>
            </a:r>
            <a:r>
              <a:rPr lang="pt-BR" sz="1800" dirty="0" err="1">
                <a:solidFill>
                  <a:srgbClr val="FF0000"/>
                </a:solidFill>
              </a:rPr>
              <a:t>buffering</a:t>
            </a:r>
            <a:r>
              <a:rPr lang="pt-BR" sz="1800" dirty="0">
                <a:solidFill>
                  <a:srgbClr val="FF0000"/>
                </a:solidFill>
              </a:rPr>
              <a:t> permite minimizar o problema da disparidade da velocidade de processamento existente entre o processador e os dispositivos de E/S, esta técnica permite manter, na maior parte do tempo, processador e dispositivos de E/S ocupados. </a:t>
            </a:r>
          </a:p>
          <a:p>
            <a:pPr algn="just"/>
            <a:r>
              <a:rPr lang="pt-BR" sz="1800" dirty="0"/>
              <a:t>9) Explique o mecanismo de </a:t>
            </a:r>
            <a:r>
              <a:rPr lang="pt-BR" sz="1800" dirty="0" err="1"/>
              <a:t>spooling</a:t>
            </a:r>
            <a:r>
              <a:rPr lang="pt-BR" sz="1800" dirty="0"/>
              <a:t> de impressão. </a:t>
            </a:r>
            <a:endParaRPr lang="pt-BR" sz="1800" dirty="0" smtClean="0"/>
          </a:p>
          <a:p>
            <a:pPr algn="just"/>
            <a:r>
              <a:rPr lang="pt-BR" sz="1800" dirty="0" smtClean="0">
                <a:solidFill>
                  <a:srgbClr val="FF0000"/>
                </a:solidFill>
              </a:rPr>
              <a:t>R No </a:t>
            </a:r>
            <a:r>
              <a:rPr lang="pt-BR" sz="1800" dirty="0">
                <a:solidFill>
                  <a:srgbClr val="FF0000"/>
                </a:solidFill>
              </a:rPr>
              <a:t>momento em que um comando de impressão é executado, as informações que serão impressas são gravadas antes em um arquivo em disco, conhecido como arquivo de </a:t>
            </a:r>
            <a:r>
              <a:rPr lang="pt-BR" sz="1800" dirty="0" err="1">
                <a:solidFill>
                  <a:srgbClr val="FF0000"/>
                </a:solidFill>
              </a:rPr>
              <a:t>spool</a:t>
            </a:r>
            <a:r>
              <a:rPr lang="pt-BR" sz="1800" dirty="0">
                <a:solidFill>
                  <a:srgbClr val="FF0000"/>
                </a:solidFill>
              </a:rPr>
              <a:t>, liberando imediatamente o programa para outras atividades. Posteriormente, o sistema operacional encarrega-se em direcionar o conteúdo do arquivo de </a:t>
            </a:r>
            <a:r>
              <a:rPr lang="pt-BR" sz="1800" dirty="0" err="1">
                <a:solidFill>
                  <a:srgbClr val="FF0000"/>
                </a:solidFill>
              </a:rPr>
              <a:t>spool</a:t>
            </a:r>
            <a:r>
              <a:rPr lang="pt-BR" sz="1800" dirty="0">
                <a:solidFill>
                  <a:srgbClr val="FF0000"/>
                </a:solidFill>
              </a:rPr>
              <a:t> para a impressora.</a:t>
            </a:r>
            <a:r>
              <a:rPr lang="pt-BR" sz="1800" dirty="0"/>
              <a:t> </a:t>
            </a:r>
          </a:p>
          <a:p>
            <a:pPr algn="just"/>
            <a:r>
              <a:rPr lang="pt-BR" sz="1800" dirty="0"/>
              <a:t>10) Por que as questões de proteção torna-se fundamental em ambientes </a:t>
            </a:r>
            <a:r>
              <a:rPr lang="pt-BR" sz="1800" dirty="0" err="1"/>
              <a:t>multiprogramáveis</a:t>
            </a:r>
            <a:r>
              <a:rPr lang="pt-BR" sz="1800" dirty="0"/>
              <a:t> ? </a:t>
            </a:r>
            <a:endParaRPr lang="pt-BR" sz="1800" dirty="0" smtClean="0"/>
          </a:p>
          <a:p>
            <a:pPr algn="just"/>
            <a:r>
              <a:rPr lang="pt-BR" sz="1800" dirty="0" smtClean="0">
                <a:solidFill>
                  <a:srgbClr val="FF0000"/>
                </a:solidFill>
              </a:rPr>
              <a:t>R Se </a:t>
            </a:r>
            <a:r>
              <a:rPr lang="pt-BR" sz="1800" dirty="0">
                <a:solidFill>
                  <a:srgbClr val="FF0000"/>
                </a:solidFill>
              </a:rPr>
              <a:t>considerarmos que diversos usuários estão compartilhando os mesmos recursos como memória, processador e dispositivos de E/S, deve existir uma preocupação em garantir a confiabilidade e a integridade dos programas e dados dos usuários, além do próprio sistema operacional. </a:t>
            </a:r>
          </a:p>
        </p:txBody>
      </p:sp>
    </p:spTree>
    <p:extLst>
      <p:ext uri="{BB962C8B-B14F-4D97-AF65-F5344CB8AC3E}">
        <p14:creationId xmlns:p14="http://schemas.microsoft.com/office/powerpoint/2010/main" val="12194995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rot="-5404767">
            <a:off x="-2722562" y="3752850"/>
            <a:ext cx="5810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2000">
                <a:solidFill>
                  <a:schemeClr val="bg1"/>
                </a:solidFill>
              </a:rPr>
              <a:t>Arquitetura de Sistemas Operacionais – Machado/Maia</a:t>
            </a:r>
            <a:endParaRPr lang="en-US" altLang="pt-BR" sz="2000">
              <a:solidFill>
                <a:schemeClr val="bg1"/>
              </a:solidFill>
            </a:endParaRPr>
          </a:p>
        </p:txBody>
      </p:sp>
      <p:sp>
        <p:nvSpPr>
          <p:cNvPr id="20484" name="Text Box 4"/>
          <p:cNvSpPr txBox="1">
            <a:spLocks noChangeArrowheads="1"/>
          </p:cNvSpPr>
          <p:nvPr/>
        </p:nvSpPr>
        <p:spPr bwMode="auto">
          <a:xfrm>
            <a:off x="1952147" y="1052736"/>
            <a:ext cx="581120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pt-BR" altLang="pt-BR" sz="3200" b="1" dirty="0">
              <a:solidFill>
                <a:srgbClr val="000000"/>
              </a:solidFill>
              <a:effectLst>
                <a:outerShdw blurRad="38100" dist="38100" dir="2700000" algn="tl">
                  <a:srgbClr val="C0C0C0"/>
                </a:outerShdw>
              </a:effectLst>
              <a:latin typeface="Impact" pitchFamily="34" charset="0"/>
            </a:endParaRPr>
          </a:p>
          <a:p>
            <a:pPr algn="ctr"/>
            <a:endParaRPr lang="pt-BR" altLang="pt-BR" sz="3200" b="1" dirty="0">
              <a:solidFill>
                <a:srgbClr val="000000"/>
              </a:solidFill>
              <a:effectLst>
                <a:outerShdw blurRad="38100" dist="38100" dir="2700000" algn="tl">
                  <a:srgbClr val="C0C0C0"/>
                </a:outerShdw>
              </a:effectLst>
              <a:latin typeface="Impact" pitchFamily="34" charset="0"/>
            </a:endParaRPr>
          </a:p>
          <a:p>
            <a:pPr algn="ctr"/>
            <a:r>
              <a:rPr lang="pt-BR" altLang="pt-BR" sz="3200" b="1" dirty="0">
                <a:solidFill>
                  <a:srgbClr val="000000"/>
                </a:solidFill>
                <a:effectLst>
                  <a:outerShdw blurRad="38100" dist="38100" dir="2700000" algn="tl">
                    <a:srgbClr val="C0C0C0"/>
                  </a:outerShdw>
                </a:effectLst>
                <a:latin typeface="Impact" pitchFamily="34" charset="0"/>
              </a:rPr>
              <a:t>Capítulo 4 </a:t>
            </a:r>
          </a:p>
          <a:p>
            <a:pPr algn="ctr"/>
            <a:endParaRPr lang="pt-BR" altLang="pt-BR" sz="3200" b="1" dirty="0">
              <a:solidFill>
                <a:srgbClr val="000000"/>
              </a:solidFill>
              <a:effectLst>
                <a:outerShdw blurRad="38100" dist="38100" dir="2700000" algn="tl">
                  <a:srgbClr val="C0C0C0"/>
                </a:outerShdw>
              </a:effectLst>
              <a:latin typeface="Impact" pitchFamily="34" charset="0"/>
            </a:endParaRPr>
          </a:p>
          <a:p>
            <a:pPr algn="ctr"/>
            <a:r>
              <a:rPr lang="pt-BR" altLang="pt-BR" sz="3200" b="1" dirty="0">
                <a:solidFill>
                  <a:srgbClr val="000000"/>
                </a:solidFill>
                <a:effectLst>
                  <a:outerShdw blurRad="38100" dist="38100" dir="2700000" algn="tl">
                    <a:srgbClr val="C0C0C0"/>
                  </a:outerShdw>
                </a:effectLst>
                <a:latin typeface="Impact" pitchFamily="34" charset="0"/>
              </a:rPr>
              <a:t>Estrutura do Sistema Operacional</a:t>
            </a:r>
            <a:endParaRPr lang="en-US" altLang="pt-BR" sz="3200" b="1" dirty="0">
              <a:solidFill>
                <a:srgbClr val="000000"/>
              </a:solidFill>
              <a:effectLst>
                <a:outerShdw blurRad="38100" dist="38100" dir="2700000" algn="tl">
                  <a:srgbClr val="C0C0C0"/>
                </a:outerShdw>
              </a:effectLst>
              <a:latin typeface="Impact" pitchFamily="34" charset="0"/>
            </a:endParaRPr>
          </a:p>
        </p:txBody>
      </p:sp>
      <p:sp>
        <p:nvSpPr>
          <p:cNvPr id="20486" name="Rectangle 6"/>
          <p:cNvSpPr>
            <a:spLocks noChangeArrowheads="1"/>
          </p:cNvSpPr>
          <p:nvPr/>
        </p:nvSpPr>
        <p:spPr bwMode="auto">
          <a:xfrm>
            <a:off x="609600" y="838200"/>
            <a:ext cx="739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pt-BR" altLang="pt-BR" sz="2800" b="1">
                <a:latin typeface="Arrus BT" charset="0"/>
                <a:cs typeface="Times New Roman" pitchFamily="18" charset="0"/>
              </a:rPr>
              <a:t>	</a:t>
            </a:r>
          </a:p>
        </p:txBody>
      </p:sp>
    </p:spTree>
    <p:extLst>
      <p:ext uri="{BB962C8B-B14F-4D97-AF65-F5344CB8AC3E}">
        <p14:creationId xmlns:p14="http://schemas.microsoft.com/office/powerpoint/2010/main" val="4180858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rot="-5404767">
            <a:off x="-2722562" y="3752850"/>
            <a:ext cx="5810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2000" dirty="0">
                <a:solidFill>
                  <a:schemeClr val="bg1"/>
                </a:solidFill>
              </a:rPr>
              <a:t>Arquitetura de Sistemas Operacionais – Machado/Maia</a:t>
            </a:r>
            <a:endParaRPr lang="en-US" altLang="pt-BR" sz="2000" dirty="0">
              <a:solidFill>
                <a:schemeClr val="bg1"/>
              </a:solidFill>
            </a:endParaRPr>
          </a:p>
        </p:txBody>
      </p:sp>
      <p:sp>
        <p:nvSpPr>
          <p:cNvPr id="19460" name="Text Box 4"/>
          <p:cNvSpPr txBox="1">
            <a:spLocks noChangeArrowheads="1"/>
          </p:cNvSpPr>
          <p:nvPr/>
        </p:nvSpPr>
        <p:spPr bwMode="auto">
          <a:xfrm>
            <a:off x="2762250" y="152400"/>
            <a:ext cx="6305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3200" b="1">
                <a:solidFill>
                  <a:srgbClr val="000000"/>
                </a:solidFill>
                <a:effectLst>
                  <a:outerShdw blurRad="38100" dist="38100" dir="2700000" algn="tl">
                    <a:srgbClr val="C0C0C0"/>
                  </a:outerShdw>
                </a:effectLst>
                <a:latin typeface="Impact" pitchFamily="34" charset="0"/>
              </a:rPr>
              <a:t>4 – Estrutura do Sistema Operacional</a:t>
            </a:r>
            <a:endParaRPr lang="en-US" altLang="pt-BR" sz="3200" b="1">
              <a:solidFill>
                <a:srgbClr val="000000"/>
              </a:solidFill>
              <a:effectLst>
                <a:outerShdw blurRad="38100" dist="38100" dir="2700000" algn="tl">
                  <a:srgbClr val="C0C0C0"/>
                </a:outerShdw>
              </a:effectLst>
              <a:latin typeface="Impact" pitchFamily="34" charset="0"/>
            </a:endParaRPr>
          </a:p>
        </p:txBody>
      </p:sp>
      <p:sp>
        <p:nvSpPr>
          <p:cNvPr id="19462" name="Rectangle 6"/>
          <p:cNvSpPr>
            <a:spLocks noChangeArrowheads="1"/>
          </p:cNvSpPr>
          <p:nvPr/>
        </p:nvSpPr>
        <p:spPr bwMode="auto">
          <a:xfrm>
            <a:off x="609600" y="838200"/>
            <a:ext cx="8534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
            </a:pPr>
            <a:r>
              <a:rPr lang="pt-BR" altLang="pt-BR" sz="2800" b="1" dirty="0">
                <a:latin typeface="Arrus BT" charset="0"/>
                <a:cs typeface="Times New Roman" pitchFamily="18" charset="0"/>
              </a:rPr>
              <a:t> </a:t>
            </a:r>
            <a:r>
              <a:rPr lang="pt-BR" altLang="pt-BR" sz="2800" b="1" dirty="0" smtClean="0">
                <a:latin typeface="Arrus BT" charset="0"/>
                <a:cs typeface="Times New Roman" pitchFamily="18" charset="0"/>
              </a:rPr>
              <a:t>Introdução</a:t>
            </a:r>
            <a:r>
              <a:rPr lang="en-US" altLang="pt-BR" sz="2800" b="1" dirty="0" smtClean="0">
                <a:latin typeface="Arrus BT" charset="0"/>
                <a:cs typeface="Times New Roman" pitchFamily="18" charset="0"/>
              </a:rPr>
              <a:t> </a:t>
            </a:r>
            <a:r>
              <a:rPr lang="pt-BR" altLang="pt-BR" sz="2800" b="1" dirty="0" smtClean="0">
                <a:latin typeface="Arrus BT" charset="0"/>
                <a:cs typeface="Times New Roman" pitchFamily="18" charset="0"/>
              </a:rPr>
              <a:t> </a:t>
            </a:r>
            <a:endParaRPr lang="pt-BR" altLang="pt-BR" sz="2800" b="1" dirty="0">
              <a:latin typeface="Arrus BT" charset="0"/>
              <a:cs typeface="Times New Roman" pitchFamily="18" charset="0"/>
            </a:endParaRPr>
          </a:p>
          <a:p>
            <a:pPr>
              <a:spcBef>
                <a:spcPct val="50000"/>
              </a:spcBef>
              <a:buFont typeface="Wingdings" pitchFamily="2" charset="2"/>
              <a:buNone/>
            </a:pPr>
            <a:r>
              <a:rPr lang="pt-BR" altLang="pt-BR" sz="2800" b="1" dirty="0">
                <a:latin typeface="Arrus BT" charset="0"/>
                <a:cs typeface="Times New Roman" pitchFamily="18" charset="0"/>
              </a:rPr>
              <a:t>	</a:t>
            </a:r>
          </a:p>
        </p:txBody>
      </p:sp>
      <p:sp>
        <p:nvSpPr>
          <p:cNvPr id="19463" name="Text Box 7"/>
          <p:cNvSpPr txBox="1">
            <a:spLocks noChangeArrowheads="1"/>
          </p:cNvSpPr>
          <p:nvPr/>
        </p:nvSpPr>
        <p:spPr bwMode="auto">
          <a:xfrm>
            <a:off x="8494713" y="6400800"/>
            <a:ext cx="573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a:t>4/1</a:t>
            </a:r>
            <a:endParaRPr lang="en-US" altLang="pt-BR"/>
          </a:p>
        </p:txBody>
      </p:sp>
      <p:graphicFrame>
        <p:nvGraphicFramePr>
          <p:cNvPr id="19467" name="Object 11"/>
          <p:cNvGraphicFramePr>
            <a:graphicFrameLocks noChangeAspect="1"/>
          </p:cNvGraphicFramePr>
          <p:nvPr>
            <p:extLst>
              <p:ext uri="{D42A27DB-BD31-4B8C-83A1-F6EECF244321}">
                <p14:modId xmlns:p14="http://schemas.microsoft.com/office/powerpoint/2010/main" val="2518283922"/>
              </p:ext>
            </p:extLst>
          </p:nvPr>
        </p:nvGraphicFramePr>
        <p:xfrm>
          <a:off x="6876256" y="1676400"/>
          <a:ext cx="1944216" cy="4648200"/>
        </p:xfrm>
        <a:graphic>
          <a:graphicData uri="http://schemas.openxmlformats.org/presentationml/2006/ole">
            <mc:AlternateContent xmlns:mc="http://schemas.openxmlformats.org/markup-compatibility/2006">
              <mc:Choice xmlns:v="urn:schemas-microsoft-com:vml" Requires="v">
                <p:oleObj spid="_x0000_s48156" name="CorelDRAW" r:id="rId3" imgW="1454040" imgH="2724120" progId="CorelDRAW.Graphic.10">
                  <p:embed/>
                </p:oleObj>
              </mc:Choice>
              <mc:Fallback>
                <p:oleObj name="CorelDRAW" r:id="rId3" imgW="1454040" imgH="2724120" progId="CorelDRAW.Graphic.1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256" y="1676400"/>
                        <a:ext cx="1944216" cy="4648200"/>
                      </a:xfrm>
                      <a:prstGeom prst="rect">
                        <a:avLst/>
                      </a:prstGeom>
                      <a:noFill/>
                      <a:ln>
                        <a:noFill/>
                      </a:ln>
                      <a:effectLst/>
                    </p:spPr>
                  </p:pic>
                </p:oleObj>
              </mc:Fallback>
            </mc:AlternateContent>
          </a:graphicData>
        </a:graphic>
      </p:graphicFrame>
      <p:sp>
        <p:nvSpPr>
          <p:cNvPr id="2" name="Retângulo 1"/>
          <p:cNvSpPr/>
          <p:nvPr/>
        </p:nvSpPr>
        <p:spPr>
          <a:xfrm>
            <a:off x="182563" y="1652602"/>
            <a:ext cx="6621685" cy="5016758"/>
          </a:xfrm>
          <a:prstGeom prst="rect">
            <a:avLst/>
          </a:prstGeom>
        </p:spPr>
        <p:txBody>
          <a:bodyPr wrap="square">
            <a:spAutoFit/>
          </a:bodyPr>
          <a:lstStyle/>
          <a:p>
            <a:r>
              <a:rPr lang="pt-BR" sz="2000" dirty="0" smtClean="0"/>
              <a:t>A</a:t>
            </a:r>
            <a:r>
              <a:rPr lang="pt-BR" sz="2000" dirty="0"/>
              <a:t> Estrutura do Sistema Operacional </a:t>
            </a:r>
            <a:r>
              <a:rPr lang="pt-BR" sz="2000" dirty="0" smtClean="0"/>
              <a:t> </a:t>
            </a:r>
            <a:r>
              <a:rPr lang="pt-BR" sz="2000" dirty="0"/>
              <a:t>é formado por um conjunto de rotinas que oferecem serviços aos usuários, às suas aplicações, e também ao próprio sistema. Esse conjunto de rotinas é denominado núcleo ou </a:t>
            </a:r>
            <a:r>
              <a:rPr lang="pt-BR" sz="2000" b="1" dirty="0" err="1"/>
              <a:t>kernel</a:t>
            </a:r>
            <a:r>
              <a:rPr lang="pt-BR" sz="2000" dirty="0"/>
              <a:t>. </a:t>
            </a:r>
            <a:endParaRPr lang="pt-BR" sz="2000" dirty="0" smtClean="0"/>
          </a:p>
          <a:p>
            <a:pPr algn="just"/>
            <a:r>
              <a:rPr lang="pt-BR" sz="2000" dirty="0" smtClean="0"/>
              <a:t>É </a:t>
            </a:r>
            <a:r>
              <a:rPr lang="pt-BR" sz="2000" dirty="0"/>
              <a:t>importante não confundir o núcleo do sistema com aplicações, utilitários ou o interpretador de comandos, que acompanham o sistema operacional. </a:t>
            </a:r>
            <a:endParaRPr lang="pt-BR" sz="2000" dirty="0" smtClean="0"/>
          </a:p>
          <a:p>
            <a:r>
              <a:rPr lang="pt-BR" sz="2000" dirty="0" smtClean="0"/>
              <a:t>Existe </a:t>
            </a:r>
            <a:r>
              <a:rPr lang="pt-BR" sz="2000" dirty="0"/>
              <a:t>uma grande dificuldade em compreender a estrutura e o funcionamento de um sistema operacional, pois ele não é executado como uma aplicação tipicamente </a:t>
            </a:r>
            <a:r>
              <a:rPr lang="pt-BR" sz="2000" dirty="0" smtClean="0"/>
              <a:t>sequencial</a:t>
            </a:r>
            <a:r>
              <a:rPr lang="pt-BR" sz="2000" dirty="0"/>
              <a:t>, com início, meio e fim. </a:t>
            </a:r>
            <a:endParaRPr lang="pt-BR" sz="2000" dirty="0" smtClean="0"/>
          </a:p>
          <a:p>
            <a:r>
              <a:rPr lang="pt-BR" sz="2000" dirty="0" smtClean="0"/>
              <a:t>Os </a:t>
            </a:r>
            <a:r>
              <a:rPr lang="pt-BR" sz="2000" dirty="0"/>
              <a:t>procedimentos do sistema são executados </a:t>
            </a:r>
            <a:r>
              <a:rPr lang="pt-BR" sz="2000" dirty="0" smtClean="0"/>
              <a:t>concorrentemente </a:t>
            </a:r>
            <a:r>
              <a:rPr lang="pt-BR" sz="2000" dirty="0"/>
              <a:t>sem uma ordem predefinida, com base em eventos dissociados do tempo (eventos assíncronos). Muitos desses eventos estão relacionados ao hardware e a tarefas internas do próprio sistema operacional.</a:t>
            </a:r>
          </a:p>
        </p:txBody>
      </p:sp>
    </p:spTree>
    <p:extLst>
      <p:ext uri="{BB962C8B-B14F-4D97-AF65-F5344CB8AC3E}">
        <p14:creationId xmlns:p14="http://schemas.microsoft.com/office/powerpoint/2010/main" val="21822285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107504" y="1964353"/>
            <a:ext cx="6984776" cy="3785652"/>
          </a:xfrm>
          <a:prstGeom prst="rect">
            <a:avLst/>
          </a:prstGeom>
        </p:spPr>
        <p:txBody>
          <a:bodyPr wrap="square">
            <a:spAutoFit/>
          </a:bodyPr>
          <a:lstStyle/>
          <a:p>
            <a:r>
              <a:rPr lang="pt-BR" sz="2000" dirty="0" smtClean="0"/>
              <a:t>As </a:t>
            </a:r>
            <a:r>
              <a:rPr lang="pt-BR" sz="2000" dirty="0"/>
              <a:t>funções do </a:t>
            </a:r>
            <a:r>
              <a:rPr lang="pt-BR" sz="2000" dirty="0" err="1"/>
              <a:t>kernel</a:t>
            </a:r>
            <a:r>
              <a:rPr lang="pt-BR" sz="2000" dirty="0"/>
              <a:t> encontrada na maioria dos sistemas operacionais estão listadas a seguir: </a:t>
            </a:r>
            <a:endParaRPr lang="pt-BR" sz="2000" dirty="0" smtClean="0"/>
          </a:p>
          <a:p>
            <a:r>
              <a:rPr lang="en-US" sz="2000" dirty="0" smtClean="0"/>
              <a:t>➢</a:t>
            </a:r>
            <a:r>
              <a:rPr lang="pt-BR" sz="2000" dirty="0" smtClean="0"/>
              <a:t> </a:t>
            </a:r>
            <a:r>
              <a:rPr lang="pt-BR" sz="2000" dirty="0"/>
              <a:t>Tratamento de interrupção e exceções; </a:t>
            </a:r>
            <a:endParaRPr lang="pt-BR" sz="2000" dirty="0" smtClean="0"/>
          </a:p>
          <a:p>
            <a:r>
              <a:rPr lang="en-US" sz="2000" dirty="0" smtClean="0"/>
              <a:t>➢</a:t>
            </a:r>
            <a:r>
              <a:rPr lang="pt-BR" sz="2000" dirty="0" smtClean="0"/>
              <a:t> </a:t>
            </a:r>
            <a:r>
              <a:rPr lang="pt-BR" sz="2000" dirty="0"/>
              <a:t>Criação e eliminação de processos e threads; </a:t>
            </a:r>
            <a:endParaRPr lang="pt-BR" sz="2000" dirty="0" smtClean="0"/>
          </a:p>
          <a:p>
            <a:r>
              <a:rPr lang="en-US" sz="2000" dirty="0" smtClean="0"/>
              <a:t>➢</a:t>
            </a:r>
            <a:r>
              <a:rPr lang="pt-BR" sz="2000" dirty="0" smtClean="0"/>
              <a:t> </a:t>
            </a:r>
            <a:r>
              <a:rPr lang="pt-BR" sz="2000" dirty="0"/>
              <a:t>Sincronização e comunicação entre processos e threads; </a:t>
            </a:r>
            <a:endParaRPr lang="pt-BR" sz="2000" dirty="0" smtClean="0"/>
          </a:p>
          <a:p>
            <a:r>
              <a:rPr lang="en-US" sz="2000" dirty="0" smtClean="0"/>
              <a:t>➢</a:t>
            </a:r>
            <a:r>
              <a:rPr lang="pt-BR" sz="2000" dirty="0" smtClean="0"/>
              <a:t> </a:t>
            </a:r>
            <a:r>
              <a:rPr lang="pt-BR" sz="2000" dirty="0"/>
              <a:t>Escalonamento e controle dos processos e threads; </a:t>
            </a:r>
            <a:endParaRPr lang="pt-BR" sz="2000" dirty="0" smtClean="0"/>
          </a:p>
          <a:p>
            <a:r>
              <a:rPr lang="en-US" sz="2000" dirty="0" smtClean="0"/>
              <a:t>➢</a:t>
            </a:r>
            <a:r>
              <a:rPr lang="pt-BR" sz="2000" dirty="0" smtClean="0"/>
              <a:t> </a:t>
            </a:r>
            <a:r>
              <a:rPr lang="pt-BR" sz="2000" dirty="0"/>
              <a:t>Gerência de memória; </a:t>
            </a:r>
            <a:endParaRPr lang="pt-BR" sz="2000" dirty="0" smtClean="0"/>
          </a:p>
          <a:p>
            <a:r>
              <a:rPr lang="en-US" sz="2000" dirty="0" smtClean="0"/>
              <a:t>➢</a:t>
            </a:r>
            <a:r>
              <a:rPr lang="pt-BR" sz="2000" dirty="0" smtClean="0"/>
              <a:t> </a:t>
            </a:r>
            <a:r>
              <a:rPr lang="pt-BR" sz="2000" dirty="0"/>
              <a:t>Gerência de sistema de arquivos; </a:t>
            </a:r>
            <a:endParaRPr lang="pt-BR" sz="2000" dirty="0" smtClean="0"/>
          </a:p>
          <a:p>
            <a:r>
              <a:rPr lang="en-US" sz="2000" dirty="0" smtClean="0"/>
              <a:t>➢</a:t>
            </a:r>
            <a:r>
              <a:rPr lang="pt-BR" sz="2000" dirty="0" smtClean="0"/>
              <a:t> </a:t>
            </a:r>
            <a:r>
              <a:rPr lang="pt-BR" sz="2000" dirty="0"/>
              <a:t>Gerência de dispositivos de E/S; </a:t>
            </a:r>
            <a:endParaRPr lang="pt-BR" sz="2000" dirty="0" smtClean="0"/>
          </a:p>
          <a:p>
            <a:r>
              <a:rPr lang="en-US" sz="2000" dirty="0" smtClean="0"/>
              <a:t>➢</a:t>
            </a:r>
            <a:r>
              <a:rPr lang="pt-BR" sz="2000" dirty="0" smtClean="0"/>
              <a:t> </a:t>
            </a:r>
            <a:r>
              <a:rPr lang="pt-BR" sz="2000" dirty="0"/>
              <a:t>Suporte a redes locais e distribuídas; </a:t>
            </a:r>
            <a:endParaRPr lang="pt-BR" sz="2000" dirty="0" smtClean="0"/>
          </a:p>
          <a:p>
            <a:r>
              <a:rPr lang="en-US" sz="2000" dirty="0" smtClean="0"/>
              <a:t>➢</a:t>
            </a:r>
            <a:r>
              <a:rPr lang="pt-BR" sz="2000" dirty="0" smtClean="0"/>
              <a:t> </a:t>
            </a:r>
            <a:r>
              <a:rPr lang="pt-BR" sz="2000" dirty="0"/>
              <a:t>Contabilização do uso do sistema; </a:t>
            </a:r>
            <a:endParaRPr lang="pt-BR" sz="2000" dirty="0" smtClean="0"/>
          </a:p>
          <a:p>
            <a:r>
              <a:rPr lang="en-US" sz="2000" dirty="0" smtClean="0"/>
              <a:t>➢</a:t>
            </a:r>
            <a:r>
              <a:rPr lang="pt-BR" sz="2000" dirty="0" smtClean="0"/>
              <a:t> </a:t>
            </a:r>
            <a:r>
              <a:rPr lang="pt-BR" sz="2000" dirty="0"/>
              <a:t>Auditoria e segurança do sistema.</a:t>
            </a:r>
          </a:p>
        </p:txBody>
      </p:sp>
      <p:sp>
        <p:nvSpPr>
          <p:cNvPr id="4" name="Rectangle 6"/>
          <p:cNvSpPr>
            <a:spLocks noChangeArrowheads="1"/>
          </p:cNvSpPr>
          <p:nvPr/>
        </p:nvSpPr>
        <p:spPr bwMode="auto">
          <a:xfrm>
            <a:off x="609600" y="838200"/>
            <a:ext cx="8534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
            </a:pPr>
            <a:r>
              <a:rPr lang="pt-BR" altLang="pt-BR" sz="2800" b="1" dirty="0">
                <a:latin typeface="Arrus BT" charset="0"/>
                <a:cs typeface="Times New Roman" pitchFamily="18" charset="0"/>
              </a:rPr>
              <a:t> </a:t>
            </a:r>
            <a:r>
              <a:rPr lang="pt-BR" altLang="pt-BR" sz="2800" b="1" dirty="0" smtClean="0">
                <a:latin typeface="Arrus BT" charset="0"/>
                <a:cs typeface="Times New Roman" pitchFamily="18" charset="0"/>
              </a:rPr>
              <a:t>Funções do </a:t>
            </a:r>
            <a:r>
              <a:rPr lang="pt-BR" altLang="pt-BR" sz="2800" b="1" dirty="0" err="1" smtClean="0">
                <a:latin typeface="Arrus BT" charset="0"/>
                <a:cs typeface="Times New Roman" pitchFamily="18" charset="0"/>
              </a:rPr>
              <a:t>Kernell</a:t>
            </a:r>
            <a:r>
              <a:rPr lang="en-US" altLang="pt-BR" sz="2800" b="1" dirty="0" smtClean="0">
                <a:latin typeface="Arrus BT" charset="0"/>
                <a:cs typeface="Times New Roman" pitchFamily="18" charset="0"/>
              </a:rPr>
              <a:t> </a:t>
            </a:r>
            <a:r>
              <a:rPr lang="pt-BR" altLang="pt-BR" sz="2800" b="1" dirty="0" smtClean="0">
                <a:latin typeface="Arrus BT" charset="0"/>
                <a:cs typeface="Times New Roman" pitchFamily="18" charset="0"/>
              </a:rPr>
              <a:t> </a:t>
            </a:r>
            <a:endParaRPr lang="pt-BR" altLang="pt-BR" sz="2800" b="1" dirty="0">
              <a:latin typeface="Arrus BT" charset="0"/>
              <a:cs typeface="Times New Roman" pitchFamily="18" charset="0"/>
            </a:endParaRPr>
          </a:p>
          <a:p>
            <a:pPr>
              <a:spcBef>
                <a:spcPct val="50000"/>
              </a:spcBef>
              <a:buFont typeface="Wingdings" pitchFamily="2" charset="2"/>
              <a:buNone/>
            </a:pPr>
            <a:r>
              <a:rPr lang="pt-BR" altLang="pt-BR" sz="2800" b="1" dirty="0">
                <a:latin typeface="Arrus BT" charset="0"/>
                <a:cs typeface="Times New Roman" pitchFamily="18" charset="0"/>
              </a:rPr>
              <a:t>	</a:t>
            </a:r>
          </a:p>
        </p:txBody>
      </p:sp>
      <p:sp>
        <p:nvSpPr>
          <p:cNvPr id="5" name="Text Box 4"/>
          <p:cNvSpPr txBox="1">
            <a:spLocks noChangeArrowheads="1"/>
          </p:cNvSpPr>
          <p:nvPr/>
        </p:nvSpPr>
        <p:spPr bwMode="auto">
          <a:xfrm>
            <a:off x="2762250" y="152400"/>
            <a:ext cx="6305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3200" b="1">
                <a:solidFill>
                  <a:srgbClr val="000000"/>
                </a:solidFill>
                <a:effectLst>
                  <a:outerShdw blurRad="38100" dist="38100" dir="2700000" algn="tl">
                    <a:srgbClr val="C0C0C0"/>
                  </a:outerShdw>
                </a:effectLst>
                <a:latin typeface="Impact" pitchFamily="34" charset="0"/>
              </a:rPr>
              <a:t>4 – Estrutura do Sistema Operacional</a:t>
            </a:r>
            <a:endParaRPr lang="en-US" altLang="pt-BR" sz="3200" b="1">
              <a:solidFill>
                <a:srgbClr val="000000"/>
              </a:solidFill>
              <a:effectLst>
                <a:outerShdw blurRad="38100" dist="38100" dir="2700000" algn="tl">
                  <a:srgbClr val="C0C0C0"/>
                </a:outerShdw>
              </a:effectLst>
              <a:latin typeface="Impact" pitchFamily="34" charset="0"/>
            </a:endParaRPr>
          </a:p>
        </p:txBody>
      </p:sp>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2381253"/>
            <a:ext cx="2736304"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49033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p:cNvSpPr txBox="1">
            <a:spLocks noChangeArrowheads="1"/>
          </p:cNvSpPr>
          <p:nvPr/>
        </p:nvSpPr>
        <p:spPr bwMode="auto">
          <a:xfrm rot="-5404767">
            <a:off x="-2722562" y="3752850"/>
            <a:ext cx="5810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2000">
                <a:solidFill>
                  <a:schemeClr val="bg1"/>
                </a:solidFill>
              </a:rPr>
              <a:t>Arquitetura de Sistemas Operacionais – Machado/Maia</a:t>
            </a:r>
            <a:endParaRPr lang="en-US" altLang="pt-BR" sz="2000">
              <a:solidFill>
                <a:schemeClr val="bg1"/>
              </a:solidFill>
            </a:endParaRPr>
          </a:p>
        </p:txBody>
      </p:sp>
      <p:sp>
        <p:nvSpPr>
          <p:cNvPr id="48132" name="Text Box 4"/>
          <p:cNvSpPr txBox="1">
            <a:spLocks noChangeArrowheads="1"/>
          </p:cNvSpPr>
          <p:nvPr/>
        </p:nvSpPr>
        <p:spPr bwMode="auto">
          <a:xfrm>
            <a:off x="2762250" y="152400"/>
            <a:ext cx="6305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3200" b="1" dirty="0">
                <a:solidFill>
                  <a:srgbClr val="000000"/>
                </a:solidFill>
                <a:effectLst>
                  <a:outerShdw blurRad="38100" dist="38100" dir="2700000" algn="tl">
                    <a:srgbClr val="C0C0C0"/>
                  </a:outerShdw>
                </a:effectLst>
                <a:latin typeface="Impact" pitchFamily="34" charset="0"/>
              </a:rPr>
              <a:t>4 – Estrutura do Sistema Operacional</a:t>
            </a:r>
            <a:endParaRPr lang="en-US" altLang="pt-BR" sz="3200" b="1" dirty="0">
              <a:solidFill>
                <a:srgbClr val="000000"/>
              </a:solidFill>
              <a:effectLst>
                <a:outerShdw blurRad="38100" dist="38100" dir="2700000" algn="tl">
                  <a:srgbClr val="C0C0C0"/>
                </a:outerShdw>
              </a:effectLst>
              <a:latin typeface="Impact" pitchFamily="34" charset="0"/>
            </a:endParaRPr>
          </a:p>
        </p:txBody>
      </p:sp>
      <p:sp>
        <p:nvSpPr>
          <p:cNvPr id="48133" name="Rectangle 5"/>
          <p:cNvSpPr>
            <a:spLocks noChangeArrowheads="1"/>
          </p:cNvSpPr>
          <p:nvPr/>
        </p:nvSpPr>
        <p:spPr bwMode="auto">
          <a:xfrm>
            <a:off x="609600" y="838200"/>
            <a:ext cx="8534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
            </a:pPr>
            <a:r>
              <a:rPr lang="pt-BR" altLang="pt-BR" sz="2800" b="1" dirty="0">
                <a:latin typeface="Arrus BT" charset="0"/>
                <a:cs typeface="Times New Roman" pitchFamily="18" charset="0"/>
              </a:rPr>
              <a:t> System </a:t>
            </a:r>
            <a:r>
              <a:rPr lang="pt-BR" altLang="pt-BR" sz="2800" b="1" dirty="0" err="1">
                <a:latin typeface="Arrus BT" charset="0"/>
                <a:cs typeface="Times New Roman" pitchFamily="18" charset="0"/>
              </a:rPr>
              <a:t>Call</a:t>
            </a:r>
            <a:r>
              <a:rPr lang="en-US" altLang="pt-BR" sz="2800" b="1" dirty="0">
                <a:latin typeface="Arrus BT" charset="0"/>
                <a:cs typeface="Times New Roman" pitchFamily="18" charset="0"/>
              </a:rPr>
              <a:t> </a:t>
            </a:r>
            <a:r>
              <a:rPr lang="pt-BR" altLang="pt-BR" sz="2800" b="1" dirty="0">
                <a:latin typeface="Arrus BT" charset="0"/>
                <a:cs typeface="Times New Roman" pitchFamily="18" charset="0"/>
              </a:rPr>
              <a:t> </a:t>
            </a:r>
          </a:p>
          <a:p>
            <a:pPr>
              <a:spcBef>
                <a:spcPct val="50000"/>
              </a:spcBef>
              <a:buFont typeface="Wingdings" pitchFamily="2" charset="2"/>
              <a:buNone/>
            </a:pPr>
            <a:r>
              <a:rPr lang="pt-BR" altLang="pt-BR" sz="2800" b="1" dirty="0">
                <a:latin typeface="Arrus BT" charset="0"/>
                <a:cs typeface="Times New Roman" pitchFamily="18" charset="0"/>
              </a:rPr>
              <a:t>	</a:t>
            </a:r>
          </a:p>
        </p:txBody>
      </p:sp>
      <p:sp>
        <p:nvSpPr>
          <p:cNvPr id="48134" name="Text Box 6"/>
          <p:cNvSpPr txBox="1">
            <a:spLocks noChangeArrowheads="1"/>
          </p:cNvSpPr>
          <p:nvPr/>
        </p:nvSpPr>
        <p:spPr bwMode="auto">
          <a:xfrm>
            <a:off x="8494713" y="6400800"/>
            <a:ext cx="573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a:t>4/2</a:t>
            </a:r>
            <a:endParaRPr lang="en-US" altLang="pt-BR"/>
          </a:p>
        </p:txBody>
      </p:sp>
      <p:graphicFrame>
        <p:nvGraphicFramePr>
          <p:cNvPr id="48135" name="Object 7"/>
          <p:cNvGraphicFramePr>
            <a:graphicFrameLocks noChangeAspect="1"/>
          </p:cNvGraphicFramePr>
          <p:nvPr>
            <p:extLst>
              <p:ext uri="{D42A27DB-BD31-4B8C-83A1-F6EECF244321}">
                <p14:modId xmlns:p14="http://schemas.microsoft.com/office/powerpoint/2010/main" val="1240120608"/>
              </p:ext>
            </p:extLst>
          </p:nvPr>
        </p:nvGraphicFramePr>
        <p:xfrm>
          <a:off x="713581" y="1628800"/>
          <a:ext cx="8001000" cy="1566863"/>
        </p:xfrm>
        <a:graphic>
          <a:graphicData uri="http://schemas.openxmlformats.org/presentationml/2006/ole">
            <mc:AlternateContent xmlns:mc="http://schemas.openxmlformats.org/markup-compatibility/2006">
              <mc:Choice xmlns:v="urn:schemas-microsoft-com:vml" Requires="v">
                <p:oleObj spid="_x0000_s49181" name="CorelDRAW" r:id="rId3" imgW="5170320" imgH="1013040" progId="CorelDRAW.Graphic.10">
                  <p:embed/>
                </p:oleObj>
              </mc:Choice>
              <mc:Fallback>
                <p:oleObj name="CorelDRAW" r:id="rId3" imgW="5170320" imgH="1013040" progId="CorelDRAW.Graphic.1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581" y="1628800"/>
                        <a:ext cx="8001000" cy="156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Retângulo 1"/>
          <p:cNvSpPr/>
          <p:nvPr/>
        </p:nvSpPr>
        <p:spPr>
          <a:xfrm>
            <a:off x="601067" y="3663022"/>
            <a:ext cx="8066856" cy="2862322"/>
          </a:xfrm>
          <a:prstGeom prst="rect">
            <a:avLst/>
          </a:prstGeom>
        </p:spPr>
        <p:txBody>
          <a:bodyPr wrap="square">
            <a:spAutoFit/>
          </a:bodyPr>
          <a:lstStyle/>
          <a:p>
            <a:pPr algn="just"/>
            <a:r>
              <a:rPr lang="pt-BR" sz="2000" dirty="0" smtClean="0"/>
              <a:t>System </a:t>
            </a:r>
            <a:r>
              <a:rPr lang="pt-BR" sz="2000" dirty="0" err="1"/>
              <a:t>Calls</a:t>
            </a:r>
            <a:r>
              <a:rPr lang="pt-BR" sz="2000" dirty="0"/>
              <a:t> (Chamadas ao Sistema</a:t>
            </a:r>
            <a:r>
              <a:rPr lang="pt-BR" sz="2000" dirty="0" smtClean="0"/>
              <a:t>): </a:t>
            </a:r>
            <a:r>
              <a:rPr lang="pt-BR" sz="2000" dirty="0"/>
              <a:t>Uma preocupação que surge nos projetos de sistemas operacionais é a implementação de mecanismos de proteção ao núcleo do sistema e de acesso aos seus serviços. Caso uma aplicação que tenha acesso ao núcleo realize uma operação que altere sua integridade, todo o sistema poderá ficar comprometido e inoperante. As </a:t>
            </a:r>
            <a:r>
              <a:rPr lang="pt-BR" sz="2000" b="1" dirty="0"/>
              <a:t>system </a:t>
            </a:r>
            <a:r>
              <a:rPr lang="pt-BR" sz="2000" b="1" dirty="0" err="1"/>
              <a:t>calls</a:t>
            </a:r>
            <a:r>
              <a:rPr lang="pt-BR" sz="2000" dirty="0"/>
              <a:t> podem ser entendidas como uma porta de entrada para o acesso ao núcleo do sistema operacional e a seus serviços. Sempre que um usuário ou aplicação desejar algum serviço do sistema, é realizada uma chamada a um de suas rotinas através de uma system </a:t>
            </a:r>
            <a:r>
              <a:rPr lang="pt-BR" sz="2000" dirty="0" err="1"/>
              <a:t>call</a:t>
            </a:r>
            <a:r>
              <a:rPr lang="pt-BR" sz="2000" dirty="0"/>
              <a:t> (chamada ao Sistema). </a:t>
            </a:r>
          </a:p>
        </p:txBody>
      </p:sp>
    </p:spTree>
    <p:extLst>
      <p:ext uri="{BB962C8B-B14F-4D97-AF65-F5344CB8AC3E}">
        <p14:creationId xmlns:p14="http://schemas.microsoft.com/office/powerpoint/2010/main" val="8223173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609600" y="838200"/>
            <a:ext cx="8534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
            </a:pPr>
            <a:r>
              <a:rPr lang="pt-BR" altLang="pt-BR" sz="2800" b="1" dirty="0">
                <a:latin typeface="Arrus BT" charset="0"/>
                <a:cs typeface="Times New Roman" pitchFamily="18" charset="0"/>
              </a:rPr>
              <a:t> System </a:t>
            </a:r>
            <a:r>
              <a:rPr lang="pt-BR" altLang="pt-BR" sz="2800" b="1" dirty="0" err="1">
                <a:latin typeface="Arrus BT" charset="0"/>
                <a:cs typeface="Times New Roman" pitchFamily="18" charset="0"/>
              </a:rPr>
              <a:t>Call</a:t>
            </a:r>
            <a:r>
              <a:rPr lang="en-US" altLang="pt-BR" sz="2800" b="1" dirty="0">
                <a:latin typeface="Arrus BT" charset="0"/>
                <a:cs typeface="Times New Roman" pitchFamily="18" charset="0"/>
              </a:rPr>
              <a:t> </a:t>
            </a:r>
            <a:r>
              <a:rPr lang="pt-BR" altLang="pt-BR" sz="2800" b="1" dirty="0">
                <a:latin typeface="Arrus BT" charset="0"/>
                <a:cs typeface="Times New Roman" pitchFamily="18" charset="0"/>
              </a:rPr>
              <a:t> </a:t>
            </a:r>
          </a:p>
          <a:p>
            <a:pPr>
              <a:spcBef>
                <a:spcPct val="50000"/>
              </a:spcBef>
              <a:buFont typeface="Wingdings" pitchFamily="2" charset="2"/>
              <a:buNone/>
            </a:pPr>
            <a:r>
              <a:rPr lang="pt-BR" altLang="pt-BR" sz="2800" b="1" dirty="0">
                <a:latin typeface="Arrus BT" charset="0"/>
                <a:cs typeface="Times New Roman" pitchFamily="18" charset="0"/>
              </a:rPr>
              <a:t>	</a:t>
            </a:r>
          </a:p>
        </p:txBody>
      </p:sp>
      <p:sp>
        <p:nvSpPr>
          <p:cNvPr id="4" name="Text Box 4"/>
          <p:cNvSpPr txBox="1">
            <a:spLocks noChangeArrowheads="1"/>
          </p:cNvSpPr>
          <p:nvPr/>
        </p:nvSpPr>
        <p:spPr bwMode="auto">
          <a:xfrm>
            <a:off x="2762250" y="152400"/>
            <a:ext cx="6305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3200" b="1" dirty="0">
                <a:solidFill>
                  <a:srgbClr val="000000"/>
                </a:solidFill>
                <a:effectLst>
                  <a:outerShdw blurRad="38100" dist="38100" dir="2700000" algn="tl">
                    <a:srgbClr val="C0C0C0"/>
                  </a:outerShdw>
                </a:effectLst>
                <a:latin typeface="Impact" pitchFamily="34" charset="0"/>
              </a:rPr>
              <a:t>4 – Estrutura do Sistema Operacional</a:t>
            </a:r>
            <a:endParaRPr lang="en-US" altLang="pt-BR" sz="3200" b="1" dirty="0">
              <a:solidFill>
                <a:srgbClr val="000000"/>
              </a:solidFill>
              <a:effectLst>
                <a:outerShdw blurRad="38100" dist="38100" dir="2700000" algn="tl">
                  <a:srgbClr val="C0C0C0"/>
                </a:outerShdw>
              </a:effectLst>
              <a:latin typeface="Impact" pitchFamily="34" charset="0"/>
            </a:endParaRPr>
          </a:p>
        </p:txBody>
      </p:sp>
      <p:sp>
        <p:nvSpPr>
          <p:cNvPr id="5" name="Retângulo 4"/>
          <p:cNvSpPr/>
          <p:nvPr/>
        </p:nvSpPr>
        <p:spPr>
          <a:xfrm>
            <a:off x="609600" y="1998663"/>
            <a:ext cx="7920880" cy="2862322"/>
          </a:xfrm>
          <a:prstGeom prst="rect">
            <a:avLst/>
          </a:prstGeom>
        </p:spPr>
        <p:txBody>
          <a:bodyPr wrap="square">
            <a:spAutoFit/>
          </a:bodyPr>
          <a:lstStyle/>
          <a:p>
            <a:pPr algn="just"/>
            <a:r>
              <a:rPr lang="pt-BR" sz="2000" dirty="0"/>
              <a:t>O termo system </a:t>
            </a:r>
            <a:r>
              <a:rPr lang="pt-BR" sz="2000" dirty="0" err="1"/>
              <a:t>call</a:t>
            </a:r>
            <a:r>
              <a:rPr lang="pt-BR" sz="2000" dirty="0"/>
              <a:t> é tipicamente utilizado em sistemas Unix, porém em outros sistemas o mesmo conceito é apresentado com diferentes nomes, como system </a:t>
            </a:r>
            <a:r>
              <a:rPr lang="pt-BR" sz="2000" dirty="0" err="1"/>
              <a:t>services</a:t>
            </a:r>
            <a:r>
              <a:rPr lang="pt-BR" sz="2000" dirty="0"/>
              <a:t> no </a:t>
            </a:r>
            <a:r>
              <a:rPr lang="pt-BR" sz="2000" dirty="0" err="1"/>
              <a:t>OpenVMS</a:t>
            </a:r>
            <a:r>
              <a:rPr lang="pt-BR" sz="2000" dirty="0"/>
              <a:t> e </a:t>
            </a:r>
            <a:r>
              <a:rPr lang="pt-BR" sz="2000" dirty="0" err="1"/>
              <a:t>Application</a:t>
            </a:r>
            <a:r>
              <a:rPr lang="pt-BR" sz="2000" dirty="0"/>
              <a:t> </a:t>
            </a:r>
            <a:r>
              <a:rPr lang="pt-BR" sz="2000" dirty="0" err="1"/>
              <a:t>Program</a:t>
            </a:r>
            <a:r>
              <a:rPr lang="pt-BR" sz="2000" dirty="0"/>
              <a:t> Interface (API) no Windows da Microsoft. Para cada serviço disponível existe uma system </a:t>
            </a:r>
            <a:r>
              <a:rPr lang="pt-BR" sz="2000" dirty="0" err="1"/>
              <a:t>call</a:t>
            </a:r>
            <a:r>
              <a:rPr lang="pt-BR" sz="2000" dirty="0"/>
              <a:t> associada e cada sistema operacional tem seu próprio conjunto de chamadas, com nomes, parâmetros e formas de ativação específicos. Isto explica por que uma aplicação desenvolvida utilizando serviços de um determinado sistema operacional não pode ser portada diretamente para outro sistema operacional.</a:t>
            </a:r>
          </a:p>
        </p:txBody>
      </p:sp>
    </p:spTree>
    <p:extLst>
      <p:ext uri="{BB962C8B-B14F-4D97-AF65-F5344CB8AC3E}">
        <p14:creationId xmlns:p14="http://schemas.microsoft.com/office/powerpoint/2010/main" val="2696535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489273" y="1772816"/>
            <a:ext cx="8208912" cy="2000548"/>
          </a:xfrm>
          <a:prstGeom prst="rect">
            <a:avLst/>
          </a:prstGeom>
        </p:spPr>
        <p:txBody>
          <a:bodyPr wrap="square">
            <a:spAutoFit/>
          </a:bodyPr>
          <a:lstStyle/>
          <a:p>
            <a:pPr algn="just"/>
            <a:r>
              <a:rPr lang="pt-BR" altLang="pt-BR" sz="2000" dirty="0" smtClean="0"/>
              <a:t>Existem certas instruções que não podem ser colocadas diretamente à disposição das aplicações, pois a sua utilização indevida ocasionaria sérios problemas à integridade do sistema.</a:t>
            </a:r>
          </a:p>
          <a:p>
            <a:pPr algn="just"/>
            <a:r>
              <a:rPr lang="pt-BR" altLang="pt-BR" sz="2000" dirty="0" smtClean="0"/>
              <a:t>As instruções que têm o poder de comprometer o sistema são conhecidas como </a:t>
            </a:r>
            <a:r>
              <a:rPr lang="pt-BR" altLang="pt-BR" sz="2000" b="1" dirty="0" smtClean="0"/>
              <a:t>instruções privilegiadas </a:t>
            </a:r>
            <a:r>
              <a:rPr lang="pt-BR" altLang="pt-BR" sz="2000" dirty="0" smtClean="0"/>
              <a:t>(modo </a:t>
            </a:r>
            <a:r>
              <a:rPr lang="pt-BR" altLang="pt-BR" sz="2000" dirty="0" err="1" smtClean="0"/>
              <a:t>kernel</a:t>
            </a:r>
            <a:r>
              <a:rPr lang="pt-BR" altLang="pt-BR" sz="2000" dirty="0" smtClean="0"/>
              <a:t>), enquanto as </a:t>
            </a:r>
            <a:r>
              <a:rPr lang="pt-BR" altLang="pt-BR" sz="2000" b="1" dirty="0" smtClean="0"/>
              <a:t>instruções não-privilegiadas</a:t>
            </a:r>
            <a:r>
              <a:rPr lang="pt-BR" altLang="pt-BR" sz="2000" dirty="0" smtClean="0"/>
              <a:t> são as que não oferecem perigo ao sistema</a:t>
            </a:r>
            <a:r>
              <a:rPr lang="pt-BR" altLang="pt-BR" dirty="0" smtClean="0"/>
              <a:t>.</a:t>
            </a:r>
            <a:endParaRPr lang="pt-BR" altLang="pt-BR" dirty="0"/>
          </a:p>
        </p:txBody>
      </p:sp>
      <p:sp>
        <p:nvSpPr>
          <p:cNvPr id="4" name="Rectangle 5"/>
          <p:cNvSpPr>
            <a:spLocks noChangeArrowheads="1"/>
          </p:cNvSpPr>
          <p:nvPr/>
        </p:nvSpPr>
        <p:spPr bwMode="auto">
          <a:xfrm>
            <a:off x="467544" y="838200"/>
            <a:ext cx="8534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
            </a:pPr>
            <a:r>
              <a:rPr lang="pt-BR" altLang="pt-BR" sz="2800" b="1" dirty="0">
                <a:latin typeface="Arrus BT" charset="0"/>
                <a:cs typeface="Times New Roman" pitchFamily="18" charset="0"/>
              </a:rPr>
              <a:t> </a:t>
            </a:r>
            <a:r>
              <a:rPr lang="pt-BR" altLang="pt-BR" sz="2800" b="1" dirty="0" smtClean="0">
                <a:latin typeface="Arrus BT" charset="0"/>
                <a:cs typeface="Times New Roman" pitchFamily="18" charset="0"/>
              </a:rPr>
              <a:t>Modos de acesso</a:t>
            </a:r>
            <a:r>
              <a:rPr lang="en-US" altLang="pt-BR" sz="2800" b="1" dirty="0" smtClean="0">
                <a:latin typeface="Arrus BT" charset="0"/>
                <a:cs typeface="Times New Roman" pitchFamily="18" charset="0"/>
              </a:rPr>
              <a:t> </a:t>
            </a:r>
            <a:r>
              <a:rPr lang="pt-BR" altLang="pt-BR" sz="2800" b="1" dirty="0" smtClean="0">
                <a:latin typeface="Arrus BT" charset="0"/>
                <a:cs typeface="Times New Roman" pitchFamily="18" charset="0"/>
              </a:rPr>
              <a:t> </a:t>
            </a:r>
            <a:endParaRPr lang="pt-BR" altLang="pt-BR" sz="2800" b="1" dirty="0">
              <a:latin typeface="Arrus BT" charset="0"/>
              <a:cs typeface="Times New Roman" pitchFamily="18" charset="0"/>
            </a:endParaRPr>
          </a:p>
          <a:p>
            <a:pPr>
              <a:spcBef>
                <a:spcPct val="50000"/>
              </a:spcBef>
              <a:buFont typeface="Wingdings" pitchFamily="2" charset="2"/>
              <a:buNone/>
            </a:pPr>
            <a:r>
              <a:rPr lang="pt-BR" altLang="pt-BR" sz="2800" b="1" dirty="0">
                <a:latin typeface="Arrus BT" charset="0"/>
                <a:cs typeface="Times New Roman" pitchFamily="18" charset="0"/>
              </a:rPr>
              <a:t>	</a:t>
            </a:r>
          </a:p>
        </p:txBody>
      </p:sp>
      <p:sp>
        <p:nvSpPr>
          <p:cNvPr id="5" name="Text Box 4"/>
          <p:cNvSpPr txBox="1">
            <a:spLocks noChangeArrowheads="1"/>
          </p:cNvSpPr>
          <p:nvPr/>
        </p:nvSpPr>
        <p:spPr bwMode="auto">
          <a:xfrm>
            <a:off x="2762250" y="152400"/>
            <a:ext cx="6305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3200" b="1" dirty="0">
                <a:solidFill>
                  <a:srgbClr val="000000"/>
                </a:solidFill>
                <a:effectLst>
                  <a:outerShdw blurRad="38100" dist="38100" dir="2700000" algn="tl">
                    <a:srgbClr val="C0C0C0"/>
                  </a:outerShdw>
                </a:effectLst>
                <a:latin typeface="Impact" pitchFamily="34" charset="0"/>
              </a:rPr>
              <a:t>4 – Estrutura do Sistema Operacional</a:t>
            </a:r>
            <a:endParaRPr lang="en-US" altLang="pt-BR" sz="3200" b="1" dirty="0">
              <a:solidFill>
                <a:srgbClr val="000000"/>
              </a:solidFill>
              <a:effectLst>
                <a:outerShdw blurRad="38100" dist="38100" dir="2700000" algn="tl">
                  <a:srgbClr val="C0C0C0"/>
                </a:outerShdw>
              </a:effectLst>
              <a:latin typeface="Impact" pitchFamily="34" charset="0"/>
            </a:endParaRPr>
          </a:p>
        </p:txBody>
      </p:sp>
      <p:sp>
        <p:nvSpPr>
          <p:cNvPr id="6" name="Retângulo 5"/>
          <p:cNvSpPr/>
          <p:nvPr/>
        </p:nvSpPr>
        <p:spPr>
          <a:xfrm>
            <a:off x="467544" y="3789040"/>
            <a:ext cx="8230641" cy="2862322"/>
          </a:xfrm>
          <a:prstGeom prst="rect">
            <a:avLst/>
          </a:prstGeom>
        </p:spPr>
        <p:txBody>
          <a:bodyPr wrap="square">
            <a:spAutoFit/>
          </a:bodyPr>
          <a:lstStyle/>
          <a:p>
            <a:pPr algn="just"/>
            <a:r>
              <a:rPr lang="pt-BR" sz="2000" dirty="0"/>
              <a:t>Quando um programa que esteja no modo usuário tenta executar uma instrução privilegiada, é gerado um erro de proteção. O processador sinaliza este erro através de uma exceção, o sistema operacional será chamado e o programa será finalizado. Você deve estar se perguntando como ocorrem as transições entre os modos de acesso, ou seja, do modo usuário para o modo </a:t>
            </a:r>
            <a:r>
              <a:rPr lang="pt-BR" sz="2000" i="1" dirty="0" err="1"/>
              <a:t>kernel</a:t>
            </a:r>
            <a:r>
              <a:rPr lang="pt-BR" sz="2000" i="1" dirty="0"/>
              <a:t> </a:t>
            </a:r>
            <a:r>
              <a:rPr lang="pt-BR" sz="2000" dirty="0"/>
              <a:t>e vice-versa. No momento da carga do sistema (</a:t>
            </a:r>
            <a:r>
              <a:rPr lang="pt-BR" sz="2000" i="1" dirty="0"/>
              <a:t>boot</a:t>
            </a:r>
            <a:r>
              <a:rPr lang="pt-BR" sz="2000" dirty="0"/>
              <a:t>), o sistema operacional inicia em modo </a:t>
            </a:r>
            <a:r>
              <a:rPr lang="pt-BR" sz="2000" i="1" dirty="0" err="1"/>
              <a:t>kernel</a:t>
            </a:r>
            <a:r>
              <a:rPr lang="pt-BR" sz="2000" dirty="0"/>
              <a:t>. Após estar carregado em memória, o sistema operacional permite que os programas de usuários sejam carregados apenas em modo usuário.</a:t>
            </a:r>
          </a:p>
        </p:txBody>
      </p:sp>
    </p:spTree>
    <p:extLst>
      <p:ext uri="{BB962C8B-B14F-4D97-AF65-F5344CB8AC3E}">
        <p14:creationId xmlns:p14="http://schemas.microsoft.com/office/powerpoint/2010/main" val="165091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Text Box 4"/>
          <p:cNvSpPr txBox="1">
            <a:spLocks noChangeArrowheads="1"/>
          </p:cNvSpPr>
          <p:nvPr/>
        </p:nvSpPr>
        <p:spPr bwMode="auto">
          <a:xfrm>
            <a:off x="2762250" y="152400"/>
            <a:ext cx="6305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3200" b="1">
                <a:solidFill>
                  <a:srgbClr val="000000"/>
                </a:solidFill>
                <a:effectLst>
                  <a:outerShdw blurRad="38100" dist="38100" dir="2700000" algn="tl">
                    <a:srgbClr val="C0C0C0"/>
                  </a:outerShdw>
                </a:effectLst>
                <a:latin typeface="Impact" pitchFamily="34" charset="0"/>
              </a:rPr>
              <a:t>4 – Estrutura do Sistema Operacional</a:t>
            </a:r>
            <a:endParaRPr lang="en-US" altLang="pt-BR" sz="3200" b="1">
              <a:solidFill>
                <a:srgbClr val="000000"/>
              </a:solidFill>
              <a:effectLst>
                <a:outerShdw blurRad="38100" dist="38100" dir="2700000" algn="tl">
                  <a:srgbClr val="C0C0C0"/>
                </a:outerShdw>
              </a:effectLst>
              <a:latin typeface="Impact" pitchFamily="34" charset="0"/>
            </a:endParaRPr>
          </a:p>
        </p:txBody>
      </p:sp>
      <p:sp>
        <p:nvSpPr>
          <p:cNvPr id="49157" name="Rectangle 5"/>
          <p:cNvSpPr>
            <a:spLocks noChangeArrowheads="1"/>
          </p:cNvSpPr>
          <p:nvPr/>
        </p:nvSpPr>
        <p:spPr bwMode="auto">
          <a:xfrm>
            <a:off x="609600" y="838200"/>
            <a:ext cx="8534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
            </a:pPr>
            <a:r>
              <a:rPr lang="pt-BR" altLang="pt-BR" sz="2800" b="1">
                <a:latin typeface="Arrus BT" charset="0"/>
                <a:cs typeface="Times New Roman" pitchFamily="18" charset="0"/>
              </a:rPr>
              <a:t> Chamada a uma Rotina do Sistema</a:t>
            </a:r>
          </a:p>
          <a:p>
            <a:pPr>
              <a:spcBef>
                <a:spcPct val="50000"/>
              </a:spcBef>
              <a:buFont typeface="Wingdings" pitchFamily="2" charset="2"/>
              <a:buNone/>
            </a:pPr>
            <a:r>
              <a:rPr lang="pt-BR" altLang="pt-BR" sz="2800" b="1">
                <a:latin typeface="Arrus BT" charset="0"/>
                <a:cs typeface="Times New Roman" pitchFamily="18" charset="0"/>
              </a:rPr>
              <a:t>	</a:t>
            </a:r>
          </a:p>
        </p:txBody>
      </p:sp>
      <p:graphicFrame>
        <p:nvGraphicFramePr>
          <p:cNvPr id="49159" name="Object 7"/>
          <p:cNvGraphicFramePr>
            <a:graphicFrameLocks noChangeAspect="1"/>
          </p:cNvGraphicFramePr>
          <p:nvPr>
            <p:extLst>
              <p:ext uri="{D42A27DB-BD31-4B8C-83A1-F6EECF244321}">
                <p14:modId xmlns:p14="http://schemas.microsoft.com/office/powerpoint/2010/main" val="3288122237"/>
              </p:ext>
            </p:extLst>
          </p:nvPr>
        </p:nvGraphicFramePr>
        <p:xfrm>
          <a:off x="2483768" y="1676400"/>
          <a:ext cx="5288632" cy="3048744"/>
        </p:xfrm>
        <a:graphic>
          <a:graphicData uri="http://schemas.openxmlformats.org/presentationml/2006/ole">
            <mc:AlternateContent xmlns:mc="http://schemas.openxmlformats.org/markup-compatibility/2006">
              <mc:Choice xmlns:v="urn:schemas-microsoft-com:vml" Requires="v">
                <p:oleObj spid="_x0000_s50203" name="CorelDRAW" r:id="rId3" imgW="3330000" imgH="2607120" progId="CorelDRAW.Graphic.10">
                  <p:embed/>
                </p:oleObj>
              </mc:Choice>
              <mc:Fallback>
                <p:oleObj name="CorelDRAW" r:id="rId3" imgW="3330000" imgH="2607120" progId="CorelDRAW.Graphic.1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1676400"/>
                        <a:ext cx="5288632" cy="3048744"/>
                      </a:xfrm>
                      <a:prstGeom prst="rect">
                        <a:avLst/>
                      </a:prstGeom>
                      <a:noFill/>
                      <a:ln>
                        <a:noFill/>
                      </a:ln>
                      <a:effectLst/>
                    </p:spPr>
                  </p:pic>
                </p:oleObj>
              </mc:Fallback>
            </mc:AlternateContent>
          </a:graphicData>
        </a:graphic>
      </p:graphicFrame>
      <p:sp>
        <p:nvSpPr>
          <p:cNvPr id="2" name="Retângulo 1"/>
          <p:cNvSpPr/>
          <p:nvPr/>
        </p:nvSpPr>
        <p:spPr>
          <a:xfrm>
            <a:off x="323528" y="4797152"/>
            <a:ext cx="8568951" cy="1938992"/>
          </a:xfrm>
          <a:prstGeom prst="rect">
            <a:avLst/>
          </a:prstGeom>
        </p:spPr>
        <p:txBody>
          <a:bodyPr wrap="square">
            <a:spAutoFit/>
          </a:bodyPr>
          <a:lstStyle/>
          <a:p>
            <a:pPr algn="just"/>
            <a:r>
              <a:rPr lang="pt-BR" sz="2000" dirty="0" smtClean="0"/>
              <a:t>Se um programa estiver executando em modo usuário e ocorrer qualquer tipo de interrupção (interrupção de hardware, exceção ou interrupção de software), o modo de acesso é alterado para o modo </a:t>
            </a:r>
            <a:r>
              <a:rPr lang="pt-BR" sz="2000" dirty="0" err="1" smtClean="0"/>
              <a:t>kernel</a:t>
            </a:r>
            <a:r>
              <a:rPr lang="pt-BR" sz="2000" dirty="0" smtClean="0"/>
              <a:t>. Com isso, a rotina de tratamento é executada em modo </a:t>
            </a:r>
            <a:r>
              <a:rPr lang="pt-BR" sz="2000" dirty="0" err="1" smtClean="0"/>
              <a:t>kernel</a:t>
            </a:r>
            <a:r>
              <a:rPr lang="pt-BR" sz="2000" dirty="0" smtClean="0"/>
              <a:t>. Ao final de toda rotina de tratamento, há uma instrução específica que, antes de retornar para o programa do usuário, altera o modo de acesso para o modo usuário</a:t>
            </a:r>
            <a:endParaRPr lang="pt-BR" sz="2000" dirty="0"/>
          </a:p>
        </p:txBody>
      </p:sp>
    </p:spTree>
    <p:extLst>
      <p:ext uri="{BB962C8B-B14F-4D97-AF65-F5344CB8AC3E}">
        <p14:creationId xmlns:p14="http://schemas.microsoft.com/office/powerpoint/2010/main" val="18925626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611561" y="260648"/>
            <a:ext cx="8103814" cy="2308324"/>
          </a:xfrm>
          <a:prstGeom prst="rect">
            <a:avLst/>
          </a:prstGeom>
        </p:spPr>
        <p:txBody>
          <a:bodyPr wrap="square">
            <a:spAutoFit/>
          </a:bodyPr>
          <a:lstStyle/>
          <a:p>
            <a:pPr algn="just"/>
            <a:r>
              <a:rPr lang="pt-BR" sz="2000" dirty="0"/>
              <a:t>Na realidade existem duas maneiras distintas de chamada a uma rotina do sistema operacional: </a:t>
            </a:r>
            <a:r>
              <a:rPr lang="pt-BR" sz="2000" b="1" i="1" dirty="0" smtClean="0"/>
              <a:t>explícita </a:t>
            </a:r>
            <a:r>
              <a:rPr lang="pt-BR" sz="2000" b="1" dirty="0" smtClean="0"/>
              <a:t>e </a:t>
            </a:r>
            <a:r>
              <a:rPr lang="pt-BR" sz="2000" b="1" i="1" dirty="0"/>
              <a:t>implícita</a:t>
            </a:r>
            <a:r>
              <a:rPr lang="pt-BR" sz="2000" dirty="0"/>
              <a:t>. A </a:t>
            </a:r>
            <a:r>
              <a:rPr lang="pt-BR" sz="2000" i="1" dirty="0"/>
              <a:t>chamada </a:t>
            </a:r>
            <a:r>
              <a:rPr lang="pt-BR" sz="2000" i="1" dirty="0" smtClean="0"/>
              <a:t>explícita:</a:t>
            </a:r>
            <a:r>
              <a:rPr lang="pt-BR" sz="2000" dirty="0" smtClean="0"/>
              <a:t> no  </a:t>
            </a:r>
            <a:r>
              <a:rPr lang="pt-BR" sz="2000" dirty="0"/>
              <a:t>código do programa há </a:t>
            </a:r>
            <a:r>
              <a:rPr lang="pt-BR" sz="2000" dirty="0" smtClean="0"/>
              <a:t>uma função </a:t>
            </a:r>
            <a:r>
              <a:rPr lang="pt-BR" sz="2000" dirty="0"/>
              <a:t>explicitando a chamada a rotina do sistema com passagem de </a:t>
            </a:r>
            <a:r>
              <a:rPr lang="pt-BR" sz="2000" dirty="0" smtClean="0"/>
              <a:t>parâmetro(</a:t>
            </a:r>
            <a:r>
              <a:rPr lang="pt-BR" sz="2000" dirty="0" err="1"/>
              <a:t>GetSystemTime</a:t>
            </a:r>
            <a:r>
              <a:rPr lang="pt-BR" sz="2000" dirty="0"/>
              <a:t>(</a:t>
            </a:r>
            <a:r>
              <a:rPr lang="pt-BR" sz="2000" dirty="0" err="1"/>
              <a:t>SystemTime</a:t>
            </a:r>
            <a:r>
              <a:rPr lang="pt-BR" sz="2000" dirty="0"/>
              <a:t>);</a:t>
            </a:r>
            <a:r>
              <a:rPr lang="pt-BR" sz="2000" dirty="0" smtClean="0"/>
              <a:t>. </a:t>
            </a:r>
            <a:r>
              <a:rPr lang="pt-BR" sz="2000" dirty="0"/>
              <a:t>Já a </a:t>
            </a:r>
            <a:r>
              <a:rPr lang="pt-BR" sz="2000" i="1" dirty="0"/>
              <a:t>chamada </a:t>
            </a:r>
            <a:r>
              <a:rPr lang="pt-BR" sz="2000" b="1" i="1" dirty="0"/>
              <a:t>implícita</a:t>
            </a:r>
            <a:r>
              <a:rPr lang="pt-BR" sz="2000" i="1" dirty="0"/>
              <a:t> </a:t>
            </a:r>
            <a:r>
              <a:rPr lang="pt-BR" sz="2000" dirty="0" smtClean="0"/>
              <a:t>é realizada </a:t>
            </a:r>
            <a:r>
              <a:rPr lang="pt-BR" sz="2000" dirty="0"/>
              <a:t>por intermédio de um comando da própria linguagem de programação. Quando este comando </a:t>
            </a:r>
            <a:r>
              <a:rPr lang="pt-BR" sz="2000" dirty="0" smtClean="0"/>
              <a:t>é traduzido </a:t>
            </a:r>
            <a:r>
              <a:rPr lang="pt-BR" sz="2000" dirty="0"/>
              <a:t>para uma instrução de mais baixo nível, há uma conversão do comando em uma chamada </a:t>
            </a:r>
            <a:r>
              <a:rPr lang="pt-BR" sz="2000" dirty="0" smtClean="0"/>
              <a:t>da função</a:t>
            </a:r>
            <a:r>
              <a:rPr lang="pt-BR" sz="2000" dirty="0"/>
              <a:t>.</a:t>
            </a:r>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2568972"/>
            <a:ext cx="8610600" cy="3092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93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5661248"/>
            <a:ext cx="7391400"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78278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179512" y="485378"/>
            <a:ext cx="8136904" cy="3231654"/>
          </a:xfrm>
          <a:prstGeom prst="rect">
            <a:avLst/>
          </a:prstGeom>
        </p:spPr>
        <p:txBody>
          <a:bodyPr wrap="square">
            <a:spAutoFit/>
          </a:bodyPr>
          <a:lstStyle/>
          <a:p>
            <a:r>
              <a:rPr lang="pt-BR" b="1" dirty="0"/>
              <a:t>Linguagem de Comandos</a:t>
            </a:r>
          </a:p>
          <a:p>
            <a:r>
              <a:rPr lang="pt-BR" sz="2000" dirty="0"/>
              <a:t>A </a:t>
            </a:r>
            <a:r>
              <a:rPr lang="pt-BR" sz="2000" i="1" dirty="0"/>
              <a:t>linguagem de comandos</a:t>
            </a:r>
            <a:r>
              <a:rPr lang="pt-BR" sz="2000" dirty="0"/>
              <a:t>, ou </a:t>
            </a:r>
            <a:r>
              <a:rPr lang="pt-BR" sz="2000" i="1" dirty="0"/>
              <a:t>linguagem de controle</a:t>
            </a:r>
            <a:r>
              <a:rPr lang="pt-BR" sz="2000" dirty="0"/>
              <a:t>, permite que o usuário se comunique de uma </a:t>
            </a:r>
            <a:r>
              <a:rPr lang="pt-BR" sz="2000" dirty="0" smtClean="0"/>
              <a:t>forma simples </a:t>
            </a:r>
            <a:r>
              <a:rPr lang="pt-BR" sz="2000" dirty="0"/>
              <a:t>com o sistema operacional, capacitando-o a executar diversas tarefas específicas do </a:t>
            </a:r>
            <a:r>
              <a:rPr lang="pt-BR" sz="2000" dirty="0" smtClean="0"/>
              <a:t>sistema como </a:t>
            </a:r>
            <a:r>
              <a:rPr lang="pt-BR" sz="2000" dirty="0"/>
              <a:t>criar, ler ou eliminar arquivos, consultar diretórios ou verificar a data e a hora armazenadas no</a:t>
            </a:r>
          </a:p>
          <a:p>
            <a:r>
              <a:rPr lang="pt-BR" sz="2000" dirty="0"/>
              <a:t>sistema. Dessa forma, o usuário dispõe de uma interface direta com o sistema operacional. </a:t>
            </a:r>
            <a:r>
              <a:rPr lang="pt-BR" sz="2000" dirty="0" smtClean="0"/>
              <a:t>Cada </a:t>
            </a:r>
            <a:r>
              <a:rPr lang="pt-BR" sz="2000" dirty="0"/>
              <a:t>sistema </a:t>
            </a:r>
            <a:r>
              <a:rPr lang="pt-BR" sz="2000" dirty="0" smtClean="0"/>
              <a:t>operacional possui </a:t>
            </a:r>
            <a:r>
              <a:rPr lang="pt-BR" sz="2000" dirty="0"/>
              <a:t>a sua linguagem de comandos como, por exemplo, a DCL (Digital </a:t>
            </a:r>
            <a:r>
              <a:rPr lang="pt-BR" sz="2000" dirty="0" err="1"/>
              <a:t>Command</a:t>
            </a:r>
            <a:r>
              <a:rPr lang="pt-BR" sz="2000" dirty="0"/>
              <a:t> </a:t>
            </a:r>
            <a:r>
              <a:rPr lang="pt-BR" sz="2000" dirty="0" err="1"/>
              <a:t>Language</a:t>
            </a:r>
            <a:r>
              <a:rPr lang="pt-BR" sz="2000" dirty="0"/>
              <a:t>) </a:t>
            </a:r>
            <a:r>
              <a:rPr lang="pt-BR" sz="2000" dirty="0" smtClean="0"/>
              <a:t>utilizada no </a:t>
            </a:r>
            <a:r>
              <a:rPr lang="pt-BR" sz="2000" dirty="0" err="1"/>
              <a:t>OpenVMS</a:t>
            </a:r>
            <a:r>
              <a:rPr lang="pt-BR" sz="2000" dirty="0"/>
              <a:t>, JCL (</a:t>
            </a:r>
            <a:r>
              <a:rPr lang="pt-BR" sz="2000" dirty="0" err="1"/>
              <a:t>Job</a:t>
            </a:r>
            <a:r>
              <a:rPr lang="pt-BR" sz="2000" dirty="0"/>
              <a:t> </a:t>
            </a:r>
            <a:r>
              <a:rPr lang="pt-BR" sz="2000" dirty="0" err="1"/>
              <a:t>Control</a:t>
            </a:r>
            <a:r>
              <a:rPr lang="pt-BR" sz="2000" dirty="0"/>
              <a:t> </a:t>
            </a:r>
            <a:r>
              <a:rPr lang="pt-BR" sz="2000" dirty="0" err="1"/>
              <a:t>Language</a:t>
            </a:r>
            <a:r>
              <a:rPr lang="pt-BR" sz="2000" dirty="0"/>
              <a:t>) no MVS da IBM e os comandos do </a:t>
            </a:r>
            <a:r>
              <a:rPr lang="pt-BR" sz="2000" dirty="0" err="1"/>
              <a:t>shell</a:t>
            </a:r>
            <a:r>
              <a:rPr lang="pt-BR" sz="2000" dirty="0"/>
              <a:t> disponíveis </a:t>
            </a:r>
            <a:r>
              <a:rPr lang="pt-BR" sz="2000" dirty="0" smtClean="0"/>
              <a:t>nos diversos </a:t>
            </a:r>
            <a:r>
              <a:rPr lang="pt-BR" sz="2000" dirty="0"/>
              <a:t>sistemas Unix.</a:t>
            </a:r>
          </a:p>
        </p:txBody>
      </p:sp>
      <p:sp>
        <p:nvSpPr>
          <p:cNvPr id="4" name="Retângulo 3"/>
          <p:cNvSpPr/>
          <p:nvPr/>
        </p:nvSpPr>
        <p:spPr>
          <a:xfrm>
            <a:off x="144016" y="3807038"/>
            <a:ext cx="4572000" cy="2554545"/>
          </a:xfrm>
          <a:prstGeom prst="rect">
            <a:avLst/>
          </a:prstGeom>
        </p:spPr>
        <p:txBody>
          <a:bodyPr>
            <a:spAutoFit/>
          </a:bodyPr>
          <a:lstStyle/>
          <a:p>
            <a:r>
              <a:rPr lang="pt-BR" sz="2000" dirty="0"/>
              <a:t>Em geral, o interpretador de comandos não faz parte do núcleo </a:t>
            </a:r>
            <a:r>
              <a:rPr lang="pt-BR" sz="2000" dirty="0" smtClean="0"/>
              <a:t>do sistema </a:t>
            </a:r>
            <a:r>
              <a:rPr lang="pt-BR" sz="2000" dirty="0"/>
              <a:t>operacional, possibilitando maior flexibilidade na criação de diferentes linguagens de </a:t>
            </a:r>
            <a:r>
              <a:rPr lang="pt-BR" sz="2000" dirty="0" smtClean="0"/>
              <a:t>controle para </a:t>
            </a:r>
            <a:r>
              <a:rPr lang="pt-BR" sz="2000" dirty="0"/>
              <a:t>um mesmo sistema. Por exemplo, o Unix oferece, basicamente, três interpretadores de comandos</a:t>
            </a:r>
            <a:r>
              <a:rPr lang="pt-BR" sz="2000" dirty="0" smtClean="0"/>
              <a:t>: </a:t>
            </a:r>
            <a:r>
              <a:rPr lang="en-US" sz="2000" dirty="0" smtClean="0"/>
              <a:t>Bourne </a:t>
            </a:r>
            <a:r>
              <a:rPr lang="en-US" sz="2000" dirty="0"/>
              <a:t>Shell, C Shell e </a:t>
            </a:r>
            <a:r>
              <a:rPr lang="en-US" sz="2000" dirty="0" err="1"/>
              <a:t>Korn</a:t>
            </a:r>
            <a:r>
              <a:rPr lang="en-US" sz="2000" dirty="0"/>
              <a:t> Shell.</a:t>
            </a:r>
            <a:endParaRPr lang="pt-BR" sz="2000" dirty="0"/>
          </a:p>
        </p:txBody>
      </p:sp>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3736774"/>
            <a:ext cx="4386262" cy="2798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0453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rot="-5404767">
            <a:off x="-2722562" y="3752850"/>
            <a:ext cx="5810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2000" dirty="0">
                <a:solidFill>
                  <a:schemeClr val="bg1"/>
                </a:solidFill>
              </a:rPr>
              <a:t>Arquitetura de Sistemas Operacionais – Machado/Maia</a:t>
            </a:r>
            <a:endParaRPr lang="en-US" altLang="pt-BR" sz="2000" dirty="0">
              <a:solidFill>
                <a:schemeClr val="bg1"/>
              </a:solidFill>
            </a:endParaRPr>
          </a:p>
        </p:txBody>
      </p:sp>
      <p:sp>
        <p:nvSpPr>
          <p:cNvPr id="19460" name="Text Box 4"/>
          <p:cNvSpPr txBox="1">
            <a:spLocks noChangeArrowheads="1"/>
          </p:cNvSpPr>
          <p:nvPr/>
        </p:nvSpPr>
        <p:spPr bwMode="auto">
          <a:xfrm>
            <a:off x="6035675" y="152400"/>
            <a:ext cx="3032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3200" b="1" dirty="0">
                <a:solidFill>
                  <a:srgbClr val="000000"/>
                </a:solidFill>
                <a:effectLst>
                  <a:outerShdw blurRad="38100" dist="38100" dir="2700000" algn="tl">
                    <a:srgbClr val="C0C0C0"/>
                  </a:outerShdw>
                </a:effectLst>
                <a:latin typeface="Impact" pitchFamily="34" charset="0"/>
              </a:rPr>
              <a:t>3 – Concorrência</a:t>
            </a:r>
            <a:endParaRPr lang="en-US" altLang="pt-BR" sz="3200" b="1" dirty="0">
              <a:solidFill>
                <a:srgbClr val="000000"/>
              </a:solidFill>
              <a:effectLst>
                <a:outerShdw blurRad="38100" dist="38100" dir="2700000" algn="tl">
                  <a:srgbClr val="C0C0C0"/>
                </a:outerShdw>
              </a:effectLst>
              <a:latin typeface="Impact" pitchFamily="34" charset="0"/>
            </a:endParaRPr>
          </a:p>
        </p:txBody>
      </p:sp>
      <p:sp>
        <p:nvSpPr>
          <p:cNvPr id="19462" name="Rectangle 6"/>
          <p:cNvSpPr>
            <a:spLocks noChangeArrowheads="1"/>
          </p:cNvSpPr>
          <p:nvPr/>
        </p:nvSpPr>
        <p:spPr bwMode="auto">
          <a:xfrm>
            <a:off x="609600" y="838200"/>
            <a:ext cx="8534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
            </a:pPr>
            <a:r>
              <a:rPr lang="pt-BR" altLang="pt-BR" sz="2800" b="1">
                <a:latin typeface="Arrus BT" charset="0"/>
                <a:cs typeface="Times New Roman" pitchFamily="18" charset="0"/>
              </a:rPr>
              <a:t> Sist. Monoprogramável x Sist. Multiprogramável</a:t>
            </a:r>
            <a:r>
              <a:rPr lang="en-US" altLang="pt-BR" sz="2800" b="1">
                <a:latin typeface="Arrus BT" charset="0"/>
                <a:cs typeface="Times New Roman" pitchFamily="18" charset="0"/>
              </a:rPr>
              <a:t> </a:t>
            </a:r>
            <a:endParaRPr lang="pt-BR" altLang="pt-BR" sz="2800" b="1">
              <a:latin typeface="Arrus BT" charset="0"/>
              <a:cs typeface="Times New Roman" pitchFamily="18" charset="0"/>
            </a:endParaRPr>
          </a:p>
          <a:p>
            <a:pPr>
              <a:spcBef>
                <a:spcPct val="50000"/>
              </a:spcBef>
              <a:buFont typeface="Wingdings" pitchFamily="2" charset="2"/>
              <a:buNone/>
            </a:pPr>
            <a:r>
              <a:rPr lang="pt-BR" altLang="pt-BR" sz="2800" b="1">
                <a:latin typeface="Arrus BT" charset="0"/>
                <a:cs typeface="Times New Roman" pitchFamily="18" charset="0"/>
              </a:rPr>
              <a:t>	</a:t>
            </a:r>
          </a:p>
        </p:txBody>
      </p:sp>
      <p:graphicFrame>
        <p:nvGraphicFramePr>
          <p:cNvPr id="19465" name="Object 9"/>
          <p:cNvGraphicFramePr>
            <a:graphicFrameLocks noChangeAspect="1"/>
          </p:cNvGraphicFramePr>
          <p:nvPr>
            <p:extLst>
              <p:ext uri="{D42A27DB-BD31-4B8C-83A1-F6EECF244321}">
                <p14:modId xmlns:p14="http://schemas.microsoft.com/office/powerpoint/2010/main" val="439553955"/>
              </p:ext>
            </p:extLst>
          </p:nvPr>
        </p:nvGraphicFramePr>
        <p:xfrm>
          <a:off x="687387" y="1998663"/>
          <a:ext cx="7769225" cy="2368550"/>
        </p:xfrm>
        <a:graphic>
          <a:graphicData uri="http://schemas.openxmlformats.org/presentationml/2006/ole">
            <mc:AlternateContent xmlns:mc="http://schemas.openxmlformats.org/markup-compatibility/2006">
              <mc:Choice xmlns:v="urn:schemas-microsoft-com:vml" Requires="v">
                <p:oleObj spid="_x0000_s19501" name="CorelDRAW" r:id="rId3" imgW="5175720" imgH="1577520" progId="CorelDRAW.Graphic.10">
                  <p:embed/>
                </p:oleObj>
              </mc:Choice>
              <mc:Fallback>
                <p:oleObj name="CorelDRAW" r:id="rId3" imgW="5175720" imgH="1577520" progId="CorelDRAW.Graphic.10">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387" y="1998663"/>
                        <a:ext cx="7769225" cy="236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CaixaDeTexto 1"/>
          <p:cNvSpPr txBox="1"/>
          <p:nvPr/>
        </p:nvSpPr>
        <p:spPr>
          <a:xfrm>
            <a:off x="385029" y="4581128"/>
            <a:ext cx="4320480" cy="1384995"/>
          </a:xfrm>
          <a:prstGeom prst="rect">
            <a:avLst/>
          </a:prstGeom>
          <a:noFill/>
          <a:ln>
            <a:solidFill>
              <a:schemeClr val="accent1"/>
            </a:solidFill>
          </a:ln>
        </p:spPr>
        <p:txBody>
          <a:bodyPr wrap="square" rtlCol="0">
            <a:spAutoFit/>
          </a:bodyPr>
          <a:lstStyle/>
          <a:p>
            <a:r>
              <a:rPr lang="pt-BR" sz="1400" dirty="0" smtClean="0"/>
              <a:t>-</a:t>
            </a:r>
            <a:r>
              <a:rPr lang="pt-BR" sz="1400" b="1" dirty="0" smtClean="0"/>
              <a:t>Somente um programa pode está em execução por vez.</a:t>
            </a:r>
          </a:p>
          <a:p>
            <a:endParaRPr lang="pt-BR" sz="1400" b="1" dirty="0" smtClean="0"/>
          </a:p>
          <a:p>
            <a:r>
              <a:rPr lang="pt-BR" sz="1400" b="1" dirty="0" smtClean="0"/>
              <a:t>-Subutilização da memória, pois programa que não ocupa totalmente a memória ocasiona a existência de áreas livres sem utilização</a:t>
            </a:r>
            <a:endParaRPr lang="pt-BR" sz="1400" b="1" dirty="0"/>
          </a:p>
        </p:txBody>
      </p:sp>
      <p:sp>
        <p:nvSpPr>
          <p:cNvPr id="3" name="CaixaDeTexto 2"/>
          <p:cNvSpPr txBox="1"/>
          <p:nvPr/>
        </p:nvSpPr>
        <p:spPr>
          <a:xfrm>
            <a:off x="4876800" y="4581128"/>
            <a:ext cx="4015680" cy="1169551"/>
          </a:xfrm>
          <a:prstGeom prst="rect">
            <a:avLst/>
          </a:prstGeom>
          <a:noFill/>
          <a:ln>
            <a:solidFill>
              <a:schemeClr val="accent1"/>
            </a:solidFill>
          </a:ln>
        </p:spPr>
        <p:txBody>
          <a:bodyPr wrap="square" rtlCol="0">
            <a:spAutoFit/>
          </a:bodyPr>
          <a:lstStyle/>
          <a:p>
            <a:pPr lvl="0"/>
            <a:r>
              <a:rPr lang="pt-BR" sz="1400" b="1" dirty="0" smtClean="0"/>
              <a:t>-Vários </a:t>
            </a:r>
            <a:r>
              <a:rPr lang="pt-BR" sz="1400" b="1" dirty="0"/>
              <a:t>programas podem estar residentes na memória, deixando-a menos </a:t>
            </a:r>
            <a:r>
              <a:rPr lang="pt-BR" sz="1400" b="1" dirty="0" smtClean="0"/>
              <a:t>ociosa.</a:t>
            </a:r>
            <a:endParaRPr lang="pt-BR" sz="1400" b="1" dirty="0"/>
          </a:p>
          <a:p>
            <a:pPr lvl="0"/>
            <a:r>
              <a:rPr lang="pt-BR" sz="1400" b="1" dirty="0" smtClean="0"/>
              <a:t>-Compartilhamento </a:t>
            </a:r>
            <a:r>
              <a:rPr lang="pt-BR" sz="1400" b="1" dirty="0"/>
              <a:t>de periféricos e recursos do sistema por vários usuários e programas.</a:t>
            </a:r>
          </a:p>
          <a:p>
            <a:pPr lvl="0"/>
            <a:r>
              <a:rPr lang="pt-BR" sz="1400" b="1" dirty="0" smtClean="0"/>
              <a:t>-Maior </a:t>
            </a:r>
            <a:r>
              <a:rPr lang="pt-BR" sz="1400" b="1" dirty="0" err="1"/>
              <a:t>compexibilidade</a:t>
            </a:r>
            <a:r>
              <a:rPr lang="pt-BR" sz="1400" b="1" dirty="0"/>
              <a:t> do Sistema Operacional</a:t>
            </a:r>
            <a:r>
              <a:rPr lang="pt-BR" sz="1400" b="1" dirty="0" smtClean="0"/>
              <a:t>.</a:t>
            </a:r>
            <a:endParaRPr lang="pt-BR" sz="1400" b="1" dirty="0"/>
          </a:p>
        </p:txBody>
      </p:sp>
      <p:sp>
        <p:nvSpPr>
          <p:cNvPr id="4" name="Retângulo 3"/>
          <p:cNvSpPr/>
          <p:nvPr/>
        </p:nvSpPr>
        <p:spPr>
          <a:xfrm>
            <a:off x="1403648" y="6237312"/>
            <a:ext cx="6912768" cy="369332"/>
          </a:xfrm>
          <a:prstGeom prst="rect">
            <a:avLst/>
          </a:prstGeom>
        </p:spPr>
        <p:txBody>
          <a:bodyPr wrap="square">
            <a:spAutoFit/>
          </a:bodyPr>
          <a:lstStyle/>
          <a:p>
            <a:pPr lvl="0"/>
            <a:r>
              <a:rPr lang="pt-BR" sz="1800" dirty="0"/>
              <a:t>Uso Médio CPU – </a:t>
            </a:r>
            <a:r>
              <a:rPr lang="pt-BR" sz="1800" dirty="0" err="1" smtClean="0"/>
              <a:t>mono-programáveis</a:t>
            </a:r>
            <a:r>
              <a:rPr lang="pt-BR" sz="1800" dirty="0" smtClean="0"/>
              <a:t> </a:t>
            </a:r>
            <a:r>
              <a:rPr lang="pt-BR" sz="1800" dirty="0"/>
              <a:t>30% X </a:t>
            </a:r>
            <a:r>
              <a:rPr lang="pt-BR" sz="1800" dirty="0" err="1" smtClean="0"/>
              <a:t>multi-programáveis</a:t>
            </a:r>
            <a:r>
              <a:rPr lang="pt-BR" sz="1800" dirty="0" smtClean="0"/>
              <a:t> </a:t>
            </a:r>
            <a:r>
              <a:rPr lang="pt-BR" sz="1800" dirty="0"/>
              <a:t>90%.</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179512" y="332656"/>
            <a:ext cx="8712968" cy="5386090"/>
          </a:xfrm>
          <a:prstGeom prst="rect">
            <a:avLst/>
          </a:prstGeom>
        </p:spPr>
        <p:txBody>
          <a:bodyPr wrap="square">
            <a:spAutoFit/>
          </a:bodyPr>
          <a:lstStyle/>
          <a:p>
            <a:r>
              <a:rPr lang="pt-BR" b="1" dirty="0"/>
              <a:t>Arquiteturas do Núcleo</a:t>
            </a:r>
          </a:p>
          <a:p>
            <a:r>
              <a:rPr lang="pt-BR" sz="2000" dirty="0"/>
              <a:t>O projeto de um sistema operacional é bastante complexo e deve atender a diversos requisitos, </a:t>
            </a:r>
            <a:r>
              <a:rPr lang="pt-BR" sz="2000" dirty="0" smtClean="0"/>
              <a:t>algumas </a:t>
            </a:r>
            <a:r>
              <a:rPr lang="pt-BR" sz="2000" dirty="0"/>
              <a:t>vezes conflitantes, como confiabilidade, portabilidade, fácil manutenção, flexibilidade e desempenho. </a:t>
            </a:r>
            <a:r>
              <a:rPr lang="pt-BR" sz="2000" dirty="0" smtClean="0"/>
              <a:t>O projeto </a:t>
            </a:r>
            <a:r>
              <a:rPr lang="pt-BR" sz="2000" dirty="0"/>
              <a:t>do sistema irá depender muito da arquitetura do hardware a ser utilizado e do tipo de sistema </a:t>
            </a:r>
            <a:r>
              <a:rPr lang="pt-BR" sz="2000" dirty="0" smtClean="0"/>
              <a:t>que se </a:t>
            </a:r>
            <a:r>
              <a:rPr lang="pt-BR" sz="2000" dirty="0"/>
              <a:t>deseja </a:t>
            </a:r>
            <a:r>
              <a:rPr lang="pt-BR" sz="2000" dirty="0" smtClean="0"/>
              <a:t>construir</a:t>
            </a:r>
            <a:r>
              <a:rPr lang="pt-BR" sz="2000" dirty="0"/>
              <a:t>: batch, tempo compartilhado, monousuário ou multiusuário, tempo real etc</a:t>
            </a:r>
            <a:r>
              <a:rPr lang="pt-BR" sz="2000" dirty="0" smtClean="0"/>
              <a:t>.</a:t>
            </a:r>
          </a:p>
          <a:p>
            <a:r>
              <a:rPr lang="pt-BR" sz="2000" dirty="0"/>
              <a:t>Nos sistemas </a:t>
            </a:r>
            <a:r>
              <a:rPr lang="pt-BR" sz="2000" dirty="0" smtClean="0"/>
              <a:t>operacionais atuais</a:t>
            </a:r>
            <a:r>
              <a:rPr lang="pt-BR" sz="2000" dirty="0"/>
              <a:t>, o número de linhas de código pode chegar a mais de 40 milhões (Windows 2000), sendo </a:t>
            </a:r>
            <a:r>
              <a:rPr lang="pt-BR" sz="2000" dirty="0" smtClean="0"/>
              <a:t>que grande </a:t>
            </a:r>
            <a:r>
              <a:rPr lang="pt-BR" sz="2000" dirty="0"/>
              <a:t>parte do código é escrita em Linguagem C/C++.</a:t>
            </a:r>
          </a:p>
          <a:p>
            <a:r>
              <a:rPr lang="pt-BR" sz="2000" dirty="0"/>
              <a:t>Além de facilitar o desenvolvimento e a manutenção do sistema, a utilização de linguagens de alto </a:t>
            </a:r>
            <a:r>
              <a:rPr lang="pt-BR" sz="2000" dirty="0" smtClean="0"/>
              <a:t>nível permite </a:t>
            </a:r>
            <a:r>
              <a:rPr lang="pt-BR" sz="2000" dirty="0"/>
              <a:t>uma maior portabilidade, ou seja, que o sistema operacional seja facilmente alterado em </a:t>
            </a:r>
            <a:r>
              <a:rPr lang="pt-BR" sz="2000" dirty="0" smtClean="0"/>
              <a:t>outra arquitetura </a:t>
            </a:r>
            <a:r>
              <a:rPr lang="pt-BR" sz="2000" dirty="0"/>
              <a:t>de hardware. Uma desvantagem do uso de linguagens de alto nível em relação à programação</a:t>
            </a:r>
          </a:p>
          <a:p>
            <a:r>
              <a:rPr lang="pt-BR" sz="2000" dirty="0" err="1"/>
              <a:t>assembly</a:t>
            </a:r>
            <a:r>
              <a:rPr lang="pt-BR" sz="2000" dirty="0"/>
              <a:t> é a perda de desempenho. Por isso, as partes críticas do sistema, como os </a:t>
            </a:r>
            <a:r>
              <a:rPr lang="pt-BR" sz="2000" dirty="0" err="1"/>
              <a:t>device</a:t>
            </a:r>
            <a:r>
              <a:rPr lang="pt-BR" sz="2000" dirty="0"/>
              <a:t> drivers, </a:t>
            </a:r>
            <a:r>
              <a:rPr lang="pt-BR" sz="2000" dirty="0" smtClean="0"/>
              <a:t>o escalonador </a:t>
            </a:r>
            <a:r>
              <a:rPr lang="pt-BR" sz="2000" dirty="0"/>
              <a:t>e as rotinas de tratamento de interrupções, são desenvolvidas em </a:t>
            </a:r>
            <a:r>
              <a:rPr lang="pt-BR" sz="2000" dirty="0" err="1"/>
              <a:t>assembly</a:t>
            </a:r>
            <a:r>
              <a:rPr lang="pt-BR" sz="2000" dirty="0"/>
              <a:t>.</a:t>
            </a:r>
          </a:p>
        </p:txBody>
      </p:sp>
    </p:spTree>
    <p:extLst>
      <p:ext uri="{BB962C8B-B14F-4D97-AF65-F5344CB8AC3E}">
        <p14:creationId xmlns:p14="http://schemas.microsoft.com/office/powerpoint/2010/main" val="1898604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395536" y="298385"/>
            <a:ext cx="8496944" cy="5324535"/>
          </a:xfrm>
          <a:prstGeom prst="rect">
            <a:avLst/>
          </a:prstGeom>
        </p:spPr>
        <p:txBody>
          <a:bodyPr wrap="square">
            <a:spAutoFit/>
          </a:bodyPr>
          <a:lstStyle/>
          <a:p>
            <a:r>
              <a:rPr lang="pt-BR" sz="2000" dirty="0"/>
              <a:t>Uma tendência no projeto de sistemas operacionais modernos é a utilização de técnicas de orientação </a:t>
            </a:r>
            <a:r>
              <a:rPr lang="pt-BR" sz="2000" dirty="0" smtClean="0"/>
              <a:t>por objetos</a:t>
            </a:r>
            <a:r>
              <a:rPr lang="pt-BR" sz="2000" dirty="0"/>
              <a:t>, o que leva para o projeto do núcleo do sistema todas as vantagens deste modelo </a:t>
            </a:r>
            <a:r>
              <a:rPr lang="pt-BR" sz="2000" dirty="0" smtClean="0"/>
              <a:t>de desenvolvimento </a:t>
            </a:r>
            <a:r>
              <a:rPr lang="pt-BR" sz="2000" dirty="0"/>
              <a:t>de software. Existe uma série de vantagens na utilização de programação por objetos </a:t>
            </a:r>
            <a:r>
              <a:rPr lang="pt-BR" sz="2000" dirty="0" smtClean="0"/>
              <a:t>no projeto </a:t>
            </a:r>
            <a:r>
              <a:rPr lang="pt-BR" sz="2000" dirty="0"/>
              <a:t>e na implementação de sistemas operacionais. A seguir, os principais benefícios </a:t>
            </a:r>
            <a:r>
              <a:rPr lang="pt-BR" sz="2000" dirty="0" smtClean="0"/>
              <a:t>são apresentados:</a:t>
            </a:r>
          </a:p>
          <a:p>
            <a:endParaRPr lang="pt-BR" sz="2000" dirty="0"/>
          </a:p>
          <a:p>
            <a:pPr marL="342900" indent="-342900">
              <a:buFont typeface="Arial" panose="020B0604020202020204" pitchFamily="34" charset="0"/>
              <a:buChar char="•"/>
            </a:pPr>
            <a:r>
              <a:rPr lang="pt-BR" sz="2000" dirty="0"/>
              <a:t>melhoria na organização das funções e recursos do sistema;</a:t>
            </a:r>
          </a:p>
          <a:p>
            <a:pPr marL="342900" indent="-342900">
              <a:buFont typeface="Arial" panose="020B0604020202020204" pitchFamily="34" charset="0"/>
              <a:buChar char="•"/>
            </a:pPr>
            <a:r>
              <a:rPr lang="pt-BR" sz="2000" dirty="0"/>
              <a:t>redução no tempo de desenvolvimento;</a:t>
            </a:r>
          </a:p>
          <a:p>
            <a:pPr marL="342900" indent="-342900">
              <a:buFont typeface="Arial" panose="020B0604020202020204" pitchFamily="34" charset="0"/>
              <a:buChar char="•"/>
            </a:pPr>
            <a:r>
              <a:rPr lang="pt-BR" sz="2000" dirty="0"/>
              <a:t>maior facilidade na manutenção e extensão do sistema;</a:t>
            </a:r>
          </a:p>
          <a:p>
            <a:pPr marL="342900" indent="-342900">
              <a:buFont typeface="Arial" panose="020B0604020202020204" pitchFamily="34" charset="0"/>
              <a:buChar char="•"/>
            </a:pPr>
            <a:r>
              <a:rPr lang="pt-BR" sz="2000" dirty="0"/>
              <a:t>facilidade de implementação do modelo de computação distribuída.</a:t>
            </a:r>
          </a:p>
          <a:p>
            <a:endParaRPr lang="pt-BR" sz="2000" dirty="0" smtClean="0"/>
          </a:p>
          <a:p>
            <a:r>
              <a:rPr lang="pt-BR" sz="2000" dirty="0" smtClean="0"/>
              <a:t>A </a:t>
            </a:r>
            <a:r>
              <a:rPr lang="pt-BR" sz="2000" dirty="0"/>
              <a:t>estrutura do núcleo do sistema operacional, ou seja, a maneira como o código do sistema é </a:t>
            </a:r>
            <a:r>
              <a:rPr lang="pt-BR" sz="2000" dirty="0" smtClean="0"/>
              <a:t>organizado e </a:t>
            </a:r>
            <a:r>
              <a:rPr lang="pt-BR" sz="2000" dirty="0"/>
              <a:t>o inter-relacionamento de seus diversos componentes, pode variar conforme a concepção do projeto</a:t>
            </a:r>
            <a:r>
              <a:rPr lang="pt-BR" sz="2000" dirty="0" smtClean="0"/>
              <a:t>.</a:t>
            </a:r>
          </a:p>
          <a:p>
            <a:r>
              <a:rPr lang="pt-BR" sz="2000" dirty="0" smtClean="0"/>
              <a:t>As </a:t>
            </a:r>
            <a:r>
              <a:rPr lang="pt-BR" sz="2000" dirty="0"/>
              <a:t>principais arquiteturas dos sistemas operacionais: arquitetura monolítica,</a:t>
            </a:r>
          </a:p>
          <a:p>
            <a:r>
              <a:rPr lang="pt-BR" sz="2000" dirty="0"/>
              <a:t>arquitetura de camadas, máquina virtual e arquitetura </a:t>
            </a:r>
            <a:r>
              <a:rPr lang="pt-BR" sz="2000" dirty="0" err="1"/>
              <a:t>microkernel</a:t>
            </a:r>
            <a:r>
              <a:rPr lang="pt-BR" sz="2000" dirty="0"/>
              <a:t>.</a:t>
            </a:r>
          </a:p>
        </p:txBody>
      </p:sp>
    </p:spTree>
    <p:extLst>
      <p:ext uri="{BB962C8B-B14F-4D97-AF65-F5344CB8AC3E}">
        <p14:creationId xmlns:p14="http://schemas.microsoft.com/office/powerpoint/2010/main" val="5036098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3"/>
          <p:cNvSpPr txBox="1">
            <a:spLocks noChangeArrowheads="1"/>
          </p:cNvSpPr>
          <p:nvPr/>
        </p:nvSpPr>
        <p:spPr bwMode="auto">
          <a:xfrm rot="-5404767">
            <a:off x="-2722562" y="3752850"/>
            <a:ext cx="5810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2000">
                <a:solidFill>
                  <a:schemeClr val="bg1"/>
                </a:solidFill>
              </a:rPr>
              <a:t>Arquitetura de Sistemas Operacionais – Machado/Maia</a:t>
            </a:r>
            <a:endParaRPr lang="en-US" altLang="pt-BR" sz="2000">
              <a:solidFill>
                <a:schemeClr val="bg1"/>
              </a:solidFill>
            </a:endParaRPr>
          </a:p>
        </p:txBody>
      </p:sp>
      <p:sp>
        <p:nvSpPr>
          <p:cNvPr id="50180" name="Text Box 4"/>
          <p:cNvSpPr txBox="1">
            <a:spLocks noChangeArrowheads="1"/>
          </p:cNvSpPr>
          <p:nvPr/>
        </p:nvSpPr>
        <p:spPr bwMode="auto">
          <a:xfrm>
            <a:off x="2762250" y="152400"/>
            <a:ext cx="6305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3200" b="1">
                <a:solidFill>
                  <a:srgbClr val="000000"/>
                </a:solidFill>
                <a:effectLst>
                  <a:outerShdw blurRad="38100" dist="38100" dir="2700000" algn="tl">
                    <a:srgbClr val="C0C0C0"/>
                  </a:outerShdw>
                </a:effectLst>
                <a:latin typeface="Impact" pitchFamily="34" charset="0"/>
              </a:rPr>
              <a:t>4 – Estrutura do Sistema Operacional</a:t>
            </a:r>
            <a:endParaRPr lang="en-US" altLang="pt-BR" sz="3200" b="1">
              <a:solidFill>
                <a:srgbClr val="000000"/>
              </a:solidFill>
              <a:effectLst>
                <a:outerShdw blurRad="38100" dist="38100" dir="2700000" algn="tl">
                  <a:srgbClr val="C0C0C0"/>
                </a:outerShdw>
              </a:effectLst>
              <a:latin typeface="Impact" pitchFamily="34" charset="0"/>
            </a:endParaRPr>
          </a:p>
        </p:txBody>
      </p:sp>
      <p:sp>
        <p:nvSpPr>
          <p:cNvPr id="50181" name="Rectangle 5"/>
          <p:cNvSpPr>
            <a:spLocks noChangeArrowheads="1"/>
          </p:cNvSpPr>
          <p:nvPr/>
        </p:nvSpPr>
        <p:spPr bwMode="auto">
          <a:xfrm>
            <a:off x="609600" y="838200"/>
            <a:ext cx="8534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
            </a:pPr>
            <a:r>
              <a:rPr lang="pt-BR" altLang="pt-BR" sz="2800" b="1">
                <a:latin typeface="Arrus BT" charset="0"/>
                <a:cs typeface="Times New Roman" pitchFamily="18" charset="0"/>
              </a:rPr>
              <a:t> Arquitetura Monolítica </a:t>
            </a:r>
          </a:p>
          <a:p>
            <a:pPr>
              <a:spcBef>
                <a:spcPct val="50000"/>
              </a:spcBef>
              <a:buFont typeface="Wingdings" pitchFamily="2" charset="2"/>
              <a:buNone/>
            </a:pPr>
            <a:r>
              <a:rPr lang="pt-BR" altLang="pt-BR" sz="2800" b="1">
                <a:latin typeface="Arrus BT" charset="0"/>
                <a:cs typeface="Times New Roman" pitchFamily="18" charset="0"/>
              </a:rPr>
              <a:t>	</a:t>
            </a:r>
          </a:p>
        </p:txBody>
      </p:sp>
      <p:graphicFrame>
        <p:nvGraphicFramePr>
          <p:cNvPr id="50183" name="Object 7"/>
          <p:cNvGraphicFramePr>
            <a:graphicFrameLocks noChangeAspect="1"/>
          </p:cNvGraphicFramePr>
          <p:nvPr>
            <p:extLst>
              <p:ext uri="{D42A27DB-BD31-4B8C-83A1-F6EECF244321}">
                <p14:modId xmlns:p14="http://schemas.microsoft.com/office/powerpoint/2010/main" val="4207749508"/>
              </p:ext>
            </p:extLst>
          </p:nvPr>
        </p:nvGraphicFramePr>
        <p:xfrm>
          <a:off x="2843808" y="1418430"/>
          <a:ext cx="3893890" cy="3522737"/>
        </p:xfrm>
        <a:graphic>
          <a:graphicData uri="http://schemas.openxmlformats.org/presentationml/2006/ole">
            <mc:AlternateContent xmlns:mc="http://schemas.openxmlformats.org/markup-compatibility/2006">
              <mc:Choice xmlns:v="urn:schemas-microsoft-com:vml" Requires="v">
                <p:oleObj spid="_x0000_s51228" name="CorelDRAW" r:id="rId3" imgW="3138480" imgH="3592800" progId="CorelDRAW.Graphic.10">
                  <p:embed/>
                </p:oleObj>
              </mc:Choice>
              <mc:Fallback>
                <p:oleObj name="CorelDRAW" r:id="rId3" imgW="3138480" imgH="3592800" progId="CorelDRAW.Graphic.1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1418430"/>
                        <a:ext cx="3893890" cy="3522737"/>
                      </a:xfrm>
                      <a:prstGeom prst="rect">
                        <a:avLst/>
                      </a:prstGeom>
                      <a:noFill/>
                      <a:ln>
                        <a:noFill/>
                      </a:ln>
                      <a:effectLst/>
                    </p:spPr>
                  </p:pic>
                </p:oleObj>
              </mc:Fallback>
            </mc:AlternateContent>
          </a:graphicData>
        </a:graphic>
      </p:graphicFrame>
      <p:sp>
        <p:nvSpPr>
          <p:cNvPr id="2" name="CaixaDeTexto 1"/>
          <p:cNvSpPr txBox="1"/>
          <p:nvPr/>
        </p:nvSpPr>
        <p:spPr>
          <a:xfrm>
            <a:off x="151756" y="4869160"/>
            <a:ext cx="8596708" cy="1938992"/>
          </a:xfrm>
          <a:prstGeom prst="rect">
            <a:avLst/>
          </a:prstGeom>
          <a:noFill/>
        </p:spPr>
        <p:txBody>
          <a:bodyPr wrap="square" rtlCol="0">
            <a:spAutoFit/>
          </a:bodyPr>
          <a:lstStyle/>
          <a:p>
            <a:pPr algn="just"/>
            <a:r>
              <a:rPr lang="pt-BR" sz="2000" dirty="0" smtClean="0"/>
              <a:t>Arquitetura monolítica pode ser comparada com uma aplicação formada</a:t>
            </a:r>
          </a:p>
          <a:p>
            <a:pPr algn="just"/>
            <a:r>
              <a:rPr lang="pt-BR" sz="2000" dirty="0" smtClean="0"/>
              <a:t>Por vários </a:t>
            </a:r>
            <a:r>
              <a:rPr lang="pt-BR" sz="2000" dirty="0" err="1" smtClean="0"/>
              <a:t>modulos</a:t>
            </a:r>
            <a:r>
              <a:rPr lang="pt-BR" sz="2000" dirty="0" smtClean="0"/>
              <a:t>  que são compilados separadamente e depois </a:t>
            </a:r>
            <a:r>
              <a:rPr lang="pt-BR" sz="2000" dirty="0" err="1" smtClean="0"/>
              <a:t>linkados</a:t>
            </a:r>
            <a:r>
              <a:rPr lang="pt-BR" sz="2000" dirty="0" smtClean="0"/>
              <a:t>, Formando um grande e único programa executável, onde os módulos podem interagir livremente. Os primeiros sistemas operacionais foram desenvolvidos com base nesse Modelo, o que tornava o seu desenvolvimento e sua manutenção bastante difícil.</a:t>
            </a:r>
            <a:endParaRPr lang="pt-BR" sz="2000" dirty="0"/>
          </a:p>
        </p:txBody>
      </p:sp>
    </p:spTree>
    <p:extLst>
      <p:ext uri="{BB962C8B-B14F-4D97-AF65-F5344CB8AC3E}">
        <p14:creationId xmlns:p14="http://schemas.microsoft.com/office/powerpoint/2010/main" val="33334696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3"/>
          <p:cNvSpPr txBox="1">
            <a:spLocks noChangeArrowheads="1"/>
          </p:cNvSpPr>
          <p:nvPr/>
        </p:nvSpPr>
        <p:spPr bwMode="auto">
          <a:xfrm rot="-5404767">
            <a:off x="-2722562" y="3752850"/>
            <a:ext cx="5810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2000">
                <a:solidFill>
                  <a:schemeClr val="bg1"/>
                </a:solidFill>
              </a:rPr>
              <a:t>Arquitetura de Sistemas Operacionais – Machado/Maia</a:t>
            </a:r>
            <a:endParaRPr lang="en-US" altLang="pt-BR" sz="2000">
              <a:solidFill>
                <a:schemeClr val="bg1"/>
              </a:solidFill>
            </a:endParaRPr>
          </a:p>
        </p:txBody>
      </p:sp>
      <p:sp>
        <p:nvSpPr>
          <p:cNvPr id="51204" name="Text Box 4"/>
          <p:cNvSpPr txBox="1">
            <a:spLocks noChangeArrowheads="1"/>
          </p:cNvSpPr>
          <p:nvPr/>
        </p:nvSpPr>
        <p:spPr bwMode="auto">
          <a:xfrm>
            <a:off x="2762250" y="152400"/>
            <a:ext cx="6305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3200" b="1">
                <a:solidFill>
                  <a:srgbClr val="000000"/>
                </a:solidFill>
                <a:effectLst>
                  <a:outerShdw blurRad="38100" dist="38100" dir="2700000" algn="tl">
                    <a:srgbClr val="C0C0C0"/>
                  </a:outerShdw>
                </a:effectLst>
                <a:latin typeface="Impact" pitchFamily="34" charset="0"/>
              </a:rPr>
              <a:t>4 – Estrutura do Sistema Operacional</a:t>
            </a:r>
            <a:endParaRPr lang="en-US" altLang="pt-BR" sz="3200" b="1">
              <a:solidFill>
                <a:srgbClr val="000000"/>
              </a:solidFill>
              <a:effectLst>
                <a:outerShdw blurRad="38100" dist="38100" dir="2700000" algn="tl">
                  <a:srgbClr val="C0C0C0"/>
                </a:outerShdw>
              </a:effectLst>
              <a:latin typeface="Impact" pitchFamily="34" charset="0"/>
            </a:endParaRPr>
          </a:p>
        </p:txBody>
      </p:sp>
      <p:sp>
        <p:nvSpPr>
          <p:cNvPr id="51205" name="Rectangle 5"/>
          <p:cNvSpPr>
            <a:spLocks noChangeArrowheads="1"/>
          </p:cNvSpPr>
          <p:nvPr/>
        </p:nvSpPr>
        <p:spPr bwMode="auto">
          <a:xfrm>
            <a:off x="609600" y="764704"/>
            <a:ext cx="8534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
            </a:pPr>
            <a:r>
              <a:rPr lang="pt-BR" altLang="pt-BR" sz="2800" b="1" dirty="0">
                <a:latin typeface="Arrus BT" charset="0"/>
                <a:cs typeface="Times New Roman" pitchFamily="18" charset="0"/>
              </a:rPr>
              <a:t> Arquitetura em </a:t>
            </a:r>
            <a:r>
              <a:rPr lang="pt-BR" altLang="pt-BR" sz="2800" b="1" dirty="0" smtClean="0">
                <a:latin typeface="Arrus BT" charset="0"/>
                <a:cs typeface="Times New Roman" pitchFamily="18" charset="0"/>
              </a:rPr>
              <a:t>Camadas</a:t>
            </a:r>
            <a:r>
              <a:rPr lang="en-US" altLang="pt-BR" sz="2800" b="1" dirty="0" smtClean="0">
                <a:latin typeface="Arrus BT" charset="0"/>
                <a:cs typeface="Times New Roman" pitchFamily="18" charset="0"/>
              </a:rPr>
              <a:t> </a:t>
            </a:r>
            <a:endParaRPr lang="pt-BR" altLang="pt-BR" sz="2800" b="1" dirty="0">
              <a:latin typeface="Arrus BT" charset="0"/>
              <a:cs typeface="Times New Roman" pitchFamily="18" charset="0"/>
            </a:endParaRPr>
          </a:p>
          <a:p>
            <a:pPr>
              <a:spcBef>
                <a:spcPct val="50000"/>
              </a:spcBef>
              <a:buFont typeface="Wingdings" pitchFamily="2" charset="2"/>
              <a:buNone/>
            </a:pPr>
            <a:r>
              <a:rPr lang="pt-BR" altLang="pt-BR" sz="2800" b="1" dirty="0">
                <a:latin typeface="Arrus BT" charset="0"/>
                <a:cs typeface="Times New Roman" pitchFamily="18" charset="0"/>
              </a:rPr>
              <a:t>	</a:t>
            </a:r>
          </a:p>
        </p:txBody>
      </p:sp>
      <p:graphicFrame>
        <p:nvGraphicFramePr>
          <p:cNvPr id="51208" name="Object 8"/>
          <p:cNvGraphicFramePr>
            <a:graphicFrameLocks noChangeAspect="1"/>
          </p:cNvGraphicFramePr>
          <p:nvPr>
            <p:extLst>
              <p:ext uri="{D42A27DB-BD31-4B8C-83A1-F6EECF244321}">
                <p14:modId xmlns:p14="http://schemas.microsoft.com/office/powerpoint/2010/main" val="3439866657"/>
              </p:ext>
            </p:extLst>
          </p:nvPr>
        </p:nvGraphicFramePr>
        <p:xfrm>
          <a:off x="3059832" y="1261412"/>
          <a:ext cx="3096344" cy="2527628"/>
        </p:xfrm>
        <a:graphic>
          <a:graphicData uri="http://schemas.openxmlformats.org/presentationml/2006/ole">
            <mc:AlternateContent xmlns:mc="http://schemas.openxmlformats.org/markup-compatibility/2006">
              <mc:Choice xmlns:v="urn:schemas-microsoft-com:vml" Requires="v">
                <p:oleObj spid="_x0000_s52251" name="CorelDRAW" r:id="rId3" imgW="2354760" imgH="2354760" progId="CorelDRAW.Graphic.10">
                  <p:embed/>
                </p:oleObj>
              </mc:Choice>
              <mc:Fallback>
                <p:oleObj name="CorelDRAW" r:id="rId3" imgW="2354760" imgH="2354760" progId="CorelDRAW.Graphic.1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1261412"/>
                        <a:ext cx="3096344" cy="2527628"/>
                      </a:xfrm>
                      <a:prstGeom prst="rect">
                        <a:avLst/>
                      </a:prstGeom>
                      <a:noFill/>
                      <a:ln>
                        <a:noFill/>
                      </a:ln>
                      <a:effectLst/>
                    </p:spPr>
                  </p:pic>
                </p:oleObj>
              </mc:Fallback>
            </mc:AlternateContent>
          </a:graphicData>
        </a:graphic>
      </p:graphicFrame>
      <p:sp>
        <p:nvSpPr>
          <p:cNvPr id="2" name="Retângulo 1"/>
          <p:cNvSpPr/>
          <p:nvPr/>
        </p:nvSpPr>
        <p:spPr>
          <a:xfrm>
            <a:off x="385029" y="3571269"/>
            <a:ext cx="8579459" cy="3170099"/>
          </a:xfrm>
          <a:prstGeom prst="rect">
            <a:avLst/>
          </a:prstGeom>
        </p:spPr>
        <p:txBody>
          <a:bodyPr wrap="square">
            <a:spAutoFit/>
          </a:bodyPr>
          <a:lstStyle/>
          <a:p>
            <a:pPr algn="just"/>
            <a:r>
              <a:rPr lang="pt-BR" sz="2000" dirty="0" smtClean="0"/>
              <a:t>Um sistema em camadas divide o sistema operacional em camadas sobrepostas. Cada módulo oferece um conjunto de funções que podem ser utilizadas por outros módulos. A principal vantagem da abordagem em camadas é a modularidade. As camadas são selecionadas de forma que cada uma utilize as funções (operações) e serviços apenas das camadas de nível mais baixo. Essa abordagem simplifica a depuração e verificação do sistema, além de criar uma hierarquia de níveis de modos de acesso, protegendo as camadas mais internas.</a:t>
            </a:r>
          </a:p>
          <a:p>
            <a:pPr algn="just"/>
            <a:r>
              <a:rPr lang="pt-BR" sz="2000" dirty="0" smtClean="0"/>
              <a:t>A principal dificuldade da abordagem em camadas está na definição adequada das várias camadas. Como uma camada semente poderá usar as camadas que estão em um nível inferior, é preciso haver um planejamento cuidadoso.</a:t>
            </a:r>
            <a:endParaRPr lang="pt-BR" sz="2000" dirty="0"/>
          </a:p>
        </p:txBody>
      </p:sp>
    </p:spTree>
    <p:extLst>
      <p:ext uri="{BB962C8B-B14F-4D97-AF65-F5344CB8AC3E}">
        <p14:creationId xmlns:p14="http://schemas.microsoft.com/office/powerpoint/2010/main" val="10137092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Text Box 4"/>
          <p:cNvSpPr txBox="1">
            <a:spLocks noChangeArrowheads="1"/>
          </p:cNvSpPr>
          <p:nvPr/>
        </p:nvSpPr>
        <p:spPr bwMode="auto">
          <a:xfrm>
            <a:off x="2762250" y="152400"/>
            <a:ext cx="6305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3200" b="1">
                <a:solidFill>
                  <a:srgbClr val="000000"/>
                </a:solidFill>
                <a:effectLst>
                  <a:outerShdw blurRad="38100" dist="38100" dir="2700000" algn="tl">
                    <a:srgbClr val="C0C0C0"/>
                  </a:outerShdw>
                </a:effectLst>
                <a:latin typeface="Impact" pitchFamily="34" charset="0"/>
              </a:rPr>
              <a:t>4 – Estrutura do Sistema Operacional</a:t>
            </a:r>
            <a:endParaRPr lang="en-US" altLang="pt-BR" sz="3200" b="1">
              <a:solidFill>
                <a:srgbClr val="000000"/>
              </a:solidFill>
              <a:effectLst>
                <a:outerShdw blurRad="38100" dist="38100" dir="2700000" algn="tl">
                  <a:srgbClr val="C0C0C0"/>
                </a:outerShdw>
              </a:effectLst>
              <a:latin typeface="Impact" pitchFamily="34" charset="0"/>
            </a:endParaRPr>
          </a:p>
        </p:txBody>
      </p:sp>
      <p:sp>
        <p:nvSpPr>
          <p:cNvPr id="52229" name="Rectangle 5"/>
          <p:cNvSpPr>
            <a:spLocks noChangeArrowheads="1"/>
          </p:cNvSpPr>
          <p:nvPr/>
        </p:nvSpPr>
        <p:spPr bwMode="auto">
          <a:xfrm>
            <a:off x="609600" y="838200"/>
            <a:ext cx="8534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
            </a:pPr>
            <a:r>
              <a:rPr lang="pt-BR" altLang="pt-BR" sz="2800" b="1">
                <a:latin typeface="Arrus BT" charset="0"/>
                <a:cs typeface="Times New Roman" pitchFamily="18" charset="0"/>
              </a:rPr>
              <a:t> Máquina Virtual</a:t>
            </a:r>
            <a:r>
              <a:rPr lang="en-US" altLang="pt-BR" sz="2800" b="1">
                <a:latin typeface="Arrus BT" charset="0"/>
                <a:cs typeface="Times New Roman" pitchFamily="18" charset="0"/>
              </a:rPr>
              <a:t> </a:t>
            </a:r>
            <a:endParaRPr lang="pt-BR" altLang="pt-BR" sz="2800" b="1">
              <a:latin typeface="Arrus BT" charset="0"/>
              <a:cs typeface="Times New Roman" pitchFamily="18" charset="0"/>
            </a:endParaRPr>
          </a:p>
          <a:p>
            <a:pPr>
              <a:spcBef>
                <a:spcPct val="50000"/>
              </a:spcBef>
              <a:buFont typeface="Wingdings" pitchFamily="2" charset="2"/>
              <a:buNone/>
            </a:pPr>
            <a:r>
              <a:rPr lang="pt-BR" altLang="pt-BR" sz="2800" b="1">
                <a:latin typeface="Arrus BT" charset="0"/>
                <a:cs typeface="Times New Roman" pitchFamily="18" charset="0"/>
              </a:rPr>
              <a:t>	</a:t>
            </a:r>
          </a:p>
        </p:txBody>
      </p:sp>
      <p:sp>
        <p:nvSpPr>
          <p:cNvPr id="52230" name="Text Box 6"/>
          <p:cNvSpPr txBox="1">
            <a:spLocks noChangeArrowheads="1"/>
          </p:cNvSpPr>
          <p:nvPr/>
        </p:nvSpPr>
        <p:spPr bwMode="auto">
          <a:xfrm>
            <a:off x="8494713" y="6400800"/>
            <a:ext cx="573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a:t>4/6</a:t>
            </a:r>
            <a:endParaRPr lang="en-US" altLang="pt-BR"/>
          </a:p>
        </p:txBody>
      </p:sp>
      <p:graphicFrame>
        <p:nvGraphicFramePr>
          <p:cNvPr id="52232" name="Object 8"/>
          <p:cNvGraphicFramePr>
            <a:graphicFrameLocks noChangeAspect="1"/>
          </p:cNvGraphicFramePr>
          <p:nvPr>
            <p:extLst>
              <p:ext uri="{D42A27DB-BD31-4B8C-83A1-F6EECF244321}">
                <p14:modId xmlns:p14="http://schemas.microsoft.com/office/powerpoint/2010/main" val="1649222491"/>
              </p:ext>
            </p:extLst>
          </p:nvPr>
        </p:nvGraphicFramePr>
        <p:xfrm>
          <a:off x="1981201" y="1506538"/>
          <a:ext cx="4895056" cy="2930574"/>
        </p:xfrm>
        <a:graphic>
          <a:graphicData uri="http://schemas.openxmlformats.org/presentationml/2006/ole">
            <mc:AlternateContent xmlns:mc="http://schemas.openxmlformats.org/markup-compatibility/2006">
              <mc:Choice xmlns:v="urn:schemas-microsoft-com:vml" Requires="v">
                <p:oleObj spid="_x0000_s53276" name="CorelDRAW" r:id="rId3" imgW="3119040" imgH="2709360" progId="CorelDRAW.Graphic.10">
                  <p:embed/>
                </p:oleObj>
              </mc:Choice>
              <mc:Fallback>
                <p:oleObj name="CorelDRAW" r:id="rId3" imgW="3119040" imgH="2709360" progId="CorelDRAW.Graphic.1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1" y="1506538"/>
                        <a:ext cx="4895056" cy="2930574"/>
                      </a:xfrm>
                      <a:prstGeom prst="rect">
                        <a:avLst/>
                      </a:prstGeom>
                      <a:noFill/>
                      <a:ln>
                        <a:noFill/>
                      </a:ln>
                      <a:effectLst/>
                    </p:spPr>
                  </p:pic>
                </p:oleObj>
              </mc:Fallback>
            </mc:AlternateContent>
          </a:graphicData>
        </a:graphic>
      </p:graphicFrame>
      <p:sp>
        <p:nvSpPr>
          <p:cNvPr id="2" name="CaixaDeTexto 1"/>
          <p:cNvSpPr txBox="1"/>
          <p:nvPr/>
        </p:nvSpPr>
        <p:spPr>
          <a:xfrm>
            <a:off x="-66010" y="4614227"/>
            <a:ext cx="9133810" cy="1477328"/>
          </a:xfrm>
          <a:prstGeom prst="rect">
            <a:avLst/>
          </a:prstGeom>
          <a:noFill/>
        </p:spPr>
        <p:txBody>
          <a:bodyPr wrap="square" rtlCol="0">
            <a:spAutoFit/>
          </a:bodyPr>
          <a:lstStyle/>
          <a:p>
            <a:pPr algn="just"/>
            <a:r>
              <a:rPr lang="pt-BR" sz="1800" dirty="0" smtClean="0"/>
              <a:t>O modelo de máquina virtual (VM), cria um nível intermediário entre o hardware e o sistema operacional, denominado de gerencia de máquina virtual. Este nível cria diversas Máquinas virtuais independentes, onde cada uma oferece uma  copia virtual do hardware,  Incluindo os modos de acesso, instruções, dispositivos de E/S. Como cada máquina virtual é independente das demais, é possível que cada VM tenha seu  Próprio sistema operacional.</a:t>
            </a:r>
            <a:endParaRPr lang="pt-BR" sz="1800" dirty="0"/>
          </a:p>
        </p:txBody>
      </p:sp>
    </p:spTree>
    <p:extLst>
      <p:ext uri="{BB962C8B-B14F-4D97-AF65-F5344CB8AC3E}">
        <p14:creationId xmlns:p14="http://schemas.microsoft.com/office/powerpoint/2010/main" val="12743514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ext Box 3"/>
          <p:cNvSpPr txBox="1">
            <a:spLocks noChangeArrowheads="1"/>
          </p:cNvSpPr>
          <p:nvPr/>
        </p:nvSpPr>
        <p:spPr bwMode="auto">
          <a:xfrm rot="-5404767">
            <a:off x="-2722562" y="3752850"/>
            <a:ext cx="5810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2000">
                <a:solidFill>
                  <a:schemeClr val="bg1"/>
                </a:solidFill>
              </a:rPr>
              <a:t>Arquitetura de Sistemas Operacionais – Machado/Maia</a:t>
            </a:r>
            <a:endParaRPr lang="en-US" altLang="pt-BR" sz="2000">
              <a:solidFill>
                <a:schemeClr val="bg1"/>
              </a:solidFill>
            </a:endParaRPr>
          </a:p>
        </p:txBody>
      </p:sp>
      <p:sp>
        <p:nvSpPr>
          <p:cNvPr id="53252" name="Text Box 4"/>
          <p:cNvSpPr txBox="1">
            <a:spLocks noChangeArrowheads="1"/>
          </p:cNvSpPr>
          <p:nvPr/>
        </p:nvSpPr>
        <p:spPr bwMode="auto">
          <a:xfrm>
            <a:off x="2762250" y="152400"/>
            <a:ext cx="6305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3200" b="1">
                <a:solidFill>
                  <a:srgbClr val="000000"/>
                </a:solidFill>
                <a:effectLst>
                  <a:outerShdw blurRad="38100" dist="38100" dir="2700000" algn="tl">
                    <a:srgbClr val="C0C0C0"/>
                  </a:outerShdw>
                </a:effectLst>
                <a:latin typeface="Impact" pitchFamily="34" charset="0"/>
              </a:rPr>
              <a:t>4 – Estrutura do Sistema Operacional</a:t>
            </a:r>
            <a:endParaRPr lang="en-US" altLang="pt-BR" sz="3200" b="1">
              <a:solidFill>
                <a:srgbClr val="000000"/>
              </a:solidFill>
              <a:effectLst>
                <a:outerShdw blurRad="38100" dist="38100" dir="2700000" algn="tl">
                  <a:srgbClr val="C0C0C0"/>
                </a:outerShdw>
              </a:effectLst>
              <a:latin typeface="Impact" pitchFamily="34" charset="0"/>
            </a:endParaRPr>
          </a:p>
        </p:txBody>
      </p:sp>
      <p:sp>
        <p:nvSpPr>
          <p:cNvPr id="53253" name="Rectangle 5"/>
          <p:cNvSpPr>
            <a:spLocks noChangeArrowheads="1"/>
          </p:cNvSpPr>
          <p:nvPr/>
        </p:nvSpPr>
        <p:spPr bwMode="auto">
          <a:xfrm>
            <a:off x="609600" y="838200"/>
            <a:ext cx="8534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
            </a:pPr>
            <a:r>
              <a:rPr lang="pt-BR" altLang="pt-BR" sz="2800" b="1">
                <a:latin typeface="Arrus BT" charset="0"/>
                <a:cs typeface="Times New Roman" pitchFamily="18" charset="0"/>
              </a:rPr>
              <a:t> Máquina Virtual Java</a:t>
            </a:r>
            <a:r>
              <a:rPr lang="en-US" altLang="pt-BR" sz="2800" b="1">
                <a:latin typeface="Arrus BT" charset="0"/>
                <a:cs typeface="Times New Roman" pitchFamily="18" charset="0"/>
              </a:rPr>
              <a:t> </a:t>
            </a:r>
            <a:endParaRPr lang="pt-BR" altLang="pt-BR" sz="2800" b="1">
              <a:latin typeface="Arrus BT" charset="0"/>
              <a:cs typeface="Times New Roman" pitchFamily="18" charset="0"/>
            </a:endParaRPr>
          </a:p>
          <a:p>
            <a:pPr>
              <a:spcBef>
                <a:spcPct val="50000"/>
              </a:spcBef>
              <a:buFont typeface="Wingdings" pitchFamily="2" charset="2"/>
              <a:buNone/>
            </a:pPr>
            <a:r>
              <a:rPr lang="pt-BR" altLang="pt-BR" sz="2800" b="1">
                <a:latin typeface="Arrus BT" charset="0"/>
                <a:cs typeface="Times New Roman" pitchFamily="18" charset="0"/>
              </a:rPr>
              <a:t>	</a:t>
            </a:r>
          </a:p>
        </p:txBody>
      </p:sp>
      <p:graphicFrame>
        <p:nvGraphicFramePr>
          <p:cNvPr id="53256" name="Object 8"/>
          <p:cNvGraphicFramePr>
            <a:graphicFrameLocks noChangeAspect="1"/>
          </p:cNvGraphicFramePr>
          <p:nvPr>
            <p:extLst>
              <p:ext uri="{D42A27DB-BD31-4B8C-83A1-F6EECF244321}">
                <p14:modId xmlns:p14="http://schemas.microsoft.com/office/powerpoint/2010/main" val="1431186985"/>
              </p:ext>
            </p:extLst>
          </p:nvPr>
        </p:nvGraphicFramePr>
        <p:xfrm>
          <a:off x="6372200" y="1609725"/>
          <a:ext cx="2695600" cy="4791075"/>
        </p:xfrm>
        <a:graphic>
          <a:graphicData uri="http://schemas.openxmlformats.org/presentationml/2006/ole">
            <mc:AlternateContent xmlns:mc="http://schemas.openxmlformats.org/markup-compatibility/2006">
              <mc:Choice xmlns:v="urn:schemas-microsoft-com:vml" Requires="v">
                <p:oleObj spid="_x0000_s54300" name="CorelDRAW" r:id="rId3" imgW="1454040" imgH="2724120" progId="CorelDRAW.Graphic.10">
                  <p:embed/>
                </p:oleObj>
              </mc:Choice>
              <mc:Fallback>
                <p:oleObj name="CorelDRAW" r:id="rId3" imgW="1454040" imgH="2724120" progId="CorelDRAW.Graphic.1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1609725"/>
                        <a:ext cx="2695600" cy="4791075"/>
                      </a:xfrm>
                      <a:prstGeom prst="rect">
                        <a:avLst/>
                      </a:prstGeom>
                      <a:noFill/>
                      <a:ln>
                        <a:noFill/>
                      </a:ln>
                      <a:effectLst/>
                    </p:spPr>
                  </p:pic>
                </p:oleObj>
              </mc:Fallback>
            </mc:AlternateContent>
          </a:graphicData>
        </a:graphic>
      </p:graphicFrame>
      <p:sp>
        <p:nvSpPr>
          <p:cNvPr id="2" name="CaixaDeTexto 1"/>
          <p:cNvSpPr txBox="1"/>
          <p:nvPr/>
        </p:nvSpPr>
        <p:spPr>
          <a:xfrm>
            <a:off x="107504" y="2204864"/>
            <a:ext cx="6138219" cy="2554545"/>
          </a:xfrm>
          <a:prstGeom prst="rect">
            <a:avLst/>
          </a:prstGeom>
          <a:noFill/>
        </p:spPr>
        <p:txBody>
          <a:bodyPr wrap="none" rtlCol="0">
            <a:spAutoFit/>
          </a:bodyPr>
          <a:lstStyle/>
          <a:p>
            <a:r>
              <a:rPr lang="pt-BR" sz="2000" dirty="0" smtClean="0"/>
              <a:t>A utilização desta arquitetura ocorre na linguagem. </a:t>
            </a:r>
          </a:p>
          <a:p>
            <a:r>
              <a:rPr lang="pt-BR" sz="2000" dirty="0" smtClean="0"/>
              <a:t>Para executar um programa em </a:t>
            </a:r>
            <a:r>
              <a:rPr lang="pt-BR" sz="2000" dirty="0" err="1" smtClean="0"/>
              <a:t>java</a:t>
            </a:r>
            <a:r>
              <a:rPr lang="pt-BR" sz="2000" dirty="0" smtClean="0"/>
              <a:t> é necessário uma</a:t>
            </a:r>
          </a:p>
          <a:p>
            <a:r>
              <a:rPr lang="pt-BR" sz="2000" dirty="0"/>
              <a:t>m</a:t>
            </a:r>
            <a:r>
              <a:rPr lang="pt-BR" sz="2000" dirty="0" smtClean="0"/>
              <a:t>áquina virtual </a:t>
            </a:r>
            <a:r>
              <a:rPr lang="pt-BR" sz="2000" dirty="0" err="1" smtClean="0"/>
              <a:t>java</a:t>
            </a:r>
            <a:r>
              <a:rPr lang="pt-BR" sz="2000" dirty="0" smtClean="0"/>
              <a:t>  (JVM). Qualquer sistema </a:t>
            </a:r>
          </a:p>
          <a:p>
            <a:r>
              <a:rPr lang="pt-BR" sz="2000" dirty="0" smtClean="0"/>
              <a:t>Operacional pode suportar uma aplicação </a:t>
            </a:r>
            <a:r>
              <a:rPr lang="pt-BR" sz="2000" dirty="0" err="1" smtClean="0"/>
              <a:t>java</a:t>
            </a:r>
            <a:r>
              <a:rPr lang="pt-BR" sz="2000" dirty="0" smtClean="0"/>
              <a:t>, desde que </a:t>
            </a:r>
          </a:p>
          <a:p>
            <a:r>
              <a:rPr lang="pt-BR" sz="2000" dirty="0" smtClean="0"/>
              <a:t>Exista a JVM desenvolvida para ele.</a:t>
            </a:r>
          </a:p>
          <a:p>
            <a:r>
              <a:rPr lang="pt-BR" sz="2000" dirty="0" smtClean="0"/>
              <a:t> A desvantagem deste modelo é o seu menor desempenho </a:t>
            </a:r>
          </a:p>
          <a:p>
            <a:r>
              <a:rPr lang="pt-BR" sz="2000" dirty="0" smtClean="0"/>
              <a:t>se comparada a uma aplicação compilada e executada</a:t>
            </a:r>
          </a:p>
          <a:p>
            <a:r>
              <a:rPr lang="pt-BR" sz="2000" dirty="0"/>
              <a:t>d</a:t>
            </a:r>
            <a:r>
              <a:rPr lang="pt-BR" sz="2000" dirty="0" smtClean="0"/>
              <a:t>iretamente em uma arquitetura especifica.</a:t>
            </a:r>
            <a:endParaRPr lang="pt-BR" sz="2000" dirty="0"/>
          </a:p>
        </p:txBody>
      </p:sp>
    </p:spTree>
    <p:extLst>
      <p:ext uri="{BB962C8B-B14F-4D97-AF65-F5344CB8AC3E}">
        <p14:creationId xmlns:p14="http://schemas.microsoft.com/office/powerpoint/2010/main" val="5746271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3"/>
          <p:cNvSpPr txBox="1">
            <a:spLocks noChangeArrowheads="1"/>
          </p:cNvSpPr>
          <p:nvPr/>
        </p:nvSpPr>
        <p:spPr bwMode="auto">
          <a:xfrm rot="-5404767">
            <a:off x="-2722562" y="3752850"/>
            <a:ext cx="5810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2000">
                <a:solidFill>
                  <a:schemeClr val="bg1"/>
                </a:solidFill>
              </a:rPr>
              <a:t>Arquitetura de Sistemas Operacionais – Machado/Maia</a:t>
            </a:r>
            <a:endParaRPr lang="en-US" altLang="pt-BR" sz="2000">
              <a:solidFill>
                <a:schemeClr val="bg1"/>
              </a:solidFill>
            </a:endParaRPr>
          </a:p>
        </p:txBody>
      </p:sp>
      <p:sp>
        <p:nvSpPr>
          <p:cNvPr id="54276" name="Text Box 4"/>
          <p:cNvSpPr txBox="1">
            <a:spLocks noChangeArrowheads="1"/>
          </p:cNvSpPr>
          <p:nvPr/>
        </p:nvSpPr>
        <p:spPr bwMode="auto">
          <a:xfrm>
            <a:off x="2762250" y="152400"/>
            <a:ext cx="6305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3200" b="1" dirty="0">
                <a:solidFill>
                  <a:srgbClr val="000000"/>
                </a:solidFill>
                <a:effectLst>
                  <a:outerShdw blurRad="38100" dist="38100" dir="2700000" algn="tl">
                    <a:srgbClr val="C0C0C0"/>
                  </a:outerShdw>
                </a:effectLst>
                <a:latin typeface="Impact" pitchFamily="34" charset="0"/>
              </a:rPr>
              <a:t>4 – Estrutura do Sistema Operacional</a:t>
            </a:r>
            <a:endParaRPr lang="en-US" altLang="pt-BR" sz="3200" b="1" dirty="0">
              <a:solidFill>
                <a:srgbClr val="000000"/>
              </a:solidFill>
              <a:effectLst>
                <a:outerShdw blurRad="38100" dist="38100" dir="2700000" algn="tl">
                  <a:srgbClr val="C0C0C0"/>
                </a:outerShdw>
              </a:effectLst>
              <a:latin typeface="Impact" pitchFamily="34" charset="0"/>
            </a:endParaRPr>
          </a:p>
        </p:txBody>
      </p:sp>
      <p:sp>
        <p:nvSpPr>
          <p:cNvPr id="54277" name="Rectangle 5"/>
          <p:cNvSpPr>
            <a:spLocks noChangeArrowheads="1"/>
          </p:cNvSpPr>
          <p:nvPr/>
        </p:nvSpPr>
        <p:spPr bwMode="auto">
          <a:xfrm>
            <a:off x="609600" y="838200"/>
            <a:ext cx="8534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
            </a:pPr>
            <a:r>
              <a:rPr lang="pt-BR" altLang="pt-BR" sz="2800" b="1" dirty="0">
                <a:latin typeface="Arrus BT" charset="0"/>
                <a:cs typeface="Times New Roman" pitchFamily="18" charset="0"/>
              </a:rPr>
              <a:t> Arquitetura </a:t>
            </a:r>
            <a:r>
              <a:rPr lang="pt-BR" altLang="pt-BR" sz="2800" b="1" dirty="0" err="1">
                <a:latin typeface="Arrus BT" charset="0"/>
                <a:cs typeface="Times New Roman" pitchFamily="18" charset="0"/>
              </a:rPr>
              <a:t>Microkernel</a:t>
            </a:r>
            <a:r>
              <a:rPr lang="en-US" altLang="pt-BR" sz="2800" b="1" dirty="0">
                <a:latin typeface="Arrus BT" charset="0"/>
                <a:cs typeface="Times New Roman" pitchFamily="18" charset="0"/>
              </a:rPr>
              <a:t> </a:t>
            </a:r>
            <a:endParaRPr lang="pt-BR" altLang="pt-BR" sz="2800" b="1" dirty="0">
              <a:latin typeface="Arrus BT" charset="0"/>
              <a:cs typeface="Times New Roman" pitchFamily="18" charset="0"/>
            </a:endParaRPr>
          </a:p>
          <a:p>
            <a:pPr>
              <a:spcBef>
                <a:spcPct val="50000"/>
              </a:spcBef>
              <a:buFont typeface="Wingdings" pitchFamily="2" charset="2"/>
              <a:buNone/>
            </a:pPr>
            <a:r>
              <a:rPr lang="pt-BR" altLang="pt-BR" sz="2800" b="1" dirty="0">
                <a:latin typeface="Arrus BT" charset="0"/>
                <a:cs typeface="Times New Roman" pitchFamily="18" charset="0"/>
              </a:rPr>
              <a:t>	</a:t>
            </a:r>
          </a:p>
        </p:txBody>
      </p:sp>
      <p:graphicFrame>
        <p:nvGraphicFramePr>
          <p:cNvPr id="54279" name="Object 7"/>
          <p:cNvGraphicFramePr>
            <a:graphicFrameLocks noChangeAspect="1"/>
          </p:cNvGraphicFramePr>
          <p:nvPr>
            <p:extLst>
              <p:ext uri="{D42A27DB-BD31-4B8C-83A1-F6EECF244321}">
                <p14:modId xmlns:p14="http://schemas.microsoft.com/office/powerpoint/2010/main" val="657235358"/>
              </p:ext>
            </p:extLst>
          </p:nvPr>
        </p:nvGraphicFramePr>
        <p:xfrm>
          <a:off x="2251869" y="1556793"/>
          <a:ext cx="5249862" cy="2592287"/>
        </p:xfrm>
        <a:graphic>
          <a:graphicData uri="http://schemas.openxmlformats.org/presentationml/2006/ole">
            <mc:AlternateContent xmlns:mc="http://schemas.openxmlformats.org/markup-compatibility/2006">
              <mc:Choice xmlns:v="urn:schemas-microsoft-com:vml" Requires="v">
                <p:oleObj spid="_x0000_s55323" name="CorelDRAW" r:id="rId3" imgW="3184560" imgH="2486520" progId="CorelDRAW.Graphic.10">
                  <p:embed/>
                </p:oleObj>
              </mc:Choice>
              <mc:Fallback>
                <p:oleObj name="CorelDRAW" r:id="rId3" imgW="3184560" imgH="2486520" progId="CorelDRAW.Graphic.1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1869" y="1556793"/>
                        <a:ext cx="5249862" cy="2592287"/>
                      </a:xfrm>
                      <a:prstGeom prst="rect">
                        <a:avLst/>
                      </a:prstGeom>
                      <a:noFill/>
                      <a:ln>
                        <a:noFill/>
                      </a:ln>
                      <a:effectLst/>
                    </p:spPr>
                  </p:pic>
                </p:oleObj>
              </mc:Fallback>
            </mc:AlternateContent>
          </a:graphicData>
        </a:graphic>
      </p:graphicFrame>
      <p:sp>
        <p:nvSpPr>
          <p:cNvPr id="2" name="CaixaDeTexto 1"/>
          <p:cNvSpPr txBox="1"/>
          <p:nvPr/>
        </p:nvSpPr>
        <p:spPr>
          <a:xfrm>
            <a:off x="609600" y="4725144"/>
            <a:ext cx="8138864" cy="1754326"/>
          </a:xfrm>
          <a:prstGeom prst="rect">
            <a:avLst/>
          </a:prstGeom>
          <a:noFill/>
        </p:spPr>
        <p:txBody>
          <a:bodyPr wrap="square" rtlCol="0">
            <a:spAutoFit/>
          </a:bodyPr>
          <a:lstStyle/>
          <a:p>
            <a:r>
              <a:rPr lang="pt-BR" sz="1800" dirty="0" smtClean="0"/>
              <a:t>Uma tendência dos sistemas operacionais modernos é tornar o núcleo do sistema operacional menor e o mais simples possível. Em geral, os  </a:t>
            </a:r>
            <a:r>
              <a:rPr lang="pt-BR" sz="1800" dirty="0" err="1" smtClean="0"/>
              <a:t>microkernels</a:t>
            </a:r>
            <a:r>
              <a:rPr lang="pt-BR" sz="1800" dirty="0" smtClean="0"/>
              <a:t> fornecem gerência mínima de memória e processos, além de um recurso de comunicação. A principal função do </a:t>
            </a:r>
            <a:r>
              <a:rPr lang="pt-BR" sz="1800" dirty="0" err="1" smtClean="0"/>
              <a:t>microkernel</a:t>
            </a:r>
            <a:r>
              <a:rPr lang="pt-BR" sz="1800" dirty="0" smtClean="0"/>
              <a:t> é fornecer um recurso de comunicação entre programa cliente e os vários serviços que também estão em execução no espaço de usuário. </a:t>
            </a:r>
            <a:endParaRPr lang="pt-BR" sz="1800" dirty="0"/>
          </a:p>
        </p:txBody>
      </p:sp>
    </p:spTree>
    <p:extLst>
      <p:ext uri="{BB962C8B-B14F-4D97-AF65-F5344CB8AC3E}">
        <p14:creationId xmlns:p14="http://schemas.microsoft.com/office/powerpoint/2010/main" val="13863029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395536" y="756369"/>
            <a:ext cx="8534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
            </a:pPr>
            <a:r>
              <a:rPr lang="pt-BR" altLang="pt-BR" sz="2800" b="1" dirty="0">
                <a:latin typeface="Arrus BT" charset="0"/>
                <a:cs typeface="Times New Roman" pitchFamily="18" charset="0"/>
              </a:rPr>
              <a:t> Arquitetura </a:t>
            </a:r>
            <a:r>
              <a:rPr lang="pt-BR" altLang="pt-BR" sz="2800" b="1" dirty="0" err="1">
                <a:latin typeface="Arrus BT" charset="0"/>
                <a:cs typeface="Times New Roman" pitchFamily="18" charset="0"/>
              </a:rPr>
              <a:t>Microkernel</a:t>
            </a:r>
            <a:r>
              <a:rPr lang="en-US" altLang="pt-BR" sz="2800" b="1" dirty="0">
                <a:latin typeface="Arrus BT" charset="0"/>
                <a:cs typeface="Times New Roman" pitchFamily="18" charset="0"/>
              </a:rPr>
              <a:t> </a:t>
            </a:r>
            <a:endParaRPr lang="pt-BR" altLang="pt-BR" sz="2800" b="1" dirty="0">
              <a:latin typeface="Arrus BT" charset="0"/>
              <a:cs typeface="Times New Roman" pitchFamily="18" charset="0"/>
            </a:endParaRPr>
          </a:p>
          <a:p>
            <a:pPr>
              <a:spcBef>
                <a:spcPct val="50000"/>
              </a:spcBef>
              <a:buFont typeface="Wingdings" pitchFamily="2" charset="2"/>
              <a:buNone/>
            </a:pPr>
            <a:r>
              <a:rPr lang="pt-BR" altLang="pt-BR" sz="2800" b="1" dirty="0">
                <a:latin typeface="Arrus BT" charset="0"/>
                <a:cs typeface="Times New Roman" pitchFamily="18" charset="0"/>
              </a:rPr>
              <a:t>	</a:t>
            </a:r>
          </a:p>
        </p:txBody>
      </p:sp>
      <p:sp>
        <p:nvSpPr>
          <p:cNvPr id="4" name="Text Box 4"/>
          <p:cNvSpPr txBox="1">
            <a:spLocks noChangeArrowheads="1"/>
          </p:cNvSpPr>
          <p:nvPr/>
        </p:nvSpPr>
        <p:spPr bwMode="auto">
          <a:xfrm>
            <a:off x="2762250" y="152400"/>
            <a:ext cx="6305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3200" b="1" dirty="0">
                <a:solidFill>
                  <a:srgbClr val="000000"/>
                </a:solidFill>
                <a:effectLst>
                  <a:outerShdw blurRad="38100" dist="38100" dir="2700000" algn="tl">
                    <a:srgbClr val="C0C0C0"/>
                  </a:outerShdw>
                </a:effectLst>
                <a:latin typeface="Impact" pitchFamily="34" charset="0"/>
              </a:rPr>
              <a:t>4 – Estrutura do Sistema Operacional</a:t>
            </a:r>
            <a:endParaRPr lang="en-US" altLang="pt-BR" sz="3200" b="1" dirty="0">
              <a:solidFill>
                <a:srgbClr val="000000"/>
              </a:solidFill>
              <a:effectLst>
                <a:outerShdw blurRad="38100" dist="38100" dir="2700000" algn="tl">
                  <a:srgbClr val="C0C0C0"/>
                </a:outerShdw>
              </a:effectLst>
              <a:latin typeface="Impact" pitchFamily="34" charset="0"/>
            </a:endParaRPr>
          </a:p>
        </p:txBody>
      </p:sp>
      <p:sp>
        <p:nvSpPr>
          <p:cNvPr id="5" name="CaixaDeTexto 4"/>
          <p:cNvSpPr txBox="1"/>
          <p:nvPr/>
        </p:nvSpPr>
        <p:spPr>
          <a:xfrm>
            <a:off x="251520" y="1685999"/>
            <a:ext cx="8794395" cy="2246769"/>
          </a:xfrm>
          <a:prstGeom prst="rect">
            <a:avLst/>
          </a:prstGeom>
          <a:noFill/>
        </p:spPr>
        <p:txBody>
          <a:bodyPr wrap="none" rtlCol="0">
            <a:spAutoFit/>
          </a:bodyPr>
          <a:lstStyle/>
          <a:p>
            <a:pPr algn="just"/>
            <a:r>
              <a:rPr lang="pt-BR" sz="2000" dirty="0" smtClean="0"/>
              <a:t>Para implementar esta ideia, o sistema é dividido em processos, sendo cada um</a:t>
            </a:r>
          </a:p>
          <a:p>
            <a:pPr algn="just"/>
            <a:r>
              <a:rPr lang="pt-BR" sz="2000" dirty="0" smtClean="0"/>
              <a:t> responsável por oferecer um conjunto de serviços, como serviços de arquivo,</a:t>
            </a:r>
          </a:p>
          <a:p>
            <a:pPr algn="just"/>
            <a:r>
              <a:rPr lang="pt-BR" sz="2000" dirty="0" smtClean="0"/>
              <a:t> serviços de criação de processos, serviços de memória, serviços de escalonamento, </a:t>
            </a:r>
          </a:p>
          <a:p>
            <a:pPr algn="just"/>
            <a:r>
              <a:rPr lang="pt-BR" sz="2000" dirty="0" smtClean="0"/>
              <a:t>etc. Se o programa cliente desejar acessar um arquivo, ele deverá interagir com o </a:t>
            </a:r>
          </a:p>
          <a:p>
            <a:pPr algn="just"/>
            <a:r>
              <a:rPr lang="pt-BR" sz="2000" dirty="0" smtClean="0"/>
              <a:t>servidor de arquivos. Mas o programa cliente e o serviço nunca vão interagir</a:t>
            </a:r>
          </a:p>
          <a:p>
            <a:pPr algn="just"/>
            <a:r>
              <a:rPr lang="pt-BR" sz="2000" dirty="0" smtClean="0"/>
              <a:t> diretamente; em vez disso, eles se comunicam indiretamente trocando mensagens </a:t>
            </a:r>
          </a:p>
          <a:p>
            <a:pPr algn="just"/>
            <a:r>
              <a:rPr lang="pt-BR" sz="2000" dirty="0" smtClean="0"/>
              <a:t>com o </a:t>
            </a:r>
            <a:r>
              <a:rPr lang="pt-BR" sz="2000" dirty="0" err="1" smtClean="0"/>
              <a:t>microkernel</a:t>
            </a:r>
            <a:r>
              <a:rPr lang="pt-BR" sz="2000" dirty="0" smtClean="0"/>
              <a:t>.  </a:t>
            </a:r>
            <a:endParaRPr lang="pt-BR" sz="2000" dirty="0"/>
          </a:p>
        </p:txBody>
      </p:sp>
    </p:spTree>
    <p:extLst>
      <p:ext uri="{BB962C8B-B14F-4D97-AF65-F5344CB8AC3E}">
        <p14:creationId xmlns:p14="http://schemas.microsoft.com/office/powerpoint/2010/main" val="31025353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302" y="188640"/>
            <a:ext cx="7416824" cy="710952"/>
          </a:xfrm>
        </p:spPr>
        <p:txBody>
          <a:bodyPr/>
          <a:lstStyle/>
          <a:p>
            <a:r>
              <a:rPr lang="pt-BR" dirty="0"/>
              <a:t>Exercício – cap3</a:t>
            </a:r>
          </a:p>
        </p:txBody>
      </p:sp>
      <p:sp>
        <p:nvSpPr>
          <p:cNvPr id="3" name="Retângulo 2"/>
          <p:cNvSpPr/>
          <p:nvPr/>
        </p:nvSpPr>
        <p:spPr>
          <a:xfrm>
            <a:off x="683568" y="980728"/>
            <a:ext cx="8208912" cy="5078313"/>
          </a:xfrm>
          <a:prstGeom prst="rect">
            <a:avLst/>
          </a:prstGeom>
        </p:spPr>
        <p:txBody>
          <a:bodyPr wrap="square">
            <a:spAutoFit/>
          </a:bodyPr>
          <a:lstStyle/>
          <a:p>
            <a:pPr marL="342900" indent="-342900">
              <a:buAutoNum type="arabicParenR"/>
            </a:pPr>
            <a:r>
              <a:rPr lang="pt-BR" sz="1800" dirty="0"/>
              <a:t>O que é o núcleo do sistema e quais são suas principais funções? </a:t>
            </a:r>
            <a:endParaRPr lang="pt-BR" sz="1800" dirty="0" smtClean="0"/>
          </a:p>
          <a:p>
            <a:pPr marL="342900" indent="-342900">
              <a:buAutoNum type="arabicParenR"/>
            </a:pPr>
            <a:r>
              <a:rPr lang="pt-BR" sz="1800" dirty="0"/>
              <a:t>O que é uma system </a:t>
            </a:r>
            <a:r>
              <a:rPr lang="pt-BR" sz="1800" dirty="0" err="1"/>
              <a:t>call</a:t>
            </a:r>
            <a:r>
              <a:rPr lang="pt-BR" sz="1800" dirty="0"/>
              <a:t> e qual sua importância para a segurança do sistema? Como as system </a:t>
            </a:r>
            <a:r>
              <a:rPr lang="pt-BR" sz="1800" dirty="0" err="1"/>
              <a:t>calls</a:t>
            </a:r>
            <a:r>
              <a:rPr lang="pt-BR" sz="1800" dirty="0"/>
              <a:t> são utilizadas por um programa</a:t>
            </a:r>
            <a:r>
              <a:rPr lang="pt-BR" sz="1800" dirty="0" smtClean="0"/>
              <a:t>?</a:t>
            </a:r>
          </a:p>
          <a:p>
            <a:pPr marL="342900" indent="-342900">
              <a:buAutoNum type="arabicParenR"/>
            </a:pPr>
            <a:r>
              <a:rPr lang="pt-BR" sz="1800" dirty="0"/>
              <a:t>O que são instruções privilegiadas e não-privilegiadas ? Qual a relação dessas instruções com os modos de acesso</a:t>
            </a:r>
            <a:r>
              <a:rPr lang="pt-BR" sz="1800" dirty="0" smtClean="0"/>
              <a:t>?</a:t>
            </a:r>
          </a:p>
          <a:p>
            <a:pPr marL="342900" indent="-342900">
              <a:buFontTx/>
              <a:buAutoNum type="arabicParenR"/>
            </a:pPr>
            <a:r>
              <a:rPr lang="pt-BR" sz="1800" dirty="0"/>
              <a:t>Quais das instruções a seguir devem ser executadas apenas em modo </a:t>
            </a:r>
            <a:r>
              <a:rPr lang="pt-BR" sz="1800" dirty="0" err="1"/>
              <a:t>kernel</a:t>
            </a:r>
            <a:r>
              <a:rPr lang="pt-BR" sz="1800" dirty="0"/>
              <a:t>? </a:t>
            </a:r>
          </a:p>
          <a:p>
            <a:pPr marL="342900" indent="-342900">
              <a:buFontTx/>
              <a:buAutoNum type="arabicParenR"/>
            </a:pPr>
            <a:r>
              <a:rPr lang="pt-BR" sz="1800" dirty="0"/>
              <a:t>Explique como funciona a mudança de modos de acesso e dê um exemplo de como um programa faz uso desse mecanismo.</a:t>
            </a:r>
            <a:endParaRPr lang="pt-BR" sz="1800" dirty="0">
              <a:solidFill>
                <a:srgbClr val="FF0000"/>
              </a:solidFill>
            </a:endParaRPr>
          </a:p>
          <a:p>
            <a:pPr marL="342900" indent="-342900">
              <a:buFontTx/>
              <a:buAutoNum type="arabicParenR"/>
            </a:pPr>
            <a:r>
              <a:rPr lang="pt-BR" sz="1800" dirty="0"/>
              <a:t>Como o </a:t>
            </a:r>
            <a:r>
              <a:rPr lang="pt-BR" sz="1800" dirty="0" err="1"/>
              <a:t>Kernel</a:t>
            </a:r>
            <a:r>
              <a:rPr lang="pt-BR" sz="1800" dirty="0"/>
              <a:t> do sistema operacional pode ser protegido pelo mecanismo de modo de acesso? </a:t>
            </a:r>
          </a:p>
          <a:p>
            <a:pPr marL="342900" indent="-342900">
              <a:buFontTx/>
              <a:buAutoNum type="arabicParenR"/>
            </a:pPr>
            <a:r>
              <a:rPr lang="pt-BR" sz="1800" dirty="0"/>
              <a:t>Compare as arquiteturas monolíticas e de camadas. Quais as vantagens e desvantagens de cada arquitetura? </a:t>
            </a:r>
          </a:p>
          <a:p>
            <a:pPr marL="342900" indent="-342900">
              <a:buFontTx/>
              <a:buAutoNum type="arabicParenR"/>
            </a:pPr>
            <a:r>
              <a:rPr lang="pt-BR" sz="1800" dirty="0"/>
              <a:t>Quais as vantagens do modelo de máquina virtual? </a:t>
            </a:r>
          </a:p>
          <a:p>
            <a:pPr marL="342900" indent="-342900">
              <a:buFontTx/>
              <a:buAutoNum type="arabicParenR"/>
            </a:pPr>
            <a:r>
              <a:rPr lang="pt-BR" sz="1800" dirty="0"/>
              <a:t>Como funciona o modelo cliente-servidor na arquitetura </a:t>
            </a:r>
            <a:r>
              <a:rPr lang="pt-BR" sz="1800" dirty="0" err="1"/>
              <a:t>microkernel</a:t>
            </a:r>
            <a:r>
              <a:rPr lang="pt-BR" sz="1800" dirty="0"/>
              <a:t>? Quais as vantagens e desvantagens dessa arquitetura? </a:t>
            </a:r>
            <a:endParaRPr lang="pt-BR" sz="1800" dirty="0" smtClean="0"/>
          </a:p>
          <a:p>
            <a:pPr marL="342900" indent="-342900">
              <a:buFontTx/>
              <a:buAutoNum type="arabicParenR"/>
            </a:pPr>
            <a:r>
              <a:rPr lang="pt-BR" sz="1800" dirty="0"/>
              <a:t>Por que a utilização da programação orientada a objetos é um caminho natural para o projeto de sistemas operacionais</a:t>
            </a:r>
            <a:r>
              <a:rPr lang="pt-BR" sz="1800" dirty="0" smtClean="0"/>
              <a:t>?</a:t>
            </a:r>
            <a:endParaRPr lang="pt-BR" sz="1800" dirty="0"/>
          </a:p>
          <a:p>
            <a:pPr marL="342900" indent="-342900">
              <a:buAutoNum type="arabicParenR"/>
            </a:pPr>
            <a:endParaRPr lang="pt-BR" sz="1800" dirty="0" smtClean="0"/>
          </a:p>
        </p:txBody>
      </p:sp>
    </p:spTree>
    <p:extLst>
      <p:ext uri="{BB962C8B-B14F-4D97-AF65-F5344CB8AC3E}">
        <p14:creationId xmlns:p14="http://schemas.microsoft.com/office/powerpoint/2010/main" val="36982587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44624"/>
            <a:ext cx="7772400" cy="720080"/>
          </a:xfrm>
        </p:spPr>
        <p:txBody>
          <a:bodyPr/>
          <a:lstStyle/>
          <a:p>
            <a:r>
              <a:rPr lang="pt-BR" sz="2800" dirty="0" smtClean="0"/>
              <a:t>Exercício – cap3</a:t>
            </a:r>
            <a:endParaRPr lang="pt-BR" sz="2800" dirty="0"/>
          </a:p>
        </p:txBody>
      </p:sp>
      <p:sp>
        <p:nvSpPr>
          <p:cNvPr id="3" name="Retângulo 2"/>
          <p:cNvSpPr/>
          <p:nvPr/>
        </p:nvSpPr>
        <p:spPr>
          <a:xfrm>
            <a:off x="179512" y="980728"/>
            <a:ext cx="8856984" cy="6001643"/>
          </a:xfrm>
          <a:prstGeom prst="rect">
            <a:avLst/>
          </a:prstGeom>
        </p:spPr>
        <p:txBody>
          <a:bodyPr wrap="square">
            <a:spAutoFit/>
          </a:bodyPr>
          <a:lstStyle/>
          <a:p>
            <a:pPr marL="342900" indent="-342900">
              <a:buAutoNum type="arabicParenR"/>
            </a:pPr>
            <a:r>
              <a:rPr lang="pt-BR" sz="1600" dirty="0" smtClean="0"/>
              <a:t>O </a:t>
            </a:r>
            <a:r>
              <a:rPr lang="pt-BR" sz="1600" dirty="0"/>
              <a:t>que é o núcleo do sistema e quais são suas principais funções? </a:t>
            </a:r>
            <a:endParaRPr lang="pt-BR" sz="1600" dirty="0" smtClean="0"/>
          </a:p>
          <a:p>
            <a:pPr algn="just"/>
            <a:r>
              <a:rPr lang="pt-BR" sz="1600" dirty="0">
                <a:solidFill>
                  <a:srgbClr val="FF0000"/>
                </a:solidFill>
              </a:rPr>
              <a:t>É o conjunto de rotinas que oferece serviços aos usuários, suas aplicações, além do próprio sistema operacional. As principais funções do núcleo encontradas na maioria dos sistemas comerciais são: tratamento de interrupções e exceções; criação e eliminação de processos e threads; sincronização e comunicação entre processos e threads; escalonamento e controle dos processos e threads; gerência de memória; gerência do sistema de arquivos; gerência de dispositivos de E/S; suporte à redes locais e distribuídas; contabilização do uso do sistema; auditoria e segurança do sistema </a:t>
            </a:r>
          </a:p>
          <a:p>
            <a:r>
              <a:rPr lang="pt-BR" sz="1600" dirty="0" smtClean="0"/>
              <a:t>2</a:t>
            </a:r>
            <a:r>
              <a:rPr lang="pt-BR" sz="1600" dirty="0"/>
              <a:t>) O que é uma system </a:t>
            </a:r>
            <a:r>
              <a:rPr lang="pt-BR" sz="1600" dirty="0" err="1"/>
              <a:t>call</a:t>
            </a:r>
            <a:r>
              <a:rPr lang="pt-BR" sz="1600" dirty="0"/>
              <a:t> e qual sua importância para a segurança do sistema? Como as system </a:t>
            </a:r>
            <a:r>
              <a:rPr lang="pt-BR" sz="1600" dirty="0" err="1"/>
              <a:t>calls</a:t>
            </a:r>
            <a:r>
              <a:rPr lang="pt-BR" sz="1600" dirty="0"/>
              <a:t> são utilizadas por um programa? </a:t>
            </a:r>
            <a:endParaRPr lang="pt-BR" sz="1600" dirty="0" smtClean="0"/>
          </a:p>
          <a:p>
            <a:pPr algn="just"/>
            <a:r>
              <a:rPr lang="pt-BR" sz="1600" dirty="0">
                <a:solidFill>
                  <a:srgbClr val="FF0000"/>
                </a:solidFill>
              </a:rPr>
              <a:t>As system </a:t>
            </a:r>
            <a:r>
              <a:rPr lang="pt-BR" sz="1600" dirty="0" err="1">
                <a:solidFill>
                  <a:srgbClr val="FF0000"/>
                </a:solidFill>
              </a:rPr>
              <a:t>calls</a:t>
            </a:r>
            <a:r>
              <a:rPr lang="pt-BR" sz="1600" dirty="0">
                <a:solidFill>
                  <a:srgbClr val="FF0000"/>
                </a:solidFill>
              </a:rPr>
              <a:t> podem ser entendidas como uma porta de entrada para o acesso ao núcleo do sistema operacional e a seus serviços. Sempre que um usuário ou aplicação desejar algum serviço do sistema, é realizada uma chamada a uma de suas rotinas através de uma system </a:t>
            </a:r>
            <a:r>
              <a:rPr lang="pt-BR" sz="1600" dirty="0" err="1">
                <a:solidFill>
                  <a:srgbClr val="FF0000"/>
                </a:solidFill>
              </a:rPr>
              <a:t>call</a:t>
            </a:r>
            <a:r>
              <a:rPr lang="pt-BR" sz="1600" dirty="0">
                <a:solidFill>
                  <a:srgbClr val="FF0000"/>
                </a:solidFill>
              </a:rPr>
              <a:t>. Através dos parâmetros fornecidos na system </a:t>
            </a:r>
            <a:r>
              <a:rPr lang="pt-BR" sz="1600" dirty="0" err="1">
                <a:solidFill>
                  <a:srgbClr val="FF0000"/>
                </a:solidFill>
              </a:rPr>
              <a:t>call</a:t>
            </a:r>
            <a:r>
              <a:rPr lang="pt-BR" sz="1600" dirty="0">
                <a:solidFill>
                  <a:srgbClr val="FF0000"/>
                </a:solidFill>
              </a:rPr>
              <a:t>, a solicitação é processada e uma resposta é retornada a aplicação juntamente com um estado de conclusão indicando se houve algum erro. O mecanismo de ativação e comunicação entre o programa e o sistema operacional é semelhante ao mecanismo implementado quando um programa chama uma </a:t>
            </a:r>
            <a:r>
              <a:rPr lang="pt-BR" sz="1600" dirty="0" err="1">
                <a:solidFill>
                  <a:srgbClr val="FF0000"/>
                </a:solidFill>
              </a:rPr>
              <a:t>subrotina</a:t>
            </a:r>
            <a:r>
              <a:rPr lang="pt-BR" sz="1600" dirty="0">
                <a:solidFill>
                  <a:srgbClr val="FF0000"/>
                </a:solidFill>
              </a:rPr>
              <a:t>. </a:t>
            </a:r>
          </a:p>
          <a:p>
            <a:r>
              <a:rPr lang="pt-BR" sz="1600" dirty="0" smtClean="0"/>
              <a:t>3</a:t>
            </a:r>
            <a:r>
              <a:rPr lang="pt-BR" sz="1600" dirty="0"/>
              <a:t>) O que são instruções privilegiadas e não-privilegiadas ? Qual a relação dessas instruções com os modos de acesso? </a:t>
            </a:r>
            <a:endParaRPr lang="pt-BR" sz="1600" dirty="0" smtClean="0"/>
          </a:p>
          <a:p>
            <a:pPr algn="just"/>
            <a:r>
              <a:rPr lang="pt-BR" sz="1600" dirty="0">
                <a:solidFill>
                  <a:srgbClr val="FF0000"/>
                </a:solidFill>
              </a:rPr>
              <a:t>Instruções privilegiadas são instruções que só devem ser executadas pelo sistema operacional ou sob sua supervisão, impedindo, assim, a ocorrência de problemas de segurança e integridade do sistema. As instruções não-privilegiadas não oferecem risco ao sistema. Quando o processador trabalha no modo usuário, uma aplicação só pode executar instruções não-privilegiadas, tendo acesso a um número reduzido de instruções, enquanto no modo </a:t>
            </a:r>
            <a:r>
              <a:rPr lang="pt-BR" sz="1600" dirty="0" err="1">
                <a:solidFill>
                  <a:srgbClr val="FF0000"/>
                </a:solidFill>
              </a:rPr>
              <a:t>kernel</a:t>
            </a:r>
            <a:r>
              <a:rPr lang="pt-BR" sz="1600" dirty="0">
                <a:solidFill>
                  <a:srgbClr val="FF0000"/>
                </a:solidFill>
              </a:rPr>
              <a:t> ou supervisor a aplicação pode ter acesso ao conjunto total de instruções do processador. </a:t>
            </a:r>
          </a:p>
        </p:txBody>
      </p:sp>
    </p:spTree>
    <p:extLst>
      <p:ext uri="{BB962C8B-B14F-4D97-AF65-F5344CB8AC3E}">
        <p14:creationId xmlns:p14="http://schemas.microsoft.com/office/powerpoint/2010/main" val="37635533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251520" y="332656"/>
            <a:ext cx="8640960" cy="6309420"/>
          </a:xfrm>
          <a:prstGeom prst="rect">
            <a:avLst/>
          </a:prstGeom>
        </p:spPr>
        <p:txBody>
          <a:bodyPr wrap="square">
            <a:spAutoFit/>
          </a:bodyPr>
          <a:lstStyle/>
          <a:p>
            <a:pPr algn="just"/>
            <a:r>
              <a:rPr lang="pt-BR" b="1" dirty="0"/>
              <a:t>Interrupções e Exceções</a:t>
            </a:r>
          </a:p>
          <a:p>
            <a:pPr algn="just"/>
            <a:r>
              <a:rPr lang="pt-BR" sz="2000" dirty="0"/>
              <a:t>Durante a execução de um programa podem ocorrer alguns eventos inesperados, ocasionando um </a:t>
            </a:r>
            <a:r>
              <a:rPr lang="pt-BR" sz="2000" dirty="0" smtClean="0"/>
              <a:t>desvio forçado </a:t>
            </a:r>
            <a:r>
              <a:rPr lang="pt-BR" sz="2000" dirty="0"/>
              <a:t>no seu fluxo de execução. Estes tipos de eventos são conhecidos por </a:t>
            </a:r>
            <a:r>
              <a:rPr lang="pt-BR" sz="2000" i="1" dirty="0"/>
              <a:t>interrupção </a:t>
            </a:r>
            <a:r>
              <a:rPr lang="pt-BR" sz="2000" dirty="0"/>
              <a:t>ou </a:t>
            </a:r>
            <a:r>
              <a:rPr lang="pt-BR" sz="2000" i="1" dirty="0"/>
              <a:t>exceção </a:t>
            </a:r>
            <a:r>
              <a:rPr lang="pt-BR" sz="2000" dirty="0" smtClean="0"/>
              <a:t>e podem </a:t>
            </a:r>
            <a:r>
              <a:rPr lang="pt-BR" sz="2000" dirty="0"/>
              <a:t>ser consequência da sinalização de algum dispositivo de hardware externo ao processador ou </a:t>
            </a:r>
            <a:r>
              <a:rPr lang="pt-BR" sz="2000" dirty="0" smtClean="0"/>
              <a:t>da execução </a:t>
            </a:r>
            <a:r>
              <a:rPr lang="pt-BR" sz="2000" dirty="0"/>
              <a:t>de instruções do próprio programa. A diferença entre interrupção e exceção é dada pelo tipo </a:t>
            </a:r>
            <a:r>
              <a:rPr lang="pt-BR" sz="2000" dirty="0" smtClean="0"/>
              <a:t>de evento </a:t>
            </a:r>
            <a:r>
              <a:rPr lang="pt-BR" sz="2000" dirty="0"/>
              <a:t>ocorrido, porém alguns autores e fabricantes não fazem esta distinção</a:t>
            </a:r>
            <a:r>
              <a:rPr lang="pt-BR" sz="2000" dirty="0" smtClean="0"/>
              <a:t>. </a:t>
            </a:r>
          </a:p>
          <a:p>
            <a:pPr algn="just"/>
            <a:endParaRPr lang="pt-BR" sz="2000" dirty="0"/>
          </a:p>
          <a:p>
            <a:pPr algn="just"/>
            <a:r>
              <a:rPr lang="pt-BR" sz="2000" dirty="0"/>
              <a:t>A interrupção é o mecanismo que tornou possível a implementação da concorrência nos computadores</a:t>
            </a:r>
            <a:r>
              <a:rPr lang="pt-BR" sz="2000" dirty="0" smtClean="0"/>
              <a:t>, sendo </a:t>
            </a:r>
            <a:r>
              <a:rPr lang="pt-BR" sz="2000" dirty="0"/>
              <a:t>o fundamento básico dos sistemas </a:t>
            </a:r>
            <a:r>
              <a:rPr lang="pt-BR" sz="2000" dirty="0" err="1"/>
              <a:t>multiprogramáveis</a:t>
            </a:r>
            <a:r>
              <a:rPr lang="pt-BR" sz="2000" dirty="0"/>
              <a:t>. É em função desse mecanismo que o </a:t>
            </a:r>
            <a:r>
              <a:rPr lang="pt-BR" sz="2000" dirty="0" smtClean="0"/>
              <a:t>sistema operacional </a:t>
            </a:r>
            <a:r>
              <a:rPr lang="pt-BR" sz="2000" dirty="0"/>
              <a:t>sincroniza a execução de todas as suas rotinas e dos programas dos usuários, além </a:t>
            </a:r>
            <a:r>
              <a:rPr lang="pt-BR" sz="2000" dirty="0" smtClean="0"/>
              <a:t>de controlar </a:t>
            </a:r>
            <a:r>
              <a:rPr lang="pt-BR" sz="2000" dirty="0"/>
              <a:t>dispositivos</a:t>
            </a:r>
            <a:r>
              <a:rPr lang="pt-BR" sz="2000" dirty="0" smtClean="0"/>
              <a:t>.</a:t>
            </a:r>
          </a:p>
          <a:p>
            <a:pPr algn="just"/>
            <a:endParaRPr lang="pt-BR" sz="2000" dirty="0"/>
          </a:p>
          <a:p>
            <a:pPr algn="just"/>
            <a:r>
              <a:rPr lang="pt-BR" sz="2000" dirty="0"/>
              <a:t>Uma interrupção é sempre gerada por algum evento externo ao programa e, nesse caso, independe </a:t>
            </a:r>
            <a:r>
              <a:rPr lang="pt-BR" sz="2000" dirty="0" smtClean="0"/>
              <a:t>da instrução </a:t>
            </a:r>
            <a:r>
              <a:rPr lang="pt-BR" sz="2000" dirty="0"/>
              <a:t>que está sendo executada. Um exemplo de interrupção ocorre quando um dispositivo avisa </a:t>
            </a:r>
            <a:r>
              <a:rPr lang="pt-BR" sz="2000" dirty="0" smtClean="0"/>
              <a:t>ao processador </a:t>
            </a:r>
            <a:r>
              <a:rPr lang="pt-BR" sz="2000" dirty="0"/>
              <a:t>que alguma operação de E/S está completa. Nesse caso, o processador deve interromper </a:t>
            </a:r>
            <a:r>
              <a:rPr lang="pt-BR" sz="2000" dirty="0" smtClean="0"/>
              <a:t>o programa </a:t>
            </a:r>
            <a:r>
              <a:rPr lang="pt-BR" sz="2000" dirty="0"/>
              <a:t>para tratar o término da operação.</a:t>
            </a:r>
          </a:p>
        </p:txBody>
      </p:sp>
    </p:spTree>
    <p:extLst>
      <p:ext uri="{BB962C8B-B14F-4D97-AF65-F5344CB8AC3E}">
        <p14:creationId xmlns:p14="http://schemas.microsoft.com/office/powerpoint/2010/main" val="33535577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251520" y="44624"/>
            <a:ext cx="8640960" cy="6740307"/>
          </a:xfrm>
          <a:prstGeom prst="rect">
            <a:avLst/>
          </a:prstGeom>
        </p:spPr>
        <p:txBody>
          <a:bodyPr wrap="square">
            <a:spAutoFit/>
          </a:bodyPr>
          <a:lstStyle/>
          <a:p>
            <a:r>
              <a:rPr lang="pt-BR" sz="1600" dirty="0"/>
              <a:t>4) Quais das instruções a seguir devem ser executadas apenas em modo </a:t>
            </a:r>
            <a:r>
              <a:rPr lang="pt-BR" sz="1600" dirty="0" err="1"/>
              <a:t>kernel</a:t>
            </a:r>
            <a:r>
              <a:rPr lang="pt-BR" sz="1600" dirty="0"/>
              <a:t>? </a:t>
            </a:r>
            <a:endParaRPr lang="pt-BR" sz="1600" dirty="0" smtClean="0"/>
          </a:p>
          <a:p>
            <a:r>
              <a:rPr lang="pt-BR" sz="1600" dirty="0">
                <a:solidFill>
                  <a:srgbClr val="FF0000"/>
                </a:solidFill>
              </a:rPr>
              <a:t>	</a:t>
            </a:r>
            <a:r>
              <a:rPr lang="pt-BR" sz="1600" dirty="0" smtClean="0">
                <a:solidFill>
                  <a:srgbClr val="FF0000"/>
                </a:solidFill>
              </a:rPr>
              <a:t>Desabilitar </a:t>
            </a:r>
            <a:r>
              <a:rPr lang="pt-BR" sz="1600" dirty="0">
                <a:solidFill>
                  <a:srgbClr val="FF0000"/>
                </a:solidFill>
              </a:rPr>
              <a:t>todas as interrupções</a:t>
            </a:r>
            <a:r>
              <a:rPr lang="pt-BR" sz="1600" dirty="0"/>
              <a:t>; </a:t>
            </a:r>
          </a:p>
          <a:p>
            <a:r>
              <a:rPr lang="pt-BR" sz="1600" dirty="0"/>
              <a:t>	</a:t>
            </a:r>
            <a:r>
              <a:rPr lang="pt-BR" sz="1600" dirty="0">
                <a:solidFill>
                  <a:srgbClr val="FF0000"/>
                </a:solidFill>
              </a:rPr>
              <a:t>Alterar a data e a hora do sistema</a:t>
            </a:r>
            <a:r>
              <a:rPr lang="pt-BR" sz="1600" dirty="0"/>
              <a:t>; </a:t>
            </a:r>
          </a:p>
          <a:p>
            <a:r>
              <a:rPr lang="pt-BR" sz="1600" dirty="0"/>
              <a:t>	</a:t>
            </a:r>
            <a:r>
              <a:rPr lang="pt-BR" sz="1600" dirty="0">
                <a:solidFill>
                  <a:srgbClr val="FF0000"/>
                </a:solidFill>
              </a:rPr>
              <a:t>Alterar informações residentes no núcleo do sistema; </a:t>
            </a:r>
          </a:p>
          <a:p>
            <a:r>
              <a:rPr lang="pt-BR" sz="1600" dirty="0"/>
              <a:t>	</a:t>
            </a:r>
            <a:r>
              <a:rPr lang="pt-BR" sz="1600" dirty="0">
                <a:solidFill>
                  <a:srgbClr val="FF0000"/>
                </a:solidFill>
              </a:rPr>
              <a:t>Acessar diretamente a posição no disco</a:t>
            </a:r>
            <a:r>
              <a:rPr lang="pt-BR" sz="1600" dirty="0"/>
              <a:t>. </a:t>
            </a:r>
          </a:p>
          <a:p>
            <a:pPr algn="just"/>
            <a:r>
              <a:rPr lang="pt-BR" sz="1600" dirty="0"/>
              <a:t>5) Explique como funciona a mudança de modos de acesso e dê um exemplo de como um programa faz uso desse mecanismo</a:t>
            </a:r>
            <a:r>
              <a:rPr lang="pt-BR" sz="1600" dirty="0" smtClean="0"/>
              <a:t>.</a:t>
            </a:r>
            <a:endParaRPr lang="pt-BR" sz="1600" dirty="0" smtClean="0">
              <a:solidFill>
                <a:srgbClr val="FF0000"/>
              </a:solidFill>
            </a:endParaRPr>
          </a:p>
          <a:p>
            <a:pPr algn="just"/>
            <a:r>
              <a:rPr lang="pt-BR" sz="1600" dirty="0">
                <a:solidFill>
                  <a:srgbClr val="FF0000"/>
                </a:solidFill>
              </a:rPr>
              <a:t>Sempre que um programa necessita executar uma instrução privilegiada, a solicitação deve ser realizada através de uma chamada a uma system </a:t>
            </a:r>
            <a:r>
              <a:rPr lang="pt-BR" sz="1600" dirty="0" err="1">
                <a:solidFill>
                  <a:srgbClr val="FF0000"/>
                </a:solidFill>
              </a:rPr>
              <a:t>call</a:t>
            </a:r>
            <a:r>
              <a:rPr lang="pt-BR" sz="1600" dirty="0">
                <a:solidFill>
                  <a:srgbClr val="FF0000"/>
                </a:solidFill>
              </a:rPr>
              <a:t>, que altera o modo de acesso do processador do modo usuário para o modo </a:t>
            </a:r>
            <a:r>
              <a:rPr lang="pt-BR" sz="1600" dirty="0" err="1">
                <a:solidFill>
                  <a:srgbClr val="FF0000"/>
                </a:solidFill>
              </a:rPr>
              <a:t>kernel</a:t>
            </a:r>
            <a:r>
              <a:rPr lang="pt-BR" sz="1600" dirty="0">
                <a:solidFill>
                  <a:srgbClr val="FF0000"/>
                </a:solidFill>
              </a:rPr>
              <a:t>. Ao término da execução da rotina do sistema, o modo de acesso retorna para o modo usuário. </a:t>
            </a:r>
            <a:r>
              <a:rPr lang="pt-BR" sz="1600" dirty="0" smtClean="0"/>
              <a:t> </a:t>
            </a:r>
            <a:endParaRPr lang="pt-BR" sz="1600" dirty="0"/>
          </a:p>
          <a:p>
            <a:r>
              <a:rPr lang="pt-BR" sz="1600" dirty="0"/>
              <a:t>6) Como o </a:t>
            </a:r>
            <a:r>
              <a:rPr lang="pt-BR" sz="1600" dirty="0" err="1"/>
              <a:t>Kernel</a:t>
            </a:r>
            <a:r>
              <a:rPr lang="pt-BR" sz="1600" dirty="0"/>
              <a:t> do sistema operacional pode ser protegido pelo mecanismo de modo de acesso? </a:t>
            </a:r>
            <a:endParaRPr lang="pt-BR" sz="1600" dirty="0" smtClean="0"/>
          </a:p>
          <a:p>
            <a:pPr algn="just"/>
            <a:r>
              <a:rPr lang="pt-BR" sz="1600" dirty="0">
                <a:solidFill>
                  <a:srgbClr val="FF0000"/>
                </a:solidFill>
              </a:rPr>
              <a:t>Através do modo de acesso de uma aplicação determinado por um conjunto de bits localizado no registrador de status do processador ou PSW. Através desse registrador, o hardware verifica se a instrução pode ou não ser executada pela aplicação, possibilitando proteger o </a:t>
            </a:r>
            <a:r>
              <a:rPr lang="pt-BR" sz="1600" dirty="0" err="1">
                <a:solidFill>
                  <a:srgbClr val="FF0000"/>
                </a:solidFill>
              </a:rPr>
              <a:t>kernel</a:t>
            </a:r>
            <a:r>
              <a:rPr lang="pt-BR" sz="1600" dirty="0">
                <a:solidFill>
                  <a:srgbClr val="FF0000"/>
                </a:solidFill>
              </a:rPr>
              <a:t> do sistema operacional de um acesso indevido. </a:t>
            </a:r>
          </a:p>
          <a:p>
            <a:r>
              <a:rPr lang="pt-BR" sz="1600" dirty="0"/>
              <a:t>7) Compare as arquiteturas monolíticas e de camadas. Quais as vantagens e desvantagens de cada arquitetura? </a:t>
            </a:r>
            <a:endParaRPr lang="pt-BR" sz="1600" dirty="0" smtClean="0"/>
          </a:p>
          <a:p>
            <a:pPr algn="just"/>
            <a:r>
              <a:rPr lang="pt-BR" sz="1600" dirty="0">
                <a:solidFill>
                  <a:srgbClr val="FF0000"/>
                </a:solidFill>
              </a:rPr>
              <a:t>A arquitetura monolítica pode ser comparada com uma aplicação formada por vários módulos que são compilados separadamente e depois </a:t>
            </a:r>
            <a:r>
              <a:rPr lang="pt-BR" sz="1600" dirty="0" err="1">
                <a:solidFill>
                  <a:srgbClr val="FF0000"/>
                </a:solidFill>
              </a:rPr>
              <a:t>linkados</a:t>
            </a:r>
            <a:r>
              <a:rPr lang="pt-BR" sz="1600" dirty="0">
                <a:solidFill>
                  <a:srgbClr val="FF0000"/>
                </a:solidFill>
              </a:rPr>
              <a:t>, formando um grande e único programa executável, onde os módulos podem interagir livremente. Na arquitetura de camadas, o sistema é dividido em níveis sobrepostos. Cada camada oferece um conjunto de funções que podem ser utilizadas apenas pelas camadas superiores. A vantagem da estruturação em camadas é isolar as funções do sistema operacional, facilitando sua manutenção e depuração, além de criar uma hierarquia de níveis de modos de acesso, protegendo as camadas mais internas. Uma desvantagem para o modelo de camadas é o desempenho. Cada nova camada implica em </a:t>
            </a:r>
          </a:p>
        </p:txBody>
      </p:sp>
    </p:spTree>
    <p:extLst>
      <p:ext uri="{BB962C8B-B14F-4D97-AF65-F5344CB8AC3E}">
        <p14:creationId xmlns:p14="http://schemas.microsoft.com/office/powerpoint/2010/main" val="617857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179512" y="260648"/>
            <a:ext cx="8712968" cy="5755422"/>
          </a:xfrm>
          <a:prstGeom prst="rect">
            <a:avLst/>
          </a:prstGeom>
        </p:spPr>
        <p:txBody>
          <a:bodyPr wrap="square">
            <a:spAutoFit/>
          </a:bodyPr>
          <a:lstStyle/>
          <a:p>
            <a:r>
              <a:rPr lang="pt-BR" sz="1600" dirty="0"/>
              <a:t>8) Quais as vantagens do modelo de máquina virtual? </a:t>
            </a:r>
            <a:endParaRPr lang="pt-BR" sz="1600" dirty="0" smtClean="0"/>
          </a:p>
          <a:p>
            <a:pPr algn="just"/>
            <a:r>
              <a:rPr lang="pt-BR" sz="1600" dirty="0">
                <a:solidFill>
                  <a:srgbClr val="FF0000"/>
                </a:solidFill>
              </a:rPr>
              <a:t>Além de permitir a convivência de sistemas operacionais diferentes no mesmo computador, a vantagem desse modelo é criar um isolamento total entre cada VM, oferecendo grande segurança para cada máquina virtual. </a:t>
            </a:r>
          </a:p>
          <a:p>
            <a:r>
              <a:rPr lang="pt-BR" sz="1600" dirty="0"/>
              <a:t>9) Como funciona o modelo cliente-servidor na arquitetura </a:t>
            </a:r>
            <a:r>
              <a:rPr lang="pt-BR" sz="1600" dirty="0" err="1"/>
              <a:t>microkernel</a:t>
            </a:r>
            <a:r>
              <a:rPr lang="pt-BR" sz="1600" dirty="0"/>
              <a:t>? Quais as vantagens e desvantagens dessa arquitetura? </a:t>
            </a:r>
            <a:endParaRPr lang="pt-BR" sz="1600" dirty="0" smtClean="0"/>
          </a:p>
          <a:p>
            <a:pPr algn="just"/>
            <a:r>
              <a:rPr lang="pt-BR" sz="1600" dirty="0">
                <a:solidFill>
                  <a:srgbClr val="FF0000"/>
                </a:solidFill>
              </a:rPr>
              <a:t>Sempre que uma aplicação deseja algum serviço, é realizada uma solicitação ao processo responsável. Neste caso, a aplicação que solicita o serviço é chamada de cliente, enquanto o processo que responde à solicitação é chamado de servidor. Um cliente, que pode ser uma aplicação de um usuário ou um outro componente do sistema operacional, solicita um serviço enviando uma mensagem para o servidor. O servidor responde ao cliente através de uma outra mensagem. A utilização deste modelo permite que os servidores executem em modo usuário, ou seja, não tenham acesso direto a certos componentes do sistema. Apenas o núcleo do sistema, responsável pela comunicação entre clientes e servidores, executa no modo </a:t>
            </a:r>
            <a:r>
              <a:rPr lang="pt-BR" sz="1600" dirty="0" err="1">
                <a:solidFill>
                  <a:srgbClr val="FF0000"/>
                </a:solidFill>
              </a:rPr>
              <a:t>kernel</a:t>
            </a:r>
            <a:r>
              <a:rPr lang="pt-BR" sz="1600" dirty="0">
                <a:solidFill>
                  <a:srgbClr val="FF0000"/>
                </a:solidFill>
              </a:rPr>
              <a:t>. Como </a:t>
            </a:r>
            <a:r>
              <a:rPr lang="pt-BR" sz="1600" dirty="0" err="1">
                <a:solidFill>
                  <a:srgbClr val="FF0000"/>
                </a:solidFill>
              </a:rPr>
              <a:t>conseqüência</a:t>
            </a:r>
            <a:r>
              <a:rPr lang="pt-BR" sz="1600" dirty="0">
                <a:solidFill>
                  <a:srgbClr val="FF0000"/>
                </a:solidFill>
              </a:rPr>
              <a:t>, se ocorrer um erro em um servidor, este poderá parar, mas o sistema não ficará inteiramente comprometido, aumentando assim a sua disponibilidade. Outra vantagem é que a arquitetura </a:t>
            </a:r>
            <a:r>
              <a:rPr lang="pt-BR" sz="1600" dirty="0" err="1">
                <a:solidFill>
                  <a:srgbClr val="FF0000"/>
                </a:solidFill>
              </a:rPr>
              <a:t>microkernel</a:t>
            </a:r>
            <a:r>
              <a:rPr lang="pt-BR" sz="1600" dirty="0">
                <a:solidFill>
                  <a:srgbClr val="FF0000"/>
                </a:solidFill>
              </a:rPr>
              <a:t> permite isolar as funções do sistema operacional por diversos processos servidores pequenos e dedicados a serviços específicos, tornado o núcleo menor, mais fácil de depurar e, </a:t>
            </a:r>
            <a:r>
              <a:rPr lang="pt-BR" sz="1600" dirty="0" err="1">
                <a:solidFill>
                  <a:srgbClr val="FF0000"/>
                </a:solidFill>
              </a:rPr>
              <a:t>conseqüentemente</a:t>
            </a:r>
            <a:r>
              <a:rPr lang="pt-BR" sz="1600" dirty="0">
                <a:solidFill>
                  <a:srgbClr val="FF0000"/>
                </a:solidFill>
              </a:rPr>
              <a:t>, aumentando sua confiabilidade. Na arquitetura </a:t>
            </a:r>
            <a:r>
              <a:rPr lang="pt-BR" sz="1600" dirty="0" err="1">
                <a:solidFill>
                  <a:srgbClr val="FF0000"/>
                </a:solidFill>
              </a:rPr>
              <a:t>microkernel</a:t>
            </a:r>
            <a:r>
              <a:rPr lang="pt-BR" sz="1600" dirty="0">
                <a:solidFill>
                  <a:srgbClr val="FF0000"/>
                </a:solidFill>
              </a:rPr>
              <a:t>, o sistema operacional passa a ser de mais fácil manutenção, flexível e de maior portabilidade. Apesar de todas as vantagens deste modelo, sua implementação, na prática, é muito difícil. Primeiro existe o problema de desempenho, devido a necessidade de mudança de modo de acesso a cada </a:t>
            </a:r>
            <a:r>
              <a:rPr lang="pt-BR" sz="1600" dirty="0"/>
              <a:t>comunicação entre clientes e </a:t>
            </a:r>
            <a:r>
              <a:rPr lang="pt-BR" sz="1600" dirty="0">
                <a:solidFill>
                  <a:srgbClr val="FF0000"/>
                </a:solidFill>
              </a:rPr>
              <a:t>servidores. Outro problema é que certas funções do sistema operacional exigem acesso direto ao hardware, como operações de E/S. </a:t>
            </a:r>
          </a:p>
        </p:txBody>
      </p:sp>
    </p:spTree>
    <p:extLst>
      <p:ext uri="{BB962C8B-B14F-4D97-AF65-F5344CB8AC3E}">
        <p14:creationId xmlns:p14="http://schemas.microsoft.com/office/powerpoint/2010/main" val="19261728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323528" y="1772816"/>
            <a:ext cx="8208912" cy="2031325"/>
          </a:xfrm>
          <a:prstGeom prst="rect">
            <a:avLst/>
          </a:prstGeom>
        </p:spPr>
        <p:txBody>
          <a:bodyPr wrap="square">
            <a:spAutoFit/>
          </a:bodyPr>
          <a:lstStyle/>
          <a:p>
            <a:r>
              <a:rPr lang="pt-BR" sz="1800" dirty="0"/>
              <a:t>10) Por que a utilização da programação orientada a objetos é um caminho natural para o projeto de sistemas operacionais</a:t>
            </a:r>
            <a:r>
              <a:rPr lang="pt-BR" sz="1800" dirty="0" smtClean="0"/>
              <a:t>?</a:t>
            </a:r>
          </a:p>
          <a:p>
            <a:pPr algn="just"/>
            <a:r>
              <a:rPr lang="pt-BR" sz="1800" dirty="0">
                <a:solidFill>
                  <a:srgbClr val="FF0000"/>
                </a:solidFill>
              </a:rPr>
              <a:t>Existe uma série de vantagens na utilização de programação por objetos no projeto e na implementação de sistemas operacionais. Os principais benefícios são: melhoria na organização das funções e recursos do sistema; redução no tempo de desenvolvimento; maior facilidade na manutenção e extensão do sistema; facilidade de implementação do modelo de computação distribuída </a:t>
            </a:r>
            <a:r>
              <a:rPr lang="pt-BR" sz="1800" dirty="0" smtClean="0"/>
              <a:t> </a:t>
            </a:r>
            <a:endParaRPr lang="pt-BR" sz="1800" dirty="0"/>
          </a:p>
        </p:txBody>
      </p:sp>
    </p:spTree>
    <p:extLst>
      <p:ext uri="{BB962C8B-B14F-4D97-AF65-F5344CB8AC3E}">
        <p14:creationId xmlns:p14="http://schemas.microsoft.com/office/powerpoint/2010/main" val="3099700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4"/>
          <p:cNvSpPr txBox="1">
            <a:spLocks noChangeArrowheads="1"/>
          </p:cNvSpPr>
          <p:nvPr/>
        </p:nvSpPr>
        <p:spPr bwMode="auto">
          <a:xfrm>
            <a:off x="6035675" y="152400"/>
            <a:ext cx="3032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3200" b="1">
                <a:solidFill>
                  <a:srgbClr val="000000"/>
                </a:solidFill>
                <a:effectLst>
                  <a:outerShdw blurRad="38100" dist="38100" dir="2700000" algn="tl">
                    <a:srgbClr val="C0C0C0"/>
                  </a:outerShdw>
                </a:effectLst>
                <a:latin typeface="Impact" pitchFamily="34" charset="0"/>
              </a:rPr>
              <a:t>3 – Concorrência</a:t>
            </a:r>
            <a:endParaRPr lang="en-US" altLang="pt-BR" sz="3200" b="1">
              <a:solidFill>
                <a:srgbClr val="000000"/>
              </a:solidFill>
              <a:effectLst>
                <a:outerShdw blurRad="38100" dist="38100" dir="2700000" algn="tl">
                  <a:srgbClr val="C0C0C0"/>
                </a:outerShdw>
              </a:effectLst>
              <a:latin typeface="Impact" pitchFamily="34" charset="0"/>
            </a:endParaRPr>
          </a:p>
        </p:txBody>
      </p:sp>
      <p:sp>
        <p:nvSpPr>
          <p:cNvPr id="34821" name="Rectangle 5"/>
          <p:cNvSpPr>
            <a:spLocks noChangeArrowheads="1"/>
          </p:cNvSpPr>
          <p:nvPr/>
        </p:nvSpPr>
        <p:spPr bwMode="auto">
          <a:xfrm>
            <a:off x="609600" y="838200"/>
            <a:ext cx="7391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
            </a:pPr>
            <a:r>
              <a:rPr lang="pt-BR" altLang="pt-BR" sz="2800" b="1" dirty="0">
                <a:latin typeface="Arrus BT" charset="0"/>
                <a:cs typeface="Times New Roman" pitchFamily="18" charset="0"/>
              </a:rPr>
              <a:t> </a:t>
            </a:r>
            <a:r>
              <a:rPr lang="en-US" altLang="pt-BR" sz="2800" b="1" dirty="0" err="1">
                <a:latin typeface="Arrus BT" charset="0"/>
                <a:cs typeface="Times New Roman" pitchFamily="18" charset="0"/>
              </a:rPr>
              <a:t>Interrupção</a:t>
            </a:r>
            <a:r>
              <a:rPr lang="en-US" altLang="pt-BR" sz="2800" b="1" dirty="0">
                <a:latin typeface="Arrus BT" charset="0"/>
                <a:cs typeface="Times New Roman" pitchFamily="18" charset="0"/>
              </a:rPr>
              <a:t> e </a:t>
            </a:r>
            <a:r>
              <a:rPr lang="en-US" altLang="pt-BR" sz="2800" b="1" dirty="0" err="1">
                <a:latin typeface="Arrus BT" charset="0"/>
                <a:cs typeface="Times New Roman" pitchFamily="18" charset="0"/>
              </a:rPr>
              <a:t>Exceção</a:t>
            </a:r>
            <a:r>
              <a:rPr lang="en-US" altLang="pt-BR" sz="2800" b="1" dirty="0">
                <a:latin typeface="Arrus BT" charset="0"/>
                <a:cs typeface="Times New Roman" pitchFamily="18" charset="0"/>
              </a:rPr>
              <a:t> </a:t>
            </a:r>
            <a:endParaRPr lang="pt-BR" altLang="pt-BR" sz="2800" b="1" dirty="0">
              <a:latin typeface="Arrus BT" charset="0"/>
              <a:cs typeface="Times New Roman" pitchFamily="18" charset="0"/>
            </a:endParaRPr>
          </a:p>
          <a:p>
            <a:pPr>
              <a:spcBef>
                <a:spcPct val="50000"/>
              </a:spcBef>
              <a:buFont typeface="Wingdings" pitchFamily="2" charset="2"/>
              <a:buNone/>
            </a:pPr>
            <a:r>
              <a:rPr lang="pt-BR" altLang="pt-BR" sz="2800" b="1" dirty="0">
                <a:latin typeface="Arrus BT" charset="0"/>
                <a:cs typeface="Times New Roman" pitchFamily="18" charset="0"/>
              </a:rPr>
              <a:t>	</a:t>
            </a:r>
          </a:p>
        </p:txBody>
      </p:sp>
      <p:graphicFrame>
        <p:nvGraphicFramePr>
          <p:cNvPr id="34823" name="Object 7"/>
          <p:cNvGraphicFramePr>
            <a:graphicFrameLocks noChangeAspect="1"/>
          </p:cNvGraphicFramePr>
          <p:nvPr>
            <p:extLst>
              <p:ext uri="{D42A27DB-BD31-4B8C-83A1-F6EECF244321}">
                <p14:modId xmlns:p14="http://schemas.microsoft.com/office/powerpoint/2010/main" val="2973549404"/>
              </p:ext>
            </p:extLst>
          </p:nvPr>
        </p:nvGraphicFramePr>
        <p:xfrm>
          <a:off x="1228725" y="1484784"/>
          <a:ext cx="6705600" cy="2811760"/>
        </p:xfrm>
        <a:graphic>
          <a:graphicData uri="http://schemas.openxmlformats.org/presentationml/2006/ole">
            <mc:AlternateContent xmlns:mc="http://schemas.openxmlformats.org/markup-compatibility/2006">
              <mc:Choice xmlns:v="urn:schemas-microsoft-com:vml" Requires="v">
                <p:oleObj spid="_x0000_s34855" name="CorelDRAW" r:id="rId3" imgW="4251240" imgH="2262600" progId="CorelDRAW.Graphic.10">
                  <p:embed/>
                </p:oleObj>
              </mc:Choice>
              <mc:Fallback>
                <p:oleObj name="CorelDRAW" r:id="rId3" imgW="4251240" imgH="2262600" progId="CorelDRAW.Graphic.1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8725" y="1484784"/>
                        <a:ext cx="6705600" cy="2811760"/>
                      </a:xfrm>
                      <a:prstGeom prst="rect">
                        <a:avLst/>
                      </a:prstGeom>
                      <a:noFill/>
                      <a:ln>
                        <a:noFill/>
                      </a:ln>
                      <a:effectLst/>
                    </p:spPr>
                  </p:pic>
                </p:oleObj>
              </mc:Fallback>
            </mc:AlternateContent>
          </a:graphicData>
        </a:graphic>
      </p:graphicFrame>
      <p:sp>
        <p:nvSpPr>
          <p:cNvPr id="2" name="Retângulo 1"/>
          <p:cNvSpPr/>
          <p:nvPr/>
        </p:nvSpPr>
        <p:spPr>
          <a:xfrm>
            <a:off x="323528" y="4293096"/>
            <a:ext cx="8496944" cy="2554545"/>
          </a:xfrm>
          <a:prstGeom prst="rect">
            <a:avLst/>
          </a:prstGeom>
        </p:spPr>
        <p:txBody>
          <a:bodyPr wrap="square">
            <a:spAutoFit/>
          </a:bodyPr>
          <a:lstStyle/>
          <a:p>
            <a:pPr algn="just"/>
            <a:r>
              <a:rPr lang="pt-BR" sz="2000" dirty="0"/>
              <a:t>Ao final da execução de cada instrução, a unidade de controle verifica a ocorrência de algum tipo </a:t>
            </a:r>
            <a:r>
              <a:rPr lang="pt-BR" sz="2000" dirty="0" smtClean="0"/>
              <a:t>de interrupção</a:t>
            </a:r>
            <a:r>
              <a:rPr lang="pt-BR" sz="2000" dirty="0"/>
              <a:t>. Nesse caso, o programa em execução é interrompido e o controle desviado para uma </a:t>
            </a:r>
            <a:r>
              <a:rPr lang="pt-BR" sz="2000" dirty="0" smtClean="0"/>
              <a:t>rotina responsável </a:t>
            </a:r>
            <a:r>
              <a:rPr lang="pt-BR" sz="2000" dirty="0"/>
              <a:t>por tratar o evento ocorrido, denominada </a:t>
            </a:r>
            <a:r>
              <a:rPr lang="pt-BR" sz="2000" i="1" dirty="0"/>
              <a:t>rotina de tratamento de interrupção</a:t>
            </a:r>
            <a:r>
              <a:rPr lang="pt-BR" sz="2000" dirty="0"/>
              <a:t>. Para que </a:t>
            </a:r>
            <a:r>
              <a:rPr lang="pt-BR" sz="2000" dirty="0" smtClean="0"/>
              <a:t>o programa </a:t>
            </a:r>
            <a:r>
              <a:rPr lang="pt-BR" sz="2000" dirty="0"/>
              <a:t>possa posteriormente voltar a ser executado é necessário que, no momento da interrupção, </a:t>
            </a:r>
            <a:r>
              <a:rPr lang="pt-BR" sz="2000" dirty="0" smtClean="0"/>
              <a:t>um conjunto </a:t>
            </a:r>
            <a:r>
              <a:rPr lang="pt-BR" sz="2000" dirty="0"/>
              <a:t>de informações sobre a sua execução seja preservado. Essas informações consistem no </a:t>
            </a:r>
            <a:r>
              <a:rPr lang="pt-BR" sz="2000" dirty="0" smtClean="0"/>
              <a:t>conteúdo de </a:t>
            </a:r>
            <a:r>
              <a:rPr lang="pt-BR" sz="2000" dirty="0"/>
              <a:t>registradores, que deverão ser restaurados para a continuação do programa</a:t>
            </a:r>
            <a:r>
              <a:rPr lang="pt-BR" sz="2000" dirty="0" smtClean="0"/>
              <a:t>. </a:t>
            </a:r>
            <a:endParaRPr lang="pt-BR"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altLang="pt-BR" sz="3200" b="1" dirty="0" smtClean="0">
                <a:latin typeface="Arrus BT" charset="0"/>
                <a:cs typeface="Times New Roman" pitchFamily="18" charset="0"/>
              </a:rPr>
              <a:t> </a:t>
            </a:r>
            <a:r>
              <a:rPr lang="en-US" altLang="pt-BR" sz="3200" b="1" dirty="0" err="1" smtClean="0">
                <a:latin typeface="Arrus BT" charset="0"/>
                <a:cs typeface="Times New Roman" pitchFamily="18" charset="0"/>
              </a:rPr>
              <a:t>Interrupção</a:t>
            </a:r>
            <a:r>
              <a:rPr lang="en-US" altLang="pt-BR" sz="3200" b="1" dirty="0" smtClean="0">
                <a:latin typeface="Arrus BT" charset="0"/>
                <a:cs typeface="Times New Roman" pitchFamily="18" charset="0"/>
              </a:rPr>
              <a:t> e </a:t>
            </a:r>
            <a:r>
              <a:rPr lang="en-US" altLang="pt-BR" sz="3200" b="1" dirty="0" err="1" smtClean="0">
                <a:latin typeface="Arrus BT" charset="0"/>
                <a:cs typeface="Times New Roman" pitchFamily="18" charset="0"/>
              </a:rPr>
              <a:t>Exceção</a:t>
            </a:r>
            <a:endParaRPr lang="pt-BR" sz="3200" dirty="0"/>
          </a:p>
        </p:txBody>
      </p:sp>
      <p:sp>
        <p:nvSpPr>
          <p:cNvPr id="3" name="Retângulo 2"/>
          <p:cNvSpPr/>
          <p:nvPr/>
        </p:nvSpPr>
        <p:spPr>
          <a:xfrm>
            <a:off x="467544" y="1484784"/>
            <a:ext cx="8424936" cy="369332"/>
          </a:xfrm>
          <a:prstGeom prst="rect">
            <a:avLst/>
          </a:prstGeom>
        </p:spPr>
        <p:txBody>
          <a:bodyPr wrap="square">
            <a:spAutoFit/>
          </a:bodyPr>
          <a:lstStyle/>
          <a:p>
            <a:r>
              <a:rPr lang="pt-BR" sz="1800" dirty="0" smtClean="0"/>
              <a:t>O </a:t>
            </a:r>
            <a:r>
              <a:rPr lang="pt-BR" sz="1800" dirty="0"/>
              <a:t>mecanismo de </a:t>
            </a:r>
            <a:r>
              <a:rPr lang="pt-BR" sz="1800" dirty="0" smtClean="0"/>
              <a:t>interrupção pode  </a:t>
            </a:r>
            <a:r>
              <a:rPr lang="pt-BR" sz="1800" dirty="0"/>
              <a:t>realizado tanto </a:t>
            </a:r>
            <a:r>
              <a:rPr lang="pt-BR" sz="1800" dirty="0" smtClean="0"/>
              <a:t>por hardware </a:t>
            </a:r>
            <a:r>
              <a:rPr lang="pt-BR" sz="1800" dirty="0"/>
              <a:t>quanto por </a:t>
            </a:r>
            <a:r>
              <a:rPr lang="pt-BR" sz="1800" dirty="0" smtClean="0"/>
              <a:t>software.</a:t>
            </a:r>
            <a:endParaRPr lang="pt-BR" sz="1800" dirty="0"/>
          </a:p>
        </p:txBody>
      </p:sp>
      <p:sp>
        <p:nvSpPr>
          <p:cNvPr id="4" name="Text Box 4"/>
          <p:cNvSpPr txBox="1">
            <a:spLocks noChangeArrowheads="1"/>
          </p:cNvSpPr>
          <p:nvPr/>
        </p:nvSpPr>
        <p:spPr bwMode="auto">
          <a:xfrm>
            <a:off x="6035675" y="152400"/>
            <a:ext cx="3032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3200" b="1" dirty="0">
                <a:solidFill>
                  <a:srgbClr val="000000"/>
                </a:solidFill>
                <a:effectLst>
                  <a:outerShdw blurRad="38100" dist="38100" dir="2700000" algn="tl">
                    <a:srgbClr val="C0C0C0"/>
                  </a:outerShdw>
                </a:effectLst>
                <a:latin typeface="Impact" pitchFamily="34" charset="0"/>
              </a:rPr>
              <a:t>3 – Concorrência</a:t>
            </a:r>
            <a:endParaRPr lang="en-US" altLang="pt-BR" sz="3200" b="1" dirty="0">
              <a:solidFill>
                <a:srgbClr val="000000"/>
              </a:solidFill>
              <a:effectLst>
                <a:outerShdw blurRad="38100" dist="38100" dir="2700000" algn="tl">
                  <a:srgbClr val="C0C0C0"/>
                </a:outerShdw>
              </a:effectLst>
              <a:latin typeface="Impact" pitchFamily="34" charset="0"/>
            </a:endParaRPr>
          </a:p>
        </p:txBody>
      </p:sp>
      <p:pic>
        <p:nvPicPr>
          <p:cNvPr id="5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16" y="1916832"/>
            <a:ext cx="8748464" cy="3300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tângulo 4"/>
          <p:cNvSpPr/>
          <p:nvPr/>
        </p:nvSpPr>
        <p:spPr>
          <a:xfrm>
            <a:off x="251520" y="5182160"/>
            <a:ext cx="8640960" cy="1631216"/>
          </a:xfrm>
          <a:prstGeom prst="rect">
            <a:avLst/>
          </a:prstGeom>
        </p:spPr>
        <p:txBody>
          <a:bodyPr wrap="square">
            <a:spAutoFit/>
          </a:bodyPr>
          <a:lstStyle/>
          <a:p>
            <a:pPr algn="just"/>
            <a:r>
              <a:rPr lang="pt-BR" sz="2000" dirty="0"/>
              <a:t>Para cada tipo de interrupção existe uma rotina de tratamento associada, para a qual o fluxo de </a:t>
            </a:r>
            <a:r>
              <a:rPr lang="pt-BR" sz="2000" dirty="0" smtClean="0"/>
              <a:t>execução deve </a:t>
            </a:r>
            <a:r>
              <a:rPr lang="pt-BR" sz="2000" dirty="0"/>
              <a:t>ser desviado. A identificação do tipo de evento ocorrido é fundamental para determinar o </a:t>
            </a:r>
            <a:r>
              <a:rPr lang="pt-BR" sz="2000" dirty="0" smtClean="0"/>
              <a:t>endereço da </a:t>
            </a:r>
            <a:r>
              <a:rPr lang="pt-BR" sz="2000" dirty="0"/>
              <a:t>rotina de tratamento. No momento da ocorrência de uma interrupção, o processador deve saber </a:t>
            </a:r>
            <a:r>
              <a:rPr lang="pt-BR" sz="2000" dirty="0" smtClean="0"/>
              <a:t>para qual </a:t>
            </a:r>
            <a:r>
              <a:rPr lang="pt-BR" sz="2000" dirty="0"/>
              <a:t>rotina de tratamento deve ser desviado o fluxo de execução.</a:t>
            </a:r>
          </a:p>
        </p:txBody>
      </p:sp>
    </p:spTree>
    <p:extLst>
      <p:ext uri="{BB962C8B-B14F-4D97-AF65-F5344CB8AC3E}">
        <p14:creationId xmlns:p14="http://schemas.microsoft.com/office/powerpoint/2010/main" val="738657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620688"/>
            <a:ext cx="7772400" cy="1143000"/>
          </a:xfrm>
        </p:spPr>
        <p:txBody>
          <a:bodyPr/>
          <a:lstStyle/>
          <a:p>
            <a:pPr algn="l"/>
            <a:r>
              <a:rPr lang="pt-BR" altLang="pt-BR" b="1" dirty="0" smtClean="0">
                <a:latin typeface="Arrus BT" charset="0"/>
                <a:cs typeface="Times New Roman" pitchFamily="18" charset="0"/>
              </a:rPr>
              <a:t> </a:t>
            </a:r>
            <a:r>
              <a:rPr lang="en-US" altLang="pt-BR" sz="3200" b="1" dirty="0" err="1" smtClean="0">
                <a:latin typeface="Arrus BT" charset="0"/>
                <a:cs typeface="Times New Roman" pitchFamily="18" charset="0"/>
              </a:rPr>
              <a:t>Interrupção</a:t>
            </a:r>
            <a:r>
              <a:rPr lang="en-US" altLang="pt-BR" sz="3200" b="1" dirty="0" smtClean="0">
                <a:latin typeface="Arrus BT" charset="0"/>
                <a:cs typeface="Times New Roman" pitchFamily="18" charset="0"/>
              </a:rPr>
              <a:t> e </a:t>
            </a:r>
            <a:r>
              <a:rPr lang="en-US" altLang="pt-BR" sz="3200" b="1" dirty="0" err="1" smtClean="0">
                <a:latin typeface="Arrus BT" charset="0"/>
                <a:cs typeface="Times New Roman" pitchFamily="18" charset="0"/>
              </a:rPr>
              <a:t>Exceção</a:t>
            </a:r>
            <a:endParaRPr lang="pt-BR" sz="3200" dirty="0"/>
          </a:p>
        </p:txBody>
      </p:sp>
      <p:sp>
        <p:nvSpPr>
          <p:cNvPr id="4" name="Text Box 4"/>
          <p:cNvSpPr txBox="1">
            <a:spLocks noChangeArrowheads="1"/>
          </p:cNvSpPr>
          <p:nvPr/>
        </p:nvSpPr>
        <p:spPr bwMode="auto">
          <a:xfrm>
            <a:off x="6035675" y="152400"/>
            <a:ext cx="3032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3200" b="1" dirty="0">
                <a:solidFill>
                  <a:srgbClr val="000000"/>
                </a:solidFill>
                <a:effectLst>
                  <a:outerShdw blurRad="38100" dist="38100" dir="2700000" algn="tl">
                    <a:srgbClr val="C0C0C0"/>
                  </a:outerShdw>
                </a:effectLst>
                <a:latin typeface="Impact" pitchFamily="34" charset="0"/>
              </a:rPr>
              <a:t>3 – Concorrência</a:t>
            </a:r>
            <a:endParaRPr lang="en-US" altLang="pt-BR" sz="3200" b="1" dirty="0">
              <a:solidFill>
                <a:srgbClr val="000000"/>
              </a:solidFill>
              <a:effectLst>
                <a:outerShdw blurRad="38100" dist="38100" dir="2700000" algn="tl">
                  <a:srgbClr val="C0C0C0"/>
                </a:outerShdw>
              </a:effectLst>
              <a:latin typeface="Impact" pitchFamily="34" charset="0"/>
            </a:endParaRPr>
          </a:p>
        </p:txBody>
      </p:sp>
      <p:sp>
        <p:nvSpPr>
          <p:cNvPr id="5" name="Retângulo 4"/>
          <p:cNvSpPr/>
          <p:nvPr/>
        </p:nvSpPr>
        <p:spPr>
          <a:xfrm>
            <a:off x="395536" y="1803588"/>
            <a:ext cx="8280920" cy="3785652"/>
          </a:xfrm>
          <a:prstGeom prst="rect">
            <a:avLst/>
          </a:prstGeom>
        </p:spPr>
        <p:txBody>
          <a:bodyPr wrap="square">
            <a:spAutoFit/>
          </a:bodyPr>
          <a:lstStyle/>
          <a:p>
            <a:pPr algn="just"/>
            <a:r>
              <a:rPr lang="pt-BR" sz="2000" dirty="0"/>
              <a:t>Existem dois métodos para o tratamento de interrupções. O primeiro método utiliza uma estrutura </a:t>
            </a:r>
            <a:r>
              <a:rPr lang="pt-BR" sz="2000" dirty="0" smtClean="0"/>
              <a:t>de dados </a:t>
            </a:r>
            <a:r>
              <a:rPr lang="pt-BR" sz="2000" dirty="0"/>
              <a:t>chamada </a:t>
            </a:r>
            <a:r>
              <a:rPr lang="pt-BR" sz="2000" b="1" i="1" dirty="0"/>
              <a:t>vetor de interrupção</a:t>
            </a:r>
            <a:r>
              <a:rPr lang="pt-BR" sz="2000" dirty="0"/>
              <a:t>, que contém o endereço inicial de todas as rotinas de </a:t>
            </a:r>
            <a:r>
              <a:rPr lang="pt-BR" sz="2000" dirty="0" smtClean="0"/>
              <a:t>tratamento existentes </a:t>
            </a:r>
            <a:r>
              <a:rPr lang="pt-BR" sz="2000" dirty="0"/>
              <a:t>associadas a cada tipo de evento. Um segundo método utiliza um </a:t>
            </a:r>
            <a:r>
              <a:rPr lang="pt-BR" sz="2000" b="1" dirty="0"/>
              <a:t>registrador de status</a:t>
            </a:r>
            <a:r>
              <a:rPr lang="pt-BR" sz="2000" dirty="0"/>
              <a:t> </a:t>
            </a:r>
            <a:r>
              <a:rPr lang="pt-BR" sz="2000" dirty="0" smtClean="0"/>
              <a:t>que armazena </a:t>
            </a:r>
            <a:r>
              <a:rPr lang="pt-BR" sz="2000" dirty="0"/>
              <a:t>o tipo do evento ocorrido. Neste método só existe uma única rotina de tratamento que, no </a:t>
            </a:r>
            <a:r>
              <a:rPr lang="pt-BR" sz="2000" dirty="0" smtClean="0"/>
              <a:t>seu início</a:t>
            </a:r>
            <a:r>
              <a:rPr lang="pt-BR" sz="2000" dirty="0"/>
              <a:t>, testa o registrador para identificar o tipo de interrupção e tratá-la de maneira adequada.</a:t>
            </a:r>
          </a:p>
          <a:p>
            <a:pPr algn="just"/>
            <a:r>
              <a:rPr lang="pt-BR" sz="2000" dirty="0"/>
              <a:t>As interrupções são decorrentes de eventos </a:t>
            </a:r>
            <a:r>
              <a:rPr lang="pt-BR" sz="2000" b="1" i="1" dirty="0"/>
              <a:t>assíncronos</a:t>
            </a:r>
            <a:r>
              <a:rPr lang="pt-BR" sz="2000" dirty="0"/>
              <a:t>, ou seja, não relacionados à instrução </a:t>
            </a:r>
            <a:r>
              <a:rPr lang="pt-BR" sz="2000" dirty="0" smtClean="0"/>
              <a:t>do programa </a:t>
            </a:r>
            <a:r>
              <a:rPr lang="pt-BR" sz="2000" dirty="0"/>
              <a:t>corrente. Esses eventos, por serem imprevisíveis, podem ocorrer múltiplas vezes, como </a:t>
            </a:r>
            <a:r>
              <a:rPr lang="pt-BR" sz="2000" dirty="0" smtClean="0"/>
              <a:t>no caso </a:t>
            </a:r>
            <a:r>
              <a:rPr lang="pt-BR" sz="2000" dirty="0"/>
              <a:t>de diversos dispositivos de E/S informarem ao processador que estão prontos para receber </a:t>
            </a:r>
            <a:r>
              <a:rPr lang="pt-BR" sz="2000" dirty="0" smtClean="0"/>
              <a:t>ou transmitir </a:t>
            </a:r>
            <a:r>
              <a:rPr lang="pt-BR" sz="2000" dirty="0"/>
              <a:t>dados.</a:t>
            </a:r>
          </a:p>
        </p:txBody>
      </p:sp>
    </p:spTree>
    <p:extLst>
      <p:ext uri="{BB962C8B-B14F-4D97-AF65-F5344CB8AC3E}">
        <p14:creationId xmlns:p14="http://schemas.microsoft.com/office/powerpoint/2010/main" val="2529962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6035675" y="152400"/>
            <a:ext cx="3032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3200" b="1" dirty="0">
                <a:solidFill>
                  <a:srgbClr val="000000"/>
                </a:solidFill>
                <a:effectLst>
                  <a:outerShdw blurRad="38100" dist="38100" dir="2700000" algn="tl">
                    <a:srgbClr val="C0C0C0"/>
                  </a:outerShdw>
                </a:effectLst>
                <a:latin typeface="Impact" pitchFamily="34" charset="0"/>
              </a:rPr>
              <a:t>3 – Concorrência</a:t>
            </a:r>
            <a:endParaRPr lang="en-US" altLang="pt-BR" sz="3200" b="1" dirty="0">
              <a:solidFill>
                <a:srgbClr val="000000"/>
              </a:solidFill>
              <a:effectLst>
                <a:outerShdw blurRad="38100" dist="38100" dir="2700000" algn="tl">
                  <a:srgbClr val="C0C0C0"/>
                </a:outerShdw>
              </a:effectLst>
              <a:latin typeface="Impact" pitchFamily="34" charset="0"/>
            </a:endParaRPr>
          </a:p>
        </p:txBody>
      </p:sp>
      <p:sp>
        <p:nvSpPr>
          <p:cNvPr id="6" name="Retângulo 5"/>
          <p:cNvSpPr/>
          <p:nvPr/>
        </p:nvSpPr>
        <p:spPr>
          <a:xfrm>
            <a:off x="395536" y="980728"/>
            <a:ext cx="8348414" cy="1692771"/>
          </a:xfrm>
          <a:prstGeom prst="rect">
            <a:avLst/>
          </a:prstGeom>
        </p:spPr>
        <p:txBody>
          <a:bodyPr wrap="square">
            <a:spAutoFit/>
          </a:bodyPr>
          <a:lstStyle/>
          <a:p>
            <a:pPr lvl="0" algn="just"/>
            <a:r>
              <a:rPr lang="pt-BR" b="1" dirty="0"/>
              <a:t>Exceção</a:t>
            </a:r>
          </a:p>
          <a:p>
            <a:r>
              <a:rPr lang="pt-BR" sz="2000" dirty="0"/>
              <a:t>Uma exceção é semelhante a uma interrupção, sendo a principal diferença o motivo pelo qual o evento </a:t>
            </a:r>
            <a:r>
              <a:rPr lang="pt-BR" sz="2000" dirty="0" smtClean="0"/>
              <a:t>é gerado</a:t>
            </a:r>
            <a:r>
              <a:rPr lang="pt-BR" sz="2000" dirty="0"/>
              <a:t>. A exceção é resultado direto da execução de uma instrução do próprio programa, como a </a:t>
            </a:r>
            <a:r>
              <a:rPr lang="pt-BR" sz="2000" dirty="0" smtClean="0"/>
              <a:t>divisão de </a:t>
            </a:r>
            <a:r>
              <a:rPr lang="pt-BR" sz="2000" dirty="0"/>
              <a:t>um número por zero ou a ocorrência de overflow em uma operação aritmética.</a:t>
            </a:r>
          </a:p>
        </p:txBody>
      </p:sp>
      <p:sp>
        <p:nvSpPr>
          <p:cNvPr id="2" name="Retângulo 1"/>
          <p:cNvSpPr/>
          <p:nvPr/>
        </p:nvSpPr>
        <p:spPr>
          <a:xfrm>
            <a:off x="395536" y="2700203"/>
            <a:ext cx="8348414" cy="4093428"/>
          </a:xfrm>
          <a:prstGeom prst="rect">
            <a:avLst/>
          </a:prstGeom>
        </p:spPr>
        <p:txBody>
          <a:bodyPr wrap="square">
            <a:spAutoFit/>
          </a:bodyPr>
          <a:lstStyle/>
          <a:p>
            <a:pPr algn="just"/>
            <a:r>
              <a:rPr lang="pt-BR" sz="2000" dirty="0"/>
              <a:t>A diferença fundamental entre exceção e interrupção é que a primeira é gerada por um evento síncrono</a:t>
            </a:r>
            <a:r>
              <a:rPr lang="pt-BR" sz="2000" dirty="0" smtClean="0"/>
              <a:t>, enquanto </a:t>
            </a:r>
            <a:r>
              <a:rPr lang="pt-BR" sz="2000" dirty="0"/>
              <a:t>a segunda é gerada por eventos assíncronos. Um evento é </a:t>
            </a:r>
            <a:r>
              <a:rPr lang="pt-BR" sz="2000" i="1" dirty="0"/>
              <a:t>síncrono </a:t>
            </a:r>
            <a:r>
              <a:rPr lang="pt-BR" sz="2000" dirty="0"/>
              <a:t>quando é resultado direto </a:t>
            </a:r>
            <a:r>
              <a:rPr lang="pt-BR" sz="2000" dirty="0" smtClean="0"/>
              <a:t>da execução </a:t>
            </a:r>
            <a:r>
              <a:rPr lang="pt-BR" sz="2000" dirty="0"/>
              <a:t>do programa corrente. Tais eventos são previsíveis e, por definição, só podem ocorrer um </a:t>
            </a:r>
            <a:r>
              <a:rPr lang="pt-BR" sz="2000" dirty="0" smtClean="0"/>
              <a:t>de cada </a:t>
            </a:r>
            <a:r>
              <a:rPr lang="pt-BR" sz="2000" dirty="0"/>
              <a:t>vez. Se um programa que causa esse tipo de evento for reexecutado com a mesma entrada de dados</a:t>
            </a:r>
            <a:r>
              <a:rPr lang="pt-BR" sz="2000" dirty="0" smtClean="0"/>
              <a:t>, a </a:t>
            </a:r>
            <a:r>
              <a:rPr lang="pt-BR" sz="2000" dirty="0"/>
              <a:t>exceção ocorrerá sempre na mesma instrução.</a:t>
            </a:r>
          </a:p>
          <a:p>
            <a:pPr algn="just"/>
            <a:r>
              <a:rPr lang="pt-BR" sz="2000" dirty="0"/>
              <a:t>Da mesma forma que na interrupção, sempre que uma exceção é gerada o programa em execução </a:t>
            </a:r>
            <a:r>
              <a:rPr lang="pt-BR" sz="2000" dirty="0" smtClean="0"/>
              <a:t>é interrompido </a:t>
            </a:r>
            <a:r>
              <a:rPr lang="pt-BR" sz="2000" dirty="0"/>
              <a:t>e o controle é desviado para uma </a:t>
            </a:r>
            <a:r>
              <a:rPr lang="pt-BR" sz="2000" b="1" i="1" dirty="0"/>
              <a:t>rotina de tratamento de </a:t>
            </a:r>
            <a:r>
              <a:rPr lang="pt-BR" sz="2000" b="1" i="1" dirty="0" smtClean="0"/>
              <a:t>exceção</a:t>
            </a:r>
            <a:r>
              <a:rPr lang="pt-BR" sz="2000" dirty="0" smtClean="0"/>
              <a:t>. </a:t>
            </a:r>
            <a:r>
              <a:rPr lang="pt-BR" sz="2000" dirty="0"/>
              <a:t>Para </a:t>
            </a:r>
            <a:r>
              <a:rPr lang="pt-BR" sz="2000" dirty="0" smtClean="0"/>
              <a:t>cada tipo </a:t>
            </a:r>
            <a:r>
              <a:rPr lang="pt-BR" sz="2000" dirty="0"/>
              <a:t>de exceção existe uma rotina de tratamento adequada, para a qual o fluxo de execução deve </a:t>
            </a:r>
            <a:r>
              <a:rPr lang="pt-BR" sz="2000" dirty="0" smtClean="0"/>
              <a:t>ser desviado</a:t>
            </a:r>
            <a:r>
              <a:rPr lang="pt-BR" sz="2000" dirty="0"/>
              <a:t>. O mecanismo de tratamento de exceções, muitas vezes, pode ser escrito pelo </a:t>
            </a:r>
            <a:r>
              <a:rPr lang="pt-BR" sz="2000" dirty="0" smtClean="0"/>
              <a:t>próprio programador</a:t>
            </a:r>
            <a:r>
              <a:rPr lang="pt-BR" sz="2000" dirty="0"/>
              <a:t>. Desta forma, é possível evitar que um programa seja encerrado no caso de ocorrer, </a:t>
            </a:r>
            <a:r>
              <a:rPr lang="pt-BR" sz="2000" dirty="0" smtClean="0"/>
              <a:t>por exemplo</a:t>
            </a:r>
            <a:r>
              <a:rPr lang="pt-BR" sz="2000" dirty="0"/>
              <a:t>, um overflow.</a:t>
            </a:r>
          </a:p>
        </p:txBody>
      </p:sp>
      <p:sp>
        <p:nvSpPr>
          <p:cNvPr id="7" name="Título 1"/>
          <p:cNvSpPr>
            <a:spLocks noGrp="1"/>
          </p:cNvSpPr>
          <p:nvPr>
            <p:ph type="title"/>
          </p:nvPr>
        </p:nvSpPr>
        <p:spPr>
          <a:xfrm>
            <a:off x="395536" y="116632"/>
            <a:ext cx="5640139" cy="1080120"/>
          </a:xfrm>
        </p:spPr>
        <p:txBody>
          <a:bodyPr/>
          <a:lstStyle/>
          <a:p>
            <a:pPr algn="l"/>
            <a:r>
              <a:rPr lang="pt-BR" altLang="pt-BR" b="1" dirty="0" smtClean="0">
                <a:latin typeface="Arrus BT" charset="0"/>
                <a:cs typeface="Times New Roman" pitchFamily="18" charset="0"/>
              </a:rPr>
              <a:t> </a:t>
            </a:r>
            <a:r>
              <a:rPr lang="en-US" altLang="pt-BR" sz="3200" b="1" dirty="0" err="1" smtClean="0">
                <a:latin typeface="Arrus BT" charset="0"/>
                <a:cs typeface="Times New Roman" pitchFamily="18" charset="0"/>
              </a:rPr>
              <a:t>Interrupção</a:t>
            </a:r>
            <a:r>
              <a:rPr lang="en-US" altLang="pt-BR" sz="3200" b="1" dirty="0" smtClean="0">
                <a:latin typeface="Arrus BT" charset="0"/>
                <a:cs typeface="Times New Roman" pitchFamily="18" charset="0"/>
              </a:rPr>
              <a:t> e </a:t>
            </a:r>
            <a:r>
              <a:rPr lang="en-US" altLang="pt-BR" sz="3200" b="1" dirty="0" err="1" smtClean="0">
                <a:latin typeface="Arrus BT" charset="0"/>
                <a:cs typeface="Times New Roman" pitchFamily="18" charset="0"/>
              </a:rPr>
              <a:t>Exceção</a:t>
            </a:r>
            <a:endParaRPr lang="pt-BR" sz="3200" dirty="0"/>
          </a:p>
        </p:txBody>
      </p:sp>
    </p:spTree>
    <p:extLst>
      <p:ext uri="{BB962C8B-B14F-4D97-AF65-F5344CB8AC3E}">
        <p14:creationId xmlns:p14="http://schemas.microsoft.com/office/powerpoint/2010/main" val="2951923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rot="-5404767">
            <a:off x="-2722562" y="3752850"/>
            <a:ext cx="5810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2000" dirty="0">
                <a:solidFill>
                  <a:schemeClr val="bg1"/>
                </a:solidFill>
              </a:rPr>
              <a:t>Arquitetura de Sistemas Operacionais – Machado/Maia</a:t>
            </a:r>
            <a:endParaRPr lang="en-US" altLang="pt-BR" sz="2000" dirty="0">
              <a:solidFill>
                <a:schemeClr val="bg1"/>
              </a:solidFill>
            </a:endParaRPr>
          </a:p>
        </p:txBody>
      </p:sp>
      <p:sp>
        <p:nvSpPr>
          <p:cNvPr id="35844" name="Text Box 4"/>
          <p:cNvSpPr txBox="1">
            <a:spLocks noChangeArrowheads="1"/>
          </p:cNvSpPr>
          <p:nvPr/>
        </p:nvSpPr>
        <p:spPr bwMode="auto">
          <a:xfrm>
            <a:off x="6035675" y="152400"/>
            <a:ext cx="3032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3200" b="1" dirty="0">
                <a:solidFill>
                  <a:srgbClr val="000000"/>
                </a:solidFill>
                <a:effectLst>
                  <a:outerShdw blurRad="38100" dist="38100" dir="2700000" algn="tl">
                    <a:srgbClr val="C0C0C0"/>
                  </a:outerShdw>
                </a:effectLst>
                <a:latin typeface="Impact" pitchFamily="34" charset="0"/>
              </a:rPr>
              <a:t>3 – Concorrência</a:t>
            </a:r>
            <a:endParaRPr lang="en-US" altLang="pt-BR" sz="3200" b="1" dirty="0">
              <a:solidFill>
                <a:srgbClr val="000000"/>
              </a:solidFill>
              <a:effectLst>
                <a:outerShdw blurRad="38100" dist="38100" dir="2700000" algn="tl">
                  <a:srgbClr val="C0C0C0"/>
                </a:outerShdw>
              </a:effectLst>
              <a:latin typeface="Impact" pitchFamily="34" charset="0"/>
            </a:endParaRPr>
          </a:p>
        </p:txBody>
      </p:sp>
      <p:sp>
        <p:nvSpPr>
          <p:cNvPr id="35845" name="Rectangle 5"/>
          <p:cNvSpPr>
            <a:spLocks noChangeArrowheads="1"/>
          </p:cNvSpPr>
          <p:nvPr/>
        </p:nvSpPr>
        <p:spPr bwMode="auto">
          <a:xfrm>
            <a:off x="609600" y="620688"/>
            <a:ext cx="7391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
            </a:pPr>
            <a:r>
              <a:rPr lang="pt-BR" altLang="pt-BR" sz="2800" b="1" dirty="0">
                <a:latin typeface="Arrus BT" charset="0"/>
                <a:cs typeface="Times New Roman" pitchFamily="18" charset="0"/>
              </a:rPr>
              <a:t> Controlador</a:t>
            </a:r>
            <a:r>
              <a:rPr lang="en-US" altLang="pt-BR" sz="2800" b="1" dirty="0">
                <a:latin typeface="Arrus BT" charset="0"/>
                <a:cs typeface="Times New Roman" pitchFamily="18" charset="0"/>
              </a:rPr>
              <a:t> </a:t>
            </a:r>
            <a:endParaRPr lang="pt-BR" altLang="pt-BR" sz="2800" b="1" dirty="0">
              <a:latin typeface="Arrus BT" charset="0"/>
              <a:cs typeface="Times New Roman" pitchFamily="18" charset="0"/>
            </a:endParaRPr>
          </a:p>
          <a:p>
            <a:pPr>
              <a:spcBef>
                <a:spcPct val="50000"/>
              </a:spcBef>
              <a:buFont typeface="Wingdings" pitchFamily="2" charset="2"/>
              <a:buNone/>
            </a:pPr>
            <a:r>
              <a:rPr lang="pt-BR" altLang="pt-BR" sz="2800" b="1" dirty="0">
                <a:latin typeface="Arrus BT" charset="0"/>
                <a:cs typeface="Times New Roman" pitchFamily="18" charset="0"/>
              </a:rPr>
              <a:t>	</a:t>
            </a:r>
          </a:p>
        </p:txBody>
      </p:sp>
      <p:sp>
        <p:nvSpPr>
          <p:cNvPr id="35846" name="Text Box 6"/>
          <p:cNvSpPr txBox="1">
            <a:spLocks noChangeArrowheads="1"/>
          </p:cNvSpPr>
          <p:nvPr/>
        </p:nvSpPr>
        <p:spPr bwMode="auto">
          <a:xfrm>
            <a:off x="8494713" y="6400800"/>
            <a:ext cx="573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a:t>3/3</a:t>
            </a:r>
            <a:endParaRPr lang="en-US" altLang="pt-BR"/>
          </a:p>
        </p:txBody>
      </p:sp>
      <p:graphicFrame>
        <p:nvGraphicFramePr>
          <p:cNvPr id="35847" name="Object 7"/>
          <p:cNvGraphicFramePr>
            <a:graphicFrameLocks noChangeAspect="1"/>
          </p:cNvGraphicFramePr>
          <p:nvPr>
            <p:extLst>
              <p:ext uri="{D42A27DB-BD31-4B8C-83A1-F6EECF244321}">
                <p14:modId xmlns:p14="http://schemas.microsoft.com/office/powerpoint/2010/main" val="1034628099"/>
              </p:ext>
            </p:extLst>
          </p:nvPr>
        </p:nvGraphicFramePr>
        <p:xfrm>
          <a:off x="3302496" y="764704"/>
          <a:ext cx="4005808" cy="2376264"/>
        </p:xfrm>
        <a:graphic>
          <a:graphicData uri="http://schemas.openxmlformats.org/presentationml/2006/ole">
            <mc:AlternateContent xmlns:mc="http://schemas.openxmlformats.org/markup-compatibility/2006">
              <mc:Choice xmlns:v="urn:schemas-microsoft-com:vml" Requires="v">
                <p:oleObj spid="_x0000_s35883" name="CorelDRAW" r:id="rId3" imgW="2816280" imgH="2556000" progId="CorelDRAW.Graphic.10">
                  <p:embed/>
                </p:oleObj>
              </mc:Choice>
              <mc:Fallback>
                <p:oleObj name="CorelDRAW" r:id="rId3" imgW="2816280" imgH="2556000" progId="CorelDRAW.Graphic.1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2496" y="764704"/>
                        <a:ext cx="4005808" cy="2376264"/>
                      </a:xfrm>
                      <a:prstGeom prst="rect">
                        <a:avLst/>
                      </a:prstGeom>
                      <a:noFill/>
                      <a:ln>
                        <a:noFill/>
                      </a:ln>
                      <a:effectLst/>
                    </p:spPr>
                  </p:pic>
                </p:oleObj>
              </mc:Fallback>
            </mc:AlternateContent>
          </a:graphicData>
        </a:graphic>
      </p:graphicFrame>
      <p:sp>
        <p:nvSpPr>
          <p:cNvPr id="2" name="CaixaDeTexto 1"/>
          <p:cNvSpPr txBox="1"/>
          <p:nvPr/>
        </p:nvSpPr>
        <p:spPr>
          <a:xfrm>
            <a:off x="609600" y="5048016"/>
            <a:ext cx="8171656" cy="1631216"/>
          </a:xfrm>
          <a:prstGeom prst="rect">
            <a:avLst/>
          </a:prstGeom>
          <a:noFill/>
        </p:spPr>
        <p:txBody>
          <a:bodyPr wrap="square" rtlCol="0">
            <a:spAutoFit/>
          </a:bodyPr>
          <a:lstStyle/>
          <a:p>
            <a:pPr algn="just"/>
            <a:r>
              <a:rPr lang="pt-BR" sz="2000" dirty="0" smtClean="0"/>
              <a:t>Com o surgimento do </a:t>
            </a:r>
            <a:r>
              <a:rPr lang="pt-BR" sz="2000" b="1" dirty="0" smtClean="0"/>
              <a:t>controlador ou interface</a:t>
            </a:r>
            <a:r>
              <a:rPr lang="pt-BR" sz="2000" dirty="0" smtClean="0"/>
              <a:t> permitiu ao processador agir de maneira independente dos dispositivos de E/S. O processador não mais se comunicava diretamente com os periféricos, mas sim com o controlador. </a:t>
            </a:r>
            <a:r>
              <a:rPr lang="pt-BR" sz="2000" dirty="0"/>
              <a:t>. Com a utilização do controlador, existiam duas maneiras básicas pelas quais o processador gerenciava as operações de E/S. </a:t>
            </a:r>
          </a:p>
        </p:txBody>
      </p:sp>
      <p:sp>
        <p:nvSpPr>
          <p:cNvPr id="8" name="CaixaDeTexto 7"/>
          <p:cNvSpPr txBox="1"/>
          <p:nvPr/>
        </p:nvSpPr>
        <p:spPr>
          <a:xfrm>
            <a:off x="609600" y="3290208"/>
            <a:ext cx="8171656" cy="1938992"/>
          </a:xfrm>
          <a:prstGeom prst="rect">
            <a:avLst/>
          </a:prstGeom>
          <a:noFill/>
        </p:spPr>
        <p:txBody>
          <a:bodyPr wrap="square" rtlCol="0">
            <a:spAutoFit/>
          </a:bodyPr>
          <a:lstStyle/>
          <a:p>
            <a:pPr algn="just"/>
            <a:r>
              <a:rPr lang="pt-BR" sz="2000" dirty="0" smtClean="0"/>
              <a:t>Nos primeiros sistemas computacionais, a</a:t>
            </a:r>
            <a:r>
              <a:rPr lang="pt-BR" sz="2000" b="1" dirty="0" smtClean="0"/>
              <a:t> </a:t>
            </a:r>
            <a:r>
              <a:rPr lang="pt-BR" sz="2000" dirty="0" smtClean="0"/>
              <a:t>comunicação entre processador e os periféricos era controlada por um conjunto de instruções especiais, denominadas de </a:t>
            </a:r>
            <a:r>
              <a:rPr lang="pt-BR" sz="2000" b="1" dirty="0" smtClean="0"/>
              <a:t>instruções de entrada/saída</a:t>
            </a:r>
            <a:r>
              <a:rPr lang="pt-BR" sz="2000" dirty="0" smtClean="0"/>
              <a:t>, executadas pelo processador. Essas instruções continham detalhes específicos dos periféricos.</a:t>
            </a:r>
          </a:p>
          <a:p>
            <a:pPr algn="just"/>
            <a:r>
              <a:rPr lang="pt-BR" sz="2000" dirty="0" smtClean="0"/>
              <a:t>Esse modelo criava uma forte dependência entre processador e os dispositivos de E/S.</a:t>
            </a:r>
            <a:endParaRPr lang="pt-BR"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079217FA0A9FB4D8C91866066793F71" ma:contentTypeVersion="0" ma:contentTypeDescription="Crie um novo documento." ma:contentTypeScope="" ma:versionID="21c758d2b5a72e6d39a078a8eb3fbdd3">
  <xsd:schema xmlns:xsd="http://www.w3.org/2001/XMLSchema" xmlns:xs="http://www.w3.org/2001/XMLSchema" xmlns:p="http://schemas.microsoft.com/office/2006/metadata/properties" targetNamespace="http://schemas.microsoft.com/office/2006/metadata/properties" ma:root="true" ma:fieldsID="8d2d35cd79d80d3b38601b74d693a05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B0E03EF-7CF9-4E3C-A986-117F2CFBCDFA}"/>
</file>

<file path=customXml/itemProps2.xml><?xml version="1.0" encoding="utf-8"?>
<ds:datastoreItem xmlns:ds="http://schemas.openxmlformats.org/officeDocument/2006/customXml" ds:itemID="{06F7F023-FC4B-45E0-B841-8726686BC79E}"/>
</file>

<file path=customXml/itemProps3.xml><?xml version="1.0" encoding="utf-8"?>
<ds:datastoreItem xmlns:ds="http://schemas.openxmlformats.org/officeDocument/2006/customXml" ds:itemID="{EEB75FB3-539A-4682-9C1A-1A25A352A3D7}"/>
</file>

<file path=docProps/app.xml><?xml version="1.0" encoding="utf-8"?>
<Properties xmlns="http://schemas.openxmlformats.org/officeDocument/2006/extended-properties" xmlns:vt="http://schemas.openxmlformats.org/officeDocument/2006/docPropsVTypes">
  <TotalTime>1342</TotalTime>
  <Words>5590</Words>
  <Application>Microsoft Office PowerPoint</Application>
  <PresentationFormat>Apresentação na tela (4:3)</PresentationFormat>
  <Paragraphs>280</Paragraphs>
  <Slides>42</Slides>
  <Notes>0</Notes>
  <HiddenSlides>0</HiddenSlides>
  <MMClips>0</MMClips>
  <ScaleCrop>false</ScaleCrop>
  <HeadingPairs>
    <vt:vector size="6" baseType="variant">
      <vt:variant>
        <vt:lpstr>Tema</vt:lpstr>
      </vt:variant>
      <vt:variant>
        <vt:i4>1</vt:i4>
      </vt:variant>
      <vt:variant>
        <vt:lpstr>Servidores OLE incorporados</vt:lpstr>
      </vt:variant>
      <vt:variant>
        <vt:i4>1</vt:i4>
      </vt:variant>
      <vt:variant>
        <vt:lpstr>Títulos de slides</vt:lpstr>
      </vt:variant>
      <vt:variant>
        <vt:i4>42</vt:i4>
      </vt:variant>
    </vt:vector>
  </HeadingPairs>
  <TitlesOfParts>
    <vt:vector size="44" baseType="lpstr">
      <vt:lpstr>Default Design</vt:lpstr>
      <vt:lpstr>CorelDRAW</vt:lpstr>
      <vt:lpstr>Apresentação do PowerPoint</vt:lpstr>
      <vt:lpstr>Introdução</vt:lpstr>
      <vt:lpstr>Apresentação do PowerPoint</vt:lpstr>
      <vt:lpstr>Apresentação do PowerPoint</vt:lpstr>
      <vt:lpstr>Apresentação do PowerPoint</vt:lpstr>
      <vt:lpstr> Interrupção e Exceção</vt:lpstr>
      <vt:lpstr> Interrupção e Exceção</vt:lpstr>
      <vt:lpstr> Interrupção e Exceção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Exercício – Cap-2</vt:lpstr>
      <vt:lpstr>Exercício – Cap-2</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Exercício – cap3</vt:lpstr>
      <vt:lpstr>Exercício – cap3</vt:lpstr>
      <vt:lpstr>Apresentação do PowerPoint</vt:lpstr>
      <vt:lpstr>Apresentação do PowerPoint</vt:lpstr>
      <vt:lpstr>Apresentação do PowerPoint</vt:lpstr>
    </vt:vector>
  </TitlesOfParts>
  <Company>Home Office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 Berenger Machado</dc:creator>
  <cp:lastModifiedBy>PROFESSOR</cp:lastModifiedBy>
  <cp:revision>59</cp:revision>
  <dcterms:created xsi:type="dcterms:W3CDTF">2002-05-11T17:07:14Z</dcterms:created>
  <dcterms:modified xsi:type="dcterms:W3CDTF">2022-05-04T21:44:19Z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0x0101006079217FA0A9FB4D8C91866066793F71</vt:lpwstr>
  </property>
</Properties>
</file>