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93" r:id="rId3"/>
    <p:sldId id="273" r:id="rId4"/>
    <p:sldId id="275" r:id="rId5"/>
    <p:sldId id="282" r:id="rId6"/>
    <p:sldId id="283" r:id="rId7"/>
    <p:sldId id="284" r:id="rId8"/>
    <p:sldId id="294" r:id="rId9"/>
    <p:sldId id="295" r:id="rId10"/>
    <p:sldId id="285" r:id="rId11"/>
    <p:sldId id="286" r:id="rId12"/>
    <p:sldId id="301" r:id="rId13"/>
    <p:sldId id="303" r:id="rId14"/>
    <p:sldId id="296" r:id="rId15"/>
    <p:sldId id="297" r:id="rId16"/>
    <p:sldId id="302" r:id="rId17"/>
    <p:sldId id="298" r:id="rId18"/>
    <p:sldId id="299" r:id="rId19"/>
    <p:sldId id="288" r:id="rId20"/>
    <p:sldId id="276" r:id="rId21"/>
    <p:sldId id="289" r:id="rId22"/>
    <p:sldId id="290" r:id="rId23"/>
    <p:sldId id="277" r:id="rId24"/>
    <p:sldId id="291" r:id="rId25"/>
    <p:sldId id="292" r:id="rId26"/>
    <p:sldId id="279" r:id="rId27"/>
    <p:sldId id="280" r:id="rId28"/>
    <p:sldId id="281" r:id="rId29"/>
    <p:sldId id="300"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33"/>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p:normalViewPr>
  <p:slideViewPr>
    <p:cSldViewPr>
      <p:cViewPr>
        <p:scale>
          <a:sx n="76" d="100"/>
          <a:sy n="76" d="100"/>
        </p:scale>
        <p:origin x="-1194" y="20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pt-B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pt-BR"/>
              <a:t>7/</a:t>
            </a:r>
            <a:fld id="{10907CA3-1D38-4AD1-A017-AB2703146070}" type="slidenum">
              <a:rPr lang="en-US" altLang="pt-BR"/>
              <a:pPr>
                <a:defRPr/>
              </a:pPr>
              <a:t>‹nº›</a:t>
            </a:fld>
            <a:endParaRPr lang="en-US" altLang="pt-BR"/>
          </a:p>
        </p:txBody>
      </p:sp>
    </p:spTree>
    <p:extLst>
      <p:ext uri="{BB962C8B-B14F-4D97-AF65-F5344CB8AC3E}">
        <p14:creationId xmlns:p14="http://schemas.microsoft.com/office/powerpoint/2010/main" val="217317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pt-B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pt-BR"/>
              <a:t>7/</a:t>
            </a:r>
            <a:fld id="{304D4A89-1B30-48ED-B396-DD54991BC7B1}" type="slidenum">
              <a:rPr lang="en-US" altLang="pt-BR"/>
              <a:pPr>
                <a:defRPr/>
              </a:pPr>
              <a:t>‹nº›</a:t>
            </a:fld>
            <a:endParaRPr lang="en-US" altLang="pt-BR"/>
          </a:p>
        </p:txBody>
      </p:sp>
    </p:spTree>
    <p:extLst>
      <p:ext uri="{BB962C8B-B14F-4D97-AF65-F5344CB8AC3E}">
        <p14:creationId xmlns:p14="http://schemas.microsoft.com/office/powerpoint/2010/main" val="145997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15100" y="609600"/>
            <a:ext cx="1943100" cy="548640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85800" y="609600"/>
            <a:ext cx="5676900" cy="54864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pt-B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pt-BR"/>
              <a:t>7/</a:t>
            </a:r>
            <a:fld id="{2C0E48EF-F180-4A23-80DF-8233A7EE9060}" type="slidenum">
              <a:rPr lang="en-US" altLang="pt-BR"/>
              <a:pPr>
                <a:defRPr/>
              </a:pPr>
              <a:t>‹nº›</a:t>
            </a:fld>
            <a:endParaRPr lang="en-US" altLang="pt-BR"/>
          </a:p>
        </p:txBody>
      </p:sp>
    </p:spTree>
    <p:extLst>
      <p:ext uri="{BB962C8B-B14F-4D97-AF65-F5344CB8AC3E}">
        <p14:creationId xmlns:p14="http://schemas.microsoft.com/office/powerpoint/2010/main" val="220059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pt-B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pt-BR"/>
              <a:t>7/</a:t>
            </a:r>
            <a:fld id="{DD8C73FD-AF86-414D-A22B-A7BD305505A0}" type="slidenum">
              <a:rPr lang="en-US" altLang="pt-BR"/>
              <a:pPr>
                <a:defRPr/>
              </a:pPr>
              <a:t>‹nº›</a:t>
            </a:fld>
            <a:endParaRPr lang="en-US" altLang="pt-BR"/>
          </a:p>
        </p:txBody>
      </p:sp>
    </p:spTree>
    <p:extLst>
      <p:ext uri="{BB962C8B-B14F-4D97-AF65-F5344CB8AC3E}">
        <p14:creationId xmlns:p14="http://schemas.microsoft.com/office/powerpoint/2010/main" val="2504075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pt-B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pt-BR"/>
              <a:t>7/</a:t>
            </a:r>
            <a:fld id="{459692FA-10E7-4B80-8D2D-5B7B9E341820}" type="slidenum">
              <a:rPr lang="en-US" altLang="pt-BR"/>
              <a:pPr>
                <a:defRPr/>
              </a:pPr>
              <a:t>‹nº›</a:t>
            </a:fld>
            <a:endParaRPr lang="en-US" altLang="pt-BR"/>
          </a:p>
        </p:txBody>
      </p:sp>
    </p:spTree>
    <p:extLst>
      <p:ext uri="{BB962C8B-B14F-4D97-AF65-F5344CB8AC3E}">
        <p14:creationId xmlns:p14="http://schemas.microsoft.com/office/powerpoint/2010/main" val="162477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pt-B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pt-BR"/>
              <a:t>7/</a:t>
            </a:r>
            <a:fld id="{B00D6D15-AF51-48ED-AA16-03E51426546A}" type="slidenum">
              <a:rPr lang="en-US" altLang="pt-BR"/>
              <a:pPr>
                <a:defRPr/>
              </a:pPr>
              <a:t>‹nº›</a:t>
            </a:fld>
            <a:endParaRPr lang="en-US" altLang="pt-BR"/>
          </a:p>
        </p:txBody>
      </p:sp>
    </p:spTree>
    <p:extLst>
      <p:ext uri="{BB962C8B-B14F-4D97-AF65-F5344CB8AC3E}">
        <p14:creationId xmlns:p14="http://schemas.microsoft.com/office/powerpoint/2010/main" val="21143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pt-B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pt-BR"/>
              <a:t>7/</a:t>
            </a:r>
            <a:fld id="{4B7CDA9D-5D4C-4F20-8A5C-9DF0FE0F1220}" type="slidenum">
              <a:rPr lang="en-US" altLang="pt-BR"/>
              <a:pPr>
                <a:defRPr/>
              </a:pPr>
              <a:t>‹nº›</a:t>
            </a:fld>
            <a:endParaRPr lang="en-US" altLang="pt-BR"/>
          </a:p>
        </p:txBody>
      </p:sp>
    </p:spTree>
    <p:extLst>
      <p:ext uri="{BB962C8B-B14F-4D97-AF65-F5344CB8AC3E}">
        <p14:creationId xmlns:p14="http://schemas.microsoft.com/office/powerpoint/2010/main" val="76470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pt-B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pt-BR"/>
              <a:t>7/</a:t>
            </a:r>
            <a:fld id="{95B69444-BED6-44CA-89DB-93C5BADEB2C9}" type="slidenum">
              <a:rPr lang="en-US" altLang="pt-BR"/>
              <a:pPr>
                <a:defRPr/>
              </a:pPr>
              <a:t>‹nº›</a:t>
            </a:fld>
            <a:endParaRPr lang="en-US" altLang="pt-BR"/>
          </a:p>
        </p:txBody>
      </p:sp>
    </p:spTree>
    <p:extLst>
      <p:ext uri="{BB962C8B-B14F-4D97-AF65-F5344CB8AC3E}">
        <p14:creationId xmlns:p14="http://schemas.microsoft.com/office/powerpoint/2010/main" val="40128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pt-B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pt-BR"/>
              <a:t>7/</a:t>
            </a:r>
            <a:fld id="{1922B952-198E-4C77-8DCC-806A34D37A71}" type="slidenum">
              <a:rPr lang="en-US" altLang="pt-BR"/>
              <a:pPr>
                <a:defRPr/>
              </a:pPr>
              <a:t>‹nº›</a:t>
            </a:fld>
            <a:endParaRPr lang="en-US" altLang="pt-BR"/>
          </a:p>
        </p:txBody>
      </p:sp>
    </p:spTree>
    <p:extLst>
      <p:ext uri="{BB962C8B-B14F-4D97-AF65-F5344CB8AC3E}">
        <p14:creationId xmlns:p14="http://schemas.microsoft.com/office/powerpoint/2010/main" val="204771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pt-B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pt-BR"/>
              <a:t>7/</a:t>
            </a:r>
            <a:fld id="{EA31634B-8901-40A4-98D9-06506DF0D2FC}" type="slidenum">
              <a:rPr lang="en-US" altLang="pt-BR"/>
              <a:pPr>
                <a:defRPr/>
              </a:pPr>
              <a:t>‹nº›</a:t>
            </a:fld>
            <a:endParaRPr lang="en-US" altLang="pt-BR"/>
          </a:p>
        </p:txBody>
      </p:sp>
    </p:spTree>
    <p:extLst>
      <p:ext uri="{BB962C8B-B14F-4D97-AF65-F5344CB8AC3E}">
        <p14:creationId xmlns:p14="http://schemas.microsoft.com/office/powerpoint/2010/main" val="133975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pt-B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pt-BR"/>
              <a:t>7/</a:t>
            </a:r>
            <a:fld id="{CF7F6E37-7BA1-484C-BD39-CFC32510AA16}" type="slidenum">
              <a:rPr lang="en-US" altLang="pt-BR"/>
              <a:pPr>
                <a:defRPr/>
              </a:pPr>
              <a:t>‹nº›</a:t>
            </a:fld>
            <a:endParaRPr lang="en-US" altLang="pt-BR"/>
          </a:p>
        </p:txBody>
      </p:sp>
    </p:spTree>
    <p:extLst>
      <p:ext uri="{BB962C8B-B14F-4D97-AF65-F5344CB8AC3E}">
        <p14:creationId xmlns:p14="http://schemas.microsoft.com/office/powerpoint/2010/main" val="133933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pt-BR"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pt-BR" smtClean="0"/>
              <a:t>Click to edit Master text styles</a:t>
            </a:r>
          </a:p>
          <a:p>
            <a:pPr lvl="1"/>
            <a:r>
              <a:rPr lang="en-US" altLang="pt-BR" smtClean="0"/>
              <a:t>Second level</a:t>
            </a:r>
          </a:p>
          <a:p>
            <a:pPr lvl="2"/>
            <a:r>
              <a:rPr lang="en-US" altLang="pt-BR" smtClean="0"/>
              <a:t>Third level</a:t>
            </a:r>
          </a:p>
          <a:p>
            <a:pPr lvl="3"/>
            <a:r>
              <a:rPr lang="en-US" altLang="pt-BR" smtClean="0"/>
              <a:t>Fourth level</a:t>
            </a:r>
          </a:p>
          <a:p>
            <a:pPr lvl="4"/>
            <a:r>
              <a:rPr lang="en-US" altLang="pt-BR"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pt-B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pt-B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r>
              <a:rPr lang="en-US" altLang="pt-BR"/>
              <a:t>7/</a:t>
            </a:r>
            <a:fld id="{58145D7E-B3E2-4C70-B5F1-CBAAE2E471DF}" type="slidenum">
              <a:rPr lang="en-US" altLang="pt-BR"/>
              <a:pPr>
                <a:defRPr/>
              </a:pPr>
              <a:t>‹nº›</a:t>
            </a:fld>
            <a:endParaRPr lang="en-US"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767528" y="1600200"/>
            <a:ext cx="818044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pt-BR" altLang="pt-BR" sz="4000" b="1" dirty="0">
                <a:solidFill>
                  <a:srgbClr val="000000"/>
                </a:solidFill>
                <a:effectLst>
                  <a:outerShdw blurRad="38100" dist="38100" dir="2700000" algn="tl">
                    <a:srgbClr val="C0C0C0"/>
                  </a:outerShdw>
                </a:effectLst>
                <a:latin typeface="Impact" pitchFamily="34" charset="0"/>
              </a:rPr>
              <a:t>Arquitetura de Sistemas Operacionais</a:t>
            </a:r>
          </a:p>
          <a:p>
            <a:pPr algn="ctr">
              <a:defRPr/>
            </a:pPr>
            <a:endParaRPr lang="pt-BR" altLang="pt-BR" sz="3200" b="1" dirty="0">
              <a:solidFill>
                <a:srgbClr val="000000"/>
              </a:solidFill>
              <a:effectLst>
                <a:outerShdw blurRad="38100" dist="38100" dir="2700000" algn="tl">
                  <a:srgbClr val="C0C0C0"/>
                </a:outerShdw>
              </a:effectLst>
              <a:latin typeface="Impact" pitchFamily="34" charset="0"/>
            </a:endParaRPr>
          </a:p>
          <a:p>
            <a:pPr algn="ctr">
              <a:defRPr/>
            </a:pPr>
            <a:endParaRPr lang="pt-BR" altLang="pt-BR" sz="3200" b="1" dirty="0">
              <a:solidFill>
                <a:srgbClr val="000000"/>
              </a:solidFill>
              <a:effectLst>
                <a:outerShdw blurRad="38100" dist="38100" dir="2700000" algn="tl">
                  <a:srgbClr val="C0C0C0"/>
                </a:outerShdw>
              </a:effectLst>
              <a:latin typeface="Impact" pitchFamily="34" charset="0"/>
            </a:endParaRPr>
          </a:p>
          <a:p>
            <a:pPr algn="ctr">
              <a:defRPr/>
            </a:pPr>
            <a:r>
              <a:rPr lang="pt-BR" altLang="pt-BR" sz="3200" b="1" dirty="0">
                <a:solidFill>
                  <a:srgbClr val="000000"/>
                </a:solidFill>
                <a:effectLst>
                  <a:outerShdw blurRad="38100" dist="38100" dir="2700000" algn="tl">
                    <a:srgbClr val="C0C0C0"/>
                  </a:outerShdw>
                </a:effectLst>
                <a:latin typeface="Impact" pitchFamily="34" charset="0"/>
              </a:rPr>
              <a:t>Capítulo 7</a:t>
            </a:r>
          </a:p>
          <a:p>
            <a:pPr algn="ctr">
              <a:defRPr/>
            </a:pPr>
            <a:r>
              <a:rPr lang="pt-BR" altLang="pt-BR" sz="3200" b="1" dirty="0">
                <a:solidFill>
                  <a:srgbClr val="000000"/>
                </a:solidFill>
                <a:effectLst>
                  <a:outerShdw blurRad="38100" dist="38100" dir="2700000" algn="tl">
                    <a:srgbClr val="C0C0C0"/>
                  </a:outerShdw>
                </a:effectLst>
                <a:latin typeface="Impact" pitchFamily="34" charset="0"/>
              </a:rPr>
              <a:t>Sincronização e Comunicação</a:t>
            </a:r>
          </a:p>
          <a:p>
            <a:pPr algn="ctr">
              <a:defRPr/>
            </a:pPr>
            <a:r>
              <a:rPr lang="pt-BR" altLang="pt-BR" sz="3200" b="1" dirty="0">
                <a:solidFill>
                  <a:srgbClr val="000000"/>
                </a:solidFill>
                <a:effectLst>
                  <a:outerShdw blurRad="38100" dist="38100" dir="2700000" algn="tl">
                    <a:srgbClr val="C0C0C0"/>
                  </a:outerShdw>
                </a:effectLst>
                <a:latin typeface="Impact" pitchFamily="34" charset="0"/>
              </a:rPr>
              <a:t>entre Processos</a:t>
            </a:r>
            <a:endParaRPr lang="en-US" altLang="pt-BR" sz="3200" b="1" dirty="0">
              <a:solidFill>
                <a:srgbClr val="000000"/>
              </a:solidFill>
              <a:effectLst>
                <a:outerShdw blurRad="38100" dist="38100" dir="2700000" algn="tl">
                  <a:srgbClr val="C0C0C0"/>
                </a:outerShdw>
              </a:effectLst>
              <a:latin typeface="Impact" pitchFamily="34" charset="0"/>
            </a:endParaRPr>
          </a:p>
        </p:txBody>
      </p:sp>
      <p:sp>
        <p:nvSpPr>
          <p:cNvPr id="2053" name="Rectangle 6"/>
          <p:cNvSpPr>
            <a:spLocks noChangeArrowheads="1"/>
          </p:cNvSpPr>
          <p:nvPr/>
        </p:nvSpPr>
        <p:spPr bwMode="auto">
          <a:xfrm>
            <a:off x="609600" y="8382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 typeface="Wingdings" pitchFamily="2" charset="2"/>
              <a:buNone/>
            </a:pPr>
            <a:r>
              <a:rPr lang="pt-BR" altLang="pt-BR" sz="2800" b="1">
                <a:latin typeface="Arrus BT"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6563" y="609600"/>
            <a:ext cx="8528050" cy="587375"/>
          </a:xfrm>
        </p:spPr>
        <p:txBody>
          <a:bodyPr/>
          <a:lstStyle/>
          <a:p>
            <a:pPr algn="l"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a:t>
            </a:r>
            <a:r>
              <a:rPr lang="pt-BR" sz="3200" b="1" dirty="0" smtClean="0"/>
              <a:t>Competição por recursos</a:t>
            </a:r>
          </a:p>
        </p:txBody>
      </p:sp>
      <p:sp>
        <p:nvSpPr>
          <p:cNvPr id="8195" name="Retângulo 2"/>
          <p:cNvSpPr>
            <a:spLocks noChangeArrowheads="1"/>
          </p:cNvSpPr>
          <p:nvPr/>
        </p:nvSpPr>
        <p:spPr bwMode="auto">
          <a:xfrm>
            <a:off x="684213" y="1844675"/>
            <a:ext cx="835183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pt-BR" altLang="pt-BR" sz="1800" dirty="0"/>
              <a:t>Quando um </a:t>
            </a:r>
            <a:r>
              <a:rPr lang="pt-BR" altLang="pt-BR" sz="1800" b="1" dirty="0"/>
              <a:t>dado recurso computacional só pode ser utilizado por um único processo de cada vez, dizemos que este recurso determina uma região crítica (ou </a:t>
            </a:r>
            <a:r>
              <a:rPr lang="pt-BR" altLang="pt-BR" sz="1800" b="1" dirty="0" err="1"/>
              <a:t>critical</a:t>
            </a:r>
            <a:r>
              <a:rPr lang="pt-BR" altLang="pt-BR" sz="1800" b="1" dirty="0"/>
              <a:t> </a:t>
            </a:r>
            <a:r>
              <a:rPr lang="pt-BR" altLang="pt-BR" sz="1800" b="1" dirty="0" err="1"/>
              <a:t>section</a:t>
            </a:r>
            <a:r>
              <a:rPr lang="pt-BR" altLang="pt-BR" sz="1800" b="1" dirty="0"/>
              <a:t>). </a:t>
            </a:r>
            <a:r>
              <a:rPr lang="pt-BR" altLang="pt-BR" sz="1800" dirty="0"/>
              <a:t>Sendo assim uma região crítica pode ser uma rotina de software especial ou um dispositivo de hardware ou uma rotina de acesso para um certo dispositivo do hardware</a:t>
            </a:r>
          </a:p>
        </p:txBody>
      </p:sp>
      <p:sp>
        <p:nvSpPr>
          <p:cNvPr id="8196" name="CaixaDeTexto 3"/>
          <p:cNvSpPr txBox="1">
            <a:spLocks noChangeArrowheads="1"/>
          </p:cNvSpPr>
          <p:nvPr/>
        </p:nvSpPr>
        <p:spPr bwMode="auto">
          <a:xfrm>
            <a:off x="436563" y="1311275"/>
            <a:ext cx="748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b="1">
                <a:latin typeface="Arrus BT" charset="0"/>
                <a:cs typeface="Times New Roman" pitchFamily="18" charset="0"/>
              </a:rPr>
              <a:t> Região Crítica</a:t>
            </a:r>
            <a:endParaRPr lang="pt-BR" altLang="pt-BR" sz="2400"/>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3100388"/>
            <a:ext cx="30099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6563" y="609600"/>
            <a:ext cx="8528050" cy="587375"/>
          </a:xfrm>
        </p:spPr>
        <p:txBody>
          <a:bodyPr/>
          <a:lstStyle/>
          <a:p>
            <a:pPr algn="l"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a:t>
            </a:r>
            <a:r>
              <a:rPr lang="pt-BR" sz="3200" b="1" dirty="0" smtClean="0"/>
              <a:t>Competição por recursos</a:t>
            </a:r>
            <a:endParaRPr lang="pt-BR" sz="3200" dirty="0" smtClean="0"/>
          </a:p>
        </p:txBody>
      </p:sp>
      <p:sp>
        <p:nvSpPr>
          <p:cNvPr id="9219" name="Retângulo 2"/>
          <p:cNvSpPr>
            <a:spLocks noChangeArrowheads="1"/>
          </p:cNvSpPr>
          <p:nvPr/>
        </p:nvSpPr>
        <p:spPr bwMode="auto">
          <a:xfrm>
            <a:off x="684213" y="1844675"/>
            <a:ext cx="83518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pt-BR" altLang="pt-BR" sz="1800" dirty="0"/>
              <a:t>Para evitar problemas de compartilhamento onde dois processos ou mais acessem recursos simultaneamente a solução é que enquanto um processo estiver acessando determinado recurso, todos demais processos que queiram acessá-lo deverão esperar pelo seu termino da utilização do recurso.  Essa ideia de exclusividade de acesso é chamada de </a:t>
            </a:r>
            <a:r>
              <a:rPr lang="pt-BR" altLang="pt-BR" sz="1800" b="1" dirty="0"/>
              <a:t>Exclusão Mútua</a:t>
            </a:r>
            <a:r>
              <a:rPr lang="pt-BR" altLang="pt-BR" sz="1800" dirty="0"/>
              <a:t>.</a:t>
            </a:r>
          </a:p>
        </p:txBody>
      </p:sp>
      <p:sp>
        <p:nvSpPr>
          <p:cNvPr id="9220" name="CaixaDeTexto 3"/>
          <p:cNvSpPr txBox="1">
            <a:spLocks noChangeArrowheads="1"/>
          </p:cNvSpPr>
          <p:nvPr/>
        </p:nvSpPr>
        <p:spPr bwMode="auto">
          <a:xfrm>
            <a:off x="436563" y="1311275"/>
            <a:ext cx="748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b="1">
                <a:latin typeface="Arrus BT" charset="0"/>
                <a:cs typeface="Times New Roman" pitchFamily="18" charset="0"/>
              </a:rPr>
              <a:t> Exclusão Mútua</a:t>
            </a:r>
            <a:endParaRPr lang="pt-BR" altLang="pt-BR" sz="2400"/>
          </a:p>
        </p:txBody>
      </p:sp>
      <p:sp>
        <p:nvSpPr>
          <p:cNvPr id="3" name="Retângulo 2"/>
          <p:cNvSpPr/>
          <p:nvPr/>
        </p:nvSpPr>
        <p:spPr>
          <a:xfrm>
            <a:off x="611560" y="3253040"/>
            <a:ext cx="8280920" cy="1754326"/>
          </a:xfrm>
          <a:prstGeom prst="rect">
            <a:avLst/>
          </a:prstGeom>
        </p:spPr>
        <p:txBody>
          <a:bodyPr wrap="square">
            <a:spAutoFit/>
          </a:bodyPr>
          <a:lstStyle/>
          <a:p>
            <a:pPr algn="just"/>
            <a:r>
              <a:rPr lang="pt-BR" sz="1800" dirty="0"/>
              <a:t>Os mecanismos que implementam a exclusão mútua utilizam protocolos de acesso à região crítica. </a:t>
            </a:r>
            <a:r>
              <a:rPr lang="pt-BR" sz="1800" dirty="0" smtClean="0"/>
              <a:t>Toda vez </a:t>
            </a:r>
            <a:r>
              <a:rPr lang="pt-BR" sz="1800" dirty="0"/>
              <a:t>que um processo desejar executar instruções de sua região crítica, obrigatoriamente deverá </a:t>
            </a:r>
            <a:r>
              <a:rPr lang="pt-BR" sz="1800" dirty="0" smtClean="0"/>
              <a:t>executar antes </a:t>
            </a:r>
            <a:r>
              <a:rPr lang="pt-BR" sz="1800" dirty="0"/>
              <a:t>um protocolo de entrada nessa região. Da mesma forma, ao sair da região crítica um protocolo </a:t>
            </a:r>
            <a:r>
              <a:rPr lang="pt-BR" sz="1800" dirty="0" smtClean="0"/>
              <a:t>de saída </a:t>
            </a:r>
            <a:r>
              <a:rPr lang="pt-BR" sz="1800" dirty="0"/>
              <a:t>deverá ser executado. Os protocolos de entrada e saída garantem a exclusão mútua da região </a:t>
            </a:r>
            <a:r>
              <a:rPr lang="pt-BR" sz="1800" dirty="0" smtClean="0"/>
              <a:t>crítica de </a:t>
            </a:r>
            <a:r>
              <a:rPr lang="pt-BR" sz="1800" dirty="0"/>
              <a:t>um programa.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51520" y="444728"/>
            <a:ext cx="8712968" cy="3416320"/>
          </a:xfrm>
          <a:prstGeom prst="rect">
            <a:avLst/>
          </a:prstGeom>
        </p:spPr>
        <p:txBody>
          <a:bodyPr wrap="square">
            <a:spAutoFit/>
          </a:bodyPr>
          <a:lstStyle/>
          <a:p>
            <a:pPr algn="just"/>
            <a:r>
              <a:rPr lang="pt-BR" sz="1800" dirty="0"/>
              <a:t>Utilizando o programa </a:t>
            </a:r>
            <a:r>
              <a:rPr lang="pt-BR" sz="1800" dirty="0" err="1"/>
              <a:t>Conta_Corrente</a:t>
            </a:r>
            <a:r>
              <a:rPr lang="pt-BR" sz="1800" dirty="0"/>
              <a:t> apresentado no item anterior, a aplicação dos protocolos </a:t>
            </a:r>
            <a:r>
              <a:rPr lang="pt-BR" sz="1800" dirty="0" smtClean="0"/>
              <a:t>para dois </a:t>
            </a:r>
            <a:r>
              <a:rPr lang="pt-BR" sz="1800" dirty="0"/>
              <a:t>processos (A e B) pode ser implementada no compartilhamento do arquivo de contas-correntes</a:t>
            </a:r>
            <a:r>
              <a:rPr lang="pt-BR" sz="1800" dirty="0" smtClean="0"/>
              <a:t>. Sempre </a:t>
            </a:r>
            <a:r>
              <a:rPr lang="pt-BR" sz="1800" dirty="0"/>
              <a:t>que o Processo A for atualizar o saldo de um cliente, antes de ler o registro o acesso </a:t>
            </a:r>
            <a:r>
              <a:rPr lang="pt-BR" sz="1800" dirty="0" smtClean="0"/>
              <a:t>exclusivo ao </a:t>
            </a:r>
            <a:r>
              <a:rPr lang="pt-BR" sz="1800" dirty="0"/>
              <a:t>arquivo deve ser garantido através do protocolo de entrada da sua região crítica. O protocolo </a:t>
            </a:r>
            <a:r>
              <a:rPr lang="pt-BR" sz="1800" dirty="0" smtClean="0"/>
              <a:t>indica se </a:t>
            </a:r>
            <a:r>
              <a:rPr lang="pt-BR" sz="1800" dirty="0"/>
              <a:t>já existe ou não algum processo acessando o recurso. Caso o recurso esteja livre, o Processo A </a:t>
            </a:r>
            <a:r>
              <a:rPr lang="pt-BR" sz="1800" dirty="0" smtClean="0"/>
              <a:t>pode entrar </a:t>
            </a:r>
            <a:r>
              <a:rPr lang="pt-BR" sz="1800" dirty="0"/>
              <a:t>em sua região crítica para realizar a atualização. Durante este período, caso o Processo B </a:t>
            </a:r>
            <a:r>
              <a:rPr lang="pt-BR" sz="1800" dirty="0" smtClean="0"/>
              <a:t>tente acessar </a:t>
            </a:r>
            <a:r>
              <a:rPr lang="pt-BR" sz="1800" dirty="0"/>
              <a:t>o arquivo, o protocolo de entrada faz com que esse processo permaneça aguardando até que </a:t>
            </a:r>
            <a:r>
              <a:rPr lang="pt-BR" sz="1800" dirty="0" smtClean="0"/>
              <a:t>o Processo </a:t>
            </a:r>
            <a:r>
              <a:rPr lang="pt-BR" sz="1800" dirty="0"/>
              <a:t>A termine o acesso ao recurso. Quando o Processo A terminar a execução de sua região crítica</a:t>
            </a:r>
            <a:r>
              <a:rPr lang="pt-BR" sz="1800" dirty="0" smtClean="0"/>
              <a:t>, deve </a:t>
            </a:r>
            <a:r>
              <a:rPr lang="pt-BR" sz="1800" dirty="0"/>
              <a:t>sinalizar aos demais processos concorrentes que o acesso ao recurso foi concluído. Isso é </a:t>
            </a:r>
            <a:r>
              <a:rPr lang="pt-BR" sz="1800" dirty="0" smtClean="0"/>
              <a:t>realizado através </a:t>
            </a:r>
            <a:r>
              <a:rPr lang="pt-BR" sz="1800" dirty="0"/>
              <a:t>do protocolo de saída, que informa aos outros processos que o recurso já está livre e pode </a:t>
            </a:r>
            <a:r>
              <a:rPr lang="pt-BR" sz="1800" dirty="0" smtClean="0"/>
              <a:t>ser utilizado </a:t>
            </a:r>
            <a:r>
              <a:rPr lang="pt-BR" sz="1800" dirty="0"/>
              <a:t>de maneira exclusiva por um outro processo.</a:t>
            </a:r>
          </a:p>
        </p:txBody>
      </p:sp>
      <p:sp>
        <p:nvSpPr>
          <p:cNvPr id="6" name="Retângulo 5"/>
          <p:cNvSpPr/>
          <p:nvPr/>
        </p:nvSpPr>
        <p:spPr>
          <a:xfrm>
            <a:off x="251520" y="3919696"/>
            <a:ext cx="8712968" cy="2585323"/>
          </a:xfrm>
          <a:prstGeom prst="rect">
            <a:avLst/>
          </a:prstGeom>
        </p:spPr>
        <p:txBody>
          <a:bodyPr wrap="square">
            <a:spAutoFit/>
          </a:bodyPr>
          <a:lstStyle/>
          <a:p>
            <a:r>
              <a:rPr lang="pt-BR" sz="1800" dirty="0" smtClean="0"/>
              <a:t>Duas situações indesejadas </a:t>
            </a:r>
            <a:r>
              <a:rPr lang="pt-BR" sz="1800" dirty="0"/>
              <a:t>também devem ser </a:t>
            </a:r>
            <a:r>
              <a:rPr lang="pt-BR" sz="1800" dirty="0" smtClean="0"/>
              <a:t>evitadas:</a:t>
            </a:r>
            <a:endParaRPr lang="pt-BR" sz="1800" dirty="0"/>
          </a:p>
          <a:p>
            <a:r>
              <a:rPr lang="pt-BR" sz="1800" dirty="0"/>
              <a:t>A primeira situação indesejada é conhecida como </a:t>
            </a:r>
            <a:r>
              <a:rPr lang="pt-BR" sz="1800" b="1" i="1" dirty="0" err="1"/>
              <a:t>starvation</a:t>
            </a:r>
            <a:r>
              <a:rPr lang="pt-BR" sz="1800" b="1" i="1" dirty="0"/>
              <a:t> </a:t>
            </a:r>
            <a:r>
              <a:rPr lang="pt-BR" sz="1800" b="1" dirty="0"/>
              <a:t>ou </a:t>
            </a:r>
            <a:r>
              <a:rPr lang="pt-BR" sz="1800" b="1" i="1" dirty="0"/>
              <a:t>espera indefinida</a:t>
            </a:r>
            <a:r>
              <a:rPr lang="pt-BR" sz="1800" b="1" dirty="0"/>
              <a:t>. </a:t>
            </a:r>
            <a:r>
              <a:rPr lang="pt-BR" sz="1800" b="1" dirty="0" err="1"/>
              <a:t>Starvation</a:t>
            </a:r>
            <a:r>
              <a:rPr lang="pt-BR" sz="1800" b="1" dirty="0"/>
              <a:t> </a:t>
            </a:r>
            <a:r>
              <a:rPr lang="pt-BR" sz="1800" dirty="0"/>
              <a:t>é </a:t>
            </a:r>
            <a:r>
              <a:rPr lang="pt-BR" sz="1800" dirty="0" smtClean="0"/>
              <a:t>a situação </a:t>
            </a:r>
            <a:r>
              <a:rPr lang="pt-BR" sz="1800" dirty="0"/>
              <a:t>em que um processo nunca consegue executar sua região crítica e, c</a:t>
            </a:r>
            <a:r>
              <a:rPr lang="pt-BR" sz="1800" dirty="0" smtClean="0"/>
              <a:t>onsequentemente</a:t>
            </a:r>
            <a:r>
              <a:rPr lang="pt-BR" sz="1800" dirty="0"/>
              <a:t>, acessar </a:t>
            </a:r>
            <a:r>
              <a:rPr lang="pt-BR" sz="1800" dirty="0" smtClean="0"/>
              <a:t>o recurso </a:t>
            </a:r>
            <a:r>
              <a:rPr lang="pt-BR" sz="1800" dirty="0"/>
              <a:t>compartilhado</a:t>
            </a:r>
            <a:r>
              <a:rPr lang="pt-BR" sz="1800" dirty="0" smtClean="0"/>
              <a:t>.</a:t>
            </a:r>
          </a:p>
          <a:p>
            <a:r>
              <a:rPr lang="pt-BR" sz="1800" dirty="0"/>
              <a:t>Outra situação indesejada na implementação da exclusão mútua é aquela em que um processo fora da </a:t>
            </a:r>
            <a:r>
              <a:rPr lang="pt-BR" sz="1800" dirty="0" smtClean="0"/>
              <a:t>sua região </a:t>
            </a:r>
            <a:r>
              <a:rPr lang="pt-BR" sz="1800" dirty="0"/>
              <a:t>crítica impede que outros processos entrem nas suas próprias regiões críticas. No caso de </a:t>
            </a:r>
            <a:r>
              <a:rPr lang="pt-BR" sz="1800" dirty="0" smtClean="0"/>
              <a:t>esta situação </a:t>
            </a:r>
            <a:r>
              <a:rPr lang="pt-BR" sz="1800" dirty="0"/>
              <a:t>ocorrer, um recurso estaria livre, porém alocado a um processo.</a:t>
            </a:r>
          </a:p>
          <a:p>
            <a:endParaRPr lang="pt-BR" sz="1800" dirty="0"/>
          </a:p>
        </p:txBody>
      </p:sp>
    </p:spTree>
    <p:extLst>
      <p:ext uri="{BB962C8B-B14F-4D97-AF65-F5344CB8AC3E}">
        <p14:creationId xmlns:p14="http://schemas.microsoft.com/office/powerpoint/2010/main" val="174965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332656"/>
            <a:ext cx="7772400" cy="587375"/>
          </a:xfrm>
        </p:spPr>
        <p:txBody>
          <a:bodyPr/>
          <a:lstStyle/>
          <a:p>
            <a:pPr algn="l"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a:t>
            </a:r>
            <a:r>
              <a:rPr lang="pt-BR" sz="3200" b="1" dirty="0" smtClean="0">
                <a:latin typeface="Impact" panose="020B0806030902050204" pitchFamily="34" charset="0"/>
              </a:rPr>
              <a:t>Competição por  recursos</a:t>
            </a:r>
            <a:endParaRPr lang="pt-BR" sz="3200" dirty="0" smtClean="0">
              <a:latin typeface="Impact" panose="020B0806030902050204" pitchFamily="34" charset="0"/>
            </a:endParaRPr>
          </a:p>
        </p:txBody>
      </p:sp>
      <p:sp>
        <p:nvSpPr>
          <p:cNvPr id="10243" name="Retângulo 2"/>
          <p:cNvSpPr>
            <a:spLocks noChangeArrowheads="1"/>
          </p:cNvSpPr>
          <p:nvPr/>
        </p:nvSpPr>
        <p:spPr bwMode="auto">
          <a:xfrm>
            <a:off x="395288" y="1124744"/>
            <a:ext cx="7921625"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pt-BR" altLang="pt-BR" b="1" dirty="0"/>
              <a:t>Protocolos de acesso:  </a:t>
            </a:r>
            <a:r>
              <a:rPr lang="pt-BR" altLang="pt-BR" sz="1800" dirty="0"/>
              <a:t>Um protocolo de acesso (</a:t>
            </a:r>
            <a:r>
              <a:rPr lang="pt-BR" altLang="pt-BR" sz="1800" dirty="0" err="1"/>
              <a:t>access</a:t>
            </a:r>
            <a:r>
              <a:rPr lang="pt-BR" altLang="pt-BR" sz="1800" dirty="0"/>
              <a:t> </a:t>
            </a:r>
            <a:r>
              <a:rPr lang="pt-BR" altLang="pt-BR" sz="1800" dirty="0" err="1"/>
              <a:t>protocol</a:t>
            </a:r>
            <a:r>
              <a:rPr lang="pt-BR" altLang="pt-BR" sz="1800" dirty="0"/>
              <a:t>) é composto por uma rotina de entrada e uma outra de saída. A rotina de entrada determina se um processo pode ou não utilizar o recurso, organizando um fila de espera (espera inativa) ou apenas bloqueando a entrada do processo (espera ativa). A rotina de saída é executada após o uso do recurso, sinalizando que este se encontra desocupado, ou seja, causando a liberação do recurso para outro processo em espera ou bloqueado.</a:t>
            </a:r>
          </a:p>
          <a:p>
            <a:pPr algn="just" eaLnBrk="1" hangingPunct="1">
              <a:spcBef>
                <a:spcPct val="0"/>
              </a:spcBef>
              <a:buFontTx/>
              <a:buNone/>
            </a:pPr>
            <a:endParaRPr lang="pt-BR" altLang="pt-BR" sz="1800" dirty="0"/>
          </a:p>
          <a:p>
            <a:pPr algn="just" eaLnBrk="1" hangingPunct="1">
              <a:spcBef>
                <a:spcPct val="0"/>
              </a:spcBef>
              <a:buFontTx/>
              <a:buNone/>
            </a:pPr>
            <a:r>
              <a:rPr lang="pt-BR" altLang="pt-BR" sz="1800" b="1" dirty="0"/>
              <a:t>Regras para acesso a Exclusão Mútua</a:t>
            </a:r>
            <a:r>
              <a:rPr lang="pt-BR" altLang="pt-BR" sz="1800" dirty="0"/>
              <a:t>: Dois ou mais processos não podem estar simultaneamente em uma região critica;</a:t>
            </a:r>
          </a:p>
          <a:p>
            <a:pPr algn="just" eaLnBrk="1" hangingPunct="1">
              <a:spcBef>
                <a:spcPct val="0"/>
              </a:spcBef>
              <a:buFontTx/>
              <a:buNone/>
            </a:pPr>
            <a:r>
              <a:rPr lang="pt-BR" altLang="pt-BR" sz="1800" b="1" dirty="0"/>
              <a:t>Progressão</a:t>
            </a:r>
            <a:r>
              <a:rPr lang="pt-BR" altLang="pt-BR" sz="1800" dirty="0"/>
              <a:t>: Nenhum processo fora da região crítica pode bloquear a execução de outro processo;</a:t>
            </a:r>
          </a:p>
          <a:p>
            <a:pPr algn="just" eaLnBrk="1" hangingPunct="1">
              <a:spcBef>
                <a:spcPct val="0"/>
              </a:spcBef>
              <a:buFontTx/>
              <a:buNone/>
            </a:pPr>
            <a:r>
              <a:rPr lang="pt-BR" altLang="pt-BR" sz="1800" b="1" dirty="0"/>
              <a:t>Espera Limitada</a:t>
            </a:r>
            <a:r>
              <a:rPr lang="pt-BR" altLang="pt-BR" sz="1800" dirty="0"/>
              <a:t>: Nenhum processo deve esperar infinitamente (</a:t>
            </a:r>
            <a:r>
              <a:rPr lang="pt-BR" altLang="pt-BR" sz="1800" dirty="0" err="1"/>
              <a:t>starvation</a:t>
            </a:r>
            <a:r>
              <a:rPr lang="pt-BR" altLang="pt-BR" sz="1800" dirty="0"/>
              <a:t>) para entrar numa região crítica;</a:t>
            </a:r>
          </a:p>
          <a:p>
            <a:pPr algn="just" eaLnBrk="1" hangingPunct="1">
              <a:spcBef>
                <a:spcPct val="0"/>
              </a:spcBef>
              <a:buFontTx/>
              <a:buNone/>
            </a:pPr>
            <a:r>
              <a:rPr lang="pt-BR" altLang="pt-BR" sz="1800" b="1" dirty="0"/>
              <a:t>Independência sobre a quantidade de processadores</a:t>
            </a:r>
            <a:r>
              <a:rPr lang="pt-BR" altLang="pt-BR" sz="1800" dirty="0"/>
              <a:t>: A solução não deve fazer considerações sobre o número de processadores nem de suas velocidades relativas para deixar de acessar a região crítica.</a:t>
            </a:r>
          </a:p>
        </p:txBody>
      </p:sp>
    </p:spTree>
    <p:extLst>
      <p:ext uri="{BB962C8B-B14F-4D97-AF65-F5344CB8AC3E}">
        <p14:creationId xmlns:p14="http://schemas.microsoft.com/office/powerpoint/2010/main" val="1899528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467544" y="1988840"/>
            <a:ext cx="3596306" cy="400110"/>
          </a:xfrm>
          <a:prstGeom prst="rect">
            <a:avLst/>
          </a:prstGeom>
        </p:spPr>
        <p:txBody>
          <a:bodyPr wrap="none">
            <a:spAutoFit/>
          </a:bodyPr>
          <a:lstStyle/>
          <a:p>
            <a:r>
              <a:rPr lang="pt-BR" sz="2000" b="1" dirty="0"/>
              <a:t>SOLUÇÕES DE HARDWARE</a:t>
            </a:r>
          </a:p>
        </p:txBody>
      </p:sp>
      <p:sp>
        <p:nvSpPr>
          <p:cNvPr id="5" name="Retângulo 4"/>
          <p:cNvSpPr/>
          <p:nvPr/>
        </p:nvSpPr>
        <p:spPr>
          <a:xfrm>
            <a:off x="539552" y="2492896"/>
            <a:ext cx="8064896" cy="2554545"/>
          </a:xfrm>
          <a:prstGeom prst="rect">
            <a:avLst/>
          </a:prstGeom>
        </p:spPr>
        <p:txBody>
          <a:bodyPr wrap="square">
            <a:spAutoFit/>
          </a:bodyPr>
          <a:lstStyle/>
          <a:p>
            <a:pPr algn="just"/>
            <a:r>
              <a:rPr lang="pt-BR" sz="1800" b="1" dirty="0"/>
              <a:t>DESABILITAÇÃO DAS INTERRUPÇÕES</a:t>
            </a:r>
          </a:p>
          <a:p>
            <a:pPr algn="just"/>
            <a:r>
              <a:rPr lang="pt-BR" sz="2000" dirty="0"/>
              <a:t>Nesta solução, ao adentrar sua região crítica, o processo desabilita as interrupções </a:t>
            </a:r>
            <a:r>
              <a:rPr lang="pt-BR" sz="2000" dirty="0" smtClean="0"/>
              <a:t>da máquina</a:t>
            </a:r>
            <a:r>
              <a:rPr lang="pt-BR" sz="2000" dirty="0"/>
              <a:t>. Isto garante que outro processo não será escalonado para rodar. </a:t>
            </a:r>
            <a:r>
              <a:rPr lang="pt-BR" sz="2000" dirty="0" smtClean="0"/>
              <a:t>Imediatamente após </a:t>
            </a:r>
            <a:r>
              <a:rPr lang="pt-BR" sz="2000" dirty="0"/>
              <a:t>deixar a sua região crítica, o processo habilita novamente as interrupções. Esta </a:t>
            </a:r>
            <a:r>
              <a:rPr lang="pt-BR" sz="2000" dirty="0" smtClean="0"/>
              <a:t>é uma </a:t>
            </a:r>
            <a:r>
              <a:rPr lang="pt-BR" sz="2000" dirty="0"/>
              <a:t>solução funcional, porém ela compromete o nível de segurança do sistema computacional</a:t>
            </a:r>
            <a:r>
              <a:rPr lang="pt-BR" sz="2000" dirty="0" smtClean="0"/>
              <a:t>, pois </a:t>
            </a:r>
            <a:r>
              <a:rPr lang="pt-BR" sz="2000" dirty="0"/>
              <a:t>se um processo desabilitar as interrupções e, por um motivo qualquer, </a:t>
            </a:r>
            <a:r>
              <a:rPr lang="pt-BR" sz="2000" dirty="0" smtClean="0"/>
              <a:t>não habilitá-las </a:t>
            </a:r>
            <a:r>
              <a:rPr lang="pt-BR" sz="2000" dirty="0"/>
              <a:t>novamente, todo o sistema estará comprometido.</a:t>
            </a:r>
          </a:p>
        </p:txBody>
      </p:sp>
      <p:sp>
        <p:nvSpPr>
          <p:cNvPr id="6" name="Retângulo 5"/>
          <p:cNvSpPr/>
          <p:nvPr/>
        </p:nvSpPr>
        <p:spPr>
          <a:xfrm>
            <a:off x="543646" y="5013176"/>
            <a:ext cx="5396506" cy="1631216"/>
          </a:xfrm>
          <a:prstGeom prst="rect">
            <a:avLst/>
          </a:prstGeom>
        </p:spPr>
        <p:txBody>
          <a:bodyPr wrap="square">
            <a:spAutoFit/>
          </a:bodyPr>
          <a:lstStyle/>
          <a:p>
            <a:pPr algn="just"/>
            <a:r>
              <a:rPr lang="pt-BR" sz="2000" dirty="0"/>
              <a:t>Em sistemas com múltiplos processadores, essa solução torna-se ineficiente </a:t>
            </a:r>
            <a:r>
              <a:rPr lang="pt-BR" sz="2000" dirty="0" smtClean="0"/>
              <a:t>devido ao </a:t>
            </a:r>
            <a:r>
              <a:rPr lang="pt-BR" sz="2000" dirty="0"/>
              <a:t>tempo de propagação quando um processador sinaliza aos demais que as </a:t>
            </a:r>
            <a:r>
              <a:rPr lang="pt-BR" sz="2000" dirty="0" smtClean="0"/>
              <a:t>interrupções devem </a:t>
            </a:r>
            <a:r>
              <a:rPr lang="pt-BR" sz="2000" dirty="0"/>
              <a:t>ser habilitadas ou desabilitadas.</a:t>
            </a:r>
          </a:p>
        </p:txBody>
      </p:sp>
      <p:sp>
        <p:nvSpPr>
          <p:cNvPr id="7" name="Título 1"/>
          <p:cNvSpPr>
            <a:spLocks noGrp="1"/>
          </p:cNvSpPr>
          <p:nvPr>
            <p:ph type="title"/>
          </p:nvPr>
        </p:nvSpPr>
        <p:spPr>
          <a:xfrm>
            <a:off x="436563" y="609600"/>
            <a:ext cx="8528050" cy="587375"/>
          </a:xfrm>
        </p:spPr>
        <p:txBody>
          <a:bodyPr/>
          <a:lstStyle/>
          <a:p>
            <a:pPr algn="l"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a:t>
            </a:r>
            <a:r>
              <a:rPr lang="pt-BR" sz="3200" b="1" dirty="0" smtClean="0"/>
              <a:t>Competição por recursos</a:t>
            </a:r>
            <a:endParaRPr lang="pt-BR" sz="3200" dirty="0" smtClean="0"/>
          </a:p>
        </p:txBody>
      </p:sp>
      <p:sp>
        <p:nvSpPr>
          <p:cNvPr id="2" name="Retângulo 1"/>
          <p:cNvSpPr/>
          <p:nvPr/>
        </p:nvSpPr>
        <p:spPr>
          <a:xfrm>
            <a:off x="611560" y="1268760"/>
            <a:ext cx="7992888" cy="646331"/>
          </a:xfrm>
          <a:prstGeom prst="rect">
            <a:avLst/>
          </a:prstGeom>
        </p:spPr>
        <p:txBody>
          <a:bodyPr wrap="square">
            <a:spAutoFit/>
          </a:bodyPr>
          <a:lstStyle/>
          <a:p>
            <a:r>
              <a:rPr lang="pt-BR" sz="1800" dirty="0"/>
              <a:t>Diversas soluções foram propostas para garantir a exclusão mútua de processos concorrentes. </a:t>
            </a:r>
            <a:r>
              <a:rPr lang="pt-BR" sz="1800" dirty="0" smtClean="0"/>
              <a:t>A seguir são </a:t>
            </a:r>
            <a:r>
              <a:rPr lang="pt-BR" sz="1800" dirty="0"/>
              <a:t>apresentadas algumas soluções de hardware e de software</a:t>
            </a:r>
          </a:p>
        </p:txBody>
      </p:sp>
      <p:sp>
        <p:nvSpPr>
          <p:cNvPr id="8" name="Retângulo 7"/>
          <p:cNvSpPr/>
          <p:nvPr/>
        </p:nvSpPr>
        <p:spPr>
          <a:xfrm>
            <a:off x="6552728" y="4581128"/>
            <a:ext cx="2483768" cy="2308324"/>
          </a:xfrm>
          <a:prstGeom prst="rect">
            <a:avLst/>
          </a:prstGeom>
        </p:spPr>
        <p:txBody>
          <a:bodyPr wrap="square">
            <a:spAutoFit/>
          </a:bodyPr>
          <a:lstStyle/>
          <a:p>
            <a:r>
              <a:rPr lang="pt-BR" sz="1600" b="1" dirty="0"/>
              <a:t>BEGIN</a:t>
            </a:r>
          </a:p>
          <a:p>
            <a:r>
              <a:rPr lang="pt-BR" sz="1600" b="1" dirty="0"/>
              <a:t>.</a:t>
            </a:r>
          </a:p>
          <a:p>
            <a:r>
              <a:rPr lang="pt-BR" sz="1600" b="1" dirty="0"/>
              <a:t>.</a:t>
            </a:r>
          </a:p>
          <a:p>
            <a:r>
              <a:rPr lang="pt-BR" sz="1600" b="1" dirty="0" err="1"/>
              <a:t>Desabilita_Interrupcoes</a:t>
            </a:r>
            <a:r>
              <a:rPr lang="pt-BR" sz="1600" b="1" dirty="0"/>
              <a:t>;</a:t>
            </a:r>
          </a:p>
          <a:p>
            <a:r>
              <a:rPr lang="pt-BR" sz="1600" b="1" dirty="0" err="1"/>
              <a:t>Regiao_Critica</a:t>
            </a:r>
            <a:r>
              <a:rPr lang="pt-BR" sz="1600" b="1" dirty="0"/>
              <a:t>;</a:t>
            </a:r>
          </a:p>
          <a:p>
            <a:r>
              <a:rPr lang="pt-BR" sz="1600" b="1" dirty="0" err="1"/>
              <a:t>Habilita_Interrupcoes</a:t>
            </a:r>
            <a:r>
              <a:rPr lang="pt-BR" sz="1600" b="1" dirty="0"/>
              <a:t>;</a:t>
            </a:r>
          </a:p>
          <a:p>
            <a:r>
              <a:rPr lang="pt-BR" sz="1600" b="1" dirty="0"/>
              <a:t>.</a:t>
            </a:r>
          </a:p>
          <a:p>
            <a:r>
              <a:rPr lang="pt-BR" sz="1600" b="1" dirty="0"/>
              <a:t>.</a:t>
            </a:r>
          </a:p>
          <a:p>
            <a:r>
              <a:rPr lang="pt-BR" sz="1600" b="1" dirty="0"/>
              <a:t>END.</a:t>
            </a:r>
          </a:p>
        </p:txBody>
      </p:sp>
    </p:spTree>
    <p:extLst>
      <p:ext uri="{BB962C8B-B14F-4D97-AF65-F5344CB8AC3E}">
        <p14:creationId xmlns:p14="http://schemas.microsoft.com/office/powerpoint/2010/main" val="725049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683568" y="1628800"/>
            <a:ext cx="7920880" cy="2862322"/>
          </a:xfrm>
          <a:prstGeom prst="rect">
            <a:avLst/>
          </a:prstGeom>
        </p:spPr>
        <p:txBody>
          <a:bodyPr wrap="square">
            <a:spAutoFit/>
          </a:bodyPr>
          <a:lstStyle/>
          <a:p>
            <a:pPr algn="just"/>
            <a:r>
              <a:rPr lang="pt-BR" sz="1800" b="1" dirty="0"/>
              <a:t>INSTRUÇÃO TEST-AND-SET LOCKED (TSL)</a:t>
            </a:r>
          </a:p>
          <a:p>
            <a:pPr algn="just"/>
            <a:r>
              <a:rPr lang="pt-BR" sz="2000" dirty="0"/>
              <a:t>Muitos processadores possuem uma instrução de máquina especial que permite </a:t>
            </a:r>
            <a:r>
              <a:rPr lang="pt-BR" sz="2000" dirty="0" smtClean="0"/>
              <a:t>ler uma </a:t>
            </a:r>
            <a:r>
              <a:rPr lang="pt-BR" sz="2000" dirty="0"/>
              <a:t>variável, armazenar seu conteúdo em uma outra área e atribuir um novo valor </a:t>
            </a:r>
            <a:r>
              <a:rPr lang="pt-BR" sz="2000" dirty="0" smtClean="0"/>
              <a:t>à mesma </a:t>
            </a:r>
            <a:r>
              <a:rPr lang="pt-BR" sz="2000" dirty="0"/>
              <a:t>variável. Essa instrução especial é chamada </a:t>
            </a:r>
            <a:r>
              <a:rPr lang="pt-BR" sz="2000" b="1" dirty="0" err="1"/>
              <a:t>test</a:t>
            </a:r>
            <a:r>
              <a:rPr lang="pt-BR" sz="2000" b="1" dirty="0"/>
              <a:t>-</a:t>
            </a:r>
            <a:r>
              <a:rPr lang="pt-BR" sz="2000" b="1" dirty="0" err="1"/>
              <a:t>and</a:t>
            </a:r>
            <a:r>
              <a:rPr lang="pt-BR" sz="2000" b="1" dirty="0"/>
              <a:t>-set-</a:t>
            </a:r>
            <a:r>
              <a:rPr lang="pt-BR" sz="2000" b="1" dirty="0" err="1"/>
              <a:t>locked</a:t>
            </a:r>
            <a:r>
              <a:rPr lang="pt-BR" sz="2000" b="1" dirty="0"/>
              <a:t> </a:t>
            </a:r>
            <a:r>
              <a:rPr lang="pt-BR" sz="2000" dirty="0"/>
              <a:t>(TSL) e </a:t>
            </a:r>
            <a:r>
              <a:rPr lang="pt-BR" sz="2000" dirty="0" smtClean="0"/>
              <a:t>tem como </a:t>
            </a:r>
            <a:r>
              <a:rPr lang="pt-BR" sz="2000" dirty="0"/>
              <a:t>característica ser executada sem interrupção, ou seja, trata-se de uma </a:t>
            </a:r>
            <a:r>
              <a:rPr lang="pt-BR" sz="2000" dirty="0" smtClean="0"/>
              <a:t>instrução atômica </a:t>
            </a:r>
            <a:r>
              <a:rPr lang="pt-BR" sz="2000" dirty="0"/>
              <a:t>ou indivisível. Dessa forma, é garantido que dois processos não manipulem </a:t>
            </a:r>
            <a:r>
              <a:rPr lang="pt-BR" sz="2000" dirty="0" smtClean="0"/>
              <a:t>uma variável </a:t>
            </a:r>
            <a:r>
              <a:rPr lang="pt-BR" sz="2000" dirty="0"/>
              <a:t>compartilhada ao mesmo tempo, possibilitando a implementação da </a:t>
            </a:r>
            <a:r>
              <a:rPr lang="pt-BR" sz="2000" dirty="0" smtClean="0"/>
              <a:t>exclusão mútua</a:t>
            </a:r>
            <a:r>
              <a:rPr lang="pt-BR" sz="2000" dirty="0"/>
              <a:t>.</a:t>
            </a:r>
          </a:p>
        </p:txBody>
      </p:sp>
      <p:sp>
        <p:nvSpPr>
          <p:cNvPr id="4" name="Retângulo 3"/>
          <p:cNvSpPr/>
          <p:nvPr/>
        </p:nvSpPr>
        <p:spPr>
          <a:xfrm>
            <a:off x="539552" y="1196752"/>
            <a:ext cx="3596306" cy="400110"/>
          </a:xfrm>
          <a:prstGeom prst="rect">
            <a:avLst/>
          </a:prstGeom>
        </p:spPr>
        <p:txBody>
          <a:bodyPr wrap="none">
            <a:spAutoFit/>
          </a:bodyPr>
          <a:lstStyle/>
          <a:p>
            <a:r>
              <a:rPr lang="pt-BR" sz="2000" b="1" dirty="0"/>
              <a:t>SOLUÇÕES DE HARDWARE</a:t>
            </a:r>
          </a:p>
        </p:txBody>
      </p:sp>
      <p:sp>
        <p:nvSpPr>
          <p:cNvPr id="5" name="Retângulo 4"/>
          <p:cNvSpPr/>
          <p:nvPr/>
        </p:nvSpPr>
        <p:spPr>
          <a:xfrm>
            <a:off x="683568" y="4581128"/>
            <a:ext cx="7920880" cy="1938992"/>
          </a:xfrm>
          <a:prstGeom prst="rect">
            <a:avLst/>
          </a:prstGeom>
        </p:spPr>
        <p:txBody>
          <a:bodyPr wrap="square">
            <a:spAutoFit/>
          </a:bodyPr>
          <a:lstStyle/>
          <a:p>
            <a:pPr algn="just"/>
            <a:r>
              <a:rPr lang="pt-BR" sz="2000" dirty="0"/>
              <a:t>O uso de uma instrução especial de máquina oferece algumas vantagens, como </a:t>
            </a:r>
            <a:r>
              <a:rPr lang="pt-BR" sz="2000" dirty="0" smtClean="0"/>
              <a:t>a simplicidade </a:t>
            </a:r>
            <a:r>
              <a:rPr lang="pt-BR" sz="2000" dirty="0"/>
              <a:t>de implementação da exclusão mútua em múltiplas regiões críticas e o </a:t>
            </a:r>
            <a:r>
              <a:rPr lang="pt-BR" sz="2000" dirty="0" smtClean="0"/>
              <a:t>uso da </a:t>
            </a:r>
            <a:r>
              <a:rPr lang="pt-BR" sz="2000" dirty="0"/>
              <a:t>solução em arquiteturas com múltiplos </a:t>
            </a:r>
            <a:r>
              <a:rPr lang="pt-BR" sz="2000" dirty="0" smtClean="0"/>
              <a:t>processadores</a:t>
            </a:r>
            <a:r>
              <a:rPr lang="pt-BR" sz="2000" dirty="0"/>
              <a:t>. A principal desvantagem é </a:t>
            </a:r>
            <a:r>
              <a:rPr lang="pt-BR" sz="2000" dirty="0" smtClean="0"/>
              <a:t>a possibilidade </a:t>
            </a:r>
            <a:r>
              <a:rPr lang="pt-BR" sz="2000" dirty="0"/>
              <a:t>do </a:t>
            </a:r>
            <a:r>
              <a:rPr lang="pt-BR" sz="2000" i="1" dirty="0" err="1" smtClean="0"/>
              <a:t>starvation</a:t>
            </a:r>
            <a:r>
              <a:rPr lang="pt-BR" sz="2000" i="1" dirty="0" smtClean="0"/>
              <a:t> </a:t>
            </a:r>
            <a:r>
              <a:rPr lang="pt-BR" sz="1600" i="1" dirty="0" smtClean="0"/>
              <a:t>(</a:t>
            </a:r>
            <a:r>
              <a:rPr lang="pt-BR" sz="1600" i="1" dirty="0"/>
              <a:t> um processo tem o seu progresso impedido pela ação de outros </a:t>
            </a:r>
            <a:r>
              <a:rPr lang="pt-BR" sz="1600" i="1" dirty="0" smtClean="0"/>
              <a:t>processos)</a:t>
            </a:r>
            <a:r>
              <a:rPr lang="pt-BR" sz="2000" dirty="0" smtClean="0"/>
              <a:t>, </a:t>
            </a:r>
            <a:r>
              <a:rPr lang="pt-BR" sz="2000" dirty="0"/>
              <a:t>pois a seleção do processo para acesso ao recurso é arbitrária.</a:t>
            </a:r>
          </a:p>
        </p:txBody>
      </p:sp>
      <p:sp>
        <p:nvSpPr>
          <p:cNvPr id="6" name="Título 1"/>
          <p:cNvSpPr>
            <a:spLocks noGrp="1"/>
          </p:cNvSpPr>
          <p:nvPr>
            <p:ph type="title"/>
          </p:nvPr>
        </p:nvSpPr>
        <p:spPr>
          <a:xfrm>
            <a:off x="436563" y="609600"/>
            <a:ext cx="8528050" cy="587375"/>
          </a:xfrm>
        </p:spPr>
        <p:txBody>
          <a:bodyPr/>
          <a:lstStyle/>
          <a:p>
            <a:pPr algn="l"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a:t>
            </a:r>
            <a:r>
              <a:rPr lang="pt-BR" sz="3200" b="1" dirty="0" smtClean="0"/>
              <a:t>Competição por recursos</a:t>
            </a:r>
            <a:endParaRPr lang="pt-BR" sz="3200" dirty="0" smtClean="0"/>
          </a:p>
        </p:txBody>
      </p:sp>
    </p:spTree>
    <p:extLst>
      <p:ext uri="{BB962C8B-B14F-4D97-AF65-F5344CB8AC3E}">
        <p14:creationId xmlns:p14="http://schemas.microsoft.com/office/powerpoint/2010/main" val="221315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4896544" y="620688"/>
            <a:ext cx="4247456" cy="5816977"/>
          </a:xfrm>
          <a:prstGeom prst="rect">
            <a:avLst/>
          </a:prstGeom>
        </p:spPr>
        <p:txBody>
          <a:bodyPr wrap="square">
            <a:spAutoFit/>
          </a:bodyPr>
          <a:lstStyle/>
          <a:p>
            <a:r>
              <a:rPr lang="pt-BR" sz="1200" b="1" dirty="0"/>
              <a:t>PROGRAM </a:t>
            </a:r>
            <a:r>
              <a:rPr lang="pt-BR" sz="1200" b="1" dirty="0" err="1"/>
              <a:t>Test_and_Set</a:t>
            </a:r>
            <a:r>
              <a:rPr lang="pt-BR" sz="1200" b="1" dirty="0"/>
              <a:t>;</a:t>
            </a:r>
          </a:p>
          <a:p>
            <a:r>
              <a:rPr lang="pt-BR" sz="1200" b="1" dirty="0" smtClean="0"/>
              <a:t>	VAR </a:t>
            </a:r>
            <a:r>
              <a:rPr lang="pt-BR" sz="1200" b="1" dirty="0"/>
              <a:t>Bloqueio : BOOLEAN;</a:t>
            </a:r>
          </a:p>
          <a:p>
            <a:r>
              <a:rPr lang="pt-BR" sz="1200" b="1" dirty="0" smtClean="0"/>
              <a:t>	PROCEDURE </a:t>
            </a:r>
            <a:r>
              <a:rPr lang="pt-BR" sz="1200" b="1" dirty="0" err="1"/>
              <a:t>Processo_A</a:t>
            </a:r>
            <a:r>
              <a:rPr lang="pt-BR" sz="1200" b="1" dirty="0"/>
              <a:t>;</a:t>
            </a:r>
          </a:p>
          <a:p>
            <a:r>
              <a:rPr lang="pt-BR" sz="1200" b="1" dirty="0" smtClean="0"/>
              <a:t>	       VAR </a:t>
            </a:r>
            <a:r>
              <a:rPr lang="pt-BR" sz="1200" b="1" dirty="0" err="1"/>
              <a:t>Pode_A</a:t>
            </a:r>
            <a:r>
              <a:rPr lang="pt-BR" sz="1200" b="1" dirty="0"/>
              <a:t> : BOOLEAN;</a:t>
            </a:r>
          </a:p>
          <a:p>
            <a:r>
              <a:rPr lang="pt-BR" sz="1200" b="1" dirty="0" smtClean="0"/>
              <a:t>	        BEGIN</a:t>
            </a:r>
            <a:endParaRPr lang="pt-BR" sz="1200" b="1" dirty="0"/>
          </a:p>
          <a:p>
            <a:r>
              <a:rPr lang="pt-BR" sz="1200" b="1" dirty="0" smtClean="0"/>
              <a:t>	              REPEAT</a:t>
            </a:r>
            <a:endParaRPr lang="pt-BR" sz="1200" b="1" dirty="0"/>
          </a:p>
          <a:p>
            <a:r>
              <a:rPr lang="pt-BR" sz="1200" b="1" dirty="0" smtClean="0"/>
              <a:t>	                  </a:t>
            </a:r>
            <a:r>
              <a:rPr lang="pt-BR" sz="1200" b="1" dirty="0" err="1" smtClean="0"/>
              <a:t>Pode_A</a:t>
            </a:r>
            <a:r>
              <a:rPr lang="pt-BR" sz="1200" b="1" dirty="0" smtClean="0"/>
              <a:t> </a:t>
            </a:r>
            <a:r>
              <a:rPr lang="pt-BR" sz="1200" b="1" dirty="0"/>
              <a:t>:= </a:t>
            </a:r>
            <a:r>
              <a:rPr lang="pt-BR" sz="1200" b="1" dirty="0" err="1"/>
              <a:t>true</a:t>
            </a:r>
            <a:r>
              <a:rPr lang="pt-BR" sz="1200" b="1" dirty="0"/>
              <a:t>;</a:t>
            </a:r>
          </a:p>
          <a:p>
            <a:r>
              <a:rPr lang="pt-BR" sz="1200" b="1" dirty="0" smtClean="0"/>
              <a:t>	                  WHILE </a:t>
            </a:r>
            <a:r>
              <a:rPr lang="pt-BR" sz="1200" b="1" dirty="0"/>
              <a:t>(</a:t>
            </a:r>
            <a:r>
              <a:rPr lang="pt-BR" sz="1200" b="1" dirty="0" err="1"/>
              <a:t>Pode_A</a:t>
            </a:r>
            <a:r>
              <a:rPr lang="pt-BR" sz="1200" b="1" dirty="0"/>
              <a:t>) DO</a:t>
            </a:r>
          </a:p>
          <a:p>
            <a:r>
              <a:rPr lang="pt-BR" sz="1200" b="1" dirty="0" smtClean="0"/>
              <a:t>	                       </a:t>
            </a:r>
            <a:r>
              <a:rPr lang="pt-BR" sz="1200" b="1" dirty="0" err="1" smtClean="0"/>
              <a:t>Test_and_Set</a:t>
            </a:r>
            <a:r>
              <a:rPr lang="pt-BR" sz="1200" b="1" dirty="0" smtClean="0"/>
              <a:t> </a:t>
            </a:r>
            <a:r>
              <a:rPr lang="pt-BR" sz="1200" b="1" dirty="0"/>
              <a:t>(</a:t>
            </a:r>
            <a:r>
              <a:rPr lang="pt-BR" sz="1200" b="1" dirty="0" err="1"/>
              <a:t>Pode_A</a:t>
            </a:r>
            <a:r>
              <a:rPr lang="pt-BR" sz="1200" b="1" dirty="0"/>
              <a:t>, Bloqueio);</a:t>
            </a:r>
          </a:p>
          <a:p>
            <a:r>
              <a:rPr lang="pt-BR" sz="1200" b="1" dirty="0" smtClean="0"/>
              <a:t>		</a:t>
            </a:r>
            <a:r>
              <a:rPr lang="pt-BR" sz="1200" b="1" dirty="0" err="1" smtClean="0"/>
              <a:t>Regiao_Critica_A</a:t>
            </a:r>
            <a:r>
              <a:rPr lang="pt-BR" sz="1200" b="1" dirty="0"/>
              <a:t>;</a:t>
            </a:r>
          </a:p>
          <a:p>
            <a:r>
              <a:rPr lang="pt-BR" sz="1200" b="1" dirty="0" smtClean="0"/>
              <a:t>		Bloqueio </a:t>
            </a:r>
            <a:r>
              <a:rPr lang="pt-BR" sz="1200" b="1" dirty="0"/>
              <a:t>:= false;</a:t>
            </a:r>
          </a:p>
          <a:p>
            <a:r>
              <a:rPr lang="pt-BR" sz="1200" b="1" dirty="0" smtClean="0"/>
              <a:t>	                  UNTIL </a:t>
            </a:r>
            <a:r>
              <a:rPr lang="pt-BR" sz="1200" b="1" dirty="0"/>
              <a:t>false;</a:t>
            </a:r>
          </a:p>
          <a:p>
            <a:r>
              <a:rPr lang="pt-BR" sz="1200" b="1" dirty="0" smtClean="0"/>
              <a:t>	           END</a:t>
            </a:r>
            <a:r>
              <a:rPr lang="pt-BR" sz="1200" b="1" dirty="0"/>
              <a:t>;</a:t>
            </a:r>
          </a:p>
          <a:p>
            <a:r>
              <a:rPr lang="pt-BR" sz="1200" b="1" dirty="0" smtClean="0"/>
              <a:t>	PROCEDURE </a:t>
            </a:r>
            <a:r>
              <a:rPr lang="pt-BR" sz="1200" b="1" dirty="0" err="1"/>
              <a:t>Processo_B</a:t>
            </a:r>
            <a:r>
              <a:rPr lang="pt-BR" sz="1200" b="1" dirty="0"/>
              <a:t>;</a:t>
            </a:r>
          </a:p>
          <a:p>
            <a:r>
              <a:rPr lang="pt-BR" sz="1200" b="1" dirty="0" smtClean="0"/>
              <a:t>	       VAR </a:t>
            </a:r>
            <a:r>
              <a:rPr lang="pt-BR" sz="1200" b="1" dirty="0" err="1"/>
              <a:t>Pode_B</a:t>
            </a:r>
            <a:r>
              <a:rPr lang="pt-BR" sz="1200" b="1" dirty="0"/>
              <a:t> : BOOLEAN;</a:t>
            </a:r>
          </a:p>
          <a:p>
            <a:r>
              <a:rPr lang="pt-BR" sz="1200" b="1" dirty="0" smtClean="0"/>
              <a:t>	        BEGIN</a:t>
            </a:r>
            <a:endParaRPr lang="pt-BR" sz="1200" b="1" dirty="0"/>
          </a:p>
          <a:p>
            <a:r>
              <a:rPr lang="pt-BR" sz="1200" b="1" dirty="0" smtClean="0"/>
              <a:t>	              REPEAT</a:t>
            </a:r>
            <a:endParaRPr lang="pt-BR" sz="1200" b="1" dirty="0"/>
          </a:p>
          <a:p>
            <a:r>
              <a:rPr lang="pt-BR" sz="1200" b="1" dirty="0" smtClean="0"/>
              <a:t>	                  </a:t>
            </a:r>
            <a:r>
              <a:rPr lang="pt-BR" sz="1200" b="1" dirty="0" err="1" smtClean="0"/>
              <a:t>Pode_B</a:t>
            </a:r>
            <a:r>
              <a:rPr lang="pt-BR" sz="1200" b="1" dirty="0" smtClean="0"/>
              <a:t> </a:t>
            </a:r>
            <a:r>
              <a:rPr lang="pt-BR" sz="1200" b="1" dirty="0"/>
              <a:t>:= </a:t>
            </a:r>
            <a:r>
              <a:rPr lang="pt-BR" sz="1200" b="1" dirty="0" err="1"/>
              <a:t>true</a:t>
            </a:r>
            <a:r>
              <a:rPr lang="pt-BR" sz="1200" b="1" dirty="0"/>
              <a:t>;</a:t>
            </a:r>
          </a:p>
          <a:p>
            <a:r>
              <a:rPr lang="pt-BR" sz="1200" b="1" dirty="0" smtClean="0"/>
              <a:t>	                   WHILE </a:t>
            </a:r>
            <a:r>
              <a:rPr lang="pt-BR" sz="1200" b="1" dirty="0"/>
              <a:t>(</a:t>
            </a:r>
            <a:r>
              <a:rPr lang="pt-BR" sz="1200" b="1" dirty="0" err="1"/>
              <a:t>Pode_B</a:t>
            </a:r>
            <a:r>
              <a:rPr lang="pt-BR" sz="1200" b="1" dirty="0"/>
              <a:t>) DO</a:t>
            </a:r>
          </a:p>
          <a:p>
            <a:r>
              <a:rPr lang="pt-BR" sz="1200" b="1" dirty="0" smtClean="0"/>
              <a:t>		</a:t>
            </a:r>
            <a:r>
              <a:rPr lang="pt-BR" sz="1200" b="1" dirty="0" err="1" smtClean="0"/>
              <a:t>Test_and_Set</a:t>
            </a:r>
            <a:r>
              <a:rPr lang="pt-BR" sz="1200" b="1" dirty="0" smtClean="0"/>
              <a:t> </a:t>
            </a:r>
            <a:r>
              <a:rPr lang="pt-BR" sz="1200" b="1" dirty="0"/>
              <a:t>(</a:t>
            </a:r>
            <a:r>
              <a:rPr lang="pt-BR" sz="1200" b="1" dirty="0" err="1"/>
              <a:t>Pode_B</a:t>
            </a:r>
            <a:r>
              <a:rPr lang="pt-BR" sz="1200" b="1" dirty="0"/>
              <a:t>, Bloqueio);</a:t>
            </a:r>
          </a:p>
          <a:p>
            <a:r>
              <a:rPr lang="pt-BR" sz="1200" b="1" dirty="0" smtClean="0"/>
              <a:t>		 </a:t>
            </a:r>
            <a:r>
              <a:rPr lang="pt-BR" sz="1200" b="1" dirty="0" err="1" smtClean="0"/>
              <a:t>Regiao_Critica_B</a:t>
            </a:r>
            <a:r>
              <a:rPr lang="pt-BR" sz="1200" b="1" dirty="0"/>
              <a:t>;</a:t>
            </a:r>
          </a:p>
          <a:p>
            <a:r>
              <a:rPr lang="pt-BR" sz="1200" b="1" dirty="0" smtClean="0"/>
              <a:t>		 Bloqueio </a:t>
            </a:r>
            <a:r>
              <a:rPr lang="pt-BR" sz="1200" b="1" dirty="0"/>
              <a:t>:= false;</a:t>
            </a:r>
          </a:p>
          <a:p>
            <a:r>
              <a:rPr lang="pt-BR" sz="1200" b="1" dirty="0" smtClean="0"/>
              <a:t>	                  UNTIL </a:t>
            </a:r>
            <a:r>
              <a:rPr lang="pt-BR" sz="1200" b="1" dirty="0"/>
              <a:t>false;</a:t>
            </a:r>
          </a:p>
          <a:p>
            <a:r>
              <a:rPr lang="pt-BR" sz="1200" b="1" dirty="0" smtClean="0"/>
              <a:t>	         END</a:t>
            </a:r>
            <a:r>
              <a:rPr lang="pt-BR" sz="1200" b="1" dirty="0"/>
              <a:t>;</a:t>
            </a:r>
          </a:p>
          <a:p>
            <a:r>
              <a:rPr lang="pt-BR" sz="1200" b="1" dirty="0" smtClean="0"/>
              <a:t>	BEGIN</a:t>
            </a:r>
            <a:endParaRPr lang="pt-BR" sz="1200" b="1" dirty="0"/>
          </a:p>
          <a:p>
            <a:r>
              <a:rPr lang="pt-BR" sz="1200" b="1" dirty="0" smtClean="0"/>
              <a:t>	      Bloqueio </a:t>
            </a:r>
            <a:r>
              <a:rPr lang="pt-BR" sz="1200" b="1" dirty="0"/>
              <a:t>:= false;</a:t>
            </a:r>
          </a:p>
          <a:p>
            <a:r>
              <a:rPr lang="pt-BR" sz="1200" b="1" dirty="0" smtClean="0"/>
              <a:t>	PARBEGIN</a:t>
            </a:r>
            <a:endParaRPr lang="pt-BR" sz="1200" b="1" dirty="0"/>
          </a:p>
          <a:p>
            <a:r>
              <a:rPr lang="pt-BR" sz="1200" b="1" dirty="0" smtClean="0"/>
              <a:t>	        </a:t>
            </a:r>
            <a:r>
              <a:rPr lang="pt-BR" sz="1200" b="1" dirty="0" err="1" smtClean="0"/>
              <a:t>Processo_A</a:t>
            </a:r>
            <a:r>
              <a:rPr lang="pt-BR" sz="1200" b="1" dirty="0"/>
              <a:t>;</a:t>
            </a:r>
          </a:p>
          <a:p>
            <a:r>
              <a:rPr lang="pt-BR" sz="1200" b="1" dirty="0" smtClean="0"/>
              <a:t>                                </a:t>
            </a:r>
            <a:r>
              <a:rPr lang="pt-BR" sz="1200" b="1" dirty="0" err="1" smtClean="0"/>
              <a:t>Processo_B</a:t>
            </a:r>
            <a:r>
              <a:rPr lang="pt-BR" sz="1200" b="1" dirty="0"/>
              <a:t>;</a:t>
            </a:r>
          </a:p>
          <a:p>
            <a:r>
              <a:rPr lang="pt-BR" sz="1200" b="1" dirty="0" smtClean="0"/>
              <a:t>                       PAREND</a:t>
            </a:r>
            <a:r>
              <a:rPr lang="pt-BR" sz="1200" b="1" dirty="0"/>
              <a:t>;</a:t>
            </a:r>
          </a:p>
          <a:p>
            <a:r>
              <a:rPr lang="pt-BR" sz="1200" b="1" dirty="0"/>
              <a:t>END.</a:t>
            </a:r>
          </a:p>
        </p:txBody>
      </p:sp>
      <p:sp>
        <p:nvSpPr>
          <p:cNvPr id="4" name="Retângulo 3"/>
          <p:cNvSpPr/>
          <p:nvPr/>
        </p:nvSpPr>
        <p:spPr>
          <a:xfrm>
            <a:off x="107504" y="954008"/>
            <a:ext cx="4572000" cy="4524315"/>
          </a:xfrm>
          <a:prstGeom prst="rect">
            <a:avLst/>
          </a:prstGeom>
        </p:spPr>
        <p:txBody>
          <a:bodyPr>
            <a:spAutoFit/>
          </a:bodyPr>
          <a:lstStyle/>
          <a:p>
            <a:pPr algn="just"/>
            <a:r>
              <a:rPr lang="pt-BR" sz="1800" dirty="0"/>
              <a:t>A instrução </a:t>
            </a:r>
            <a:r>
              <a:rPr lang="pt-BR" sz="1800" dirty="0" err="1"/>
              <a:t>test</a:t>
            </a:r>
            <a:r>
              <a:rPr lang="pt-BR" sz="1800" dirty="0"/>
              <a:t>-</a:t>
            </a:r>
            <a:r>
              <a:rPr lang="pt-BR" sz="1800" dirty="0" err="1"/>
              <a:t>and-set</a:t>
            </a:r>
            <a:r>
              <a:rPr lang="pt-BR" sz="1800" dirty="0"/>
              <a:t> possui o formato a seguir, e quando executada o valor lógico da variável Y </a:t>
            </a:r>
            <a:r>
              <a:rPr lang="pt-BR" sz="1800" dirty="0" smtClean="0"/>
              <a:t>é copiado </a:t>
            </a:r>
            <a:r>
              <a:rPr lang="pt-BR" sz="1800" dirty="0"/>
              <a:t>para X, sendo atribuído à variável Y o valor lógico verdadeiro.</a:t>
            </a:r>
          </a:p>
          <a:p>
            <a:pPr algn="just"/>
            <a:r>
              <a:rPr lang="pt-BR" sz="1800" dirty="0"/>
              <a:t>Test-</a:t>
            </a:r>
            <a:r>
              <a:rPr lang="pt-BR" sz="1800" dirty="0" err="1"/>
              <a:t>and</a:t>
            </a:r>
            <a:r>
              <a:rPr lang="pt-BR" sz="1800" dirty="0"/>
              <a:t>-Set (X, Y);</a:t>
            </a:r>
          </a:p>
          <a:p>
            <a:pPr algn="just"/>
            <a:r>
              <a:rPr lang="pt-BR" sz="1800" dirty="0"/>
              <a:t>Para coordenar o acesso concorrente a um recurso, a instrução </a:t>
            </a:r>
            <a:r>
              <a:rPr lang="pt-BR" sz="1800" dirty="0" err="1"/>
              <a:t>test</a:t>
            </a:r>
            <a:r>
              <a:rPr lang="pt-BR" sz="1800" dirty="0"/>
              <a:t>-</a:t>
            </a:r>
            <a:r>
              <a:rPr lang="pt-BR" sz="1800" dirty="0" err="1"/>
              <a:t>and-set</a:t>
            </a:r>
            <a:r>
              <a:rPr lang="pt-BR" sz="1800" dirty="0"/>
              <a:t> utiliza uma </a:t>
            </a:r>
            <a:r>
              <a:rPr lang="pt-BR" sz="1800" dirty="0" smtClean="0"/>
              <a:t>variável lógica </a:t>
            </a:r>
            <a:r>
              <a:rPr lang="pt-BR" sz="1800" dirty="0"/>
              <a:t>global, que no programa </a:t>
            </a:r>
            <a:r>
              <a:rPr lang="pt-BR" sz="1800" dirty="0" err="1"/>
              <a:t>Test_and_Set</a:t>
            </a:r>
            <a:r>
              <a:rPr lang="pt-BR" sz="1800" dirty="0"/>
              <a:t> é denominada Bloqueio. Quando a variável </a:t>
            </a:r>
            <a:r>
              <a:rPr lang="pt-BR" sz="1800" dirty="0" smtClean="0"/>
              <a:t>Bloqueio for </a:t>
            </a:r>
            <a:r>
              <a:rPr lang="pt-BR" sz="1800" dirty="0"/>
              <a:t>falsa, qualquer processo poderá alterar seu valor para verdadeiro através da instrução </a:t>
            </a:r>
            <a:r>
              <a:rPr lang="pt-BR" sz="1800" dirty="0" err="1" smtClean="0"/>
              <a:t>test</a:t>
            </a:r>
            <a:r>
              <a:rPr lang="pt-BR" sz="1800" dirty="0" smtClean="0"/>
              <a:t>-</a:t>
            </a:r>
            <a:r>
              <a:rPr lang="pt-BR" sz="1800" dirty="0" err="1" smtClean="0"/>
              <a:t>and-set</a:t>
            </a:r>
            <a:r>
              <a:rPr lang="pt-BR" sz="1800" dirty="0" smtClean="0"/>
              <a:t> e</a:t>
            </a:r>
            <a:r>
              <a:rPr lang="pt-BR" sz="1800" dirty="0"/>
              <a:t>, assim, acessar o recurso de forma exclusiva. Ao terminar o acesso, o processo </a:t>
            </a:r>
            <a:r>
              <a:rPr lang="pt-BR" sz="1800" dirty="0" smtClean="0"/>
              <a:t>deve simplesmente </a:t>
            </a:r>
            <a:r>
              <a:rPr lang="pt-BR" sz="1800" dirty="0"/>
              <a:t>retornar o valor da variável para falso, liberando o acesso ao recurso.</a:t>
            </a:r>
          </a:p>
        </p:txBody>
      </p:sp>
    </p:spTree>
    <p:extLst>
      <p:ext uri="{BB962C8B-B14F-4D97-AF65-F5344CB8AC3E}">
        <p14:creationId xmlns:p14="http://schemas.microsoft.com/office/powerpoint/2010/main" val="1717764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683568" y="1653768"/>
            <a:ext cx="8064896" cy="1631216"/>
          </a:xfrm>
          <a:prstGeom prst="rect">
            <a:avLst/>
          </a:prstGeom>
        </p:spPr>
        <p:txBody>
          <a:bodyPr wrap="square">
            <a:spAutoFit/>
          </a:bodyPr>
          <a:lstStyle/>
          <a:p>
            <a:pPr algn="just"/>
            <a:r>
              <a:rPr lang="pt-BR" sz="2000" dirty="0"/>
              <a:t>Diversos algoritmos foram propostos na tentativa de implementar a exclusão </a:t>
            </a:r>
            <a:r>
              <a:rPr lang="pt-BR" sz="2000" dirty="0" smtClean="0"/>
              <a:t>mútua através </a:t>
            </a:r>
            <a:r>
              <a:rPr lang="pt-BR" sz="2000" dirty="0"/>
              <a:t>de soluções de software. As primeiras soluções tratavam apenas da </a:t>
            </a:r>
            <a:r>
              <a:rPr lang="pt-BR" sz="2000" dirty="0" smtClean="0"/>
              <a:t>exclusão mútua </a:t>
            </a:r>
            <a:r>
              <a:rPr lang="pt-BR" sz="2000" dirty="0"/>
              <a:t>para dois processos e, inicialmente, apresentavam alguns problemas. Veremos </a:t>
            </a:r>
            <a:r>
              <a:rPr lang="pt-BR" sz="2000" dirty="0" smtClean="0"/>
              <a:t>os algoritmos </a:t>
            </a:r>
            <a:r>
              <a:rPr lang="pt-BR" sz="2000" dirty="0"/>
              <a:t>de forma evolutiva até alcançar uma solução definitiva para a exclusão </a:t>
            </a:r>
            <a:r>
              <a:rPr lang="pt-BR" sz="2000" dirty="0" smtClean="0"/>
              <a:t>mútua entre </a:t>
            </a:r>
            <a:r>
              <a:rPr lang="pt-BR" sz="2000" dirty="0"/>
              <a:t>N processos.</a:t>
            </a:r>
          </a:p>
        </p:txBody>
      </p:sp>
      <p:sp>
        <p:nvSpPr>
          <p:cNvPr id="4" name="Retângulo 3"/>
          <p:cNvSpPr/>
          <p:nvPr/>
        </p:nvSpPr>
        <p:spPr>
          <a:xfrm>
            <a:off x="683568" y="1196752"/>
            <a:ext cx="4170885" cy="461665"/>
          </a:xfrm>
          <a:prstGeom prst="rect">
            <a:avLst/>
          </a:prstGeom>
        </p:spPr>
        <p:txBody>
          <a:bodyPr wrap="none">
            <a:spAutoFit/>
          </a:bodyPr>
          <a:lstStyle/>
          <a:p>
            <a:r>
              <a:rPr lang="pt-BR" b="1" dirty="0"/>
              <a:t>SOLUÇÕES DE SOFTWARE</a:t>
            </a:r>
          </a:p>
        </p:txBody>
      </p:sp>
      <p:sp>
        <p:nvSpPr>
          <p:cNvPr id="5" name="Retângulo 4"/>
          <p:cNvSpPr/>
          <p:nvPr/>
        </p:nvSpPr>
        <p:spPr>
          <a:xfrm>
            <a:off x="755576" y="3429000"/>
            <a:ext cx="7920880" cy="2554545"/>
          </a:xfrm>
          <a:prstGeom prst="rect">
            <a:avLst/>
          </a:prstGeom>
        </p:spPr>
        <p:txBody>
          <a:bodyPr wrap="square">
            <a:spAutoFit/>
          </a:bodyPr>
          <a:lstStyle/>
          <a:p>
            <a:pPr algn="just"/>
            <a:r>
              <a:rPr lang="pt-BR" sz="2000" b="1" dirty="0"/>
              <a:t>PRIMEIRO ALGORITMO: ESTRITA ALTERNÂNCIA</a:t>
            </a:r>
          </a:p>
          <a:p>
            <a:pPr algn="just"/>
            <a:r>
              <a:rPr lang="pt-BR" sz="2000" dirty="0"/>
              <a:t>Este mecanismo utiliza uma variável de bloqueio, indicando qual processo pode </a:t>
            </a:r>
            <a:r>
              <a:rPr lang="pt-BR" sz="2000" dirty="0" smtClean="0"/>
              <a:t>ter acesso </a:t>
            </a:r>
            <a:r>
              <a:rPr lang="pt-BR" sz="2000" dirty="0"/>
              <a:t>à região crítica. Inicialmente, a variável global Vez é igual a ‘A’, indicando que </a:t>
            </a:r>
            <a:r>
              <a:rPr lang="pt-BR" sz="2000" dirty="0" smtClean="0"/>
              <a:t>o Processo </a:t>
            </a:r>
            <a:r>
              <a:rPr lang="pt-BR" sz="2000" dirty="0"/>
              <a:t>A pode executar sua região crítica. O Processo B, por sua vez, fica </a:t>
            </a:r>
            <a:r>
              <a:rPr lang="pt-BR" sz="2000" dirty="0" smtClean="0"/>
              <a:t>esperando enquanto </a:t>
            </a:r>
            <a:r>
              <a:rPr lang="pt-BR" sz="2000" dirty="0"/>
              <a:t>Vez for igual a ‘A’. O Processo B só executará sua região crítica quando o </a:t>
            </a:r>
            <a:r>
              <a:rPr lang="pt-BR" sz="2000" dirty="0" smtClean="0"/>
              <a:t>Processo A </a:t>
            </a:r>
            <a:r>
              <a:rPr lang="pt-BR" sz="2000" dirty="0"/>
              <a:t>atribuir o valor ‘B’ à variável de bloqueio Vez. Desta forma, estará garantida </a:t>
            </a:r>
            <a:r>
              <a:rPr lang="pt-BR" sz="2000" dirty="0" smtClean="0"/>
              <a:t>a exclusão </a:t>
            </a:r>
            <a:r>
              <a:rPr lang="pt-BR" sz="2000" dirty="0"/>
              <a:t>mútua entre os dois processos.</a:t>
            </a:r>
          </a:p>
        </p:txBody>
      </p:sp>
      <p:sp>
        <p:nvSpPr>
          <p:cNvPr id="6" name="Título 1"/>
          <p:cNvSpPr>
            <a:spLocks noGrp="1"/>
          </p:cNvSpPr>
          <p:nvPr>
            <p:ph type="title"/>
          </p:nvPr>
        </p:nvSpPr>
        <p:spPr>
          <a:xfrm>
            <a:off x="436563" y="609600"/>
            <a:ext cx="8528050" cy="587375"/>
          </a:xfrm>
        </p:spPr>
        <p:txBody>
          <a:bodyPr/>
          <a:lstStyle/>
          <a:p>
            <a:pPr algn="l"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a:t>
            </a:r>
            <a:r>
              <a:rPr lang="pt-BR" sz="3200" b="1" dirty="0" smtClean="0"/>
              <a:t>Competição por recursos</a:t>
            </a:r>
            <a:endParaRPr lang="pt-BR" sz="3200" dirty="0" smtClean="0"/>
          </a:p>
        </p:txBody>
      </p:sp>
    </p:spTree>
    <p:extLst>
      <p:ext uri="{BB962C8B-B14F-4D97-AF65-F5344CB8AC3E}">
        <p14:creationId xmlns:p14="http://schemas.microsoft.com/office/powerpoint/2010/main" val="1134850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92695"/>
            <a:ext cx="7884368" cy="2981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p:cNvSpPr/>
          <p:nvPr/>
        </p:nvSpPr>
        <p:spPr>
          <a:xfrm>
            <a:off x="179512" y="3674055"/>
            <a:ext cx="8856984" cy="2554545"/>
          </a:xfrm>
          <a:prstGeom prst="rect">
            <a:avLst/>
          </a:prstGeom>
        </p:spPr>
        <p:txBody>
          <a:bodyPr wrap="square">
            <a:spAutoFit/>
          </a:bodyPr>
          <a:lstStyle/>
          <a:p>
            <a:pPr algn="just"/>
            <a:r>
              <a:rPr lang="pt-BR" sz="1600" dirty="0"/>
              <a:t>Este algoritmo apresenta duas limitações: </a:t>
            </a:r>
            <a:endParaRPr lang="pt-BR" sz="1600" dirty="0" smtClean="0"/>
          </a:p>
          <a:p>
            <a:pPr algn="just"/>
            <a:r>
              <a:rPr lang="pt-BR" sz="1600" dirty="0" smtClean="0"/>
              <a:t>1) A </a:t>
            </a:r>
            <a:r>
              <a:rPr lang="pt-BR" sz="1600" dirty="0"/>
              <a:t>primeira surge do próprio </a:t>
            </a:r>
            <a:r>
              <a:rPr lang="pt-BR" sz="1600" dirty="0" smtClean="0"/>
              <a:t>mecanismo de </a:t>
            </a:r>
            <a:r>
              <a:rPr lang="pt-BR" sz="1600" dirty="0"/>
              <a:t>controle. O acesso ao recurso compartilhado só pode ser realizado por dois </a:t>
            </a:r>
            <a:r>
              <a:rPr lang="pt-BR" sz="1600" dirty="0" smtClean="0"/>
              <a:t>processos e </a:t>
            </a:r>
            <a:r>
              <a:rPr lang="pt-BR" sz="1600" dirty="0"/>
              <a:t>sempre de maneira alternada. Caso o Processo A permaneça muito tempo na </a:t>
            </a:r>
            <a:r>
              <a:rPr lang="pt-BR" sz="1600" dirty="0" smtClean="0"/>
              <a:t>rotina Processamento </a:t>
            </a:r>
            <a:r>
              <a:rPr lang="pt-BR" sz="1600" b="1" dirty="0" smtClean="0"/>
              <a:t>A</a:t>
            </a:r>
            <a:r>
              <a:rPr lang="pt-BR" sz="1600" dirty="0"/>
              <a:t>, é possível que o Processo B queira executar sua região crítica e </a:t>
            </a:r>
            <a:r>
              <a:rPr lang="pt-BR" sz="1600" dirty="0" smtClean="0"/>
              <a:t>não consiga</a:t>
            </a:r>
            <a:r>
              <a:rPr lang="pt-BR" sz="1600" dirty="0"/>
              <a:t>, mesmo que o Processo A não esteja mais utilizando o recurso. Como o </a:t>
            </a:r>
            <a:r>
              <a:rPr lang="pt-BR" sz="1600" dirty="0" smtClean="0"/>
              <a:t>Processo B </a:t>
            </a:r>
            <a:r>
              <a:rPr lang="pt-BR" sz="1600" dirty="0"/>
              <a:t>pode executar seu loop mais rapidamente que o Processo A, a possibilidade de </a:t>
            </a:r>
            <a:r>
              <a:rPr lang="pt-BR" sz="1600" dirty="0" smtClean="0"/>
              <a:t>executar sua </a:t>
            </a:r>
            <a:r>
              <a:rPr lang="pt-BR" sz="1600" dirty="0"/>
              <a:t>região crítica fica limitada pela velocidade de processamento do Processo A. </a:t>
            </a:r>
            <a:endParaRPr lang="pt-BR" sz="1600" dirty="0" smtClean="0"/>
          </a:p>
          <a:p>
            <a:pPr algn="just"/>
            <a:endParaRPr lang="pt-BR" sz="1600" dirty="0" smtClean="0"/>
          </a:p>
          <a:p>
            <a:pPr algn="just"/>
            <a:r>
              <a:rPr lang="pt-BR" sz="1600" dirty="0" smtClean="0"/>
              <a:t>2</a:t>
            </a:r>
            <a:r>
              <a:rPr lang="pt-BR" sz="1600" dirty="0"/>
              <a:t>) </a:t>
            </a:r>
            <a:r>
              <a:rPr lang="pt-BR" sz="1600" dirty="0" smtClean="0"/>
              <a:t>no caso </a:t>
            </a:r>
            <a:r>
              <a:rPr lang="pt-BR" sz="1600" dirty="0"/>
              <a:t>da ocorrência de algum problema com um dos processos, de forma que a </a:t>
            </a:r>
            <a:r>
              <a:rPr lang="pt-BR" sz="1600" dirty="0" smtClean="0"/>
              <a:t>variável de </a:t>
            </a:r>
            <a:r>
              <a:rPr lang="pt-BR" sz="1600" dirty="0"/>
              <a:t>bloqueio não seja alterada, o outro processo permanecerá indefinidamente bloqueado.</a:t>
            </a:r>
          </a:p>
        </p:txBody>
      </p:sp>
      <p:sp>
        <p:nvSpPr>
          <p:cNvPr id="5" name="Título 1"/>
          <p:cNvSpPr txBox="1">
            <a:spLocks/>
          </p:cNvSpPr>
          <p:nvPr/>
        </p:nvSpPr>
        <p:spPr bwMode="auto">
          <a:xfrm>
            <a:off x="436563" y="44624"/>
            <a:ext cx="85280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eaLnBrk="1" hangingPunct="1">
              <a:defRPr/>
            </a:pPr>
            <a:r>
              <a:rPr lang="pt-BR" altLang="pt-BR" sz="3200" b="1" kern="0" smtClean="0">
                <a:solidFill>
                  <a:srgbClr val="000000"/>
                </a:solidFill>
                <a:effectLst>
                  <a:outerShdw blurRad="38100" dist="38100" dir="2700000" algn="tl">
                    <a:srgbClr val="C0C0C0"/>
                  </a:outerShdw>
                </a:effectLst>
                <a:latin typeface="Impact" pitchFamily="34" charset="0"/>
              </a:rPr>
              <a:t>7 –</a:t>
            </a:r>
            <a:r>
              <a:rPr lang="pt-BR" sz="3200" b="1" kern="0" smtClean="0"/>
              <a:t>Competição por recursos</a:t>
            </a:r>
            <a:endParaRPr lang="pt-BR" sz="3200" kern="0" dirty="0" smtClean="0"/>
          </a:p>
        </p:txBody>
      </p:sp>
    </p:spTree>
    <p:extLst>
      <p:ext uri="{BB962C8B-B14F-4D97-AF65-F5344CB8AC3E}">
        <p14:creationId xmlns:p14="http://schemas.microsoft.com/office/powerpoint/2010/main" val="3132018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600"/>
            <a:ext cx="7772400" cy="587375"/>
          </a:xfrm>
        </p:spPr>
        <p:txBody>
          <a:bodyPr/>
          <a:lstStyle/>
          <a:p>
            <a:pPr algn="l"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a:t>
            </a:r>
            <a:r>
              <a:rPr lang="pt-BR" sz="3200" b="1" dirty="0" smtClean="0">
                <a:latin typeface="Impact" panose="020B0806030902050204" pitchFamily="34" charset="0"/>
              </a:rPr>
              <a:t>Competição por  recursos</a:t>
            </a:r>
            <a:endParaRPr lang="pt-BR" sz="3200" dirty="0" smtClean="0">
              <a:latin typeface="Impact" panose="020B0806030902050204" pitchFamily="34" charset="0"/>
            </a:endParaRPr>
          </a:p>
        </p:txBody>
      </p:sp>
      <p:sp>
        <p:nvSpPr>
          <p:cNvPr id="11267" name="Retângulo 2"/>
          <p:cNvSpPr>
            <a:spLocks noChangeArrowheads="1"/>
          </p:cNvSpPr>
          <p:nvPr/>
        </p:nvSpPr>
        <p:spPr bwMode="auto">
          <a:xfrm>
            <a:off x="395288" y="1412776"/>
            <a:ext cx="79216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pt-BR" altLang="pt-BR" sz="2400" b="1" dirty="0"/>
              <a:t>Sincronização condicional</a:t>
            </a:r>
            <a:r>
              <a:rPr lang="pt-BR" altLang="pt-BR" sz="1800" dirty="0"/>
              <a:t>: é</a:t>
            </a:r>
            <a:r>
              <a:rPr lang="pt-BR" altLang="pt-BR" sz="1800" dirty="0" smtClean="0"/>
              <a:t> </a:t>
            </a:r>
            <a:r>
              <a:rPr lang="pt-BR" altLang="pt-BR" sz="1800" dirty="0"/>
              <a:t>uma situação em que o acesso ao recurso compartilhado exige a sincronização  de processos vinculada a uma condição de acesso. Um recurso pode não está pronto para uso, devido a uma condição especifica. Neste caso, o processo que deseja acessa-lo deverá permanecer bloqueado até que o recurso esteja disponível.</a:t>
            </a:r>
          </a:p>
        </p:txBody>
      </p:sp>
      <p:sp>
        <p:nvSpPr>
          <p:cNvPr id="3" name="Retângulo 2"/>
          <p:cNvSpPr/>
          <p:nvPr/>
        </p:nvSpPr>
        <p:spPr>
          <a:xfrm>
            <a:off x="395289" y="2976041"/>
            <a:ext cx="4320727" cy="3693319"/>
          </a:xfrm>
          <a:prstGeom prst="rect">
            <a:avLst/>
          </a:prstGeom>
        </p:spPr>
        <p:txBody>
          <a:bodyPr wrap="square">
            <a:spAutoFit/>
          </a:bodyPr>
          <a:lstStyle/>
          <a:p>
            <a:pPr algn="just"/>
            <a:r>
              <a:rPr lang="pt-BR" sz="1800" dirty="0"/>
              <a:t>O problema do </a:t>
            </a:r>
            <a:r>
              <a:rPr lang="pt-BR" sz="1800" b="1" dirty="0"/>
              <a:t>produtor-consumidor</a:t>
            </a:r>
            <a:r>
              <a:rPr lang="pt-BR" sz="1800" dirty="0"/>
              <a:t>, ilustrado na figura abaixo, consiste em dois</a:t>
            </a:r>
          </a:p>
          <a:p>
            <a:pPr algn="just"/>
            <a:r>
              <a:rPr lang="pt-BR" sz="1800" dirty="0"/>
              <a:t>processos que compartilham um buffer de tamanho fixo. Um dos processos, o produtor</a:t>
            </a:r>
            <a:r>
              <a:rPr lang="pt-BR" sz="1800" dirty="0" smtClean="0"/>
              <a:t>, coloca </a:t>
            </a:r>
            <a:r>
              <a:rPr lang="pt-BR" sz="1800" dirty="0"/>
              <a:t>informação no buffer, e o outro, o consumidor, as retira. Assim sendo, é fácil </a:t>
            </a:r>
            <a:r>
              <a:rPr lang="pt-BR" sz="1800" dirty="0" smtClean="0"/>
              <a:t>perceber a </a:t>
            </a:r>
            <a:r>
              <a:rPr lang="pt-BR" sz="1800" dirty="0"/>
              <a:t>existência de duas situações que precisam ser tratadas. A primeira delas </a:t>
            </a:r>
            <a:r>
              <a:rPr lang="pt-BR" sz="1800" dirty="0" smtClean="0"/>
              <a:t>ocorre quando </a:t>
            </a:r>
            <a:r>
              <a:rPr lang="pt-BR" sz="1800" dirty="0"/>
              <a:t>o produtor deseja colocar informação no buffer e este se encontra cheio. A </a:t>
            </a:r>
            <a:r>
              <a:rPr lang="pt-BR" sz="1800" dirty="0" smtClean="0"/>
              <a:t>segunda situação </a:t>
            </a:r>
            <a:r>
              <a:rPr lang="pt-BR" sz="1800" dirty="0"/>
              <a:t>acontece quando o consumidor quer retirar uma informação do </a:t>
            </a:r>
            <a:r>
              <a:rPr lang="pt-BR" sz="1800" dirty="0" smtClean="0"/>
              <a:t>buffer que </a:t>
            </a:r>
            <a:r>
              <a:rPr lang="pt-BR" sz="1800" dirty="0"/>
              <a:t>está vazio.</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789040"/>
            <a:ext cx="4392487" cy="2829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332656"/>
            <a:ext cx="7772400" cy="1143000"/>
          </a:xfrm>
        </p:spPr>
        <p:txBody>
          <a:bodyPr/>
          <a:lstStyle/>
          <a:p>
            <a:pPr>
              <a:defRPr/>
            </a:pPr>
            <a:r>
              <a:rPr lang="pt-BR" altLang="pt-BR" b="1" dirty="0">
                <a:solidFill>
                  <a:srgbClr val="000000"/>
                </a:solidFill>
                <a:effectLst>
                  <a:outerShdw blurRad="38100" dist="38100" dir="2700000" algn="tl">
                    <a:srgbClr val="C0C0C0"/>
                  </a:outerShdw>
                </a:effectLst>
                <a:latin typeface="Impact" pitchFamily="34" charset="0"/>
              </a:rPr>
              <a:t>Sincronização e Comunicação</a:t>
            </a:r>
            <a:br>
              <a:rPr lang="pt-BR" altLang="pt-BR" b="1" dirty="0">
                <a:solidFill>
                  <a:srgbClr val="000000"/>
                </a:solidFill>
                <a:effectLst>
                  <a:outerShdw blurRad="38100" dist="38100" dir="2700000" algn="tl">
                    <a:srgbClr val="C0C0C0"/>
                  </a:outerShdw>
                </a:effectLst>
                <a:latin typeface="Impact" pitchFamily="34" charset="0"/>
              </a:rPr>
            </a:br>
            <a:r>
              <a:rPr lang="pt-BR" altLang="pt-BR" b="1" dirty="0">
                <a:solidFill>
                  <a:srgbClr val="000000"/>
                </a:solidFill>
                <a:effectLst>
                  <a:outerShdw blurRad="38100" dist="38100" dir="2700000" algn="tl">
                    <a:srgbClr val="C0C0C0"/>
                  </a:outerShdw>
                </a:effectLst>
                <a:latin typeface="Impact" pitchFamily="34" charset="0"/>
              </a:rPr>
              <a:t>entre Processos</a:t>
            </a:r>
            <a:r>
              <a:rPr lang="en-US" altLang="pt-BR" b="1" dirty="0">
                <a:solidFill>
                  <a:srgbClr val="000000"/>
                </a:solidFill>
                <a:effectLst>
                  <a:outerShdw blurRad="38100" dist="38100" dir="2700000" algn="tl">
                    <a:srgbClr val="C0C0C0"/>
                  </a:outerShdw>
                </a:effectLst>
                <a:latin typeface="Impact" pitchFamily="34" charset="0"/>
              </a:rPr>
              <a:t/>
            </a:r>
            <a:br>
              <a:rPr lang="en-US" altLang="pt-BR" b="1" dirty="0">
                <a:solidFill>
                  <a:srgbClr val="000000"/>
                </a:solidFill>
                <a:effectLst>
                  <a:outerShdw blurRad="38100" dist="38100" dir="2700000" algn="tl">
                    <a:srgbClr val="C0C0C0"/>
                  </a:outerShdw>
                </a:effectLst>
                <a:latin typeface="Impact" pitchFamily="34" charset="0"/>
              </a:rPr>
            </a:br>
            <a:endParaRPr lang="pt-BR" dirty="0"/>
          </a:p>
        </p:txBody>
      </p:sp>
      <p:sp>
        <p:nvSpPr>
          <p:cNvPr id="3" name="Retângulo 2"/>
          <p:cNvSpPr/>
          <p:nvPr/>
        </p:nvSpPr>
        <p:spPr>
          <a:xfrm>
            <a:off x="395536" y="1628800"/>
            <a:ext cx="8424936" cy="5016758"/>
          </a:xfrm>
          <a:prstGeom prst="rect">
            <a:avLst/>
          </a:prstGeom>
        </p:spPr>
        <p:txBody>
          <a:bodyPr wrap="square">
            <a:spAutoFit/>
          </a:bodyPr>
          <a:lstStyle/>
          <a:p>
            <a:r>
              <a:rPr lang="pt-BR" sz="2000" b="1" dirty="0" smtClean="0"/>
              <a:t>Introdução:</a:t>
            </a:r>
          </a:p>
          <a:p>
            <a:pPr algn="just"/>
            <a:r>
              <a:rPr lang="pt-BR" sz="2000" dirty="0" smtClean="0"/>
              <a:t>Em </a:t>
            </a:r>
            <a:r>
              <a:rPr lang="pt-BR" sz="2000" dirty="0"/>
              <a:t>um sistema </a:t>
            </a:r>
            <a:r>
              <a:rPr lang="pt-BR" sz="2000" dirty="0" err="1"/>
              <a:t>multiprogramável</a:t>
            </a:r>
            <a:r>
              <a:rPr lang="pt-BR" sz="2000" dirty="0"/>
              <a:t> com único processador, os processos alternam sua execução </a:t>
            </a:r>
            <a:r>
              <a:rPr lang="pt-BR" sz="2000" dirty="0" smtClean="0"/>
              <a:t>segundo critérios </a:t>
            </a:r>
            <a:r>
              <a:rPr lang="pt-BR" sz="2000" dirty="0"/>
              <a:t>de escalonamento estabelecidos pelo sistema operacional. Mesmo não havendo neste tipo </a:t>
            </a:r>
            <a:r>
              <a:rPr lang="pt-BR" sz="2000" dirty="0" smtClean="0"/>
              <a:t>de sistema </a:t>
            </a:r>
            <a:r>
              <a:rPr lang="pt-BR" sz="2000" dirty="0"/>
              <a:t>um paralelismo na execução de instruções, uma aplicação concorrente pode obter melhoras no</a:t>
            </a:r>
          </a:p>
          <a:p>
            <a:pPr algn="just"/>
            <a:r>
              <a:rPr lang="pt-BR" sz="2000" dirty="0"/>
              <a:t>seu desempenho. Em sistemas com múltiplos processadores, a possibilidade do paralelismo na </a:t>
            </a:r>
            <a:r>
              <a:rPr lang="pt-BR" sz="2000" dirty="0" smtClean="0"/>
              <a:t>execução de </a:t>
            </a:r>
            <a:r>
              <a:rPr lang="pt-BR" sz="2000" dirty="0"/>
              <a:t>instruções somente estende as vantagens que a programação concorrente proporciona</a:t>
            </a:r>
            <a:r>
              <a:rPr lang="pt-BR" sz="2000" dirty="0" smtClean="0"/>
              <a:t>.</a:t>
            </a:r>
          </a:p>
          <a:p>
            <a:pPr algn="just"/>
            <a:endParaRPr lang="pt-BR" sz="2000" dirty="0"/>
          </a:p>
          <a:p>
            <a:pPr algn="just"/>
            <a:r>
              <a:rPr lang="pt-BR" sz="2000" dirty="0" smtClean="0"/>
              <a:t>É </a:t>
            </a:r>
            <a:r>
              <a:rPr lang="pt-BR" sz="2000" dirty="0"/>
              <a:t>natural que processos de uma aplicação concorrente compartilhem recursos do sistema, como arquivos</a:t>
            </a:r>
            <a:r>
              <a:rPr lang="pt-BR" sz="2000" dirty="0" smtClean="0"/>
              <a:t>, registros</a:t>
            </a:r>
            <a:r>
              <a:rPr lang="pt-BR" sz="2000" dirty="0"/>
              <a:t>, dispositivos de E/S e áreas de memória. O compartilhamento de recursos entre processos </a:t>
            </a:r>
            <a:r>
              <a:rPr lang="pt-BR" sz="2000" dirty="0" smtClean="0"/>
              <a:t>pode ocasionar </a:t>
            </a:r>
            <a:r>
              <a:rPr lang="pt-BR" sz="2000" dirty="0"/>
              <a:t>situações </a:t>
            </a:r>
            <a:r>
              <a:rPr lang="pt-BR" sz="2000" dirty="0" smtClean="0"/>
              <a:t>indesejáveis</a:t>
            </a:r>
            <a:r>
              <a:rPr lang="pt-BR" sz="2000" dirty="0"/>
              <a:t>, capazes até de comprometer a execução das aplicações. Para </a:t>
            </a:r>
            <a:r>
              <a:rPr lang="pt-BR" sz="2000" dirty="0" smtClean="0"/>
              <a:t>evitar esse </a:t>
            </a:r>
            <a:r>
              <a:rPr lang="pt-BR" sz="2000" dirty="0"/>
              <a:t>tipo de problema, os processos concorrentes devem ter suas execuções sincronizadas, a partir </a:t>
            </a:r>
            <a:r>
              <a:rPr lang="pt-BR" sz="2000" dirty="0" smtClean="0"/>
              <a:t>de mecanismos </a:t>
            </a:r>
            <a:r>
              <a:rPr lang="pt-BR" sz="2000" dirty="0"/>
              <a:t>oferecidos pelo sistema operacional, com o objetivo de garantir o processamento </a:t>
            </a:r>
            <a:r>
              <a:rPr lang="pt-BR" sz="2000" dirty="0" smtClean="0"/>
              <a:t>correto dos </a:t>
            </a:r>
            <a:r>
              <a:rPr lang="pt-BR" sz="2000" dirty="0"/>
              <a:t>programas.</a:t>
            </a:r>
          </a:p>
        </p:txBody>
      </p:sp>
    </p:spTree>
    <p:extLst>
      <p:ext uri="{BB962C8B-B14F-4D97-AF65-F5344CB8AC3E}">
        <p14:creationId xmlns:p14="http://schemas.microsoft.com/office/powerpoint/2010/main" val="163965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685800" y="152400"/>
            <a:ext cx="858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pt-BR" altLang="pt-BR" sz="3200" b="1">
                <a:solidFill>
                  <a:srgbClr val="000000"/>
                </a:solidFill>
                <a:effectLst>
                  <a:outerShdw blurRad="38100" dist="38100" dir="2700000" algn="tl">
                    <a:srgbClr val="C0C0C0"/>
                  </a:outerShdw>
                </a:effectLst>
                <a:latin typeface="Impact" pitchFamily="34" charset="0"/>
              </a:rPr>
              <a:t>7 – </a:t>
            </a:r>
            <a:r>
              <a:rPr lang="pt-BR" altLang="pt-BR" sz="3200" b="1">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a:solidFill>
                  <a:srgbClr val="000000"/>
                </a:solidFill>
                <a:effectLst>
                  <a:outerShdw blurRad="38100" dist="38100" dir="2700000" algn="tl">
                    <a:srgbClr val="C0C0C0"/>
                  </a:outerShdw>
                </a:effectLst>
                <a:latin typeface="Impact" pitchFamily="34" charset="0"/>
              </a:rPr>
              <a:t> </a:t>
            </a:r>
          </a:p>
        </p:txBody>
      </p:sp>
      <p:sp>
        <p:nvSpPr>
          <p:cNvPr id="12293" name="Rectangle 5"/>
          <p:cNvSpPr>
            <a:spLocks noChangeArrowheads="1"/>
          </p:cNvSpPr>
          <p:nvPr/>
        </p:nvSpPr>
        <p:spPr bwMode="auto">
          <a:xfrm>
            <a:off x="609600" y="838200"/>
            <a:ext cx="85344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 typeface="Wingdings" pitchFamily="2" charset="2"/>
              <a:buChar char="§"/>
            </a:pPr>
            <a:r>
              <a:rPr lang="pt-BR" altLang="pt-BR" sz="2800" b="1" dirty="0">
                <a:latin typeface="Arrus BT" charset="0"/>
                <a:cs typeface="Times New Roman" pitchFamily="18" charset="0"/>
              </a:rPr>
              <a:t> Utilização do </a:t>
            </a:r>
            <a:r>
              <a:rPr lang="pt-BR" altLang="pt-BR" sz="2800" b="1" dirty="0" smtClean="0">
                <a:latin typeface="Arrus BT" charset="0"/>
                <a:cs typeface="Times New Roman" pitchFamily="18" charset="0"/>
              </a:rPr>
              <a:t>Semáforo</a:t>
            </a:r>
            <a:r>
              <a:rPr lang="en-US" altLang="pt-BR" sz="2800" b="1" dirty="0" smtClean="0">
                <a:latin typeface="Arrus BT" charset="0"/>
                <a:cs typeface="Times New Roman" pitchFamily="18" charset="0"/>
              </a:rPr>
              <a:t> </a:t>
            </a:r>
            <a:endParaRPr lang="pt-BR" altLang="pt-BR" sz="2800" b="1" dirty="0">
              <a:latin typeface="Arrus BT" charset="0"/>
              <a:cs typeface="Times New Roman" pitchFamily="18" charset="0"/>
            </a:endParaRPr>
          </a:p>
          <a:p>
            <a:pPr eaLnBrk="1" hangingPunct="1">
              <a:spcBef>
                <a:spcPct val="50000"/>
              </a:spcBef>
              <a:buFont typeface="Wingdings" pitchFamily="2" charset="2"/>
              <a:buNone/>
            </a:pPr>
            <a:r>
              <a:rPr lang="pt-BR" altLang="pt-BR" sz="2800" b="1" dirty="0">
                <a:latin typeface="Arrus BT" charset="0"/>
                <a:cs typeface="Times New Roman" pitchFamily="18" charset="0"/>
              </a:rPr>
              <a:t>	</a:t>
            </a:r>
          </a:p>
        </p:txBody>
      </p:sp>
      <p:graphicFrame>
        <p:nvGraphicFramePr>
          <p:cNvPr id="12295" name="Object 7"/>
          <p:cNvGraphicFramePr>
            <a:graphicFrameLocks noChangeAspect="1"/>
          </p:cNvGraphicFramePr>
          <p:nvPr>
            <p:extLst>
              <p:ext uri="{D42A27DB-BD31-4B8C-83A1-F6EECF244321}">
                <p14:modId xmlns:p14="http://schemas.microsoft.com/office/powerpoint/2010/main" val="1746382416"/>
              </p:ext>
            </p:extLst>
          </p:nvPr>
        </p:nvGraphicFramePr>
        <p:xfrm>
          <a:off x="684213" y="1556792"/>
          <a:ext cx="3606800" cy="2377033"/>
        </p:xfrm>
        <a:graphic>
          <a:graphicData uri="http://schemas.openxmlformats.org/presentationml/2006/ole">
            <mc:AlternateContent xmlns:mc="http://schemas.openxmlformats.org/markup-compatibility/2006">
              <mc:Choice xmlns:v="urn:schemas-microsoft-com:vml" Requires="v">
                <p:oleObj spid="_x0000_s12318" name="CorelDRAW" r:id="rId3" imgW="3276600" imgH="2409825" progId="CorelDRAW.Graphic.10">
                  <p:embed/>
                </p:oleObj>
              </mc:Choice>
              <mc:Fallback>
                <p:oleObj name="CorelDRAW" r:id="rId3" imgW="3276600" imgH="2409825"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556792"/>
                        <a:ext cx="3606800" cy="2377033"/>
                      </a:xfrm>
                      <a:prstGeom prst="rect">
                        <a:avLst/>
                      </a:prstGeom>
                      <a:noFill/>
                      <a:ln>
                        <a:noFill/>
                      </a:ln>
                      <a:extLst/>
                    </p:spPr>
                  </p:pic>
                </p:oleObj>
              </mc:Fallback>
            </mc:AlternateContent>
          </a:graphicData>
        </a:graphic>
      </p:graphicFrame>
      <p:sp>
        <p:nvSpPr>
          <p:cNvPr id="12296" name="CaixaDeTexto 1"/>
          <p:cNvSpPr txBox="1">
            <a:spLocks noChangeArrowheads="1"/>
          </p:cNvSpPr>
          <p:nvPr/>
        </p:nvSpPr>
        <p:spPr bwMode="auto">
          <a:xfrm>
            <a:off x="4716463" y="1844675"/>
            <a:ext cx="406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pt-BR" altLang="pt-BR" sz="1800" dirty="0"/>
              <a:t>O conceito de semáforo foi proposto por </a:t>
            </a:r>
            <a:r>
              <a:rPr lang="pt-BR" altLang="pt-BR" sz="1800" dirty="0" err="1"/>
              <a:t>Dijkstra</a:t>
            </a:r>
            <a:r>
              <a:rPr lang="pt-BR" altLang="pt-BR" sz="1800" dirty="0"/>
              <a:t>, em 1965, como um mecanismo de sincronização que permite </a:t>
            </a:r>
            <a:r>
              <a:rPr lang="pt-BR" altLang="pt-BR" sz="1800" dirty="0" smtClean="0"/>
              <a:t>implementar</a:t>
            </a:r>
            <a:r>
              <a:rPr lang="pt-BR" altLang="pt-BR" sz="1800" dirty="0"/>
              <a:t>, de forma simples, a exclusão mutua e a sincronização condicional entre </a:t>
            </a:r>
            <a:r>
              <a:rPr lang="pt-BR" altLang="pt-BR" sz="1800" dirty="0" smtClean="0"/>
              <a:t>processos</a:t>
            </a:r>
            <a:r>
              <a:rPr lang="pt-BR" altLang="pt-BR" sz="1800" dirty="0"/>
              <a:t>. </a:t>
            </a:r>
          </a:p>
        </p:txBody>
      </p:sp>
      <p:sp>
        <p:nvSpPr>
          <p:cNvPr id="12297" name="CaixaDeTexto 2"/>
          <p:cNvSpPr txBox="1">
            <a:spLocks noChangeArrowheads="1"/>
          </p:cNvSpPr>
          <p:nvPr/>
        </p:nvSpPr>
        <p:spPr bwMode="auto">
          <a:xfrm>
            <a:off x="685800" y="4011795"/>
            <a:ext cx="8094663" cy="285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pt-BR" altLang="pt-BR" sz="1600" dirty="0"/>
              <a:t>Um semáforo é uma variável inteira, não negativa que só pode ser manipulada por duas instruções: DOWN e UP</a:t>
            </a:r>
            <a:r>
              <a:rPr lang="pt-BR" altLang="pt-BR" sz="1600" dirty="0" smtClean="0"/>
              <a:t>.</a:t>
            </a:r>
          </a:p>
          <a:p>
            <a:pPr>
              <a:buNone/>
            </a:pPr>
            <a:r>
              <a:rPr lang="pt-BR" sz="1600" dirty="0"/>
              <a:t>Podem ser classificados como binários ou contadores. Os </a:t>
            </a:r>
            <a:r>
              <a:rPr lang="pt-BR" sz="1600" b="1" dirty="0"/>
              <a:t>binários</a:t>
            </a:r>
            <a:r>
              <a:rPr lang="pt-BR" sz="1600" dirty="0"/>
              <a:t>, também </a:t>
            </a:r>
            <a:r>
              <a:rPr lang="pt-BR" sz="1600" dirty="0" smtClean="0"/>
              <a:t>chamados de </a:t>
            </a:r>
            <a:r>
              <a:rPr lang="pt-BR" sz="1600" b="1" dirty="0" err="1"/>
              <a:t>mutexes</a:t>
            </a:r>
            <a:r>
              <a:rPr lang="pt-BR" sz="1600" b="1" dirty="0"/>
              <a:t> </a:t>
            </a:r>
            <a:r>
              <a:rPr lang="pt-BR" sz="1600" dirty="0"/>
              <a:t>(</a:t>
            </a:r>
            <a:r>
              <a:rPr lang="pt-BR" sz="1600" i="1" dirty="0"/>
              <a:t>mutual </a:t>
            </a:r>
            <a:r>
              <a:rPr lang="pt-BR" sz="1600" i="1" dirty="0" err="1"/>
              <a:t>exclusion</a:t>
            </a:r>
            <a:r>
              <a:rPr lang="pt-BR" sz="1600" i="1" dirty="0"/>
              <a:t> </a:t>
            </a:r>
            <a:r>
              <a:rPr lang="pt-BR" sz="1600" i="1" dirty="0" err="1"/>
              <a:t>semaphores</a:t>
            </a:r>
            <a:r>
              <a:rPr lang="pt-BR" sz="1600" dirty="0"/>
              <a:t>), só podem assumir os valores 0 e 1</a:t>
            </a:r>
            <a:r>
              <a:rPr lang="pt-BR" sz="1600" dirty="0" smtClean="0"/>
              <a:t>, enquanto </a:t>
            </a:r>
            <a:r>
              <a:rPr lang="pt-BR" sz="1600" dirty="0"/>
              <a:t>os </a:t>
            </a:r>
            <a:r>
              <a:rPr lang="pt-BR" sz="1600" b="1" dirty="0"/>
              <a:t>contadores </a:t>
            </a:r>
            <a:r>
              <a:rPr lang="pt-BR" sz="1600" dirty="0"/>
              <a:t>podem assumir qualquer valor inteiro positivo, além do 0</a:t>
            </a:r>
            <a:r>
              <a:rPr lang="pt-BR" sz="1600" dirty="0" smtClean="0"/>
              <a:t>. </a:t>
            </a:r>
            <a:endParaRPr lang="pt-BR" altLang="pt-BR" sz="1600" dirty="0"/>
          </a:p>
          <a:p>
            <a:pPr algn="just" eaLnBrk="1" hangingPunct="1">
              <a:spcBef>
                <a:spcPct val="0"/>
              </a:spcBef>
              <a:buFontTx/>
              <a:buNone/>
            </a:pPr>
            <a:r>
              <a:rPr lang="pt-BR" altLang="pt-BR" sz="1600" dirty="0"/>
              <a:t>A exclusão mutua pode ser implementada por meio de um semáforo </a:t>
            </a:r>
            <a:r>
              <a:rPr lang="pt-BR" altLang="pt-BR" sz="1600" dirty="0" smtClean="0"/>
              <a:t>binário</a:t>
            </a:r>
            <a:r>
              <a:rPr lang="pt-BR" altLang="pt-BR" sz="1600" dirty="0"/>
              <a:t>, associado ao recurso compartilhado</a:t>
            </a:r>
            <a:r>
              <a:rPr lang="pt-BR" altLang="pt-BR" sz="1600" dirty="0" smtClean="0"/>
              <a:t>. </a:t>
            </a:r>
            <a:endParaRPr lang="pt-BR" altLang="pt-BR" sz="1600" dirty="0"/>
          </a:p>
          <a:p>
            <a:pPr algn="just" eaLnBrk="1" hangingPunct="1">
              <a:spcBef>
                <a:spcPct val="0"/>
              </a:spcBef>
              <a:buFontTx/>
              <a:buNone/>
            </a:pPr>
            <a:r>
              <a:rPr lang="pt-BR" altLang="pt-BR" sz="1600" dirty="0"/>
              <a:t>A principal vantagem dessa solução é a não ocorrência da espera ocupada. Quando um processo não pode entrar na região crítica, ele é colocado em estado de espera evitando ocupar o processador.</a:t>
            </a:r>
          </a:p>
          <a:p>
            <a:pPr algn="just" eaLnBrk="1" hangingPunct="1">
              <a:spcBef>
                <a:spcPct val="0"/>
              </a:spcBef>
              <a:buFontTx/>
              <a:buNone/>
            </a:pPr>
            <a:endParaRPr lang="pt-BR" altLang="pt-B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685800" y="152400"/>
            <a:ext cx="858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pt-BR" altLang="pt-BR" sz="3200" b="1">
                <a:solidFill>
                  <a:srgbClr val="000000"/>
                </a:solidFill>
                <a:effectLst>
                  <a:outerShdw blurRad="38100" dist="38100" dir="2700000" algn="tl">
                    <a:srgbClr val="C0C0C0"/>
                  </a:outerShdw>
                </a:effectLst>
                <a:latin typeface="Impact" pitchFamily="34" charset="0"/>
              </a:rPr>
              <a:t>7 – </a:t>
            </a:r>
            <a:r>
              <a:rPr lang="pt-BR" altLang="pt-BR" sz="3200" b="1">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a:solidFill>
                  <a:srgbClr val="000000"/>
                </a:solidFill>
                <a:effectLst>
                  <a:outerShdw blurRad="38100" dist="38100" dir="2700000" algn="tl">
                    <a:srgbClr val="C0C0C0"/>
                  </a:outerShdw>
                </a:effectLst>
                <a:latin typeface="Impact" pitchFamily="34" charset="0"/>
              </a:rPr>
              <a:t> </a:t>
            </a:r>
          </a:p>
        </p:txBody>
      </p:sp>
      <p:sp>
        <p:nvSpPr>
          <p:cNvPr id="13317"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 typeface="Wingdings" pitchFamily="2" charset="2"/>
              <a:buChar char="§"/>
            </a:pPr>
            <a:r>
              <a:rPr lang="pt-BR" altLang="pt-BR" sz="2800" b="1">
                <a:latin typeface="Arrus BT" charset="0"/>
                <a:cs typeface="Times New Roman" pitchFamily="18" charset="0"/>
              </a:rPr>
              <a:t> Utilização do Semáforo Binário na Exclusão Mútua</a:t>
            </a:r>
            <a:r>
              <a:rPr lang="en-US" altLang="pt-BR" sz="2800" b="1">
                <a:latin typeface="Arrus BT" charset="0"/>
                <a:cs typeface="Times New Roman" pitchFamily="18" charset="0"/>
              </a:rPr>
              <a:t> </a:t>
            </a:r>
            <a:endParaRPr lang="pt-BR" altLang="pt-BR" sz="2800" b="1">
              <a:latin typeface="Arrus BT" charset="0"/>
              <a:cs typeface="Times New Roman" pitchFamily="18" charset="0"/>
            </a:endParaRPr>
          </a:p>
          <a:p>
            <a:pPr eaLnBrk="1" hangingPunct="1">
              <a:spcBef>
                <a:spcPct val="50000"/>
              </a:spcBef>
              <a:buFont typeface="Wingdings" pitchFamily="2" charset="2"/>
              <a:buNone/>
            </a:pPr>
            <a:r>
              <a:rPr lang="pt-BR" altLang="pt-BR" sz="2800" b="1">
                <a:latin typeface="Arrus BT" charset="0"/>
                <a:cs typeface="Times New Roman" pitchFamily="18" charset="0"/>
              </a:rPr>
              <a:t>	</a:t>
            </a:r>
          </a:p>
        </p:txBody>
      </p:sp>
      <p:graphicFrame>
        <p:nvGraphicFramePr>
          <p:cNvPr id="13319" name="Object 7"/>
          <p:cNvGraphicFramePr>
            <a:graphicFrameLocks noChangeAspect="1"/>
          </p:cNvGraphicFramePr>
          <p:nvPr/>
        </p:nvGraphicFramePr>
        <p:xfrm>
          <a:off x="684213" y="1417638"/>
          <a:ext cx="6624637" cy="2803525"/>
        </p:xfrm>
        <a:graphic>
          <a:graphicData uri="http://schemas.openxmlformats.org/presentationml/2006/ole">
            <mc:AlternateContent xmlns:mc="http://schemas.openxmlformats.org/markup-compatibility/2006">
              <mc:Choice xmlns:v="urn:schemas-microsoft-com:vml" Requires="v">
                <p:oleObj spid="_x0000_s13339" name="CorelDRAW" r:id="rId3" imgW="3276600" imgH="2409825" progId="CorelDRAW.Graphic.10">
                  <p:embed/>
                </p:oleObj>
              </mc:Choice>
              <mc:Fallback>
                <p:oleObj name="CorelDRAW" r:id="rId3" imgW="3276600" imgH="2409825"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17638"/>
                        <a:ext cx="6624637"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0" name="CaixaDeTexto 2"/>
          <p:cNvSpPr txBox="1">
            <a:spLocks noChangeArrowheads="1"/>
          </p:cNvSpPr>
          <p:nvPr/>
        </p:nvSpPr>
        <p:spPr bwMode="auto">
          <a:xfrm>
            <a:off x="685800" y="4637360"/>
            <a:ext cx="78089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1800" dirty="0"/>
              <a:t>-Sempre que deseja entrar na sua região critica, um processo executa uma instrução DOWN.</a:t>
            </a:r>
          </a:p>
          <a:p>
            <a:pPr eaLnBrk="1" hangingPunct="1">
              <a:spcBef>
                <a:spcPct val="0"/>
              </a:spcBef>
              <a:buFontTx/>
              <a:buNone/>
            </a:pPr>
            <a:r>
              <a:rPr lang="pt-BR" altLang="pt-BR" sz="1800" dirty="0"/>
              <a:t>-Se o semáforo for igual a 1, esse valor é decrementado, e o processo que solicitou a operação pode executar as instruções da sua região crítica.</a:t>
            </a:r>
          </a:p>
          <a:p>
            <a:pPr eaLnBrk="1" hangingPunct="1">
              <a:spcBef>
                <a:spcPct val="0"/>
              </a:spcBef>
              <a:buFontTx/>
              <a:buNone/>
            </a:pPr>
            <a:r>
              <a:rPr lang="pt-BR" altLang="pt-BR" sz="1800" dirty="0"/>
              <a:t>- Se de outra forma, se uma instrução DOWN for executada em um semáforo com o igual a 0, o processo fica impedido do acesso, permanecendo numa fila de estado de espera e, não gerando overhead ao processador.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685800" y="152400"/>
            <a:ext cx="858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pt-BR" altLang="pt-BR" sz="3200" b="1">
                <a:solidFill>
                  <a:srgbClr val="000000"/>
                </a:solidFill>
                <a:effectLst>
                  <a:outerShdw blurRad="38100" dist="38100" dir="2700000" algn="tl">
                    <a:srgbClr val="C0C0C0"/>
                  </a:outerShdw>
                </a:effectLst>
                <a:latin typeface="Impact" pitchFamily="34" charset="0"/>
              </a:rPr>
              <a:t>7 – </a:t>
            </a:r>
            <a:r>
              <a:rPr lang="pt-BR" altLang="pt-BR" sz="3200" b="1">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a:solidFill>
                  <a:srgbClr val="000000"/>
                </a:solidFill>
                <a:effectLst>
                  <a:outerShdw blurRad="38100" dist="38100" dir="2700000" algn="tl">
                    <a:srgbClr val="C0C0C0"/>
                  </a:outerShdw>
                </a:effectLst>
                <a:latin typeface="Impact" pitchFamily="34" charset="0"/>
              </a:rPr>
              <a:t> </a:t>
            </a:r>
          </a:p>
        </p:txBody>
      </p:sp>
      <p:sp>
        <p:nvSpPr>
          <p:cNvPr id="14341"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 typeface="Wingdings" pitchFamily="2" charset="2"/>
              <a:buChar char="§"/>
            </a:pPr>
            <a:r>
              <a:rPr lang="pt-BR" altLang="pt-BR" sz="2800" b="1">
                <a:latin typeface="Arrus BT" charset="0"/>
                <a:cs typeface="Times New Roman" pitchFamily="18" charset="0"/>
              </a:rPr>
              <a:t> Utilização do Semáforo Binário na Exclusão Mútua</a:t>
            </a:r>
            <a:r>
              <a:rPr lang="en-US" altLang="pt-BR" sz="2800" b="1">
                <a:latin typeface="Arrus BT" charset="0"/>
                <a:cs typeface="Times New Roman" pitchFamily="18" charset="0"/>
              </a:rPr>
              <a:t> </a:t>
            </a:r>
            <a:endParaRPr lang="pt-BR" altLang="pt-BR" sz="2800" b="1">
              <a:latin typeface="Arrus BT" charset="0"/>
              <a:cs typeface="Times New Roman" pitchFamily="18" charset="0"/>
            </a:endParaRPr>
          </a:p>
          <a:p>
            <a:pPr eaLnBrk="1" hangingPunct="1">
              <a:spcBef>
                <a:spcPct val="50000"/>
              </a:spcBef>
              <a:buFont typeface="Wingdings" pitchFamily="2" charset="2"/>
              <a:buNone/>
            </a:pPr>
            <a:r>
              <a:rPr lang="pt-BR" altLang="pt-BR" sz="2800" b="1">
                <a:latin typeface="Arrus BT" charset="0"/>
                <a:cs typeface="Times New Roman" pitchFamily="18" charset="0"/>
              </a:rPr>
              <a:t>	</a:t>
            </a:r>
          </a:p>
        </p:txBody>
      </p:sp>
      <p:sp>
        <p:nvSpPr>
          <p:cNvPr id="14342" name="Text Box 6"/>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a:t>7/3</a:t>
            </a:r>
            <a:endParaRPr lang="en-US" altLang="pt-BR" sz="2400"/>
          </a:p>
        </p:txBody>
      </p:sp>
      <p:graphicFrame>
        <p:nvGraphicFramePr>
          <p:cNvPr id="14343" name="Object 7"/>
          <p:cNvGraphicFramePr>
            <a:graphicFrameLocks noChangeAspect="1"/>
          </p:cNvGraphicFramePr>
          <p:nvPr/>
        </p:nvGraphicFramePr>
        <p:xfrm>
          <a:off x="684213" y="1417638"/>
          <a:ext cx="6624637" cy="2803525"/>
        </p:xfrm>
        <a:graphic>
          <a:graphicData uri="http://schemas.openxmlformats.org/presentationml/2006/ole">
            <mc:AlternateContent xmlns:mc="http://schemas.openxmlformats.org/markup-compatibility/2006">
              <mc:Choice xmlns:v="urn:schemas-microsoft-com:vml" Requires="v">
                <p:oleObj spid="_x0000_s14363" name="CorelDRAW" r:id="rId3" imgW="3276600" imgH="2409825" progId="CorelDRAW.Graphic.10">
                  <p:embed/>
                </p:oleObj>
              </mc:Choice>
              <mc:Fallback>
                <p:oleObj name="CorelDRAW" r:id="rId3" imgW="3276600" imgH="2409825"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17638"/>
                        <a:ext cx="6624637"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4" name="CaixaDeTexto 2"/>
          <p:cNvSpPr txBox="1">
            <a:spLocks noChangeArrowheads="1"/>
          </p:cNvSpPr>
          <p:nvPr/>
        </p:nvSpPr>
        <p:spPr bwMode="auto">
          <a:xfrm>
            <a:off x="685800" y="4565352"/>
            <a:ext cx="78089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1800" dirty="0"/>
              <a:t>-O processo que está acessando recurso, ao sair de sua região critica, executa uma </a:t>
            </a:r>
            <a:r>
              <a:rPr lang="pt-BR" altLang="pt-BR" sz="1800" dirty="0" smtClean="0"/>
              <a:t>instrução </a:t>
            </a:r>
            <a:r>
              <a:rPr lang="pt-BR" altLang="pt-BR" sz="1800" dirty="0"/>
              <a:t>UP, e, se nenhum processo estiver aguardando a utilização do recurso, o valor do semáforo será incrementado, liberando o acesso ao recurso.</a:t>
            </a:r>
          </a:p>
          <a:p>
            <a:pPr eaLnBrk="1" hangingPunct="1">
              <a:spcBef>
                <a:spcPct val="0"/>
              </a:spcBef>
              <a:buFontTx/>
              <a:buNone/>
            </a:pPr>
            <a:endParaRPr lang="pt-BR" altLang="pt-BR" sz="1800" dirty="0"/>
          </a:p>
          <a:p>
            <a:pPr eaLnBrk="1" hangingPunct="1">
              <a:spcBef>
                <a:spcPct val="0"/>
              </a:spcBef>
              <a:buFontTx/>
              <a:buNone/>
            </a:pPr>
            <a:r>
              <a:rPr lang="pt-BR" altLang="pt-BR" sz="1800" dirty="0"/>
              <a:t>- Se houver mais de um processo esperando pelo uso de recurso, o sistema selecionará um processo na fila de espera associado ao recurso e alterará o estado de pronto, permitindo a entrada de outro processo.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4"/>
          <p:cNvSpPr txBox="1">
            <a:spLocks noChangeArrowheads="1"/>
          </p:cNvSpPr>
          <p:nvPr/>
        </p:nvSpPr>
        <p:spPr bwMode="auto">
          <a:xfrm>
            <a:off x="685800" y="152400"/>
            <a:ext cx="858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pt-BR" altLang="pt-BR" sz="3200" b="1" dirty="0">
                <a:solidFill>
                  <a:srgbClr val="000000"/>
                </a:solidFill>
                <a:effectLst>
                  <a:outerShdw blurRad="38100" dist="38100" dir="2700000" algn="tl">
                    <a:srgbClr val="C0C0C0"/>
                  </a:outerShdw>
                </a:effectLst>
                <a:latin typeface="Impact" pitchFamily="34" charset="0"/>
              </a:rPr>
              <a:t>7 – </a:t>
            </a:r>
            <a:r>
              <a:rPr lang="pt-BR" altLang="pt-BR" sz="3200" b="1" dirty="0">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dirty="0">
                <a:solidFill>
                  <a:srgbClr val="000000"/>
                </a:solidFill>
                <a:effectLst>
                  <a:outerShdw blurRad="38100" dist="38100" dir="2700000" algn="tl">
                    <a:srgbClr val="C0C0C0"/>
                  </a:outerShdw>
                </a:effectLst>
                <a:latin typeface="Impact" pitchFamily="34" charset="0"/>
              </a:rPr>
              <a:t> </a:t>
            </a:r>
          </a:p>
        </p:txBody>
      </p:sp>
      <p:sp>
        <p:nvSpPr>
          <p:cNvPr id="15365"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 typeface="Wingdings" pitchFamily="2" charset="2"/>
              <a:buChar char="§"/>
            </a:pPr>
            <a:r>
              <a:rPr lang="pt-BR" altLang="pt-BR" sz="2800" b="1">
                <a:latin typeface="Arrus BT" charset="0"/>
                <a:cs typeface="Times New Roman" pitchFamily="18" charset="0"/>
              </a:rPr>
              <a:t> Estrutura do Monitor</a:t>
            </a:r>
            <a:r>
              <a:rPr lang="en-US" altLang="pt-BR" sz="2800" b="1">
                <a:latin typeface="Arrus BT" charset="0"/>
                <a:cs typeface="Times New Roman" pitchFamily="18" charset="0"/>
              </a:rPr>
              <a:t> </a:t>
            </a:r>
            <a:endParaRPr lang="pt-BR" altLang="pt-BR" sz="2800" b="1">
              <a:latin typeface="Arrus BT" charset="0"/>
              <a:cs typeface="Times New Roman" pitchFamily="18" charset="0"/>
            </a:endParaRPr>
          </a:p>
          <a:p>
            <a:pPr eaLnBrk="1" hangingPunct="1">
              <a:spcBef>
                <a:spcPct val="50000"/>
              </a:spcBef>
              <a:buFont typeface="Wingdings" pitchFamily="2" charset="2"/>
              <a:buNone/>
            </a:pPr>
            <a:r>
              <a:rPr lang="pt-BR" altLang="pt-BR" sz="2800" b="1">
                <a:latin typeface="Arrus BT" charset="0"/>
                <a:cs typeface="Times New Roman" pitchFamily="18" charset="0"/>
              </a:rPr>
              <a:t>	</a:t>
            </a:r>
          </a:p>
        </p:txBody>
      </p:sp>
      <p:sp>
        <p:nvSpPr>
          <p:cNvPr id="15366" name="Text Box 6"/>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a:t>7/4</a:t>
            </a:r>
            <a:endParaRPr lang="en-US" altLang="pt-BR" sz="2400"/>
          </a:p>
        </p:txBody>
      </p:sp>
      <p:graphicFrame>
        <p:nvGraphicFramePr>
          <p:cNvPr id="15367" name="Object 7"/>
          <p:cNvGraphicFramePr>
            <a:graphicFrameLocks noChangeAspect="1"/>
          </p:cNvGraphicFramePr>
          <p:nvPr>
            <p:extLst>
              <p:ext uri="{D42A27DB-BD31-4B8C-83A1-F6EECF244321}">
                <p14:modId xmlns:p14="http://schemas.microsoft.com/office/powerpoint/2010/main" val="1279810844"/>
              </p:ext>
            </p:extLst>
          </p:nvPr>
        </p:nvGraphicFramePr>
        <p:xfrm>
          <a:off x="3923928" y="1267122"/>
          <a:ext cx="4986710" cy="3602038"/>
        </p:xfrm>
        <a:graphic>
          <a:graphicData uri="http://schemas.openxmlformats.org/presentationml/2006/ole">
            <mc:AlternateContent xmlns:mc="http://schemas.openxmlformats.org/markup-compatibility/2006">
              <mc:Choice xmlns:v="urn:schemas-microsoft-com:vml" Requires="v">
                <p:oleObj spid="_x0000_s15386" name="CorelDRAW" r:id="rId3" imgW="3248025" imgH="2152650" progId="CorelDRAW.Graphic.10">
                  <p:embed/>
                </p:oleObj>
              </mc:Choice>
              <mc:Fallback>
                <p:oleObj name="CorelDRAW" r:id="rId3" imgW="3248025" imgH="2152650"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267122"/>
                        <a:ext cx="4986710" cy="3602038"/>
                      </a:xfrm>
                      <a:prstGeom prst="rect">
                        <a:avLst/>
                      </a:prstGeom>
                      <a:noFill/>
                      <a:ln>
                        <a:noFill/>
                      </a:ln>
                      <a:extLst/>
                    </p:spPr>
                  </p:pic>
                </p:oleObj>
              </mc:Fallback>
            </mc:AlternateContent>
          </a:graphicData>
        </a:graphic>
      </p:graphicFrame>
      <p:sp>
        <p:nvSpPr>
          <p:cNvPr id="15368" name="CaixaDeTexto 1"/>
          <p:cNvSpPr txBox="1">
            <a:spLocks noChangeArrowheads="1"/>
          </p:cNvSpPr>
          <p:nvPr/>
        </p:nvSpPr>
        <p:spPr bwMode="auto">
          <a:xfrm>
            <a:off x="251520" y="4782840"/>
            <a:ext cx="4794250"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pt-BR" altLang="pt-BR" sz="1600" dirty="0"/>
              <a:t>Idealizado por </a:t>
            </a:r>
            <a:r>
              <a:rPr lang="pt-BR" altLang="pt-BR" sz="1600" dirty="0" err="1"/>
              <a:t>Hoare</a:t>
            </a:r>
            <a:r>
              <a:rPr lang="pt-BR" altLang="pt-BR" sz="1600" dirty="0"/>
              <a:t> (1974) e </a:t>
            </a:r>
            <a:r>
              <a:rPr lang="pt-BR" altLang="pt-BR" sz="1600" dirty="0" err="1"/>
              <a:t>Brinch</a:t>
            </a:r>
            <a:r>
              <a:rPr lang="pt-BR" altLang="pt-BR" sz="1600" dirty="0"/>
              <a:t> Hansen (1975).</a:t>
            </a:r>
          </a:p>
          <a:p>
            <a:pPr eaLnBrk="1" hangingPunct="1"/>
            <a:endParaRPr lang="pt-BR" altLang="pt-BR" sz="1600" dirty="0"/>
          </a:p>
          <a:p>
            <a:pPr eaLnBrk="1" hangingPunct="1"/>
            <a:r>
              <a:rPr lang="pt-BR" altLang="pt-BR" sz="1600" dirty="0"/>
              <a:t>São mecanismos de sincronização de alto nível e estruturados em função de serem implementados pelo compilador.</a:t>
            </a:r>
          </a:p>
          <a:p>
            <a:pPr eaLnBrk="1" hangingPunct="1"/>
            <a:endParaRPr lang="pt-BR" altLang="pt-BR" sz="1600" dirty="0"/>
          </a:p>
          <a:p>
            <a:pPr eaLnBrk="1" hangingPunct="1"/>
            <a:r>
              <a:rPr lang="pt-BR" altLang="pt-BR" sz="16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115888"/>
            <a:ext cx="7772400" cy="649287"/>
          </a:xfrm>
        </p:spPr>
        <p:txBody>
          <a:bodyPr/>
          <a:lstStyle/>
          <a:p>
            <a:pPr algn="l">
              <a:defRPr/>
            </a:pPr>
            <a:r>
              <a:rPr lang="pt-BR" altLang="pt-BR" b="1" dirty="0" smtClean="0">
                <a:solidFill>
                  <a:srgbClr val="000000"/>
                </a:solidFill>
                <a:effectLst>
                  <a:outerShdw blurRad="38100" dist="38100" dir="2700000" algn="tl">
                    <a:srgbClr val="C0C0C0"/>
                  </a:outerShdw>
                </a:effectLst>
                <a:latin typeface="Impact" pitchFamily="34" charset="0"/>
              </a:rPr>
              <a:t/>
            </a:r>
            <a:br>
              <a:rPr lang="pt-BR" altLang="pt-BR" b="1" dirty="0" smtClean="0">
                <a:solidFill>
                  <a:srgbClr val="000000"/>
                </a:solidFill>
                <a:effectLst>
                  <a:outerShdw blurRad="38100" dist="38100" dir="2700000" algn="tl">
                    <a:srgbClr val="C0C0C0"/>
                  </a:outerShdw>
                </a:effectLst>
                <a:latin typeface="Impact" pitchFamily="34" charset="0"/>
              </a:rPr>
            </a:br>
            <a:r>
              <a:rPr lang="pt-BR" altLang="pt-BR" sz="2800" b="1" dirty="0" smtClean="0">
                <a:solidFill>
                  <a:srgbClr val="000000"/>
                </a:solidFill>
                <a:effectLst>
                  <a:outerShdw blurRad="38100" dist="38100" dir="2700000" algn="tl">
                    <a:srgbClr val="C0C0C0"/>
                  </a:outerShdw>
                </a:effectLst>
                <a:latin typeface="Impact" pitchFamily="34" charset="0"/>
              </a:rPr>
              <a:t>7 </a:t>
            </a:r>
            <a:r>
              <a:rPr lang="pt-BR" altLang="pt-BR" sz="2800" b="1" dirty="0">
                <a:solidFill>
                  <a:srgbClr val="000000"/>
                </a:solidFill>
                <a:effectLst>
                  <a:outerShdw blurRad="38100" dist="38100" dir="2700000" algn="tl">
                    <a:srgbClr val="C0C0C0"/>
                  </a:outerShdw>
                </a:effectLst>
                <a:latin typeface="Impact" pitchFamily="34" charset="0"/>
              </a:rPr>
              <a:t>–</a:t>
            </a:r>
            <a:r>
              <a:rPr lang="pt-BR" altLang="pt-BR" b="1" dirty="0">
                <a:solidFill>
                  <a:srgbClr val="000000"/>
                </a:solidFill>
                <a:effectLst>
                  <a:outerShdw blurRad="38100" dist="38100" dir="2700000" algn="tl">
                    <a:srgbClr val="C0C0C0"/>
                  </a:outerShdw>
                </a:effectLst>
                <a:latin typeface="Impact" pitchFamily="34" charset="0"/>
              </a:rPr>
              <a:t> </a:t>
            </a:r>
            <a:r>
              <a:rPr lang="pt-BR" altLang="pt-BR" sz="2800" b="1" dirty="0">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2800" b="1" dirty="0">
                <a:solidFill>
                  <a:srgbClr val="000000"/>
                </a:solidFill>
                <a:effectLst>
                  <a:outerShdw blurRad="38100" dist="38100" dir="2700000" algn="tl">
                    <a:srgbClr val="C0C0C0"/>
                  </a:outerShdw>
                </a:effectLst>
                <a:latin typeface="Impact" pitchFamily="34" charset="0"/>
              </a:rPr>
              <a:t> </a:t>
            </a:r>
            <a:r>
              <a:rPr lang="en-US" altLang="pt-BR" b="1" dirty="0">
                <a:solidFill>
                  <a:srgbClr val="000000"/>
                </a:solidFill>
                <a:effectLst>
                  <a:outerShdw blurRad="38100" dist="38100" dir="2700000" algn="tl">
                    <a:srgbClr val="C0C0C0"/>
                  </a:outerShdw>
                </a:effectLst>
                <a:latin typeface="Impact" pitchFamily="34" charset="0"/>
              </a:rPr>
              <a:t/>
            </a:r>
            <a:br>
              <a:rPr lang="en-US" altLang="pt-BR" b="1" dirty="0">
                <a:solidFill>
                  <a:srgbClr val="000000"/>
                </a:solidFill>
                <a:effectLst>
                  <a:outerShdw blurRad="38100" dist="38100" dir="2700000" algn="tl">
                    <a:srgbClr val="C0C0C0"/>
                  </a:outerShdw>
                </a:effectLst>
                <a:latin typeface="Impact" pitchFamily="34" charset="0"/>
              </a:rPr>
            </a:br>
            <a:endParaRPr lang="pt-BR" dirty="0"/>
          </a:p>
        </p:txBody>
      </p:sp>
      <p:sp>
        <p:nvSpPr>
          <p:cNvPr id="16387" name="CaixaDeTexto 2"/>
          <p:cNvSpPr txBox="1">
            <a:spLocks noChangeArrowheads="1"/>
          </p:cNvSpPr>
          <p:nvPr/>
        </p:nvSpPr>
        <p:spPr bwMode="auto">
          <a:xfrm>
            <a:off x="250825" y="1196975"/>
            <a:ext cx="3960813"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pt-BR" altLang="pt-BR" sz="1800"/>
              <a:t>O Monitor é formado por procedimentos e variáveis encapsulados dentro de um modulo.</a:t>
            </a:r>
          </a:p>
          <a:p>
            <a:pPr eaLnBrk="1" hangingPunct="1"/>
            <a:endParaRPr lang="pt-BR" altLang="pt-BR" sz="1800"/>
          </a:p>
          <a:p>
            <a:pPr eaLnBrk="1" hangingPunct="1"/>
            <a:r>
              <a:rPr lang="pt-BR" altLang="pt-BR" sz="1800"/>
              <a:t>Somente um processo pode estar pode está executando um dos procedimentos do monitor em um determinado momento. ; outros processos ficam bloqueados até que possam estar ativos no monitor</a:t>
            </a:r>
          </a:p>
          <a:p>
            <a:pPr eaLnBrk="1" hangingPunct="1"/>
            <a:endParaRPr lang="pt-BR" altLang="pt-BR" sz="1800"/>
          </a:p>
        </p:txBody>
      </p:sp>
      <p:sp>
        <p:nvSpPr>
          <p:cNvPr id="16388" name="CaixaDeTexto 3"/>
          <p:cNvSpPr txBox="1">
            <a:spLocks noChangeArrowheads="1"/>
          </p:cNvSpPr>
          <p:nvPr/>
        </p:nvSpPr>
        <p:spPr bwMode="auto">
          <a:xfrm>
            <a:off x="4572000" y="1412875"/>
            <a:ext cx="4321175"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pt-BR" altLang="pt-BR" sz="1800"/>
              <a:t>MONITOR ECLUSAO_MUTUA;</a:t>
            </a:r>
          </a:p>
          <a:p>
            <a:pPr eaLnBrk="1" hangingPunct="1"/>
            <a:r>
              <a:rPr lang="pt-BR" altLang="pt-BR" sz="1800"/>
              <a:t>(* Declaração de variaveis do monitor*)</a:t>
            </a:r>
          </a:p>
          <a:p>
            <a:pPr eaLnBrk="1" hangingPunct="1"/>
            <a:r>
              <a:rPr lang="pt-BR" altLang="pt-BR" sz="1800"/>
              <a:t>PROCEDURE Regiao_Critica_1;</a:t>
            </a:r>
          </a:p>
          <a:p>
            <a:pPr eaLnBrk="1" hangingPunct="1"/>
            <a:r>
              <a:rPr lang="pt-BR" altLang="pt-BR" sz="1800"/>
              <a:t>BEGIN</a:t>
            </a:r>
          </a:p>
          <a:p>
            <a:pPr eaLnBrk="1" hangingPunct="1"/>
            <a:r>
              <a:rPr lang="pt-BR" altLang="pt-BR" sz="1800"/>
              <a:t>    --</a:t>
            </a:r>
          </a:p>
          <a:p>
            <a:pPr eaLnBrk="1" hangingPunct="1"/>
            <a:r>
              <a:rPr lang="pt-BR" altLang="pt-BR" sz="1800"/>
              <a:t>    --</a:t>
            </a:r>
          </a:p>
          <a:p>
            <a:pPr eaLnBrk="1" hangingPunct="1"/>
            <a:r>
              <a:rPr lang="pt-BR" altLang="pt-BR" sz="1800"/>
              <a:t>    --</a:t>
            </a:r>
          </a:p>
          <a:p>
            <a:pPr eaLnBrk="1" hangingPunct="1"/>
            <a:r>
              <a:rPr lang="pt-BR" altLang="pt-BR" sz="1800"/>
              <a:t>END;</a:t>
            </a:r>
          </a:p>
          <a:p>
            <a:pPr eaLnBrk="1" hangingPunct="1"/>
            <a:endParaRPr lang="pt-BR" altLang="pt-BR" sz="1800"/>
          </a:p>
          <a:p>
            <a:pPr eaLnBrk="1" hangingPunct="1"/>
            <a:r>
              <a:rPr lang="pt-BR" altLang="pt-BR" sz="1800"/>
              <a:t>PROCEDURE Regiao_Critica_2;</a:t>
            </a:r>
          </a:p>
          <a:p>
            <a:pPr eaLnBrk="1" hangingPunct="1"/>
            <a:r>
              <a:rPr lang="pt-BR" altLang="pt-BR" sz="1800"/>
              <a:t>BEGIN</a:t>
            </a:r>
          </a:p>
          <a:p>
            <a:pPr eaLnBrk="1" hangingPunct="1"/>
            <a:r>
              <a:rPr lang="pt-BR" altLang="pt-BR" sz="1800"/>
              <a:t>    --</a:t>
            </a:r>
          </a:p>
          <a:p>
            <a:pPr eaLnBrk="1" hangingPunct="1"/>
            <a:r>
              <a:rPr lang="pt-BR" altLang="pt-BR" sz="1800"/>
              <a:t>    --</a:t>
            </a:r>
          </a:p>
          <a:p>
            <a:pPr eaLnBrk="1" hangingPunct="1"/>
            <a:r>
              <a:rPr lang="pt-BR" altLang="pt-BR" sz="1800"/>
              <a:t>    --</a:t>
            </a:r>
          </a:p>
          <a:p>
            <a:pPr eaLnBrk="1" hangingPunct="1"/>
            <a:r>
              <a:rPr lang="pt-BR" altLang="pt-BR" sz="1800"/>
              <a:t>END;</a:t>
            </a:r>
          </a:p>
          <a:p>
            <a:pPr eaLnBrk="1" hangingPunct="1"/>
            <a:r>
              <a:rPr lang="pt-BR" altLang="pt-BR" sz="1800"/>
              <a:t>BEGIN</a:t>
            </a:r>
          </a:p>
          <a:p>
            <a:pPr eaLnBrk="1" hangingPunct="1"/>
            <a:r>
              <a:rPr lang="pt-BR" altLang="pt-BR" sz="1800"/>
              <a:t>   (* Codigo de inicialização *)</a:t>
            </a:r>
          </a:p>
          <a:p>
            <a:pPr eaLnBrk="1" hangingPunct="1"/>
            <a:r>
              <a:rPr lang="pt-BR" altLang="pt-BR" sz="1800"/>
              <a:t>END.</a:t>
            </a:r>
          </a:p>
          <a:p>
            <a:pPr eaLnBrk="1" hangingPunct="1"/>
            <a:endParaRPr lang="pt-BR" altLang="pt-B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4213" y="188913"/>
            <a:ext cx="7772400" cy="647700"/>
          </a:xfrm>
        </p:spPr>
        <p:txBody>
          <a:bodyPr/>
          <a:lstStyle/>
          <a:p>
            <a:pPr algn="l">
              <a:defRPr/>
            </a:pPr>
            <a:r>
              <a:rPr lang="pt-BR" altLang="pt-BR" sz="2800" b="1" dirty="0">
                <a:solidFill>
                  <a:srgbClr val="000000"/>
                </a:solidFill>
                <a:effectLst>
                  <a:outerShdw blurRad="38100" dist="38100" dir="2700000" algn="tl">
                    <a:srgbClr val="C0C0C0"/>
                  </a:outerShdw>
                </a:effectLst>
                <a:latin typeface="Impact" pitchFamily="34" charset="0"/>
              </a:rPr>
              <a:t>7 – </a:t>
            </a:r>
            <a:r>
              <a:rPr lang="pt-BR" altLang="pt-BR" sz="2800" b="1" dirty="0">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2800" b="1" dirty="0">
                <a:solidFill>
                  <a:srgbClr val="000000"/>
                </a:solidFill>
                <a:effectLst>
                  <a:outerShdw blurRad="38100" dist="38100" dir="2700000" algn="tl">
                    <a:srgbClr val="C0C0C0"/>
                  </a:outerShdw>
                </a:effectLst>
                <a:latin typeface="Impact" pitchFamily="34" charset="0"/>
              </a:rPr>
              <a:t> </a:t>
            </a:r>
            <a:endParaRPr lang="pt-BR" sz="2800" dirty="0"/>
          </a:p>
        </p:txBody>
      </p:sp>
      <p:sp>
        <p:nvSpPr>
          <p:cNvPr id="17411" name="CaixaDeTexto 2"/>
          <p:cNvSpPr txBox="1">
            <a:spLocks noChangeArrowheads="1"/>
          </p:cNvSpPr>
          <p:nvPr/>
        </p:nvSpPr>
        <p:spPr bwMode="auto">
          <a:xfrm>
            <a:off x="539552" y="1435998"/>
            <a:ext cx="3961011"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pt-BR" altLang="pt-BR" sz="1800" dirty="0"/>
              <a:t>A implementação da exclusão mútua utilizando monitores não é realizada diretamente pelo programador. As regiões críticas devem ser definidas como procedimentos do monitor, e o compilador se encarregará de garantir a exclusão mutua entre </a:t>
            </a:r>
            <a:r>
              <a:rPr lang="pt-BR" altLang="pt-BR" sz="1800" dirty="0" smtClean="0"/>
              <a:t>procedimentos</a:t>
            </a:r>
            <a:r>
              <a:rPr lang="pt-BR" altLang="pt-BR" sz="1800" dirty="0"/>
              <a:t>.</a:t>
            </a:r>
          </a:p>
          <a:p>
            <a:pPr eaLnBrk="1" hangingPunct="1"/>
            <a:endParaRPr lang="pt-BR" altLang="pt-BR" sz="1800" dirty="0"/>
          </a:p>
          <a:p>
            <a:pPr eaLnBrk="1" hangingPunct="1"/>
            <a:r>
              <a:rPr lang="pt-BR" altLang="pt-BR" sz="1800" dirty="0"/>
              <a:t>A comunicação do processo com o monitor é feita unicamente através de chamadas a seus procedimentos e dos parâmetros passados. </a:t>
            </a:r>
          </a:p>
          <a:p>
            <a:pPr eaLnBrk="1" hangingPunct="1"/>
            <a:endParaRPr lang="pt-BR" altLang="pt-BR" sz="1800" dirty="0"/>
          </a:p>
          <a:p>
            <a:pPr eaLnBrk="1" hangingPunct="1"/>
            <a:r>
              <a:rPr lang="pt-BR" altLang="pt-BR" sz="1800" dirty="0"/>
              <a:t>Neste exemplo: dois processos somam e diminuem, concorrentemente, o valor 1 da variável compartilhada X.</a:t>
            </a:r>
          </a:p>
          <a:p>
            <a:pPr eaLnBrk="1" hangingPunct="1"/>
            <a:endParaRPr lang="pt-BR" altLang="pt-BR" sz="1800" dirty="0"/>
          </a:p>
        </p:txBody>
      </p:sp>
      <p:sp>
        <p:nvSpPr>
          <p:cNvPr id="17412" name="CaixaDeTexto 3"/>
          <p:cNvSpPr txBox="1">
            <a:spLocks noChangeArrowheads="1"/>
          </p:cNvSpPr>
          <p:nvPr/>
        </p:nvSpPr>
        <p:spPr bwMode="auto">
          <a:xfrm>
            <a:off x="5003800" y="858838"/>
            <a:ext cx="360045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pt-BR" altLang="pt-BR" sz="1800"/>
              <a:t>PROGRAM Monitor_1;</a:t>
            </a:r>
          </a:p>
          <a:p>
            <a:pPr eaLnBrk="1" hangingPunct="1"/>
            <a:r>
              <a:rPr lang="pt-BR" altLang="pt-BR" sz="1800"/>
              <a:t>    MONITOR Região_Critica;</a:t>
            </a:r>
          </a:p>
          <a:p>
            <a:pPr eaLnBrk="1" hangingPunct="1"/>
            <a:r>
              <a:rPr lang="pt-BR" altLang="pt-BR" sz="1800"/>
              <a:t>           VAR X: INTEGER;</a:t>
            </a:r>
          </a:p>
          <a:p>
            <a:pPr eaLnBrk="1" hangingPunct="1"/>
            <a:r>
              <a:rPr lang="pt-BR" altLang="pt-BR" sz="1800"/>
              <a:t>          PROCEDURE Soma;</a:t>
            </a:r>
          </a:p>
          <a:p>
            <a:pPr eaLnBrk="1" hangingPunct="1"/>
            <a:r>
              <a:rPr lang="pt-BR" altLang="pt-BR" sz="1800"/>
              <a:t>          BEGIN </a:t>
            </a:r>
          </a:p>
          <a:p>
            <a:pPr eaLnBrk="1" hangingPunct="1"/>
            <a:r>
              <a:rPr lang="pt-BR" altLang="pt-BR" sz="1800"/>
              <a:t>               X:= X + 1;</a:t>
            </a:r>
          </a:p>
          <a:p>
            <a:pPr eaLnBrk="1" hangingPunct="1"/>
            <a:r>
              <a:rPr lang="pt-BR" altLang="pt-BR" sz="1800"/>
              <a:t>           END;</a:t>
            </a:r>
          </a:p>
          <a:p>
            <a:pPr eaLnBrk="1" hangingPunct="1"/>
            <a:r>
              <a:rPr lang="pt-BR" altLang="pt-BR" sz="1800"/>
              <a:t>      </a:t>
            </a:r>
          </a:p>
          <a:p>
            <a:pPr eaLnBrk="1" hangingPunct="1"/>
            <a:r>
              <a:rPr lang="pt-BR" altLang="pt-BR" sz="1800"/>
              <a:t>          PROCEDURE Dimunui;</a:t>
            </a:r>
          </a:p>
          <a:p>
            <a:pPr eaLnBrk="1" hangingPunct="1"/>
            <a:r>
              <a:rPr lang="pt-BR" altLang="pt-BR" sz="1800"/>
              <a:t>          BEGIN </a:t>
            </a:r>
          </a:p>
          <a:p>
            <a:pPr eaLnBrk="1" hangingPunct="1"/>
            <a:r>
              <a:rPr lang="pt-BR" altLang="pt-BR" sz="1800"/>
              <a:t>               X:= X - 1;</a:t>
            </a:r>
          </a:p>
          <a:p>
            <a:pPr eaLnBrk="1" hangingPunct="1"/>
            <a:r>
              <a:rPr lang="pt-BR" altLang="pt-BR" sz="1800"/>
              <a:t>           END;</a:t>
            </a:r>
          </a:p>
          <a:p>
            <a:pPr eaLnBrk="1" hangingPunct="1"/>
            <a:r>
              <a:rPr lang="pt-BR" altLang="pt-BR" sz="1800"/>
              <a:t>           BEGIN</a:t>
            </a:r>
          </a:p>
          <a:p>
            <a:pPr eaLnBrk="1" hangingPunct="1"/>
            <a:r>
              <a:rPr lang="pt-BR" altLang="pt-BR" sz="1800"/>
              <a:t>                X:=0</a:t>
            </a:r>
          </a:p>
          <a:p>
            <a:pPr eaLnBrk="1" hangingPunct="1"/>
            <a:r>
              <a:rPr lang="pt-BR" altLang="pt-BR" sz="1800"/>
              <a:t>           END.</a:t>
            </a:r>
          </a:p>
          <a:p>
            <a:pPr eaLnBrk="1" hangingPunct="1"/>
            <a:r>
              <a:rPr lang="pt-BR" altLang="pt-BR" sz="1800"/>
              <a:t>   BEGIN</a:t>
            </a:r>
          </a:p>
          <a:p>
            <a:pPr eaLnBrk="1" hangingPunct="1"/>
            <a:r>
              <a:rPr lang="pt-BR" altLang="pt-BR" sz="1800"/>
              <a:t>       PARBEGIN</a:t>
            </a:r>
          </a:p>
          <a:p>
            <a:pPr eaLnBrk="1" hangingPunct="1"/>
            <a:r>
              <a:rPr lang="pt-BR" altLang="pt-BR" sz="1800"/>
              <a:t>              Regiao_Critica.Soma;</a:t>
            </a:r>
          </a:p>
          <a:p>
            <a:pPr eaLnBrk="1" hangingPunct="1"/>
            <a:r>
              <a:rPr lang="pt-BR" altLang="pt-BR" sz="1800"/>
              <a:t>               Regiao_Critica.Diminui;</a:t>
            </a:r>
          </a:p>
          <a:p>
            <a:pPr eaLnBrk="1" hangingPunct="1"/>
            <a:r>
              <a:rPr lang="pt-BR" altLang="pt-BR" sz="1800"/>
              <a:t>        PAREND;</a:t>
            </a:r>
          </a:p>
          <a:p>
            <a:pPr eaLnBrk="1" hangingPunct="1"/>
            <a:r>
              <a:rPr lang="pt-BR" altLang="pt-BR" sz="1800"/>
              <a:t>END.</a:t>
            </a:r>
          </a:p>
          <a:p>
            <a:pPr eaLnBrk="1" hangingPunct="1"/>
            <a:endParaRPr lang="pt-BR" altLang="pt-B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 Box 4"/>
          <p:cNvSpPr txBox="1">
            <a:spLocks noChangeArrowheads="1"/>
          </p:cNvSpPr>
          <p:nvPr/>
        </p:nvSpPr>
        <p:spPr bwMode="auto">
          <a:xfrm>
            <a:off x="685800" y="152400"/>
            <a:ext cx="858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pt-BR" altLang="pt-BR" sz="3200" b="1">
                <a:solidFill>
                  <a:srgbClr val="000000"/>
                </a:solidFill>
                <a:effectLst>
                  <a:outerShdw blurRad="38100" dist="38100" dir="2700000" algn="tl">
                    <a:srgbClr val="C0C0C0"/>
                  </a:outerShdw>
                </a:effectLst>
                <a:latin typeface="Impact" pitchFamily="34" charset="0"/>
              </a:rPr>
              <a:t>7 – </a:t>
            </a:r>
            <a:r>
              <a:rPr lang="pt-BR" altLang="pt-BR" sz="3200" b="1">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a:solidFill>
                  <a:srgbClr val="000000"/>
                </a:solidFill>
                <a:effectLst>
                  <a:outerShdw blurRad="38100" dist="38100" dir="2700000" algn="tl">
                    <a:srgbClr val="C0C0C0"/>
                  </a:outerShdw>
                </a:effectLst>
                <a:latin typeface="Impact" pitchFamily="34" charset="0"/>
              </a:rPr>
              <a:t> </a:t>
            </a:r>
          </a:p>
        </p:txBody>
      </p:sp>
      <p:sp>
        <p:nvSpPr>
          <p:cNvPr id="18437"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 typeface="Wingdings" pitchFamily="2" charset="2"/>
              <a:buChar char="§"/>
            </a:pPr>
            <a:r>
              <a:rPr lang="pt-BR" altLang="pt-BR" sz="2800" b="1">
                <a:latin typeface="Arrus BT" charset="0"/>
                <a:cs typeface="Times New Roman" pitchFamily="18" charset="0"/>
              </a:rPr>
              <a:t> Transmissão de Mensagem</a:t>
            </a:r>
            <a:r>
              <a:rPr lang="en-US" altLang="pt-BR" sz="2800" b="1">
                <a:latin typeface="Arrus BT" charset="0"/>
                <a:cs typeface="Times New Roman" pitchFamily="18" charset="0"/>
              </a:rPr>
              <a:t> </a:t>
            </a:r>
            <a:endParaRPr lang="pt-BR" altLang="pt-BR" sz="2800" b="1">
              <a:latin typeface="Arrus BT" charset="0"/>
              <a:cs typeface="Times New Roman" pitchFamily="18" charset="0"/>
            </a:endParaRPr>
          </a:p>
          <a:p>
            <a:pPr eaLnBrk="1" hangingPunct="1">
              <a:spcBef>
                <a:spcPct val="50000"/>
              </a:spcBef>
              <a:buFont typeface="Wingdings" pitchFamily="2" charset="2"/>
              <a:buNone/>
            </a:pPr>
            <a:r>
              <a:rPr lang="pt-BR" altLang="pt-BR" sz="2800" b="1">
                <a:latin typeface="Arrus BT" charset="0"/>
                <a:cs typeface="Times New Roman" pitchFamily="18" charset="0"/>
              </a:rPr>
              <a:t>	</a:t>
            </a:r>
          </a:p>
        </p:txBody>
      </p:sp>
      <p:sp>
        <p:nvSpPr>
          <p:cNvPr id="18438" name="Text Box 6"/>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a:t>7/6</a:t>
            </a:r>
            <a:endParaRPr lang="en-US" altLang="pt-BR" sz="2400"/>
          </a:p>
        </p:txBody>
      </p:sp>
      <p:graphicFrame>
        <p:nvGraphicFramePr>
          <p:cNvPr id="18439" name="Object 7"/>
          <p:cNvGraphicFramePr>
            <a:graphicFrameLocks noChangeAspect="1"/>
          </p:cNvGraphicFramePr>
          <p:nvPr/>
        </p:nvGraphicFramePr>
        <p:xfrm>
          <a:off x="4662488" y="1452563"/>
          <a:ext cx="4090987" cy="2176462"/>
        </p:xfrm>
        <a:graphic>
          <a:graphicData uri="http://schemas.openxmlformats.org/presentationml/2006/ole">
            <mc:AlternateContent xmlns:mc="http://schemas.openxmlformats.org/markup-compatibility/2006">
              <mc:Choice xmlns:v="urn:schemas-microsoft-com:vml" Requires="v">
                <p:oleObj spid="_x0000_s18458" name="CorelDRAW" r:id="rId3" imgW="3162300" imgH="1133475" progId="CorelDRAW.Graphic.10">
                  <p:embed/>
                </p:oleObj>
              </mc:Choice>
              <mc:Fallback>
                <p:oleObj name="CorelDRAW" r:id="rId3" imgW="3162300" imgH="1133475"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488" y="1452563"/>
                        <a:ext cx="4090987"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CaixaDeTexto 1"/>
          <p:cNvSpPr txBox="1">
            <a:spLocks noChangeArrowheads="1"/>
          </p:cNvSpPr>
          <p:nvPr/>
        </p:nvSpPr>
        <p:spPr bwMode="auto">
          <a:xfrm>
            <a:off x="609600" y="1628775"/>
            <a:ext cx="338613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pt-BR" altLang="pt-BR" sz="1800" dirty="0"/>
              <a:t>Limitações de semáforos e monitores:</a:t>
            </a:r>
          </a:p>
          <a:p>
            <a:pPr eaLnBrk="1" hangingPunct="1"/>
            <a:r>
              <a:rPr lang="pt-BR" altLang="pt-BR" sz="1800" dirty="0"/>
              <a:t> – Ambos são boas soluções somente para </a:t>
            </a:r>
            <a:r>
              <a:rPr lang="pt-BR" altLang="pt-BR" sz="1800" dirty="0" err="1"/>
              <a:t>CPUs</a:t>
            </a:r>
            <a:r>
              <a:rPr lang="pt-BR" altLang="pt-BR" sz="1800" dirty="0"/>
              <a:t> com memória compartilhada. </a:t>
            </a:r>
          </a:p>
          <a:p>
            <a:pPr eaLnBrk="1" hangingPunct="1"/>
            <a:r>
              <a:rPr lang="pt-BR" altLang="pt-BR" sz="1800" dirty="0"/>
              <a:t>Não são boas soluções para sistema distribuídos; </a:t>
            </a:r>
          </a:p>
          <a:p>
            <a:pPr eaLnBrk="1" hangingPunct="1"/>
            <a:r>
              <a:rPr lang="pt-BR" altLang="pt-BR" sz="1800" dirty="0"/>
              <a:t>– Nenhuma das soluções provê troca de informações entre processo que estão em diferentes máquinas; </a:t>
            </a:r>
          </a:p>
          <a:p>
            <a:pPr eaLnBrk="1" hangingPunct="1"/>
            <a:r>
              <a:rPr lang="pt-BR" altLang="pt-BR" sz="1800" dirty="0"/>
              <a:t>– Monitores dependem de uma linguagem de programação </a:t>
            </a:r>
          </a:p>
          <a:p>
            <a:pPr eaLnBrk="1" hangingPunct="1"/>
            <a:r>
              <a:rPr lang="pt-BR" altLang="pt-BR" sz="1800" dirty="0"/>
              <a:t>– poucas linguagens suportam Monitores;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685800" y="152400"/>
            <a:ext cx="858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pt-BR" altLang="pt-BR" sz="3200" b="1">
                <a:solidFill>
                  <a:srgbClr val="000000"/>
                </a:solidFill>
                <a:effectLst>
                  <a:outerShdw blurRad="38100" dist="38100" dir="2700000" algn="tl">
                    <a:srgbClr val="C0C0C0"/>
                  </a:outerShdw>
                </a:effectLst>
                <a:latin typeface="Impact" pitchFamily="34" charset="0"/>
              </a:rPr>
              <a:t>7 – </a:t>
            </a:r>
            <a:r>
              <a:rPr lang="pt-BR" altLang="pt-BR" sz="3200" b="1">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a:solidFill>
                  <a:srgbClr val="000000"/>
                </a:solidFill>
                <a:effectLst>
                  <a:outerShdw blurRad="38100" dist="38100" dir="2700000" algn="tl">
                    <a:srgbClr val="C0C0C0"/>
                  </a:outerShdw>
                </a:effectLst>
                <a:latin typeface="Impact" pitchFamily="34" charset="0"/>
              </a:rPr>
              <a:t> </a:t>
            </a:r>
          </a:p>
        </p:txBody>
      </p:sp>
      <p:sp>
        <p:nvSpPr>
          <p:cNvPr id="19461"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 typeface="Wingdings" pitchFamily="2" charset="2"/>
              <a:buChar char="§"/>
            </a:pPr>
            <a:r>
              <a:rPr lang="pt-BR" altLang="pt-BR" sz="2800" b="1">
                <a:latin typeface="Arrus BT" charset="0"/>
                <a:cs typeface="Times New Roman" pitchFamily="18" charset="0"/>
              </a:rPr>
              <a:t> Comunicação Direta e Indireta</a:t>
            </a:r>
          </a:p>
          <a:p>
            <a:pPr eaLnBrk="1" hangingPunct="1">
              <a:spcBef>
                <a:spcPct val="50000"/>
              </a:spcBef>
              <a:buFont typeface="Wingdings" pitchFamily="2" charset="2"/>
              <a:buNone/>
            </a:pPr>
            <a:r>
              <a:rPr lang="pt-BR" altLang="pt-BR" sz="2800" b="1">
                <a:latin typeface="Arrus BT" charset="0"/>
                <a:cs typeface="Times New Roman" pitchFamily="18" charset="0"/>
              </a:rPr>
              <a:t>	</a:t>
            </a:r>
          </a:p>
        </p:txBody>
      </p:sp>
      <p:sp>
        <p:nvSpPr>
          <p:cNvPr id="19462" name="Text Box 6"/>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a:t>7/7</a:t>
            </a:r>
            <a:endParaRPr lang="en-US" altLang="pt-BR" sz="2400"/>
          </a:p>
        </p:txBody>
      </p:sp>
      <p:graphicFrame>
        <p:nvGraphicFramePr>
          <p:cNvPr id="19463" name="Object 7"/>
          <p:cNvGraphicFramePr>
            <a:graphicFrameLocks noChangeAspect="1"/>
          </p:cNvGraphicFramePr>
          <p:nvPr/>
        </p:nvGraphicFramePr>
        <p:xfrm>
          <a:off x="4500563" y="1733550"/>
          <a:ext cx="4103687" cy="1704975"/>
        </p:xfrm>
        <a:graphic>
          <a:graphicData uri="http://schemas.openxmlformats.org/presentationml/2006/ole">
            <mc:AlternateContent xmlns:mc="http://schemas.openxmlformats.org/markup-compatibility/2006">
              <mc:Choice xmlns:v="urn:schemas-microsoft-com:vml" Requires="v">
                <p:oleObj spid="_x0000_s19500" name="CorelDRAW" r:id="rId3" imgW="3162300" imgH="942975" progId="CorelDRAW.Graphic.10">
                  <p:embed/>
                </p:oleObj>
              </mc:Choice>
              <mc:Fallback>
                <p:oleObj name="CorelDRAW" r:id="rId3" imgW="3162300" imgH="942975"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733550"/>
                        <a:ext cx="4103687"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4" name="Object 8"/>
          <p:cNvGraphicFramePr>
            <a:graphicFrameLocks noChangeAspect="1"/>
          </p:cNvGraphicFramePr>
          <p:nvPr/>
        </p:nvGraphicFramePr>
        <p:xfrm>
          <a:off x="4427538" y="3789363"/>
          <a:ext cx="4248150" cy="2916237"/>
        </p:xfrm>
        <a:graphic>
          <a:graphicData uri="http://schemas.openxmlformats.org/presentationml/2006/ole">
            <mc:AlternateContent xmlns:mc="http://schemas.openxmlformats.org/markup-compatibility/2006">
              <mc:Choice xmlns:v="urn:schemas-microsoft-com:vml" Requires="v">
                <p:oleObj spid="_x0000_s19501" name="CorelDRAW" r:id="rId5" imgW="3267075" imgH="1647825" progId="CorelDRAW.Graphic.10">
                  <p:embed/>
                </p:oleObj>
              </mc:Choice>
              <mc:Fallback>
                <p:oleObj name="CorelDRAW" r:id="rId5" imgW="3267075" imgH="1647825" progId="CorelDRAW.Graphic.10">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3789363"/>
                        <a:ext cx="4248150"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CaixaDeTexto 1"/>
          <p:cNvSpPr txBox="1">
            <a:spLocks noChangeArrowheads="1"/>
          </p:cNvSpPr>
          <p:nvPr/>
        </p:nvSpPr>
        <p:spPr bwMode="auto">
          <a:xfrm>
            <a:off x="395536" y="1773238"/>
            <a:ext cx="3886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pt-BR" altLang="pt-BR" sz="1800" dirty="0"/>
              <a:t>A troca de mensagens é um mecanismo de comunicação e sincronização entre processos. O S.O possui um sistema de mensagem que suporta esse mecanismo sem que haja necessidade do uso de variáveis compartilhadas. Para que haja comunicação entre processos, deve existir um canal de  comunicação, podendo esse meio ser um buffer ou  um link de uma rede de computadores.</a:t>
            </a:r>
          </a:p>
          <a:p>
            <a:pPr algn="just" eaLnBrk="1" hangingPunct="1"/>
            <a:endParaRPr lang="pt-BR" altLang="pt-BR" sz="1800" dirty="0"/>
          </a:p>
          <a:p>
            <a:pPr algn="just" eaLnBrk="1" hangingPunct="1"/>
            <a:endParaRPr lang="pt-BR" altLang="pt-BR"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Text Box 4"/>
          <p:cNvSpPr txBox="1">
            <a:spLocks noChangeArrowheads="1"/>
          </p:cNvSpPr>
          <p:nvPr/>
        </p:nvSpPr>
        <p:spPr bwMode="auto">
          <a:xfrm>
            <a:off x="685800" y="152400"/>
            <a:ext cx="858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pt-BR" altLang="pt-BR" sz="3200" b="1">
                <a:solidFill>
                  <a:srgbClr val="000000"/>
                </a:solidFill>
                <a:effectLst>
                  <a:outerShdw blurRad="38100" dist="38100" dir="2700000" algn="tl">
                    <a:srgbClr val="C0C0C0"/>
                  </a:outerShdw>
                </a:effectLst>
                <a:latin typeface="Impact" pitchFamily="34" charset="0"/>
              </a:rPr>
              <a:t>7 – </a:t>
            </a:r>
            <a:r>
              <a:rPr lang="pt-BR" altLang="pt-BR" sz="3200" b="1">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a:solidFill>
                  <a:srgbClr val="000000"/>
                </a:solidFill>
                <a:effectLst>
                  <a:outerShdw blurRad="38100" dist="38100" dir="2700000" algn="tl">
                    <a:srgbClr val="C0C0C0"/>
                  </a:outerShdw>
                </a:effectLst>
                <a:latin typeface="Impact" pitchFamily="34" charset="0"/>
              </a:rPr>
              <a:t> </a:t>
            </a:r>
          </a:p>
        </p:txBody>
      </p:sp>
      <p:sp>
        <p:nvSpPr>
          <p:cNvPr id="20485"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 typeface="Wingdings" pitchFamily="2" charset="2"/>
              <a:buChar char="§"/>
            </a:pPr>
            <a:r>
              <a:rPr lang="pt-BR" altLang="pt-BR" sz="2800" b="1" dirty="0">
                <a:latin typeface="Arrus BT" charset="0"/>
                <a:cs typeface="Times New Roman" pitchFamily="18" charset="0"/>
              </a:rPr>
              <a:t> </a:t>
            </a:r>
            <a:r>
              <a:rPr lang="pt-BR" altLang="pt-BR" sz="2800" b="1" dirty="0" err="1">
                <a:latin typeface="Arrus BT" charset="0"/>
                <a:cs typeface="Times New Roman" pitchFamily="18" charset="0"/>
              </a:rPr>
              <a:t>Deadlock</a:t>
            </a:r>
            <a:r>
              <a:rPr lang="pt-BR" altLang="pt-BR" sz="2800" b="1" dirty="0">
                <a:latin typeface="Arrus BT" charset="0"/>
                <a:cs typeface="Times New Roman" pitchFamily="18" charset="0"/>
              </a:rPr>
              <a:t> – Espera Circular</a:t>
            </a:r>
          </a:p>
          <a:p>
            <a:pPr eaLnBrk="1" hangingPunct="1">
              <a:spcBef>
                <a:spcPct val="50000"/>
              </a:spcBef>
              <a:buFont typeface="Wingdings" pitchFamily="2" charset="2"/>
              <a:buNone/>
            </a:pPr>
            <a:r>
              <a:rPr lang="pt-BR" altLang="pt-BR" sz="2800" b="1" dirty="0">
                <a:latin typeface="Arrus BT" charset="0"/>
                <a:cs typeface="Times New Roman" pitchFamily="18" charset="0"/>
              </a:rPr>
              <a:t>	</a:t>
            </a:r>
          </a:p>
        </p:txBody>
      </p:sp>
      <p:graphicFrame>
        <p:nvGraphicFramePr>
          <p:cNvPr id="20487" name="Object 7"/>
          <p:cNvGraphicFramePr>
            <a:graphicFrameLocks noChangeAspect="1"/>
          </p:cNvGraphicFramePr>
          <p:nvPr>
            <p:extLst>
              <p:ext uri="{D42A27DB-BD31-4B8C-83A1-F6EECF244321}">
                <p14:modId xmlns:p14="http://schemas.microsoft.com/office/powerpoint/2010/main" val="2750523817"/>
              </p:ext>
            </p:extLst>
          </p:nvPr>
        </p:nvGraphicFramePr>
        <p:xfrm>
          <a:off x="4751015" y="2765648"/>
          <a:ext cx="3781425" cy="2895600"/>
        </p:xfrm>
        <a:graphic>
          <a:graphicData uri="http://schemas.openxmlformats.org/presentationml/2006/ole">
            <mc:AlternateContent xmlns:mc="http://schemas.openxmlformats.org/markup-compatibility/2006">
              <mc:Choice xmlns:v="urn:schemas-microsoft-com:vml" Requires="v">
                <p:oleObj spid="_x0000_s20508" name="CorelDRAW" r:id="rId3" imgW="3943350" imgH="3019425" progId="CorelDRAW.Graphic.10">
                  <p:embed/>
                </p:oleObj>
              </mc:Choice>
              <mc:Fallback>
                <p:oleObj name="CorelDRAW" r:id="rId3" imgW="3943350" imgH="3019425"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1015" y="2765648"/>
                        <a:ext cx="37814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CaixaDeTexto 1"/>
          <p:cNvSpPr txBox="1">
            <a:spLocks noChangeArrowheads="1"/>
          </p:cNvSpPr>
          <p:nvPr/>
        </p:nvSpPr>
        <p:spPr bwMode="auto">
          <a:xfrm>
            <a:off x="685799" y="5661248"/>
            <a:ext cx="78089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pt-BR" altLang="pt-BR" sz="1800" dirty="0"/>
              <a:t>Nesse exemplo clássico de </a:t>
            </a:r>
            <a:r>
              <a:rPr lang="pt-BR" altLang="pt-BR" sz="1800" i="1" dirty="0" err="1"/>
              <a:t>deadlock</a:t>
            </a:r>
            <a:r>
              <a:rPr lang="pt-BR" altLang="pt-BR" sz="1800" dirty="0"/>
              <a:t>, é facilmente visível a condição de </a:t>
            </a:r>
            <a:r>
              <a:rPr lang="pt-BR" altLang="pt-BR" sz="1800" b="1" dirty="0"/>
              <a:t>espera circular</a:t>
            </a:r>
            <a:r>
              <a:rPr lang="pt-BR" altLang="pt-BR" sz="1800" dirty="0"/>
              <a:t> em que os processos se encontram, onde cada um solicita o recurso que está alocado ao outro processo.</a:t>
            </a:r>
          </a:p>
        </p:txBody>
      </p:sp>
      <p:sp>
        <p:nvSpPr>
          <p:cNvPr id="20489" name="CaixaDeTexto 2"/>
          <p:cNvSpPr txBox="1">
            <a:spLocks noChangeArrowheads="1"/>
          </p:cNvSpPr>
          <p:nvPr/>
        </p:nvSpPr>
        <p:spPr bwMode="auto">
          <a:xfrm>
            <a:off x="467544" y="3114973"/>
            <a:ext cx="3456756"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r>
              <a:rPr lang="pt-BR" altLang="pt-BR" sz="1800" dirty="0"/>
              <a:t> situação em que ocorre um impasse, e dois </a:t>
            </a:r>
            <a:r>
              <a:rPr lang="pt-BR" altLang="pt-BR" sz="1800" dirty="0" smtClean="0"/>
              <a:t>ou mais</a:t>
            </a:r>
            <a:r>
              <a:rPr lang="pt-BR" altLang="pt-BR" sz="1800" dirty="0"/>
              <a:t> processos ficam impedidos de continuar suas execuções - ou seja, ficam bloqueados, esperando uns pelos outros</a:t>
            </a:r>
          </a:p>
        </p:txBody>
      </p:sp>
      <p:sp>
        <p:nvSpPr>
          <p:cNvPr id="2" name="Retângulo 1"/>
          <p:cNvSpPr/>
          <p:nvPr/>
        </p:nvSpPr>
        <p:spPr>
          <a:xfrm>
            <a:off x="685800" y="1441807"/>
            <a:ext cx="7702550" cy="1200329"/>
          </a:xfrm>
          <a:prstGeom prst="rect">
            <a:avLst/>
          </a:prstGeom>
        </p:spPr>
        <p:txBody>
          <a:bodyPr wrap="square">
            <a:spAutoFit/>
          </a:bodyPr>
          <a:lstStyle/>
          <a:p>
            <a:r>
              <a:rPr lang="pt-BR" sz="1800" dirty="0"/>
              <a:t>Um conjunto de N processos está em </a:t>
            </a:r>
            <a:r>
              <a:rPr lang="pt-BR" sz="1800" i="1" dirty="0" err="1"/>
              <a:t>deadlock</a:t>
            </a:r>
            <a:r>
              <a:rPr lang="pt-BR" sz="1800" i="1" dirty="0"/>
              <a:t> </a:t>
            </a:r>
            <a:r>
              <a:rPr lang="pt-BR" sz="1800" dirty="0"/>
              <a:t>quando cada um dos N processos </a:t>
            </a:r>
            <a:r>
              <a:rPr lang="pt-BR" sz="1800" dirty="0" smtClean="0"/>
              <a:t>está bloqueado </a:t>
            </a:r>
            <a:r>
              <a:rPr lang="pt-BR" sz="1800" dirty="0"/>
              <a:t>à espera de um evento que somente pode ser causado por um dos N </a:t>
            </a:r>
            <a:r>
              <a:rPr lang="pt-BR" sz="1800" dirty="0" smtClean="0"/>
              <a:t>processos do </a:t>
            </a:r>
            <a:r>
              <a:rPr lang="pt-BR" sz="1800" dirty="0"/>
              <a:t>conjunto. Obviamente, essa situação somente pode ser alterada por alguma </a:t>
            </a:r>
            <a:r>
              <a:rPr lang="pt-BR" sz="1800" dirty="0" smtClean="0"/>
              <a:t>iniciativa que </a:t>
            </a:r>
            <a:r>
              <a:rPr lang="pt-BR" sz="1800" dirty="0"/>
              <a:t>parta de um processo fora do conjunto dos N processos</a:t>
            </a:r>
            <a:r>
              <a:rPr lang="pt-BR" sz="1800" dirty="0" smtClean="0"/>
              <a:t>.</a:t>
            </a:r>
            <a:endParaRPr lang="pt-BR"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260649"/>
            <a:ext cx="7772400" cy="720080"/>
          </a:xfrm>
        </p:spPr>
        <p:txBody>
          <a:bodyPr/>
          <a:lstStyle/>
          <a:p>
            <a:r>
              <a:rPr lang="pt-BR" sz="2400" dirty="0" smtClean="0"/>
              <a:t>Exercício</a:t>
            </a:r>
            <a:endParaRPr lang="pt-BR" sz="2400" dirty="0"/>
          </a:p>
        </p:txBody>
      </p:sp>
      <p:sp>
        <p:nvSpPr>
          <p:cNvPr id="3" name="Retângulo 2"/>
          <p:cNvSpPr/>
          <p:nvPr/>
        </p:nvSpPr>
        <p:spPr>
          <a:xfrm>
            <a:off x="323528" y="1190357"/>
            <a:ext cx="8568952" cy="4524315"/>
          </a:xfrm>
          <a:prstGeom prst="rect">
            <a:avLst/>
          </a:prstGeom>
        </p:spPr>
        <p:txBody>
          <a:bodyPr wrap="square">
            <a:spAutoFit/>
          </a:bodyPr>
          <a:lstStyle/>
          <a:p>
            <a:r>
              <a:rPr lang="pt-BR" sz="1600" dirty="0" smtClean="0"/>
              <a:t>1) Defina </a:t>
            </a:r>
            <a:r>
              <a:rPr lang="pt-BR" sz="1600" dirty="0"/>
              <a:t>o que é uma aplicação concorrente e dê um exemplo de sua utilização.</a:t>
            </a:r>
          </a:p>
          <a:p>
            <a:r>
              <a:rPr lang="pt-BR" sz="1600" dirty="0" smtClean="0"/>
              <a:t>2) Considere </a:t>
            </a:r>
            <a:r>
              <a:rPr lang="pt-BR" sz="1600" dirty="0"/>
              <a:t>uma aplicação que utilize uma matriz na memória principal para a comunicação entre</a:t>
            </a:r>
          </a:p>
          <a:p>
            <a:r>
              <a:rPr lang="pt-BR" sz="1600" dirty="0"/>
              <a:t>vários processos concorrentes. Que tipo de problema pode ocorrer quando dois ou mais processos</a:t>
            </a:r>
          </a:p>
          <a:p>
            <a:r>
              <a:rPr lang="pt-BR" sz="1600" dirty="0"/>
              <a:t>acessam uma mesma posição da matriz?</a:t>
            </a:r>
          </a:p>
          <a:p>
            <a:r>
              <a:rPr lang="pt-BR" sz="1600" dirty="0" smtClean="0"/>
              <a:t>3) O </a:t>
            </a:r>
            <a:r>
              <a:rPr lang="pt-BR" sz="1600" dirty="0"/>
              <a:t>que é exclusão mútua e como é implementada?</a:t>
            </a:r>
          </a:p>
          <a:p>
            <a:r>
              <a:rPr lang="pt-BR" sz="1600" dirty="0" smtClean="0"/>
              <a:t>4) Como </a:t>
            </a:r>
            <a:r>
              <a:rPr lang="pt-BR" sz="1600" dirty="0"/>
              <a:t>seria possível resolver os problemas decorrentes do compartilhamento da matriz, </a:t>
            </a:r>
            <a:r>
              <a:rPr lang="pt-BR" sz="1600" dirty="0" smtClean="0"/>
              <a:t>apresentado anteriormente</a:t>
            </a:r>
            <a:r>
              <a:rPr lang="pt-BR" sz="1600" dirty="0"/>
              <a:t>, utilizando o conceito de exclusão mútua?</a:t>
            </a:r>
          </a:p>
          <a:p>
            <a:r>
              <a:rPr lang="pt-BR" sz="1600" dirty="0" smtClean="0"/>
              <a:t>5) O </a:t>
            </a:r>
            <a:r>
              <a:rPr lang="pt-BR" sz="1600" dirty="0"/>
              <a:t>que é </a:t>
            </a:r>
            <a:r>
              <a:rPr lang="pt-BR" sz="1600" dirty="0" err="1"/>
              <a:t>starvation</a:t>
            </a:r>
            <a:r>
              <a:rPr lang="pt-BR" sz="1600" dirty="0"/>
              <a:t> e como podemos solucionar esse problema?</a:t>
            </a:r>
          </a:p>
          <a:p>
            <a:r>
              <a:rPr lang="pt-BR" sz="1600" dirty="0" smtClean="0"/>
              <a:t>6¨Qual </a:t>
            </a:r>
            <a:r>
              <a:rPr lang="pt-BR" sz="1600" dirty="0"/>
              <a:t>o problema com a solução que desabilita as interrupções para implementar a exclusão mútua?</a:t>
            </a:r>
          </a:p>
          <a:p>
            <a:r>
              <a:rPr lang="pt-BR" sz="1600" dirty="0" smtClean="0"/>
              <a:t>7) O </a:t>
            </a:r>
            <a:r>
              <a:rPr lang="pt-BR" sz="1600" dirty="0"/>
              <a:t>que é espera ocupada e qual o seu problema?</a:t>
            </a:r>
          </a:p>
          <a:p>
            <a:r>
              <a:rPr lang="pt-BR" sz="1600" dirty="0" smtClean="0"/>
              <a:t>8) Explique </a:t>
            </a:r>
            <a:r>
              <a:rPr lang="pt-BR" sz="1600" dirty="0"/>
              <a:t>o que é sincronização condicional e dê um exemplo de sua utilização.</a:t>
            </a:r>
          </a:p>
          <a:p>
            <a:r>
              <a:rPr lang="pt-BR" sz="1600" dirty="0" smtClean="0"/>
              <a:t>9) Explique </a:t>
            </a:r>
            <a:r>
              <a:rPr lang="pt-BR" sz="1600" dirty="0"/>
              <a:t>o que são semáforos e dê dois exemplos de sua utilização: um para a solução da </a:t>
            </a:r>
            <a:r>
              <a:rPr lang="pt-BR" sz="1600" dirty="0" smtClean="0"/>
              <a:t>exclusão mútua </a:t>
            </a:r>
            <a:r>
              <a:rPr lang="pt-BR" sz="1600" dirty="0"/>
              <a:t>e outro para a sincronização condicional.</a:t>
            </a:r>
          </a:p>
          <a:p>
            <a:r>
              <a:rPr lang="pt-BR" sz="1600" dirty="0" smtClean="0"/>
              <a:t>10) Explique </a:t>
            </a:r>
            <a:r>
              <a:rPr lang="pt-BR" sz="1600" dirty="0"/>
              <a:t>o que são monitores e dê dois exemplos de sua utilização: um para a solução da </a:t>
            </a:r>
            <a:r>
              <a:rPr lang="pt-BR" sz="1600" dirty="0" smtClean="0"/>
              <a:t>exclusão mútua </a:t>
            </a:r>
            <a:r>
              <a:rPr lang="pt-BR" sz="1600" dirty="0"/>
              <a:t>e outro para a sincronização condicional.</a:t>
            </a:r>
          </a:p>
          <a:p>
            <a:r>
              <a:rPr lang="pt-BR" sz="1600" dirty="0" smtClean="0"/>
              <a:t>11) Qual </a:t>
            </a:r>
            <a:r>
              <a:rPr lang="pt-BR" sz="1600" dirty="0"/>
              <a:t>a vantagem da forma assíncrona de comunicação entre processos e como esta pode ser</a:t>
            </a:r>
          </a:p>
          <a:p>
            <a:r>
              <a:rPr lang="pt-BR" sz="1600" dirty="0"/>
              <a:t>implementada?</a:t>
            </a:r>
          </a:p>
          <a:p>
            <a:r>
              <a:rPr lang="pt-BR" sz="1600" dirty="0" smtClean="0"/>
              <a:t>12) O </a:t>
            </a:r>
            <a:r>
              <a:rPr lang="pt-BR" sz="1600" dirty="0"/>
              <a:t>que é </a:t>
            </a:r>
            <a:r>
              <a:rPr lang="pt-BR" sz="1600" dirty="0" err="1"/>
              <a:t>deadlock</a:t>
            </a:r>
            <a:r>
              <a:rPr lang="pt-BR" sz="1600" dirty="0"/>
              <a:t>, quais as condições para obtê-lo e quais as soluções possíveis?</a:t>
            </a:r>
          </a:p>
        </p:txBody>
      </p:sp>
    </p:spTree>
    <p:extLst>
      <p:ext uri="{BB962C8B-B14F-4D97-AF65-F5344CB8AC3E}">
        <p14:creationId xmlns:p14="http://schemas.microsoft.com/office/powerpoint/2010/main" val="95051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685800" y="152400"/>
            <a:ext cx="858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pt-BR" altLang="pt-BR" sz="3200" b="1" dirty="0">
                <a:solidFill>
                  <a:srgbClr val="000000"/>
                </a:solidFill>
                <a:effectLst>
                  <a:outerShdw blurRad="38100" dist="38100" dir="2700000" algn="tl">
                    <a:srgbClr val="C0C0C0"/>
                  </a:outerShdw>
                </a:effectLst>
                <a:latin typeface="Impact" pitchFamily="34" charset="0"/>
              </a:rPr>
              <a:t>7 – </a:t>
            </a:r>
            <a:r>
              <a:rPr lang="pt-BR" altLang="pt-BR" sz="3200" b="1" dirty="0">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dirty="0">
                <a:solidFill>
                  <a:srgbClr val="000000"/>
                </a:solidFill>
                <a:effectLst>
                  <a:outerShdw blurRad="38100" dist="38100" dir="2700000" algn="tl">
                    <a:srgbClr val="C0C0C0"/>
                  </a:outerShdw>
                </a:effectLst>
                <a:latin typeface="Impact" pitchFamily="34" charset="0"/>
              </a:rPr>
              <a:t> </a:t>
            </a:r>
          </a:p>
        </p:txBody>
      </p:sp>
      <p:sp>
        <p:nvSpPr>
          <p:cNvPr id="3077" name="Rectangle 6"/>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 typeface="Wingdings" pitchFamily="2" charset="2"/>
              <a:buChar char="§"/>
            </a:pPr>
            <a:r>
              <a:rPr lang="pt-BR" altLang="pt-BR" sz="2800" b="1">
                <a:latin typeface="Arrus BT" charset="0"/>
                <a:cs typeface="Times New Roman" pitchFamily="18" charset="0"/>
              </a:rPr>
              <a:t> Sincronização e Comunicação</a:t>
            </a:r>
          </a:p>
          <a:p>
            <a:pPr eaLnBrk="1" hangingPunct="1">
              <a:spcBef>
                <a:spcPct val="50000"/>
              </a:spcBef>
              <a:buFont typeface="Wingdings" pitchFamily="2" charset="2"/>
              <a:buNone/>
            </a:pPr>
            <a:r>
              <a:rPr lang="pt-BR" altLang="pt-BR" sz="2800" b="1">
                <a:latin typeface="Arrus BT" charset="0"/>
                <a:cs typeface="Times New Roman" pitchFamily="18" charset="0"/>
              </a:rPr>
              <a:t>	</a:t>
            </a:r>
          </a:p>
        </p:txBody>
      </p:sp>
      <p:sp>
        <p:nvSpPr>
          <p:cNvPr id="3078" name="Text Box 7"/>
          <p:cNvSpPr txBox="1">
            <a:spLocks noChangeArrowheads="1"/>
          </p:cNvSpPr>
          <p:nvPr/>
        </p:nvSpPr>
        <p:spPr bwMode="auto">
          <a:xfrm>
            <a:off x="8494713" y="6400800"/>
            <a:ext cx="573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a:t>7/1</a:t>
            </a:r>
            <a:endParaRPr lang="en-US" altLang="pt-BR" sz="2400"/>
          </a:p>
        </p:txBody>
      </p:sp>
      <p:graphicFrame>
        <p:nvGraphicFramePr>
          <p:cNvPr id="3079" name="Object 14"/>
          <p:cNvGraphicFramePr>
            <a:graphicFrameLocks noChangeAspect="1"/>
          </p:cNvGraphicFramePr>
          <p:nvPr/>
        </p:nvGraphicFramePr>
        <p:xfrm>
          <a:off x="838200" y="1484313"/>
          <a:ext cx="4525963" cy="2466975"/>
        </p:xfrm>
        <a:graphic>
          <a:graphicData uri="http://schemas.openxmlformats.org/presentationml/2006/ole">
            <mc:AlternateContent xmlns:mc="http://schemas.openxmlformats.org/markup-compatibility/2006">
              <mc:Choice xmlns:v="urn:schemas-microsoft-com:vml" Requires="v">
                <p:oleObj spid="_x0000_s3099" name="CorelDRAW" r:id="rId3" imgW="3600450" imgH="1638300" progId="CorelDRAW.Graphic.10">
                  <p:embed/>
                </p:oleObj>
              </mc:Choice>
              <mc:Fallback>
                <p:oleObj name="CorelDRAW" r:id="rId3" imgW="3600450" imgH="1638300" progId="CorelDRAW.Graphic.10">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84313"/>
                        <a:ext cx="4525963"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0" name="CaixaDeTexto 1"/>
          <p:cNvSpPr txBox="1">
            <a:spLocks noChangeArrowheads="1"/>
          </p:cNvSpPr>
          <p:nvPr/>
        </p:nvSpPr>
        <p:spPr bwMode="auto">
          <a:xfrm>
            <a:off x="5364163" y="1531938"/>
            <a:ext cx="3735387"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pt-BR" altLang="pt-BR" sz="1800"/>
              <a:t>Muitas vezes em uma aplicação concorrente, é necessário que um processo comuniquem-se entre si. Esta comunicação pode ser implementada através de diversos mecanismos, como variáveis compartilhadas na memória principal ou troca de mensagens. </a:t>
            </a:r>
          </a:p>
          <a:p>
            <a:pPr algn="just" eaLnBrk="1" hangingPunct="1">
              <a:spcBef>
                <a:spcPct val="0"/>
              </a:spcBef>
              <a:buFontTx/>
              <a:buNone/>
            </a:pPr>
            <a:r>
              <a:rPr lang="pt-BR" altLang="pt-BR" sz="1800"/>
              <a:t>Os mecanismos de sincronização garantem a comunicação entre processos e o acesso a recursos compartilhados.</a:t>
            </a:r>
          </a:p>
        </p:txBody>
      </p:sp>
      <p:sp>
        <p:nvSpPr>
          <p:cNvPr id="3081" name="CaixaDeTexto 2"/>
          <p:cNvSpPr txBox="1">
            <a:spLocks noChangeArrowheads="1"/>
          </p:cNvSpPr>
          <p:nvPr/>
        </p:nvSpPr>
        <p:spPr bwMode="auto">
          <a:xfrm>
            <a:off x="685800" y="4549775"/>
            <a:ext cx="82073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1800"/>
              <a:t>Exemplo: Dois processos concorrentes compartilham um buffer para trocar informações através de operações de gravação e leitura. Neste caso, um processo só poderá gravar dados no buffer se ele não estiver cheio. Da mesma forma, um processo só poderá ler dados armazenados do buffer caso exista algum dado para ser lido. Em ambos os casos, os processos deverão aguardar até que o buffer esteja pronto.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685800" y="152400"/>
            <a:ext cx="858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pt-BR" altLang="pt-BR" sz="3200" b="1" dirty="0">
                <a:solidFill>
                  <a:srgbClr val="000000"/>
                </a:solidFill>
                <a:effectLst>
                  <a:outerShdw blurRad="38100" dist="38100" dir="2700000" algn="tl">
                    <a:srgbClr val="C0C0C0"/>
                  </a:outerShdw>
                </a:effectLst>
                <a:latin typeface="Impact" pitchFamily="34" charset="0"/>
              </a:rPr>
              <a:t>7 – </a:t>
            </a:r>
            <a:r>
              <a:rPr lang="pt-BR" altLang="pt-BR" sz="3200" b="1" dirty="0">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dirty="0">
                <a:solidFill>
                  <a:srgbClr val="000000"/>
                </a:solidFill>
                <a:effectLst>
                  <a:outerShdw blurRad="38100" dist="38100" dir="2700000" algn="tl">
                    <a:srgbClr val="C0C0C0"/>
                  </a:outerShdw>
                </a:effectLst>
                <a:latin typeface="Impact" pitchFamily="34" charset="0"/>
              </a:rPr>
              <a:t> </a:t>
            </a:r>
          </a:p>
        </p:txBody>
      </p:sp>
      <p:sp>
        <p:nvSpPr>
          <p:cNvPr id="4101" name="Rectangle 5"/>
          <p:cNvSpPr>
            <a:spLocks noChangeArrowheads="1"/>
          </p:cNvSpPr>
          <p:nvPr/>
        </p:nvSpPr>
        <p:spPr bwMode="auto">
          <a:xfrm>
            <a:off x="609600" y="838200"/>
            <a:ext cx="8534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 typeface="Wingdings" pitchFamily="2" charset="2"/>
              <a:buChar char="§"/>
            </a:pPr>
            <a:r>
              <a:rPr lang="pt-BR" altLang="pt-BR" sz="2800" b="1">
                <a:latin typeface="Arrus BT" charset="0"/>
                <a:cs typeface="Times New Roman" pitchFamily="18" charset="0"/>
              </a:rPr>
              <a:t> Concorrência em Programas</a:t>
            </a:r>
            <a:r>
              <a:rPr lang="en-US" altLang="pt-BR" sz="2800" b="1">
                <a:latin typeface="Arrus BT" charset="0"/>
                <a:cs typeface="Times New Roman" pitchFamily="18" charset="0"/>
              </a:rPr>
              <a:t> </a:t>
            </a:r>
            <a:endParaRPr lang="pt-BR" altLang="pt-BR" sz="2800" b="1">
              <a:latin typeface="Arrus BT" charset="0"/>
              <a:cs typeface="Times New Roman" pitchFamily="18" charset="0"/>
            </a:endParaRPr>
          </a:p>
          <a:p>
            <a:pPr eaLnBrk="1" hangingPunct="1">
              <a:spcBef>
                <a:spcPct val="50000"/>
              </a:spcBef>
              <a:buFont typeface="Wingdings" pitchFamily="2" charset="2"/>
              <a:buNone/>
            </a:pPr>
            <a:r>
              <a:rPr lang="pt-BR" altLang="pt-BR" sz="2800" b="1">
                <a:latin typeface="Arrus BT" charset="0"/>
                <a:cs typeface="Times New Roman" pitchFamily="18" charset="0"/>
              </a:rPr>
              <a:t>	</a:t>
            </a:r>
          </a:p>
        </p:txBody>
      </p:sp>
      <p:graphicFrame>
        <p:nvGraphicFramePr>
          <p:cNvPr id="4103" name="Object 7"/>
          <p:cNvGraphicFramePr>
            <a:graphicFrameLocks noChangeAspect="1"/>
          </p:cNvGraphicFramePr>
          <p:nvPr/>
        </p:nvGraphicFramePr>
        <p:xfrm>
          <a:off x="1143000" y="1585913"/>
          <a:ext cx="5445125" cy="2995612"/>
        </p:xfrm>
        <a:graphic>
          <a:graphicData uri="http://schemas.openxmlformats.org/presentationml/2006/ole">
            <mc:AlternateContent xmlns:mc="http://schemas.openxmlformats.org/markup-compatibility/2006">
              <mc:Choice xmlns:v="urn:schemas-microsoft-com:vml" Requires="v">
                <p:oleObj spid="_x0000_s4123" name="CorelDRAW" r:id="rId3" imgW="4676775" imgH="3686175" progId="CorelDRAW.Graphic.10">
                  <p:embed/>
                </p:oleObj>
              </mc:Choice>
              <mc:Fallback>
                <p:oleObj name="CorelDRAW" r:id="rId3" imgW="4676775" imgH="3686175" progId="CorelDRAW.Graphic.1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585913"/>
                        <a:ext cx="5445125"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4" name="CaixaDeTexto 1"/>
          <p:cNvSpPr txBox="1">
            <a:spLocks noChangeArrowheads="1"/>
          </p:cNvSpPr>
          <p:nvPr/>
        </p:nvSpPr>
        <p:spPr bwMode="auto">
          <a:xfrm>
            <a:off x="971550" y="4581525"/>
            <a:ext cx="734536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pt-BR" altLang="pt-BR" sz="1800" dirty="0"/>
              <a:t>O comando PARBEGIN especifica que a sequência de comandos seja executada concorrentemente em uma ordem imprevisível, através da criação de um processo (procecsso_1, Processo_2, </a:t>
            </a:r>
            <a:r>
              <a:rPr lang="pt-BR" altLang="pt-BR" sz="1800" dirty="0" err="1"/>
              <a:t>processo_n</a:t>
            </a:r>
            <a:r>
              <a:rPr lang="pt-BR" altLang="pt-BR" sz="1800" dirty="0"/>
              <a:t>). O comando PAREND	, define um ponto de sincronização, onde o processamento só continuará quando todos os processos ou threads criados já tiverem terminado suas execuções.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388" y="609600"/>
            <a:ext cx="8640762" cy="442913"/>
          </a:xfrm>
        </p:spPr>
        <p:txBody>
          <a:bodyPr/>
          <a:lstStyle/>
          <a:p>
            <a:pPr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 </a:t>
            </a:r>
            <a:r>
              <a:rPr lang="pt-BR" altLang="pt-BR" sz="3200" b="1" dirty="0" smtClean="0">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dirty="0" smtClean="0">
                <a:solidFill>
                  <a:srgbClr val="000000"/>
                </a:solidFill>
                <a:effectLst>
                  <a:outerShdw blurRad="38100" dist="38100" dir="2700000" algn="tl">
                    <a:srgbClr val="C0C0C0"/>
                  </a:outerShdw>
                </a:effectLst>
                <a:latin typeface="Impact" pitchFamily="34" charset="0"/>
              </a:rPr>
              <a:t> </a:t>
            </a:r>
            <a:r>
              <a:rPr lang="en-US" altLang="pt-BR" b="1" dirty="0" smtClean="0">
                <a:solidFill>
                  <a:srgbClr val="000000"/>
                </a:solidFill>
                <a:effectLst>
                  <a:outerShdw blurRad="38100" dist="38100" dir="2700000" algn="tl">
                    <a:srgbClr val="C0C0C0"/>
                  </a:outerShdw>
                </a:effectLst>
                <a:latin typeface="Impact" pitchFamily="34" charset="0"/>
              </a:rPr>
              <a:t/>
            </a:r>
            <a:br>
              <a:rPr lang="en-US" altLang="pt-BR" b="1" dirty="0" smtClean="0">
                <a:solidFill>
                  <a:srgbClr val="000000"/>
                </a:solidFill>
                <a:effectLst>
                  <a:outerShdw blurRad="38100" dist="38100" dir="2700000" algn="tl">
                    <a:srgbClr val="C0C0C0"/>
                  </a:outerShdw>
                </a:effectLst>
                <a:latin typeface="Impact" pitchFamily="34" charset="0"/>
              </a:rPr>
            </a:br>
            <a:endParaRPr lang="pt-BR" dirty="0" smtClean="0"/>
          </a:p>
        </p:txBody>
      </p:sp>
      <p:sp>
        <p:nvSpPr>
          <p:cNvPr id="5123" name="CaixaDeTexto 2"/>
          <p:cNvSpPr txBox="1">
            <a:spLocks noChangeArrowheads="1"/>
          </p:cNvSpPr>
          <p:nvPr/>
        </p:nvSpPr>
        <p:spPr bwMode="auto">
          <a:xfrm>
            <a:off x="436563" y="908050"/>
            <a:ext cx="748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b="1">
                <a:latin typeface="Arrus BT" charset="0"/>
                <a:cs typeface="Times New Roman" pitchFamily="18" charset="0"/>
              </a:rPr>
              <a:t> Concorrência em Programas</a:t>
            </a:r>
            <a:endParaRPr lang="pt-BR" altLang="pt-BR" sz="2400"/>
          </a:p>
        </p:txBody>
      </p:sp>
      <p:sp>
        <p:nvSpPr>
          <p:cNvPr id="5124" name="CaixaDeTexto 4"/>
          <p:cNvSpPr txBox="1">
            <a:spLocks noChangeArrowheads="1"/>
          </p:cNvSpPr>
          <p:nvPr/>
        </p:nvSpPr>
        <p:spPr bwMode="auto">
          <a:xfrm>
            <a:off x="539750" y="1628775"/>
            <a:ext cx="756126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pt-BR" altLang="pt-BR" sz="1800" dirty="0"/>
              <a:t>Exemplo: do funcionamento dos comando PARBEGIN E PAREND em uma  Aplicação concorrente,  o Programa  expressão realiza um cálculo do valor da  expressão aritmética descrita a seguir:</a:t>
            </a:r>
          </a:p>
          <a:p>
            <a:pPr algn="just" eaLnBrk="1" hangingPunct="1">
              <a:spcBef>
                <a:spcPct val="0"/>
              </a:spcBef>
              <a:buFontTx/>
              <a:buNone/>
            </a:pPr>
            <a:endParaRPr lang="pt-BR" altLang="pt-BR" sz="1800" dirty="0"/>
          </a:p>
          <a:p>
            <a:pPr eaLnBrk="1" hangingPunct="1">
              <a:spcBef>
                <a:spcPct val="0"/>
              </a:spcBef>
              <a:buFontTx/>
              <a:buNone/>
            </a:pPr>
            <a:r>
              <a:rPr lang="pt-BR" altLang="pt-BR" sz="1800" dirty="0"/>
              <a:t>X := SQRT(1024) + (35.4 * 0.23) – (302/7)</a:t>
            </a:r>
          </a:p>
          <a:p>
            <a:pPr eaLnBrk="1" hangingPunct="1">
              <a:spcBef>
                <a:spcPct val="0"/>
              </a:spcBef>
              <a:buFontTx/>
              <a:buNone/>
            </a:pPr>
            <a:endParaRPr lang="pt-BR" altLang="pt-BR" sz="1800" dirty="0"/>
          </a:p>
          <a:p>
            <a:pPr eaLnBrk="1" hangingPunct="1">
              <a:spcBef>
                <a:spcPct val="0"/>
              </a:spcBef>
              <a:buFontTx/>
              <a:buNone/>
            </a:pPr>
            <a:endParaRPr lang="pt-BR" altLang="pt-BR" sz="1800" dirty="0"/>
          </a:p>
          <a:p>
            <a:pPr eaLnBrk="1" hangingPunct="1">
              <a:spcBef>
                <a:spcPct val="0"/>
              </a:spcBef>
              <a:buFontTx/>
              <a:buNone/>
            </a:pPr>
            <a:r>
              <a:rPr lang="pt-BR" altLang="pt-BR" sz="1800" dirty="0"/>
              <a:t>PROGRAM   </a:t>
            </a:r>
            <a:r>
              <a:rPr lang="pt-BR" altLang="pt-BR" sz="1800" dirty="0" err="1"/>
              <a:t>Expressao</a:t>
            </a:r>
            <a:r>
              <a:rPr lang="pt-BR" altLang="pt-BR" sz="1800" dirty="0"/>
              <a:t>;</a:t>
            </a:r>
          </a:p>
          <a:p>
            <a:pPr eaLnBrk="1" hangingPunct="1">
              <a:spcBef>
                <a:spcPct val="0"/>
              </a:spcBef>
              <a:buFontTx/>
              <a:buNone/>
            </a:pPr>
            <a:r>
              <a:rPr lang="pt-BR" altLang="pt-BR" sz="1800" dirty="0"/>
              <a:t>      VAR X,  Temp1, Temp2, Temp3 : REAL;</a:t>
            </a:r>
          </a:p>
          <a:p>
            <a:pPr eaLnBrk="1" hangingPunct="1">
              <a:spcBef>
                <a:spcPct val="0"/>
              </a:spcBef>
              <a:buFontTx/>
              <a:buNone/>
            </a:pPr>
            <a:r>
              <a:rPr lang="pt-BR" altLang="pt-BR" sz="1800" dirty="0"/>
              <a:t>BEGIN</a:t>
            </a:r>
          </a:p>
          <a:p>
            <a:pPr eaLnBrk="1" hangingPunct="1">
              <a:spcBef>
                <a:spcPct val="0"/>
              </a:spcBef>
              <a:buFontTx/>
              <a:buNone/>
            </a:pPr>
            <a:r>
              <a:rPr lang="pt-BR" altLang="pt-BR" sz="1800" dirty="0"/>
              <a:t>          PARBEGIN</a:t>
            </a:r>
          </a:p>
          <a:p>
            <a:pPr eaLnBrk="1" hangingPunct="1">
              <a:spcBef>
                <a:spcPct val="0"/>
              </a:spcBef>
              <a:buFontTx/>
              <a:buNone/>
            </a:pPr>
            <a:r>
              <a:rPr lang="pt-BR" altLang="pt-BR" sz="1800" dirty="0"/>
              <a:t>                     Temp1  :=  SQRT(1024);</a:t>
            </a:r>
          </a:p>
          <a:p>
            <a:pPr eaLnBrk="1" hangingPunct="1">
              <a:spcBef>
                <a:spcPct val="0"/>
              </a:spcBef>
              <a:buFontTx/>
              <a:buNone/>
            </a:pPr>
            <a:r>
              <a:rPr lang="pt-BR" altLang="pt-BR" sz="1800" dirty="0"/>
              <a:t>                     Temp2  :=  35.4 * 0.23;</a:t>
            </a:r>
          </a:p>
          <a:p>
            <a:pPr eaLnBrk="1" hangingPunct="1">
              <a:spcBef>
                <a:spcPct val="0"/>
              </a:spcBef>
              <a:buFontTx/>
              <a:buNone/>
            </a:pPr>
            <a:r>
              <a:rPr lang="pt-BR" altLang="pt-BR" sz="1800" dirty="0"/>
              <a:t>                     Temp3  :=  302 / 7;</a:t>
            </a:r>
          </a:p>
          <a:p>
            <a:pPr eaLnBrk="1" hangingPunct="1">
              <a:spcBef>
                <a:spcPct val="0"/>
              </a:spcBef>
              <a:buFontTx/>
              <a:buNone/>
            </a:pPr>
            <a:r>
              <a:rPr lang="pt-BR" altLang="pt-BR" sz="1800" dirty="0"/>
              <a:t>          PAREND;</a:t>
            </a:r>
          </a:p>
          <a:p>
            <a:pPr eaLnBrk="1" hangingPunct="1">
              <a:spcBef>
                <a:spcPct val="0"/>
              </a:spcBef>
              <a:buFontTx/>
              <a:buNone/>
            </a:pPr>
            <a:r>
              <a:rPr lang="pt-BR" altLang="pt-BR" sz="1800" dirty="0"/>
              <a:t>          X  :=  Temp1  + Temp2  -  Temp3;</a:t>
            </a:r>
          </a:p>
          <a:p>
            <a:pPr eaLnBrk="1" hangingPunct="1">
              <a:spcBef>
                <a:spcPct val="0"/>
              </a:spcBef>
              <a:buFontTx/>
              <a:buNone/>
            </a:pPr>
            <a:r>
              <a:rPr lang="pt-BR" altLang="pt-BR" sz="1800" dirty="0"/>
              <a:t>          WRITELN( ‘X  = ’, X);</a:t>
            </a:r>
          </a:p>
          <a:p>
            <a:pPr eaLnBrk="1" hangingPunct="1">
              <a:spcBef>
                <a:spcPct val="0"/>
              </a:spcBef>
              <a:buFontTx/>
              <a:buNone/>
            </a:pPr>
            <a:r>
              <a:rPr lang="pt-BR" altLang="pt-BR" sz="1800" dirty="0"/>
              <a:t>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388" y="609600"/>
            <a:ext cx="8640762" cy="442913"/>
          </a:xfrm>
        </p:spPr>
        <p:txBody>
          <a:bodyPr/>
          <a:lstStyle/>
          <a:p>
            <a:pPr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 </a:t>
            </a:r>
            <a:r>
              <a:rPr lang="pt-BR" altLang="pt-BR" sz="3200" b="1" dirty="0" smtClean="0">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dirty="0" smtClean="0">
                <a:solidFill>
                  <a:srgbClr val="000000"/>
                </a:solidFill>
                <a:effectLst>
                  <a:outerShdw blurRad="38100" dist="38100" dir="2700000" algn="tl">
                    <a:srgbClr val="C0C0C0"/>
                  </a:outerShdw>
                </a:effectLst>
                <a:latin typeface="Impact" pitchFamily="34" charset="0"/>
              </a:rPr>
              <a:t> </a:t>
            </a:r>
            <a:r>
              <a:rPr lang="en-US" altLang="pt-BR" b="1" dirty="0" smtClean="0">
                <a:solidFill>
                  <a:srgbClr val="000000"/>
                </a:solidFill>
                <a:effectLst>
                  <a:outerShdw blurRad="38100" dist="38100" dir="2700000" algn="tl">
                    <a:srgbClr val="C0C0C0"/>
                  </a:outerShdw>
                </a:effectLst>
                <a:latin typeface="Impact" pitchFamily="34" charset="0"/>
              </a:rPr>
              <a:t/>
            </a:r>
            <a:br>
              <a:rPr lang="en-US" altLang="pt-BR" b="1" dirty="0" smtClean="0">
                <a:solidFill>
                  <a:srgbClr val="000000"/>
                </a:solidFill>
                <a:effectLst>
                  <a:outerShdw blurRad="38100" dist="38100" dir="2700000" algn="tl">
                    <a:srgbClr val="C0C0C0"/>
                  </a:outerShdw>
                </a:effectLst>
                <a:latin typeface="Impact" pitchFamily="34" charset="0"/>
              </a:rPr>
            </a:br>
            <a:endParaRPr lang="pt-BR" dirty="0" smtClean="0"/>
          </a:p>
        </p:txBody>
      </p:sp>
      <p:sp>
        <p:nvSpPr>
          <p:cNvPr id="6147" name="CaixaDeTexto 2"/>
          <p:cNvSpPr txBox="1">
            <a:spLocks noChangeArrowheads="1"/>
          </p:cNvSpPr>
          <p:nvPr/>
        </p:nvSpPr>
        <p:spPr bwMode="auto">
          <a:xfrm>
            <a:off x="436563" y="908050"/>
            <a:ext cx="748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b="1">
                <a:latin typeface="Arrus BT" charset="0"/>
                <a:cs typeface="Times New Roman" pitchFamily="18" charset="0"/>
              </a:rPr>
              <a:t> Problema de Compartilhamento de Recursos</a:t>
            </a:r>
            <a:endParaRPr lang="pt-BR" altLang="pt-BR" sz="2400"/>
          </a:p>
        </p:txBody>
      </p:sp>
      <p:sp>
        <p:nvSpPr>
          <p:cNvPr id="6148" name="CaixaDeTexto 4"/>
          <p:cNvSpPr txBox="1">
            <a:spLocks noChangeArrowheads="1"/>
          </p:cNvSpPr>
          <p:nvPr/>
        </p:nvSpPr>
        <p:spPr bwMode="auto">
          <a:xfrm>
            <a:off x="539750" y="1628775"/>
            <a:ext cx="7561263"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pt-BR" altLang="pt-BR" sz="1800" dirty="0" smtClean="0"/>
              <a:t>Exemplo1: Dois </a:t>
            </a:r>
            <a:r>
              <a:rPr lang="pt-BR" altLang="pt-BR" sz="1800" dirty="0"/>
              <a:t>processos (A e B) executam um comando de atribuição. O processo A soma 1 a variável X  e o processo B diminui 1 da mesma variável que está sendo compartilhada. Inicialmente a variável X possui o valor 2.</a:t>
            </a:r>
          </a:p>
          <a:p>
            <a:pPr eaLnBrk="1" hangingPunct="1">
              <a:spcBef>
                <a:spcPct val="0"/>
              </a:spcBef>
              <a:buFontTx/>
              <a:buNone/>
            </a:pPr>
            <a:endParaRPr lang="pt-BR" altLang="pt-BR" sz="1800" dirty="0"/>
          </a:p>
          <a:p>
            <a:pPr eaLnBrk="1" hangingPunct="1">
              <a:spcBef>
                <a:spcPct val="0"/>
              </a:spcBef>
              <a:buFontTx/>
              <a:buNone/>
            </a:pPr>
            <a:r>
              <a:rPr lang="pt-BR" altLang="pt-BR" sz="1800" u="sng" dirty="0"/>
              <a:t>Processo   A                               Processo  B</a:t>
            </a:r>
          </a:p>
          <a:p>
            <a:pPr eaLnBrk="1" hangingPunct="1">
              <a:spcBef>
                <a:spcPct val="0"/>
              </a:spcBef>
              <a:buFontTx/>
              <a:buNone/>
            </a:pPr>
            <a:r>
              <a:rPr lang="pt-BR" altLang="pt-BR" sz="1800" dirty="0"/>
              <a:t>LOAD    x, Ra                            LOAD  x, Rb</a:t>
            </a:r>
          </a:p>
          <a:p>
            <a:pPr eaLnBrk="1" hangingPunct="1">
              <a:spcBef>
                <a:spcPct val="0"/>
              </a:spcBef>
              <a:buFontTx/>
              <a:buNone/>
            </a:pPr>
            <a:r>
              <a:rPr lang="pt-BR" altLang="pt-BR" sz="1800" dirty="0"/>
              <a:t>ADD       1, Ra                           SUB      1, Rb</a:t>
            </a:r>
          </a:p>
          <a:p>
            <a:pPr eaLnBrk="1" hangingPunct="1">
              <a:spcBef>
                <a:spcPct val="0"/>
              </a:spcBef>
              <a:buFontTx/>
              <a:buNone/>
            </a:pPr>
            <a:r>
              <a:rPr lang="pt-BR" altLang="pt-BR" sz="1800" dirty="0"/>
              <a:t>STORE   Ra, x                           STORE  Rb, x</a:t>
            </a:r>
          </a:p>
          <a:p>
            <a:pPr eaLnBrk="1" hangingPunct="1">
              <a:spcBef>
                <a:spcPct val="0"/>
              </a:spcBef>
              <a:buFontTx/>
              <a:buNone/>
            </a:pPr>
            <a:endParaRPr lang="pt-BR" altLang="pt-BR" sz="1800" dirty="0"/>
          </a:p>
          <a:p>
            <a:pPr algn="just" eaLnBrk="1" hangingPunct="1">
              <a:spcBef>
                <a:spcPct val="0"/>
              </a:spcBef>
              <a:buFontTx/>
              <a:buNone/>
            </a:pPr>
            <a:r>
              <a:rPr lang="pt-BR" altLang="pt-BR" sz="1800" dirty="0"/>
              <a:t>O processo A carregue o valor de X no registrador Ra, some 1 e no, momento em que vai armazenar o valor em X, seja interrompido. Neste momento o processo B inicia sua execução, carrega o valor de X em Rb e subtrai 1. Dessa vez o processo B é interrompido e o processo A volta a ser processado, atribuindo o valor 3 à variável X e concluindo sua execução. Finalmente, o processo retorna a execução, atribuindo 1 a X, e sobrepõe o valor anteriormente gravado pelo processo A. O valor final da variável X é inconsistente em função da forma </a:t>
            </a:r>
            <a:r>
              <a:rPr lang="pt-BR" altLang="pt-BR" sz="1800" dirty="0" smtClean="0"/>
              <a:t>concorrência</a:t>
            </a:r>
            <a:r>
              <a:rPr lang="pt-BR" altLang="pt-BR" sz="1800" dirty="0"/>
              <a:t>.</a:t>
            </a:r>
          </a:p>
          <a:p>
            <a:pPr eaLnBrk="1" hangingPunct="1">
              <a:spcBef>
                <a:spcPct val="0"/>
              </a:spcBef>
              <a:buFontTx/>
              <a:buNone/>
            </a:pPr>
            <a:endParaRPr lang="pt-BR" altLang="pt-B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9388" y="609600"/>
            <a:ext cx="8640762" cy="442913"/>
          </a:xfrm>
        </p:spPr>
        <p:txBody>
          <a:bodyPr/>
          <a:lstStyle/>
          <a:p>
            <a:pPr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 </a:t>
            </a:r>
            <a:r>
              <a:rPr lang="pt-BR" altLang="pt-BR" sz="3200" b="1" dirty="0" smtClean="0">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dirty="0" smtClean="0">
                <a:solidFill>
                  <a:srgbClr val="000000"/>
                </a:solidFill>
                <a:effectLst>
                  <a:outerShdw blurRad="38100" dist="38100" dir="2700000" algn="tl">
                    <a:srgbClr val="C0C0C0"/>
                  </a:outerShdw>
                </a:effectLst>
                <a:latin typeface="Impact" pitchFamily="34" charset="0"/>
              </a:rPr>
              <a:t> </a:t>
            </a:r>
            <a:r>
              <a:rPr lang="en-US" altLang="pt-BR" b="1" dirty="0" smtClean="0">
                <a:solidFill>
                  <a:srgbClr val="000000"/>
                </a:solidFill>
                <a:effectLst>
                  <a:outerShdw blurRad="38100" dist="38100" dir="2700000" algn="tl">
                    <a:srgbClr val="C0C0C0"/>
                  </a:outerShdw>
                </a:effectLst>
                <a:latin typeface="Impact" pitchFamily="34" charset="0"/>
              </a:rPr>
              <a:t/>
            </a:r>
            <a:br>
              <a:rPr lang="en-US" altLang="pt-BR" b="1" dirty="0" smtClean="0">
                <a:solidFill>
                  <a:srgbClr val="000000"/>
                </a:solidFill>
                <a:effectLst>
                  <a:outerShdw blurRad="38100" dist="38100" dir="2700000" algn="tl">
                    <a:srgbClr val="C0C0C0"/>
                  </a:outerShdw>
                </a:effectLst>
                <a:latin typeface="Impact" pitchFamily="34" charset="0"/>
              </a:rPr>
            </a:br>
            <a:endParaRPr lang="pt-BR" dirty="0" smtClean="0"/>
          </a:p>
        </p:txBody>
      </p:sp>
      <p:sp>
        <p:nvSpPr>
          <p:cNvPr id="7171" name="CaixaDeTexto 2"/>
          <p:cNvSpPr txBox="1">
            <a:spLocks noChangeArrowheads="1"/>
          </p:cNvSpPr>
          <p:nvPr/>
        </p:nvSpPr>
        <p:spPr bwMode="auto">
          <a:xfrm>
            <a:off x="436563" y="908050"/>
            <a:ext cx="748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b="1">
                <a:latin typeface="Arrus BT" charset="0"/>
                <a:cs typeface="Times New Roman" pitchFamily="18" charset="0"/>
              </a:rPr>
              <a:t> Problema de Compartilhamento de Recursos</a:t>
            </a:r>
            <a:endParaRPr lang="pt-BR" altLang="pt-BR" sz="2400"/>
          </a:p>
        </p:txBody>
      </p:sp>
      <p:sp>
        <p:nvSpPr>
          <p:cNvPr id="7172" name="CaixaDeTexto 4"/>
          <p:cNvSpPr txBox="1">
            <a:spLocks noChangeArrowheads="1"/>
          </p:cNvSpPr>
          <p:nvPr/>
        </p:nvSpPr>
        <p:spPr bwMode="auto">
          <a:xfrm>
            <a:off x="539750" y="1628775"/>
            <a:ext cx="756126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1800" u="sng" dirty="0"/>
              <a:t>Processo 		Comando		X	Ra	Rb</a:t>
            </a:r>
          </a:p>
          <a:p>
            <a:pPr eaLnBrk="1" hangingPunct="1">
              <a:spcBef>
                <a:spcPct val="0"/>
              </a:spcBef>
              <a:buFontTx/>
              <a:buNone/>
            </a:pPr>
            <a:endParaRPr lang="pt-BR" altLang="pt-BR" sz="1800" dirty="0"/>
          </a:p>
          <a:p>
            <a:pPr eaLnBrk="1" hangingPunct="1">
              <a:spcBef>
                <a:spcPct val="0"/>
              </a:spcBef>
              <a:buFontTx/>
              <a:buNone/>
            </a:pPr>
            <a:r>
              <a:rPr lang="pt-BR" altLang="pt-BR" sz="1800" dirty="0"/>
              <a:t> A		LOAD X, Ra	2	2	*</a:t>
            </a:r>
          </a:p>
          <a:p>
            <a:pPr eaLnBrk="1" hangingPunct="1">
              <a:spcBef>
                <a:spcPct val="0"/>
              </a:spcBef>
              <a:buFontTx/>
              <a:buNone/>
            </a:pPr>
            <a:r>
              <a:rPr lang="pt-BR" altLang="pt-BR" sz="1800" dirty="0"/>
              <a:t> A		ADD   1, Ra	2	3	*</a:t>
            </a:r>
          </a:p>
          <a:p>
            <a:pPr eaLnBrk="1" hangingPunct="1">
              <a:spcBef>
                <a:spcPct val="0"/>
              </a:spcBef>
              <a:buFontTx/>
              <a:buNone/>
            </a:pPr>
            <a:r>
              <a:rPr lang="pt-BR" altLang="pt-BR" sz="1800" dirty="0"/>
              <a:t> B 		LOAD X, Rb	2	*	2</a:t>
            </a:r>
          </a:p>
          <a:p>
            <a:pPr eaLnBrk="1" hangingPunct="1">
              <a:spcBef>
                <a:spcPct val="0"/>
              </a:spcBef>
              <a:buFontTx/>
              <a:buNone/>
            </a:pPr>
            <a:r>
              <a:rPr lang="pt-BR" altLang="pt-BR" sz="1800" dirty="0"/>
              <a:t> B 		SUB    1, Rb 	2	*	1</a:t>
            </a:r>
          </a:p>
          <a:p>
            <a:pPr eaLnBrk="1" hangingPunct="1">
              <a:spcBef>
                <a:spcPct val="0"/>
              </a:spcBef>
              <a:buFontTx/>
              <a:buNone/>
            </a:pPr>
            <a:r>
              <a:rPr lang="pt-BR" altLang="pt-BR" sz="1800" dirty="0"/>
              <a:t> A		STORE Ra, X	3	3	*</a:t>
            </a:r>
          </a:p>
          <a:p>
            <a:pPr eaLnBrk="1" hangingPunct="1">
              <a:spcBef>
                <a:spcPct val="0"/>
              </a:spcBef>
              <a:buFontTx/>
              <a:buNone/>
            </a:pPr>
            <a:r>
              <a:rPr lang="pt-BR" altLang="pt-BR" sz="1800" dirty="0"/>
              <a:t> B		STORE Rb, X	1	*	1</a:t>
            </a:r>
          </a:p>
          <a:p>
            <a:pPr eaLnBrk="1" hangingPunct="1">
              <a:spcBef>
                <a:spcPct val="0"/>
              </a:spcBef>
              <a:buFontTx/>
              <a:buNone/>
            </a:pPr>
            <a:endParaRPr lang="pt-BR" altLang="pt-BR" sz="1800" dirty="0"/>
          </a:p>
          <a:p>
            <a:pPr eaLnBrk="1" hangingPunct="1">
              <a:spcBef>
                <a:spcPct val="0"/>
              </a:spcBef>
              <a:buFontTx/>
              <a:buNone/>
            </a:pPr>
            <a:r>
              <a:rPr lang="pt-BR" altLang="pt-BR" sz="1800" dirty="0"/>
              <a:t>Podemos concluir em qualquer situação, onde dois processos compartilham um mesmo recurso, devem existir mecanismos de controle para evitar esse tipo de problema, conhecido como  </a:t>
            </a:r>
            <a:r>
              <a:rPr lang="pt-BR" altLang="pt-BR" sz="1800" b="1" dirty="0" err="1"/>
              <a:t>Race</a:t>
            </a:r>
            <a:r>
              <a:rPr lang="pt-BR" altLang="pt-BR" sz="1800" b="1" dirty="0"/>
              <a:t> </a:t>
            </a:r>
            <a:r>
              <a:rPr lang="pt-BR" altLang="pt-BR" sz="1800" b="1" dirty="0" err="1"/>
              <a:t>conditions</a:t>
            </a:r>
            <a:r>
              <a:rPr lang="pt-BR" altLang="pt-BR" sz="1800" b="1" dirty="0"/>
              <a:t> (condições de corrida)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611560" y="1326247"/>
            <a:ext cx="7848872" cy="2246769"/>
          </a:xfrm>
          <a:prstGeom prst="rect">
            <a:avLst/>
          </a:prstGeom>
        </p:spPr>
        <p:txBody>
          <a:bodyPr wrap="square">
            <a:spAutoFit/>
          </a:bodyPr>
          <a:lstStyle/>
          <a:p>
            <a:pPr algn="just"/>
            <a:r>
              <a:rPr lang="pt-BR" sz="2000" dirty="0" smtClean="0"/>
              <a:t>Exemplo2: O </a:t>
            </a:r>
            <a:r>
              <a:rPr lang="pt-BR" sz="2000" dirty="0"/>
              <a:t>primeiro problema é analisado a partir do programa </a:t>
            </a:r>
            <a:r>
              <a:rPr lang="pt-BR" sz="2000" dirty="0" err="1"/>
              <a:t>Conta_Corrente</a:t>
            </a:r>
            <a:r>
              <a:rPr lang="pt-BR" sz="2000" dirty="0"/>
              <a:t>, que atualiza </a:t>
            </a:r>
            <a:r>
              <a:rPr lang="pt-BR" sz="2000" dirty="0" smtClean="0"/>
              <a:t>o saldo </a:t>
            </a:r>
            <a:r>
              <a:rPr lang="pt-BR" sz="2000" dirty="0"/>
              <a:t>bancário de um cliente após um lançamento de débito ou crédito no arquivo </a:t>
            </a:r>
            <a:r>
              <a:rPr lang="pt-BR" sz="2000" dirty="0" smtClean="0"/>
              <a:t>de contas </a:t>
            </a:r>
            <a:r>
              <a:rPr lang="pt-BR" sz="2000" dirty="0"/>
              <a:t>corrente </a:t>
            </a:r>
            <a:r>
              <a:rPr lang="pt-BR" sz="2000" dirty="0" err="1"/>
              <a:t>Arq_Contas</a:t>
            </a:r>
            <a:r>
              <a:rPr lang="pt-BR" sz="2000" dirty="0"/>
              <a:t>. Neste arquivo são armazenados os saldos de todos os </a:t>
            </a:r>
            <a:r>
              <a:rPr lang="pt-BR" sz="2000" dirty="0" smtClean="0"/>
              <a:t>correntistas do </a:t>
            </a:r>
            <a:r>
              <a:rPr lang="pt-BR" sz="2000" dirty="0"/>
              <a:t>banco. O programa lê o registro do cliente no arquivo (</a:t>
            </a:r>
            <a:r>
              <a:rPr lang="pt-BR" sz="2000" dirty="0" err="1"/>
              <a:t>Reg_Cliente</a:t>
            </a:r>
            <a:r>
              <a:rPr lang="pt-BR" sz="2000" dirty="0"/>
              <a:t>), lê </a:t>
            </a:r>
            <a:r>
              <a:rPr lang="pt-BR" sz="2000" dirty="0" smtClean="0"/>
              <a:t>o valor </a:t>
            </a:r>
            <a:r>
              <a:rPr lang="pt-BR" sz="2000" dirty="0"/>
              <a:t>a ser depositado ou retirado (</a:t>
            </a:r>
            <a:r>
              <a:rPr lang="pt-BR" sz="2000" dirty="0" err="1"/>
              <a:t>Valor_Dep_Ret</a:t>
            </a:r>
            <a:r>
              <a:rPr lang="pt-BR" sz="2000" dirty="0"/>
              <a:t>) e, em seguida, atualiza o saldo </a:t>
            </a:r>
            <a:r>
              <a:rPr lang="pt-BR" sz="2000" dirty="0" smtClean="0"/>
              <a:t>no arquivo </a:t>
            </a:r>
            <a:r>
              <a:rPr lang="pt-BR" sz="2000" dirty="0"/>
              <a:t>de contas</a:t>
            </a:r>
            <a:r>
              <a:rPr lang="pt-BR" sz="2000" dirty="0" smtClean="0"/>
              <a:t>.</a:t>
            </a:r>
            <a:endParaRPr lang="pt-BR" sz="20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3573016"/>
            <a:ext cx="56769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ítulo 1"/>
          <p:cNvSpPr>
            <a:spLocks noGrp="1"/>
          </p:cNvSpPr>
          <p:nvPr>
            <p:ph type="title"/>
          </p:nvPr>
        </p:nvSpPr>
        <p:spPr>
          <a:xfrm>
            <a:off x="179388" y="609600"/>
            <a:ext cx="8640762" cy="442913"/>
          </a:xfrm>
        </p:spPr>
        <p:txBody>
          <a:bodyPr/>
          <a:lstStyle/>
          <a:p>
            <a:pPr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 </a:t>
            </a:r>
            <a:r>
              <a:rPr lang="pt-BR" altLang="pt-BR" sz="3200" b="1" dirty="0" smtClean="0">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dirty="0" smtClean="0">
                <a:solidFill>
                  <a:srgbClr val="000000"/>
                </a:solidFill>
                <a:effectLst>
                  <a:outerShdw blurRad="38100" dist="38100" dir="2700000" algn="tl">
                    <a:srgbClr val="C0C0C0"/>
                  </a:outerShdw>
                </a:effectLst>
                <a:latin typeface="Impact" pitchFamily="34" charset="0"/>
              </a:rPr>
              <a:t> </a:t>
            </a:r>
            <a:r>
              <a:rPr lang="en-US" altLang="pt-BR" b="1" dirty="0" smtClean="0">
                <a:solidFill>
                  <a:srgbClr val="000000"/>
                </a:solidFill>
                <a:effectLst>
                  <a:outerShdw blurRad="38100" dist="38100" dir="2700000" algn="tl">
                    <a:srgbClr val="C0C0C0"/>
                  </a:outerShdw>
                </a:effectLst>
                <a:latin typeface="Impact" pitchFamily="34" charset="0"/>
              </a:rPr>
              <a:t/>
            </a:r>
            <a:br>
              <a:rPr lang="en-US" altLang="pt-BR" b="1" dirty="0" smtClean="0">
                <a:solidFill>
                  <a:srgbClr val="000000"/>
                </a:solidFill>
                <a:effectLst>
                  <a:outerShdw blurRad="38100" dist="38100" dir="2700000" algn="tl">
                    <a:srgbClr val="C0C0C0"/>
                  </a:outerShdw>
                </a:effectLst>
                <a:latin typeface="Impact" pitchFamily="34" charset="0"/>
              </a:rPr>
            </a:br>
            <a:endParaRPr lang="pt-BR" dirty="0" smtClean="0"/>
          </a:p>
        </p:txBody>
      </p:sp>
      <p:sp>
        <p:nvSpPr>
          <p:cNvPr id="6" name="CaixaDeTexto 2"/>
          <p:cNvSpPr txBox="1">
            <a:spLocks noChangeArrowheads="1"/>
          </p:cNvSpPr>
          <p:nvPr/>
        </p:nvSpPr>
        <p:spPr bwMode="auto">
          <a:xfrm>
            <a:off x="436563" y="764704"/>
            <a:ext cx="748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b="1">
                <a:latin typeface="Arrus BT" charset="0"/>
                <a:cs typeface="Times New Roman" pitchFamily="18" charset="0"/>
              </a:rPr>
              <a:t> Problema de Compartilhamento de Recursos</a:t>
            </a:r>
            <a:endParaRPr lang="pt-BR" altLang="pt-BR" sz="2400"/>
          </a:p>
        </p:txBody>
      </p:sp>
    </p:spTree>
    <p:extLst>
      <p:ext uri="{BB962C8B-B14F-4D97-AF65-F5344CB8AC3E}">
        <p14:creationId xmlns:p14="http://schemas.microsoft.com/office/powerpoint/2010/main" val="205894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95536" y="1408708"/>
            <a:ext cx="8352928" cy="2308324"/>
          </a:xfrm>
          <a:prstGeom prst="rect">
            <a:avLst/>
          </a:prstGeom>
        </p:spPr>
        <p:txBody>
          <a:bodyPr wrap="square">
            <a:spAutoFit/>
          </a:bodyPr>
          <a:lstStyle/>
          <a:p>
            <a:pPr algn="just"/>
            <a:r>
              <a:rPr lang="pt-BR" sz="1800" dirty="0"/>
              <a:t>Considerando processos concorrentes pertencentes a dois funcionários do banco que atualizam o saldo de um mesmo cliente simultaneamente, a situação de compartilhamento do recurso pode ser analisada. O processo do primeiro funcionário (Caixa 1) lê o registro do cliente e soma ao campo Saldo o valor do lançamento de débito. Antes de gravar o novo saldo no arquivo, o processo do segundo funcionário (Caixa 2) lê o registro do mesmo cliente, que está sendo atualizado, para realizar outro lançamento, desta vez de crédito. Independentemente de qual dos processos atualize primeiro o saldo no arquivo, o dado gravado estará inconsistente</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4077072"/>
            <a:ext cx="7568133" cy="2664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aixaDeTexto 2"/>
          <p:cNvSpPr txBox="1">
            <a:spLocks noChangeArrowheads="1"/>
          </p:cNvSpPr>
          <p:nvPr/>
        </p:nvSpPr>
        <p:spPr bwMode="auto">
          <a:xfrm>
            <a:off x="436563" y="590773"/>
            <a:ext cx="748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pt-BR" altLang="pt-BR" sz="2400" b="1">
                <a:latin typeface="Arrus BT" charset="0"/>
                <a:cs typeface="Times New Roman" pitchFamily="18" charset="0"/>
              </a:rPr>
              <a:t> Problema de Compartilhamento de Recursos</a:t>
            </a:r>
            <a:endParaRPr lang="pt-BR" altLang="pt-BR" sz="2400"/>
          </a:p>
        </p:txBody>
      </p:sp>
      <p:sp>
        <p:nvSpPr>
          <p:cNvPr id="6" name="Título 1"/>
          <p:cNvSpPr>
            <a:spLocks noGrp="1"/>
          </p:cNvSpPr>
          <p:nvPr>
            <p:ph type="title"/>
          </p:nvPr>
        </p:nvSpPr>
        <p:spPr>
          <a:xfrm>
            <a:off x="179388" y="537815"/>
            <a:ext cx="8640762" cy="442913"/>
          </a:xfrm>
        </p:spPr>
        <p:txBody>
          <a:bodyPr/>
          <a:lstStyle/>
          <a:p>
            <a:pPr eaLnBrk="1" hangingPunct="1">
              <a:defRPr/>
            </a:pPr>
            <a:r>
              <a:rPr lang="pt-BR" altLang="pt-BR" sz="3200" b="1" dirty="0" smtClean="0">
                <a:solidFill>
                  <a:srgbClr val="000000"/>
                </a:solidFill>
                <a:effectLst>
                  <a:outerShdw blurRad="38100" dist="38100" dir="2700000" algn="tl">
                    <a:srgbClr val="C0C0C0"/>
                  </a:outerShdw>
                </a:effectLst>
                <a:latin typeface="Impact" pitchFamily="34" charset="0"/>
              </a:rPr>
              <a:t>7 – </a:t>
            </a:r>
            <a:r>
              <a:rPr lang="pt-BR" altLang="pt-BR" sz="3200" b="1" dirty="0" smtClean="0">
                <a:solidFill>
                  <a:srgbClr val="000000"/>
                </a:solidFill>
                <a:effectLst>
                  <a:outerShdw blurRad="38100" dist="38100" dir="2700000" algn="tl">
                    <a:srgbClr val="C0C0C0"/>
                  </a:outerShdw>
                </a:effectLst>
                <a:latin typeface="Impact" pitchFamily="34" charset="0"/>
                <a:cs typeface="Times New Roman" pitchFamily="18" charset="0"/>
              </a:rPr>
              <a:t>Sincronização e Comunicação entre Processos</a:t>
            </a:r>
            <a:r>
              <a:rPr lang="en-US" altLang="pt-BR" sz="3200" b="1" dirty="0" smtClean="0">
                <a:solidFill>
                  <a:srgbClr val="000000"/>
                </a:solidFill>
                <a:effectLst>
                  <a:outerShdw blurRad="38100" dist="38100" dir="2700000" algn="tl">
                    <a:srgbClr val="C0C0C0"/>
                  </a:outerShdw>
                </a:effectLst>
                <a:latin typeface="Impact" pitchFamily="34" charset="0"/>
              </a:rPr>
              <a:t> </a:t>
            </a:r>
            <a:r>
              <a:rPr lang="en-US" altLang="pt-BR" b="1" dirty="0" smtClean="0">
                <a:solidFill>
                  <a:srgbClr val="000000"/>
                </a:solidFill>
                <a:effectLst>
                  <a:outerShdw blurRad="38100" dist="38100" dir="2700000" algn="tl">
                    <a:srgbClr val="C0C0C0"/>
                  </a:outerShdw>
                </a:effectLst>
                <a:latin typeface="Impact" pitchFamily="34" charset="0"/>
              </a:rPr>
              <a:t/>
            </a:r>
            <a:br>
              <a:rPr lang="en-US" altLang="pt-BR" b="1" dirty="0" smtClean="0">
                <a:solidFill>
                  <a:srgbClr val="000000"/>
                </a:solidFill>
                <a:effectLst>
                  <a:outerShdw blurRad="38100" dist="38100" dir="2700000" algn="tl">
                    <a:srgbClr val="C0C0C0"/>
                  </a:outerShdw>
                </a:effectLst>
                <a:latin typeface="Impact" pitchFamily="34" charset="0"/>
              </a:rPr>
            </a:br>
            <a:endParaRPr lang="pt-BR" dirty="0" smtClean="0"/>
          </a:p>
        </p:txBody>
      </p:sp>
    </p:spTree>
    <p:extLst>
      <p:ext uri="{BB962C8B-B14F-4D97-AF65-F5344CB8AC3E}">
        <p14:creationId xmlns:p14="http://schemas.microsoft.com/office/powerpoint/2010/main" val="4065413367"/>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079217FA0A9FB4D8C91866066793F71" ma:contentTypeVersion="2" ma:contentTypeDescription="Crie um novo documento." ma:contentTypeScope="" ma:versionID="bf947dc10b9c401b2474f876c8267299">
  <xsd:schema xmlns:xsd="http://www.w3.org/2001/XMLSchema" xmlns:xs="http://www.w3.org/2001/XMLSchema" xmlns:p="http://schemas.microsoft.com/office/2006/metadata/properties" xmlns:ns2="61882472-9da6-4d5b-9a39-45f17e50de42" targetNamespace="http://schemas.microsoft.com/office/2006/metadata/properties" ma:root="true" ma:fieldsID="6db4273a6148f105f4211f1e7fca2a5e" ns2:_="">
    <xsd:import namespace="61882472-9da6-4d5b-9a39-45f17e50de4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882472-9da6-4d5b-9a39-45f17e50de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ECDD07-27CD-4E56-B608-6BB0CAB57BFC}"/>
</file>

<file path=customXml/itemProps2.xml><?xml version="1.0" encoding="utf-8"?>
<ds:datastoreItem xmlns:ds="http://schemas.openxmlformats.org/officeDocument/2006/customXml" ds:itemID="{550A6A60-BCA8-4B11-9DD9-4EB717B5A184}"/>
</file>

<file path=customXml/itemProps3.xml><?xml version="1.0" encoding="utf-8"?>
<ds:datastoreItem xmlns:ds="http://schemas.openxmlformats.org/officeDocument/2006/customXml" ds:itemID="{44EB1FBA-3B1E-47EC-A84D-79E75CB03C02}"/>
</file>

<file path=docProps/app.xml><?xml version="1.0" encoding="utf-8"?>
<Properties xmlns="http://schemas.openxmlformats.org/officeDocument/2006/extended-properties" xmlns:vt="http://schemas.openxmlformats.org/officeDocument/2006/docPropsVTypes">
  <TotalTime>2335</TotalTime>
  <Words>3577</Words>
  <Application>Microsoft Office PowerPoint</Application>
  <PresentationFormat>Apresentação na tela (4:3)</PresentationFormat>
  <Paragraphs>272</Paragraphs>
  <Slides>29</Slides>
  <Notes>0</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29</vt:i4>
      </vt:variant>
    </vt:vector>
  </HeadingPairs>
  <TitlesOfParts>
    <vt:vector size="31" baseType="lpstr">
      <vt:lpstr>Default Design</vt:lpstr>
      <vt:lpstr>CorelDRAW</vt:lpstr>
      <vt:lpstr>Apresentação do PowerPoint</vt:lpstr>
      <vt:lpstr>Sincronização e Comunicação entre Processos </vt:lpstr>
      <vt:lpstr>Apresentação do PowerPoint</vt:lpstr>
      <vt:lpstr>Apresentação do PowerPoint</vt:lpstr>
      <vt:lpstr>7 – Sincronização e Comunicação entre Processos  </vt:lpstr>
      <vt:lpstr>7 – Sincronização e Comunicação entre Processos  </vt:lpstr>
      <vt:lpstr>7 – Sincronização e Comunicação entre Processos  </vt:lpstr>
      <vt:lpstr>7 – Sincronização e Comunicação entre Processos  </vt:lpstr>
      <vt:lpstr>7 – Sincronização e Comunicação entre Processos  </vt:lpstr>
      <vt:lpstr>7 –Competição por recursos</vt:lpstr>
      <vt:lpstr>7 –Competição por recursos</vt:lpstr>
      <vt:lpstr>Apresentação do PowerPoint</vt:lpstr>
      <vt:lpstr>7 –Competição por  recursos</vt:lpstr>
      <vt:lpstr>7 –Competição por recursos</vt:lpstr>
      <vt:lpstr>7 –Competição por recursos</vt:lpstr>
      <vt:lpstr>Apresentação do PowerPoint</vt:lpstr>
      <vt:lpstr>7 –Competição por recursos</vt:lpstr>
      <vt:lpstr>Apresentação do PowerPoint</vt:lpstr>
      <vt:lpstr>7 –Competição por  recursos</vt:lpstr>
      <vt:lpstr>Apresentação do PowerPoint</vt:lpstr>
      <vt:lpstr>Apresentação do PowerPoint</vt:lpstr>
      <vt:lpstr>Apresentação do PowerPoint</vt:lpstr>
      <vt:lpstr>Apresentação do PowerPoint</vt:lpstr>
      <vt:lpstr> 7 – Sincronização e Comunicação entre Processos  </vt:lpstr>
      <vt:lpstr>7 – Sincronização e Comunicação entre Processos </vt:lpstr>
      <vt:lpstr>Apresentação do PowerPoint</vt:lpstr>
      <vt:lpstr>Apresentação do PowerPoint</vt:lpstr>
      <vt:lpstr>Apresentação do PowerPoint</vt:lpstr>
      <vt:lpstr>Exercício</vt:lpstr>
    </vt:vector>
  </TitlesOfParts>
  <Company>Home Office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Berenger Machado</dc:creator>
  <cp:lastModifiedBy>PROFESSOR</cp:lastModifiedBy>
  <cp:revision>68</cp:revision>
  <dcterms:created xsi:type="dcterms:W3CDTF">2002-05-11T17:07:14Z</dcterms:created>
  <dcterms:modified xsi:type="dcterms:W3CDTF">2022-01-26T20:17:45Z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0x0101006079217FA0A9FB4D8C91866066793F71</vt:lpwstr>
  </property>
</Properties>
</file>