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284" r:id="rId5"/>
    <p:sldId id="285" r:id="rId6"/>
    <p:sldId id="275" r:id="rId7"/>
    <p:sldId id="288" r:id="rId8"/>
    <p:sldId id="286" r:id="rId9"/>
    <p:sldId id="289" r:id="rId10"/>
    <p:sldId id="287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5" r:id="rId24"/>
    <p:sldId id="306" r:id="rId25"/>
    <p:sldId id="307" r:id="rId26"/>
    <p:sldId id="30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15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42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52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1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97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51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69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42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94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9407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194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 rot="-5404767">
            <a:off x="-2680494" y="3796507"/>
            <a:ext cx="5783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600">
                <a:solidFill>
                  <a:schemeClr val="bg1"/>
                </a:solidFill>
                <a:latin typeface="Verdana" pitchFamily="34" charset="0"/>
              </a:rPr>
              <a:t>Arquitetura de Sistemas Operacionais – Machado/Maia</a:t>
            </a:r>
            <a:endParaRPr lang="en-US" altLang="pt-BR" sz="16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6765925" y="6507163"/>
            <a:ext cx="207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pt-BR" altLang="pt-BR" sz="1400">
                <a:latin typeface="Verdana" pitchFamily="34" charset="0"/>
              </a:rPr>
              <a:t>9/</a:t>
            </a:r>
            <a:fld id="{A4C6CE75-6FB4-484D-8042-7A764F2CBA88}" type="slidenum">
              <a:rPr lang="pt-BR" altLang="pt-BR" sz="1400">
                <a:latin typeface="Verdana" pitchFamily="34" charset="0"/>
              </a:rPr>
              <a:pPr algn="r"/>
              <a:t>‹nº›</a:t>
            </a:fld>
            <a:endParaRPr lang="en-US" altLang="pt-BR" sz="1400">
              <a:latin typeface="Verdana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Arquitetura de Sistemas Operacionais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Gerência </a:t>
            </a:r>
            <a:r>
              <a:rPr lang="pt-BR" alt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 Memória</a:t>
            </a:r>
            <a:endParaRPr lang="en-US" altLang="pt-BR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Introdução</a:t>
            </a:r>
            <a:endParaRPr lang="pt-BR" sz="1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1800" dirty="0">
                <a:solidFill>
                  <a:schemeClr val="tx1"/>
                </a:solidFill>
              </a:rPr>
              <a:t>Funções Básicas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chemeClr val="tx1"/>
                </a:solidFill>
              </a:rPr>
              <a:t>Alocação Contígua Simples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chemeClr val="tx1"/>
                </a:solidFill>
              </a:rPr>
              <a:t>Técnica de Overlay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chemeClr val="tx1"/>
                </a:solidFill>
              </a:rPr>
              <a:t>Alocação Particionada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chemeClr val="tx1"/>
                </a:solidFill>
              </a:rPr>
              <a:t>Alocação Particionada Estática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chemeClr val="tx1"/>
                </a:solidFill>
              </a:rPr>
              <a:t>Alocação Particionada Dinâmica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chemeClr val="tx1"/>
                </a:solidFill>
              </a:rPr>
              <a:t>Estratégias de Alocação de Partição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chemeClr val="tx1"/>
                </a:solidFill>
              </a:rPr>
              <a:t>Swapping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chemeClr val="tx1"/>
                </a:solidFill>
              </a:rPr>
              <a:t>Exercícios</a:t>
            </a:r>
            <a:endParaRPr lang="en-US" altLang="pt-BR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3200" dirty="0">
                <a:cs typeface="Times New Roman" pitchFamily="18" charset="0"/>
              </a:rPr>
              <a:t>Tabela de Alocação de Partições</a:t>
            </a:r>
            <a:r>
              <a:rPr lang="en-US" altLang="pt-BR" sz="3200" dirty="0"/>
              <a:t> </a:t>
            </a:r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505983"/>
              </p:ext>
            </p:extLst>
          </p:nvPr>
        </p:nvGraphicFramePr>
        <p:xfrm>
          <a:off x="4716016" y="1412776"/>
          <a:ext cx="4320480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CorelDRAW" r:id="rId3" imgW="3424320" imgH="2252880" progId="CorelDRAW.Graphic.10">
                  <p:embed/>
                </p:oleObj>
              </mc:Choice>
              <mc:Fallback>
                <p:oleObj name="CorelDRAW" r:id="rId3" imgW="3424320" imgH="2252880" progId="CorelDRAW.Graphic.1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412776"/>
                        <a:ext cx="4320480" cy="406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251520" y="3918535"/>
            <a:ext cx="63367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Para manter controle sobre quais partições </a:t>
            </a:r>
            <a:r>
              <a:rPr lang="pt-BR" sz="2000" dirty="0" smtClean="0"/>
              <a:t>estão alocadas</a:t>
            </a:r>
            <a:r>
              <a:rPr lang="pt-BR" sz="2000" dirty="0"/>
              <a:t>, a gerência de memória </a:t>
            </a:r>
            <a:r>
              <a:rPr lang="pt-BR" sz="2000" dirty="0" smtClean="0"/>
              <a:t>mantém uma </a:t>
            </a:r>
            <a:r>
              <a:rPr lang="pt-BR" sz="2000" dirty="0"/>
              <a:t>tabela com o endereço inicial de cada partição</a:t>
            </a:r>
            <a:r>
              <a:rPr lang="pt-BR" sz="2000" dirty="0" smtClean="0"/>
              <a:t>, seu </a:t>
            </a:r>
            <a:r>
              <a:rPr lang="pt-BR" sz="2000" dirty="0"/>
              <a:t>tamanho, e se está em uso. Sempre </a:t>
            </a:r>
            <a:r>
              <a:rPr lang="pt-BR" sz="2000" dirty="0" smtClean="0"/>
              <a:t>que um </a:t>
            </a:r>
            <a:r>
              <a:rPr lang="pt-BR" sz="2000" dirty="0"/>
              <a:t>programa é carregado para a memória, o </a:t>
            </a:r>
            <a:r>
              <a:rPr lang="pt-BR" sz="2000" dirty="0" smtClean="0"/>
              <a:t>sistema percorre </a:t>
            </a:r>
            <a:r>
              <a:rPr lang="pt-BR" sz="2000" dirty="0"/>
              <a:t>a tabela, na tentativa de localizar</a:t>
            </a:r>
          </a:p>
          <a:p>
            <a:pPr algn="just"/>
            <a:r>
              <a:rPr lang="pt-BR" sz="2000" dirty="0"/>
              <a:t>uma partição livre, onde o programa possa </a:t>
            </a:r>
            <a:r>
              <a:rPr lang="pt-BR" sz="2000" dirty="0" smtClean="0"/>
              <a:t>ser carregado</a:t>
            </a:r>
            <a:r>
              <a:rPr lang="pt-BR" sz="20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3200" dirty="0">
                <a:cs typeface="Times New Roman" pitchFamily="18" charset="0"/>
              </a:rPr>
              <a:t>Proteção na Alocação Particionada</a:t>
            </a:r>
            <a:r>
              <a:rPr lang="en-US" altLang="pt-BR" sz="3200" dirty="0"/>
              <a:t> 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183203"/>
              </p:ext>
            </p:extLst>
          </p:nvPr>
        </p:nvGraphicFramePr>
        <p:xfrm>
          <a:off x="4644008" y="1700808"/>
          <a:ext cx="4114800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CorelDRAW" r:id="rId3" imgW="2370960" imgH="2252880" progId="CorelDRAW.Graphic.10">
                  <p:embed/>
                </p:oleObj>
              </mc:Choice>
              <mc:Fallback>
                <p:oleObj name="CorelDRAW" r:id="rId3" imgW="2370960" imgH="225288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700808"/>
                        <a:ext cx="4114800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107504" y="5038144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/>
              <a:t>Nesse esquema de alocação de memória, a</a:t>
            </a:r>
          </a:p>
          <a:p>
            <a:pPr algn="just"/>
            <a:r>
              <a:rPr lang="pt-BR" sz="2000" dirty="0"/>
              <a:t>proteção baseia-se em dois registradores, </a:t>
            </a:r>
            <a:r>
              <a:rPr lang="pt-BR" sz="2000" dirty="0" smtClean="0"/>
              <a:t>que indicam </a:t>
            </a:r>
            <a:r>
              <a:rPr lang="pt-BR" sz="2000" dirty="0"/>
              <a:t>os limites inferior e superior da </a:t>
            </a:r>
            <a:r>
              <a:rPr lang="pt-BR" sz="2000" dirty="0" smtClean="0"/>
              <a:t>partição onde </a:t>
            </a:r>
            <a:r>
              <a:rPr lang="pt-BR" sz="2000" dirty="0"/>
              <a:t>o programa está sendo </a:t>
            </a:r>
            <a:r>
              <a:rPr lang="pt-BR" sz="2000" dirty="0" smtClean="0"/>
              <a:t>executado.</a:t>
            </a:r>
            <a:endParaRPr lang="pt-BR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3200" dirty="0">
                <a:cs typeface="Times New Roman" pitchFamily="18" charset="0"/>
              </a:rPr>
              <a:t>Fragmentação Interna</a:t>
            </a:r>
            <a:r>
              <a:rPr lang="en-US" altLang="pt-BR" sz="3200" dirty="0"/>
              <a:t> 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08866"/>
              </p:ext>
            </p:extLst>
          </p:nvPr>
        </p:nvGraphicFramePr>
        <p:xfrm>
          <a:off x="5724128" y="1196752"/>
          <a:ext cx="3096344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CorelDRAW" r:id="rId3" imgW="2620080" imgH="2623320" progId="CorelDRAW.Graphic.10">
                  <p:embed/>
                </p:oleObj>
              </mc:Choice>
              <mc:Fallback>
                <p:oleObj name="CorelDRAW" r:id="rId3" imgW="2620080" imgH="262332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196752"/>
                        <a:ext cx="3096344" cy="390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251520" y="3139221"/>
            <a:ext cx="53285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Tanto nos sistemas de alocação absoluta quanto nos de alocação </a:t>
            </a:r>
            <a:r>
              <a:rPr lang="pt-BR" sz="2000" dirty="0" smtClean="0"/>
              <a:t>realocável</a:t>
            </a:r>
            <a:r>
              <a:rPr lang="pt-BR" sz="2000" dirty="0"/>
              <a:t>, os programas</a:t>
            </a:r>
            <a:r>
              <a:rPr lang="pt-BR" sz="2000" dirty="0" smtClean="0"/>
              <a:t>, normalmente</a:t>
            </a:r>
            <a:r>
              <a:rPr lang="pt-BR" sz="2000" dirty="0"/>
              <a:t>, não preenchem totalmente as partições onde são carregados. </a:t>
            </a:r>
            <a:r>
              <a:rPr lang="pt-BR" sz="2000" dirty="0" smtClean="0"/>
              <a:t>Por exemplo</a:t>
            </a:r>
            <a:r>
              <a:rPr lang="pt-BR" sz="2000" dirty="0"/>
              <a:t>, os programas C, A e </a:t>
            </a:r>
            <a:r>
              <a:rPr lang="pt-BR" sz="2000" dirty="0" err="1"/>
              <a:t>E</a:t>
            </a:r>
            <a:r>
              <a:rPr lang="pt-BR" sz="2000" dirty="0"/>
              <a:t> não ocupam integralmente o espaço das partições </a:t>
            </a:r>
            <a:r>
              <a:rPr lang="pt-BR" sz="2000" dirty="0" smtClean="0"/>
              <a:t>onde estão </a:t>
            </a:r>
            <a:r>
              <a:rPr lang="pt-BR" sz="2000" dirty="0"/>
              <a:t>alocados, deixando 1 KB, 3 KB e 5 KB de áreas livres. Este tipo de problema, </a:t>
            </a:r>
            <a:r>
              <a:rPr lang="pt-BR" sz="2000" dirty="0" smtClean="0"/>
              <a:t>decorrente da </a:t>
            </a:r>
            <a:r>
              <a:rPr lang="pt-BR" sz="2000" dirty="0"/>
              <a:t>alocação fixa das partições, é conhecido como </a:t>
            </a:r>
            <a:r>
              <a:rPr lang="pt-BR" sz="2000" b="1" dirty="0"/>
              <a:t>fragmentação interna</a:t>
            </a:r>
            <a:r>
              <a:rPr lang="pt-BR" sz="20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3200" dirty="0">
                <a:cs typeface="Times New Roman" pitchFamily="18" charset="0"/>
              </a:rPr>
              <a:t>Alocação Particionada Dinâmica</a:t>
            </a:r>
            <a:r>
              <a:rPr lang="en-US" altLang="pt-BR" sz="3200" dirty="0"/>
              <a:t> 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753613"/>
              </p:ext>
            </p:extLst>
          </p:nvPr>
        </p:nvGraphicFramePr>
        <p:xfrm>
          <a:off x="685800" y="1424148"/>
          <a:ext cx="7486600" cy="3309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CorelDRAW" r:id="rId3" imgW="5932800" imgH="2623320" progId="CorelDRAW.Graphic.10">
                  <p:embed/>
                </p:oleObj>
              </mc:Choice>
              <mc:Fallback>
                <p:oleObj name="CorelDRAW" r:id="rId3" imgW="5932800" imgH="262332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24148"/>
                        <a:ext cx="7486600" cy="3309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395536" y="4966136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Na tentativa de evitar o desperdício de memória ocasionado pelo método tratado </a:t>
            </a:r>
            <a:r>
              <a:rPr lang="pt-BR" sz="2000" dirty="0" smtClean="0"/>
              <a:t>na subseção </a:t>
            </a:r>
            <a:r>
              <a:rPr lang="pt-BR" sz="2000" dirty="0"/>
              <a:t>anterior, foi desenvolvido um outro esquema de multiprogramação. Este </a:t>
            </a:r>
            <a:r>
              <a:rPr lang="pt-BR" sz="2000" dirty="0" smtClean="0"/>
              <a:t>outro esquema </a:t>
            </a:r>
            <a:r>
              <a:rPr lang="pt-BR" sz="2000" dirty="0"/>
              <a:t>considera que o tamanho das partições de memória não são fixos e é </a:t>
            </a:r>
            <a:r>
              <a:rPr lang="pt-BR" sz="2000" dirty="0" smtClean="0"/>
              <a:t>conhecido como </a:t>
            </a:r>
            <a:r>
              <a:rPr lang="pt-BR" sz="2000" b="1" dirty="0"/>
              <a:t>alocação particionada dinâmica </a:t>
            </a:r>
            <a:r>
              <a:rPr lang="pt-BR" sz="2000" dirty="0"/>
              <a:t>ou </a:t>
            </a:r>
            <a:r>
              <a:rPr lang="pt-BR" sz="2000" b="1" dirty="0"/>
              <a:t>partições variáveis</a:t>
            </a:r>
            <a:r>
              <a:rPr lang="pt-BR" sz="20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8153400" cy="914400"/>
          </a:xfrm>
        </p:spPr>
        <p:txBody>
          <a:bodyPr/>
          <a:lstStyle/>
          <a:p>
            <a:pPr algn="ctr"/>
            <a:r>
              <a:rPr lang="pt-BR" altLang="pt-BR" sz="3200" dirty="0">
                <a:cs typeface="Times New Roman" pitchFamily="18" charset="0"/>
              </a:rPr>
              <a:t>Fragmentação Externa</a:t>
            </a:r>
            <a:r>
              <a:rPr lang="en-US" altLang="pt-BR" sz="3200" dirty="0"/>
              <a:t> 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81656"/>
              </p:ext>
            </p:extLst>
          </p:nvPr>
        </p:nvGraphicFramePr>
        <p:xfrm>
          <a:off x="3419872" y="908720"/>
          <a:ext cx="2088232" cy="266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CorelDRAW" r:id="rId3" imgW="2310840" imgH="2623320" progId="CorelDRAW.Graphic.10">
                  <p:embed/>
                </p:oleObj>
              </mc:Choice>
              <mc:Fallback>
                <p:oleObj name="CorelDRAW" r:id="rId3" imgW="2310840" imgH="262332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908720"/>
                        <a:ext cx="2088232" cy="266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251520" y="3643277"/>
            <a:ext cx="86044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Nesse esquema, o programa utilizaria o espaço necessário</a:t>
            </a:r>
            <a:r>
              <a:rPr lang="pt-BR" sz="2000" dirty="0" smtClean="0"/>
              <a:t>, tornando </a:t>
            </a:r>
            <a:r>
              <a:rPr lang="pt-BR" sz="2000" dirty="0"/>
              <a:t>essa área sua partição. Como os </a:t>
            </a:r>
            <a:r>
              <a:rPr lang="pt-BR" sz="2000" dirty="0" smtClean="0"/>
              <a:t>programas utilizam </a:t>
            </a:r>
            <a:r>
              <a:rPr lang="pt-BR" sz="2000" dirty="0"/>
              <a:t>apenas o espaço que necessitam, o problema </a:t>
            </a:r>
            <a:r>
              <a:rPr lang="pt-BR" sz="2000" dirty="0" smtClean="0"/>
              <a:t>da fragmentação </a:t>
            </a:r>
            <a:r>
              <a:rPr lang="pt-BR" sz="2000" dirty="0"/>
              <a:t>interna não ocorre. Porém, nesse caso, </a:t>
            </a:r>
            <a:r>
              <a:rPr lang="pt-BR" sz="2000" dirty="0" smtClean="0"/>
              <a:t>existe um </a:t>
            </a:r>
            <a:r>
              <a:rPr lang="pt-BR" sz="2000" dirty="0"/>
              <a:t>problema que não é tão óbvio quanto no </a:t>
            </a:r>
            <a:r>
              <a:rPr lang="pt-BR" sz="2000" dirty="0" smtClean="0"/>
              <a:t>esquema anterior</a:t>
            </a:r>
            <a:r>
              <a:rPr lang="pt-BR" sz="2000" dirty="0"/>
              <a:t>. Um tipo diferente de fragmentação começará </a:t>
            </a:r>
            <a:r>
              <a:rPr lang="pt-BR" sz="2000" dirty="0" smtClean="0"/>
              <a:t>a ocorrer</a:t>
            </a:r>
            <a:r>
              <a:rPr lang="pt-BR" sz="2000" dirty="0"/>
              <a:t>, </a:t>
            </a:r>
            <a:r>
              <a:rPr lang="pt-BR" sz="2000" b="1" dirty="0"/>
              <a:t>quando os programas forem terminando e </a:t>
            </a:r>
            <a:r>
              <a:rPr lang="pt-BR" sz="2000" b="1" dirty="0" smtClean="0"/>
              <a:t>deixando espaços</a:t>
            </a:r>
            <a:r>
              <a:rPr lang="pt-BR" sz="2000" dirty="0" smtClean="0"/>
              <a:t> </a:t>
            </a:r>
            <a:r>
              <a:rPr lang="pt-BR" sz="2000" dirty="0"/>
              <a:t>cada vez menores na memória, não </a:t>
            </a:r>
            <a:r>
              <a:rPr lang="pt-BR" sz="2000" dirty="0" smtClean="0"/>
              <a:t>permitindo o </a:t>
            </a:r>
            <a:r>
              <a:rPr lang="pt-BR" sz="2000" dirty="0"/>
              <a:t>ingresso de novos </a:t>
            </a:r>
            <a:r>
              <a:rPr lang="pt-BR" sz="2000" dirty="0" smtClean="0"/>
              <a:t>programas. Como neste exemplo: </a:t>
            </a:r>
            <a:r>
              <a:rPr lang="pt-BR" sz="2000" dirty="0"/>
              <a:t>mesmo </a:t>
            </a:r>
            <a:r>
              <a:rPr lang="pt-BR" sz="2000" dirty="0" smtClean="0"/>
              <a:t>existindo 12 </a:t>
            </a:r>
            <a:r>
              <a:rPr lang="pt-BR" sz="2000" dirty="0"/>
              <a:t>KB livres de memória principal, o programa D, </a:t>
            </a:r>
            <a:r>
              <a:rPr lang="pt-BR" sz="2000" dirty="0" smtClean="0"/>
              <a:t>que necessita </a:t>
            </a:r>
            <a:r>
              <a:rPr lang="pt-BR" sz="2000" dirty="0"/>
              <a:t>de 6 KB não poderá ser carregado para execução</a:t>
            </a:r>
            <a:r>
              <a:rPr lang="pt-BR" sz="2000" dirty="0" smtClean="0"/>
              <a:t>, pois </a:t>
            </a:r>
            <a:r>
              <a:rPr lang="pt-BR" sz="2000" dirty="0"/>
              <a:t>este espaço não está disposto contiguamente. </a:t>
            </a:r>
            <a:r>
              <a:rPr lang="pt-BR" sz="2000" dirty="0" smtClean="0"/>
              <a:t>Esse tipo </a:t>
            </a:r>
            <a:r>
              <a:rPr lang="pt-BR" sz="2000" dirty="0"/>
              <a:t>de problema é chamado de </a:t>
            </a:r>
            <a:r>
              <a:rPr lang="pt-BR" sz="2000" b="1" dirty="0"/>
              <a:t>fragmentação externa</a:t>
            </a:r>
            <a:r>
              <a:rPr lang="pt-BR" sz="20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2792" y="116632"/>
            <a:ext cx="8659688" cy="914400"/>
          </a:xfrm>
        </p:spPr>
        <p:txBody>
          <a:bodyPr/>
          <a:lstStyle/>
          <a:p>
            <a:pPr algn="just"/>
            <a:r>
              <a:rPr lang="pt-BR" altLang="pt-BR" sz="3200" dirty="0">
                <a:cs typeface="Times New Roman" pitchFamily="18" charset="0"/>
              </a:rPr>
              <a:t>Solução </a:t>
            </a:r>
            <a:r>
              <a:rPr lang="pt-BR" altLang="pt-BR" sz="3200" dirty="0" smtClean="0">
                <a:cs typeface="Times New Roman" pitchFamily="18" charset="0"/>
              </a:rPr>
              <a:t>p/ </a:t>
            </a:r>
            <a:r>
              <a:rPr lang="pt-BR" altLang="pt-BR" sz="3200" dirty="0">
                <a:cs typeface="Times New Roman" pitchFamily="18" charset="0"/>
              </a:rPr>
              <a:t>a Fragmentação Externa </a:t>
            </a:r>
            <a:endParaRPr lang="en-US" altLang="pt-BR" sz="3200" dirty="0">
              <a:cs typeface="Times New Roman" pitchFamily="18" charset="0"/>
            </a:endParaRP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109582"/>
              </p:ext>
            </p:extLst>
          </p:nvPr>
        </p:nvGraphicFramePr>
        <p:xfrm>
          <a:off x="2123728" y="1412776"/>
          <a:ext cx="4680520" cy="324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CorelDRAW" r:id="rId3" imgW="3783960" imgH="2623320" progId="CorelDRAW.Graphic.10">
                  <p:embed/>
                </p:oleObj>
              </mc:Choice>
              <mc:Fallback>
                <p:oleObj name="CorelDRAW" r:id="rId3" imgW="3783960" imgH="262332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412776"/>
                        <a:ext cx="4680520" cy="3242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539552" y="5057889"/>
            <a:ext cx="8424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Existem duas soluções para o problema da fragmentação externa da memória principal. Na </a:t>
            </a:r>
            <a:r>
              <a:rPr lang="pt-BR" sz="2000" dirty="0" smtClean="0"/>
              <a:t>primeira solução</a:t>
            </a:r>
            <a:r>
              <a:rPr lang="pt-BR" sz="2000" dirty="0"/>
              <a:t>, conforme os programas terminam apenas os espaços livres adjacentes são reunidos, </a:t>
            </a:r>
            <a:r>
              <a:rPr lang="pt-BR" sz="2000" dirty="0" smtClean="0"/>
              <a:t>produzindo áreas </a:t>
            </a:r>
            <a:r>
              <a:rPr lang="pt-BR" sz="2000" dirty="0"/>
              <a:t>livres de tamanho maior. </a:t>
            </a:r>
            <a:r>
              <a:rPr lang="pt-BR" sz="2000" dirty="0" smtClean="0"/>
              <a:t>Conforme imagem, </a:t>
            </a:r>
            <a:r>
              <a:rPr lang="pt-BR" sz="2000" dirty="0"/>
              <a:t>caso o programa C termine, uma área de 8 Kb é criada.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6328"/>
            <a:ext cx="8587680" cy="914400"/>
          </a:xfrm>
        </p:spPr>
        <p:txBody>
          <a:bodyPr/>
          <a:lstStyle/>
          <a:p>
            <a:pPr algn="l"/>
            <a:r>
              <a:rPr lang="pt-BR" altLang="pt-BR" sz="3200" dirty="0">
                <a:cs typeface="Times New Roman" pitchFamily="18" charset="0"/>
              </a:rPr>
              <a:t>Solução </a:t>
            </a:r>
            <a:r>
              <a:rPr lang="pt-BR" altLang="pt-BR" sz="3200" dirty="0" smtClean="0">
                <a:cs typeface="Times New Roman" pitchFamily="18" charset="0"/>
              </a:rPr>
              <a:t>p/ </a:t>
            </a:r>
            <a:r>
              <a:rPr lang="pt-BR" altLang="pt-BR" sz="3200" dirty="0">
                <a:cs typeface="Times New Roman" pitchFamily="18" charset="0"/>
              </a:rPr>
              <a:t>a Fragmentação Externa </a:t>
            </a:r>
            <a:endParaRPr lang="en-US" altLang="pt-BR" sz="3200" dirty="0">
              <a:cs typeface="Times New Roman" pitchFamily="18" charset="0"/>
            </a:endParaRP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891508"/>
              </p:ext>
            </p:extLst>
          </p:nvPr>
        </p:nvGraphicFramePr>
        <p:xfrm>
          <a:off x="323528" y="1268760"/>
          <a:ext cx="3901518" cy="268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CorelDRAW" r:id="rId3" imgW="3814920" imgH="2623320" progId="CorelDRAW.Graphic.10">
                  <p:embed/>
                </p:oleObj>
              </mc:Choice>
              <mc:Fallback>
                <p:oleObj name="CorelDRAW" r:id="rId3" imgW="3814920" imgH="2623320" progId="CorelDRAW.Graphic.1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268760"/>
                        <a:ext cx="3901518" cy="2682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251520" y="4114815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A segunda solução envolve a relocação de todas as partições ocupadas, eliminando todos os </a:t>
            </a:r>
            <a:r>
              <a:rPr lang="pt-BR" sz="2000" dirty="0" smtClean="0"/>
              <a:t>espaços entre </a:t>
            </a:r>
            <a:r>
              <a:rPr lang="pt-BR" sz="2000" dirty="0"/>
              <a:t>elas e criando uma única área livre </a:t>
            </a:r>
            <a:r>
              <a:rPr lang="pt-BR" sz="2000" dirty="0" smtClean="0"/>
              <a:t>contígua. </a:t>
            </a:r>
            <a:r>
              <a:rPr lang="pt-BR" sz="2000" dirty="0"/>
              <a:t>Para que esse processo seja possível </a:t>
            </a:r>
            <a:r>
              <a:rPr lang="pt-BR" sz="2000" dirty="0" smtClean="0"/>
              <a:t>é necessário </a:t>
            </a:r>
            <a:r>
              <a:rPr lang="pt-BR" sz="2000" dirty="0"/>
              <a:t>que o sistema tenha a capacidade de mover os diversos programas na memória principal, </a:t>
            </a:r>
            <a:r>
              <a:rPr lang="pt-BR" sz="2000" dirty="0" smtClean="0"/>
              <a:t>ou seja</a:t>
            </a:r>
            <a:r>
              <a:rPr lang="pt-BR" sz="2000" dirty="0"/>
              <a:t>, realizar </a:t>
            </a:r>
            <a:r>
              <a:rPr lang="pt-BR" sz="2000" i="1" dirty="0"/>
              <a:t>relocação dinâmica</a:t>
            </a:r>
            <a:r>
              <a:rPr lang="pt-BR" sz="2000" dirty="0"/>
              <a:t>. Esse mecanismo de compactação, também conhecido como </a:t>
            </a:r>
            <a:r>
              <a:rPr lang="pt-BR" sz="2000" b="1" i="1" dirty="0" smtClean="0"/>
              <a:t>alocação particionada </a:t>
            </a:r>
            <a:r>
              <a:rPr lang="pt-BR" sz="2000" b="1" i="1" dirty="0"/>
              <a:t>dinâmica com relocação</a:t>
            </a:r>
            <a:r>
              <a:rPr lang="pt-BR" sz="2000" dirty="0"/>
              <a:t>, reduz em muito o problema da fragmentação, porém </a:t>
            </a:r>
            <a:r>
              <a:rPr lang="pt-BR" sz="2000" dirty="0" smtClean="0"/>
              <a:t>a  complexidade </a:t>
            </a:r>
            <a:r>
              <a:rPr lang="pt-BR" sz="2000" dirty="0"/>
              <a:t>do seu algoritmo e o consumo de recursos do sistema, como processador e área em disco</a:t>
            </a:r>
            <a:r>
              <a:rPr lang="pt-BR" sz="2000" dirty="0" smtClean="0"/>
              <a:t>, podem </a:t>
            </a:r>
            <a:r>
              <a:rPr lang="pt-BR" sz="2000" dirty="0"/>
              <a:t>torná-lo inviável.</a:t>
            </a:r>
          </a:p>
        </p:txBody>
      </p:sp>
      <p:sp>
        <p:nvSpPr>
          <p:cNvPr id="3" name="Retângulo 2"/>
          <p:cNvSpPr/>
          <p:nvPr/>
        </p:nvSpPr>
        <p:spPr>
          <a:xfrm>
            <a:off x="4536504" y="155679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/>
              <a:t>Um exemplo de sistema operacional que implementou esse tipo de gerência de memória é o </a:t>
            </a:r>
            <a:r>
              <a:rPr lang="pt-BR" sz="2000" dirty="0" smtClean="0"/>
              <a:t>OS/MVT </a:t>
            </a:r>
            <a:r>
              <a:rPr lang="en-US" sz="2000" dirty="0" smtClean="0"/>
              <a:t>(</a:t>
            </a:r>
            <a:r>
              <a:rPr lang="en-US" sz="2000" dirty="0"/>
              <a:t>Multiprogramming with a Variable Number of Tasks) da IBM.</a:t>
            </a:r>
            <a:endParaRPr lang="pt-BR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3200" dirty="0">
                <a:cs typeface="Times New Roman" pitchFamily="18" charset="0"/>
              </a:rPr>
              <a:t>Lista de Áreas Livres</a:t>
            </a:r>
            <a:r>
              <a:rPr lang="en-US" altLang="pt-BR" sz="3200" dirty="0"/>
              <a:t> </a:t>
            </a: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10058"/>
              </p:ext>
            </p:extLst>
          </p:nvPr>
        </p:nvGraphicFramePr>
        <p:xfrm>
          <a:off x="2195736" y="1628800"/>
          <a:ext cx="4752528" cy="266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CorelDRAW" r:id="rId3" imgW="3638880" imgH="2623320" progId="CorelDRAW.Graphic.10">
                  <p:embed/>
                </p:oleObj>
              </mc:Choice>
              <mc:Fallback>
                <p:oleObj name="CorelDRAW" r:id="rId3" imgW="3638880" imgH="2623320" progId="CorelDRAW.Graphic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628800"/>
                        <a:ext cx="4752528" cy="2664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323528" y="1023119"/>
            <a:ext cx="4571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Estratégias de Alocação de Partição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323528" y="4365104"/>
            <a:ext cx="8568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Os sistemas operacionais implementam, basicamente, três estratégias para determinar em qual área </a:t>
            </a:r>
            <a:r>
              <a:rPr lang="pt-BR" sz="2000" dirty="0" smtClean="0"/>
              <a:t>livre um </a:t>
            </a:r>
            <a:r>
              <a:rPr lang="pt-BR" sz="2000" dirty="0"/>
              <a:t>programa será carregado para execução. Essas estratégias tentam evitar ou diminuir o problema </a:t>
            </a:r>
            <a:r>
              <a:rPr lang="pt-BR" sz="2000" dirty="0" smtClean="0"/>
              <a:t>da fragmentação </a:t>
            </a:r>
            <a:r>
              <a:rPr lang="pt-BR" sz="2000" dirty="0"/>
              <a:t>externa.</a:t>
            </a:r>
          </a:p>
          <a:p>
            <a:pPr algn="just"/>
            <a:r>
              <a:rPr lang="pt-BR" sz="2000" dirty="0"/>
              <a:t>A melhor estratégia a ser adotada por um sistema depende de uma série de fatores, sendo o </a:t>
            </a:r>
            <a:r>
              <a:rPr lang="pt-BR" sz="2000" dirty="0" smtClean="0"/>
              <a:t>mais importante </a:t>
            </a:r>
            <a:r>
              <a:rPr lang="pt-BR" sz="2000" dirty="0"/>
              <a:t>o </a:t>
            </a:r>
            <a:r>
              <a:rPr lang="pt-BR" sz="2000" b="1" dirty="0"/>
              <a:t>tamanho dos programas processados no ambiente</a:t>
            </a:r>
            <a:r>
              <a:rPr lang="pt-BR" sz="2000" dirty="0"/>
              <a:t>. Independentemente do </a:t>
            </a:r>
            <a:r>
              <a:rPr lang="pt-BR" sz="2000" dirty="0" smtClean="0"/>
              <a:t>algoritmo utilizado</a:t>
            </a:r>
            <a:r>
              <a:rPr lang="pt-BR" sz="2000" dirty="0"/>
              <a:t>, o sistema possui uma lista de áreas livres, com o endereço e tamanho de cada </a:t>
            </a:r>
            <a:r>
              <a:rPr lang="pt-BR" sz="2000" dirty="0" smtClean="0"/>
              <a:t>área.</a:t>
            </a:r>
            <a:endParaRPr lang="pt-BR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828328"/>
          </a:xfrm>
        </p:spPr>
        <p:txBody>
          <a:bodyPr/>
          <a:lstStyle/>
          <a:p>
            <a:pPr algn="ctr"/>
            <a:r>
              <a:rPr lang="pt-BR" altLang="pt-BR" sz="3200" dirty="0" smtClean="0"/>
              <a:t>Best-Fit – Melhor ajuste</a:t>
            </a:r>
            <a:endParaRPr lang="en-US" altLang="pt-BR" sz="3200" dirty="0"/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46937"/>
              </p:ext>
            </p:extLst>
          </p:nvPr>
        </p:nvGraphicFramePr>
        <p:xfrm>
          <a:off x="838201" y="4127664"/>
          <a:ext cx="3229744" cy="2685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CorelDRAW" r:id="rId3" imgW="2473200" imgH="2590560" progId="CorelDRAW.Graphic.10">
                  <p:embed/>
                </p:oleObj>
              </mc:Choice>
              <mc:Fallback>
                <p:oleObj name="CorelDRAW" r:id="rId3" imgW="2473200" imgH="2590560" progId="CorelDRAW.Graphic.1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4127664"/>
                        <a:ext cx="3229744" cy="2685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439034"/>
              </p:ext>
            </p:extLst>
          </p:nvPr>
        </p:nvGraphicFramePr>
        <p:xfrm>
          <a:off x="5076056" y="3284984"/>
          <a:ext cx="1558580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CorelDRAW" r:id="rId5" imgW="1538280" imgH="2488320" progId="CorelDRAW.Graphic.10">
                  <p:embed/>
                </p:oleObj>
              </mc:Choice>
              <mc:Fallback>
                <p:oleObj name="CorelDRAW" r:id="rId5" imgW="1538280" imgH="2488320" progId="CorelDRAW.Graphic.1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284984"/>
                        <a:ext cx="1558580" cy="2520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770750"/>
              </p:ext>
            </p:extLst>
          </p:nvPr>
        </p:nvGraphicFramePr>
        <p:xfrm>
          <a:off x="3923928" y="5445224"/>
          <a:ext cx="981844" cy="981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CorelDRAW" r:id="rId7" imgW="685080" imgH="685800" progId="CorelDRAW.Graphic.10">
                  <p:embed/>
                </p:oleObj>
              </mc:Choice>
              <mc:Fallback>
                <p:oleObj name="CorelDRAW" r:id="rId7" imgW="685080" imgH="685800" progId="CorelDRAW.Graphic.1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445224"/>
                        <a:ext cx="981844" cy="981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395536" y="1110223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Na estratégia </a:t>
            </a:r>
            <a:r>
              <a:rPr lang="pt-BR" sz="2000" i="1" dirty="0" err="1"/>
              <a:t>best-fit</a:t>
            </a:r>
            <a:r>
              <a:rPr lang="pt-BR" sz="2000" dirty="0"/>
              <a:t>, a melhor partição é escolhida, ou seja, aquela em que o programa deixa </a:t>
            </a:r>
            <a:r>
              <a:rPr lang="pt-BR" sz="2000" dirty="0" smtClean="0"/>
              <a:t>o menor </a:t>
            </a:r>
            <a:r>
              <a:rPr lang="pt-BR" sz="2000" dirty="0"/>
              <a:t>espaço sem </a:t>
            </a:r>
            <a:r>
              <a:rPr lang="pt-BR" sz="2000" dirty="0" smtClean="0"/>
              <a:t>utilização. </a:t>
            </a:r>
            <a:r>
              <a:rPr lang="pt-BR" sz="2000" dirty="0"/>
              <a:t>Nesse algoritmo, a lista de áreas livres está ordenada </a:t>
            </a:r>
            <a:r>
              <a:rPr lang="pt-BR" sz="2000" dirty="0" smtClean="0"/>
              <a:t>por tamanho</a:t>
            </a:r>
            <a:r>
              <a:rPr lang="pt-BR" sz="2000" dirty="0"/>
              <a:t>, diminuindo o tempo de busca por uma área desocupada. Uma grande desvantagem </a:t>
            </a:r>
            <a:r>
              <a:rPr lang="pt-BR" sz="2000" dirty="0" smtClean="0"/>
              <a:t>desse método </a:t>
            </a:r>
            <a:r>
              <a:rPr lang="pt-BR" sz="2000" dirty="0"/>
              <a:t>é consequência do próprio algoritmo. Como é alocada a partição que deixa a menor </a:t>
            </a:r>
            <a:r>
              <a:rPr lang="pt-BR" sz="2000" dirty="0" smtClean="0"/>
              <a:t>área livre</a:t>
            </a:r>
            <a:r>
              <a:rPr lang="pt-BR" sz="2000" dirty="0"/>
              <a:t>, a tendência é que cada vez mais a </a:t>
            </a:r>
            <a:r>
              <a:rPr lang="pt-BR" sz="2000" b="1" dirty="0"/>
              <a:t>memória fique com pequenas áreas não contíguas</a:t>
            </a:r>
            <a:r>
              <a:rPr lang="pt-BR" sz="2000" dirty="0" smtClean="0"/>
              <a:t>, aumentando </a:t>
            </a:r>
            <a:r>
              <a:rPr lang="pt-BR" sz="2000" dirty="0"/>
              <a:t>o problema da fragmentação.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3200" dirty="0" err="1" smtClean="0"/>
              <a:t>Worst</a:t>
            </a:r>
            <a:r>
              <a:rPr lang="pt-BR" altLang="pt-BR" sz="3200" dirty="0" smtClean="0"/>
              <a:t>-Fit – Pior Ajuste</a:t>
            </a:r>
            <a:endParaRPr lang="en-US" altLang="pt-BR" sz="3200" dirty="0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747408"/>
              </p:ext>
            </p:extLst>
          </p:nvPr>
        </p:nvGraphicFramePr>
        <p:xfrm>
          <a:off x="685801" y="1391686"/>
          <a:ext cx="3022103" cy="354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CorelDRAW" r:id="rId3" imgW="2473200" imgH="2590560" progId="CorelDRAW.Graphic.10">
                  <p:embed/>
                </p:oleObj>
              </mc:Choice>
              <mc:Fallback>
                <p:oleObj name="CorelDRAW" r:id="rId3" imgW="2473200" imgH="2590560" progId="CorelDRAW.Graphic.1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1391686"/>
                        <a:ext cx="3022103" cy="3543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157954"/>
              </p:ext>
            </p:extLst>
          </p:nvPr>
        </p:nvGraphicFramePr>
        <p:xfrm>
          <a:off x="5868144" y="1588020"/>
          <a:ext cx="2003623" cy="3065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name="CorelDRAW" r:id="rId5" imgW="1489320" imgH="2281680" progId="CorelDRAW.Graphic.10">
                  <p:embed/>
                </p:oleObj>
              </mc:Choice>
              <mc:Fallback>
                <p:oleObj name="CorelDRAW" r:id="rId5" imgW="1489320" imgH="2281680" progId="CorelDRAW.Graphic.1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588020"/>
                        <a:ext cx="2003623" cy="3065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596281"/>
              </p:ext>
            </p:extLst>
          </p:nvPr>
        </p:nvGraphicFramePr>
        <p:xfrm>
          <a:off x="3923928" y="2708920"/>
          <a:ext cx="175346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6" name="CorelDRAW" r:id="rId7" imgW="937800" imgH="215280" progId="CorelDRAW.Graphic.10">
                  <p:embed/>
                </p:oleObj>
              </mc:Choice>
              <mc:Fallback>
                <p:oleObj name="CorelDRAW" r:id="rId7" imgW="937800" imgH="215280" progId="CorelDRAW.Graphic.1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708920"/>
                        <a:ext cx="175346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611560" y="5038144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Na estratégia </a:t>
            </a:r>
            <a:r>
              <a:rPr lang="pt-BR" sz="2000" i="1" dirty="0" err="1"/>
              <a:t>worst-fit</a:t>
            </a:r>
            <a:r>
              <a:rPr lang="pt-BR" sz="2000" dirty="0"/>
              <a:t>, a pior partição é escolhida, ou seja, aquela em que o programa deixa o </a:t>
            </a:r>
            <a:r>
              <a:rPr lang="pt-BR" sz="2000" dirty="0" smtClean="0"/>
              <a:t>maior espaço </a:t>
            </a:r>
            <a:r>
              <a:rPr lang="pt-BR" sz="2000" dirty="0"/>
              <a:t>sem </a:t>
            </a:r>
            <a:r>
              <a:rPr lang="pt-BR" sz="2000" dirty="0" smtClean="0"/>
              <a:t>utilização. </a:t>
            </a:r>
            <a:r>
              <a:rPr lang="pt-BR" sz="2000" dirty="0"/>
              <a:t>Apesar de utilizar as maiores partições, a técnica de </a:t>
            </a:r>
            <a:r>
              <a:rPr lang="pt-BR" sz="2000" dirty="0" err="1" smtClean="0"/>
              <a:t>worst-fit</a:t>
            </a:r>
            <a:r>
              <a:rPr lang="pt-BR" sz="2000" dirty="0" smtClean="0"/>
              <a:t> deixa </a:t>
            </a:r>
            <a:r>
              <a:rPr lang="pt-BR" sz="2000" dirty="0"/>
              <a:t>espaços livres maiores que </a:t>
            </a:r>
            <a:r>
              <a:rPr lang="pt-BR" sz="2000" dirty="0" smtClean="0"/>
              <a:t> permitem </a:t>
            </a:r>
            <a:r>
              <a:rPr lang="pt-BR" sz="2000" dirty="0"/>
              <a:t>a um maior número de programas utilizar a memória</a:t>
            </a:r>
            <a:r>
              <a:rPr lang="pt-BR" sz="2000" dirty="0" smtClean="0"/>
              <a:t>, diminuindo </a:t>
            </a:r>
            <a:r>
              <a:rPr lang="pt-BR" sz="2000" dirty="0"/>
              <a:t>o problema da fragmentação.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1412776"/>
            <a:ext cx="84440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/>
              <a:t>Historicamente</a:t>
            </a:r>
            <a:r>
              <a:rPr lang="pt-BR" sz="2000" dirty="0"/>
              <a:t>, a memória principal sempre foi vista como um recurso escasso e caro. Uma das </a:t>
            </a:r>
            <a:r>
              <a:rPr lang="pt-BR" sz="2000" dirty="0" smtClean="0"/>
              <a:t>maiores preocupações </a:t>
            </a:r>
            <a:r>
              <a:rPr lang="pt-BR" sz="2000" dirty="0"/>
              <a:t>dos projetistas foi desenvolver sistemas </a:t>
            </a:r>
            <a:r>
              <a:rPr lang="pt-BR" sz="2000" dirty="0" smtClean="0"/>
              <a:t> operacionais </a:t>
            </a:r>
            <a:r>
              <a:rPr lang="pt-BR" sz="2000" dirty="0"/>
              <a:t>que não ocupassem muito espaço </a:t>
            </a:r>
            <a:r>
              <a:rPr lang="pt-BR" sz="2000" dirty="0" smtClean="0"/>
              <a:t>de memória </a:t>
            </a:r>
            <a:r>
              <a:rPr lang="pt-BR" sz="2000" dirty="0"/>
              <a:t>e, ao mesmo tempo, otimizassem a utilização dos recursos computacionais. Mesmo atualmente</a:t>
            </a:r>
            <a:r>
              <a:rPr lang="pt-BR" sz="2000" dirty="0" smtClean="0"/>
              <a:t>, com </a:t>
            </a:r>
            <a:r>
              <a:rPr lang="pt-BR" sz="2000" dirty="0"/>
              <a:t>a redução de custo e consequente aumento da capacidade da memória principal, seu gerenciamento </a:t>
            </a:r>
            <a:r>
              <a:rPr lang="pt-BR" sz="2000" dirty="0" smtClean="0"/>
              <a:t>é um </a:t>
            </a:r>
            <a:r>
              <a:rPr lang="pt-BR" sz="2000" dirty="0"/>
              <a:t>dos fatores mais importantes no projeto de sistemas operacionais.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Enquanto </a:t>
            </a:r>
            <a:r>
              <a:rPr lang="pt-BR" sz="2000" dirty="0"/>
              <a:t>nos sistemas </a:t>
            </a:r>
            <a:r>
              <a:rPr lang="pt-BR" sz="2000" dirty="0" err="1"/>
              <a:t>monoprogramáveis</a:t>
            </a:r>
            <a:r>
              <a:rPr lang="pt-BR" sz="2000" dirty="0"/>
              <a:t> a gerência da memória não é muito complexa, nos </a:t>
            </a:r>
            <a:r>
              <a:rPr lang="pt-BR" sz="2000" dirty="0" smtClean="0"/>
              <a:t>sistemas </a:t>
            </a:r>
            <a:r>
              <a:rPr lang="pt-BR" sz="2000" dirty="0" err="1" smtClean="0"/>
              <a:t>multiprogramáveis</a:t>
            </a:r>
            <a:r>
              <a:rPr lang="pt-BR" sz="2000" dirty="0" smtClean="0"/>
              <a:t> </a:t>
            </a:r>
            <a:r>
              <a:rPr lang="pt-BR" sz="2000" dirty="0"/>
              <a:t>ela se torna crítica, devido à necessidade de se maximizar o número de usuários </a:t>
            </a:r>
            <a:r>
              <a:rPr lang="pt-BR" sz="2000" dirty="0" smtClean="0"/>
              <a:t>e aplicações </a:t>
            </a:r>
            <a:r>
              <a:rPr lang="pt-BR" sz="2000" dirty="0"/>
              <a:t>utilizando eficientemente o espaço da memória principal.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45781" y="260648"/>
            <a:ext cx="3052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Gerência de Memória</a:t>
            </a:r>
            <a:endParaRPr lang="en-US" altLang="pt-BR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7544" y="908720"/>
            <a:ext cx="165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pt-BR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100229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3200" dirty="0" err="1" smtClean="0"/>
              <a:t>First</a:t>
            </a:r>
            <a:r>
              <a:rPr lang="pt-BR" altLang="pt-BR" sz="3200" dirty="0" smtClean="0"/>
              <a:t>-Fit – Primeiro Ajuste</a:t>
            </a:r>
            <a:endParaRPr lang="en-US" altLang="pt-BR" sz="3200" dirty="0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252274"/>
              </p:ext>
            </p:extLst>
          </p:nvPr>
        </p:nvGraphicFramePr>
        <p:xfrm>
          <a:off x="685801" y="3717032"/>
          <a:ext cx="3310136" cy="288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3" name="CorelDRAW" r:id="rId3" imgW="2473200" imgH="2590560" progId="CorelDRAW.Graphic.10">
                  <p:embed/>
                </p:oleObj>
              </mc:Choice>
              <mc:Fallback>
                <p:oleObj name="CorelDRAW" r:id="rId3" imgW="2473200" imgH="2590560" progId="CorelDRAW.Graphic.1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3717032"/>
                        <a:ext cx="3310136" cy="2883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326898"/>
              </p:ext>
            </p:extLst>
          </p:nvPr>
        </p:nvGraphicFramePr>
        <p:xfrm>
          <a:off x="4716016" y="4941168"/>
          <a:ext cx="1948185" cy="189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4" name="CorelDRAW" r:id="rId5" imgW="1537560" imgH="2488320" progId="CorelDRAW.Graphic.10">
                  <p:embed/>
                </p:oleObj>
              </mc:Choice>
              <mc:Fallback>
                <p:oleObj name="CorelDRAW" r:id="rId5" imgW="1537560" imgH="2488320" progId="CorelDRAW.Graphic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941168"/>
                        <a:ext cx="1948185" cy="1892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468108"/>
              </p:ext>
            </p:extLst>
          </p:nvPr>
        </p:nvGraphicFramePr>
        <p:xfrm>
          <a:off x="3779912" y="4437112"/>
          <a:ext cx="86409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5" name="CorelDRAW" r:id="rId7" imgW="685800" imgH="685080" progId="CorelDRAW.Graphic.10">
                  <p:embed/>
                </p:oleObj>
              </mc:Choice>
              <mc:Fallback>
                <p:oleObj name="CorelDRAW" r:id="rId7" imgW="685800" imgH="685080" progId="CorelDRAW.Graphic.1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437112"/>
                        <a:ext cx="864096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539552" y="1110223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Na estratégia </a:t>
            </a:r>
            <a:r>
              <a:rPr lang="pt-BR" sz="2000" i="1" dirty="0" err="1"/>
              <a:t>first-fit</a:t>
            </a:r>
            <a:r>
              <a:rPr lang="pt-BR" sz="2000" dirty="0"/>
              <a:t>, a primeira partição livre de tamanho suficiente para carregar o programa </a:t>
            </a:r>
            <a:r>
              <a:rPr lang="pt-BR" sz="2000" dirty="0" smtClean="0"/>
              <a:t>é escolhida . </a:t>
            </a:r>
            <a:r>
              <a:rPr lang="pt-BR" sz="2000" dirty="0"/>
              <a:t>Nesse algoritmo, a lista de áreas livres está ordenada por </a:t>
            </a:r>
            <a:r>
              <a:rPr lang="pt-BR" sz="2000" dirty="0" smtClean="0"/>
              <a:t>endereços crescentemente</a:t>
            </a:r>
            <a:r>
              <a:rPr lang="pt-BR" sz="2000" dirty="0"/>
              <a:t>. Como o método tenta primeiro utilizar as áreas livres de endereços mais baixos</a:t>
            </a:r>
            <a:r>
              <a:rPr lang="pt-BR" sz="2000" dirty="0" smtClean="0"/>
              <a:t>, existe </a:t>
            </a:r>
            <a:r>
              <a:rPr lang="pt-BR" sz="2000" dirty="0"/>
              <a:t>uma grande chance de se obter uma grande partição livre nos endereços de memória </a:t>
            </a:r>
            <a:r>
              <a:rPr lang="pt-BR" sz="2000" dirty="0" smtClean="0"/>
              <a:t>mais altos</a:t>
            </a:r>
            <a:r>
              <a:rPr lang="pt-BR" sz="2000" dirty="0"/>
              <a:t>. Das três estratégias apresentadas, a </a:t>
            </a:r>
            <a:r>
              <a:rPr lang="pt-BR" sz="2000" dirty="0" err="1"/>
              <a:t>first-fit</a:t>
            </a:r>
            <a:r>
              <a:rPr lang="pt-BR" sz="2000" dirty="0"/>
              <a:t> é a mais rápida, consumindo menos recursos </a:t>
            </a:r>
            <a:r>
              <a:rPr lang="pt-BR" sz="2000" dirty="0" smtClean="0"/>
              <a:t>do sistema</a:t>
            </a:r>
            <a:r>
              <a:rPr lang="pt-BR" sz="20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Swapping</a:t>
            </a:r>
            <a:r>
              <a:rPr lang="en-US" altLang="pt-BR"/>
              <a:t> </a:t>
            </a: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357073"/>
              </p:ext>
            </p:extLst>
          </p:nvPr>
        </p:nvGraphicFramePr>
        <p:xfrm>
          <a:off x="899592" y="260648"/>
          <a:ext cx="3708412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CorelDRAW" r:id="rId3" imgW="3333240" imgH="4087080" progId="CorelDRAW.Graphic.10">
                  <p:embed/>
                </p:oleObj>
              </mc:Choice>
              <mc:Fallback>
                <p:oleObj name="CorelDRAW" r:id="rId3" imgW="3333240" imgH="4087080" progId="CorelDRAW.Graphic.1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0648"/>
                        <a:ext cx="3708412" cy="4104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323528" y="4494599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O swapping é uma técnica aplicada à gerência de memória para programas </a:t>
            </a:r>
            <a:r>
              <a:rPr lang="pt-BR" sz="2000" dirty="0" smtClean="0"/>
              <a:t>que esperam </a:t>
            </a:r>
            <a:r>
              <a:rPr lang="pt-BR" sz="2000" dirty="0"/>
              <a:t>por memória livre para serem executados. Nesta situação, o sistema escolhe um </a:t>
            </a:r>
            <a:r>
              <a:rPr lang="pt-BR" sz="2000" dirty="0" smtClean="0"/>
              <a:t>processo residente</a:t>
            </a:r>
            <a:r>
              <a:rPr lang="pt-BR" sz="2000" dirty="0"/>
              <a:t>, que é transferido da memória principal para a memória secundária (</a:t>
            </a:r>
            <a:r>
              <a:rPr lang="pt-BR" sz="2000" i="1" dirty="0"/>
              <a:t>swap out</a:t>
            </a:r>
            <a:r>
              <a:rPr lang="pt-BR" sz="2000" dirty="0"/>
              <a:t>), </a:t>
            </a:r>
            <a:r>
              <a:rPr lang="pt-BR" sz="2000" dirty="0" smtClean="0"/>
              <a:t>geralmente disco</a:t>
            </a:r>
            <a:r>
              <a:rPr lang="pt-BR" sz="2000" dirty="0"/>
              <a:t>. Posteriormente, o processo é carregado de volta da memória secundária para a memória </a:t>
            </a:r>
            <a:r>
              <a:rPr lang="pt-BR" sz="2000" dirty="0" smtClean="0"/>
              <a:t>principal (</a:t>
            </a:r>
            <a:r>
              <a:rPr lang="pt-BR" sz="2000" i="1" dirty="0"/>
              <a:t>swap in</a:t>
            </a:r>
            <a:r>
              <a:rPr lang="pt-BR" sz="2000" dirty="0"/>
              <a:t>) e pode continuar sua execução como se nada tivesse </a:t>
            </a:r>
            <a:r>
              <a:rPr lang="pt-BR" sz="2000" dirty="0" smtClean="0"/>
              <a:t>ocorrido.</a:t>
            </a:r>
            <a:endParaRPr lang="pt-BR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3200" dirty="0">
                <a:cs typeface="Times New Roman" pitchFamily="18" charset="0"/>
              </a:rPr>
              <a:t>Relocação </a:t>
            </a:r>
            <a:r>
              <a:rPr lang="pt-BR" altLang="pt-BR" sz="3200" dirty="0" smtClean="0">
                <a:cs typeface="Times New Roman" pitchFamily="18" charset="0"/>
              </a:rPr>
              <a:t>Dinâmica</a:t>
            </a:r>
            <a:r>
              <a:rPr lang="en-US" altLang="pt-BR" sz="3200" dirty="0" smtClean="0"/>
              <a:t> </a:t>
            </a:r>
            <a:endParaRPr lang="en-US" altLang="pt-BR" sz="3200" dirty="0"/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397"/>
              </p:ext>
            </p:extLst>
          </p:nvPr>
        </p:nvGraphicFramePr>
        <p:xfrm>
          <a:off x="1956023" y="4732114"/>
          <a:ext cx="5250209" cy="202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CorelDRAW" r:id="rId3" imgW="4078080" imgH="1708920" progId="CorelDRAW.Graphic.10">
                  <p:embed/>
                </p:oleObj>
              </mc:Choice>
              <mc:Fallback>
                <p:oleObj name="CorelDRAW" r:id="rId3" imgW="4078080" imgH="1708920" progId="CorelDRAW.Graphic.1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023" y="4732114"/>
                        <a:ext cx="5250209" cy="2021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/>
          <p:cNvSpPr/>
          <p:nvPr/>
        </p:nvSpPr>
        <p:spPr>
          <a:xfrm>
            <a:off x="341784" y="1254239"/>
            <a:ext cx="8478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algoritmo de escolha do processo </a:t>
            </a:r>
            <a:r>
              <a:rPr lang="pt-BR" sz="2000" dirty="0" smtClean="0"/>
              <a:t>a ser </a:t>
            </a:r>
            <a:r>
              <a:rPr lang="pt-BR" sz="2000" dirty="0"/>
              <a:t>retirado da memória principal deve priorizar aquele com menores chances de ser executado.</a:t>
            </a:r>
          </a:p>
          <a:p>
            <a:r>
              <a:rPr lang="pt-BR" sz="2000" dirty="0"/>
              <a:t>Para que essa técnica seja utilizada, é essencial que o sistema ofereça um </a:t>
            </a:r>
            <a:r>
              <a:rPr lang="pt-BR" sz="2000" i="1" dirty="0" err="1"/>
              <a:t>loader</a:t>
            </a:r>
            <a:endParaRPr lang="pt-BR" sz="2000" i="1" dirty="0"/>
          </a:p>
          <a:p>
            <a:r>
              <a:rPr lang="pt-BR" sz="2000" dirty="0"/>
              <a:t>que implemente a relocação dinâmica.</a:t>
            </a:r>
            <a:endParaRPr lang="pt-BR" sz="2000" dirty="0" smtClean="0"/>
          </a:p>
          <a:p>
            <a:pPr algn="just"/>
            <a:r>
              <a:rPr lang="pt-BR" sz="2000" dirty="0" smtClean="0"/>
              <a:t>A </a:t>
            </a:r>
            <a:r>
              <a:rPr lang="pt-BR" sz="2000" dirty="0"/>
              <a:t>relocação dinâmica é realizada através de um </a:t>
            </a:r>
            <a:r>
              <a:rPr lang="pt-BR" sz="2000" b="1" dirty="0"/>
              <a:t>registrador especial denominado </a:t>
            </a:r>
            <a:r>
              <a:rPr lang="pt-BR" sz="2000" b="1" i="1" dirty="0"/>
              <a:t>registrador </a:t>
            </a:r>
            <a:r>
              <a:rPr lang="pt-BR" sz="2000" b="1" i="1" dirty="0" smtClean="0"/>
              <a:t>de relocação</a:t>
            </a:r>
            <a:r>
              <a:rPr lang="pt-BR" sz="2000" dirty="0"/>
              <a:t>. No momento em que o programa é carregado na memória, o registrador recebe o </a:t>
            </a:r>
            <a:r>
              <a:rPr lang="pt-BR" sz="2000" dirty="0" smtClean="0"/>
              <a:t>endereço inicial </a:t>
            </a:r>
            <a:r>
              <a:rPr lang="pt-BR" sz="2000" dirty="0"/>
              <a:t>da posição de memória que o programa ocupará. Toda vez que ocorrer uma referência a </a:t>
            </a:r>
            <a:r>
              <a:rPr lang="pt-BR" sz="2000" dirty="0" smtClean="0"/>
              <a:t>algum endereço</a:t>
            </a:r>
            <a:r>
              <a:rPr lang="pt-BR" sz="2000" dirty="0"/>
              <a:t>, o endereço contido na instrução será somado ao conteúdo do registrador, gerando, assim, </a:t>
            </a:r>
            <a:r>
              <a:rPr lang="pt-BR" sz="2000" dirty="0" smtClean="0"/>
              <a:t>o endereço físico. </a:t>
            </a:r>
            <a:r>
              <a:rPr lang="pt-BR" sz="2000" dirty="0"/>
              <a:t>Dessa forma, um programa pode ser carregado em qualquer posição </a:t>
            </a:r>
            <a:r>
              <a:rPr lang="pt-BR" sz="2000" dirty="0" smtClean="0"/>
              <a:t>de memória</a:t>
            </a:r>
            <a:r>
              <a:rPr lang="pt-BR" sz="20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404664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conceito de swapping permite um maior compartilhamento da memória principal e, consequentemente</a:t>
            </a:r>
            <a:r>
              <a:rPr lang="pt-BR" sz="2000" dirty="0" smtClean="0"/>
              <a:t>, uma </a:t>
            </a:r>
            <a:r>
              <a:rPr lang="pt-BR" sz="2000" dirty="0"/>
              <a:t>maior utilização dos recursos do sistema computacional. Seu maior problema é o elevado custo das</a:t>
            </a:r>
          </a:p>
          <a:p>
            <a:r>
              <a:rPr lang="pt-BR" sz="2000" dirty="0"/>
              <a:t>operações de entrada/saída (swap in/out). Em momentos em que há pouca memória disponível, o </a:t>
            </a:r>
            <a:r>
              <a:rPr lang="pt-BR" sz="2000" dirty="0" smtClean="0"/>
              <a:t>sistema pode </a:t>
            </a:r>
            <a:r>
              <a:rPr lang="pt-BR" sz="2000" dirty="0"/>
              <a:t>ficar quase que dedicado à realização de swapping, deixando de executar outras tarefas </a:t>
            </a:r>
            <a:r>
              <a:rPr lang="pt-BR" sz="2000" dirty="0" smtClean="0"/>
              <a:t>e impedindo </a:t>
            </a:r>
            <a:r>
              <a:rPr lang="pt-BR" sz="2000" dirty="0"/>
              <a:t>a execução dos demais processos residentes. Esta situação é denominada </a:t>
            </a:r>
            <a:r>
              <a:rPr lang="pt-BR" sz="2000" i="1" dirty="0" err="1"/>
              <a:t>thrashing</a:t>
            </a:r>
            <a:r>
              <a:rPr lang="pt-BR" sz="2000" dirty="0"/>
              <a:t>, e é</a:t>
            </a:r>
          </a:p>
          <a:p>
            <a:r>
              <a:rPr lang="pt-BR" sz="2000" dirty="0"/>
              <a:t>considerada um problema crítico na gerência de memória dos sistemas operacionais.</a:t>
            </a:r>
          </a:p>
          <a:p>
            <a:endParaRPr lang="pt-BR" sz="2000" dirty="0" smtClean="0"/>
          </a:p>
          <a:p>
            <a:r>
              <a:rPr lang="pt-BR" sz="2000" dirty="0" smtClean="0"/>
              <a:t>Os </a:t>
            </a:r>
            <a:r>
              <a:rPr lang="pt-BR" sz="2000" dirty="0"/>
              <a:t>primeiros sistemas operacionais que implementaram esta técnica surgiram na década de 1960, como </a:t>
            </a:r>
            <a:r>
              <a:rPr lang="pt-BR" sz="2000" dirty="0" smtClean="0"/>
              <a:t>o CTSS </a:t>
            </a:r>
            <a:r>
              <a:rPr lang="pt-BR" sz="2000" dirty="0"/>
              <a:t>do MIT e OS/360 da IBM. Com a evolução dos sistemas operacionais, novos esquemas </a:t>
            </a:r>
            <a:r>
              <a:rPr lang="pt-BR" sz="2000" dirty="0" smtClean="0"/>
              <a:t>de gerência </a:t>
            </a:r>
            <a:r>
              <a:rPr lang="pt-BR" sz="2000" dirty="0"/>
              <a:t>de memória passaram a incorporar a técnica de swapping, como a gerência de memória virtual.</a:t>
            </a:r>
          </a:p>
        </p:txBody>
      </p:sp>
    </p:spTree>
    <p:extLst>
      <p:ext uri="{BB962C8B-B14F-4D97-AF65-F5344CB8AC3E}">
        <p14:creationId xmlns:p14="http://schemas.microsoft.com/office/powerpoint/2010/main" val="21604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95536" y="206052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dirty="0" smtClean="0"/>
              <a:t>Exercícios</a:t>
            </a:r>
            <a:endParaRPr lang="pt-BR" sz="1800" dirty="0"/>
          </a:p>
          <a:p>
            <a:pPr marL="342900" indent="-342900">
              <a:buAutoNum type="arabicParenR"/>
            </a:pPr>
            <a:r>
              <a:rPr lang="pt-BR" sz="1800" dirty="0" smtClean="0"/>
              <a:t>Quais </a:t>
            </a:r>
            <a:r>
              <a:rPr lang="pt-BR" sz="1800" dirty="0"/>
              <a:t>as funções básicas da gerência de memória</a:t>
            </a:r>
            <a:r>
              <a:rPr lang="pt-BR" sz="1800" dirty="0" smtClean="0"/>
              <a:t>?</a:t>
            </a:r>
          </a:p>
          <a:p>
            <a:endParaRPr lang="pt-BR" sz="1800" dirty="0"/>
          </a:p>
          <a:p>
            <a:r>
              <a:rPr lang="pt-BR" sz="1800" dirty="0" smtClean="0"/>
              <a:t>2) Considere </a:t>
            </a:r>
            <a:r>
              <a:rPr lang="pt-BR" sz="1800" dirty="0"/>
              <a:t>um sistema computacional com 40 Kb de memória principal e que utilize um </a:t>
            </a:r>
            <a:r>
              <a:rPr lang="pt-BR" sz="1800" dirty="0" smtClean="0"/>
              <a:t>sistema operacional </a:t>
            </a:r>
            <a:r>
              <a:rPr lang="pt-BR" sz="1800" dirty="0"/>
              <a:t>de 10 Kb que implemente alocação contígua de memória. </a:t>
            </a:r>
            <a:endParaRPr lang="pt-BR" sz="1800" dirty="0" smtClean="0"/>
          </a:p>
          <a:p>
            <a:r>
              <a:rPr lang="pt-BR" sz="1800" dirty="0" smtClean="0"/>
              <a:t>Qual </a:t>
            </a:r>
            <a:r>
              <a:rPr lang="pt-BR" sz="1800" dirty="0"/>
              <a:t>a taxa de subutilização </a:t>
            </a:r>
            <a:r>
              <a:rPr lang="pt-BR" sz="1800" dirty="0" smtClean="0"/>
              <a:t>da memória </a:t>
            </a:r>
            <a:r>
              <a:rPr lang="pt-BR" sz="1800" dirty="0"/>
              <a:t>principal para um programa que ocupe 20 Kb de memória</a:t>
            </a:r>
            <a:r>
              <a:rPr lang="pt-BR" sz="1800" dirty="0" smtClean="0"/>
              <a:t>?</a:t>
            </a:r>
          </a:p>
          <a:p>
            <a:endParaRPr lang="pt-BR" sz="1800" dirty="0"/>
          </a:p>
          <a:p>
            <a:r>
              <a:rPr lang="pt-BR" sz="1800" dirty="0" smtClean="0"/>
              <a:t>3) Suponha </a:t>
            </a:r>
            <a:r>
              <a:rPr lang="pt-BR" sz="1800" dirty="0"/>
              <a:t>um sistema computacional com 64 Kb de memória principal e que utilize um </a:t>
            </a:r>
            <a:r>
              <a:rPr lang="pt-BR" sz="1800" dirty="0" smtClean="0"/>
              <a:t>sistema operacional </a:t>
            </a:r>
            <a:r>
              <a:rPr lang="pt-BR" sz="1800" dirty="0"/>
              <a:t>de 14 Kb que implemente alocação contígua de memória. </a:t>
            </a:r>
            <a:r>
              <a:rPr lang="pt-BR" sz="1800" dirty="0" smtClean="0"/>
              <a:t> Considere </a:t>
            </a:r>
            <a:r>
              <a:rPr lang="pt-BR" sz="1800" dirty="0"/>
              <a:t>também </a:t>
            </a:r>
            <a:r>
              <a:rPr lang="pt-BR" sz="1800" dirty="0" smtClean="0"/>
              <a:t>um programa </a:t>
            </a:r>
            <a:r>
              <a:rPr lang="pt-BR" sz="1800" dirty="0"/>
              <a:t>de 90 Kb, formado por um módulo principal de 20 Kb e três módulos independentes, </a:t>
            </a:r>
            <a:r>
              <a:rPr lang="pt-BR" sz="1800" dirty="0" smtClean="0"/>
              <a:t>cada um </a:t>
            </a:r>
            <a:r>
              <a:rPr lang="pt-BR" sz="1800" dirty="0"/>
              <a:t>com 10 Kb, 20 Kb e 30 Kb. Como o programa poderia ser executado utilizando-se apenas </a:t>
            </a:r>
            <a:r>
              <a:rPr lang="pt-BR" sz="1800" dirty="0" smtClean="0"/>
              <a:t>a técnica </a:t>
            </a:r>
            <a:r>
              <a:rPr lang="pt-BR" sz="1800" dirty="0"/>
              <a:t>de overlay</a:t>
            </a:r>
            <a:r>
              <a:rPr lang="pt-BR" sz="1800" dirty="0" smtClean="0"/>
              <a:t>?</a:t>
            </a:r>
          </a:p>
          <a:p>
            <a:endParaRPr lang="pt-BR" sz="1800" dirty="0"/>
          </a:p>
          <a:p>
            <a:r>
              <a:rPr lang="pt-BR" sz="1800" dirty="0" smtClean="0"/>
              <a:t>4) Considerando </a:t>
            </a:r>
            <a:r>
              <a:rPr lang="pt-BR" sz="1800" dirty="0"/>
              <a:t>o exercício anterior, se o módulo de 30 Kb tivesse seu tamanho aumentado para </a:t>
            </a:r>
            <a:r>
              <a:rPr lang="pt-BR" sz="1800" dirty="0" smtClean="0"/>
              <a:t>40 Kb</a:t>
            </a:r>
            <a:r>
              <a:rPr lang="pt-BR" sz="1800" dirty="0"/>
              <a:t>, seria possível executar o programa? Caso não seja possível, como o problema poderia </a:t>
            </a:r>
            <a:r>
              <a:rPr lang="pt-BR" sz="1800" dirty="0" smtClean="0"/>
              <a:t>ser contornado?</a:t>
            </a:r>
          </a:p>
          <a:p>
            <a:endParaRPr lang="pt-BR" sz="1800" dirty="0"/>
          </a:p>
          <a:p>
            <a:r>
              <a:rPr lang="pt-BR" sz="1800" dirty="0" smtClean="0"/>
              <a:t>5)Qual </a:t>
            </a:r>
            <a:r>
              <a:rPr lang="pt-BR" sz="1800" dirty="0"/>
              <a:t>a diferença entre fragmentação interna e externa da memória principal</a:t>
            </a:r>
            <a:r>
              <a:rPr lang="pt-BR" sz="1800" dirty="0" smtClean="0"/>
              <a:t>?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28223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76" y="620688"/>
            <a:ext cx="79928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6) Suponha um sistema computacional com 128 Kb de memória principal e que utilize um sistema operacional de 64 Kb que implementa alocação particionada estática realocável. Considere também</a:t>
            </a:r>
          </a:p>
          <a:p>
            <a:r>
              <a:rPr lang="pt-BR" sz="2000" dirty="0" smtClean="0"/>
              <a:t>que o sistema foi inicializado com três partições: P1 (8 Kb), P2 (24 Kb) e P3 (32 Kb). Calcule a</a:t>
            </a:r>
          </a:p>
          <a:p>
            <a:r>
              <a:rPr lang="pt-BR" sz="2000" dirty="0" smtClean="0"/>
              <a:t>fragmentação interna da memória principal após a carga de três programas: PA, PB e PC.</a:t>
            </a:r>
          </a:p>
          <a:p>
            <a:r>
              <a:rPr lang="pt-BR" sz="2000" dirty="0" smtClean="0"/>
              <a:t>P1 ← PA (6 Kb); P2 ← PB (20 Kb); P3 ← PC (28 Kb)</a:t>
            </a:r>
          </a:p>
          <a:p>
            <a:r>
              <a:rPr lang="pt-BR" sz="2000" dirty="0" smtClean="0"/>
              <a:t>P1 ← PA (4 Kb); P2 ← PB (16 Kb); P3 ← PC (26 Kb)</a:t>
            </a:r>
          </a:p>
          <a:p>
            <a:r>
              <a:rPr lang="pt-BR" sz="2000" dirty="0" smtClean="0"/>
              <a:t>P1 ← PA (8 Kb); P2 ← PB (24 Kb); P3 ← PC (32 Kb)</a:t>
            </a:r>
          </a:p>
          <a:p>
            <a:endParaRPr lang="pt-BR" sz="2000" dirty="0" smtClean="0"/>
          </a:p>
          <a:p>
            <a:r>
              <a:rPr lang="pt-BR" sz="2000" dirty="0" smtClean="0"/>
              <a:t>7) Considerando </a:t>
            </a:r>
            <a:r>
              <a:rPr lang="pt-BR" sz="2000" dirty="0"/>
              <a:t>o exercício anterior, seria possível executar quatro programas </a:t>
            </a:r>
            <a:r>
              <a:rPr lang="pt-BR" sz="2000" dirty="0" smtClean="0"/>
              <a:t>concorrentemente utilizando </a:t>
            </a:r>
            <a:r>
              <a:rPr lang="pt-BR" sz="2000" dirty="0"/>
              <a:t>apenas a técnica de alocação particionada estática </a:t>
            </a:r>
            <a:r>
              <a:rPr lang="pt-BR" sz="2000" dirty="0" smtClean="0"/>
              <a:t>realocável</a:t>
            </a:r>
            <a:r>
              <a:rPr lang="pt-BR" sz="2000" dirty="0"/>
              <a:t>? </a:t>
            </a:r>
            <a:r>
              <a:rPr lang="pt-BR" sz="2000" dirty="0" smtClean="0"/>
              <a:t> Se </a:t>
            </a:r>
            <a:r>
              <a:rPr lang="pt-BR" sz="2000" dirty="0"/>
              <a:t>for possível, como?</a:t>
            </a:r>
          </a:p>
          <a:p>
            <a:r>
              <a:rPr lang="pt-BR" sz="2000" dirty="0"/>
              <a:t>Considerando ainda o mesmo exercício, seria possível executar um programa de 36 Kb? Se </a:t>
            </a:r>
            <a:r>
              <a:rPr lang="pt-BR" sz="2000" dirty="0" smtClean="0"/>
              <a:t>for possível</a:t>
            </a:r>
            <a:r>
              <a:rPr lang="pt-BR" sz="2000" dirty="0"/>
              <a:t>, como?</a:t>
            </a:r>
          </a:p>
          <a:p>
            <a:endParaRPr lang="pt-BR" sz="2000" dirty="0" smtClean="0"/>
          </a:p>
          <a:p>
            <a:r>
              <a:rPr lang="pt-BR" sz="2000" dirty="0" smtClean="0"/>
              <a:t>8) Qual </a:t>
            </a:r>
            <a:r>
              <a:rPr lang="pt-BR" sz="2000" dirty="0"/>
              <a:t>a limitação da alocação particionada estática absoluta em relação à alocação estática</a:t>
            </a:r>
          </a:p>
          <a:p>
            <a:r>
              <a:rPr lang="pt-BR" sz="2000" smtClean="0"/>
              <a:t>realocável</a:t>
            </a:r>
            <a:r>
              <a:rPr lang="pt-B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3997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Referência:</a:t>
            </a:r>
          </a:p>
          <a:p>
            <a:r>
              <a:rPr lang="pt-BR" sz="2000" dirty="0" smtClean="0"/>
              <a:t>Arquitetura de Sistemas Operacionais </a:t>
            </a:r>
          </a:p>
          <a:p>
            <a:r>
              <a:rPr lang="pt-BR" sz="2000" dirty="0" smtClean="0"/>
              <a:t>5º Edição –Luiz Paulo &amp; Francis Berenger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5746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1620083"/>
            <a:ext cx="8352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smtClean="0"/>
              <a:t>Funções básicas: </a:t>
            </a:r>
          </a:p>
          <a:p>
            <a:pPr algn="just"/>
            <a:r>
              <a:rPr lang="pt-BR" sz="2000" dirty="0" smtClean="0"/>
              <a:t>O </a:t>
            </a:r>
            <a:r>
              <a:rPr lang="pt-BR" sz="2000" dirty="0"/>
              <a:t>objetivo principal de um sistema computacional é executar programas. Tais </a:t>
            </a:r>
            <a:r>
              <a:rPr lang="pt-BR" sz="2000" dirty="0" smtClean="0"/>
              <a:t>programas devem </a:t>
            </a:r>
            <a:r>
              <a:rPr lang="pt-BR" sz="2000" dirty="0"/>
              <a:t>estar, ainda que parcialmente, localizados na memória principal para executarem.</a:t>
            </a:r>
          </a:p>
          <a:p>
            <a:pPr algn="just"/>
            <a:r>
              <a:rPr lang="pt-BR" sz="2000" dirty="0"/>
              <a:t>Contudo, a </a:t>
            </a:r>
            <a:r>
              <a:rPr lang="pt-BR" sz="2000" b="1" dirty="0"/>
              <a:t>memória principal</a:t>
            </a:r>
            <a:r>
              <a:rPr lang="pt-BR" sz="2000" dirty="0"/>
              <a:t>, normalmente, </a:t>
            </a:r>
            <a:r>
              <a:rPr lang="pt-BR" sz="2000" b="1" dirty="0"/>
              <a:t>não possui tamanho </a:t>
            </a:r>
            <a:r>
              <a:rPr lang="pt-BR" sz="2000" b="1" dirty="0" smtClean="0"/>
              <a:t>suficiente </a:t>
            </a:r>
            <a:r>
              <a:rPr lang="pt-BR" sz="2000" dirty="0" smtClean="0"/>
              <a:t>para </a:t>
            </a:r>
            <a:r>
              <a:rPr lang="pt-BR" sz="2000" dirty="0"/>
              <a:t>armazenar todos os programas a serem executados, bem como os dados por </a:t>
            </a:r>
            <a:r>
              <a:rPr lang="pt-BR" sz="2000" dirty="0" smtClean="0"/>
              <a:t>eles utilizados</a:t>
            </a:r>
            <a:r>
              <a:rPr lang="pt-BR" sz="2000" dirty="0"/>
              <a:t>. Este fato levou a maioria dos Sistemas Operacionais modernos a </a:t>
            </a:r>
            <a:r>
              <a:rPr lang="pt-BR" sz="2000" dirty="0" smtClean="0"/>
              <a:t>utilizarem principalmente</a:t>
            </a:r>
            <a:r>
              <a:rPr lang="pt-BR" sz="2000" dirty="0"/>
              <a:t>, dos discos rígidos como dispositivos secundários de apoio a memória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Assim, faz-se necessária a presença do software de gerência de memória que é, também</a:t>
            </a:r>
            <a:r>
              <a:rPr lang="pt-BR" sz="2000" dirty="0" smtClean="0"/>
              <a:t>, conhecido </a:t>
            </a:r>
            <a:r>
              <a:rPr lang="pt-BR" sz="2000" dirty="0"/>
              <a:t>como </a:t>
            </a:r>
            <a:r>
              <a:rPr lang="pt-BR" sz="2000" b="1" dirty="0"/>
              <a:t>Gerente de Memória</a:t>
            </a:r>
            <a:r>
              <a:rPr lang="pt-BR" sz="2000" dirty="0"/>
              <a:t> e possui como objetivos principais </a:t>
            </a:r>
            <a:r>
              <a:rPr lang="pt-BR" sz="2000" dirty="0" smtClean="0"/>
              <a:t>controlar quais </a:t>
            </a:r>
            <a:r>
              <a:rPr lang="pt-BR" sz="2000" dirty="0"/>
              <a:t>partes da memória estão ou não em uso e tratar as dificuldades inerentes ao </a:t>
            </a:r>
            <a:r>
              <a:rPr lang="pt-BR" sz="2000" dirty="0" smtClean="0"/>
              <a:t>processo  de </a:t>
            </a:r>
            <a:r>
              <a:rPr lang="pt-BR" sz="2000" b="1" i="1" dirty="0"/>
              <a:t>swapping</a:t>
            </a:r>
            <a:r>
              <a:rPr lang="pt-BR" sz="2000" i="1" dirty="0"/>
              <a:t> </a:t>
            </a:r>
            <a:r>
              <a:rPr lang="pt-BR" sz="2000" dirty="0"/>
              <a:t>_ processo de troca de dados entre a memória principal e o disco rígido.</a:t>
            </a:r>
          </a:p>
        </p:txBody>
      </p:sp>
      <p:sp>
        <p:nvSpPr>
          <p:cNvPr id="2" name="Retângulo 1"/>
          <p:cNvSpPr/>
          <p:nvPr/>
        </p:nvSpPr>
        <p:spPr>
          <a:xfrm>
            <a:off x="2286000" y="3326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alt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Gerência de </a:t>
            </a:r>
            <a:r>
              <a:rPr lang="pt-BR" altLang="pt-BR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Memória</a:t>
            </a:r>
            <a:endParaRPr lang="en-US" altLang="pt-BR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14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Alocação Contígua Simples</a:t>
            </a:r>
            <a:r>
              <a:rPr lang="en-US" altLang="pt-BR"/>
              <a:t> 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641240"/>
              </p:ext>
            </p:extLst>
          </p:nvPr>
        </p:nvGraphicFramePr>
        <p:xfrm>
          <a:off x="179512" y="3645024"/>
          <a:ext cx="2398315" cy="326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CorelDRAW" r:id="rId3" imgW="1328400" imgH="1807920" progId="CorelDRAW.Graphic.10">
                  <p:embed/>
                </p:oleObj>
              </mc:Choice>
              <mc:Fallback>
                <p:oleObj name="CorelDRAW" r:id="rId3" imgW="1328400" imgH="1807920" progId="CorelDRAW.Graphic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645024"/>
                        <a:ext cx="2398315" cy="3265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251520" y="1182231"/>
            <a:ext cx="8352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A </a:t>
            </a:r>
            <a:r>
              <a:rPr lang="pt-BR" sz="2000" i="1" dirty="0"/>
              <a:t>alocação contígua simples </a:t>
            </a:r>
            <a:r>
              <a:rPr lang="pt-BR" sz="2000" dirty="0"/>
              <a:t>foi implementada nos primeiros sistemas operacionais, porém ainda </a:t>
            </a:r>
            <a:r>
              <a:rPr lang="pt-BR" sz="2000" dirty="0" smtClean="0"/>
              <a:t>está presente </a:t>
            </a:r>
            <a:r>
              <a:rPr lang="pt-BR" sz="2000" dirty="0"/>
              <a:t>em alguns sistemas </a:t>
            </a:r>
            <a:r>
              <a:rPr lang="pt-BR" sz="2000" dirty="0" err="1" smtClean="0"/>
              <a:t>monoprogramáveis</a:t>
            </a:r>
            <a:r>
              <a:rPr lang="pt-BR" sz="2000" dirty="0"/>
              <a:t>. Nesse tipo de organização, a memória principal </a:t>
            </a:r>
            <a:r>
              <a:rPr lang="pt-BR" sz="2000" dirty="0" smtClean="0"/>
              <a:t>é subdividida </a:t>
            </a:r>
            <a:r>
              <a:rPr lang="pt-BR" sz="2000" dirty="0"/>
              <a:t>em duas áreas: uma para o sistema </a:t>
            </a:r>
            <a:r>
              <a:rPr lang="pt-BR" sz="2000" dirty="0" smtClean="0"/>
              <a:t>operacional </a:t>
            </a:r>
            <a:r>
              <a:rPr lang="pt-BR" sz="2000" dirty="0"/>
              <a:t>e outra para o programa do </a:t>
            </a:r>
            <a:r>
              <a:rPr lang="pt-BR" sz="2000" dirty="0" smtClean="0"/>
              <a:t>usuário. </a:t>
            </a:r>
            <a:r>
              <a:rPr lang="pt-BR" sz="2000" dirty="0"/>
              <a:t>Dessa forma, o programador deve desenvolver suas aplicações preocupado, apenas, em </a:t>
            </a:r>
            <a:r>
              <a:rPr lang="pt-BR" sz="2000" dirty="0" smtClean="0"/>
              <a:t>não ultrapassar </a:t>
            </a:r>
            <a:r>
              <a:rPr lang="pt-BR" sz="2000" dirty="0"/>
              <a:t>o espaço de memória disponível, ou seja, a diferença entre o tamanho total da </a:t>
            </a:r>
            <a:r>
              <a:rPr lang="pt-BR" sz="2000" dirty="0" smtClean="0"/>
              <a:t>memória principal </a:t>
            </a:r>
            <a:r>
              <a:rPr lang="pt-BR" sz="2000" dirty="0"/>
              <a:t>e a área ocupada pelo sistema operacional.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627784" y="4206567"/>
            <a:ext cx="64458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Nesse esquema, o usuário tem controle sobre toda a memória principal, podendo ter acesso a </a:t>
            </a:r>
            <a:r>
              <a:rPr lang="pt-BR" sz="2000" dirty="0" smtClean="0"/>
              <a:t>qualquer posição </a:t>
            </a:r>
            <a:r>
              <a:rPr lang="pt-BR" sz="2000" dirty="0"/>
              <a:t>de memória, inclusive a área do sistema operacional. Para proteger o sistema desse tipo </a:t>
            </a:r>
            <a:r>
              <a:rPr lang="pt-BR" sz="2000" dirty="0" smtClean="0"/>
              <a:t>de acesso</a:t>
            </a:r>
            <a:r>
              <a:rPr lang="pt-BR" sz="2000" dirty="0"/>
              <a:t>, que pode ser intencional ou não, alguns sistemas implementam proteção através de um </a:t>
            </a:r>
            <a:r>
              <a:rPr lang="pt-BR" sz="2000" b="1" dirty="0" smtClean="0"/>
              <a:t>registrador que </a:t>
            </a:r>
            <a:r>
              <a:rPr lang="pt-BR" sz="2000" b="1" dirty="0"/>
              <a:t>delimita as áreas do sistema operacional e do </a:t>
            </a:r>
            <a:r>
              <a:rPr lang="pt-BR" sz="2000" b="1" dirty="0" smtClean="0"/>
              <a:t>usuário. </a:t>
            </a:r>
            <a:endParaRPr lang="pt-BR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Alocação Contígua Simples</a:t>
            </a:r>
            <a:endParaRPr lang="en-US" altLang="pt-BR">
              <a:cs typeface="Times New Roman" pitchFamily="18" charset="0"/>
            </a:endParaRP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352762"/>
              </p:ext>
            </p:extLst>
          </p:nvPr>
        </p:nvGraphicFramePr>
        <p:xfrm>
          <a:off x="251520" y="1288207"/>
          <a:ext cx="4419600" cy="343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CorelDRAW" r:id="rId3" imgW="2325240" imgH="1807920" progId="CorelDRAW.Graphic.10">
                  <p:embed/>
                </p:oleObj>
              </mc:Choice>
              <mc:Fallback>
                <p:oleObj name="CorelDRAW" r:id="rId3" imgW="2325240" imgH="180792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88207"/>
                        <a:ext cx="4419600" cy="343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578167"/>
              </p:ext>
            </p:extLst>
          </p:nvPr>
        </p:nvGraphicFramePr>
        <p:xfrm>
          <a:off x="5076056" y="1340768"/>
          <a:ext cx="2511425" cy="34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CorelDRAW" r:id="rId5" imgW="1328400" imgH="1807920" progId="CorelDRAW.Graphic.10">
                  <p:embed/>
                </p:oleObj>
              </mc:Choice>
              <mc:Fallback>
                <p:oleObj name="CorelDRAW" r:id="rId5" imgW="1328400" imgH="1807920" progId="CorelDRAW.Graphic.1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340768"/>
                        <a:ext cx="2511425" cy="341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179512" y="4769857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Dessa forma, sempre que um programa faz referência a um endereço na memória, o sistema verifica se o endereço está dentro dos limites permitidos. Caso não esteja, o programa é cancelado e uma  mensagem de erro é gerada, indicando  que houve uma violação no acesso à  memória principal.</a:t>
            </a:r>
            <a:endParaRPr lang="pt-B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620332"/>
          </a:xfrm>
        </p:spPr>
        <p:txBody>
          <a:bodyPr/>
          <a:lstStyle/>
          <a:p>
            <a:pPr algn="ctr"/>
            <a:r>
              <a:rPr lang="pt-BR" altLang="pt-BR" dirty="0">
                <a:cs typeface="Times New Roman" pitchFamily="18" charset="0"/>
              </a:rPr>
              <a:t>Técnica de Overlay</a:t>
            </a:r>
            <a:r>
              <a:rPr lang="en-US" altLang="pt-BR" dirty="0"/>
              <a:t> </a:t>
            </a: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78150"/>
              </p:ext>
            </p:extLst>
          </p:nvPr>
        </p:nvGraphicFramePr>
        <p:xfrm>
          <a:off x="251520" y="3534990"/>
          <a:ext cx="3312368" cy="3206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CorelDRAW" r:id="rId3" imgW="3287880" imgH="2558880" progId="CorelDRAW.Graphic.10">
                  <p:embed/>
                </p:oleObj>
              </mc:Choice>
              <mc:Fallback>
                <p:oleObj name="CorelDRAW" r:id="rId3" imgW="3287880" imgH="2558880" progId="CorelDRAW.Graphic.1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34990"/>
                        <a:ext cx="3312368" cy="3206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0" y="692696"/>
            <a:ext cx="9108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/>
              <a:t>Dividir o programa </a:t>
            </a:r>
            <a:r>
              <a:rPr lang="pt-BR" sz="1800" dirty="0"/>
              <a:t>em módulos, de forma que seja possível a execução independente de </a:t>
            </a:r>
            <a:r>
              <a:rPr lang="pt-BR" sz="1800" dirty="0" smtClean="0"/>
              <a:t>cada módulo</a:t>
            </a:r>
            <a:r>
              <a:rPr lang="pt-BR" sz="1800" dirty="0"/>
              <a:t>, utilizando uma mesma área de memória. Essa técnica é chamada de </a:t>
            </a:r>
            <a:r>
              <a:rPr lang="pt-BR" sz="1800" b="1" i="1" dirty="0"/>
              <a:t>overlay</a:t>
            </a:r>
            <a:r>
              <a:rPr lang="pt-BR" sz="1800" dirty="0"/>
              <a:t>.</a:t>
            </a:r>
          </a:p>
          <a:p>
            <a:r>
              <a:rPr lang="pt-BR" sz="1800" dirty="0"/>
              <a:t>Considere um programa que tenha três módulos: um principal, um de </a:t>
            </a:r>
            <a:r>
              <a:rPr lang="pt-BR" sz="1800" dirty="0" smtClean="0"/>
              <a:t>cadastramento e </a:t>
            </a:r>
            <a:r>
              <a:rPr lang="pt-BR" sz="1800" dirty="0"/>
              <a:t>outro de impressão, sendo os módulos de cadastramento e de impressão independentes</a:t>
            </a:r>
            <a:r>
              <a:rPr lang="pt-BR" sz="1800" dirty="0" smtClean="0"/>
              <a:t>. A </a:t>
            </a:r>
            <a:r>
              <a:rPr lang="pt-BR" sz="1800" dirty="0"/>
              <a:t>independência do código significa que quando um módulo estiver na memória </a:t>
            </a:r>
            <a:r>
              <a:rPr lang="pt-BR" sz="1800" dirty="0" smtClean="0"/>
              <a:t>para execução</a:t>
            </a:r>
            <a:r>
              <a:rPr lang="pt-BR" sz="1800" dirty="0"/>
              <a:t>, o outro não precisa necessariamente estar presente. </a:t>
            </a:r>
          </a:p>
        </p:txBody>
      </p:sp>
      <p:sp>
        <p:nvSpPr>
          <p:cNvPr id="3" name="Retângulo 2"/>
          <p:cNvSpPr/>
          <p:nvPr/>
        </p:nvSpPr>
        <p:spPr>
          <a:xfrm>
            <a:off x="3635896" y="2348880"/>
            <a:ext cx="54726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dirty="0" smtClean="0"/>
              <a:t>O módulo principal é comum aos dois módulos; logo, deve permanecer na memória durante todo o tempo da execução do programa. Como podemos verificar na figura, a memória é insuficiente para armazenar todo o programa, que totaliza 9KB. A técnica de </a:t>
            </a:r>
            <a:r>
              <a:rPr lang="pt-BR" sz="1800" i="1" dirty="0" smtClean="0"/>
              <a:t>overlay </a:t>
            </a:r>
            <a:r>
              <a:rPr lang="pt-BR" sz="1800" dirty="0" smtClean="0"/>
              <a:t>utiliza uma área de memória comum, onde os módulos de cadastramento e de impressão poderão compartilhar a mesma área de memória. Sempre que um dos dois módulos for referenciado pelo módulo principal, o módulo será carregado da memória secundária para a área de </a:t>
            </a:r>
            <a:r>
              <a:rPr lang="pt-BR" sz="1800" i="1" dirty="0" smtClean="0"/>
              <a:t>overlay</a:t>
            </a:r>
            <a:r>
              <a:rPr lang="pt-BR" sz="1800" dirty="0" smtClean="0"/>
              <a:t>. A definição das áreas de </a:t>
            </a:r>
            <a:r>
              <a:rPr lang="pt-BR" sz="1800" i="1" dirty="0" smtClean="0"/>
              <a:t>overlay </a:t>
            </a:r>
            <a:r>
              <a:rPr lang="pt-BR" sz="1800" dirty="0" smtClean="0"/>
              <a:t>é função do programador, através de comandos  específicos da linguagem de programação utilizada. O tamanho de uma área de </a:t>
            </a:r>
            <a:r>
              <a:rPr lang="pt-BR" sz="1800" i="1" dirty="0" smtClean="0"/>
              <a:t>overlay </a:t>
            </a:r>
            <a:r>
              <a:rPr lang="pt-BR" sz="1800" dirty="0" smtClean="0"/>
              <a:t>é estabelecido a partir do tamanho do maior módulo. </a:t>
            </a:r>
            <a:endParaRPr lang="pt-BR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52400"/>
            <a:ext cx="8443664" cy="914400"/>
          </a:xfrm>
        </p:spPr>
        <p:txBody>
          <a:bodyPr/>
          <a:lstStyle/>
          <a:p>
            <a:pPr algn="l"/>
            <a:r>
              <a:rPr lang="pt-BR" altLang="pt-BR" sz="2800" dirty="0">
                <a:cs typeface="Times New Roman" pitchFamily="18" charset="0"/>
              </a:rPr>
              <a:t>Alocação Particionada Estática Absoluta</a:t>
            </a:r>
            <a:r>
              <a:rPr lang="en-US" altLang="pt-BR" sz="2800" dirty="0"/>
              <a:t> 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835433"/>
              </p:ext>
            </p:extLst>
          </p:nvPr>
        </p:nvGraphicFramePr>
        <p:xfrm>
          <a:off x="1828800" y="3688594"/>
          <a:ext cx="4687416" cy="3052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CorelDRAW" r:id="rId3" imgW="2740680" imgH="2252880" progId="CorelDRAW.Graphic.10">
                  <p:embed/>
                </p:oleObj>
              </mc:Choice>
              <mc:Fallback>
                <p:oleObj name="CorelDRAW" r:id="rId3" imgW="2740680" imgH="225288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88594"/>
                        <a:ext cx="4687416" cy="3052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395536" y="1182231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Nos primeiros sistemas </a:t>
            </a:r>
            <a:r>
              <a:rPr lang="pt-BR" sz="2000" dirty="0" err="1"/>
              <a:t>multiprogramáveis</a:t>
            </a:r>
            <a:r>
              <a:rPr lang="pt-BR" sz="2000" dirty="0"/>
              <a:t>, a memória era dividida em pedaços de tamanho fixo</a:t>
            </a:r>
            <a:r>
              <a:rPr lang="pt-BR" sz="2000" dirty="0" smtClean="0"/>
              <a:t>, chamados </a:t>
            </a:r>
            <a:r>
              <a:rPr lang="pt-BR" sz="2000" i="1" dirty="0"/>
              <a:t>partições</a:t>
            </a:r>
            <a:r>
              <a:rPr lang="pt-BR" sz="2000" dirty="0"/>
              <a:t>. O tamanho das partições, estabelecido na fase de inicialização do sistema, </a:t>
            </a:r>
            <a:r>
              <a:rPr lang="pt-BR" sz="2000" dirty="0" smtClean="0"/>
              <a:t>era definido </a:t>
            </a:r>
            <a:r>
              <a:rPr lang="pt-BR" sz="2000" dirty="0"/>
              <a:t>em função do tamanho dos programas que executariam no </a:t>
            </a:r>
            <a:r>
              <a:rPr lang="pt-BR" sz="2000" dirty="0" smtClean="0"/>
              <a:t>ambiente. </a:t>
            </a:r>
            <a:r>
              <a:rPr lang="pt-BR" sz="2000" dirty="0"/>
              <a:t>Sempre que </a:t>
            </a:r>
            <a:r>
              <a:rPr lang="pt-BR" sz="2000" dirty="0" smtClean="0"/>
              <a:t>fosse necessária </a:t>
            </a:r>
            <a:r>
              <a:rPr lang="pt-BR" sz="2000" dirty="0"/>
              <a:t>a alteração do tamanho de uma partição, o sistema deveria ser desativado e </a:t>
            </a:r>
            <a:r>
              <a:rPr lang="pt-BR" sz="2000" dirty="0" smtClean="0"/>
              <a:t>reinicializado com </a:t>
            </a:r>
            <a:r>
              <a:rPr lang="pt-BR" sz="2000" dirty="0"/>
              <a:t>uma nova configuração. Esse tipo de gerência de memória é conhecido como </a:t>
            </a:r>
            <a:r>
              <a:rPr lang="pt-BR" sz="2000" i="1" dirty="0"/>
              <a:t>alocação </a:t>
            </a:r>
            <a:r>
              <a:rPr lang="pt-BR" sz="2000" i="1" dirty="0" smtClean="0"/>
              <a:t>particionada estática </a:t>
            </a:r>
            <a:r>
              <a:rPr lang="pt-BR" sz="2000" dirty="0"/>
              <a:t>ou </a:t>
            </a:r>
            <a:r>
              <a:rPr lang="pt-BR" sz="2000" i="1" dirty="0"/>
              <a:t>fixa</a:t>
            </a:r>
            <a:endParaRPr lang="pt-B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828328"/>
          </a:xfrm>
        </p:spPr>
        <p:txBody>
          <a:bodyPr/>
          <a:lstStyle/>
          <a:p>
            <a:pPr algn="ctr"/>
            <a:r>
              <a:rPr lang="pt-BR" altLang="pt-BR" sz="3200" dirty="0">
                <a:solidFill>
                  <a:srgbClr val="000000"/>
                </a:solidFill>
                <a:latin typeface="Univers" charset="0"/>
                <a:cs typeface="Times New Roman" pitchFamily="18" charset="0"/>
              </a:rPr>
              <a:t>Alocação Particionada Estática</a:t>
            </a:r>
            <a:r>
              <a:rPr lang="en-US" altLang="pt-BR" sz="3200" dirty="0"/>
              <a:t> </a:t>
            </a:r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389137"/>
              </p:ext>
            </p:extLst>
          </p:nvPr>
        </p:nvGraphicFramePr>
        <p:xfrm>
          <a:off x="1979712" y="1029107"/>
          <a:ext cx="5184576" cy="2615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CorelDRAW" r:id="rId3" imgW="4134240" imgH="2252880" progId="CorelDRAW.Graphic.10">
                  <p:embed/>
                </p:oleObj>
              </mc:Choice>
              <mc:Fallback>
                <p:oleObj name="CorelDRAW" r:id="rId3" imgW="4134240" imgH="2252880" progId="CorelDRAW.Graphic.1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029107"/>
                        <a:ext cx="5184576" cy="2615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467544" y="3735030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Inicialmente, os programas só podiam ser carregados em apenas uma partição específica</a:t>
            </a:r>
            <a:r>
              <a:rPr lang="pt-BR" sz="2000" dirty="0" smtClean="0"/>
              <a:t>, mesmo </a:t>
            </a:r>
            <a:r>
              <a:rPr lang="pt-BR" sz="2000" dirty="0"/>
              <a:t>se outras estivessem disponíveis. Essa limitação se devia aos </a:t>
            </a:r>
            <a:r>
              <a:rPr lang="pt-BR" sz="2000" dirty="0" smtClean="0"/>
              <a:t>compiladores e </a:t>
            </a:r>
            <a:r>
              <a:rPr lang="pt-BR" sz="2000" dirty="0"/>
              <a:t>montadores, que geravam apenas código absoluto. No </a:t>
            </a:r>
            <a:r>
              <a:rPr lang="pt-BR" sz="2000" b="1" dirty="0"/>
              <a:t>código absoluto</a:t>
            </a:r>
            <a:r>
              <a:rPr lang="pt-BR" sz="2000" dirty="0"/>
              <a:t>, todas as </a:t>
            </a:r>
            <a:r>
              <a:rPr lang="pt-BR" sz="2000" dirty="0" smtClean="0"/>
              <a:t>referências a </a:t>
            </a:r>
            <a:r>
              <a:rPr lang="pt-BR" sz="2000" dirty="0"/>
              <a:t>endereços no programa são posições físicas na memória principal, ou seja, </a:t>
            </a:r>
            <a:r>
              <a:rPr lang="pt-BR" sz="2000" dirty="0" smtClean="0"/>
              <a:t>o programa </a:t>
            </a:r>
            <a:r>
              <a:rPr lang="pt-BR" sz="2000" dirty="0"/>
              <a:t>só poderia ser carregado a partir do endereço de memória especificado no </a:t>
            </a:r>
            <a:r>
              <a:rPr lang="pt-BR" sz="2000" dirty="0" smtClean="0"/>
              <a:t>seu próprio </a:t>
            </a:r>
            <a:r>
              <a:rPr lang="pt-BR" sz="2000" dirty="0"/>
              <a:t>código. Se, por exemplo, os programas A e B estivessem sendo executados, e </a:t>
            </a:r>
            <a:r>
              <a:rPr lang="pt-BR" sz="2000" dirty="0" smtClean="0"/>
              <a:t>a terceira </a:t>
            </a:r>
            <a:r>
              <a:rPr lang="pt-BR" sz="2000" dirty="0"/>
              <a:t>partição estivesse livre, os programas C e </a:t>
            </a:r>
            <a:r>
              <a:rPr lang="pt-BR" sz="2000" dirty="0" err="1"/>
              <a:t>E</a:t>
            </a:r>
            <a:r>
              <a:rPr lang="pt-BR" sz="2000" dirty="0"/>
              <a:t> não poderiam ser processados. </a:t>
            </a:r>
            <a:r>
              <a:rPr lang="pt-BR" sz="2000" dirty="0" smtClean="0"/>
              <a:t>A  esse </a:t>
            </a:r>
            <a:r>
              <a:rPr lang="pt-BR" sz="2000" dirty="0"/>
              <a:t>tipo de gerência de memória chamou-se </a:t>
            </a:r>
            <a:r>
              <a:rPr lang="pt-BR" sz="2000" b="1" dirty="0"/>
              <a:t>alocação particionada estática absoluta</a:t>
            </a:r>
            <a:r>
              <a:rPr lang="pt-BR" sz="20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512" y="152400"/>
            <a:ext cx="8856984" cy="914400"/>
          </a:xfrm>
        </p:spPr>
        <p:txBody>
          <a:bodyPr/>
          <a:lstStyle/>
          <a:p>
            <a:pPr algn="ctr"/>
            <a:r>
              <a:rPr lang="pt-BR" altLang="pt-BR" sz="2800" dirty="0">
                <a:cs typeface="Times New Roman" pitchFamily="18" charset="0"/>
              </a:rPr>
              <a:t>Alocação Particionada Estática </a:t>
            </a:r>
            <a:r>
              <a:rPr lang="pt-BR" altLang="pt-BR" sz="2800" dirty="0" err="1" smtClean="0">
                <a:cs typeface="Times New Roman" pitchFamily="18" charset="0"/>
              </a:rPr>
              <a:t>Relocavel</a:t>
            </a:r>
            <a:r>
              <a:rPr lang="en-US" altLang="pt-BR" sz="2800" dirty="0" smtClean="0"/>
              <a:t> </a:t>
            </a:r>
            <a:endParaRPr lang="en-US" altLang="pt-BR" sz="2800" dirty="0"/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711101"/>
              </p:ext>
            </p:extLst>
          </p:nvPr>
        </p:nvGraphicFramePr>
        <p:xfrm>
          <a:off x="3203848" y="1268760"/>
          <a:ext cx="2988840" cy="239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CorelDRAW" r:id="rId3" imgW="2740680" imgH="2252880" progId="CorelDRAW.Graphic.10">
                  <p:embed/>
                </p:oleObj>
              </mc:Choice>
              <mc:Fallback>
                <p:oleObj name="CorelDRAW" r:id="rId3" imgW="2740680" imgH="2252880" progId="CorelDRAW.Graphic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268760"/>
                        <a:ext cx="2988840" cy="239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179512" y="3879046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Com a evolução dos compiladores, o </a:t>
            </a:r>
            <a:r>
              <a:rPr lang="pt-BR" sz="2000" dirty="0" smtClean="0"/>
              <a:t>código gerado </a:t>
            </a:r>
            <a:r>
              <a:rPr lang="pt-BR" sz="2000" dirty="0"/>
              <a:t>deixou de ser absoluto e passa </a:t>
            </a:r>
            <a:r>
              <a:rPr lang="pt-BR" sz="2000" dirty="0" smtClean="0"/>
              <a:t>a ser realocável</a:t>
            </a:r>
            <a:r>
              <a:rPr lang="pt-BR" sz="2000" dirty="0"/>
              <a:t>. No </a:t>
            </a:r>
            <a:r>
              <a:rPr lang="pt-BR" sz="2000" b="1" dirty="0"/>
              <a:t>código </a:t>
            </a:r>
            <a:r>
              <a:rPr lang="pt-BR" sz="2000" b="1" dirty="0" smtClean="0"/>
              <a:t>realocável</a:t>
            </a:r>
            <a:r>
              <a:rPr lang="pt-BR" sz="2000" dirty="0"/>
              <a:t>, todas </a:t>
            </a:r>
            <a:r>
              <a:rPr lang="pt-BR" sz="2000" dirty="0" smtClean="0"/>
              <a:t>as referências </a:t>
            </a:r>
            <a:r>
              <a:rPr lang="pt-BR" sz="2000" dirty="0"/>
              <a:t>a </a:t>
            </a:r>
            <a:r>
              <a:rPr lang="pt-BR" sz="2000" b="1" dirty="0"/>
              <a:t>endereços no programa são </a:t>
            </a:r>
            <a:r>
              <a:rPr lang="pt-BR" sz="2000" b="1" dirty="0" smtClean="0"/>
              <a:t>relativas ao </a:t>
            </a:r>
            <a:r>
              <a:rPr lang="pt-BR" sz="2000" b="1" dirty="0"/>
              <a:t>início do código </a:t>
            </a:r>
            <a:r>
              <a:rPr lang="pt-BR" sz="2000" dirty="0"/>
              <a:t>e não a </a:t>
            </a:r>
            <a:r>
              <a:rPr lang="pt-BR" sz="2000" dirty="0" smtClean="0"/>
              <a:t>endereços físicos </a:t>
            </a:r>
            <a:r>
              <a:rPr lang="pt-BR" sz="2000" dirty="0"/>
              <a:t>de memória. Desta forma, os </a:t>
            </a:r>
            <a:r>
              <a:rPr lang="pt-BR" sz="2000" dirty="0" smtClean="0"/>
              <a:t>programas puderam </a:t>
            </a:r>
            <a:r>
              <a:rPr lang="pt-BR" sz="2000" dirty="0"/>
              <a:t>ser executados a partir </a:t>
            </a:r>
            <a:r>
              <a:rPr lang="pt-BR" sz="2000" dirty="0" smtClean="0"/>
              <a:t>de qualquer </a:t>
            </a:r>
            <a:r>
              <a:rPr lang="pt-BR" sz="2000" dirty="0"/>
              <a:t>partição. Quando o programa é carregado</a:t>
            </a:r>
            <a:r>
              <a:rPr lang="pt-BR" sz="2000" dirty="0" smtClean="0"/>
              <a:t>, o </a:t>
            </a:r>
            <a:r>
              <a:rPr lang="pt-BR" sz="2000" b="1" i="1" dirty="0" err="1"/>
              <a:t>loader</a:t>
            </a:r>
            <a:r>
              <a:rPr lang="pt-BR" sz="2000" i="1" dirty="0"/>
              <a:t> </a:t>
            </a:r>
            <a:r>
              <a:rPr lang="pt-BR" sz="2000" dirty="0"/>
              <a:t>calcula todos os endereços </a:t>
            </a:r>
            <a:r>
              <a:rPr lang="pt-BR" sz="2000" dirty="0" smtClean="0"/>
              <a:t>a partir </a:t>
            </a:r>
            <a:r>
              <a:rPr lang="pt-BR" sz="2000" dirty="0"/>
              <a:t>da posição inicial onde o programa </a:t>
            </a:r>
            <a:r>
              <a:rPr lang="pt-BR" sz="2000" dirty="0" smtClean="0"/>
              <a:t>foi alocado.</a:t>
            </a:r>
          </a:p>
          <a:p>
            <a:pPr algn="just"/>
            <a:r>
              <a:rPr lang="pt-BR" sz="2000" dirty="0" smtClean="0"/>
              <a:t> </a:t>
            </a:r>
            <a:r>
              <a:rPr lang="pt-BR" sz="2000" dirty="0"/>
              <a:t>Caso os programas A e B terminassem</a:t>
            </a:r>
            <a:r>
              <a:rPr lang="pt-BR" sz="2000" dirty="0" smtClean="0"/>
              <a:t>, o </a:t>
            </a:r>
            <a:r>
              <a:rPr lang="pt-BR" sz="2000" dirty="0"/>
              <a:t>programa E poderia ser executado </a:t>
            </a:r>
            <a:r>
              <a:rPr lang="pt-BR" sz="2000" dirty="0" smtClean="0"/>
              <a:t>em qualquer </a:t>
            </a:r>
            <a:r>
              <a:rPr lang="pt-BR" sz="2000" dirty="0"/>
              <a:t>uma das partições. Esse tipo de </a:t>
            </a:r>
            <a:r>
              <a:rPr lang="pt-BR" sz="2000" dirty="0" smtClean="0"/>
              <a:t>gerência é </a:t>
            </a:r>
            <a:r>
              <a:rPr lang="pt-BR" sz="2000" dirty="0"/>
              <a:t>denominado </a:t>
            </a:r>
            <a:r>
              <a:rPr lang="pt-BR" sz="2000" b="1" dirty="0"/>
              <a:t>alocação </a:t>
            </a:r>
            <a:r>
              <a:rPr lang="pt-BR" sz="2000" b="1" dirty="0" smtClean="0"/>
              <a:t>particionada estática realocável</a:t>
            </a:r>
            <a:r>
              <a:rPr lang="pt-BR" sz="2000" dirty="0" smtClean="0"/>
              <a:t>. </a:t>
            </a:r>
            <a:endParaRPr lang="pt-B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79217FA0A9FB4D8C91866066793F71" ma:contentTypeVersion="2" ma:contentTypeDescription="Crie um novo documento." ma:contentTypeScope="" ma:versionID="bf947dc10b9c401b2474f876c8267299">
  <xsd:schema xmlns:xsd="http://www.w3.org/2001/XMLSchema" xmlns:xs="http://www.w3.org/2001/XMLSchema" xmlns:p="http://schemas.microsoft.com/office/2006/metadata/properties" xmlns:ns2="61882472-9da6-4d5b-9a39-45f17e50de42" targetNamespace="http://schemas.microsoft.com/office/2006/metadata/properties" ma:root="true" ma:fieldsID="6db4273a6148f105f4211f1e7fca2a5e" ns2:_="">
    <xsd:import namespace="61882472-9da6-4d5b-9a39-45f17e50d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82472-9da6-4d5b-9a39-45f17e50d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D46997-3C51-424C-AA32-5985E103084D}"/>
</file>

<file path=customXml/itemProps2.xml><?xml version="1.0" encoding="utf-8"?>
<ds:datastoreItem xmlns:ds="http://schemas.openxmlformats.org/officeDocument/2006/customXml" ds:itemID="{090B62E2-F8D4-420B-BE5A-446F55EC1340}"/>
</file>

<file path=customXml/itemProps3.xml><?xml version="1.0" encoding="utf-8"?>
<ds:datastoreItem xmlns:ds="http://schemas.openxmlformats.org/officeDocument/2006/customXml" ds:itemID="{D953289F-1023-41F3-9F23-A0CCCD187285}"/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2714</Words>
  <Application>Microsoft Office PowerPoint</Application>
  <PresentationFormat>Apresentação na tela (4:3)</PresentationFormat>
  <Paragraphs>104</Paragraphs>
  <Slides>26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Default Design</vt:lpstr>
      <vt:lpstr>CorelDRAW</vt:lpstr>
      <vt:lpstr>Apresentação do PowerPoint</vt:lpstr>
      <vt:lpstr>Apresentação do PowerPoint</vt:lpstr>
      <vt:lpstr>Apresentação do PowerPoint</vt:lpstr>
      <vt:lpstr>Alocação Contígua Simples </vt:lpstr>
      <vt:lpstr>Alocação Contígua Simples</vt:lpstr>
      <vt:lpstr>Técnica de Overlay </vt:lpstr>
      <vt:lpstr>Alocação Particionada Estática Absoluta </vt:lpstr>
      <vt:lpstr>Alocação Particionada Estática </vt:lpstr>
      <vt:lpstr>Alocação Particionada Estática Relocavel </vt:lpstr>
      <vt:lpstr>Tabela de Alocação de Partições </vt:lpstr>
      <vt:lpstr>Proteção na Alocação Particionada </vt:lpstr>
      <vt:lpstr>Fragmentação Interna </vt:lpstr>
      <vt:lpstr>Alocação Particionada Dinâmica </vt:lpstr>
      <vt:lpstr>Fragmentação Externa </vt:lpstr>
      <vt:lpstr>Solução p/ a Fragmentação Externa </vt:lpstr>
      <vt:lpstr>Solução p/ a Fragmentação Externa </vt:lpstr>
      <vt:lpstr>Lista de Áreas Livres </vt:lpstr>
      <vt:lpstr>Best-Fit – Melhor ajuste</vt:lpstr>
      <vt:lpstr>Worst-Fit – Pior Ajuste</vt:lpstr>
      <vt:lpstr>First-Fit – Primeiro Ajuste</vt:lpstr>
      <vt:lpstr>Swapping </vt:lpstr>
      <vt:lpstr>Relocação Dinâmica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Berenger Machado</dc:creator>
  <cp:lastModifiedBy>PROFESSOR</cp:lastModifiedBy>
  <cp:revision>41</cp:revision>
  <dcterms:created xsi:type="dcterms:W3CDTF">2002-05-11T17:07:14Z</dcterms:created>
  <dcterms:modified xsi:type="dcterms:W3CDTF">2022-07-13T21:48:30Z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0x0101006079217FA0A9FB4D8C91866066793F71</vt:lpwstr>
  </property>
</Properties>
</file>