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3" r:id="rId3"/>
    <p:sldId id="284" r:id="rId4"/>
    <p:sldId id="304" r:id="rId5"/>
    <p:sldId id="305" r:id="rId6"/>
    <p:sldId id="306" r:id="rId7"/>
    <p:sldId id="285" r:id="rId8"/>
    <p:sldId id="275" r:id="rId9"/>
    <p:sldId id="286" r:id="rId10"/>
    <p:sldId id="288" r:id="rId11"/>
    <p:sldId id="289" r:id="rId12"/>
    <p:sldId id="287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30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3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/>
  </p:normalViewPr>
  <p:slideViewPr>
    <p:cSldViewPr>
      <p:cViewPr>
        <p:scale>
          <a:sx n="80" d="100"/>
          <a:sy n="80" d="100"/>
        </p:scale>
        <p:origin x="-858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17.xml"/><Relationship Id="rId3" Type="http://schemas.openxmlformats.org/officeDocument/2006/relationships/slide" Target="slides/slide7.xml"/><Relationship Id="rId7" Type="http://schemas.openxmlformats.org/officeDocument/2006/relationships/slide" Target="slides/slide11.xml"/><Relationship Id="rId12" Type="http://schemas.openxmlformats.org/officeDocument/2006/relationships/slide" Target="slides/slide16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6" Type="http://schemas.openxmlformats.org/officeDocument/2006/relationships/slide" Target="slides/slide10.xml"/><Relationship Id="rId11" Type="http://schemas.openxmlformats.org/officeDocument/2006/relationships/slide" Target="slides/slide15.xml"/><Relationship Id="rId5" Type="http://schemas.openxmlformats.org/officeDocument/2006/relationships/slide" Target="slides/slide9.xml"/><Relationship Id="rId15" Type="http://schemas.openxmlformats.org/officeDocument/2006/relationships/slide" Target="slides/slide19.xml"/><Relationship Id="rId10" Type="http://schemas.openxmlformats.org/officeDocument/2006/relationships/slide" Target="slides/slide14.xml"/><Relationship Id="rId4" Type="http://schemas.openxmlformats.org/officeDocument/2006/relationships/slide" Target="slides/slide8.xml"/><Relationship Id="rId9" Type="http://schemas.openxmlformats.org/officeDocument/2006/relationships/slide" Target="slides/slide13.xml"/><Relationship Id="rId14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49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48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038350" cy="6248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962650" cy="6248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73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28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19717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4000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38700" y="1143000"/>
            <a:ext cx="4000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94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34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49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65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8553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88702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8153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8153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text styles</a:t>
            </a:r>
          </a:p>
          <a:p>
            <a:pPr lvl="1"/>
            <a:r>
              <a:rPr lang="en-US" altLang="pt-BR" smtClean="0"/>
              <a:t>Second level</a:t>
            </a:r>
          </a:p>
          <a:p>
            <a:pPr lvl="2"/>
            <a:r>
              <a:rPr lang="en-US" altLang="pt-BR" smtClean="0"/>
              <a:t>Third level</a:t>
            </a:r>
          </a:p>
          <a:p>
            <a:pPr lvl="3"/>
            <a:r>
              <a:rPr lang="en-US" altLang="pt-BR" smtClean="0"/>
              <a:t>Fourth level</a:t>
            </a:r>
          </a:p>
          <a:p>
            <a:pPr lvl="4"/>
            <a:r>
              <a:rPr lang="en-US" altLang="pt-BR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 rot="-5404767">
            <a:off x="-2680494" y="3796507"/>
            <a:ext cx="5783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1600">
                <a:solidFill>
                  <a:schemeClr val="bg1"/>
                </a:solidFill>
                <a:latin typeface="Verdana" pitchFamily="34" charset="0"/>
              </a:rPr>
              <a:t>Arquitetura de Sistemas Operacionais – Machado/Maia</a:t>
            </a:r>
            <a:endParaRPr lang="en-US" altLang="pt-BR" sz="160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 userDrawn="1"/>
        </p:nvSpPr>
        <p:spPr bwMode="auto">
          <a:xfrm>
            <a:off x="6765925" y="6507163"/>
            <a:ext cx="2073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pt-BR" altLang="pt-BR" sz="1400">
                <a:latin typeface="Verdana" pitchFamily="34" charset="0"/>
              </a:rPr>
              <a:t>8/</a:t>
            </a:r>
            <a:fld id="{FC4B27FF-692F-4669-90BA-3E51CC67FEEA}" type="slidenum">
              <a:rPr lang="pt-BR" altLang="pt-BR" sz="1400">
                <a:latin typeface="Verdana" pitchFamily="34" charset="0"/>
              </a:rPr>
              <a:pPr algn="r"/>
              <a:t>‹nº›</a:t>
            </a:fld>
            <a:endParaRPr lang="en-US" altLang="pt-BR" sz="1400">
              <a:latin typeface="Verdana" pitchFamily="34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685800" y="6477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3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Arquitetura de Sistemas Operacionais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pt-BR" altLang="pt-BR" sz="3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pt-BR" altLang="pt-BR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pt-BR" altLang="pt-BR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pt-BR" altLang="pt-BR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Capítulo 8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Gerência do Processador</a:t>
            </a:r>
            <a:endParaRPr lang="en-US" altLang="pt-BR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lang="en-US" alt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cs typeface="Times New Roman" pitchFamily="18" charset="0"/>
              </a:rPr>
              <a:t>Escalonamento circular</a:t>
            </a:r>
            <a:r>
              <a:rPr lang="en-US" altLang="pt-BR"/>
              <a:t> </a:t>
            </a:r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962900"/>
              </p:ext>
            </p:extLst>
          </p:nvPr>
        </p:nvGraphicFramePr>
        <p:xfrm>
          <a:off x="1143000" y="1124744"/>
          <a:ext cx="7391400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name="CorelDRAW" r:id="rId3" imgW="5261040" imgH="1762920" progId="CorelDRAW.Graphic.10">
                  <p:embed/>
                </p:oleObj>
              </mc:Choice>
              <mc:Fallback>
                <p:oleObj name="CorelDRAW" r:id="rId3" imgW="5261040" imgH="1762920" progId="CorelDRAW.Graphic.10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124744"/>
                        <a:ext cx="7391400" cy="247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/>
          <p:cNvSpPr/>
          <p:nvPr/>
        </p:nvSpPr>
        <p:spPr>
          <a:xfrm>
            <a:off x="539552" y="3591014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/>
              <a:t>É um escalonamento do tipo </a:t>
            </a:r>
            <a:r>
              <a:rPr lang="pt-BR" sz="1800" dirty="0" err="1"/>
              <a:t>preemptivo</a:t>
            </a:r>
            <a:r>
              <a:rPr lang="pt-BR" sz="1800" dirty="0"/>
              <a:t>, projetado especialmente para sistemas de</a:t>
            </a:r>
          </a:p>
          <a:p>
            <a:r>
              <a:rPr lang="pt-BR" sz="1800" dirty="0"/>
              <a:t>tempo compartilhado. Neste algoritmo, a cada processo atribui-se um intervalo de tempo</a:t>
            </a:r>
            <a:r>
              <a:rPr lang="pt-BR" sz="1800" dirty="0" smtClean="0"/>
              <a:t>, chamado </a:t>
            </a:r>
            <a:r>
              <a:rPr lang="pt-BR" sz="1800" dirty="0"/>
              <a:t>de fatia de tempo (</a:t>
            </a:r>
            <a:r>
              <a:rPr lang="pt-BR" sz="1800" i="1" dirty="0"/>
              <a:t>time-</a:t>
            </a:r>
            <a:r>
              <a:rPr lang="pt-BR" sz="1800" i="1" dirty="0" err="1"/>
              <a:t>slice</a:t>
            </a:r>
            <a:r>
              <a:rPr lang="pt-BR" sz="1800" dirty="0"/>
              <a:t>) ou quantum, durante o qual ele poderá </a:t>
            </a:r>
            <a:r>
              <a:rPr lang="pt-BR" sz="1800" dirty="0" smtClean="0"/>
              <a:t>usar o </a:t>
            </a:r>
            <a:r>
              <a:rPr lang="pt-BR" sz="1800" dirty="0"/>
              <a:t>processador.</a:t>
            </a:r>
          </a:p>
          <a:p>
            <a:r>
              <a:rPr lang="pt-BR" sz="1800" dirty="0"/>
              <a:t>No escalonamento circular, toda vez que um processo é escalonado para execução,</a:t>
            </a:r>
          </a:p>
          <a:p>
            <a:r>
              <a:rPr lang="pt-BR" sz="1800" dirty="0"/>
              <a:t>uma nova fatia de tempo é concedida. Caso a fatia de tempo expire, o Sistema </a:t>
            </a:r>
            <a:r>
              <a:rPr lang="pt-BR" sz="1800" dirty="0" smtClean="0"/>
              <a:t>Operacional interrompe </a:t>
            </a:r>
            <a:r>
              <a:rPr lang="pt-BR" sz="1800" dirty="0"/>
              <a:t>o processo em execução, salva seu contexto e direciona-o para o final </a:t>
            </a:r>
            <a:r>
              <a:rPr lang="pt-BR" sz="1800" dirty="0" smtClean="0"/>
              <a:t>da fila </a:t>
            </a:r>
            <a:r>
              <a:rPr lang="pt-BR" sz="1800" dirty="0"/>
              <a:t>de pronto. Este mecanismo é conhecido como </a:t>
            </a:r>
            <a:r>
              <a:rPr lang="pt-BR" sz="1800" b="1" dirty="0"/>
              <a:t>preempção por tempo</a:t>
            </a:r>
            <a:r>
              <a:rPr lang="pt-BR" sz="1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cs typeface="Times New Roman" pitchFamily="18" charset="0"/>
              </a:rPr>
              <a:t>Escalonamento circular </a:t>
            </a:r>
            <a:endParaRPr lang="en-US" altLang="pt-BR">
              <a:cs typeface="Times New Roman" pitchFamily="18" charset="0"/>
            </a:endParaRP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515690"/>
              </p:ext>
            </p:extLst>
          </p:nvPr>
        </p:nvGraphicFramePr>
        <p:xfrm>
          <a:off x="1676400" y="692696"/>
          <a:ext cx="6019800" cy="299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name="CorelDRAW" r:id="rId3" imgW="3270600" imgH="1625040" progId="CorelDRAW.Graphic.10">
                  <p:embed/>
                </p:oleObj>
              </mc:Choice>
              <mc:Fallback>
                <p:oleObj name="CorelDRAW" r:id="rId3" imgW="3270600" imgH="1625040" progId="CorelDRAW.Graphic.10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692696"/>
                        <a:ext cx="6019800" cy="299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/>
          <p:cNvSpPr/>
          <p:nvPr/>
        </p:nvSpPr>
        <p:spPr>
          <a:xfrm>
            <a:off x="755576" y="3724577"/>
            <a:ext cx="792088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O</a:t>
            </a:r>
            <a:r>
              <a:rPr lang="pt-BR" sz="1600" b="1" dirty="0"/>
              <a:t> </a:t>
            </a:r>
            <a:r>
              <a:rPr lang="pt-BR" sz="1600" b="1" i="1" dirty="0"/>
              <a:t>Round-Robin</a:t>
            </a:r>
            <a:r>
              <a:rPr lang="pt-BR" sz="1600" i="1" dirty="0"/>
              <a:t> </a:t>
            </a:r>
            <a:r>
              <a:rPr lang="pt-BR" sz="1600" dirty="0"/>
              <a:t>apresenta como vantagens principais a sua simplicidade de </a:t>
            </a:r>
            <a:r>
              <a:rPr lang="pt-BR" sz="1600" dirty="0" smtClean="0"/>
              <a:t>implementação e</a:t>
            </a:r>
            <a:r>
              <a:rPr lang="pt-BR" sz="1600" dirty="0"/>
              <a:t>, ainda, o fato de não permitir que processos monopolizem o processador. </a:t>
            </a:r>
            <a:r>
              <a:rPr lang="pt-BR" sz="1600" dirty="0" smtClean="0"/>
              <a:t>Já a </a:t>
            </a:r>
            <a:r>
              <a:rPr lang="pt-BR" sz="1600" dirty="0"/>
              <a:t>sua desvantagem mais evidente é que ele não faz distinção entre a prioridade dos processos.</a:t>
            </a:r>
          </a:p>
          <a:p>
            <a:pPr algn="just"/>
            <a:r>
              <a:rPr lang="pt-BR" sz="1600" dirty="0"/>
              <a:t>Assim sendo, um processo de </a:t>
            </a:r>
            <a:r>
              <a:rPr lang="pt-BR" sz="1600" dirty="0" err="1"/>
              <a:t>tempo-real</a:t>
            </a:r>
            <a:r>
              <a:rPr lang="pt-BR" sz="1600" dirty="0"/>
              <a:t> vai competir pelo processador em </a:t>
            </a:r>
            <a:r>
              <a:rPr lang="pt-BR" sz="1600" dirty="0" smtClean="0"/>
              <a:t>condições de </a:t>
            </a:r>
            <a:r>
              <a:rPr lang="pt-BR" sz="1600" dirty="0"/>
              <a:t>igualdade com um processo que seja um jogo de entretenimento, por exemplo.</a:t>
            </a:r>
          </a:p>
          <a:p>
            <a:pPr algn="just"/>
            <a:r>
              <a:rPr lang="pt-BR" sz="1600" dirty="0"/>
              <a:t>Outra desvantagem é a dificuldade de se definir o tamanho do quantum, pois se este </a:t>
            </a:r>
            <a:r>
              <a:rPr lang="pt-BR" sz="1600" dirty="0" smtClean="0"/>
              <a:t>for muito </a:t>
            </a:r>
            <a:r>
              <a:rPr lang="pt-BR" sz="1600" dirty="0"/>
              <a:t>pequeno, ocorrerão sucessivas trocas de contexto, baixando a eficiência do </a:t>
            </a:r>
            <a:r>
              <a:rPr lang="pt-BR" sz="1600" dirty="0" smtClean="0"/>
              <a:t>sistema operacional</a:t>
            </a:r>
            <a:r>
              <a:rPr lang="pt-BR" sz="1600" dirty="0"/>
              <a:t>. Por outro lado, se o quantum for muito grande, os usuários </a:t>
            </a:r>
            <a:r>
              <a:rPr lang="pt-BR" sz="1600" dirty="0" smtClean="0"/>
              <a:t>interativos ficarão </a:t>
            </a:r>
            <a:r>
              <a:rPr lang="pt-BR" sz="1600" dirty="0"/>
              <a:t>insatisfeitos.</a:t>
            </a:r>
          </a:p>
          <a:p>
            <a:pPr algn="just"/>
            <a:r>
              <a:rPr lang="pt-BR" sz="1600" dirty="0"/>
              <a:t>Obs.: O valor do quantum depende do projeto de cada sistema operacional e, geralmente</a:t>
            </a:r>
            <a:r>
              <a:rPr lang="pt-BR" sz="1600" dirty="0" smtClean="0"/>
              <a:t>, ele </a:t>
            </a:r>
            <a:r>
              <a:rPr lang="pt-BR" sz="1600" dirty="0"/>
              <a:t>se encontra entre 10 e 100 milissegundos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cs typeface="Times New Roman" pitchFamily="18" charset="0"/>
              </a:rPr>
              <a:t>Escalonamento circular virtual</a:t>
            </a:r>
            <a:r>
              <a:rPr lang="en-US" altLang="pt-BR"/>
              <a:t> </a:t>
            </a:r>
          </a:p>
        </p:txBody>
      </p:sp>
      <p:graphicFrame>
        <p:nvGraphicFramePr>
          <p:cNvPr id="409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85055"/>
              </p:ext>
            </p:extLst>
          </p:nvPr>
        </p:nvGraphicFramePr>
        <p:xfrm>
          <a:off x="1371600" y="1052736"/>
          <a:ext cx="6669088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7" name="CorelDRAW" r:id="rId3" imgW="5261040" imgH="2179800" progId="CorelDRAW.Graphic.10">
                  <p:embed/>
                </p:oleObj>
              </mc:Choice>
              <mc:Fallback>
                <p:oleObj name="CorelDRAW" r:id="rId3" imgW="5261040" imgH="2179800" progId="CorelDRAW.Graphic.10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052736"/>
                        <a:ext cx="6669088" cy="276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/>
          <p:cNvSpPr/>
          <p:nvPr/>
        </p:nvSpPr>
        <p:spPr>
          <a:xfrm>
            <a:off x="611560" y="3861048"/>
            <a:ext cx="81369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b="1" dirty="0" smtClean="0"/>
              <a:t>Escalonamento </a:t>
            </a:r>
            <a:r>
              <a:rPr lang="pt-BR" sz="1800" b="1" dirty="0"/>
              <a:t>circular </a:t>
            </a:r>
            <a:r>
              <a:rPr lang="pt-BR" sz="1800" b="1" dirty="0" smtClean="0"/>
              <a:t>virtual:</a:t>
            </a:r>
            <a:r>
              <a:rPr lang="pt-BR" sz="1800" dirty="0" smtClean="0"/>
              <a:t> </a:t>
            </a:r>
            <a:r>
              <a:rPr lang="pt-BR" sz="1800" dirty="0"/>
              <a:t>processos que saem do estado </a:t>
            </a:r>
            <a:r>
              <a:rPr lang="pt-BR" sz="1800" dirty="0" smtClean="0"/>
              <a:t>de espera </a:t>
            </a:r>
            <a:r>
              <a:rPr lang="pt-BR" sz="1800" dirty="0"/>
              <a:t>vão para uma fila de pronto auxiliar. Os processos da fila auxiliar possuem preferência </a:t>
            </a:r>
            <a:r>
              <a:rPr lang="pt-BR" sz="1800" dirty="0" smtClean="0"/>
              <a:t>no escalonamento </a:t>
            </a:r>
            <a:r>
              <a:rPr lang="pt-BR" sz="1800" dirty="0"/>
              <a:t>em relação à fila de pronto, e o escalonador só seleciona processos na fila de </a:t>
            </a:r>
            <a:r>
              <a:rPr lang="pt-BR" sz="1800" dirty="0" smtClean="0"/>
              <a:t>pronto quando </a:t>
            </a:r>
            <a:r>
              <a:rPr lang="pt-BR" sz="1800" dirty="0"/>
              <a:t>a fila auxiliar estiver vazia. Quando um processo é escalonado a partir da fila auxiliar, sua </a:t>
            </a:r>
            <a:r>
              <a:rPr lang="pt-BR" sz="1800" dirty="0" smtClean="0"/>
              <a:t>fatia de </a:t>
            </a:r>
            <a:r>
              <a:rPr lang="pt-BR" sz="1800" dirty="0"/>
              <a:t>tempo é calculada como sendo o valor da fatia de tempo do sistema menos o tempo de </a:t>
            </a:r>
            <a:r>
              <a:rPr lang="pt-BR" sz="1800" dirty="0" smtClean="0"/>
              <a:t>processador que </a:t>
            </a:r>
            <a:r>
              <a:rPr lang="pt-BR" sz="1800" dirty="0"/>
              <a:t>o processo utilizou na última vez em que foi escalonado a partir da fila de pronto. </a:t>
            </a:r>
            <a:r>
              <a:rPr lang="pt-BR" sz="1800" dirty="0" smtClean="0"/>
              <a:t>Estudos comprovam </a:t>
            </a:r>
            <a:r>
              <a:rPr lang="pt-BR" sz="1800" dirty="0"/>
              <a:t>que, apesar da maior complexidade na implementação, o balanceamento do uso </a:t>
            </a:r>
            <a:r>
              <a:rPr lang="pt-BR" sz="1800" dirty="0" smtClean="0"/>
              <a:t>do processador </a:t>
            </a:r>
            <a:r>
              <a:rPr lang="pt-BR" sz="1800" dirty="0"/>
              <a:t>neste escalonamento é mais equilibrado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7384"/>
            <a:ext cx="8153400" cy="914400"/>
          </a:xfrm>
        </p:spPr>
        <p:txBody>
          <a:bodyPr/>
          <a:lstStyle/>
          <a:p>
            <a:r>
              <a:rPr lang="pt-BR" altLang="pt-BR" sz="2800" dirty="0">
                <a:cs typeface="Times New Roman" pitchFamily="18" charset="0"/>
              </a:rPr>
              <a:t>Escalonamento por prioridades</a:t>
            </a:r>
            <a:r>
              <a:rPr lang="en-US" altLang="pt-BR" sz="2800" dirty="0"/>
              <a:t> </a:t>
            </a:r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675040"/>
              </p:ext>
            </p:extLst>
          </p:nvPr>
        </p:nvGraphicFramePr>
        <p:xfrm>
          <a:off x="1547664" y="1181658"/>
          <a:ext cx="6120680" cy="3167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6" name="CorelDRAW" r:id="rId3" imgW="5731200" imgH="3015360" progId="CorelDRAW.Graphic.10">
                  <p:embed/>
                </p:oleObj>
              </mc:Choice>
              <mc:Fallback>
                <p:oleObj name="CorelDRAW" r:id="rId3" imgW="5731200" imgH="3015360" progId="CorelDRAW.Graphic.10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181658"/>
                        <a:ext cx="6120680" cy="3167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/>
          <p:cNvSpPr/>
          <p:nvPr/>
        </p:nvSpPr>
        <p:spPr>
          <a:xfrm>
            <a:off x="755576" y="4349422"/>
            <a:ext cx="78488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O algoritmo em questão é </a:t>
            </a:r>
            <a:r>
              <a:rPr lang="pt-BR" sz="1600" dirty="0" err="1"/>
              <a:t>preemptivo</a:t>
            </a:r>
            <a:r>
              <a:rPr lang="pt-BR" sz="1600" dirty="0"/>
              <a:t> e considera fatores externos para escolher </a:t>
            </a:r>
            <a:r>
              <a:rPr lang="pt-BR" sz="1600" dirty="0" smtClean="0"/>
              <a:t>qual processo </a:t>
            </a:r>
            <a:r>
              <a:rPr lang="pt-BR" sz="1600" dirty="0"/>
              <a:t>irá rodar em um dado momento. Assim, cada processo deve possuir uma </a:t>
            </a:r>
            <a:r>
              <a:rPr lang="pt-BR" sz="1600" dirty="0" smtClean="0"/>
              <a:t>prioridade de </a:t>
            </a:r>
            <a:r>
              <a:rPr lang="pt-BR" sz="1600" dirty="0"/>
              <a:t>execução a fim de que e o Gerente de Processos defina qual processo irá rodar.</a:t>
            </a:r>
          </a:p>
          <a:p>
            <a:pPr algn="just"/>
            <a:r>
              <a:rPr lang="pt-BR" sz="1600" dirty="0"/>
              <a:t>Normalmente, o processo com maior prioridade é aquele que deve ser executado primeiro</a:t>
            </a:r>
            <a:r>
              <a:rPr lang="pt-BR" sz="1600" dirty="0" smtClean="0"/>
              <a:t>. Contudo</a:t>
            </a:r>
            <a:r>
              <a:rPr lang="pt-BR" sz="1600" dirty="0"/>
              <a:t>, existindo processos com prioridades iguais, os mesmos devem ser </a:t>
            </a:r>
            <a:r>
              <a:rPr lang="pt-BR" sz="1600" dirty="0" smtClean="0"/>
              <a:t>agrupados em </a:t>
            </a:r>
            <a:r>
              <a:rPr lang="pt-BR" sz="1600" dirty="0"/>
              <a:t>classes e o </a:t>
            </a:r>
            <a:r>
              <a:rPr lang="pt-BR" sz="1600" i="1" dirty="0"/>
              <a:t>Round-Robin </a:t>
            </a:r>
            <a:r>
              <a:rPr lang="pt-BR" sz="1600" dirty="0"/>
              <a:t>é, geralmente, aplicado nas mesmas para </a:t>
            </a:r>
            <a:r>
              <a:rPr lang="pt-BR" sz="1600" dirty="0" smtClean="0"/>
              <a:t>determinar qual </a:t>
            </a:r>
            <a:r>
              <a:rPr lang="pt-BR" sz="1600" dirty="0"/>
              <a:t>processo de uma classe irá rodar.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cs typeface="Times New Roman" pitchFamily="18" charset="0"/>
              </a:rPr>
              <a:t>Escalonamento por prioridades </a:t>
            </a:r>
            <a:endParaRPr lang="en-US" altLang="pt-BR">
              <a:cs typeface="Times New Roman" pitchFamily="18" charset="0"/>
            </a:endParaRPr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224369"/>
              </p:ext>
            </p:extLst>
          </p:nvPr>
        </p:nvGraphicFramePr>
        <p:xfrm>
          <a:off x="914400" y="1772816"/>
          <a:ext cx="7704138" cy="227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1" name="CorelDRAW" r:id="rId3" imgW="5655240" imgH="1666800" progId="CorelDRAW.Graphic.10">
                  <p:embed/>
                </p:oleObj>
              </mc:Choice>
              <mc:Fallback>
                <p:oleObj name="CorelDRAW" r:id="rId3" imgW="5655240" imgH="1666800" progId="CorelDRAW.Graphic.10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72816"/>
                        <a:ext cx="7704138" cy="227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ângulo 3"/>
          <p:cNvSpPr/>
          <p:nvPr/>
        </p:nvSpPr>
        <p:spPr>
          <a:xfrm>
            <a:off x="539552" y="4463241"/>
            <a:ext cx="835292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O escalonamento com prioridades apresenta como principal ponto positivo o fato </a:t>
            </a:r>
            <a:r>
              <a:rPr lang="pt-BR" sz="1600" dirty="0" smtClean="0"/>
              <a:t>de permitir </a:t>
            </a:r>
            <a:r>
              <a:rPr lang="pt-BR" sz="1600" dirty="0"/>
              <a:t>a diferenciação dos processos segundo critérios de importância. Este fato </a:t>
            </a:r>
            <a:r>
              <a:rPr lang="pt-BR" sz="1600" dirty="0" smtClean="0"/>
              <a:t>torna-se bastante </a:t>
            </a:r>
            <a:r>
              <a:rPr lang="pt-BR" sz="1600" dirty="0"/>
              <a:t>relevante quando se considera o projeto de um Sistema Operacional </a:t>
            </a:r>
            <a:r>
              <a:rPr lang="pt-BR" sz="1600" dirty="0" smtClean="0"/>
              <a:t>de Tempo </a:t>
            </a:r>
            <a:r>
              <a:rPr lang="pt-BR" sz="1600" dirty="0"/>
              <a:t>Real, por exemplo</a:t>
            </a:r>
            <a:r>
              <a:rPr lang="pt-BR" sz="1600" dirty="0" smtClean="0"/>
              <a:t>.  A </a:t>
            </a:r>
            <a:r>
              <a:rPr lang="pt-BR" sz="1600" dirty="0"/>
              <a:t>desvantagem de utilização do algoritmo em estudo é a possibilidade de os </a:t>
            </a:r>
            <a:r>
              <a:rPr lang="pt-BR" sz="1600" dirty="0" smtClean="0"/>
              <a:t>processos de </a:t>
            </a:r>
            <a:r>
              <a:rPr lang="pt-BR" sz="1600" dirty="0"/>
              <a:t>baixa prioridade nunca serem escalonados, caracterizando uma situação </a:t>
            </a:r>
            <a:r>
              <a:rPr lang="pt-BR" sz="1600" dirty="0" smtClean="0"/>
              <a:t>conhecida como </a:t>
            </a:r>
            <a:r>
              <a:rPr lang="pt-BR" sz="1600" i="1" dirty="0" err="1"/>
              <a:t>starvation</a:t>
            </a:r>
            <a:r>
              <a:rPr lang="pt-BR" sz="1600" i="1" dirty="0"/>
              <a:t> </a:t>
            </a:r>
            <a:r>
              <a:rPr lang="pt-BR" sz="1600" dirty="0"/>
              <a:t>(adiamento indefinido). Contudo, esta desvantagem pode ser </a:t>
            </a:r>
            <a:r>
              <a:rPr lang="pt-BR" sz="1600" dirty="0" smtClean="0"/>
              <a:t>superada através </a:t>
            </a:r>
            <a:r>
              <a:rPr lang="pt-BR" sz="1600" dirty="0"/>
              <a:t>do uso da técnica de </a:t>
            </a:r>
            <a:r>
              <a:rPr lang="pt-BR" sz="1600" i="1" dirty="0" err="1"/>
              <a:t>aging</a:t>
            </a:r>
            <a:r>
              <a:rPr lang="pt-BR" sz="1600" i="1" dirty="0"/>
              <a:t> </a:t>
            </a:r>
            <a:r>
              <a:rPr lang="pt-BR" sz="1600" dirty="0"/>
              <a:t>(envelhecimento), a qual consiste em </a:t>
            </a:r>
            <a:r>
              <a:rPr lang="pt-BR" sz="1600" dirty="0" smtClean="0"/>
              <a:t>incrementar gradativamente </a:t>
            </a:r>
            <a:r>
              <a:rPr lang="pt-BR" sz="1600" dirty="0"/>
              <a:t>a prioridade dos processos que ficam muito tempo sem rodar.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350696" cy="914400"/>
          </a:xfrm>
        </p:spPr>
        <p:txBody>
          <a:bodyPr/>
          <a:lstStyle/>
          <a:p>
            <a:pPr algn="l"/>
            <a:r>
              <a:rPr lang="pt-BR" altLang="pt-BR" sz="2800" dirty="0">
                <a:cs typeface="Times New Roman" pitchFamily="18" charset="0"/>
              </a:rPr>
              <a:t>Escalonamento circular com prioridades</a:t>
            </a:r>
            <a:r>
              <a:rPr lang="en-US" altLang="pt-BR" sz="2800" dirty="0"/>
              <a:t> </a:t>
            </a:r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352584"/>
              </p:ext>
            </p:extLst>
          </p:nvPr>
        </p:nvGraphicFramePr>
        <p:xfrm>
          <a:off x="990600" y="908720"/>
          <a:ext cx="7467600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6" name="CorelDRAW" r:id="rId3" imgW="5943240" imgH="3015360" progId="CorelDRAW.Graphic.10">
                  <p:embed/>
                </p:oleObj>
              </mc:Choice>
              <mc:Fallback>
                <p:oleObj name="CorelDRAW" r:id="rId3" imgW="5943240" imgH="3015360" progId="CorelDRAW.Graphic.10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08720"/>
                        <a:ext cx="7467600" cy="2880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/>
          <p:cNvSpPr/>
          <p:nvPr/>
        </p:nvSpPr>
        <p:spPr>
          <a:xfrm>
            <a:off x="827584" y="3789040"/>
            <a:ext cx="79208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O </a:t>
            </a:r>
            <a:r>
              <a:rPr lang="pt-BR" sz="1600" i="1" dirty="0"/>
              <a:t>escalonamento circular com prioridades </a:t>
            </a:r>
            <a:r>
              <a:rPr lang="pt-BR" sz="1600" dirty="0"/>
              <a:t>implementa o conceito de fatia de tempo e de prioridade </a:t>
            </a:r>
            <a:r>
              <a:rPr lang="pt-BR" sz="1600" dirty="0" smtClean="0"/>
              <a:t>de execução </a:t>
            </a:r>
            <a:r>
              <a:rPr lang="pt-BR" sz="1600" dirty="0"/>
              <a:t>associada a cada processo. Neste tipo de escalonamento, um processo permanece no estado </a:t>
            </a:r>
            <a:r>
              <a:rPr lang="pt-BR" sz="1600" dirty="0" smtClean="0"/>
              <a:t>de execução </a:t>
            </a:r>
            <a:r>
              <a:rPr lang="pt-BR" sz="1600" dirty="0"/>
              <a:t>até que termine seu processamento, voluntariamente passe para o estado de espera ou sofra </a:t>
            </a:r>
            <a:r>
              <a:rPr lang="pt-BR" sz="1600" dirty="0" smtClean="0"/>
              <a:t>uma preempção </a:t>
            </a:r>
            <a:r>
              <a:rPr lang="pt-BR" sz="1600" dirty="0"/>
              <a:t>por tempo ou prioridade</a:t>
            </a:r>
          </a:p>
        </p:txBody>
      </p:sp>
      <p:sp>
        <p:nvSpPr>
          <p:cNvPr id="3" name="Retângulo 2"/>
          <p:cNvSpPr/>
          <p:nvPr/>
        </p:nvSpPr>
        <p:spPr>
          <a:xfrm>
            <a:off x="827584" y="4895289"/>
            <a:ext cx="77048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A principal vantagem deste escalonamento é permitir o melhor balanceamento no uso do processador </a:t>
            </a:r>
            <a:r>
              <a:rPr lang="pt-BR" sz="1600" dirty="0" smtClean="0"/>
              <a:t>em sistemas </a:t>
            </a:r>
            <a:r>
              <a:rPr lang="pt-BR" sz="1600" dirty="0"/>
              <a:t>de tempo compartilhado. Processos com o perfil I/O-</a:t>
            </a:r>
            <a:r>
              <a:rPr lang="pt-BR" sz="1600" dirty="0" err="1"/>
              <a:t>bound</a:t>
            </a:r>
            <a:r>
              <a:rPr lang="pt-BR" sz="1600" dirty="0"/>
              <a:t> devem receber do administrador </a:t>
            </a:r>
            <a:r>
              <a:rPr lang="pt-BR" sz="1600" dirty="0" smtClean="0"/>
              <a:t>do sistema </a:t>
            </a:r>
            <a:r>
              <a:rPr lang="pt-BR" sz="1600" dirty="0"/>
              <a:t>prioridades com valores maiores que as dos processos CPU-</a:t>
            </a:r>
            <a:r>
              <a:rPr lang="pt-BR" sz="1600" dirty="0" err="1"/>
              <a:t>bound</a:t>
            </a:r>
            <a:r>
              <a:rPr lang="pt-BR" sz="1600" dirty="0"/>
              <a:t>. Isso permite ao </a:t>
            </a:r>
            <a:r>
              <a:rPr lang="pt-BR" sz="1600" dirty="0" smtClean="0"/>
              <a:t>sistema operacional </a:t>
            </a:r>
            <a:r>
              <a:rPr lang="pt-BR" sz="1600" dirty="0"/>
              <a:t>praticar uma política compensatória entre processos de perfis distintos, compartilhando </a:t>
            </a:r>
            <a:r>
              <a:rPr lang="pt-BR" sz="1600" dirty="0" smtClean="0"/>
              <a:t>o processador </a:t>
            </a:r>
            <a:r>
              <a:rPr lang="pt-BR" sz="1600" dirty="0"/>
              <a:t>de forma mais igualitária. Este tipo de escalonamento é amplamente utilizado em sistemas </a:t>
            </a:r>
            <a:r>
              <a:rPr lang="pt-BR" sz="1600" dirty="0" smtClean="0"/>
              <a:t>de tempo </a:t>
            </a:r>
            <a:r>
              <a:rPr lang="pt-BR" sz="1600" dirty="0"/>
              <a:t>compartilhado, como o Windows e o Unix.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 sz="2800" dirty="0">
                <a:cs typeface="Times New Roman" pitchFamily="18" charset="0"/>
              </a:rPr>
              <a:t>Escalonamento por múltiplas filas</a:t>
            </a:r>
            <a:r>
              <a:rPr lang="en-US" altLang="pt-BR" sz="2800" dirty="0"/>
              <a:t> </a:t>
            </a: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953186"/>
              </p:ext>
            </p:extLst>
          </p:nvPr>
        </p:nvGraphicFramePr>
        <p:xfrm>
          <a:off x="1752600" y="1224657"/>
          <a:ext cx="5505450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9" name="CorelDRAW" r:id="rId3" imgW="4152960" imgH="1879920" progId="CorelDRAW.Graphic.10">
                  <p:embed/>
                </p:oleObj>
              </mc:Choice>
              <mc:Fallback>
                <p:oleObj name="CorelDRAW" r:id="rId3" imgW="4152960" imgH="1879920" progId="CorelDRAW.Graphic.10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224657"/>
                        <a:ext cx="5505450" cy="249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/>
          <p:cNvSpPr/>
          <p:nvPr/>
        </p:nvSpPr>
        <p:spPr>
          <a:xfrm>
            <a:off x="611560" y="3826783"/>
            <a:ext cx="8064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Este algoritmo </a:t>
            </a:r>
            <a:r>
              <a:rPr lang="pt-BR" sz="1600" dirty="0" err="1"/>
              <a:t>preemptivo</a:t>
            </a:r>
            <a:r>
              <a:rPr lang="pt-BR" sz="1600" dirty="0"/>
              <a:t>, como o próprio nome sugere, considera a existência </a:t>
            </a:r>
            <a:r>
              <a:rPr lang="pt-BR" sz="1600" dirty="0" smtClean="0"/>
              <a:t>de várias </a:t>
            </a:r>
            <a:r>
              <a:rPr lang="pt-BR" sz="1600" dirty="0"/>
              <a:t>filas de processos no estado de pronto, cada uma delas com sua prioridade </a:t>
            </a:r>
            <a:r>
              <a:rPr lang="pt-BR" sz="1600" dirty="0" smtClean="0"/>
              <a:t>de execução </a:t>
            </a:r>
            <a:r>
              <a:rPr lang="pt-BR" sz="1600" dirty="0"/>
              <a:t>e seu algoritmo de escalonamento. Os processos são associados às filas </a:t>
            </a:r>
            <a:r>
              <a:rPr lang="pt-BR" sz="1600" dirty="0" smtClean="0"/>
              <a:t>em </a:t>
            </a:r>
            <a:r>
              <a:rPr lang="pt-BR" sz="1600" dirty="0"/>
              <a:t>função de características particulares como, por exemplo, tipo de processo, área de </a:t>
            </a:r>
            <a:r>
              <a:rPr lang="pt-BR" sz="1600" dirty="0" smtClean="0"/>
              <a:t>memória ocupada </a:t>
            </a:r>
            <a:r>
              <a:rPr lang="pt-BR" sz="1600" dirty="0"/>
              <a:t>etc.</a:t>
            </a:r>
          </a:p>
          <a:p>
            <a:pPr algn="just"/>
            <a:r>
              <a:rPr lang="pt-BR" sz="1600" dirty="0"/>
              <a:t>A principal vantagem deste algoritmo é que ele permite que se utilize um </a:t>
            </a:r>
            <a:r>
              <a:rPr lang="pt-BR" sz="1600" dirty="0" smtClean="0"/>
              <a:t>algoritmo de </a:t>
            </a:r>
            <a:r>
              <a:rPr lang="pt-BR" sz="1600" dirty="0"/>
              <a:t>escalonamento diferente para cada fila. Assim, é possível que uma fila utilize o FIFO,</a:t>
            </a:r>
          </a:p>
          <a:p>
            <a:pPr algn="just"/>
            <a:r>
              <a:rPr lang="pt-BR" sz="1600" dirty="0"/>
              <a:t>enquanto outra usa o </a:t>
            </a:r>
            <a:r>
              <a:rPr lang="pt-BR" sz="1600" i="1" dirty="0"/>
              <a:t>Round-Robin</a:t>
            </a:r>
            <a:r>
              <a:rPr lang="pt-BR" sz="1600" dirty="0"/>
              <a:t>, por exemplo</a:t>
            </a:r>
            <a:r>
              <a:rPr lang="pt-BR" sz="1600" dirty="0" smtClean="0"/>
              <a:t>. Como </a:t>
            </a:r>
            <a:r>
              <a:rPr lang="pt-BR" sz="1600" dirty="0"/>
              <a:t>desvantagem deste algoritmo tem-se o fato de que sua implementação é </a:t>
            </a:r>
            <a:r>
              <a:rPr lang="pt-BR" sz="1600" dirty="0" smtClean="0"/>
              <a:t>mais complexa </a:t>
            </a:r>
            <a:r>
              <a:rPr lang="pt-BR" sz="1600" dirty="0"/>
              <a:t>que a dos outros já estudados, pois cada uma das filas de prioridade pode </a:t>
            </a:r>
            <a:r>
              <a:rPr lang="pt-BR" sz="1600" dirty="0" smtClean="0"/>
              <a:t>utilizar um </a:t>
            </a:r>
            <a:r>
              <a:rPr lang="pt-BR" sz="1600" dirty="0"/>
              <a:t>algoritmo de escalonamento diferente.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99392"/>
            <a:ext cx="8153400" cy="914400"/>
          </a:xfrm>
        </p:spPr>
        <p:txBody>
          <a:bodyPr/>
          <a:lstStyle/>
          <a:p>
            <a:r>
              <a:rPr lang="pt-BR" altLang="pt-BR" sz="2400" dirty="0">
                <a:cs typeface="Times New Roman" pitchFamily="18" charset="0"/>
              </a:rPr>
              <a:t>Escalonamento por múltiplas filas com realimentação</a:t>
            </a:r>
            <a:r>
              <a:rPr lang="en-US" altLang="pt-BR" sz="2400" dirty="0"/>
              <a:t> </a:t>
            </a:r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031655"/>
              </p:ext>
            </p:extLst>
          </p:nvPr>
        </p:nvGraphicFramePr>
        <p:xfrm>
          <a:off x="556879" y="476672"/>
          <a:ext cx="3871105" cy="295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4" name="CorelDRAW" r:id="rId3" imgW="4343400" imgH="3604680" progId="CorelDRAW.Graphic.10">
                  <p:embed/>
                </p:oleObj>
              </mc:Choice>
              <mc:Fallback>
                <p:oleObj name="CorelDRAW" r:id="rId3" imgW="4343400" imgH="3604680" progId="CorelDRAW.Graphic.10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79" y="476672"/>
                        <a:ext cx="3871105" cy="2952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/>
          <p:cNvSpPr/>
          <p:nvPr/>
        </p:nvSpPr>
        <p:spPr>
          <a:xfrm>
            <a:off x="539552" y="3429000"/>
            <a:ext cx="8352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/>
              <a:t>Esse </a:t>
            </a:r>
            <a:r>
              <a:rPr lang="pt-BR" sz="1600" dirty="0"/>
              <a:t>esquema permite que os processos sejam redirecionados entre as diversas filas, fazendo com que </a:t>
            </a:r>
            <a:r>
              <a:rPr lang="pt-BR" sz="1600" dirty="0" smtClean="0"/>
              <a:t>o sistema </a:t>
            </a:r>
            <a:r>
              <a:rPr lang="pt-BR" sz="1600" dirty="0"/>
              <a:t>operacional implemente um mecanismo adaptativo. Os processos não são </a:t>
            </a:r>
            <a:r>
              <a:rPr lang="pt-BR" sz="1600" dirty="0" smtClean="0"/>
              <a:t>previamente associados </a:t>
            </a:r>
            <a:r>
              <a:rPr lang="pt-BR" sz="1600" dirty="0"/>
              <a:t>às filas de pronto, e, sim, direcionados pelo sistema para as filas existentes com base no </a:t>
            </a:r>
            <a:r>
              <a:rPr lang="pt-BR" sz="1600" dirty="0" smtClean="0"/>
              <a:t>seu comportamento</a:t>
            </a:r>
            <a:r>
              <a:rPr lang="pt-BR" sz="1600" dirty="0"/>
              <a:t>.</a:t>
            </a:r>
          </a:p>
          <a:p>
            <a:pPr algn="just"/>
            <a:r>
              <a:rPr lang="pt-BR" sz="1600" dirty="0"/>
              <a:t>Um mecanismo FIFO adaptado com fatia de tempo é implementado para escalonamento em todas as filas</a:t>
            </a:r>
            <a:r>
              <a:rPr lang="pt-BR" sz="1600" dirty="0" smtClean="0"/>
              <a:t>, com </a:t>
            </a:r>
            <a:r>
              <a:rPr lang="pt-BR" sz="1600" dirty="0"/>
              <a:t>exceção da fila de menor prioridade, que utiliza o escalonamento circular. O escalonamento de </a:t>
            </a:r>
            <a:r>
              <a:rPr lang="pt-BR" sz="1600" dirty="0" smtClean="0"/>
              <a:t>um processo </a:t>
            </a:r>
            <a:r>
              <a:rPr lang="pt-BR" sz="1600" dirty="0"/>
              <a:t>em uma fila ocorre apenas quando todas as outras filas de prioridades mais altas </a:t>
            </a:r>
            <a:r>
              <a:rPr lang="pt-BR" sz="1600" dirty="0" smtClean="0"/>
              <a:t>estiverem vazias</a:t>
            </a:r>
            <a:r>
              <a:rPr lang="pt-BR" sz="1600" dirty="0"/>
              <a:t>. A fatia de tempo em cada fila varia em função da sua prioridade, ou seja, quanto maior </a:t>
            </a:r>
            <a:r>
              <a:rPr lang="pt-BR" sz="1600" dirty="0" smtClean="0"/>
              <a:t>a prioridade </a:t>
            </a:r>
            <a:r>
              <a:rPr lang="pt-BR" sz="1600" dirty="0"/>
              <a:t>da fila menor a sua fatia de </a:t>
            </a:r>
            <a:r>
              <a:rPr lang="pt-BR" sz="1600" dirty="0" smtClean="0"/>
              <a:t>tempo. </a:t>
            </a:r>
            <a:r>
              <a:rPr lang="pt-BR" sz="1600" dirty="0"/>
              <a:t>Assim, a fatia de tempo concedida </a:t>
            </a:r>
            <a:r>
              <a:rPr lang="pt-BR" sz="1600" dirty="0" smtClean="0"/>
              <a:t>aos processos </a:t>
            </a:r>
            <a:r>
              <a:rPr lang="pt-BR" sz="1600" dirty="0"/>
              <a:t>varia em função da fila de pronto na qual ele se encontra. Um processo, quando criado, </a:t>
            </a:r>
            <a:r>
              <a:rPr lang="pt-BR" sz="1600" dirty="0" smtClean="0"/>
              <a:t>entra no </a:t>
            </a:r>
            <a:r>
              <a:rPr lang="pt-BR" sz="1600" dirty="0"/>
              <a:t>final da fila de maior prioridade, porém durante sua execução, a cada preempção por tempo, </a:t>
            </a:r>
            <a:r>
              <a:rPr lang="pt-BR" sz="1600" dirty="0" smtClean="0"/>
              <a:t>o processo </a:t>
            </a:r>
            <a:r>
              <a:rPr lang="pt-BR" sz="1600" dirty="0"/>
              <a:t>é redirecionado para uma fila de menor prioridade.</a:t>
            </a:r>
          </a:p>
        </p:txBody>
      </p:sp>
      <p:sp>
        <p:nvSpPr>
          <p:cNvPr id="3" name="Retângulo 2"/>
          <p:cNvSpPr/>
          <p:nvPr/>
        </p:nvSpPr>
        <p:spPr>
          <a:xfrm>
            <a:off x="4860032" y="772249"/>
            <a:ext cx="403244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/>
              <a:t>O </a:t>
            </a:r>
            <a:r>
              <a:rPr lang="pt-BR" sz="1600" i="1" dirty="0" smtClean="0"/>
              <a:t>escalonamento por múltiplas filas com realimentação </a:t>
            </a:r>
            <a:r>
              <a:rPr lang="pt-BR" sz="1600" dirty="0" smtClean="0"/>
              <a:t>(</a:t>
            </a:r>
            <a:r>
              <a:rPr lang="pt-BR" sz="1600" i="1" dirty="0" err="1" smtClean="0"/>
              <a:t>multilevel</a:t>
            </a:r>
            <a:r>
              <a:rPr lang="pt-BR" sz="1600" i="1" dirty="0" smtClean="0"/>
              <a:t> feedback </a:t>
            </a:r>
            <a:r>
              <a:rPr lang="pt-BR" sz="1600" i="1" dirty="0" err="1" smtClean="0"/>
              <a:t>queues</a:t>
            </a:r>
            <a:r>
              <a:rPr lang="pt-BR" sz="1600" i="1" dirty="0" smtClean="0"/>
              <a:t> </a:t>
            </a:r>
            <a:r>
              <a:rPr lang="pt-BR" sz="1600" i="1" dirty="0" err="1" smtClean="0"/>
              <a:t>scheduling</a:t>
            </a:r>
            <a:r>
              <a:rPr lang="pt-BR" sz="1600" i="1" dirty="0" smtClean="0"/>
              <a:t>) </a:t>
            </a:r>
            <a:r>
              <a:rPr lang="pt-BR" sz="1600" dirty="0" smtClean="0"/>
              <a:t>é semelhante ao escalonamento por múltiplas filas, porém os processos podem trocar de filas durante seu processamento. Sua grande vantagem é permitir ao sistema operacional identificar dinamicamente o comportamento de cada processo,  direcionando-o para filas com prioridade de execução e mecanismo de escalonamento mais adequados ao longo de seu processamento.</a:t>
            </a:r>
            <a:endParaRPr lang="pt-BR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800" dirty="0" smtClean="0"/>
              <a:t>ESCALONAMENTO DE TEMPO REAL</a:t>
            </a:r>
            <a:endParaRPr lang="pt-BR" sz="2800" dirty="0"/>
          </a:p>
        </p:txBody>
      </p:sp>
      <p:sp>
        <p:nvSpPr>
          <p:cNvPr id="2" name="Retângulo 1"/>
          <p:cNvSpPr/>
          <p:nvPr/>
        </p:nvSpPr>
        <p:spPr>
          <a:xfrm>
            <a:off x="683568" y="1474906"/>
            <a:ext cx="82809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 smtClean="0"/>
              <a:t>Um </a:t>
            </a:r>
            <a:r>
              <a:rPr lang="pt-BR" sz="1800" dirty="0"/>
              <a:t>objetivo primário dos algoritmos apresentados anteriormente, era garantir alta </a:t>
            </a:r>
            <a:r>
              <a:rPr lang="pt-BR" sz="1800" dirty="0" smtClean="0"/>
              <a:t>utilização de </a:t>
            </a:r>
            <a:r>
              <a:rPr lang="pt-BR" sz="1800" dirty="0"/>
              <a:t>recursos. Processos que devem executar periodicamente (como uma vez </a:t>
            </a:r>
            <a:r>
              <a:rPr lang="pt-BR" sz="1800" dirty="0" smtClean="0"/>
              <a:t>por minuto</a:t>
            </a:r>
            <a:r>
              <a:rPr lang="pt-BR" sz="1800" dirty="0"/>
              <a:t>) requerem algoritmos de escalonamento diferentes. Por exemplo, os tempos </a:t>
            </a:r>
            <a:r>
              <a:rPr lang="pt-BR" sz="1800" dirty="0" smtClean="0"/>
              <a:t>de espera </a:t>
            </a:r>
            <a:r>
              <a:rPr lang="pt-BR" sz="1800" dirty="0"/>
              <a:t>ilimitados no SJF podem ser catastróficos para um processo que verifique a </a:t>
            </a:r>
            <a:r>
              <a:rPr lang="pt-BR" sz="1800" dirty="0" smtClean="0"/>
              <a:t>temperatura de </a:t>
            </a:r>
            <a:r>
              <a:rPr lang="pt-BR" sz="1800" dirty="0"/>
              <a:t>um reator nuclear</a:t>
            </a:r>
            <a:r>
              <a:rPr lang="pt-BR" sz="1800" dirty="0" smtClean="0"/>
              <a:t>.</a:t>
            </a:r>
          </a:p>
          <a:p>
            <a:r>
              <a:rPr lang="pt-BR" sz="1800" dirty="0" smtClean="0"/>
              <a:t> </a:t>
            </a:r>
            <a:r>
              <a:rPr lang="pt-BR" sz="1800" b="1" dirty="0" smtClean="0"/>
              <a:t>Escalonamento de </a:t>
            </a:r>
            <a:r>
              <a:rPr lang="pt-BR" sz="1800" b="1" dirty="0"/>
              <a:t>Tempo Real </a:t>
            </a:r>
            <a:r>
              <a:rPr lang="pt-BR" sz="1800" dirty="0"/>
              <a:t>atende às necessidades de processos que devem </a:t>
            </a:r>
            <a:r>
              <a:rPr lang="pt-BR" sz="1800" dirty="0" smtClean="0"/>
              <a:t>produzir saídas </a:t>
            </a:r>
            <a:r>
              <a:rPr lang="pt-BR" sz="1800" dirty="0"/>
              <a:t>corretas em determinado momento (ou seja, que tem uma </a:t>
            </a:r>
            <a:r>
              <a:rPr lang="pt-BR" sz="1800" b="1" dirty="0"/>
              <a:t>restrição de tempo</a:t>
            </a:r>
            <a:r>
              <a:rPr lang="pt-BR" sz="1800" dirty="0"/>
              <a:t>).</a:t>
            </a:r>
          </a:p>
          <a:p>
            <a:r>
              <a:rPr lang="pt-BR" sz="1800" dirty="0"/>
              <a:t>Um processo de tempo real pode dividir suas instruções em tarefas isoladas, cada</a:t>
            </a:r>
          </a:p>
          <a:p>
            <a:r>
              <a:rPr lang="pt-BR" sz="1800" dirty="0"/>
              <a:t>qual deve concluir em determinado prazo. Outros processos de tempo real podem </a:t>
            </a:r>
            <a:r>
              <a:rPr lang="pt-BR" sz="1800" dirty="0" smtClean="0"/>
              <a:t>executar certa </a:t>
            </a:r>
            <a:r>
              <a:rPr lang="pt-BR" sz="1800" dirty="0"/>
              <a:t>tarefa periodicamente, como atualizar as localizações de aviões em um </a:t>
            </a:r>
            <a:r>
              <a:rPr lang="pt-BR" sz="1800" dirty="0" smtClean="0"/>
              <a:t>sistema de </a:t>
            </a:r>
            <a:r>
              <a:rPr lang="pt-BR" sz="1800" dirty="0"/>
              <a:t>controle aéreo. Escalonadores de tempo real devem garantir que as restrições </a:t>
            </a:r>
            <a:r>
              <a:rPr lang="pt-BR" sz="1800" dirty="0" smtClean="0"/>
              <a:t>de tempo </a:t>
            </a:r>
            <a:r>
              <a:rPr lang="pt-BR" sz="1800" dirty="0"/>
              <a:t>sejam cumpridas</a:t>
            </a:r>
            <a:r>
              <a:rPr lang="pt-BR" sz="1800" dirty="0" smtClean="0"/>
              <a:t>.</a:t>
            </a:r>
            <a:endParaRPr lang="pt-BR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06680" cy="914400"/>
          </a:xfrm>
        </p:spPr>
        <p:txBody>
          <a:bodyPr/>
          <a:lstStyle/>
          <a:p>
            <a:pPr algn="ctr"/>
            <a:r>
              <a:rPr lang="pt-BR" sz="2800" dirty="0" smtClean="0"/>
              <a:t>ESCALONAMENTO DE TEMPO REAL</a:t>
            </a:r>
            <a:endParaRPr lang="en-US" altLang="pt-BR" sz="2800" dirty="0"/>
          </a:p>
        </p:txBody>
      </p:sp>
      <p:sp>
        <p:nvSpPr>
          <p:cNvPr id="2" name="Retângulo 1"/>
          <p:cNvSpPr/>
          <p:nvPr/>
        </p:nvSpPr>
        <p:spPr>
          <a:xfrm>
            <a:off x="683568" y="3284984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800" dirty="0" smtClean="0"/>
              <a:t>O </a:t>
            </a:r>
            <a:r>
              <a:rPr lang="pt-BR" sz="1800" b="1" dirty="0" smtClean="0"/>
              <a:t>Escalonamento de tempo real crítico </a:t>
            </a:r>
            <a:r>
              <a:rPr lang="pt-BR" sz="1800" dirty="0" smtClean="0"/>
              <a:t>garante que as restrições de prazo de um processo sejam sempre atendidas. Cada tarefa especificada por um processo de tempo</a:t>
            </a:r>
          </a:p>
          <a:p>
            <a:pPr algn="just"/>
            <a:r>
              <a:rPr lang="pt-BR" sz="1800" dirty="0" smtClean="0"/>
              <a:t>real </a:t>
            </a:r>
            <a:r>
              <a:rPr lang="pt-BR" sz="1800" dirty="0"/>
              <a:t>crítico deve concluir antes de seu prazo final; caso isso não aconteça, os </a:t>
            </a:r>
            <a:r>
              <a:rPr lang="pt-BR" sz="1800" dirty="0" smtClean="0"/>
              <a:t>resultados poderão </a:t>
            </a:r>
            <a:r>
              <a:rPr lang="pt-BR" sz="1800" dirty="0"/>
              <a:t>ser catastróficos, entre eles trabalho inválido, falha de sistema ou até danos </a:t>
            </a:r>
            <a:r>
              <a:rPr lang="pt-BR" sz="1800" dirty="0" smtClean="0"/>
              <a:t>aos usuários </a:t>
            </a:r>
            <a:r>
              <a:rPr lang="pt-BR" sz="1800" dirty="0"/>
              <a:t>do sistema. Sistemas de tempo real crítico podem conter </a:t>
            </a:r>
            <a:r>
              <a:rPr lang="pt-BR" sz="1800" b="1" dirty="0"/>
              <a:t>processos </a:t>
            </a:r>
            <a:r>
              <a:rPr lang="pt-BR" sz="1800" b="1" dirty="0" smtClean="0"/>
              <a:t>periódicos </a:t>
            </a:r>
            <a:r>
              <a:rPr lang="pt-BR" sz="1800" dirty="0" smtClean="0"/>
              <a:t>que </a:t>
            </a:r>
            <a:r>
              <a:rPr lang="pt-BR" sz="1800" dirty="0"/>
              <a:t>realizam suas computações em intervalos de tempo regulares (por exemplo</a:t>
            </a:r>
            <a:r>
              <a:rPr lang="pt-BR" sz="1800" dirty="0" smtClean="0"/>
              <a:t>, coletar </a:t>
            </a:r>
            <a:r>
              <a:rPr lang="pt-BR" sz="1800" dirty="0"/>
              <a:t>dados de controle de tráfego aéreo a cada segundo) e </a:t>
            </a:r>
            <a:r>
              <a:rPr lang="pt-BR" sz="1800" b="1" dirty="0"/>
              <a:t>processos </a:t>
            </a:r>
            <a:r>
              <a:rPr lang="pt-BR" sz="1800" b="1" dirty="0" smtClean="0"/>
              <a:t>assíncronos </a:t>
            </a:r>
            <a:r>
              <a:rPr lang="pt-BR" sz="1800" dirty="0" smtClean="0"/>
              <a:t>que </a:t>
            </a:r>
            <a:r>
              <a:rPr lang="pt-BR" sz="1800" dirty="0"/>
              <a:t>executam em respostas a eventos (por exemplo, responder a altas temperaturas </a:t>
            </a:r>
            <a:r>
              <a:rPr lang="pt-BR" sz="1800" dirty="0" smtClean="0"/>
              <a:t>no núcleo </a:t>
            </a:r>
            <a:r>
              <a:rPr lang="pt-BR" sz="1800" dirty="0"/>
              <a:t>de uma usina nuclear).</a:t>
            </a:r>
          </a:p>
        </p:txBody>
      </p:sp>
      <p:sp>
        <p:nvSpPr>
          <p:cNvPr id="3" name="Retângulo 2"/>
          <p:cNvSpPr/>
          <p:nvPr/>
        </p:nvSpPr>
        <p:spPr>
          <a:xfrm>
            <a:off x="755576" y="1412776"/>
            <a:ext cx="77048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 smtClean="0"/>
              <a:t>Estratégias de escalonamento de tempo real são classificadas conforme quão bem</a:t>
            </a:r>
          </a:p>
          <a:p>
            <a:r>
              <a:rPr lang="pt-BR" sz="1800" dirty="0" smtClean="0"/>
              <a:t>cumprem os prazos de um processo. </a:t>
            </a:r>
          </a:p>
          <a:p>
            <a:endParaRPr lang="pt-BR" sz="1800" b="1" dirty="0"/>
          </a:p>
          <a:p>
            <a:r>
              <a:rPr lang="pt-BR" sz="1800" b="1" dirty="0" smtClean="0"/>
              <a:t>Escalonamento de tempo real não crítico </a:t>
            </a:r>
            <a:r>
              <a:rPr lang="pt-BR" sz="1800" dirty="0" smtClean="0"/>
              <a:t>garante que processos de tempo real sejam despachados antes de outros processos do sistema, mas não garante qual processo, se é que algum deles, cumprirá suas restrições de tempo.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Nos Sistemas Operacionais </a:t>
            </a:r>
            <a:r>
              <a:rPr lang="pt-BR" sz="1800" dirty="0" err="1">
                <a:solidFill>
                  <a:schemeClr val="tx1"/>
                </a:solidFill>
              </a:rPr>
              <a:t>Multiprogramados</a:t>
            </a:r>
            <a:r>
              <a:rPr lang="pt-BR" sz="1800" dirty="0">
                <a:solidFill>
                  <a:schemeClr val="tx1"/>
                </a:solidFill>
              </a:rPr>
              <a:t>, sempre que o processador fica </a:t>
            </a:r>
            <a:r>
              <a:rPr lang="pt-BR" sz="1800" dirty="0" smtClean="0">
                <a:solidFill>
                  <a:schemeClr val="tx1"/>
                </a:solidFill>
              </a:rPr>
              <a:t>sem utilização</a:t>
            </a:r>
            <a:r>
              <a:rPr lang="pt-BR" sz="1800" dirty="0">
                <a:solidFill>
                  <a:schemeClr val="tx1"/>
                </a:solidFill>
              </a:rPr>
              <a:t>, ocorre o acionamento do </a:t>
            </a:r>
            <a:r>
              <a:rPr lang="pt-BR" sz="1800" b="1" dirty="0">
                <a:solidFill>
                  <a:schemeClr val="tx1"/>
                </a:solidFill>
              </a:rPr>
              <a:t>Gerente de Processos ou Escalonador de </a:t>
            </a:r>
            <a:r>
              <a:rPr lang="pt-BR" sz="1800" b="1" dirty="0" smtClean="0">
                <a:solidFill>
                  <a:schemeClr val="tx1"/>
                </a:solidFill>
              </a:rPr>
              <a:t>Processos </a:t>
            </a:r>
            <a:r>
              <a:rPr lang="pt-BR" sz="1800" dirty="0" smtClean="0">
                <a:solidFill>
                  <a:schemeClr val="tx1"/>
                </a:solidFill>
              </a:rPr>
              <a:t>que </a:t>
            </a:r>
            <a:r>
              <a:rPr lang="pt-BR" sz="1800" dirty="0">
                <a:solidFill>
                  <a:schemeClr val="tx1"/>
                </a:solidFill>
              </a:rPr>
              <a:t>tem como principal função selecionar o processo que deve ocupar o processador.</a:t>
            </a:r>
          </a:p>
          <a:p>
            <a:pPr algn="just"/>
            <a:r>
              <a:rPr lang="pt-BR" sz="1800" dirty="0">
                <a:solidFill>
                  <a:schemeClr val="tx1"/>
                </a:solidFill>
              </a:rPr>
              <a:t>Dessa maneira, o trabalho do Escalonador de Processos pode permitir que o </a:t>
            </a:r>
            <a:r>
              <a:rPr lang="pt-BR" sz="1800" dirty="0" smtClean="0">
                <a:solidFill>
                  <a:schemeClr val="tx1"/>
                </a:solidFill>
              </a:rPr>
              <a:t>computador se </a:t>
            </a:r>
            <a:r>
              <a:rPr lang="pt-BR" sz="1800" dirty="0">
                <a:solidFill>
                  <a:schemeClr val="tx1"/>
                </a:solidFill>
              </a:rPr>
              <a:t>torne mais produtivo através da otimização do uso do processador.</a:t>
            </a:r>
          </a:p>
          <a:p>
            <a:pPr algn="just"/>
            <a:r>
              <a:rPr lang="pt-BR" sz="1800" dirty="0">
                <a:solidFill>
                  <a:schemeClr val="tx1"/>
                </a:solidFill>
              </a:rPr>
              <a:t>Assim sendo, o escalonamento de processos constitui a base dos Sistemas </a:t>
            </a:r>
            <a:r>
              <a:rPr lang="pt-BR" sz="1800" dirty="0" smtClean="0">
                <a:solidFill>
                  <a:schemeClr val="tx1"/>
                </a:solidFill>
              </a:rPr>
              <a:t>Operacionais </a:t>
            </a:r>
            <a:r>
              <a:rPr lang="pt-BR" sz="1800" dirty="0" err="1" smtClean="0">
                <a:solidFill>
                  <a:schemeClr val="tx1"/>
                </a:solidFill>
              </a:rPr>
              <a:t>Multiprogramados</a:t>
            </a:r>
            <a:r>
              <a:rPr lang="pt-BR" sz="1800" dirty="0" smtClean="0">
                <a:solidFill>
                  <a:schemeClr val="tx1"/>
                </a:solidFill>
              </a:rPr>
              <a:t> </a:t>
            </a:r>
            <a:r>
              <a:rPr lang="pt-BR" sz="1800" dirty="0">
                <a:solidFill>
                  <a:schemeClr val="tx1"/>
                </a:solidFill>
              </a:rPr>
              <a:t>e, portanto, faz-se importante conhecer suas principais características</a:t>
            </a:r>
            <a:r>
              <a:rPr lang="pt-BR" sz="1800" dirty="0" smtClean="0">
                <a:solidFill>
                  <a:schemeClr val="tx1"/>
                </a:solidFill>
              </a:rPr>
              <a:t>, bem </a:t>
            </a:r>
            <a:r>
              <a:rPr lang="pt-BR" sz="1800" dirty="0">
                <a:solidFill>
                  <a:schemeClr val="tx1"/>
                </a:solidFill>
              </a:rPr>
              <a:t>como os algoritmos de escalonamento mais utilizados.</a:t>
            </a:r>
            <a:endParaRPr lang="pt-BR" sz="180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153400" cy="914400"/>
          </a:xfrm>
        </p:spPr>
        <p:txBody>
          <a:bodyPr/>
          <a:lstStyle/>
          <a:p>
            <a:r>
              <a:rPr lang="pt-BR" altLang="pt-BR" dirty="0"/>
              <a:t>Escalonamento</a:t>
            </a:r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185249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39552" y="404664"/>
            <a:ext cx="8496944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 smtClean="0"/>
              <a:t>Exercício</a:t>
            </a:r>
          </a:p>
          <a:p>
            <a:pPr algn="ctr"/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1) O </a:t>
            </a:r>
            <a:r>
              <a:rPr lang="pt-BR" sz="2000" dirty="0"/>
              <a:t>que é política de escalonamento de um sistema operacional?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2) Quais </a:t>
            </a:r>
            <a:r>
              <a:rPr lang="pt-BR" sz="2000" dirty="0"/>
              <a:t>as funções do escalonador e do </a:t>
            </a:r>
            <a:r>
              <a:rPr lang="pt-BR" sz="2000" dirty="0" err="1"/>
              <a:t>dispatcher</a:t>
            </a:r>
            <a:r>
              <a:rPr lang="pt-BR" sz="2000" dirty="0"/>
              <a:t>?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3) Quais </a:t>
            </a:r>
            <a:r>
              <a:rPr lang="pt-BR" sz="2000" dirty="0"/>
              <a:t>os principais critérios utilizados em uma política de escalonamento?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4) Diferencie </a:t>
            </a:r>
            <a:r>
              <a:rPr lang="pt-BR" sz="2000" dirty="0"/>
              <a:t>os tempos de processador, espera, turnaround e resposta.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5) Diferencie </a:t>
            </a:r>
            <a:r>
              <a:rPr lang="pt-BR" sz="2000" dirty="0"/>
              <a:t>os escalonamentos </a:t>
            </a:r>
            <a:r>
              <a:rPr lang="pt-BR" sz="2000" dirty="0" err="1"/>
              <a:t>preemptivos</a:t>
            </a:r>
            <a:r>
              <a:rPr lang="pt-BR" sz="2000" dirty="0"/>
              <a:t> e não </a:t>
            </a:r>
            <a:r>
              <a:rPr lang="pt-BR" sz="2000" dirty="0" err="1"/>
              <a:t>preemptivos</a:t>
            </a:r>
            <a:r>
              <a:rPr lang="pt-B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6) Qual </a:t>
            </a:r>
            <a:r>
              <a:rPr lang="pt-BR" sz="2000" dirty="0"/>
              <a:t>a diferença entre os escalonamentos FIFO e circular?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7) Descreva </a:t>
            </a:r>
            <a:r>
              <a:rPr lang="pt-BR" sz="2000" dirty="0"/>
              <a:t>o escalonamento SJF e o escalonamento por prioridades.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8) Qual </a:t>
            </a:r>
            <a:r>
              <a:rPr lang="pt-BR" sz="2000" dirty="0"/>
              <a:t>a diferença entre preempção por tempo e preempção por prioridade?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9) O </a:t>
            </a:r>
            <a:r>
              <a:rPr lang="pt-BR" sz="2000" dirty="0"/>
              <a:t>que é um mecanismo de escalonamento adaptativo?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10) Que </a:t>
            </a:r>
            <a:r>
              <a:rPr lang="pt-BR" sz="2000" dirty="0"/>
              <a:t>tipo de escalonamento aplicações de tempo real exigem?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11) O </a:t>
            </a:r>
            <a:r>
              <a:rPr lang="pt-BR" sz="2000" dirty="0"/>
              <a:t>escalonamento por múltiplas filas com realimentação favorece processos  </a:t>
            </a:r>
            <a:r>
              <a:rPr lang="pt-BR" sz="2000" dirty="0" smtClean="0"/>
              <a:t>    </a:t>
            </a:r>
          </a:p>
          <a:p>
            <a:r>
              <a:rPr lang="pt-BR" sz="2000" dirty="0"/>
              <a:t> </a:t>
            </a:r>
            <a:r>
              <a:rPr lang="pt-BR" sz="2000" dirty="0" smtClean="0"/>
              <a:t>     CPU-</a:t>
            </a:r>
            <a:r>
              <a:rPr lang="pt-BR" sz="2000" dirty="0" err="1" smtClean="0"/>
              <a:t>bound</a:t>
            </a:r>
            <a:r>
              <a:rPr lang="pt-BR" sz="2000" dirty="0" smtClean="0"/>
              <a:t> </a:t>
            </a:r>
            <a:r>
              <a:rPr lang="pt-BR" sz="2000" dirty="0"/>
              <a:t>ou I/</a:t>
            </a:r>
            <a:r>
              <a:rPr lang="pt-BR" sz="2000" dirty="0" err="1"/>
              <a:t>Obound</a:t>
            </a:r>
            <a:r>
              <a:rPr lang="pt-BR" sz="2000" dirty="0" smtClean="0"/>
              <a:t>?	Justifique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008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552" y="-27384"/>
            <a:ext cx="8153400" cy="914400"/>
          </a:xfrm>
        </p:spPr>
        <p:txBody>
          <a:bodyPr/>
          <a:lstStyle/>
          <a:p>
            <a:r>
              <a:rPr lang="pt-BR" altLang="pt-BR" dirty="0"/>
              <a:t>Escalonamento</a:t>
            </a:r>
            <a:endParaRPr lang="en-US" altLang="pt-BR" dirty="0"/>
          </a:p>
        </p:txBody>
      </p:sp>
      <p:graphicFrame>
        <p:nvGraphicFramePr>
          <p:cNvPr id="348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824935"/>
              </p:ext>
            </p:extLst>
          </p:nvPr>
        </p:nvGraphicFramePr>
        <p:xfrm>
          <a:off x="5580112" y="908720"/>
          <a:ext cx="3312368" cy="303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CorelDRAW" r:id="rId3" imgW="2893680" imgH="2226600" progId="CorelDRAW.Graphic.10">
                  <p:embed/>
                </p:oleObj>
              </mc:Choice>
              <mc:Fallback>
                <p:oleObj name="CorelDRAW" r:id="rId3" imgW="2893680" imgH="2226600" progId="CorelDRAW.Graphic.10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908720"/>
                        <a:ext cx="3312368" cy="3037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/>
          <p:cNvSpPr/>
          <p:nvPr/>
        </p:nvSpPr>
        <p:spPr>
          <a:xfrm>
            <a:off x="467544" y="898842"/>
            <a:ext cx="51125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800" dirty="0"/>
              <a:t>A política de escalonamento de </a:t>
            </a:r>
            <a:r>
              <a:rPr lang="pt-BR" sz="1800" dirty="0" smtClean="0"/>
              <a:t>um Sistema </a:t>
            </a:r>
            <a:r>
              <a:rPr lang="pt-BR" sz="1800" dirty="0"/>
              <a:t>Operacional possui diversas </a:t>
            </a:r>
            <a:r>
              <a:rPr lang="pt-BR" sz="1800" dirty="0" smtClean="0"/>
              <a:t>funções básicas</a:t>
            </a:r>
            <a:r>
              <a:rPr lang="pt-BR" sz="1800" dirty="0"/>
              <a:t>, como a de manter o </a:t>
            </a:r>
            <a:r>
              <a:rPr lang="pt-BR" sz="1800" dirty="0" smtClean="0"/>
              <a:t>processador ocupado </a:t>
            </a:r>
            <a:r>
              <a:rPr lang="pt-BR" sz="1800" dirty="0"/>
              <a:t>a maior parte do tempo</a:t>
            </a:r>
            <a:r>
              <a:rPr lang="pt-BR" sz="1800" dirty="0" smtClean="0"/>
              <a:t>, balancear </a:t>
            </a:r>
            <a:r>
              <a:rPr lang="pt-BR" sz="1800" dirty="0"/>
              <a:t>o uso da CPU entre processos</a:t>
            </a:r>
            <a:r>
              <a:rPr lang="pt-BR" sz="1800" dirty="0" smtClean="0"/>
              <a:t>, privilegiar </a:t>
            </a:r>
            <a:r>
              <a:rPr lang="pt-BR" sz="1800" dirty="0"/>
              <a:t>a execução de </a:t>
            </a:r>
            <a:r>
              <a:rPr lang="pt-BR" sz="1800" dirty="0" smtClean="0"/>
              <a:t>aplicações críticas</a:t>
            </a:r>
            <a:r>
              <a:rPr lang="pt-BR" sz="1800" dirty="0"/>
              <a:t>, maximizar o </a:t>
            </a:r>
            <a:r>
              <a:rPr lang="pt-BR" sz="1800" i="1" dirty="0" err="1"/>
              <a:t>throughput</a:t>
            </a:r>
            <a:r>
              <a:rPr lang="pt-BR" sz="1800" i="1" dirty="0"/>
              <a:t> </a:t>
            </a:r>
            <a:r>
              <a:rPr lang="pt-BR" sz="1800" dirty="0"/>
              <a:t>do </a:t>
            </a:r>
            <a:r>
              <a:rPr lang="pt-BR" sz="1800" dirty="0" smtClean="0"/>
              <a:t>sistema e </a:t>
            </a:r>
            <a:r>
              <a:rPr lang="pt-BR" sz="1800" dirty="0"/>
              <a:t>oferecer tempos de resposta </a:t>
            </a:r>
            <a:r>
              <a:rPr lang="pt-BR" sz="1800" dirty="0" smtClean="0"/>
              <a:t>razoáveis para </a:t>
            </a:r>
            <a:r>
              <a:rPr lang="pt-BR" sz="1800" dirty="0"/>
              <a:t>usuários interativos. </a:t>
            </a:r>
            <a:r>
              <a:rPr lang="pt-BR" sz="1800" dirty="0" smtClean="0"/>
              <a:t>Cada Sistema </a:t>
            </a:r>
            <a:r>
              <a:rPr lang="pt-BR" sz="1800" dirty="0"/>
              <a:t>Operacional possui sua </a:t>
            </a:r>
            <a:r>
              <a:rPr lang="pt-BR" sz="1800" dirty="0" smtClean="0"/>
              <a:t>política de escalonamento </a:t>
            </a:r>
            <a:r>
              <a:rPr lang="pt-BR" sz="1800" dirty="0"/>
              <a:t>adequada ao seu </a:t>
            </a:r>
            <a:r>
              <a:rPr lang="pt-BR" sz="1800" dirty="0" smtClean="0"/>
              <a:t>propósito e </a:t>
            </a:r>
            <a:r>
              <a:rPr lang="pt-BR" sz="1800" dirty="0"/>
              <a:t>às suas características. </a:t>
            </a:r>
            <a:r>
              <a:rPr lang="pt-BR" sz="1800" dirty="0" smtClean="0"/>
              <a:t>Sistemas de </a:t>
            </a:r>
            <a:r>
              <a:rPr lang="pt-BR" sz="1800" dirty="0"/>
              <a:t>tempo compartilhado, por exemplo</a:t>
            </a:r>
            <a:r>
              <a:rPr lang="pt-BR" sz="1800" dirty="0" smtClean="0"/>
              <a:t>, possuem </a:t>
            </a:r>
            <a:r>
              <a:rPr lang="pt-BR" sz="1800" dirty="0"/>
              <a:t>requisitos de </a:t>
            </a:r>
            <a:r>
              <a:rPr lang="pt-BR" sz="1800" dirty="0" smtClean="0"/>
              <a:t>escalonamento distintos </a:t>
            </a:r>
            <a:r>
              <a:rPr lang="pt-BR" sz="1800" dirty="0"/>
              <a:t>dos sistemas de tempo real.</a:t>
            </a:r>
          </a:p>
        </p:txBody>
      </p:sp>
      <p:sp>
        <p:nvSpPr>
          <p:cNvPr id="3" name="Retângulo 2"/>
          <p:cNvSpPr/>
          <p:nvPr/>
        </p:nvSpPr>
        <p:spPr>
          <a:xfrm>
            <a:off x="467544" y="4221088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800" dirty="0"/>
              <a:t>A rotina do Sistema Operacional </a:t>
            </a:r>
            <a:r>
              <a:rPr lang="pt-BR" sz="1800" dirty="0" smtClean="0"/>
              <a:t>que tem </a:t>
            </a:r>
            <a:r>
              <a:rPr lang="pt-BR" sz="1800" dirty="0"/>
              <a:t>como principal função implementar os critérios da política de escalonamento é </a:t>
            </a:r>
            <a:r>
              <a:rPr lang="pt-BR" sz="1800" dirty="0" smtClean="0"/>
              <a:t>chamada </a:t>
            </a:r>
            <a:r>
              <a:rPr lang="pt-BR" sz="1800" b="1" dirty="0" smtClean="0"/>
              <a:t>escalonador </a:t>
            </a:r>
            <a:r>
              <a:rPr lang="pt-BR" sz="1800" dirty="0"/>
              <a:t>(</a:t>
            </a:r>
            <a:r>
              <a:rPr lang="pt-BR" sz="1800" i="1" dirty="0" err="1"/>
              <a:t>scheduler</a:t>
            </a:r>
            <a:r>
              <a:rPr lang="pt-BR" sz="1800" dirty="0"/>
              <a:t>). Em um sistema </a:t>
            </a:r>
            <a:r>
              <a:rPr lang="pt-BR" sz="1800" dirty="0" err="1"/>
              <a:t>multiprogramável</a:t>
            </a:r>
            <a:r>
              <a:rPr lang="pt-BR" sz="1800" dirty="0"/>
              <a:t>, o escalonador é fundamental</a:t>
            </a:r>
            <a:r>
              <a:rPr lang="pt-BR" sz="1800" dirty="0" smtClean="0"/>
              <a:t>, pois </a:t>
            </a:r>
            <a:r>
              <a:rPr lang="pt-BR" sz="1800" dirty="0"/>
              <a:t>todo o compartilhamento do processador é dependente dessa rotina</a:t>
            </a:r>
            <a:r>
              <a:rPr lang="pt-BR" sz="1800" dirty="0" smtClean="0"/>
              <a:t>. Outra </a:t>
            </a:r>
            <a:r>
              <a:rPr lang="pt-BR" sz="1800" dirty="0"/>
              <a:t>rotina importante na gerência do processador é conhecida como </a:t>
            </a:r>
            <a:r>
              <a:rPr lang="pt-BR" sz="1800" b="1" dirty="0" smtClean="0"/>
              <a:t>despachante </a:t>
            </a:r>
            <a:r>
              <a:rPr lang="pt-BR" sz="1800" dirty="0" smtClean="0"/>
              <a:t>(</a:t>
            </a:r>
            <a:r>
              <a:rPr lang="pt-BR" sz="1800" i="1" dirty="0" err="1"/>
              <a:t>dispatcher</a:t>
            </a:r>
            <a:r>
              <a:rPr lang="pt-BR" sz="1800" dirty="0"/>
              <a:t>), responsável pela troca de contexto dos processos após o escalonador </a:t>
            </a:r>
            <a:r>
              <a:rPr lang="pt-BR" sz="1800" dirty="0" smtClean="0"/>
              <a:t>determinar qual </a:t>
            </a:r>
            <a:r>
              <a:rPr lang="pt-BR" sz="1800" dirty="0"/>
              <a:t>processo deve fazer uso do processador. O período de tempo gasto </a:t>
            </a:r>
            <a:r>
              <a:rPr lang="pt-BR" sz="1800" dirty="0" smtClean="0"/>
              <a:t>na substituição </a:t>
            </a:r>
            <a:r>
              <a:rPr lang="pt-BR" sz="1800" dirty="0"/>
              <a:t>de um processo em execução por outro é denominado </a:t>
            </a:r>
            <a:r>
              <a:rPr lang="pt-BR" sz="1800" b="1" dirty="0"/>
              <a:t>latência do despachante</a:t>
            </a:r>
            <a:r>
              <a:rPr lang="pt-BR" sz="1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539552" y="-27384"/>
            <a:ext cx="8153400" cy="914400"/>
          </a:xfrm>
        </p:spPr>
        <p:txBody>
          <a:bodyPr/>
          <a:lstStyle/>
          <a:p>
            <a:r>
              <a:rPr lang="pt-BR" sz="2800" dirty="0">
                <a:solidFill>
                  <a:schemeClr val="tx2"/>
                </a:solidFill>
              </a:rPr>
              <a:t>CRITÉRIOS DE ESCALONAMENTO</a:t>
            </a:r>
            <a:endParaRPr lang="en-US" alt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611560" y="802441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800" dirty="0"/>
              <a:t>As características de cada Sistema Operacional determinam quais são os principais</a:t>
            </a:r>
          </a:p>
          <a:p>
            <a:pPr algn="just"/>
            <a:r>
              <a:rPr lang="pt-BR" sz="1800" dirty="0"/>
              <a:t>aspectos para a implementação de uma política de escalonamento adequada. Por exemplo</a:t>
            </a:r>
            <a:r>
              <a:rPr lang="pt-BR" sz="1800" dirty="0" smtClean="0"/>
              <a:t>, sistemas </a:t>
            </a:r>
            <a:r>
              <a:rPr lang="pt-BR" sz="1800" dirty="0"/>
              <a:t>de tempo compartilhado exigem que o escalonamento trate todos os </a:t>
            </a:r>
            <a:r>
              <a:rPr lang="pt-BR" sz="1800" dirty="0" smtClean="0"/>
              <a:t>processos de </a:t>
            </a:r>
            <a:r>
              <a:rPr lang="pt-BR" sz="1800" dirty="0"/>
              <a:t>forma igual, evitando assim, a ocorrência de </a:t>
            </a:r>
            <a:r>
              <a:rPr lang="pt-BR" sz="1800" i="1" dirty="0" err="1"/>
              <a:t>starvation</a:t>
            </a:r>
            <a:r>
              <a:rPr lang="pt-BR" sz="1800" dirty="0"/>
              <a:t>. Já em sistemas de</a:t>
            </a:r>
          </a:p>
          <a:p>
            <a:pPr algn="just"/>
            <a:r>
              <a:rPr lang="pt-BR" sz="1800" dirty="0"/>
              <a:t>tempo real, o escalonamento deve priorizar a execução de processos críticos em </a:t>
            </a:r>
            <a:r>
              <a:rPr lang="pt-BR" sz="1800" dirty="0" smtClean="0"/>
              <a:t>detrimento da </a:t>
            </a:r>
            <a:r>
              <a:rPr lang="pt-BR" sz="1800" dirty="0"/>
              <a:t>execução de outros processos.</a:t>
            </a:r>
          </a:p>
          <a:p>
            <a:pPr algn="just"/>
            <a:r>
              <a:rPr lang="pt-BR" sz="1800" dirty="0"/>
              <a:t>a) </a:t>
            </a:r>
            <a:r>
              <a:rPr lang="pt-BR" sz="1800" b="1" dirty="0"/>
              <a:t>Utilização do processador</a:t>
            </a:r>
            <a:r>
              <a:rPr lang="pt-BR" sz="1800" dirty="0"/>
              <a:t>: o processador deve permanecer ocupado o máximo</a:t>
            </a:r>
          </a:p>
          <a:p>
            <a:pPr algn="just"/>
            <a:r>
              <a:rPr lang="pt-BR" sz="1800" dirty="0"/>
              <a:t>de tempo possível. Deve ser frisado que quando o sistema computacional trabalha com</a:t>
            </a:r>
          </a:p>
          <a:p>
            <a:pPr algn="just"/>
            <a:r>
              <a:rPr lang="pt-BR" sz="1800" dirty="0"/>
              <a:t>uma taxa de utilização do processador por volta de 30%, ele é considerado um sistema</a:t>
            </a:r>
          </a:p>
        </p:txBody>
      </p:sp>
      <p:sp>
        <p:nvSpPr>
          <p:cNvPr id="6" name="Retângulo 5"/>
          <p:cNvSpPr/>
          <p:nvPr/>
        </p:nvSpPr>
        <p:spPr>
          <a:xfrm>
            <a:off x="683568" y="3356992"/>
            <a:ext cx="7992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800" dirty="0"/>
              <a:t>com carga baixa de processamento. Porém, quando o mesmo trabalha com uma taxa </a:t>
            </a:r>
            <a:r>
              <a:rPr lang="pt-BR" sz="1800" dirty="0" smtClean="0"/>
              <a:t>na faixa </a:t>
            </a:r>
            <a:r>
              <a:rPr lang="pt-BR" sz="1800" dirty="0"/>
              <a:t>de 90%, ele é considerado um sistema computacional bastante carregado;</a:t>
            </a:r>
          </a:p>
          <a:p>
            <a:pPr algn="just"/>
            <a:r>
              <a:rPr lang="pt-BR" sz="1800" dirty="0"/>
              <a:t>b) </a:t>
            </a:r>
            <a:r>
              <a:rPr lang="pt-BR" sz="1800" b="1" i="1" dirty="0" err="1"/>
              <a:t>Throughput</a:t>
            </a:r>
            <a:r>
              <a:rPr lang="pt-BR" sz="1800" b="1" i="1" dirty="0"/>
              <a:t> </a:t>
            </a:r>
            <a:r>
              <a:rPr lang="pt-BR" sz="1800" b="1" dirty="0"/>
              <a:t>ou vazão</a:t>
            </a:r>
            <a:r>
              <a:rPr lang="pt-BR" sz="1800" dirty="0"/>
              <a:t>: representa o número máximo de processos executados</a:t>
            </a:r>
          </a:p>
          <a:p>
            <a:pPr algn="just"/>
            <a:r>
              <a:rPr lang="pt-BR" sz="1800" dirty="0"/>
              <a:t>em um determinado intervalo de </a:t>
            </a:r>
            <a:r>
              <a:rPr lang="pt-BR" sz="1800" dirty="0" smtClean="0"/>
              <a:t>tempo, </a:t>
            </a:r>
            <a:r>
              <a:rPr lang="pt-BR" sz="1800" dirty="0"/>
              <a:t>o número de processos que são executados </a:t>
            </a:r>
            <a:r>
              <a:rPr lang="pt-BR" sz="1800" dirty="0" smtClean="0"/>
              <a:t>em uma </a:t>
            </a:r>
            <a:r>
              <a:rPr lang="pt-BR" sz="1800" dirty="0"/>
              <a:t>determinada fração de tempo, geralmente uma hora, deve ser elevado ao máximo.</a:t>
            </a:r>
          </a:p>
          <a:p>
            <a:pPr algn="just"/>
            <a:r>
              <a:rPr lang="pt-BR" sz="1800" dirty="0"/>
              <a:t>c) </a:t>
            </a:r>
            <a:r>
              <a:rPr lang="pt-BR" sz="1800" b="1" dirty="0"/>
              <a:t>Tempo de processador ou Tempo de CPU</a:t>
            </a:r>
            <a:r>
              <a:rPr lang="pt-BR" sz="1800" dirty="0"/>
              <a:t>: é o tempo que o processo leva no</a:t>
            </a:r>
          </a:p>
          <a:p>
            <a:pPr algn="just"/>
            <a:r>
              <a:rPr lang="pt-BR" sz="1800" dirty="0"/>
              <a:t>estado de execução durante seu processamento. As políticas de escalonamento não </a:t>
            </a:r>
            <a:r>
              <a:rPr lang="pt-BR" sz="1800" dirty="0" smtClean="0"/>
              <a:t>influenciam o </a:t>
            </a:r>
            <a:r>
              <a:rPr lang="pt-BR" sz="1800" dirty="0"/>
              <a:t>tempo de processador de um processo, sendo este tempo função apenas </a:t>
            </a:r>
            <a:r>
              <a:rPr lang="pt-BR" sz="1800" dirty="0" smtClean="0"/>
              <a:t>do código </a:t>
            </a:r>
            <a:r>
              <a:rPr lang="pt-BR" sz="1800" dirty="0"/>
              <a:t>da aplicação e da entrada de dados.</a:t>
            </a:r>
          </a:p>
        </p:txBody>
      </p:sp>
    </p:spTree>
    <p:extLst>
      <p:ext uri="{BB962C8B-B14F-4D97-AF65-F5344CB8AC3E}">
        <p14:creationId xmlns:p14="http://schemas.microsoft.com/office/powerpoint/2010/main" val="292887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67544" y="821025"/>
            <a:ext cx="84249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800" dirty="0" smtClean="0"/>
              <a:t>d) </a:t>
            </a:r>
            <a:r>
              <a:rPr lang="pt-BR" sz="1800" b="1" dirty="0"/>
              <a:t>Tempo de espera</a:t>
            </a:r>
            <a:r>
              <a:rPr lang="pt-BR" sz="1800" dirty="0"/>
              <a:t>: é o tempo total que um processo permanece na fila de pronto</a:t>
            </a:r>
          </a:p>
          <a:p>
            <a:pPr algn="just"/>
            <a:r>
              <a:rPr lang="pt-BR" sz="1800" dirty="0"/>
              <a:t>durante seu processamento, aguardando para ser executado. A redução do tempo de</a:t>
            </a:r>
          </a:p>
          <a:p>
            <a:pPr algn="just"/>
            <a:r>
              <a:rPr lang="pt-BR" sz="1800" dirty="0"/>
              <a:t>espera dos processos é desejada pela maioria das políticas de escalonamento.</a:t>
            </a:r>
          </a:p>
          <a:p>
            <a:pPr algn="just"/>
            <a:r>
              <a:rPr lang="pt-BR" sz="1800" dirty="0" smtClean="0"/>
              <a:t>e) </a:t>
            </a:r>
            <a:r>
              <a:rPr lang="pt-BR" sz="1800" b="1" dirty="0"/>
              <a:t>Tempo de retorno (</a:t>
            </a:r>
            <a:r>
              <a:rPr lang="pt-BR" sz="1800" b="1" i="1" dirty="0"/>
              <a:t>turnaround</a:t>
            </a:r>
            <a:r>
              <a:rPr lang="pt-BR" sz="1800" b="1" dirty="0"/>
              <a:t>)</a:t>
            </a:r>
            <a:r>
              <a:rPr lang="pt-BR" sz="1800" dirty="0"/>
              <a:t>: é o tempo que um processo leva desde sua</a:t>
            </a:r>
          </a:p>
          <a:p>
            <a:pPr algn="just"/>
            <a:r>
              <a:rPr lang="pt-BR" sz="1800" dirty="0"/>
              <a:t>criação até o seu término, considerando-se o tempo gasto na alocação de memória, na</a:t>
            </a:r>
          </a:p>
          <a:p>
            <a:pPr algn="just"/>
            <a:r>
              <a:rPr lang="pt-BR" sz="1800" dirty="0"/>
              <a:t>fila de processos prontos, nas operações de entrada/saída e, ainda, o seu tempo de processamento</a:t>
            </a:r>
            <a:r>
              <a:rPr lang="pt-BR" sz="1800" dirty="0" smtClean="0"/>
              <a:t>. Deve </a:t>
            </a:r>
            <a:r>
              <a:rPr lang="pt-BR" sz="1800" dirty="0"/>
              <a:t>ser o menor possível;</a:t>
            </a:r>
          </a:p>
          <a:p>
            <a:pPr algn="just"/>
            <a:r>
              <a:rPr lang="pt-BR" sz="1800" dirty="0" smtClean="0"/>
              <a:t>f) </a:t>
            </a:r>
            <a:r>
              <a:rPr lang="pt-BR" sz="1800" b="1" dirty="0"/>
              <a:t>Tempo de resposta</a:t>
            </a:r>
            <a:r>
              <a:rPr lang="pt-BR" sz="1800" dirty="0"/>
              <a:t>: é o tempo decorrido entre uma requisição ao sistema ou à</a:t>
            </a:r>
          </a:p>
          <a:p>
            <a:pPr algn="just"/>
            <a:r>
              <a:rPr lang="pt-BR" sz="1800" dirty="0"/>
              <a:t>aplicação e o instante em que a resposta é exibida. Em sistemas interativos, podemos</a:t>
            </a:r>
          </a:p>
          <a:p>
            <a:pPr algn="just"/>
            <a:r>
              <a:rPr lang="pt-BR" sz="1800" dirty="0"/>
              <a:t>entender como o tempo decorrido entre a última tecla digitada pelo usuário e o início da</a:t>
            </a:r>
          </a:p>
          <a:p>
            <a:pPr algn="just"/>
            <a:r>
              <a:rPr lang="pt-BR" sz="1800" dirty="0"/>
              <a:t>exibição do resultado no monitor. Em geral, o tempo de resposta não é limitado pela </a:t>
            </a:r>
            <a:r>
              <a:rPr lang="pt-BR" sz="1800" dirty="0" smtClean="0"/>
              <a:t>capacidade de </a:t>
            </a:r>
            <a:r>
              <a:rPr lang="pt-BR" sz="1800" dirty="0"/>
              <a:t>processamento do sistema computacional, mas pela velocidade dos </a:t>
            </a:r>
            <a:r>
              <a:rPr lang="pt-BR" sz="1800" dirty="0" smtClean="0"/>
              <a:t>dispositivos de </a:t>
            </a:r>
            <a:r>
              <a:rPr lang="pt-BR" sz="1800" dirty="0"/>
              <a:t>E/S.</a:t>
            </a:r>
          </a:p>
          <a:p>
            <a:pPr algn="just"/>
            <a:endParaRPr lang="pt-BR" sz="1800" dirty="0" smtClean="0"/>
          </a:p>
          <a:p>
            <a:pPr algn="just"/>
            <a:r>
              <a:rPr lang="pt-BR" sz="1800" dirty="0" smtClean="0"/>
              <a:t>De </a:t>
            </a:r>
            <a:r>
              <a:rPr lang="pt-BR" sz="1800" dirty="0"/>
              <a:t>uma maneira geral, qualquer política de escalonamento busca otimizar a utilização</a:t>
            </a:r>
          </a:p>
          <a:p>
            <a:pPr algn="just"/>
            <a:r>
              <a:rPr lang="pt-BR" sz="1800" dirty="0"/>
              <a:t>do processador e a vazão, enquanto tenta diminuir os tempos de retorno, espera e resposta</a:t>
            </a:r>
            <a:r>
              <a:rPr lang="pt-BR" sz="1800" dirty="0" smtClean="0"/>
              <a:t>. Apesar </a:t>
            </a:r>
            <a:r>
              <a:rPr lang="pt-BR" sz="1800" dirty="0"/>
              <a:t>disso, as funções que uma política de escalonamento deve possuir são</a:t>
            </a:r>
          </a:p>
          <a:p>
            <a:pPr algn="just"/>
            <a:r>
              <a:rPr lang="pt-BR" sz="1800" dirty="0"/>
              <a:t>muitas vezes conflitantes. Dependendo do tipo de Sistema Operacional, um critério pode</a:t>
            </a:r>
          </a:p>
          <a:p>
            <a:pPr algn="just"/>
            <a:r>
              <a:rPr lang="pt-BR" sz="1800" dirty="0"/>
              <a:t>ter maior importância do que outros, como nos sistemas interativos onde o tempo de</a:t>
            </a:r>
          </a:p>
          <a:p>
            <a:pPr algn="just"/>
            <a:r>
              <a:rPr lang="pt-BR" sz="1800" dirty="0"/>
              <a:t>resposta tem grande relevância.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539552" y="-27384"/>
            <a:ext cx="8153400" cy="914400"/>
          </a:xfrm>
        </p:spPr>
        <p:txBody>
          <a:bodyPr/>
          <a:lstStyle/>
          <a:p>
            <a:r>
              <a:rPr lang="pt-BR" sz="2800" dirty="0">
                <a:solidFill>
                  <a:schemeClr val="tx2"/>
                </a:solidFill>
              </a:rPr>
              <a:t>CRITÉRIOS DE ESCALONAMENTO</a:t>
            </a:r>
            <a:endParaRPr lang="en-US" altLang="pt-BR" sz="2800" dirty="0"/>
          </a:p>
        </p:txBody>
      </p:sp>
    </p:spTree>
    <p:extLst>
      <p:ext uri="{BB962C8B-B14F-4D97-AF65-F5344CB8AC3E}">
        <p14:creationId xmlns:p14="http://schemas.microsoft.com/office/powerpoint/2010/main" val="280719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8153400" cy="864096"/>
          </a:xfrm>
        </p:spPr>
        <p:txBody>
          <a:bodyPr/>
          <a:lstStyle/>
          <a:p>
            <a:r>
              <a:rPr lang="pt-BR" sz="2800" dirty="0" smtClean="0"/>
              <a:t>ESTRATÉGIAS DE ESCALONAMENTO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55576" y="1196752"/>
            <a:ext cx="78488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800" dirty="0" smtClean="0"/>
              <a:t>As </a:t>
            </a:r>
            <a:r>
              <a:rPr lang="pt-BR" sz="1800" dirty="0"/>
              <a:t>estratégias de escalonamento de processos são definidas em função da atividade</a:t>
            </a:r>
          </a:p>
          <a:p>
            <a:pPr algn="just"/>
            <a:r>
              <a:rPr lang="pt-BR" sz="1800" dirty="0"/>
              <a:t>de </a:t>
            </a:r>
            <a:r>
              <a:rPr lang="pt-BR" sz="1800" i="1" dirty="0"/>
              <a:t>preempção, a qual consiste na capacidade de permitir a interrupção da execução </a:t>
            </a:r>
            <a:r>
              <a:rPr lang="pt-BR" sz="1800" i="1" dirty="0" smtClean="0"/>
              <a:t>de um </a:t>
            </a:r>
            <a:r>
              <a:rPr lang="pt-BR" sz="1800" i="1" dirty="0"/>
              <a:t>processo para executar um outro, sem prejuízo à lógica de execução de ambos.</a:t>
            </a:r>
          </a:p>
          <a:p>
            <a:pPr algn="just"/>
            <a:r>
              <a:rPr lang="pt-BR" sz="1800" dirty="0"/>
              <a:t>As estratégias de escalonamento são duas:</a:t>
            </a:r>
          </a:p>
          <a:p>
            <a:pPr algn="just"/>
            <a:r>
              <a:rPr lang="pt-BR" sz="1800" dirty="0"/>
              <a:t>a) </a:t>
            </a:r>
            <a:r>
              <a:rPr lang="pt-BR" sz="1800" b="1" dirty="0"/>
              <a:t>Escalonamento não-</a:t>
            </a:r>
            <a:r>
              <a:rPr lang="pt-BR" sz="1800" b="1" dirty="0" err="1"/>
              <a:t>preemptivo</a:t>
            </a:r>
            <a:r>
              <a:rPr lang="pt-BR" sz="1800" dirty="0"/>
              <a:t>: com esta estratégia um processo que entra no</a:t>
            </a:r>
          </a:p>
          <a:p>
            <a:pPr algn="just"/>
            <a:r>
              <a:rPr lang="pt-BR" sz="1800" dirty="0"/>
              <a:t>processador roda até terminar, sem jamais ser interrompido. Este foi o primeiro tipo </a:t>
            </a:r>
            <a:r>
              <a:rPr lang="pt-BR" sz="1800" dirty="0" smtClean="0"/>
              <a:t>de escalonamento </a:t>
            </a:r>
            <a:r>
              <a:rPr lang="pt-BR" sz="1800" dirty="0"/>
              <a:t>desenvolvido e foi utilizado nos </a:t>
            </a:r>
            <a:r>
              <a:rPr lang="pt-BR" sz="1800" dirty="0" err="1"/>
              <a:t>SOs</a:t>
            </a:r>
            <a:r>
              <a:rPr lang="pt-BR" sz="1800" dirty="0"/>
              <a:t> de processamento em batch;</a:t>
            </a:r>
          </a:p>
          <a:p>
            <a:pPr algn="just"/>
            <a:r>
              <a:rPr lang="pt-BR" sz="1800" dirty="0"/>
              <a:t>b) </a:t>
            </a:r>
            <a:r>
              <a:rPr lang="pt-BR" sz="1800" b="1" dirty="0"/>
              <a:t>Escalonamento </a:t>
            </a:r>
            <a:r>
              <a:rPr lang="pt-BR" sz="1800" b="1" dirty="0" err="1"/>
              <a:t>preemptivo</a:t>
            </a:r>
            <a:r>
              <a:rPr lang="pt-BR" sz="1800" dirty="0"/>
              <a:t>: esta estratégia é baseada na atividade de preempção</a:t>
            </a:r>
            <a:r>
              <a:rPr lang="pt-BR" sz="1800" dirty="0" smtClean="0"/>
              <a:t>, ou </a:t>
            </a:r>
            <a:r>
              <a:rPr lang="pt-BR" sz="1800" dirty="0"/>
              <a:t>seja, permite a suspensão temporária da execução de um processo para </a:t>
            </a:r>
            <a:r>
              <a:rPr lang="pt-BR" sz="1800" dirty="0" smtClean="0"/>
              <a:t>outro rodar</a:t>
            </a:r>
            <a:r>
              <a:rPr lang="pt-BR" sz="1800" dirty="0"/>
              <a:t>, sem prejuízo lógico de execução a ambos. A maioria dos </a:t>
            </a:r>
            <a:r>
              <a:rPr lang="pt-BR" sz="1800" dirty="0" err="1"/>
              <a:t>SOs</a:t>
            </a:r>
            <a:r>
              <a:rPr lang="pt-BR" sz="1800" dirty="0"/>
              <a:t> da atualidade </a:t>
            </a:r>
            <a:r>
              <a:rPr lang="pt-BR" sz="1800" dirty="0" smtClean="0"/>
              <a:t>utiliza esta </a:t>
            </a:r>
            <a:r>
              <a:rPr lang="pt-BR" sz="1800" dirty="0"/>
              <a:t>estratégia de escalonamento.</a:t>
            </a:r>
          </a:p>
        </p:txBody>
      </p:sp>
    </p:spTree>
    <p:extLst>
      <p:ext uri="{BB962C8B-B14F-4D97-AF65-F5344CB8AC3E}">
        <p14:creationId xmlns:p14="http://schemas.microsoft.com/office/powerpoint/2010/main" val="3019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Escalonamentp FIFO</a:t>
            </a:r>
            <a:endParaRPr lang="en-US" altLang="pt-BR"/>
          </a:p>
        </p:txBody>
      </p:sp>
      <p:graphicFrame>
        <p:nvGraphicFramePr>
          <p:cNvPr id="368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562902"/>
              </p:ext>
            </p:extLst>
          </p:nvPr>
        </p:nvGraphicFramePr>
        <p:xfrm>
          <a:off x="1143000" y="1340768"/>
          <a:ext cx="7239000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name="CorelDRAW" r:id="rId3" imgW="5261040" imgH="1512000" progId="CorelDRAW.Graphic.10">
                  <p:embed/>
                </p:oleObj>
              </mc:Choice>
              <mc:Fallback>
                <p:oleObj name="CorelDRAW" r:id="rId3" imgW="5261040" imgH="1512000" progId="CorelDRAW.Graphic.10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40768"/>
                        <a:ext cx="7239000" cy="207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/>
          <p:cNvSpPr/>
          <p:nvPr/>
        </p:nvSpPr>
        <p:spPr>
          <a:xfrm>
            <a:off x="683568" y="3668831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/>
              <a:t>Neste algoritmo os processos são organizados em uma fila por ordem de chegada e</a:t>
            </a:r>
          </a:p>
          <a:p>
            <a:r>
              <a:rPr lang="pt-BR" sz="1800" dirty="0"/>
              <a:t>toda vez que for necessário escalonar um processo para rodar, o Gerente de </a:t>
            </a:r>
            <a:r>
              <a:rPr lang="pt-BR" sz="1800" dirty="0" smtClean="0"/>
              <a:t>Processos seleciona </a:t>
            </a:r>
            <a:r>
              <a:rPr lang="pt-BR" sz="1800" dirty="0"/>
              <a:t>o primeiro da fila. Os processos que forem chegando para serem </a:t>
            </a:r>
            <a:r>
              <a:rPr lang="pt-BR" sz="1800" dirty="0" smtClean="0"/>
              <a:t>executados são </a:t>
            </a:r>
            <a:r>
              <a:rPr lang="pt-BR" sz="1800" dirty="0"/>
              <a:t>colocados no final da </a:t>
            </a:r>
            <a:r>
              <a:rPr lang="pt-BR" sz="1800" dirty="0" smtClean="0"/>
              <a:t>fila.</a:t>
            </a: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 rot="-5404767">
            <a:off x="-2722562" y="3752850"/>
            <a:ext cx="5810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2000">
                <a:solidFill>
                  <a:schemeClr val="bg1"/>
                </a:solidFill>
              </a:rPr>
              <a:t>Arquitetura de Sistemas Operacionais – Machado/Maia</a:t>
            </a:r>
            <a:endParaRPr lang="en-US" altLang="pt-BR" sz="2000">
              <a:solidFill>
                <a:schemeClr val="bg1"/>
              </a:solidFill>
            </a:endParaRPr>
          </a:p>
        </p:txBody>
      </p:sp>
      <p:sp>
        <p:nvSpPr>
          <p:cNvPr id="21513" name="Rectangle 9"/>
          <p:cNvSpPr>
            <a:spLocks noGrp="1" noChangeArrowheads="1"/>
          </p:cNvSpPr>
          <p:nvPr>
            <p:ph type="title"/>
          </p:nvPr>
        </p:nvSpPr>
        <p:spPr>
          <a:xfrm>
            <a:off x="685800" y="-171400"/>
            <a:ext cx="8153400" cy="914400"/>
          </a:xfrm>
        </p:spPr>
        <p:txBody>
          <a:bodyPr/>
          <a:lstStyle/>
          <a:p>
            <a:r>
              <a:rPr lang="pt-BR" altLang="pt-BR" sz="2800" dirty="0">
                <a:cs typeface="Times New Roman" pitchFamily="18" charset="0"/>
              </a:rPr>
              <a:t>Escalonamento FIFO</a:t>
            </a:r>
            <a:endParaRPr lang="en-US" altLang="pt-BR" sz="2800" dirty="0"/>
          </a:p>
        </p:txBody>
      </p:sp>
      <p:graphicFrame>
        <p:nvGraphicFramePr>
          <p:cNvPr id="215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962799"/>
              </p:ext>
            </p:extLst>
          </p:nvPr>
        </p:nvGraphicFramePr>
        <p:xfrm>
          <a:off x="539552" y="260648"/>
          <a:ext cx="6048672" cy="3740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CorelDRAW" r:id="rId3" imgW="4971960" imgH="3816720" progId="CorelDRAW.Graphic.10">
                  <p:embed/>
                </p:oleObj>
              </mc:Choice>
              <mc:Fallback>
                <p:oleObj name="CorelDRAW" r:id="rId3" imgW="4971960" imgH="3816720" progId="CorelDRAW.Graphic.10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60648"/>
                        <a:ext cx="6048672" cy="3740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/>
          <p:cNvSpPr/>
          <p:nvPr/>
        </p:nvSpPr>
        <p:spPr>
          <a:xfrm>
            <a:off x="539552" y="4145012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800" dirty="0"/>
              <a:t>A principal vantagem de utilização do FIFO é a sua simplicidade de implementação,</a:t>
            </a:r>
          </a:p>
          <a:p>
            <a:pPr algn="just"/>
            <a:r>
              <a:rPr lang="pt-BR" sz="1800" dirty="0"/>
              <a:t>haja visto que o Gerente de Processos necessita apenas manter uma fila de processos e</a:t>
            </a:r>
          </a:p>
          <a:p>
            <a:pPr algn="just"/>
            <a:r>
              <a:rPr lang="pt-BR" sz="1800" dirty="0"/>
              <a:t>escalonar para rodar um após o outro. Contudo, o algoritmo em questão apresenta </a:t>
            </a:r>
            <a:r>
              <a:rPr lang="pt-BR" sz="1800" dirty="0" smtClean="0"/>
              <a:t>algumas deficiências </a:t>
            </a:r>
            <a:r>
              <a:rPr lang="pt-BR" sz="1800" dirty="0"/>
              <a:t>e a mais importante delas é a impossibilidade de se saber ao certo</a:t>
            </a:r>
          </a:p>
          <a:p>
            <a:pPr algn="just"/>
            <a:r>
              <a:rPr lang="pt-BR" sz="1800" dirty="0"/>
              <a:t>qual é o tempo de </a:t>
            </a:r>
            <a:r>
              <a:rPr lang="pt-BR" sz="1800" i="1" dirty="0"/>
              <a:t>turnaround </a:t>
            </a:r>
            <a:r>
              <a:rPr lang="pt-BR" sz="1800" dirty="0"/>
              <a:t>de um processo. Um outro problema existente é que o</a:t>
            </a:r>
          </a:p>
          <a:p>
            <a:pPr algn="just"/>
            <a:r>
              <a:rPr lang="pt-BR" sz="1800" dirty="0"/>
              <a:t>FIFO é um algoritmo não </a:t>
            </a:r>
            <a:r>
              <a:rPr lang="pt-BR" sz="1800" dirty="0" err="1"/>
              <a:t>preemptivo</a:t>
            </a:r>
            <a:r>
              <a:rPr lang="pt-BR" sz="1800" dirty="0"/>
              <a:t> e, portanto, a sua aplicação em sistemas </a:t>
            </a:r>
            <a:r>
              <a:rPr lang="pt-BR" sz="1800" dirty="0" smtClean="0"/>
              <a:t>computacionais que </a:t>
            </a:r>
            <a:r>
              <a:rPr lang="pt-BR" sz="1800" dirty="0"/>
              <a:t>possuam muitos processos de usuários interativos, como os da atualidade, </a:t>
            </a:r>
            <a:r>
              <a:rPr lang="pt-BR" sz="1800" dirty="0" smtClean="0"/>
              <a:t>é considerada </a:t>
            </a:r>
            <a:r>
              <a:rPr lang="pt-BR" sz="1800" dirty="0"/>
              <a:t>ineficiente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 rot="-5404767">
            <a:off x="-2722562" y="3752850"/>
            <a:ext cx="5810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2000">
                <a:solidFill>
                  <a:schemeClr val="bg1"/>
                </a:solidFill>
              </a:rPr>
              <a:t>Arquitetura de Sistemas Operacionais – Machado/Maia</a:t>
            </a:r>
            <a:endParaRPr lang="en-US" altLang="pt-BR" sz="2000">
              <a:solidFill>
                <a:schemeClr val="bg1"/>
              </a:solidFill>
            </a:endParaRP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-27384"/>
            <a:ext cx="8153400" cy="914400"/>
          </a:xfrm>
        </p:spPr>
        <p:txBody>
          <a:bodyPr/>
          <a:lstStyle/>
          <a:p>
            <a:r>
              <a:rPr lang="pt-BR" altLang="pt-BR" sz="2800" dirty="0">
                <a:cs typeface="Times New Roman" pitchFamily="18" charset="0"/>
              </a:rPr>
              <a:t>Escalonamento SJF </a:t>
            </a:r>
            <a:endParaRPr lang="en-US" altLang="pt-BR" sz="2800" dirty="0">
              <a:cs typeface="Times New Roman" pitchFamily="18" charset="0"/>
            </a:endParaRPr>
          </a:p>
        </p:txBody>
      </p:sp>
      <p:graphicFrame>
        <p:nvGraphicFramePr>
          <p:cNvPr id="399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113295"/>
              </p:ext>
            </p:extLst>
          </p:nvPr>
        </p:nvGraphicFramePr>
        <p:xfrm>
          <a:off x="595649" y="631201"/>
          <a:ext cx="5488519" cy="2698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1" name="CorelDRAW" r:id="rId3" imgW="3286080" imgH="1616400" progId="CorelDRAW.Graphic.10">
                  <p:embed/>
                </p:oleObj>
              </mc:Choice>
              <mc:Fallback>
                <p:oleObj name="CorelDRAW" r:id="rId3" imgW="3286080" imgH="1616400" progId="CorelDRAW.Graphic.10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49" y="631201"/>
                        <a:ext cx="5488519" cy="26987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/>
          <p:cNvSpPr/>
          <p:nvPr/>
        </p:nvSpPr>
        <p:spPr>
          <a:xfrm>
            <a:off x="611560" y="3406348"/>
            <a:ext cx="84249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O algoritmo de escalonamento do menor trabalho primeiro (</a:t>
            </a:r>
            <a:r>
              <a:rPr lang="pt-BR" sz="1600" b="1" i="1" dirty="0" err="1"/>
              <a:t>Shortest</a:t>
            </a:r>
            <a:r>
              <a:rPr lang="pt-BR" sz="1600" b="1" i="1" dirty="0"/>
              <a:t> </a:t>
            </a:r>
            <a:r>
              <a:rPr lang="pt-BR" sz="1600" b="1" i="1" dirty="0" err="1"/>
              <a:t>Job</a:t>
            </a:r>
            <a:r>
              <a:rPr lang="pt-BR" sz="1600" b="1" i="1" dirty="0"/>
              <a:t> </a:t>
            </a:r>
            <a:r>
              <a:rPr lang="pt-BR" sz="1600" b="1" i="1" dirty="0" err="1"/>
              <a:t>First</a:t>
            </a:r>
            <a:r>
              <a:rPr lang="pt-BR" sz="1600" b="1" i="1" dirty="0"/>
              <a:t> </a:t>
            </a:r>
            <a:r>
              <a:rPr lang="pt-BR" sz="1600" dirty="0"/>
              <a:t>- SJF)</a:t>
            </a:r>
          </a:p>
          <a:p>
            <a:pPr algn="just"/>
            <a:r>
              <a:rPr lang="pt-BR" sz="1600" dirty="0"/>
              <a:t>possui uma política que </a:t>
            </a:r>
            <a:r>
              <a:rPr lang="pt-BR" sz="1600" dirty="0" smtClean="0"/>
              <a:t>estabelece, </a:t>
            </a:r>
            <a:r>
              <a:rPr lang="pt-BR" sz="1600" dirty="0"/>
              <a:t>que o </a:t>
            </a:r>
            <a:r>
              <a:rPr lang="pt-BR" sz="1600" dirty="0" smtClean="0"/>
              <a:t>processo com </a:t>
            </a:r>
            <a:r>
              <a:rPr lang="pt-BR" sz="1600" dirty="0"/>
              <a:t>menor tempo estimado de execução é aquele que deve rodar primeiro. </a:t>
            </a:r>
            <a:r>
              <a:rPr lang="pt-BR" sz="1600" dirty="0" smtClean="0"/>
              <a:t>Assim sendo</a:t>
            </a:r>
            <a:r>
              <a:rPr lang="pt-BR" sz="1600" dirty="0"/>
              <a:t>, este algoritmo parte do pressuposto que o tempo de execução de cada processo </a:t>
            </a:r>
            <a:r>
              <a:rPr lang="pt-BR" sz="1600" dirty="0" smtClean="0"/>
              <a:t>é conhecido. </a:t>
            </a:r>
            <a:endParaRPr lang="pt-BR" sz="1600" dirty="0"/>
          </a:p>
          <a:p>
            <a:pPr algn="just"/>
            <a:r>
              <a:rPr lang="pt-BR" sz="1600" dirty="0"/>
              <a:t>Na sua concepção inicial, o escalonamento SJF é não </a:t>
            </a:r>
            <a:r>
              <a:rPr lang="pt-BR" sz="1600" dirty="0" err="1"/>
              <a:t>preemptivo</a:t>
            </a:r>
            <a:r>
              <a:rPr lang="pt-BR" sz="1600" dirty="0"/>
              <a:t>. Sua vantagem </a:t>
            </a:r>
            <a:r>
              <a:rPr lang="pt-BR" sz="1600" dirty="0" smtClean="0"/>
              <a:t>sobre o </a:t>
            </a:r>
            <a:r>
              <a:rPr lang="pt-BR" sz="1600" dirty="0"/>
              <a:t>escalonamento FIFO está na redução do tempo médio de retorno dos processos</a:t>
            </a:r>
            <a:r>
              <a:rPr lang="pt-BR" sz="1600" dirty="0" smtClean="0"/>
              <a:t>, porém </a:t>
            </a:r>
            <a:r>
              <a:rPr lang="pt-BR" sz="1600" dirty="0"/>
              <a:t>no SJF é possível haver </a:t>
            </a:r>
            <a:r>
              <a:rPr lang="pt-BR" sz="1600" i="1" dirty="0" err="1"/>
              <a:t>starvation</a:t>
            </a:r>
            <a:r>
              <a:rPr lang="pt-BR" sz="1600" i="1" dirty="0"/>
              <a:t> </a:t>
            </a:r>
            <a:r>
              <a:rPr lang="pt-BR" sz="1600" dirty="0"/>
              <a:t>para processos com tempo de processador </a:t>
            </a:r>
            <a:r>
              <a:rPr lang="pt-BR" sz="1600" dirty="0" smtClean="0"/>
              <a:t>muito longo </a:t>
            </a:r>
            <a:r>
              <a:rPr lang="pt-BR" sz="1600" dirty="0"/>
              <a:t>ou do tipo CPU-</a:t>
            </a:r>
            <a:r>
              <a:rPr lang="pt-BR" sz="1600" i="1" dirty="0" err="1"/>
              <a:t>bound</a:t>
            </a:r>
            <a:r>
              <a:rPr lang="pt-BR" sz="1600" dirty="0"/>
              <a:t>.</a:t>
            </a:r>
          </a:p>
          <a:p>
            <a:pPr algn="just"/>
            <a:r>
              <a:rPr lang="pt-BR" sz="1600" dirty="0"/>
              <a:t>A principal vantagem do algoritmo em questão é que ele privilegia processos de </a:t>
            </a:r>
            <a:r>
              <a:rPr lang="pt-BR" sz="1600" dirty="0" smtClean="0"/>
              <a:t>usuários interativos</a:t>
            </a:r>
            <a:r>
              <a:rPr lang="pt-BR" sz="1600" dirty="0"/>
              <a:t>. Assim, estes usuários podem, por exemplo, conseguir obter </a:t>
            </a:r>
            <a:r>
              <a:rPr lang="pt-BR" sz="1600" dirty="0" smtClean="0"/>
              <a:t>respostas rápidas </a:t>
            </a:r>
            <a:r>
              <a:rPr lang="pt-BR" sz="1600" dirty="0"/>
              <a:t>aos seus comandos</a:t>
            </a:r>
            <a:r>
              <a:rPr lang="pt-BR" sz="1600" dirty="0" smtClean="0"/>
              <a:t>. Já </a:t>
            </a:r>
            <a:r>
              <a:rPr lang="pt-BR" sz="1600" dirty="0"/>
              <a:t>sua desvantagem principal é que, normalmente, não se conhece, a priori, o </a:t>
            </a:r>
            <a:r>
              <a:rPr lang="pt-BR" sz="1600" dirty="0" smtClean="0"/>
              <a:t>tempo que </a:t>
            </a:r>
            <a:r>
              <a:rPr lang="pt-BR" sz="1600" dirty="0"/>
              <a:t>um processo irá ocupar o processador e este fato dificulta a implementação do </a:t>
            </a:r>
            <a:r>
              <a:rPr lang="pt-BR" sz="1600" dirty="0" smtClean="0"/>
              <a:t>SJF em </a:t>
            </a:r>
            <a:r>
              <a:rPr lang="pt-BR" sz="1600" dirty="0"/>
              <a:t>sua forma original.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079217FA0A9FB4D8C91866066793F71" ma:contentTypeVersion="2" ma:contentTypeDescription="Crie um novo documento." ma:contentTypeScope="" ma:versionID="bf947dc10b9c401b2474f876c8267299">
  <xsd:schema xmlns:xsd="http://www.w3.org/2001/XMLSchema" xmlns:xs="http://www.w3.org/2001/XMLSchema" xmlns:p="http://schemas.microsoft.com/office/2006/metadata/properties" xmlns:ns2="61882472-9da6-4d5b-9a39-45f17e50de42" targetNamespace="http://schemas.microsoft.com/office/2006/metadata/properties" ma:root="true" ma:fieldsID="6db4273a6148f105f4211f1e7fca2a5e" ns2:_="">
    <xsd:import namespace="61882472-9da6-4d5b-9a39-45f17e50de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882472-9da6-4d5b-9a39-45f17e50de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A84ED8-B2A0-4C0A-BE2F-03E9BDF48BBF}"/>
</file>

<file path=customXml/itemProps2.xml><?xml version="1.0" encoding="utf-8"?>
<ds:datastoreItem xmlns:ds="http://schemas.openxmlformats.org/officeDocument/2006/customXml" ds:itemID="{3C2979E4-20F8-442F-BF7A-C223BA2325ED}"/>
</file>

<file path=customXml/itemProps3.xml><?xml version="1.0" encoding="utf-8"?>
<ds:datastoreItem xmlns:ds="http://schemas.openxmlformats.org/officeDocument/2006/customXml" ds:itemID="{43297CA2-78C1-4EB8-92E0-4E7F5F322C96}"/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2924</Words>
  <Application>Microsoft Office PowerPoint</Application>
  <PresentationFormat>Apresentação na tela (4:3)</PresentationFormat>
  <Paragraphs>120</Paragraphs>
  <Slides>20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2" baseType="lpstr">
      <vt:lpstr>Default Design</vt:lpstr>
      <vt:lpstr>CorelDRAW</vt:lpstr>
      <vt:lpstr>Apresentação do PowerPoint</vt:lpstr>
      <vt:lpstr>Escalonamento</vt:lpstr>
      <vt:lpstr>Escalonamento</vt:lpstr>
      <vt:lpstr>CRITÉRIOS DE ESCALONAMENTO</vt:lpstr>
      <vt:lpstr>CRITÉRIOS DE ESCALONAMENTO</vt:lpstr>
      <vt:lpstr>ESTRATÉGIAS DE ESCALONAMENTO </vt:lpstr>
      <vt:lpstr>Escalonamentp FIFO</vt:lpstr>
      <vt:lpstr>Escalonamento FIFO</vt:lpstr>
      <vt:lpstr>Escalonamento SJF </vt:lpstr>
      <vt:lpstr>Escalonamento circular </vt:lpstr>
      <vt:lpstr>Escalonamento circular </vt:lpstr>
      <vt:lpstr>Escalonamento circular virtual </vt:lpstr>
      <vt:lpstr>Escalonamento por prioridades </vt:lpstr>
      <vt:lpstr>Escalonamento por prioridades </vt:lpstr>
      <vt:lpstr>Escalonamento circular com prioridades </vt:lpstr>
      <vt:lpstr>Escalonamento por múltiplas filas </vt:lpstr>
      <vt:lpstr>Escalonamento por múltiplas filas com realimentação </vt:lpstr>
      <vt:lpstr>ESCALONAMENTO DE TEMPO REAL</vt:lpstr>
      <vt:lpstr>ESCALONAMENTO DE TEMPO REAL</vt:lpstr>
      <vt:lpstr>Apresentação do PowerPoint</vt:lpstr>
    </vt:vector>
  </TitlesOfParts>
  <Company>Home Office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Berenger Machado</dc:creator>
  <cp:lastModifiedBy>PROFESSOR</cp:lastModifiedBy>
  <cp:revision>37</cp:revision>
  <dcterms:created xsi:type="dcterms:W3CDTF">2002-05-11T17:07:14Z</dcterms:created>
  <dcterms:modified xsi:type="dcterms:W3CDTF">2022-06-29T20:35:56Z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0x0101006079217FA0A9FB4D8C91866066793F71</vt:lpwstr>
  </property>
</Properties>
</file>