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7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6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79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5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0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18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7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6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57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F317-CDC5-4870-AC41-A2BAE9B7F638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3FC5-C3C9-4FD7-9F6E-680EFB235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8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404664"/>
            <a:ext cx="849694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/>
              <a:t>Exercício</a:t>
            </a:r>
          </a:p>
          <a:p>
            <a:pPr marL="342900" indent="-342900">
              <a:buAutoNum type="arabicParenR"/>
            </a:pPr>
            <a:r>
              <a:rPr lang="pt-BR" sz="1800" dirty="0" smtClean="0"/>
              <a:t>Quais </a:t>
            </a:r>
            <a:r>
              <a:rPr lang="pt-BR" sz="1800" dirty="0"/>
              <a:t>os benefícios oferecidos pela técnica de memória virtual? Como este conceito permite que </a:t>
            </a:r>
            <a:r>
              <a:rPr lang="pt-BR" sz="1800" dirty="0" smtClean="0"/>
              <a:t>um programa </a:t>
            </a:r>
            <a:r>
              <a:rPr lang="pt-BR" sz="1800" dirty="0"/>
              <a:t>e seus dados ultrapassem os limites da memória principal</a:t>
            </a:r>
            <a:r>
              <a:rPr lang="pt-BR" sz="1800" dirty="0" smtClean="0"/>
              <a:t>?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Os principais benefícios da técnica de memória virtual são possibilitar que programas e dados sejam armazenados independente do tamanho da memória principal, permitir um número maior de processos compartilhando a memória principal e minimizar o problema da fragmentação. O que possibilita que um programa e seus dados ultrapassem os limites da memória principal é a técnica de gerência de memória virtual que combina as memórias principal e secundária, estendendo o espaço de endereçamento dos processos. </a:t>
            </a:r>
            <a:endParaRPr lang="pt-BR" sz="1800" dirty="0" smtClean="0">
              <a:solidFill>
                <a:srgbClr val="FF0000"/>
              </a:solidFill>
            </a:endParaRPr>
          </a:p>
          <a:p>
            <a:r>
              <a:rPr lang="pt-BR" sz="1800" dirty="0" smtClean="0"/>
              <a:t>2) Explique </a:t>
            </a:r>
            <a:r>
              <a:rPr lang="pt-BR" sz="1800" dirty="0"/>
              <a:t>como um endereço virtual de um processo é traduzido para um endereço real na </a:t>
            </a:r>
            <a:r>
              <a:rPr lang="pt-BR" sz="1800" dirty="0" smtClean="0"/>
              <a:t>memória principal</a:t>
            </a:r>
            <a:r>
              <a:rPr lang="pt-BR" sz="1800" dirty="0" smtClean="0"/>
              <a:t>?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Ver. Slide 8 Aula 10</a:t>
            </a:r>
            <a:endParaRPr lang="pt-BR" sz="1800" dirty="0" smtClean="0">
              <a:solidFill>
                <a:srgbClr val="FF0000"/>
              </a:solidFill>
            </a:endParaRPr>
          </a:p>
          <a:p>
            <a:r>
              <a:rPr lang="pt-BR" sz="1800" dirty="0" smtClean="0"/>
              <a:t>3) Por </a:t>
            </a:r>
            <a:r>
              <a:rPr lang="pt-BR" sz="1800" dirty="0"/>
              <a:t>que o mapeamento deve ser feito em blocos e não sobre células individuais? Apresente </a:t>
            </a:r>
            <a:r>
              <a:rPr lang="pt-BR" sz="1800" dirty="0" smtClean="0"/>
              <a:t>um exemplo </a:t>
            </a:r>
            <a:r>
              <a:rPr lang="pt-BR" sz="1800" dirty="0"/>
              <a:t>numérico</a:t>
            </a:r>
            <a:r>
              <a:rPr lang="pt-BR" sz="1800" dirty="0" smtClean="0"/>
              <a:t>.</a:t>
            </a:r>
          </a:p>
          <a:p>
            <a:r>
              <a:rPr lang="pt-BR" dirty="0">
                <a:solidFill>
                  <a:srgbClr val="FF0000"/>
                </a:solidFill>
              </a:rPr>
              <a:t>Porque caso o mapeamento fosse realizado para cada célula na memória principal, o espaço ocupado pelas tabelas de mapeamento seria tão grande quanto o espaço de endereçamento virtual de cada processo, o que inviabilizaria a implementação do mecanismo de memória virtual. Um processo em um sistema computacional com arquitetura de 32 bits poderia ter 4 G endereços virtuais e, consequentemente, tabelas de mapeamento com 4 G entradas </a:t>
            </a:r>
            <a:endParaRPr lang="pt-BR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0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404664"/>
            <a:ext cx="79928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4) Qual a principal diferença entre os sistemas que implementam paginação e os que implementam segmentação</a:t>
            </a:r>
            <a:r>
              <a:rPr lang="pt-BR" sz="1600" dirty="0" smtClean="0"/>
              <a:t>?</a:t>
            </a:r>
          </a:p>
          <a:p>
            <a:pPr algn="just"/>
            <a:r>
              <a:rPr lang="pt-BR" sz="1600" dirty="0">
                <a:solidFill>
                  <a:srgbClr val="FF0000"/>
                </a:solidFill>
              </a:rPr>
              <a:t>A principal diferença entre os dois sistemas está relacionada a forma como o espaço de endereçamento virtual está dividido logicamente. Na paginação, o espaço de endereçamento está dividido em blocos com o mesmo número de endereços virtuais (páginas), enquanto que na segmentação o tamanho dos blocos pode variar (segmentos). </a:t>
            </a:r>
          </a:p>
          <a:p>
            <a:r>
              <a:rPr lang="pt-BR" sz="1600" dirty="0"/>
              <a:t>5)Diferencie página virtual de página real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>
                <a:solidFill>
                  <a:srgbClr val="FF0000"/>
                </a:solidFill>
              </a:rPr>
              <a:t>Página virtual é um conjunto de endereços virtuais que faz parte do espaço de endereçamento virtual de um processo. Página real é um conjunto de endereços reais localizado na memória principal. A página real está sempre associada a uma página virtual. </a:t>
            </a:r>
          </a:p>
          <a:p>
            <a:r>
              <a:rPr lang="pt-BR" sz="1600" dirty="0"/>
              <a:t>6) O que são tabelas de páginas e tabelas de segmentos</a:t>
            </a:r>
            <a:r>
              <a:rPr lang="pt-BR" sz="1600" dirty="0" smtClean="0"/>
              <a:t>?</a:t>
            </a:r>
            <a:endParaRPr lang="pt-BR" sz="1600" dirty="0" smtClean="0">
              <a:solidFill>
                <a:srgbClr val="FF0000"/>
              </a:solidFill>
            </a:endParaRPr>
          </a:p>
          <a:p>
            <a:r>
              <a:rPr lang="pt-BR" sz="1600" dirty="0">
                <a:solidFill>
                  <a:srgbClr val="FF0000"/>
                </a:solidFill>
              </a:rPr>
              <a:t>São tabelas de mapeamento, utilizadas no mecanismo de memória virtual, que possibilitam que endereços virtuais sejam traduzidos em endereços reais. </a:t>
            </a:r>
          </a:p>
          <a:p>
            <a:r>
              <a:rPr lang="pt-BR" sz="1600" dirty="0"/>
              <a:t>7) Para que serve o bit de validade nas tabelas de páginas e segmentos</a:t>
            </a:r>
            <a:r>
              <a:rPr lang="pt-BR" sz="1600" dirty="0" smtClean="0"/>
              <a:t>?</a:t>
            </a:r>
          </a:p>
          <a:p>
            <a:pPr algn="just"/>
            <a:r>
              <a:rPr lang="pt-BR" sz="1600" dirty="0">
                <a:solidFill>
                  <a:srgbClr val="FF0000"/>
                </a:solidFill>
              </a:rPr>
              <a:t>Para indicar se a página ou o segmento em questão encontra-se na memória principal. </a:t>
            </a:r>
          </a:p>
          <a:p>
            <a:r>
              <a:rPr lang="pt-BR" sz="1600" dirty="0"/>
              <a:t>8)O que é um </a:t>
            </a:r>
            <a:r>
              <a:rPr lang="pt-BR" sz="1600" dirty="0" err="1"/>
              <a:t>page</a:t>
            </a:r>
            <a:r>
              <a:rPr lang="pt-BR" sz="1600" dirty="0"/>
              <a:t> </a:t>
            </a:r>
            <a:r>
              <a:rPr lang="pt-BR" sz="1600" dirty="0" err="1"/>
              <a:t>fault</a:t>
            </a:r>
            <a:r>
              <a:rPr lang="pt-BR" sz="1600" dirty="0"/>
              <a:t>, quando ocorre e quem controla a sua ocorrência? Como uma elevada taxa de </a:t>
            </a:r>
            <a:r>
              <a:rPr lang="pt-BR" sz="1600" dirty="0" err="1"/>
              <a:t>page</a:t>
            </a:r>
            <a:r>
              <a:rPr lang="pt-BR" sz="1600" dirty="0"/>
              <a:t> </a:t>
            </a:r>
            <a:r>
              <a:rPr lang="pt-BR" sz="1600" dirty="0" err="1"/>
              <a:t>fault</a:t>
            </a:r>
            <a:r>
              <a:rPr lang="pt-BR" sz="1600" dirty="0"/>
              <a:t> pode comprometer o sistema operacional</a:t>
            </a:r>
            <a:r>
              <a:rPr lang="pt-BR" sz="1600" dirty="0" smtClean="0"/>
              <a:t>?</a:t>
            </a:r>
          </a:p>
          <a:p>
            <a:pPr algn="just"/>
            <a:r>
              <a:rPr lang="pt-BR" sz="1600" dirty="0">
                <a:solidFill>
                  <a:srgbClr val="FF0000"/>
                </a:solidFill>
              </a:rPr>
              <a:t>O </a:t>
            </a:r>
            <a:r>
              <a:rPr lang="pt-BR" sz="1600" dirty="0" err="1">
                <a:solidFill>
                  <a:srgbClr val="FF0000"/>
                </a:solidFill>
              </a:rPr>
              <a:t>page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fault</a:t>
            </a:r>
            <a:r>
              <a:rPr lang="pt-BR" sz="1600" dirty="0">
                <a:solidFill>
                  <a:srgbClr val="FF0000"/>
                </a:solidFill>
              </a:rPr>
              <a:t> ocorre todas as vezes que um processo faz referência a um endereço virtual pertencente a uma página virtual que não se encontra mapeada em uma página real, ou seja, não está, no momento, na memória principal. A ocorrência de um </a:t>
            </a:r>
            <a:r>
              <a:rPr lang="pt-BR" sz="1600" dirty="0" err="1">
                <a:solidFill>
                  <a:srgbClr val="FF0000"/>
                </a:solidFill>
              </a:rPr>
              <a:t>page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fault</a:t>
            </a:r>
            <a:r>
              <a:rPr lang="pt-BR" sz="1600" dirty="0">
                <a:solidFill>
                  <a:srgbClr val="FF0000"/>
                </a:solidFill>
              </a:rPr>
              <a:t> é verificada através do bit de validade presente na ETP da tabela de páginas referente à página virtual. Uma elevada taxa de </a:t>
            </a:r>
            <a:r>
              <a:rPr lang="pt-BR" sz="1600" dirty="0" err="1">
                <a:solidFill>
                  <a:srgbClr val="FF0000"/>
                </a:solidFill>
              </a:rPr>
              <a:t>page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fault</a:t>
            </a:r>
            <a:r>
              <a:rPr lang="pt-BR" sz="1600" dirty="0">
                <a:solidFill>
                  <a:srgbClr val="FF0000"/>
                </a:solidFill>
              </a:rPr>
              <a:t> pode comprometer o desempenho do sistema devido ao excessivo overhead de operações de E/S gerados pela paginação. 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41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79217FA0A9FB4D8C91866066793F71" ma:contentTypeVersion="2" ma:contentTypeDescription="Crie um novo documento." ma:contentTypeScope="" ma:versionID="bf947dc10b9c401b2474f876c8267299">
  <xsd:schema xmlns:xsd="http://www.w3.org/2001/XMLSchema" xmlns:xs="http://www.w3.org/2001/XMLSchema" xmlns:p="http://schemas.microsoft.com/office/2006/metadata/properties" xmlns:ns2="61882472-9da6-4d5b-9a39-45f17e50de42" targetNamespace="http://schemas.microsoft.com/office/2006/metadata/properties" ma:root="true" ma:fieldsID="6db4273a6148f105f4211f1e7fca2a5e" ns2:_="">
    <xsd:import namespace="61882472-9da6-4d5b-9a39-45f17e50d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82472-9da6-4d5b-9a39-45f17e50d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4DC1F-9167-4FBA-AB46-F0EDE5ECE652}"/>
</file>

<file path=customXml/itemProps2.xml><?xml version="1.0" encoding="utf-8"?>
<ds:datastoreItem xmlns:ds="http://schemas.openxmlformats.org/officeDocument/2006/customXml" ds:itemID="{7AFDB9EB-7C88-45BD-A65D-A6C3DB7770D9}"/>
</file>

<file path=customXml/itemProps3.xml><?xml version="1.0" encoding="utf-8"?>
<ds:datastoreItem xmlns:ds="http://schemas.openxmlformats.org/officeDocument/2006/customXml" ds:itemID="{ED520F77-42A3-48FE-B21D-F0E73C442EAF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540</Words>
  <Application>Microsoft Office PowerPoint</Application>
  <PresentationFormat>Apresentação na tela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2</cp:revision>
  <dcterms:created xsi:type="dcterms:W3CDTF">2022-07-27T22:55:07Z</dcterms:created>
  <dcterms:modified xsi:type="dcterms:W3CDTF">2022-07-27T23:06:16Z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0x0101006079217FA0A9FB4D8C91866066793F71</vt:lpwstr>
  </property>
</Properties>
</file>