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13" r:id="rId3"/>
    <p:sldId id="315" r:id="rId4"/>
    <p:sldId id="284" r:id="rId5"/>
    <p:sldId id="275" r:id="rId6"/>
    <p:sldId id="286" r:id="rId7"/>
    <p:sldId id="288" r:id="rId8"/>
    <p:sldId id="289" r:id="rId9"/>
    <p:sldId id="314" r:id="rId10"/>
    <p:sldId id="287" r:id="rId11"/>
    <p:sldId id="290" r:id="rId12"/>
    <p:sldId id="291" r:id="rId13"/>
    <p:sldId id="292" r:id="rId14"/>
    <p:sldId id="293" r:id="rId15"/>
    <p:sldId id="309" r:id="rId16"/>
    <p:sldId id="310" r:id="rId17"/>
    <p:sldId id="311" r:id="rId18"/>
    <p:sldId id="316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3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02" autoAdjust="0"/>
    <p:restoredTop sz="94660"/>
  </p:normalViewPr>
  <p:slideViewPr>
    <p:cSldViewPr>
      <p:cViewPr>
        <p:scale>
          <a:sx n="70" d="100"/>
          <a:sy n="70" d="100"/>
        </p:scale>
        <p:origin x="-1452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2" Type="http://schemas.openxmlformats.org/officeDocument/2006/relationships/slide" Target="slides/slide4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38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3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038350" cy="6248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962650" cy="6248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54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56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3106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4000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38700" y="1143000"/>
            <a:ext cx="4000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35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54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71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82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2534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9530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8153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8153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Click to edit Master text styles</a:t>
            </a:r>
          </a:p>
          <a:p>
            <a:pPr lvl="1"/>
            <a:r>
              <a:rPr lang="en-US" altLang="pt-BR" smtClean="0"/>
              <a:t>Second level</a:t>
            </a:r>
          </a:p>
          <a:p>
            <a:pPr lvl="2"/>
            <a:r>
              <a:rPr lang="en-US" altLang="pt-BR" smtClean="0"/>
              <a:t>Third level</a:t>
            </a:r>
          </a:p>
          <a:p>
            <a:pPr lvl="3"/>
            <a:r>
              <a:rPr lang="en-US" altLang="pt-BR" smtClean="0"/>
              <a:t>Fourth level</a:t>
            </a:r>
          </a:p>
          <a:p>
            <a:pPr lvl="4"/>
            <a:r>
              <a:rPr lang="en-US" altLang="pt-BR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 rot="-5404767">
            <a:off x="-2680494" y="3796507"/>
            <a:ext cx="5783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1600">
                <a:solidFill>
                  <a:schemeClr val="bg1"/>
                </a:solidFill>
                <a:latin typeface="Verdana" pitchFamily="34" charset="0"/>
              </a:rPr>
              <a:t>Arquitetura de Sistemas Operacionais – Machado/Maia</a:t>
            </a:r>
            <a:endParaRPr lang="en-US" altLang="pt-BR" sz="160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 userDrawn="1"/>
        </p:nvSpPr>
        <p:spPr bwMode="auto">
          <a:xfrm>
            <a:off x="6765925" y="6507163"/>
            <a:ext cx="2073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pt-BR" altLang="pt-BR" sz="1400">
                <a:latin typeface="Verdana" pitchFamily="34" charset="0"/>
              </a:rPr>
              <a:t>10/</a:t>
            </a:r>
            <a:fld id="{3769ACEA-5515-47C1-ABF5-1A72BE5205C9}" type="slidenum">
              <a:rPr lang="pt-BR" altLang="pt-BR" sz="1400">
                <a:latin typeface="Verdana" pitchFamily="34" charset="0"/>
              </a:rPr>
              <a:pPr algn="r"/>
              <a:t>‹nº›</a:t>
            </a:fld>
            <a:endParaRPr lang="en-US" altLang="pt-BR" sz="1400">
              <a:latin typeface="Verdana" pitchFamily="34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685800" y="6477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cOpecN8Fjs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cOpecN8Fjs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cOpecN8Fjs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AfxWDstw-E" TargetMode="External"/><Relationship Id="rId2" Type="http://schemas.openxmlformats.org/officeDocument/2006/relationships/hyperlink" Target="https://meuip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AfxWDstw-E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wLioD5AbH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lGPUtJf8nY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GPUtJf8nYk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uip.co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uip.co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3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Arquitetura de Sistemas Operacionais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pt-BR" altLang="pt-BR" sz="3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pt-BR" altLang="pt-BR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Francis Berenger Machado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Luiz Paulo Maia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pt-BR" altLang="pt-BR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pt-BR" altLang="pt-BR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pt-BR" altLang="pt-BR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Gerência de Memória Virtual</a:t>
            </a:r>
            <a:endParaRPr lang="en-US" altLang="pt-BR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lang="en-US" alt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cs typeface="Times New Roman" pitchFamily="18" charset="0"/>
              </a:rPr>
              <a:t>Memória Virtual por Paginação</a:t>
            </a:r>
            <a:r>
              <a:rPr lang="en-US" altLang="pt-BR"/>
              <a:t> </a:t>
            </a:r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67544" y="1143000"/>
            <a:ext cx="8371656" cy="2358008"/>
          </a:xfrm>
        </p:spPr>
        <p:txBody>
          <a:bodyPr/>
          <a:lstStyle/>
          <a:p>
            <a:pPr algn="just"/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memória virtual por paginação é a técnica de gerência de memória onde o espaço de endereçamento virtual e o espaço de endereçamento real são divididos em blocos do mesmo tamanho chamados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As páginas no espaço virtual são denominadas páginas virtuais, enquanto as páginas no espaço real são chamadas de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páginas reais ou frames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Todo o mapeamento de endereço virtual em real é realizado através de tabelas de páginas. Cada processo possui sua própria tabela de páginas e cada página virtual do processo possui </a:t>
            </a:r>
            <a:r>
              <a:rPr lang="pt-B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 na tabela (entrada na tabela de páginas – ETP), com informações de mapeamento que permitem ao sistema localizar a página real correspondente.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9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888618"/>
              </p:ext>
            </p:extLst>
          </p:nvPr>
        </p:nvGraphicFramePr>
        <p:xfrm>
          <a:off x="1763688" y="4005064"/>
          <a:ext cx="5850979" cy="266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1" name="CorelDRAW" r:id="rId4" imgW="4705920" imgH="3360600" progId="CorelDRAW.Graphic.10">
                  <p:embed/>
                </p:oleObj>
              </mc:Choice>
              <mc:Fallback>
                <p:oleObj name="CorelDRAW" r:id="rId4" imgW="4705920" imgH="3360600" progId="CorelDRAW.Graphic.10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005064"/>
                        <a:ext cx="5850979" cy="26642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cs typeface="Times New Roman" pitchFamily="18" charset="0"/>
              </a:rPr>
              <a:t>Memória Virtual por Paginação</a:t>
            </a:r>
            <a:r>
              <a:rPr lang="en-US" altLang="pt-BR"/>
              <a:t>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43000"/>
            <a:ext cx="5472608" cy="5526360"/>
          </a:xfrm>
        </p:spPr>
        <p:txBody>
          <a:bodyPr/>
          <a:lstStyle/>
          <a:p>
            <a:r>
              <a:rPr lang="pt-BR" altLang="pt-BR" sz="1800" dirty="0">
                <a:cs typeface="Times New Roman" pitchFamily="18" charset="0"/>
              </a:rPr>
              <a:t>Tradução do endereço virtual</a:t>
            </a:r>
            <a:r>
              <a:rPr lang="en-US" altLang="pt-BR" sz="1800" dirty="0"/>
              <a:t> </a:t>
            </a:r>
            <a:endParaRPr lang="en-US" altLang="pt-BR" sz="1800" dirty="0" smtClean="0"/>
          </a:p>
          <a:p>
            <a:pPr algn="just"/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programa é executado, as páginas virtuais são transferidas da memória secundária para a memória principal e colocadas nos frames. Sempre que um programa fizer referência a um endereço virtual, o mecanismo de mapeamento localizará na ETP da tabela do processo o endereço físico do frame no qual se encontra o endereço real correspondente</a:t>
            </a:r>
            <a:r>
              <a:rPr lang="pt-B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pt-B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Nessa técnica, o endereço virtual é formado pelo número da página virtual (NPV) e por um deslocamento. O NPV identifica unicamente a página virtual que contém o endereço, funcionando como um índice na tabela de páginas. O deslocamento indica a posição do endereço virtual em relação ao início da página na qual se encontra. O endereço físico é obtido, então, combinando-se o endereço do frame, localizado na tabela de páginas, com o deslocamento, contido no endereço virtual.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endParaRPr lang="pt-BR" altLang="pt-BR" sz="1800" dirty="0"/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230052"/>
              </p:ext>
            </p:extLst>
          </p:nvPr>
        </p:nvGraphicFramePr>
        <p:xfrm>
          <a:off x="5901630" y="1196752"/>
          <a:ext cx="3242370" cy="5127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6" name="CorelDRAW" r:id="rId4" imgW="3243600" imgH="5007600" progId="CorelDRAW.Graphic.10">
                  <p:embed/>
                </p:oleObj>
              </mc:Choice>
              <mc:Fallback>
                <p:oleObj name="CorelDRAW" r:id="rId4" imgW="3243600" imgH="5007600" progId="CorelDRAW.Graphic.10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1630" y="1196752"/>
                        <a:ext cx="3242370" cy="5127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cs typeface="Times New Roman" pitchFamily="18" charset="0"/>
              </a:rPr>
              <a:t>Memória Virtual por Paginação</a:t>
            </a:r>
            <a:r>
              <a:rPr lang="en-US" altLang="pt-BR"/>
              <a:t>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>
                <a:cs typeface="Times New Roman" pitchFamily="18" charset="0"/>
              </a:rPr>
              <a:t>Mecanismo de tradução </a:t>
            </a:r>
            <a:endParaRPr lang="pt-BR" altLang="pt-BR"/>
          </a:p>
          <a:p>
            <a:pPr lvl="1"/>
            <a:endParaRPr lang="pt-BR" altLang="pt-BR"/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190982"/>
              </p:ext>
            </p:extLst>
          </p:nvPr>
        </p:nvGraphicFramePr>
        <p:xfrm>
          <a:off x="1835697" y="1987550"/>
          <a:ext cx="5616624" cy="426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2" name="CorelDRAW" r:id="rId3" imgW="4105800" imgH="4260600" progId="CorelDRAW.Graphic.10">
                  <p:embed/>
                </p:oleObj>
              </mc:Choice>
              <mc:Fallback>
                <p:oleObj name="CorelDRAW" r:id="rId3" imgW="4105800" imgH="4260600" progId="CorelDRAW.Graphic.10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7" y="1987550"/>
                        <a:ext cx="5616624" cy="426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cs typeface="Times New Roman" pitchFamily="18" charset="0"/>
              </a:rPr>
              <a:t>Políticas de Substituição de Páginas</a:t>
            </a:r>
            <a:r>
              <a:rPr lang="en-US" altLang="pt-BR">
                <a:cs typeface="Times New Roman" pitchFamily="18" charset="0"/>
              </a:rPr>
              <a:t>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>
                <a:cs typeface="Times New Roman" pitchFamily="18" charset="0"/>
              </a:rPr>
              <a:t>Substituição de páginas</a:t>
            </a:r>
            <a:r>
              <a:rPr lang="en-US" altLang="pt-BR"/>
              <a:t> </a:t>
            </a:r>
            <a:endParaRPr lang="pt-BR" altLang="pt-BR"/>
          </a:p>
          <a:p>
            <a:pPr lvl="1"/>
            <a:endParaRPr lang="pt-BR" altLang="pt-BR"/>
          </a:p>
        </p:txBody>
      </p:sp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2209800" y="2413000"/>
          <a:ext cx="4841875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4" name="CorelDRAW" r:id="rId3" imgW="3433680" imgH="2234160" progId="CorelDRAW.Graphic.10">
                  <p:embed/>
                </p:oleObj>
              </mc:Choice>
              <mc:Fallback>
                <p:oleObj name="CorelDRAW" r:id="rId3" imgW="3433680" imgH="2234160" progId="CorelDRAW.Graphic.10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13000"/>
                        <a:ext cx="4841875" cy="314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153400" cy="756320"/>
          </a:xfrm>
        </p:spPr>
        <p:txBody>
          <a:bodyPr/>
          <a:lstStyle/>
          <a:p>
            <a:pPr algn="ctr"/>
            <a:r>
              <a:rPr lang="pt-BR" altLang="pt-BR" dirty="0" err="1">
                <a:cs typeface="Times New Roman" pitchFamily="18" charset="0"/>
              </a:rPr>
              <a:t>Working</a:t>
            </a:r>
            <a:r>
              <a:rPr lang="pt-BR" altLang="pt-BR" dirty="0">
                <a:cs typeface="Times New Roman" pitchFamily="18" charset="0"/>
              </a:rPr>
              <a:t> Set</a:t>
            </a:r>
            <a:r>
              <a:rPr lang="en-US" altLang="pt-BR" dirty="0"/>
              <a:t>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43000"/>
            <a:ext cx="6768752" cy="5310336"/>
          </a:xfrm>
        </p:spPr>
        <p:txBody>
          <a:bodyPr/>
          <a:lstStyle/>
          <a:p>
            <a:pPr algn="just"/>
            <a:r>
              <a:rPr lang="pt-BR" altLang="pt-BR" sz="1400" b="1" dirty="0">
                <a:cs typeface="Times New Roman" pitchFamily="18" charset="0"/>
              </a:rPr>
              <a:t>Conceito de </a:t>
            </a:r>
            <a:r>
              <a:rPr lang="pt-BR" altLang="pt-BR" sz="1400" b="1" dirty="0" smtClean="0">
                <a:cs typeface="Times New Roman" pitchFamily="18" charset="0"/>
              </a:rPr>
              <a:t>localidade</a:t>
            </a:r>
          </a:p>
          <a:p>
            <a:pPr algn="just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Trabalho (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Set) Apesar de suas diversas vantagens, o mecanismo de memória virtual introduz um sério problema. Como cada processo possui na memória principal apenas algumas páginas alocadas, o sistema deve manter um conjunto mínimo de frames buscando uma baixa taxa de paginação. Ao mesmo tempo, o sistema operacional deve impedir que os processos tenham um número excessivo de páginas na memória, de forma a aumentar o grau de compartilhamento da memória principal. Caso os processos tenham na memória principal um número insuficiente de páginas para a execução do programa, é provável que diversos frames referenciados ao longo do seu processamento não estejam na memória. Esta situação provoca a ocorrência de um número elevado de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faults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e,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conseqüentemente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inúmeras operações de E/S. Neste caso, ocorre um problema conhecido como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trashing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provocando sérias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conseqüências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 desempenho do sistema. O conceito de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surgiu com o objetivo de reduzir o problema do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trashing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está relacionado ao princípio da localidade. Existem dois tipos de localidades que são observados durante a execução da maioria dos programas. A localidade espacial é a tendência de que após uma referência a uma posição de memória sejam realizadas novas referências a endereços próximos. A localidade temporal é a tendência de que após a referência a uma posição de memória esta mesma posição seja novamente referenciada em um curto intervalo de tempo. O princípio da localidade significa que o processador tenderá a concentrar suas referências a um conjunto de páginas do processo durante um determinado período de tempo. Imaginando um loop, cujo código ocupe três páginas, a tendência de essas três páginas serem referenciadas diversas vezes é muito alta.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pt-BR" sz="1400" dirty="0" smtClean="0"/>
              <a:t> </a:t>
            </a:r>
            <a:endParaRPr lang="pt-BR" altLang="pt-BR" sz="1400" dirty="0"/>
          </a:p>
          <a:p>
            <a:pPr lvl="1" algn="just"/>
            <a:endParaRPr lang="pt-BR" altLang="pt-BR" sz="1400" dirty="0"/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324986"/>
              </p:ext>
            </p:extLst>
          </p:nvPr>
        </p:nvGraphicFramePr>
        <p:xfrm>
          <a:off x="7092280" y="2179638"/>
          <a:ext cx="1944216" cy="368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9" name="CorelDRAW" r:id="rId4" imgW="2025000" imgH="2193480" progId="CorelDRAW.Graphic.10">
                  <p:embed/>
                </p:oleObj>
              </mc:Choice>
              <mc:Fallback>
                <p:oleObj name="CorelDRAW" r:id="rId4" imgW="2025000" imgH="2193480" progId="CorelDRAW.Graphic.10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2179638"/>
                        <a:ext cx="1944216" cy="368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cs typeface="Times New Roman" pitchFamily="18" charset="0"/>
              </a:rPr>
              <a:t>Memória Virtual por Segmentação</a:t>
            </a:r>
            <a:r>
              <a:rPr lang="en-US" altLang="pt-BR">
                <a:cs typeface="Times New Roman" pitchFamily="18" charset="0"/>
              </a:rPr>
              <a:t> 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>
                <a:cs typeface="Times New Roman" pitchFamily="18" charset="0"/>
              </a:rPr>
              <a:t>Segmentação</a:t>
            </a:r>
            <a:r>
              <a:rPr lang="en-US" altLang="pt-BR">
                <a:cs typeface="Times New Roman" pitchFamily="18" charset="0"/>
              </a:rPr>
              <a:t> </a:t>
            </a:r>
          </a:p>
        </p:txBody>
      </p:sp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224088" y="1981200"/>
          <a:ext cx="5243512" cy="365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8" name="CorelDRAW" r:id="rId3" imgW="3474720" imgH="2418840" progId="CorelDRAW.Graphic.10">
                  <p:embed/>
                </p:oleObj>
              </mc:Choice>
              <mc:Fallback>
                <p:oleObj name="CorelDRAW" r:id="rId3" imgW="3474720" imgH="2418840" progId="CorelDRAW.Graphic.10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1981200"/>
                        <a:ext cx="5243512" cy="365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altLang="pt-BR" sz="3200" dirty="0">
                <a:cs typeface="Times New Roman" pitchFamily="18" charset="0"/>
              </a:rPr>
              <a:t>Memória Virtual por Segmentação</a:t>
            </a:r>
            <a:endParaRPr lang="en-US" altLang="pt-BR" sz="3200" dirty="0">
              <a:cs typeface="Times New Roman" pitchFamily="18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052736"/>
            <a:ext cx="4822304" cy="4320480"/>
          </a:xfrm>
        </p:spPr>
        <p:txBody>
          <a:bodyPr/>
          <a:lstStyle/>
          <a:p>
            <a:r>
              <a:rPr lang="pt-BR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Tradução do endereço </a:t>
            </a:r>
            <a:r>
              <a:rPr lang="pt-BR" alt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</a:p>
          <a:p>
            <a:pPr algn="just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 virtual por segmentação é a técnica de gerência de memória onde o espaço de endereçamento virtual é dividido em blocos de tamanhos diferentes chamados segmentos. Na técnica de segmentação, um programa é dividido logicamente em sub-rotinas e estruturas de dados, que são alocadas em segmentos na memória principal.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Enquanto na técnica de paginação o programa é dividido em páginas de tamanho fixo, sem qualquer ligação com sua estrutura, na segmentação existe uma relação entre a lógica do programa e sua alocação na memória principal. Normalmente, a definição dos segmentos é realizada pelo compilador, a partir do código fonte do programa, e cada segmento pode representar um procedimento, função, vetor ou pilha.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7593" name="Picture 9" descr="http://1.bp.blogspot.com/-TOnJkSJAwEQ/ToCdeY_dUdI/AAAAAAAAAIY/65Mc4JLiu1c/s1600/Figura+2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412776"/>
            <a:ext cx="3150915" cy="321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917029" y="5657190"/>
            <a:ext cx="783143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anose="02020603050405020304" pitchFamily="18" charset="0"/>
              </a:rPr>
              <a:t>Uma grande vantagem da segmentação em relação à paginação  é a sua facilidade em lidar com estruturas de dados dinâmicas.  Como o tamanho do segmento pode ser facilmente alterado na ETS,  estruturas de dados, como pilhas e listas encadeadas, podem aumentar e diminuir dinamicamente, oferecendo grande flexibilidade a o desenvolvedor.</a:t>
            </a:r>
            <a:endParaRPr kumimoji="0" lang="pt-BR" alt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</p:txBody>
      </p:sp>
      <p:pic>
        <p:nvPicPr>
          <p:cNvPr id="67594" name="Imagem 13" descr="como fazer uma loja virtual">
            <a:hlinkClick r:id="rId3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cs typeface="Times New Roman" pitchFamily="18" charset="0"/>
              </a:rPr>
              <a:t>Memória Virtual por Segmentação com Paginação</a:t>
            </a:r>
            <a:endParaRPr lang="en-US" altLang="pt-BR">
              <a:cs typeface="Times New Roman" pitchFamily="18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5182344" cy="5257800"/>
          </a:xfrm>
        </p:spPr>
        <p:txBody>
          <a:bodyPr/>
          <a:lstStyle/>
          <a:p>
            <a:r>
              <a:rPr lang="pt-BR" altLang="pt-BR" sz="1600" dirty="0">
                <a:cs typeface="Times New Roman" pitchFamily="18" charset="0"/>
              </a:rPr>
              <a:t>Segmentação com </a:t>
            </a:r>
            <a:r>
              <a:rPr lang="pt-BR" altLang="pt-BR" sz="1600" dirty="0" smtClean="0">
                <a:cs typeface="Times New Roman" pitchFamily="18" charset="0"/>
              </a:rPr>
              <a:t>paginação</a:t>
            </a:r>
          </a:p>
          <a:p>
            <a:pPr algn="just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 virtual por segmentação com paginação é a técnica de gerência de memória onde o espaço de endereçamento é dividido em segmentos e, por sua vez, cada segmento dividido em páginas. Esse esquema de gerência de memória tem o objetivo de oferecer as vantagens tanto da técnica de paginação quanto da segmentação. Nessa técnica, um endereço virtual é formado pelo número do segmento virtual (NSV), um número de página virtual (NPV) e um deslocamento. Através do NSV, obtém-se uma entrada na tabela de segmentos, que contém informações da tabela de páginas do segmento. O NPV identifica unicamente a página virtual que contém o endereço, funcionando como um índice na tabela de páginas. O deslocamento indica a posição do endereço virtual em relação ao início da página na qual se encontra. O endereço físico é obtido, então, combinando-se o endereço do frame, localizado na tabela de páginas, com o deslocamento, contido no endereço virtual.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pt-BR" sz="1600" dirty="0" smtClean="0">
                <a:cs typeface="Times New Roman" pitchFamily="18" charset="0"/>
              </a:rPr>
              <a:t> </a:t>
            </a:r>
            <a:endParaRPr lang="en-US" altLang="pt-BR" sz="1600" dirty="0">
              <a:cs typeface="Times New Roman" pitchFamily="18" charset="0"/>
            </a:endParaRPr>
          </a:p>
        </p:txBody>
      </p:sp>
      <p:graphicFrame>
        <p:nvGraphicFramePr>
          <p:cNvPr id="686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046384"/>
              </p:ext>
            </p:extLst>
          </p:nvPr>
        </p:nvGraphicFramePr>
        <p:xfrm>
          <a:off x="6156176" y="1758950"/>
          <a:ext cx="2808312" cy="456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8" name="CorelDRAW" r:id="rId4" imgW="4012560" imgH="5777640" progId="CorelDRAW.Graphic.10">
                  <p:embed/>
                </p:oleObj>
              </mc:Choice>
              <mc:Fallback>
                <p:oleObj name="CorelDRAW" r:id="rId4" imgW="4012560" imgH="5777640" progId="CorelDRAW.Graphic.10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1758950"/>
                        <a:ext cx="2808312" cy="456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404664"/>
            <a:ext cx="8496944" cy="580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 smtClean="0"/>
              <a:t>Exercício</a:t>
            </a:r>
          </a:p>
          <a:p>
            <a:pPr>
              <a:lnSpc>
                <a:spcPct val="150000"/>
              </a:lnSpc>
            </a:pPr>
            <a:r>
              <a:rPr lang="pt-BR" sz="1800" dirty="0" smtClean="0"/>
              <a:t>1) Quais </a:t>
            </a:r>
            <a:r>
              <a:rPr lang="pt-BR" sz="1800" dirty="0"/>
              <a:t>os benefícios oferecidos pela técnica de memória virtual? Como este conceito permite que </a:t>
            </a:r>
            <a:r>
              <a:rPr lang="pt-BR" sz="1800" dirty="0" smtClean="0"/>
              <a:t>um programa </a:t>
            </a:r>
            <a:r>
              <a:rPr lang="pt-BR" sz="1800" dirty="0"/>
              <a:t>e seus dados ultrapassem os limites da memória principal</a:t>
            </a:r>
            <a:r>
              <a:rPr lang="pt-BR" sz="18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pt-BR" sz="1800" dirty="0" smtClean="0"/>
              <a:t>2) Explique </a:t>
            </a:r>
            <a:r>
              <a:rPr lang="pt-BR" sz="1800" dirty="0"/>
              <a:t>como um endereço virtual de um processo é traduzido para um endereço real na </a:t>
            </a:r>
            <a:r>
              <a:rPr lang="pt-BR" sz="1800" dirty="0" smtClean="0"/>
              <a:t>memória principal?</a:t>
            </a:r>
          </a:p>
          <a:p>
            <a:pPr>
              <a:lnSpc>
                <a:spcPct val="150000"/>
              </a:lnSpc>
            </a:pPr>
            <a:r>
              <a:rPr lang="pt-BR" sz="1800" dirty="0" smtClean="0"/>
              <a:t>3) Por </a:t>
            </a:r>
            <a:r>
              <a:rPr lang="pt-BR" sz="1800" dirty="0"/>
              <a:t>que o mapeamento deve ser feito em blocos e não sobre células individuais? Apresente </a:t>
            </a:r>
            <a:r>
              <a:rPr lang="pt-BR" sz="1800" dirty="0" smtClean="0"/>
              <a:t>um exemplo </a:t>
            </a:r>
            <a:r>
              <a:rPr lang="pt-BR" sz="1800" dirty="0"/>
              <a:t>numérico</a:t>
            </a:r>
            <a:r>
              <a:rPr lang="pt-B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sz="1800" dirty="0" smtClean="0"/>
              <a:t>4) Qual </a:t>
            </a:r>
            <a:r>
              <a:rPr lang="pt-BR" sz="1800" dirty="0"/>
              <a:t>a principal diferença entre os sistemas que implementam paginação e os que </a:t>
            </a:r>
            <a:r>
              <a:rPr lang="pt-BR" sz="1800" dirty="0" smtClean="0"/>
              <a:t>implementam segmentação?</a:t>
            </a:r>
          </a:p>
          <a:p>
            <a:pPr>
              <a:lnSpc>
                <a:spcPct val="150000"/>
              </a:lnSpc>
            </a:pPr>
            <a:r>
              <a:rPr lang="pt-BR" sz="1800" dirty="0" smtClean="0"/>
              <a:t>5)Diferencie </a:t>
            </a:r>
            <a:r>
              <a:rPr lang="pt-BR" sz="1800" dirty="0"/>
              <a:t>página virtual de página real.</a:t>
            </a:r>
          </a:p>
          <a:p>
            <a:pPr>
              <a:lnSpc>
                <a:spcPct val="150000"/>
              </a:lnSpc>
            </a:pPr>
            <a:r>
              <a:rPr lang="pt-BR" sz="1800" dirty="0" smtClean="0"/>
              <a:t>6) O </a:t>
            </a:r>
            <a:r>
              <a:rPr lang="pt-BR" sz="1800" dirty="0"/>
              <a:t>que são tabelas de páginas e tabelas de segmentos?</a:t>
            </a:r>
          </a:p>
          <a:p>
            <a:pPr>
              <a:lnSpc>
                <a:spcPct val="150000"/>
              </a:lnSpc>
            </a:pPr>
            <a:r>
              <a:rPr lang="pt-BR" sz="1800" dirty="0" smtClean="0"/>
              <a:t>7) Para </a:t>
            </a:r>
            <a:r>
              <a:rPr lang="pt-BR" sz="1800" dirty="0"/>
              <a:t>que serve o bit de validade nas tabelas de páginas e segmentos?</a:t>
            </a:r>
          </a:p>
          <a:p>
            <a:pPr>
              <a:lnSpc>
                <a:spcPct val="150000"/>
              </a:lnSpc>
            </a:pPr>
            <a:r>
              <a:rPr lang="pt-BR" sz="1800" dirty="0" smtClean="0"/>
              <a:t>8)O </a:t>
            </a:r>
            <a:r>
              <a:rPr lang="pt-BR" sz="1800" dirty="0"/>
              <a:t>que é um </a:t>
            </a:r>
            <a:r>
              <a:rPr lang="pt-BR" sz="1800" dirty="0" err="1"/>
              <a:t>page</a:t>
            </a:r>
            <a:r>
              <a:rPr lang="pt-BR" sz="1800" dirty="0"/>
              <a:t> </a:t>
            </a:r>
            <a:r>
              <a:rPr lang="pt-BR" sz="1800" dirty="0" err="1"/>
              <a:t>fault</a:t>
            </a:r>
            <a:r>
              <a:rPr lang="pt-BR" sz="1800" dirty="0"/>
              <a:t>, quando ocorre e quem controla a sua ocorrência? Como uma elevada taxa </a:t>
            </a:r>
            <a:r>
              <a:rPr lang="pt-BR" sz="1800" dirty="0" smtClean="0"/>
              <a:t>de </a:t>
            </a:r>
            <a:r>
              <a:rPr lang="pt-BR" sz="1800" dirty="0" err="1" smtClean="0"/>
              <a:t>page</a:t>
            </a:r>
            <a:r>
              <a:rPr lang="pt-BR" sz="1800" dirty="0" smtClean="0"/>
              <a:t> </a:t>
            </a:r>
            <a:r>
              <a:rPr lang="pt-BR" sz="1800" dirty="0" err="1"/>
              <a:t>fault</a:t>
            </a:r>
            <a:r>
              <a:rPr lang="pt-BR" sz="1800" dirty="0"/>
              <a:t> pode comprometer o sistema operacional?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13343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82352"/>
            <a:ext cx="8153400" cy="914400"/>
          </a:xfrm>
        </p:spPr>
        <p:txBody>
          <a:bodyPr/>
          <a:lstStyle/>
          <a:p>
            <a:pPr algn="ctr"/>
            <a:r>
              <a:rPr lang="pt-BR" altLang="pt-BR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pt-BR" altLang="pt-BR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pt-BR" altLang="pt-BR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Arquitetura de Sistemas Operacionais</a:t>
            </a:r>
            <a:br>
              <a:rPr lang="pt-BR" altLang="pt-BR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5064" y="1575048"/>
            <a:ext cx="8153400" cy="3654152"/>
          </a:xfrm>
        </p:spPr>
        <p:txBody>
          <a:bodyPr/>
          <a:lstStyle/>
          <a:p>
            <a:pPr algn="just"/>
            <a:endParaRPr lang="pt-BR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r>
              <a:rPr lang="pt-B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 virtual é uma técnica sofisticada e poderosa de gerência de memória, onde as memórias principal e secundária são combinadas, dando ao usuário a ilusão de existir uma memória muito maior que a capacidade real da memória principal.</a:t>
            </a:r>
          </a:p>
          <a:p>
            <a:pPr algn="just"/>
            <a:endParaRPr lang="pt-BR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conceito de memória virtual fundamenta-se em não vincular o endereçamento feito pelo programa aos endereços físicos da memória principal. Desta forma, programas e suas estruturas de dados deixam de estar limitados ao tamanho da memória física disponível, pois podem possuir endereços associados à memória secundária</a:t>
            </a:r>
            <a:r>
              <a:rPr lang="pt-B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1789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67544" y="1487681"/>
            <a:ext cx="82809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cs typeface="Times New Roman" panose="02020603050405020304" pitchFamily="18" charset="0"/>
              </a:rPr>
              <a:t> Outra </a:t>
            </a:r>
            <a:r>
              <a:rPr lang="pt-BR" sz="2000" b="1" dirty="0">
                <a:cs typeface="Times New Roman" panose="02020603050405020304" pitchFamily="18" charset="0"/>
              </a:rPr>
              <a:t>vantagem</a:t>
            </a:r>
            <a:r>
              <a:rPr lang="pt-BR" sz="2000" dirty="0">
                <a:cs typeface="Times New Roman" panose="02020603050405020304" pitchFamily="18" charset="0"/>
              </a:rPr>
              <a:t> da técnica de memória virtual é permitir um número maior de processos compartilhando a memória principal, já que apenas partes de cada processo estarão residentes. Isto leva a uma utilização mais eficiente também do processador. </a:t>
            </a:r>
          </a:p>
          <a:p>
            <a:pPr algn="just"/>
            <a:endParaRPr lang="pt-BR" sz="2000" dirty="0" smtClean="0">
              <a:cs typeface="Times New Roman" panose="02020603050405020304" pitchFamily="18" charset="0"/>
            </a:endParaRPr>
          </a:p>
          <a:p>
            <a:pPr algn="just"/>
            <a:r>
              <a:rPr lang="pt-BR" sz="2000" dirty="0" smtClean="0">
                <a:cs typeface="Times New Roman" panose="02020603050405020304" pitchFamily="18" charset="0"/>
              </a:rPr>
              <a:t>Além </a:t>
            </a:r>
            <a:r>
              <a:rPr lang="pt-BR" sz="2000" dirty="0">
                <a:cs typeface="Times New Roman" panose="02020603050405020304" pitchFamily="18" charset="0"/>
              </a:rPr>
              <a:t>disso, essa técnica possibilita minimizar o problema da fragmentação da memória principal.</a:t>
            </a:r>
          </a:p>
          <a:p>
            <a:pPr algn="just"/>
            <a:r>
              <a:rPr lang="pt-BR" sz="2000" dirty="0">
                <a:cs typeface="Times New Roman" panose="02020603050405020304" pitchFamily="18" charset="0"/>
              </a:rPr>
              <a:t> Existe um forte relacionamento entre a gerência da memória virtual e a arquitetura de hardware do sistema computacional.</a:t>
            </a:r>
          </a:p>
          <a:p>
            <a:pPr algn="just"/>
            <a:r>
              <a:rPr lang="pt-BR" sz="2000" dirty="0">
                <a:cs typeface="Times New Roman" panose="02020603050405020304" pitchFamily="18" charset="0"/>
              </a:rPr>
              <a:t> </a:t>
            </a:r>
            <a:endParaRPr lang="pt-BR" sz="2000" dirty="0" smtClean="0">
              <a:cs typeface="Times New Roman" panose="02020603050405020304" pitchFamily="18" charset="0"/>
            </a:endParaRPr>
          </a:p>
          <a:p>
            <a:pPr algn="just"/>
            <a:r>
              <a:rPr lang="pt-BR" sz="2000" dirty="0" smtClean="0">
                <a:cs typeface="Times New Roman" panose="02020603050405020304" pitchFamily="18" charset="0"/>
              </a:rPr>
              <a:t>Por </a:t>
            </a:r>
            <a:r>
              <a:rPr lang="pt-BR" sz="2000" dirty="0">
                <a:cs typeface="Times New Roman" panose="02020603050405020304" pitchFamily="18" charset="0"/>
              </a:rPr>
              <a:t>motivos de desempenho, é comum que algumas funções da gerência de memória virtual sejam implementadas diretamente no hardware. Além disso, o código do sistema operacional deve levar em consideração várias características específicas da arquitetura, especialmente o esquema de endereçamento do processador.</a:t>
            </a:r>
            <a:r>
              <a:rPr lang="pt-BR" sz="2000" dirty="0">
                <a:cs typeface="Times New Roman" panose="02020603050405020304" pitchFamily="18" charset="0"/>
                <a:hlinkClick r:id="rId2"/>
              </a:rPr>
              <a:t> </a:t>
            </a:r>
            <a:endParaRPr lang="pt-BR" sz="2000" dirty="0">
              <a:cs typeface="Times New Roman" panose="02020603050405020304" pitchFamily="18" charset="0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67072" y="210344"/>
            <a:ext cx="8153400" cy="914400"/>
          </a:xfrm>
        </p:spPr>
        <p:txBody>
          <a:bodyPr/>
          <a:lstStyle/>
          <a:p>
            <a:pPr algn="ctr"/>
            <a:r>
              <a:rPr lang="pt-BR" altLang="pt-BR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pt-BR" altLang="pt-BR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pt-BR" altLang="pt-BR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Arquitetura de Sistemas Operacionais</a:t>
            </a:r>
            <a:br>
              <a:rPr lang="pt-BR" altLang="pt-BR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300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cs typeface="Times New Roman" pitchFamily="18" charset="0"/>
              </a:rPr>
              <a:t>Espaço de Endereçamento Virtual</a:t>
            </a:r>
            <a:r>
              <a:rPr lang="en-US" altLang="pt-BR"/>
              <a:t> </a:t>
            </a:r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620161"/>
              </p:ext>
            </p:extLst>
          </p:nvPr>
        </p:nvGraphicFramePr>
        <p:xfrm>
          <a:off x="6012160" y="2015778"/>
          <a:ext cx="2959423" cy="357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CorelDRAW" r:id="rId3" imgW="1684080" imgH="1812240" progId="CorelDRAW.Graphic.10">
                  <p:embed/>
                </p:oleObj>
              </mc:Choice>
              <mc:Fallback>
                <p:oleObj name="CorelDRAW" r:id="rId3" imgW="1684080" imgH="1812240" progId="CorelDRAW.Graphic.10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2015778"/>
                        <a:ext cx="2959423" cy="357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Rectangle 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dirty="0" smtClean="0"/>
              <a:t>Espaço de Endereçamento Virtual</a:t>
            </a:r>
            <a:r>
              <a:rPr lang="en-US" altLang="pt-BR" dirty="0" smtClean="0"/>
              <a:t> </a:t>
            </a:r>
            <a:endParaRPr lang="en-US" altLang="pt-BR" dirty="0"/>
          </a:p>
        </p:txBody>
      </p:sp>
      <p:sp>
        <p:nvSpPr>
          <p:cNvPr id="2" name="Retângulo 1"/>
          <p:cNvSpPr/>
          <p:nvPr/>
        </p:nvSpPr>
        <p:spPr>
          <a:xfrm>
            <a:off x="827584" y="2204864"/>
            <a:ext cx="50405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O </a:t>
            </a:r>
            <a:r>
              <a:rPr lang="pt-BR" dirty="0"/>
              <a:t>conceito de memória virtual se aproxima muito da </a:t>
            </a:r>
            <a:r>
              <a:rPr lang="pt-BR" dirty="0" smtClean="0"/>
              <a:t>ideia </a:t>
            </a:r>
            <a:r>
              <a:rPr lang="pt-BR" dirty="0"/>
              <a:t>de um vetor, existente nas linguagens de alto nível. Quando um programa faz referência a um elemento do vetor, não há preocupação em saber a posição de memória daquele dado. O compilador se encarrega de gerar instruções que implementam esse mecanismo, tornando-o totalmente transparente ao programador.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3" name="Rectangle 9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153400" cy="893490"/>
          </a:xfrm>
        </p:spPr>
        <p:txBody>
          <a:bodyPr/>
          <a:lstStyle/>
          <a:p>
            <a:pPr algn="ctr"/>
            <a:r>
              <a:rPr lang="pt-BR" altLang="pt-BR" dirty="0">
                <a:cs typeface="Times New Roman" pitchFamily="18" charset="0"/>
              </a:rPr>
              <a:t>Espaço de Endereçamento Virtual</a:t>
            </a:r>
            <a:r>
              <a:rPr lang="en-US" altLang="pt-BR" dirty="0"/>
              <a:t> </a:t>
            </a:r>
          </a:p>
        </p:txBody>
      </p:sp>
      <p:sp>
        <p:nvSpPr>
          <p:cNvPr id="2" name="Rectangle 1031"/>
          <p:cNvSpPr>
            <a:spLocks noChangeArrowheads="1"/>
          </p:cNvSpPr>
          <p:nvPr/>
        </p:nvSpPr>
        <p:spPr bwMode="auto">
          <a:xfrm>
            <a:off x="395536" y="1456323"/>
            <a:ext cx="8352928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anose="02020603050405020304" pitchFamily="18" charset="0"/>
              </a:rPr>
              <a:t>A memória virtual utiliza abstração semelhante, só que em relação aos endereços dos programas e dados. Um programa no ambiente de memória virtual não faz referência a endereços físicos de memória (endereços reais), mas apenas a endereços virtuais. </a:t>
            </a:r>
            <a:endParaRPr kumimoji="0" lang="pt-BR" alt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anose="02020603050405020304" pitchFamily="18" charset="0"/>
              </a:rPr>
              <a:t>No momento da execução de uma instrução, o endereço virtual referenciado é traduzido para um endereço físico, pois o processador manipula apenas posições da memória principal. O mecanismo de tradução do endereço virtual para endereço físico é denominado </a:t>
            </a:r>
            <a:r>
              <a:rPr kumimoji="0" lang="pt-BR" alt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anose="02020603050405020304" pitchFamily="18" charset="0"/>
              </a:rPr>
              <a:t>mapeamento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anose="02020603050405020304" pitchFamily="18" charset="0"/>
              </a:rPr>
              <a:t>Em 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anose="02020603050405020304" pitchFamily="18" charset="0"/>
              </a:rPr>
              <a:t>ambientes que implementam memória virtual, o espaço de endereçamento do processo é conhecido como </a:t>
            </a:r>
            <a:r>
              <a:rPr kumimoji="0" lang="pt-BR" alt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anose="02020603050405020304" pitchFamily="18" charset="0"/>
              </a:rPr>
              <a:t>espaço de endereçamento 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anose="02020603050405020304" pitchFamily="18" charset="0"/>
              </a:rPr>
              <a:t>virtual e representa o conjunto de endereços virtuais que o processo pode endereçar.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anose="02020603050405020304" pitchFamily="18" charset="0"/>
              </a:rPr>
              <a:t>Analogamente, o conjunto de endereços reais que o processador pode referenciar é chamado de </a:t>
            </a:r>
            <a:r>
              <a:rPr kumimoji="0" lang="pt-BR" alt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anose="02020603050405020304" pitchFamily="18" charset="0"/>
              </a:rPr>
              <a:t>espaço de endereçamento real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anose="02020603050405020304" pitchFamily="18" charset="0"/>
              </a:rPr>
              <a:t>.</a:t>
            </a:r>
            <a:endParaRPr kumimoji="0" lang="pt-BR" alt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</p:txBody>
      </p:sp>
      <p:pic>
        <p:nvPicPr>
          <p:cNvPr id="61446" name="Imagem 3" descr="clique aqui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153400" cy="756320"/>
          </a:xfrm>
        </p:spPr>
        <p:txBody>
          <a:bodyPr/>
          <a:lstStyle/>
          <a:p>
            <a:pPr algn="ctr"/>
            <a:r>
              <a:rPr lang="pt-BR" altLang="pt-BR" dirty="0">
                <a:cs typeface="Times New Roman" pitchFamily="18" charset="0"/>
              </a:rPr>
              <a:t>Espaço de Endereçamento Virtual</a:t>
            </a:r>
            <a:r>
              <a:rPr lang="en-US" altLang="pt-BR" dirty="0"/>
              <a:t> </a:t>
            </a:r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51520" y="1359024"/>
            <a:ext cx="5976664" cy="5166320"/>
          </a:xfrm>
        </p:spPr>
        <p:txBody>
          <a:bodyPr/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o espaço de endereçamento virtual não tem nenhuma relação direta com os endereços no espaço real, um programa pode fazer referência a endereços virtuais que estejam fora dos limites da memória principal, ou seja, os programas e suas estruturas de dados não estão mais limitados ao tamanho da memória física disponível. Para que isso seja possível, o sistema operacional utiliza a memória secundária como extensão da memória principal. Quando um programa é executado, somente uma parte do seu código fica residente na memória principal, permanecendo o restante na memória secundária até o momento de ser referenciado. Esta condição permite aumentar o compartilhamento da memória principal entre muitos processos.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endParaRPr lang="pt-BR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desenvolvimento de aplicações, a existência dos endereços virtuais é ignorada pelo programador. Os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compiladores e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linkers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encarregam de gerar o código executável em função do espaço de endereçamento virtual, e 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operacional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cuida dos detalhes durante sua execução.</a:t>
            </a:r>
          </a:p>
          <a:p>
            <a:pPr marL="0" indent="0" algn="just">
              <a:buNone/>
            </a:pPr>
            <a:r>
              <a:rPr lang="en-US" altLang="pt-BR" sz="1800" dirty="0" smtClean="0"/>
              <a:t> </a:t>
            </a:r>
            <a:endParaRPr lang="en-US" altLang="pt-BR" sz="1800" dirty="0"/>
          </a:p>
        </p:txBody>
      </p:sp>
      <p:graphicFrame>
        <p:nvGraphicFramePr>
          <p:cNvPr id="399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578723"/>
              </p:ext>
            </p:extLst>
          </p:nvPr>
        </p:nvGraphicFramePr>
        <p:xfrm>
          <a:off x="6444208" y="1916832"/>
          <a:ext cx="2482875" cy="390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0" name="CorelDRAW" r:id="rId4" imgW="3231720" imgH="2949840" progId="CorelDRAW.Graphic.10">
                  <p:embed/>
                </p:oleObj>
              </mc:Choice>
              <mc:Fallback>
                <p:oleObj name="CorelDRAW" r:id="rId4" imgW="3231720" imgH="2949840" progId="CorelDRAW.Graphic.10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1916832"/>
                        <a:ext cx="2482875" cy="390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cs typeface="Times New Roman" pitchFamily="18" charset="0"/>
              </a:rPr>
              <a:t>Mapeamento</a:t>
            </a:r>
            <a:r>
              <a:rPr lang="en-US" altLang="pt-BR"/>
              <a:t>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43000"/>
            <a:ext cx="5040560" cy="4734272"/>
          </a:xfrm>
        </p:spPr>
        <p:txBody>
          <a:bodyPr/>
          <a:lstStyle/>
          <a:p>
            <a:r>
              <a:rPr lang="pt-BR" altLang="pt-BR" dirty="0" smtClean="0">
                <a:cs typeface="Times New Roman" pitchFamily="18" charset="0"/>
              </a:rPr>
              <a:t>Mapeamento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processador apenas executa instruções e referencia dados residentes no espaço de endereçamento real; portanto, deve existir um mecanismo que transforme os endereços virtuais em endereços reais. Esse mecanismo, conhecido por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permite traduzir um endereço localizado no espaço virtual para um associado no espaço real. Como </a:t>
            </a:r>
            <a:r>
              <a:rPr lang="pt-B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consequência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mapeamento, um programa não mais precisa estar necessariamente em endereços contíguos na memória principal para ser executado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pt-BR" dirty="0" smtClean="0"/>
              <a:t> </a:t>
            </a:r>
            <a:endParaRPr lang="pt-BR" altLang="pt-BR" dirty="0"/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977179"/>
              </p:ext>
            </p:extLst>
          </p:nvPr>
        </p:nvGraphicFramePr>
        <p:xfrm>
          <a:off x="5652120" y="1988840"/>
          <a:ext cx="3267472" cy="374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2" name="CorelDRAW" r:id="rId4" imgW="3226320" imgH="2730240" progId="CorelDRAW.Graphic.10">
                  <p:embed/>
                </p:oleObj>
              </mc:Choice>
              <mc:Fallback>
                <p:oleObj name="CorelDRAW" r:id="rId4" imgW="3226320" imgH="2730240" progId="CorelDRAW.Graphic.10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1988840"/>
                        <a:ext cx="3267472" cy="374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16632"/>
            <a:ext cx="8153400" cy="914400"/>
          </a:xfrm>
        </p:spPr>
        <p:txBody>
          <a:bodyPr/>
          <a:lstStyle/>
          <a:p>
            <a:pPr algn="ctr"/>
            <a:r>
              <a:rPr lang="pt-BR" altLang="pt-BR" dirty="0">
                <a:cs typeface="Times New Roman" pitchFamily="18" charset="0"/>
              </a:rPr>
              <a:t>Mapeamento</a:t>
            </a:r>
            <a:r>
              <a:rPr lang="en-US" altLang="pt-BR" dirty="0"/>
              <a:t> 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5904656" cy="5472608"/>
          </a:xfrm>
        </p:spPr>
        <p:txBody>
          <a:bodyPr/>
          <a:lstStyle/>
          <a:p>
            <a:r>
              <a:rPr lang="pt-BR" altLang="pt-BR" sz="1800" b="1" dirty="0">
                <a:cs typeface="Times New Roman" pitchFamily="18" charset="0"/>
              </a:rPr>
              <a:t>Tabela de </a:t>
            </a:r>
            <a:r>
              <a:rPr lang="pt-BR" altLang="pt-BR" sz="1800" b="1" dirty="0" smtClean="0">
                <a:cs typeface="Times New Roman" pitchFamily="18" charset="0"/>
              </a:rPr>
              <a:t>mapeamento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</a:rPr>
              <a:t>Nos sistemas modernos, a tarefa de tradução de endereços virtuais é realizada por hardware juntamente com o sistema operacional, de forma a não comprometer seu desempenho e torná-lo transparente a usuários e suas aplicações. O dispositivo de hardware responsável por esta tradução é conhecido como </a:t>
            </a:r>
            <a:r>
              <a:rPr lang="pt-BR" sz="1800" b="1" dirty="0">
                <a:solidFill>
                  <a:schemeClr val="tx1"/>
                </a:solidFill>
              </a:rPr>
              <a:t>unidade de gerência de memória</a:t>
            </a:r>
            <a:r>
              <a:rPr lang="pt-BR" sz="1800" dirty="0">
                <a:solidFill>
                  <a:schemeClr val="tx1"/>
                </a:solidFill>
              </a:rPr>
              <a:t> (</a:t>
            </a:r>
            <a:r>
              <a:rPr lang="pt-BR" sz="1800" dirty="0" err="1">
                <a:solidFill>
                  <a:schemeClr val="tx1"/>
                </a:solidFill>
              </a:rPr>
              <a:t>Memory</a:t>
            </a:r>
            <a:r>
              <a:rPr lang="pt-BR" sz="1800" dirty="0">
                <a:solidFill>
                  <a:schemeClr val="tx1"/>
                </a:solidFill>
              </a:rPr>
              <a:t> Management Unit – MMU), sendo acionado sempre que se faz referência a um endereço virtual. Depois de traduzido, o endereço real pode ser utilizado pelo processador para o acesso à memória principal. Cada processo tem o seu espaço de endereçamento virtual como se possuísse sua própria memória. O mecanismo de tradução se encarrega, então, de manter tabelas de mapeamento exclusivas para cada processo, relacionando os </a:t>
            </a:r>
            <a:r>
              <a:rPr lang="pt-BR" sz="1800" b="1" dirty="0">
                <a:solidFill>
                  <a:schemeClr val="tx1"/>
                </a:solidFill>
              </a:rPr>
              <a:t>endereços virtuais do processo às suas posições na memória real</a:t>
            </a:r>
            <a:r>
              <a:rPr lang="pt-BR" sz="1800" dirty="0">
                <a:solidFill>
                  <a:schemeClr val="tx1"/>
                </a:solidFill>
              </a:rPr>
              <a:t>.</a:t>
            </a:r>
            <a:r>
              <a:rPr lang="pt-BR" sz="1800" dirty="0">
                <a:solidFill>
                  <a:schemeClr val="tx1"/>
                </a:solidFill>
                <a:hlinkClick r:id="rId3"/>
              </a:rPr>
              <a:t> </a:t>
            </a:r>
            <a:endParaRPr lang="pt-BR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pt-BR" sz="1800" dirty="0" smtClean="0"/>
              <a:t> </a:t>
            </a:r>
            <a:endParaRPr lang="pt-BR" altLang="pt-BR" sz="1800" dirty="0"/>
          </a:p>
        </p:txBody>
      </p:sp>
      <p:graphicFrame>
        <p:nvGraphicFramePr>
          <p:cNvPr id="430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161812"/>
              </p:ext>
            </p:extLst>
          </p:nvPr>
        </p:nvGraphicFramePr>
        <p:xfrm>
          <a:off x="6444208" y="1988840"/>
          <a:ext cx="2520280" cy="4211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8" name="CorelDRAW" r:id="rId4" imgW="4402800" imgH="5122080" progId="CorelDRAW.Graphic.10">
                  <p:embed/>
                </p:oleObj>
              </mc:Choice>
              <mc:Fallback>
                <p:oleObj name="CorelDRAW" r:id="rId4" imgW="4402800" imgH="5122080" progId="CorelDRAW.Graphic.10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1988840"/>
                        <a:ext cx="2520280" cy="4211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800" dirty="0" smtClean="0"/>
              <a:t>Segmentação, Paginação e  Segmentação com Paginação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060848"/>
            <a:ext cx="8369424" cy="2520280"/>
          </a:xfrm>
        </p:spPr>
        <p:txBody>
          <a:bodyPr/>
          <a:lstStyle/>
          <a:p>
            <a:pPr algn="just"/>
            <a:r>
              <a:rPr lang="pt-BR" sz="2000" dirty="0" smtClean="0"/>
              <a:t>Existem </a:t>
            </a:r>
            <a:r>
              <a:rPr lang="pt-BR" sz="2000" dirty="0" err="1" smtClean="0"/>
              <a:t>S.Os</a:t>
            </a:r>
            <a:r>
              <a:rPr lang="pt-BR" sz="2000" dirty="0" smtClean="0"/>
              <a:t> que implementam técnicas de mapeamento, trabalham apenas com blocos de </a:t>
            </a:r>
            <a:r>
              <a:rPr lang="pt-BR" sz="2000" dirty="0" smtClean="0"/>
              <a:t>entrada </a:t>
            </a:r>
            <a:r>
              <a:rPr lang="pt-BR" sz="2000" dirty="0" smtClean="0"/>
              <a:t>de dados de tamanho fixo (</a:t>
            </a:r>
            <a:r>
              <a:rPr lang="pt-BR" sz="2000" b="1" dirty="0" smtClean="0"/>
              <a:t>técnica de paginação</a:t>
            </a:r>
            <a:r>
              <a:rPr lang="pt-BR" sz="2000" dirty="0" smtClean="0"/>
              <a:t>), enquanto existem outros utilizam blocos de tamanho variável (</a:t>
            </a:r>
            <a:r>
              <a:rPr lang="pt-BR" sz="2000" b="1" dirty="0" smtClean="0"/>
              <a:t>técnica de segmentação</a:t>
            </a:r>
            <a:r>
              <a:rPr lang="pt-BR" sz="2000" dirty="0" smtClean="0"/>
              <a:t>). Existem ainda um terceiro tipo de sistema que implementa ambas as técnicas (</a:t>
            </a:r>
            <a:r>
              <a:rPr lang="pt-BR" sz="2000" b="1" dirty="0" smtClean="0"/>
              <a:t>segmentação com paginação</a:t>
            </a:r>
            <a:r>
              <a:rPr lang="pt-BR" sz="2000" dirty="0" smtClean="0"/>
              <a:t>).</a:t>
            </a:r>
            <a:endParaRPr lang="pt-BR" sz="2000" dirty="0"/>
          </a:p>
        </p:txBody>
      </p:sp>
      <p:sp>
        <p:nvSpPr>
          <p:cNvPr id="4" name="Retângulo 3"/>
          <p:cNvSpPr/>
          <p:nvPr/>
        </p:nvSpPr>
        <p:spPr>
          <a:xfrm>
            <a:off x="611560" y="4442336"/>
            <a:ext cx="81369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O espaço de endereçamento virtual consiste </a:t>
            </a:r>
            <a:r>
              <a:rPr lang="pt-BR" dirty="0" smtClean="0"/>
              <a:t>em unidades </a:t>
            </a:r>
            <a:r>
              <a:rPr lang="pt-BR" dirty="0"/>
              <a:t>de tamanho fixo chamadas de </a:t>
            </a:r>
            <a:r>
              <a:rPr lang="pt-BR" b="1" dirty="0"/>
              <a:t>páginas</a:t>
            </a:r>
            <a:r>
              <a:rPr lang="pt-BR" dirty="0"/>
              <a:t>. </a:t>
            </a:r>
            <a:r>
              <a:rPr lang="pt-BR" dirty="0" smtClean="0"/>
              <a:t>As unidades </a:t>
            </a:r>
            <a:r>
              <a:rPr lang="pt-BR" dirty="0"/>
              <a:t>correspondentes na memória física são </a:t>
            </a:r>
            <a:r>
              <a:rPr lang="pt-BR" dirty="0" smtClean="0"/>
              <a:t>chamadas de </a:t>
            </a:r>
            <a:r>
              <a:rPr lang="pt-BR" b="1" dirty="0"/>
              <a:t>quadros de página</a:t>
            </a:r>
            <a:r>
              <a:rPr lang="pt-BR" dirty="0"/>
              <a:t>. As páginas e os </a:t>
            </a:r>
            <a:r>
              <a:rPr lang="pt-BR" dirty="0" smtClean="0"/>
              <a:t>quadros de </a:t>
            </a:r>
            <a:r>
              <a:rPr lang="pt-BR" dirty="0"/>
              <a:t>página são geralmente do mesmo tamanho.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85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079217FA0A9FB4D8C91866066793F71" ma:contentTypeVersion="2" ma:contentTypeDescription="Crie um novo documento." ma:contentTypeScope="" ma:versionID="bf947dc10b9c401b2474f876c8267299">
  <xsd:schema xmlns:xsd="http://www.w3.org/2001/XMLSchema" xmlns:xs="http://www.w3.org/2001/XMLSchema" xmlns:p="http://schemas.microsoft.com/office/2006/metadata/properties" xmlns:ns2="61882472-9da6-4d5b-9a39-45f17e50de42" targetNamespace="http://schemas.microsoft.com/office/2006/metadata/properties" ma:root="true" ma:fieldsID="6db4273a6148f105f4211f1e7fca2a5e" ns2:_="">
    <xsd:import namespace="61882472-9da6-4d5b-9a39-45f17e50de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882472-9da6-4d5b-9a39-45f17e50de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4A3B27-6F5E-4E1B-BEC0-AECAEF4F549E}"/>
</file>

<file path=customXml/itemProps2.xml><?xml version="1.0" encoding="utf-8"?>
<ds:datastoreItem xmlns:ds="http://schemas.openxmlformats.org/officeDocument/2006/customXml" ds:itemID="{48A223D7-3441-4AD6-8D5B-D2DFE891E99D}"/>
</file>

<file path=customXml/itemProps3.xml><?xml version="1.0" encoding="utf-8"?>
<ds:datastoreItem xmlns:ds="http://schemas.openxmlformats.org/officeDocument/2006/customXml" ds:itemID="{CE38DF23-CE2B-4492-89A1-B17AE846A1F2}"/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1224</Words>
  <Application>Microsoft Office PowerPoint</Application>
  <PresentationFormat>Apresentação na tela (4:3)</PresentationFormat>
  <Paragraphs>81</Paragraphs>
  <Slides>18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0" baseType="lpstr">
      <vt:lpstr>Default Design</vt:lpstr>
      <vt:lpstr>CorelDRAW</vt:lpstr>
      <vt:lpstr>Apresentação do PowerPoint</vt:lpstr>
      <vt:lpstr> Arquitetura de Sistemas Operacionais </vt:lpstr>
      <vt:lpstr> Arquitetura de Sistemas Operacionais </vt:lpstr>
      <vt:lpstr>Espaço de Endereçamento Virtual </vt:lpstr>
      <vt:lpstr>Espaço de Endereçamento Virtual </vt:lpstr>
      <vt:lpstr>Espaço de Endereçamento Virtual </vt:lpstr>
      <vt:lpstr>Mapeamento </vt:lpstr>
      <vt:lpstr>Mapeamento </vt:lpstr>
      <vt:lpstr>Segmentação, Paginação e  Segmentação com Paginação</vt:lpstr>
      <vt:lpstr>Memória Virtual por Paginação </vt:lpstr>
      <vt:lpstr>Memória Virtual por Paginação </vt:lpstr>
      <vt:lpstr>Memória Virtual por Paginação </vt:lpstr>
      <vt:lpstr>Políticas de Substituição de Páginas </vt:lpstr>
      <vt:lpstr>Working Set </vt:lpstr>
      <vt:lpstr>Memória Virtual por Segmentação </vt:lpstr>
      <vt:lpstr>Memória Virtual por Segmentação</vt:lpstr>
      <vt:lpstr>Memória Virtual por Segmentação com Paginação</vt:lpstr>
      <vt:lpstr>Apresentação do PowerPoint</vt:lpstr>
    </vt:vector>
  </TitlesOfParts>
  <Company>Home Office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Berenger Machado</dc:creator>
  <cp:lastModifiedBy>PROFESSOR</cp:lastModifiedBy>
  <cp:revision>40</cp:revision>
  <dcterms:created xsi:type="dcterms:W3CDTF">2002-05-11T17:07:14Z</dcterms:created>
  <dcterms:modified xsi:type="dcterms:W3CDTF">2021-10-06T21:23:15Z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0x0101006079217FA0A9FB4D8C91866066793F71</vt:lpwstr>
  </property>
</Properties>
</file>