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4" r:id="rId5"/>
    <p:sldId id="265" r:id="rId6"/>
    <p:sldId id="266" r:id="rId7"/>
    <p:sldId id="267" r:id="rId8"/>
    <p:sldId id="268" r:id="rId9"/>
    <p:sldId id="270" r:id="rId10"/>
    <p:sldId id="272" r:id="rId11"/>
    <p:sldId id="273" r:id="rId12"/>
    <p:sldId id="278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E6D7B7-639E-B40C-B79B-B149708657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47B67B7-9A69-1D56-E5FA-021DC3D27A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79AD07C-6A07-18D4-61D9-5BD635ADDE2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2F50D82-49BE-67C2-07AD-00A6F5B94B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0530A0-44D4-40D2-B7B0-C102CE226E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EAE45A-FE4E-99FB-CD1A-0635BCA120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A45A92-1425-D568-1FDC-3FC2221FE7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486B86-EF2B-464D-C6E8-0C0723673F5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1D893F5-CDE7-D738-C930-83F920FCB5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726682C7-93AA-9B2C-6ADF-66DC4C59FC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3EE5061-C82D-82FA-E2C2-3B99BBD35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F5EC010-1A22-488A-80D1-C72312784E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853FC8-4510-17AB-3C78-01B45E14BA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EC76C9-EABD-FFEE-5457-607F01100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4E965D-9691-693D-124A-222C1B10B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C8B740CE-1DE6-1B95-430C-4CA44795D8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7A5B00B-9908-2742-B5A3-F5B3912B11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FF3900D-6D1D-1604-8901-AB1BF827B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5F0D1336-F9CA-4C6D-9F84-EE06238E6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2A35D98F-4D47-C771-4723-233271A9A75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35CDE02D-9717-B647-B6FC-1A5814C37A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996897BF-88EC-BC0B-2EC8-9E5D724AA3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F855AB37-64E3-8823-1378-B4668199A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75B0DE63-5F35-DC1D-D0A7-DDE902A624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B33634A9-C184-8E8C-5936-8F8B343DA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181C51BA-18BC-2013-310C-E154497B8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F556DBB-D419-DD3A-9E37-B140D69FD0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823C3DBC-91CD-ED71-BB65-1108C455C5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en-US" altLang="pt-BR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B23AA0C-74B5-F097-CDDE-9534002AD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E1085-25D6-4627-A949-A62D66F94C53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60D1D00-F4BA-912A-4640-02E6D9A7F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AD0551C0-7896-742B-D0D7-891966106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C6C05-4676-4526-90E5-D49357E497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325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D4E8DE-2233-5494-63BE-EECFF33873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51AED3-DC49-890F-8FFB-A9E9FF9048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BC3E-1CC7-4A77-9A98-1E7386D1254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62B4475-700F-E527-D00B-6A892897B8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50613-C71A-4563-97A1-4AF0609E7813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102940-9BA3-2754-BBEB-41E0AA226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4307DE-28B9-1F4E-5FF0-B59A22A9A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621D9-94AB-49DD-91C7-0C0495D8327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19DBFFA-66BC-EDAA-AB0A-F9FBF82891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E8AA9-E0B6-4057-A10E-46F1BA57CD5B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67026F-556E-E6DA-2A99-387E5DECD1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AB0A64-CB43-2EF9-455A-F2E769A94C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10F6D-D02D-423B-90A5-280B59E6C1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ED2BED8-5F02-E152-F6D3-E6C9AC81E0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FF258-874D-4C98-9C29-21733E4D03AE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4D8A93-F7E5-E0FB-DE20-943C1063AE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9CDC0E-ED80-00D2-D6C0-71659D4426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40847-E17E-4D6E-895A-63B1D73ACB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68F27E1-25DA-49F9-8858-7C5630FFB2D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B1562-A1FD-4EAA-8517-2D725FA54456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5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AD954-FA48-7BC9-1A0E-1CAE9A6201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064DDF-2C26-EA26-1074-A96FB2E9BA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7B63-712E-4879-ABA3-C547002B74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BC6D00A-54BB-85F0-CFA5-D58E89A255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C596C-C718-4DA7-8602-262D5EBA1F57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25101B-EE3D-4EF1-C940-2F615BA200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CDA1C6-63C6-91D1-F76E-3D215B31E0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B38DA-5607-4FB7-A96C-416F03FE42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84AB6A0-7509-83A7-7A3C-FAABEE3AAE1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4E0F-D435-4B04-A80A-4D0E15854926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683A4-BED8-E7FC-C803-2ABA481E73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EE5E0-8523-EA88-2ACF-7CD4C9CDD4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258FA-56DF-4A33-9EAE-69A04B7388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59FC31E-8440-10DE-DEF1-5849FE51DA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C4276-443E-413A-970D-4AB0AB8F60F3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00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3381440-BAB4-B2E1-39D4-FCCDB6CEDE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3D4E84-0D77-6327-0564-22CB4D439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BEE54-B8F4-4B71-AABB-2653C1BBE6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E1D9E3F-534F-C837-54A2-8C698C2B02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4A79E-266B-4DA4-8EDB-B5BFF722891A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66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FC6767-6C2C-ADF2-375A-B9115B0E0B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E4AF95-3572-2DD6-F4D2-55E360FB14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3626-2DF1-4483-B57F-CCA3484CFB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3ECF857-B26C-2CE0-7893-AF1772A9FAF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0CA30-92C4-4750-B2F9-31B84D4CCB6D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45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799C5-4C68-2C5F-DEB2-A358C1BDFD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091192-6E31-32E9-18D4-355379F5A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B1476-C6CB-4169-96AD-FC3A9D45B7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E0D4711-E3C8-1F73-2C10-B53C7FFFA9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303EB-B8C1-4B81-9AA1-12AD4D154539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0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DFC603-3E57-1BBB-B31B-4B892921B6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809959-CF09-4D8B-A769-9C5B0C6AFF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93D2EBA-4556-423E-AC87-8EA1347C22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D3032FA8-2678-35E1-FE4E-D74E83DB5C8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98E13B6D-828B-7087-6FE8-41CBFBC46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4B92835-1594-F71B-7FD7-BADE896B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2717C02E-D47E-CB83-3FD5-4A5CCCCA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757CA1E2-BE35-1BD7-E22A-F60DA8948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80E35DF9-502C-8842-6214-92C0F4A9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C21543-3210-0EF6-A24A-10F56F10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515B5BE5-CFAA-7BFE-A643-F9160A905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2FD2E039-0EE5-EFCB-71DA-2EFC16AF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3483BDC-F893-C870-94F0-31F7BB4BE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defRPr/>
              </a:pPr>
              <a:endParaRPr lang="en-US" alt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D46891F9-89A2-2609-3628-8A97FBD9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3F1FA6D8-6A04-C9B8-9A22-A324564E6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D3459FB1-6557-A995-1F16-9C43954704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9F954F-4CFD-4AE2-837F-EE93DB1950FE}" type="datetime8">
              <a:rPr lang="pt-BR"/>
              <a:pPr>
                <a:defRPr/>
              </a:pPr>
              <a:t>20/03/2023 12:17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AD344E4-82C2-BAF2-2291-F99C516DD4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altLang="pt-BR" sz="3400">
                <a:latin typeface="Comic Sans MS" panose="030F0702030302020204" pitchFamily="66" charset="0"/>
              </a:rPr>
              <a:t>Sociologia Aplicada à  Administração</a:t>
            </a:r>
          </a:p>
        </p:txBody>
      </p:sp>
      <p:pic>
        <p:nvPicPr>
          <p:cNvPr id="5123" name="Imagem 1">
            <a:extLst>
              <a:ext uri="{FF2B5EF4-FFF2-40B4-BE49-F238E27FC236}">
                <a16:creationId xmlns:a16="http://schemas.microsoft.com/office/drawing/2014/main" id="{966BD7B6-D2C3-D811-0CD0-9D8AF5AFB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229100"/>
            <a:ext cx="47625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0F9DB948-D2EB-942E-A0EC-B7BD2558A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8640762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b="1" i="1"/>
              <a:t>TÓPICOS PARA EXPOSIÇÃO EM GRUPOS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pt-BR" altLang="pt-BR" i="1"/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b="1" i="1"/>
              <a:t>GRUPO A: </a:t>
            </a:r>
            <a:r>
              <a:rPr lang="pt-BR" altLang="pt-BR" i="1"/>
              <a:t>1.1.1, 1.1.2 e 1.1.3;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b="1" i="1"/>
              <a:t>GRUPO B: </a:t>
            </a:r>
            <a:r>
              <a:rPr lang="pt-BR" altLang="pt-BR" i="1"/>
              <a:t>1.2.1 e 1.2.2;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b="1" i="1"/>
              <a:t>GRUPO C: </a:t>
            </a:r>
            <a:r>
              <a:rPr lang="pt-BR" altLang="pt-BR" i="1"/>
              <a:t>1.3.1 e 1.3.2;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pt-BR" altLang="pt-BR" i="1"/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b="1" i="1"/>
              <a:t>DISCUSSÃO EM GRUPOS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pt-BR" altLang="pt-BR" i="1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i="1"/>
              <a:t>O caso dos vaqueiros operários (1ª parte) - cada grupo escolhe 1 (1 a 5) tópico para discussão  </a:t>
            </a:r>
            <a:endParaRPr lang="pt-BR" altLang="pt-BR" sz="1100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1">
            <a:extLst>
              <a:ext uri="{FF2B5EF4-FFF2-40B4-BE49-F238E27FC236}">
                <a16:creationId xmlns:a16="http://schemas.microsoft.com/office/drawing/2014/main" id="{6CA06A20-CEB0-EBAE-8849-07ED3C464F5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79712" y="764704"/>
            <a:ext cx="5789513" cy="7910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pt-BR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/>
                <a:cs typeface="Arial" charset="0"/>
              </a:rPr>
              <a:t>Sociologia Geral</a:t>
            </a:r>
            <a:endParaRPr lang="pt-BR" sz="3600" b="1" dirty="0"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pt-BR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/>
                <a:cs typeface="Arial" charset="0"/>
              </a:rPr>
              <a:t>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3F1B6EDD-A069-2D59-29E8-E983B2F4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864235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Sociologia: </a:t>
            </a:r>
            <a:r>
              <a:rPr lang="pt-BR" sz="2000" dirty="0">
                <a:latin typeface="Arial" charset="0"/>
                <a:cs typeface="Arial" charset="0"/>
              </a:rPr>
              <a:t>É a ciência que estuda a vida social humana (Horton &amp;Hunt). Pesquisa fenômenos que ocorrem na vida em sociedade. 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Ciência: </a:t>
            </a:r>
            <a:r>
              <a:rPr lang="pt-BR" sz="2000" dirty="0">
                <a:latin typeface="Arial" charset="0"/>
                <a:cs typeface="Arial" charset="0"/>
              </a:rPr>
              <a:t>A sociologia é considerada ciência por estar voltada para explicações de fenômenos sociais, </a:t>
            </a:r>
            <a:r>
              <a:rPr lang="pt-BR" sz="2000" b="1" dirty="0">
                <a:latin typeface="Arial" charset="0"/>
                <a:cs typeface="Arial" charset="0"/>
              </a:rPr>
              <a:t>ficando ao lado da Psicologia e da Antropologia, chamadas de Ciências Humanas por terem como finalidade o melhor conhecimento do Homem</a:t>
            </a:r>
            <a:r>
              <a:rPr lang="pt-BR" sz="2000" dirty="0">
                <a:latin typeface="Arial" charset="0"/>
                <a:cs typeface="Arial" charset="0"/>
              </a:rPr>
              <a:t>. 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sz="2000" b="1" dirty="0">
                <a:latin typeface="Arial" charset="0"/>
                <a:cs typeface="Arial" charset="0"/>
              </a:rPr>
              <a:t>Assuntos tratados pela Sociologia: </a:t>
            </a:r>
            <a:r>
              <a:rPr lang="pt-BR" sz="2000" dirty="0">
                <a:latin typeface="Arial" charset="0"/>
                <a:cs typeface="Arial" charset="0"/>
              </a:rPr>
              <a:t>A diferença entre culturas de diferentes sociedades, a divisão de classes sociais, etc. </a:t>
            </a:r>
          </a:p>
          <a:p>
            <a:pPr marL="342900" indent="-342900" eaLnBrk="1" hangingPunct="1">
              <a:buFont typeface="+mj-lt"/>
              <a:buAutoNum type="alphaLcParenR"/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1">
            <a:extLst>
              <a:ext uri="{FF2B5EF4-FFF2-40B4-BE49-F238E27FC236}">
                <a16:creationId xmlns:a16="http://schemas.microsoft.com/office/drawing/2014/main" id="{B5D04743-A9F5-0645-7635-DA051858AB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28875" y="908050"/>
            <a:ext cx="53403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pt-BR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/>
                <a:cs typeface="Arial" charset="0"/>
              </a:rPr>
              <a:t>Sociologia Aplicada</a:t>
            </a:r>
            <a:endParaRPr lang="pt-BR" sz="3600" b="1" dirty="0"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pt-BR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/>
                <a:cs typeface="Arial" charset="0"/>
              </a:rPr>
              <a:t>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748A5075-F7CF-B6FF-87AB-CE52FBDCD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64076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b="1" dirty="0">
                <a:latin typeface="Arial" charset="0"/>
                <a:cs typeface="Arial" charset="0"/>
              </a:rPr>
              <a:t>Deficiências das ciências quando isoladas: </a:t>
            </a:r>
          </a:p>
          <a:p>
            <a:pPr algn="just" eaLnBrk="1" hangingPunct="1">
              <a:defRPr/>
            </a:pPr>
            <a:endParaRPr lang="pt-BR" b="1" dirty="0"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Os </a:t>
            </a:r>
            <a:r>
              <a:rPr lang="pt-BR" b="1" dirty="0">
                <a:latin typeface="Arial" charset="0"/>
                <a:cs typeface="Arial" charset="0"/>
              </a:rPr>
              <a:t>SOCIÓLOGOS </a:t>
            </a:r>
            <a:r>
              <a:rPr lang="pt-BR" dirty="0">
                <a:latin typeface="Arial" charset="0"/>
                <a:cs typeface="Arial" charset="0"/>
              </a:rPr>
              <a:t>teorizam e buscam explicações dos fatos sociais observados, mas em geral param por aí, não buscando soluções para os assuntos organizacionais. </a:t>
            </a:r>
          </a:p>
          <a:p>
            <a:pPr algn="just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Os </a:t>
            </a:r>
            <a:r>
              <a:rPr lang="pt-BR" b="1" dirty="0">
                <a:latin typeface="Arial" charset="0"/>
                <a:cs typeface="Arial" charset="0"/>
              </a:rPr>
              <a:t>ADMINISTRADORES</a:t>
            </a:r>
            <a:r>
              <a:rPr lang="pt-BR" dirty="0">
                <a:latin typeface="Arial" charset="0"/>
                <a:cs typeface="Arial" charset="0"/>
              </a:rPr>
              <a:t> sugerem medidas praticas para se obter melhores resultados, mas com pouco embasamento teórico e muitos vieses, por só verem um lado da questão.</a:t>
            </a:r>
            <a:endParaRPr lang="pt-BR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2900" algn="just" eaLnBrk="1" hangingPunct="1">
              <a:defRPr/>
            </a:pPr>
            <a:endParaRPr lang="pt-BR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b="1" dirty="0">
                <a:latin typeface="Arial" charset="0"/>
                <a:cs typeface="Arial" charset="0"/>
              </a:rPr>
              <a:t>Objeto da Sociologia Aplicada:  Utiliza os conhecimentos da sociologia teórica para orientar os comportamentos coletivos, sendo portanto o ramo da sociologia voltado para a prática. </a:t>
            </a:r>
          </a:p>
          <a:p>
            <a:pPr algn="just" eaLnBrk="1" hangingPunct="1">
              <a:defRPr/>
            </a:pPr>
            <a:endParaRPr lang="pt-BR" b="1" dirty="0"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Por exemplo: o poder, a liderança, as resistências às mudanças, o surgimento de grupos informais, o aumento da participação das mulheres, e muitos outros fatos sociais dentro de diferentes instituições.</a:t>
            </a:r>
            <a:endParaRPr lang="en-US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1">
            <a:extLst>
              <a:ext uri="{FF2B5EF4-FFF2-40B4-BE49-F238E27FC236}">
                <a16:creationId xmlns:a16="http://schemas.microsoft.com/office/drawing/2014/main" id="{D149529A-D261-9042-0C83-9CBB549645E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28875" y="908050"/>
            <a:ext cx="53403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pt-BR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/>
                <a:cs typeface="Arial" charset="0"/>
              </a:rPr>
              <a:t>Uma Ponte entre a Sociologia e a Administração </a:t>
            </a:r>
            <a:endParaRPr lang="pt-BR" sz="3600" b="1" dirty="0"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pt-BR" sz="3600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/>
                <a:cs typeface="Arial" charset="0"/>
              </a:rPr>
              <a:t>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4E73D33B-8482-0B48-3901-3C7E9FE4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4313"/>
            <a:ext cx="88566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b="1" dirty="0">
                <a:latin typeface="Arial" charset="0"/>
                <a:cs typeface="Arial" charset="0"/>
              </a:rPr>
              <a:t>Sociologia x Administração: </a:t>
            </a:r>
            <a:r>
              <a:rPr lang="pt-BR" dirty="0">
                <a:latin typeface="Arial" charset="0"/>
                <a:cs typeface="Arial" charset="0"/>
              </a:rPr>
              <a:t>Os temas estudados pela sociologia aplicada despertam o interesse de supervisores, gerentes, diretores, e de pessoas que se preparam para assumir cargos de chefia, pois como líder têm a função de influenciar e coordenar pessoas pertencentes a grupos formais e informais, para conseguir isso precisam conhecer os processos que direcionam o comportamento de tais pessoas.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b="1" dirty="0"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b="1" dirty="0">
                <a:latin typeface="Arial" charset="0"/>
                <a:cs typeface="Arial" charset="0"/>
              </a:rPr>
              <a:t>Dois pilares de uma ponte: </a:t>
            </a:r>
            <a:r>
              <a:rPr lang="pt-BR" dirty="0">
                <a:latin typeface="Arial" charset="0"/>
                <a:cs typeface="Arial" charset="0"/>
              </a:rPr>
              <a:t>A Sociologia aplicada se torna, dessa forma, uma ponte que une teoria e pratica, apoiada nos pilares dos conhecimentos da sociologia teórica e da administração.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b="1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9220" name="Imagem 1">
            <a:extLst>
              <a:ext uri="{FF2B5EF4-FFF2-40B4-BE49-F238E27FC236}">
                <a16:creationId xmlns:a16="http://schemas.microsoft.com/office/drawing/2014/main" id="{B8D2BFA1-7989-7DC9-E83B-0A77ECD8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08500"/>
            <a:ext cx="4681538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11">
            <a:extLst>
              <a:ext uri="{FF2B5EF4-FFF2-40B4-BE49-F238E27FC236}">
                <a16:creationId xmlns:a16="http://schemas.microsoft.com/office/drawing/2014/main" id="{62D6D3BB-C9D3-4FE8-2B58-0AB2BDE47F5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79613" y="549275"/>
            <a:ext cx="53403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 panose="030F0702030302020204" pitchFamily="66" charset="0"/>
              </a:rPr>
              <a:t>As Organizações e as Empresas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361AABB0-1385-A9D1-4E24-A601E06C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525588"/>
            <a:ext cx="87122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b="1" dirty="0">
                <a:latin typeface="Arial" charset="0"/>
                <a:cs typeface="Arial" charset="0"/>
              </a:rPr>
              <a:t>Necessidades Primordiais: </a:t>
            </a:r>
            <a:r>
              <a:rPr lang="pt-BR" dirty="0">
                <a:latin typeface="Arial" charset="0"/>
                <a:cs typeface="Arial" charset="0"/>
              </a:rPr>
              <a:t>Desde os primórdios, para a obtenção da necessidade mais básica (alimento) o homem percebeu que tinha melhores resultados em grupo, quando uns assustavam os animais, outros os direcionavam para uma armadilha, onde outros homens o matavam de fato. </a:t>
            </a:r>
          </a:p>
          <a:p>
            <a:pPr algn="just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Assim surgiu a </a:t>
            </a:r>
            <a:r>
              <a:rPr lang="pt-BR" b="1" dirty="0">
                <a:latin typeface="Arial" charset="0"/>
                <a:cs typeface="Arial" charset="0"/>
              </a:rPr>
              <a:t>divisão do trabalho</a:t>
            </a:r>
            <a:r>
              <a:rPr lang="pt-BR" dirty="0">
                <a:latin typeface="Arial" charset="0"/>
                <a:cs typeface="Arial" charset="0"/>
              </a:rPr>
              <a:t>, que se tornava mais eficiente quando havia uma </a:t>
            </a:r>
            <a:r>
              <a:rPr lang="pt-BR" b="1" dirty="0">
                <a:latin typeface="Arial" charset="0"/>
                <a:cs typeface="Arial" charset="0"/>
              </a:rPr>
              <a:t>coordenação</a:t>
            </a:r>
            <a:r>
              <a:rPr lang="pt-BR" dirty="0">
                <a:latin typeface="Arial" charset="0"/>
                <a:cs typeface="Arial" charset="0"/>
              </a:rPr>
              <a:t> do trabalho. </a:t>
            </a:r>
          </a:p>
          <a:p>
            <a:pPr algn="just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 existência de tribos rivais ocasionaram combates, que causaram o surgimento da </a:t>
            </a:r>
            <a:r>
              <a:rPr lang="pt-BR" b="1" dirty="0">
                <a:latin typeface="Arial" charset="0"/>
                <a:cs typeface="Arial" charset="0"/>
              </a:rPr>
              <a:t>especialização</a:t>
            </a:r>
            <a:r>
              <a:rPr lang="pt-BR" dirty="0">
                <a:latin typeface="Arial" charset="0"/>
                <a:cs typeface="Arial" charset="0"/>
              </a:rPr>
              <a:t> dos guerreiros, assim como dos sacerdotes que intervinham para que os desígnios divinos lhes fossem favoráveis.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b="1" dirty="0"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b="1" dirty="0">
                <a:latin typeface="Arial" charset="0"/>
                <a:cs typeface="Arial" charset="0"/>
              </a:rPr>
              <a:t>Fatos Sociais x Organizações: </a:t>
            </a:r>
            <a:r>
              <a:rPr lang="pt-BR" dirty="0">
                <a:latin typeface="Arial" charset="0"/>
                <a:cs typeface="Arial" charset="0"/>
              </a:rPr>
              <a:t>Tais fatos fizeram surgir as primeiras organizações, reunindo um grupo que caçava, outro que plantava, os que lutavam, os que oravam, e consequentemente, um grupo que coordenava todos os demais.</a:t>
            </a:r>
            <a:endParaRPr lang="en-US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WordArt 11">
            <a:extLst>
              <a:ext uri="{FF2B5EF4-FFF2-40B4-BE49-F238E27FC236}">
                <a16:creationId xmlns:a16="http://schemas.microsoft.com/office/drawing/2014/main" id="{D881BA1B-E37D-952C-A289-CFCCB5A1DE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73263" y="908050"/>
            <a:ext cx="53403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 panose="030F0702030302020204" pitchFamily="66" charset="0"/>
              </a:rPr>
              <a:t>O Administrador e a Administração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79FD24A4-9C20-0B60-D3CE-BDB7FC0CC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8351837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sz="1600" b="1" dirty="0">
                <a:latin typeface="Arial" charset="0"/>
                <a:cs typeface="Arial" charset="0"/>
              </a:rPr>
              <a:t>O Administrador: </a:t>
            </a:r>
            <a:r>
              <a:rPr lang="pt-BR" sz="1600" dirty="0">
                <a:latin typeface="Arial" charset="0"/>
                <a:cs typeface="Arial" charset="0"/>
              </a:rPr>
              <a:t>Desde as primeiras grandes civilizações, como China e Egito, existiram funcionários públicos que são </a:t>
            </a:r>
            <a:r>
              <a:rPr lang="pt-BR" sz="1600" b="1" dirty="0">
                <a:latin typeface="Arial" charset="0"/>
                <a:cs typeface="Arial" charset="0"/>
              </a:rPr>
              <a:t>os antecedentes dos administradores</a:t>
            </a:r>
            <a:r>
              <a:rPr lang="pt-BR" sz="1600" dirty="0">
                <a:latin typeface="Arial" charset="0"/>
                <a:cs typeface="Arial" charset="0"/>
              </a:rPr>
              <a:t>, mas foi em decorrência do gigantismo das novas fábricas criadas </a:t>
            </a:r>
            <a:r>
              <a:rPr lang="pt-BR" sz="1600" b="1" dirty="0">
                <a:latin typeface="Arial" charset="0"/>
                <a:cs typeface="Arial" charset="0"/>
              </a:rPr>
              <a:t>na revolução industrial </a:t>
            </a:r>
            <a:r>
              <a:rPr lang="pt-BR" sz="1600" dirty="0">
                <a:latin typeface="Arial" charset="0"/>
                <a:cs typeface="Arial" charset="0"/>
              </a:rPr>
              <a:t>na segunda metade do século XIX que </a:t>
            </a:r>
            <a:r>
              <a:rPr lang="pt-BR" sz="1600" b="1" dirty="0">
                <a:latin typeface="Arial" charset="0"/>
                <a:cs typeface="Arial" charset="0"/>
              </a:rPr>
              <a:t>surgiram os administradores </a:t>
            </a:r>
            <a:r>
              <a:rPr lang="pt-BR" sz="1600" dirty="0">
                <a:latin typeface="Arial" charset="0"/>
                <a:cs typeface="Arial" charset="0"/>
              </a:rPr>
              <a:t>como são conhecidos hoje.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sz="1600" b="1" dirty="0"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sz="1600" b="1" dirty="0">
                <a:latin typeface="Arial" charset="0"/>
                <a:cs typeface="Arial" charset="0"/>
              </a:rPr>
              <a:t>A Administração: </a:t>
            </a:r>
            <a:r>
              <a:rPr lang="pt-BR" sz="1600" dirty="0">
                <a:latin typeface="Arial" charset="0"/>
                <a:cs typeface="Arial" charset="0"/>
              </a:rPr>
              <a:t>No passado, pessoas com habilidades e experiências obtidas pela prática reuniram técnicas de forma sistemática que hoje formam o que conhecemos por administração. </a:t>
            </a: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endParaRPr lang="pt-BR" sz="1600" dirty="0">
              <a:latin typeface="Arial" charset="0"/>
              <a:cs typeface="Arial" charset="0"/>
            </a:endParaRPr>
          </a:p>
          <a:p>
            <a:pPr marL="342900" indent="-342900" algn="just" eaLnBrk="1" hangingPunct="1">
              <a:buFont typeface="+mj-lt"/>
              <a:buAutoNum type="alphaLcParenR"/>
              <a:defRPr/>
            </a:pPr>
            <a:r>
              <a:rPr lang="pt-BR" sz="1600" b="1" dirty="0">
                <a:latin typeface="Arial" charset="0"/>
                <a:cs typeface="Arial" charset="0"/>
              </a:rPr>
              <a:t>Prática x Ciência: </a:t>
            </a:r>
            <a:r>
              <a:rPr lang="pt-BR" sz="1600" dirty="0">
                <a:latin typeface="Arial" charset="0"/>
                <a:cs typeface="Arial" charset="0"/>
              </a:rPr>
              <a:t>Assim como a engenharia aplica técnicas baseadas em ciências como física e matemática, a </a:t>
            </a:r>
            <a:r>
              <a:rPr lang="pt-BR" sz="1600" b="1" dirty="0">
                <a:latin typeface="Arial" charset="0"/>
                <a:cs typeface="Arial" charset="0"/>
              </a:rPr>
              <a:t>Administração apoia-se na Antropologia, Psicologia, Economia, Direito, Matemática, Sociologia entre outras</a:t>
            </a:r>
            <a:r>
              <a:rPr lang="pt-BR" sz="1600" dirty="0">
                <a:latin typeface="Arial" charset="0"/>
                <a:cs typeface="Arial" charset="0"/>
              </a:rPr>
              <a:t>.  </a:t>
            </a:r>
            <a:endParaRPr lang="en-US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11">
            <a:extLst>
              <a:ext uri="{FF2B5EF4-FFF2-40B4-BE49-F238E27FC236}">
                <a16:creationId xmlns:a16="http://schemas.microsoft.com/office/drawing/2014/main" id="{380FB498-9B9C-2AE2-BEC2-A90ABF2A432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87450" y="908050"/>
            <a:ext cx="65817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 panose="030F0702030302020204" pitchFamily="66" charset="0"/>
              </a:rPr>
              <a:t>A Organização é constituída por partes interligadas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BB8C0416-A3D5-8A48-CB94-604656667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85938"/>
            <a:ext cx="824706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defRPr/>
            </a:pPr>
            <a:r>
              <a:rPr lang="pt-B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organizações e suas partes formam o primeiro pilar:</a:t>
            </a:r>
          </a:p>
          <a:p>
            <a:pPr marL="342900" indent="-342900" algn="just" eaLnBrk="1" hangingPunct="1">
              <a:defRPr/>
            </a:pP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/>
              <a:t>As organizações com o passar dos anos, vem se tornando entes bastante complexos. Até um determinado ponto em que torna-se inviável analisá-la como um todo.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pt-BR" dirty="0"/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pt-BR" dirty="0"/>
              <a:t>Convém então repartir a organização em divisões, como departamentos e seções, afim de facilitar sua compreensão e tornar mais eficaz e eficiente a administração da mesma.</a:t>
            </a:r>
          </a:p>
          <a:p>
            <a:pPr marL="342900" indent="-342900" algn="just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WordArt 11">
            <a:extLst>
              <a:ext uri="{FF2B5EF4-FFF2-40B4-BE49-F238E27FC236}">
                <a16:creationId xmlns:a16="http://schemas.microsoft.com/office/drawing/2014/main" id="{C77CC211-6E3E-2C76-C6E6-06718054E2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81113" y="549275"/>
            <a:ext cx="65817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 panose="030F0702030302020204" pitchFamily="66" charset="0"/>
              </a:rPr>
              <a:t>A Organização é constituída por partes interligadas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BD68F0DB-622B-AA69-0797-4678FF0E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53440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defRPr/>
            </a:pPr>
            <a:r>
              <a:rPr lang="pt-B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partes que compõe a organização </a:t>
            </a:r>
          </a:p>
          <a:p>
            <a:pPr marL="342900" indent="-342900" algn="just" eaLnBrk="1" hangingPunct="1">
              <a:defRPr/>
            </a:pP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pt-BR" b="1" dirty="0"/>
              <a:t>Núcleo operacional:</a:t>
            </a:r>
            <a:r>
              <a:rPr lang="pt-BR" dirty="0"/>
              <a:t> é o grupo de pessoas que executam as tarefas da empresa com a finalidade de satisfazer o cliente;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pt-BR" dirty="0"/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pt-BR" b="1" dirty="0"/>
              <a:t>Cúpula estratégica:</a:t>
            </a:r>
            <a:r>
              <a:rPr lang="pt-BR" dirty="0"/>
              <a:t> Grupo responsável pela eficácia dos trabalhos executados na organização;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pt-BR" dirty="0"/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pt-BR" b="1" dirty="0"/>
              <a:t>Linha intermediaria: </a:t>
            </a:r>
            <a:r>
              <a:rPr lang="pt-BR" dirty="0"/>
              <a:t>indivíduos que resolvem as possíveis dificuldades da organização;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pt-BR" dirty="0"/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pt-BR" b="1" dirty="0"/>
              <a:t>Tecnoestrutura:</a:t>
            </a:r>
            <a:r>
              <a:rPr lang="pt-BR" dirty="0"/>
              <a:t> é o grupo que planeja, padroniza os produtos e serviços, controla a sua qualidade além de treinar os participantes;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endParaRPr lang="pt-BR" dirty="0"/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pt-BR" b="1" dirty="0"/>
              <a:t>Assessorias de apoio:</a:t>
            </a:r>
            <a:r>
              <a:rPr lang="pt-BR" dirty="0"/>
              <a:t> são serviços prestados por terceiros que realizam funções como a limpeza, segurança, etc.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11">
            <a:extLst>
              <a:ext uri="{FF2B5EF4-FFF2-40B4-BE49-F238E27FC236}">
                <a16:creationId xmlns:a16="http://schemas.microsoft.com/office/drawing/2014/main" id="{9AC9E64F-B824-D5BA-D49C-736DB2588B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6510337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Comic Sans MS" panose="030F0702030302020204" pitchFamily="66" charset="0"/>
              </a:rPr>
              <a:t>A Organização é constituída por partes interligadas </a:t>
            </a: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36349E46-FCFD-9F12-9C5B-4225C110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341438"/>
            <a:ext cx="7786688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defRPr/>
            </a:pPr>
            <a:r>
              <a:rPr lang="pt-BR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partes que compõe a organização </a:t>
            </a:r>
          </a:p>
          <a:p>
            <a:pPr marL="342900" indent="-342900" algn="just" eaLnBrk="1" hangingPunct="1">
              <a:defRPr/>
            </a:pP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algn="r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14340" name="Imagem 1">
            <a:extLst>
              <a:ext uri="{FF2B5EF4-FFF2-40B4-BE49-F238E27FC236}">
                <a16:creationId xmlns:a16="http://schemas.microsoft.com/office/drawing/2014/main" id="{50FD3E77-73D3-FD86-BFD8-E7BD692E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705485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4FE204E5376645A381F7DCD51AB2A2" ma:contentTypeVersion="2" ma:contentTypeDescription="Crie um novo documento." ma:contentTypeScope="" ma:versionID="56b1e865e17e10dead2be7c79ed7b458">
  <xsd:schema xmlns:xsd="http://www.w3.org/2001/XMLSchema" xmlns:xs="http://www.w3.org/2001/XMLSchema" xmlns:p="http://schemas.microsoft.com/office/2006/metadata/properties" xmlns:ns2="2bf38b1f-f2f3-456b-aa36-13bcb5f55f60" targetNamespace="http://schemas.microsoft.com/office/2006/metadata/properties" ma:root="true" ma:fieldsID="c2f511f9ff293916cb5f547d7d88ff54" ns2:_="">
    <xsd:import namespace="2bf38b1f-f2f3-456b-aa36-13bcb5f55f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38b1f-f2f3-456b-aa36-13bcb5f55f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DBDC18-6FF2-46BF-9216-7C603E1990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45B6-56FB-48E2-AA1B-849DA48F263B}"/>
</file>

<file path=customXml/itemProps3.xml><?xml version="1.0" encoding="utf-8"?>
<ds:datastoreItem xmlns:ds="http://schemas.openxmlformats.org/officeDocument/2006/customXml" ds:itemID="{0CF45A61-8A9A-46F3-9A16-3C98A2D772A5}"/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1943</TotalTime>
  <Words>852</Words>
  <Application>Microsoft Office PowerPoint</Application>
  <PresentationFormat>Apresentação na tela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Pixel</vt:lpstr>
      <vt:lpstr>Sociologia Aplicada à  Administração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computadores em casa, em rede local e na Internet</dc:title>
  <dc:creator>Familia Oliveira</dc:creator>
  <cp:lastModifiedBy>Cintia</cp:lastModifiedBy>
  <cp:revision>135</cp:revision>
  <dcterms:created xsi:type="dcterms:W3CDTF">2011-07-20T22:39:05Z</dcterms:created>
  <dcterms:modified xsi:type="dcterms:W3CDTF">2023-03-20T19:18:02Z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0x010100214FE204E5376645A381F7DCD51AB2A2</vt:lpwstr>
  </property>
</Properties>
</file>