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76" r:id="rId5"/>
    <p:sldMasterId id="2147483696" r:id="rId6"/>
    <p:sldMasterId id="2147483732" r:id="rId7"/>
    <p:sldMasterId id="2147483733" r:id="rId8"/>
  </p:sldMasterIdLst>
  <p:notesMasterIdLst>
    <p:notesMasterId r:id="rId10"/>
  </p:notesMasterIdLst>
  <p:handoutMasterIdLst>
    <p:handoutMasterId r:id="rId11"/>
  </p:handoutMasterIdLst>
  <p:sldIdLst>
    <p:sldId id="371" r:id="rId9"/>
  </p:sldIdLst>
  <p:sldSz cx="12252325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3565A"/>
    <a:srgbClr val="3A913F"/>
    <a:srgbClr val="353533"/>
    <a:srgbClr val="EC008C"/>
    <a:srgbClr val="F468D9"/>
    <a:srgbClr val="260424"/>
    <a:srgbClr val="FFCD00"/>
    <a:srgbClr val="EA7600"/>
    <a:srgbClr val="F8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07" d="100"/>
          <a:sy n="107" d="100"/>
        </p:scale>
        <p:origin x="120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-7836"/>
    </p:cViewPr>
  </p:sorterViewPr>
  <p:notesViewPr>
    <p:cSldViewPr showGuides="1">
      <p:cViewPr varScale="1">
        <p:scale>
          <a:sx n="83" d="100"/>
          <a:sy n="83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2E19-BCFD-42F4-8C59-A93C093D30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A7B5A-D228-401E-9AB2-1C2CB65C4B8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62050"/>
            <a:ext cx="56038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794A8-DC8C-4DDF-A0B9-8E0C2661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252325" cy="4754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749808" tIns="2651760" rIns="4389120" bIns="0"/>
          <a:lstStyle>
            <a:lvl1pPr>
              <a:lnSpc>
                <a:spcPts val="32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808" y="3969038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D0B42CC-D017-49E6-86B5-D0C162DFBBF8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19088" y="2727980"/>
            <a:ext cx="5832140" cy="4133286"/>
          </a:xfrm>
          <a:custGeom>
            <a:avLst/>
            <a:gdLst>
              <a:gd name="connsiteX0" fmla="*/ 0 w 5832140"/>
              <a:gd name="connsiteY0" fmla="*/ 0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0 w 5832140"/>
              <a:gd name="connsiteY4" fmla="*/ 0 h 4236450"/>
              <a:gd name="connsiteX0" fmla="*/ 4302034 w 5832140"/>
              <a:gd name="connsiteY0" fmla="*/ 322217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02034 w 5832140"/>
              <a:gd name="connsiteY4" fmla="*/ 322217 h 4236450"/>
              <a:gd name="connsiteX0" fmla="*/ 4251490 w 5832140"/>
              <a:gd name="connsiteY0" fmla="*/ 115443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15443 h 4236450"/>
              <a:gd name="connsiteX0" fmla="*/ 4320938 w 5832140"/>
              <a:gd name="connsiteY0" fmla="*/ 141486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20938 w 5832140"/>
              <a:gd name="connsiteY4" fmla="*/ 141486 h 4236450"/>
              <a:gd name="connsiteX0" fmla="*/ 4251490 w 5832140"/>
              <a:gd name="connsiteY0" fmla="*/ 109655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09655 h 4236450"/>
              <a:gd name="connsiteX0" fmla="*/ 4251490 w 5832140"/>
              <a:gd name="connsiteY0" fmla="*/ 0 h 4126795"/>
              <a:gd name="connsiteX1" fmla="*/ 5832140 w 5832140"/>
              <a:gd name="connsiteY1" fmla="*/ 1554206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580680 w 5832140"/>
              <a:gd name="connsiteY2" fmla="*/ 3940649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30061"/>
              <a:gd name="connsiteX1" fmla="*/ 5832140 w 5832140"/>
              <a:gd name="connsiteY1" fmla="*/ 1613109 h 4130061"/>
              <a:gd name="connsiteX2" fmla="*/ 5828875 w 5832140"/>
              <a:gd name="connsiteY2" fmla="*/ 4130061 h 4130061"/>
              <a:gd name="connsiteX3" fmla="*/ 0 w 5832140"/>
              <a:gd name="connsiteY3" fmla="*/ 4126795 h 4130061"/>
              <a:gd name="connsiteX4" fmla="*/ 4251490 w 5832140"/>
              <a:gd name="connsiteY4" fmla="*/ 0 h 4130061"/>
              <a:gd name="connsiteX0" fmla="*/ 4234430 w 5832140"/>
              <a:gd name="connsiteY0" fmla="*/ 0 h 4123237"/>
              <a:gd name="connsiteX1" fmla="*/ 5832140 w 5832140"/>
              <a:gd name="connsiteY1" fmla="*/ 1606285 h 4123237"/>
              <a:gd name="connsiteX2" fmla="*/ 5828875 w 5832140"/>
              <a:gd name="connsiteY2" fmla="*/ 4123237 h 4123237"/>
              <a:gd name="connsiteX3" fmla="*/ 0 w 5832140"/>
              <a:gd name="connsiteY3" fmla="*/ 4119971 h 4123237"/>
              <a:gd name="connsiteX4" fmla="*/ 4234430 w 5832140"/>
              <a:gd name="connsiteY4" fmla="*/ 0 h 4123237"/>
              <a:gd name="connsiteX0" fmla="*/ 4329890 w 5832140"/>
              <a:gd name="connsiteY0" fmla="*/ 0 h 4130774"/>
              <a:gd name="connsiteX1" fmla="*/ 5832140 w 5832140"/>
              <a:gd name="connsiteY1" fmla="*/ 1613822 h 4130774"/>
              <a:gd name="connsiteX2" fmla="*/ 5828875 w 5832140"/>
              <a:gd name="connsiteY2" fmla="*/ 4130774 h 4130774"/>
              <a:gd name="connsiteX3" fmla="*/ 0 w 5832140"/>
              <a:gd name="connsiteY3" fmla="*/ 4127508 h 4130774"/>
              <a:gd name="connsiteX4" fmla="*/ 4329890 w 5832140"/>
              <a:gd name="connsiteY4" fmla="*/ 0 h 4130774"/>
              <a:gd name="connsiteX0" fmla="*/ 4236942 w 5832140"/>
              <a:gd name="connsiteY0" fmla="*/ 0 h 4133286"/>
              <a:gd name="connsiteX1" fmla="*/ 5832140 w 5832140"/>
              <a:gd name="connsiteY1" fmla="*/ 1616334 h 4133286"/>
              <a:gd name="connsiteX2" fmla="*/ 5828875 w 5832140"/>
              <a:gd name="connsiteY2" fmla="*/ 4133286 h 4133286"/>
              <a:gd name="connsiteX3" fmla="*/ 0 w 5832140"/>
              <a:gd name="connsiteY3" fmla="*/ 4130020 h 4133286"/>
              <a:gd name="connsiteX4" fmla="*/ 4236942 w 5832140"/>
              <a:gd name="connsiteY4" fmla="*/ 0 h 41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140" h="4133286">
                <a:moveTo>
                  <a:pt x="4236942" y="0"/>
                </a:moveTo>
                <a:lnTo>
                  <a:pt x="5832140" y="1616334"/>
                </a:lnTo>
                <a:cubicBezTo>
                  <a:pt x="5831052" y="2455318"/>
                  <a:pt x="5829963" y="3294302"/>
                  <a:pt x="5828875" y="4133286"/>
                </a:cubicBezTo>
                <a:lnTo>
                  <a:pt x="0" y="4130020"/>
                </a:lnTo>
                <a:lnTo>
                  <a:pt x="4236942" y="0"/>
                </a:lnTo>
                <a:close/>
              </a:path>
            </a:pathLst>
          </a:custGeo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</a:t>
            </a:r>
            <a:br>
              <a:rPr lang="pt-BR"/>
            </a:br>
            <a:r>
              <a:rPr lang="pt-BR"/>
              <a:t>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5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cabeç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36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 e grade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9496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43083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46987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539496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343083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8146987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5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cinz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vermelh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30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az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70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rox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52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2252325" cy="62636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245035" y="1230312"/>
            <a:ext cx="5468112" cy="17414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6245035" y="3157538"/>
            <a:ext cx="5468112" cy="3106102"/>
          </a:xfrm>
        </p:spPr>
        <p:txBody>
          <a:bodyPr/>
          <a:lstStyle>
            <a:lvl1pPr>
              <a:spcAft>
                <a:spcPts val="0"/>
              </a:spcAft>
              <a:defRPr sz="24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1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252325" cy="6263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9496" y="1230314"/>
            <a:ext cx="5468112" cy="1550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539496" y="3157538"/>
            <a:ext cx="5468112" cy="3106102"/>
          </a:xfrm>
        </p:spPr>
        <p:txBody>
          <a:bodyPr/>
          <a:lstStyle>
            <a:lvl1pPr>
              <a:spcAft>
                <a:spcPts val="0"/>
              </a:spcAft>
              <a:defRPr sz="24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04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539495" y="1509717"/>
            <a:ext cx="7370064" cy="4753927"/>
          </a:xfrm>
        </p:spPr>
        <p:txBody>
          <a:bodyPr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539496" y="274324"/>
            <a:ext cx="11173968" cy="8240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2252325" cy="6263639"/>
          </a:xfrm>
        </p:spPr>
        <p:txBody>
          <a:bodyPr anchor="t" anchorCtr="0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04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2 colunas destaqu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3987"/>
            <a:ext cx="12252325" cy="62596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6" y="1509717"/>
            <a:ext cx="5468112" cy="4753927"/>
          </a:xfrm>
          <a:solidFill>
            <a:schemeClr val="bg1">
              <a:alpha val="25000"/>
            </a:schemeClr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5035" y="1509717"/>
            <a:ext cx="5468112" cy="4753927"/>
          </a:xfrm>
          <a:solidFill>
            <a:schemeClr val="bg1">
              <a:alpha val="25000"/>
            </a:schemeClr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foto e aviso leg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252325" cy="4754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749808" tIns="2651760" rIns="4389120" bIns="0"/>
          <a:lstStyle>
            <a:lvl1pPr>
              <a:lnSpc>
                <a:spcPts val="32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808" y="3969038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D83DBA2-7417-49CF-8724-74847B90DA8E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19088" y="2727980"/>
            <a:ext cx="5832140" cy="4133286"/>
          </a:xfrm>
          <a:custGeom>
            <a:avLst/>
            <a:gdLst>
              <a:gd name="connsiteX0" fmla="*/ 0 w 5832140"/>
              <a:gd name="connsiteY0" fmla="*/ 0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0 w 5832140"/>
              <a:gd name="connsiteY4" fmla="*/ 0 h 4236450"/>
              <a:gd name="connsiteX0" fmla="*/ 4302034 w 5832140"/>
              <a:gd name="connsiteY0" fmla="*/ 322217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02034 w 5832140"/>
              <a:gd name="connsiteY4" fmla="*/ 322217 h 4236450"/>
              <a:gd name="connsiteX0" fmla="*/ 4251490 w 5832140"/>
              <a:gd name="connsiteY0" fmla="*/ 115443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15443 h 4236450"/>
              <a:gd name="connsiteX0" fmla="*/ 4320938 w 5832140"/>
              <a:gd name="connsiteY0" fmla="*/ 141486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20938 w 5832140"/>
              <a:gd name="connsiteY4" fmla="*/ 141486 h 4236450"/>
              <a:gd name="connsiteX0" fmla="*/ 4251490 w 5832140"/>
              <a:gd name="connsiteY0" fmla="*/ 109655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09655 h 4236450"/>
              <a:gd name="connsiteX0" fmla="*/ 4251490 w 5832140"/>
              <a:gd name="connsiteY0" fmla="*/ 0 h 4126795"/>
              <a:gd name="connsiteX1" fmla="*/ 5832140 w 5832140"/>
              <a:gd name="connsiteY1" fmla="*/ 1554206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580680 w 5832140"/>
              <a:gd name="connsiteY2" fmla="*/ 3940649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30061"/>
              <a:gd name="connsiteX1" fmla="*/ 5832140 w 5832140"/>
              <a:gd name="connsiteY1" fmla="*/ 1613109 h 4130061"/>
              <a:gd name="connsiteX2" fmla="*/ 5828875 w 5832140"/>
              <a:gd name="connsiteY2" fmla="*/ 4130061 h 4130061"/>
              <a:gd name="connsiteX3" fmla="*/ 0 w 5832140"/>
              <a:gd name="connsiteY3" fmla="*/ 4126795 h 4130061"/>
              <a:gd name="connsiteX4" fmla="*/ 4251490 w 5832140"/>
              <a:gd name="connsiteY4" fmla="*/ 0 h 4130061"/>
              <a:gd name="connsiteX0" fmla="*/ 4234430 w 5832140"/>
              <a:gd name="connsiteY0" fmla="*/ 0 h 4123237"/>
              <a:gd name="connsiteX1" fmla="*/ 5832140 w 5832140"/>
              <a:gd name="connsiteY1" fmla="*/ 1606285 h 4123237"/>
              <a:gd name="connsiteX2" fmla="*/ 5828875 w 5832140"/>
              <a:gd name="connsiteY2" fmla="*/ 4123237 h 4123237"/>
              <a:gd name="connsiteX3" fmla="*/ 0 w 5832140"/>
              <a:gd name="connsiteY3" fmla="*/ 4119971 h 4123237"/>
              <a:gd name="connsiteX4" fmla="*/ 4234430 w 5832140"/>
              <a:gd name="connsiteY4" fmla="*/ 0 h 4123237"/>
              <a:gd name="connsiteX0" fmla="*/ 4329890 w 5832140"/>
              <a:gd name="connsiteY0" fmla="*/ 0 h 4130774"/>
              <a:gd name="connsiteX1" fmla="*/ 5832140 w 5832140"/>
              <a:gd name="connsiteY1" fmla="*/ 1613822 h 4130774"/>
              <a:gd name="connsiteX2" fmla="*/ 5828875 w 5832140"/>
              <a:gd name="connsiteY2" fmla="*/ 4130774 h 4130774"/>
              <a:gd name="connsiteX3" fmla="*/ 0 w 5832140"/>
              <a:gd name="connsiteY3" fmla="*/ 4127508 h 4130774"/>
              <a:gd name="connsiteX4" fmla="*/ 4329890 w 5832140"/>
              <a:gd name="connsiteY4" fmla="*/ 0 h 4130774"/>
              <a:gd name="connsiteX0" fmla="*/ 4236942 w 5832140"/>
              <a:gd name="connsiteY0" fmla="*/ 0 h 4133286"/>
              <a:gd name="connsiteX1" fmla="*/ 5832140 w 5832140"/>
              <a:gd name="connsiteY1" fmla="*/ 1616334 h 4133286"/>
              <a:gd name="connsiteX2" fmla="*/ 5828875 w 5832140"/>
              <a:gd name="connsiteY2" fmla="*/ 4133286 h 4133286"/>
              <a:gd name="connsiteX3" fmla="*/ 0 w 5832140"/>
              <a:gd name="connsiteY3" fmla="*/ 4130020 h 4133286"/>
              <a:gd name="connsiteX4" fmla="*/ 4236942 w 5832140"/>
              <a:gd name="connsiteY4" fmla="*/ 0 h 41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140" h="4133286">
                <a:moveTo>
                  <a:pt x="4236942" y="0"/>
                </a:moveTo>
                <a:lnTo>
                  <a:pt x="5832140" y="1616334"/>
                </a:lnTo>
                <a:cubicBezTo>
                  <a:pt x="5831052" y="2455318"/>
                  <a:pt x="5829963" y="3294302"/>
                  <a:pt x="5828875" y="4133286"/>
                </a:cubicBezTo>
                <a:lnTo>
                  <a:pt x="0" y="4130020"/>
                </a:lnTo>
                <a:lnTo>
                  <a:pt x="4236942" y="0"/>
                </a:lnTo>
                <a:close/>
              </a:path>
            </a:pathLst>
          </a:custGeo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</a:t>
            </a:r>
            <a:br>
              <a:rPr lang="pt-BR"/>
            </a:br>
            <a:r>
              <a:rPr lang="pt-BR"/>
              <a:t>adicionar uma imagem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9300" y="6400800"/>
            <a:ext cx="4005262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605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3 colunas destaqu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5" y="2098676"/>
            <a:ext cx="3566160" cy="4164965"/>
          </a:xfrm>
          <a:solidFill>
            <a:srgbClr val="512D6D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43082" y="2098676"/>
            <a:ext cx="3566160" cy="4164965"/>
          </a:xfrm>
          <a:solidFill>
            <a:srgbClr val="CB2C30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146986" y="2098676"/>
            <a:ext cx="3566160" cy="4164965"/>
          </a:xfrm>
          <a:solidFill>
            <a:srgbClr val="00A3E0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 hidden="1"/>
          <p:cNvSpPr>
            <a:spLocks noGrp="1"/>
          </p:cNvSpPr>
          <p:nvPr>
            <p:ph type="pic" sz="quarter" idx="12"/>
          </p:nvPr>
        </p:nvSpPr>
        <p:spPr>
          <a:xfrm>
            <a:off x="0" y="3987"/>
            <a:ext cx="12252325" cy="62596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42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3 colunas destaque al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39495" y="2743203"/>
            <a:ext cx="3566160" cy="3516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5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43082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146986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343082" y="2743200"/>
            <a:ext cx="3566160" cy="3520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46986" y="2743200"/>
            <a:ext cx="3566160" cy="3520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72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 de texto_foto vertical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5468112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1509716"/>
            <a:ext cx="5468112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245035" y="-1"/>
            <a:ext cx="6003639" cy="6259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22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cronogram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8463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9496" y="1509717"/>
            <a:ext cx="5468112" cy="2909887"/>
          </a:xfrm>
          <a:prstGeom prst="rect">
            <a:avLst/>
          </a:prstGeom>
        </p:spPr>
        <p:txBody>
          <a:bodyPr lIns="0" tIns="0" rIns="0" bIns="0"/>
          <a:lstStyle>
            <a:lvl1pPr marL="822941" indent="-822941">
              <a:spcAft>
                <a:spcPts val="0"/>
              </a:spcAft>
              <a:buFontTx/>
              <a:buNone/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5035" y="1509713"/>
            <a:ext cx="5468112" cy="4749800"/>
          </a:xfrm>
          <a:prstGeom prst="rect">
            <a:avLst/>
          </a:prstGeom>
        </p:spPr>
        <p:txBody>
          <a:bodyPr lIns="0" tIns="0" rIns="0" bIns="0"/>
          <a:lstStyle>
            <a:lvl1pPr marL="914378" indent="-914378">
              <a:spcAft>
                <a:spcPts val="0"/>
              </a:spcAft>
              <a:defRPr lang="en-US" sz="20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adrão) 2 colun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4271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9496" y="1509713"/>
            <a:ext cx="5468112" cy="2907792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5035" y="1509713"/>
            <a:ext cx="5468112" cy="4745736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0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adrão) 1 colu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6" y="6259516"/>
            <a:ext cx="166846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41130" y="1509713"/>
            <a:ext cx="9272016" cy="4749800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08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echamen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44" y="3135492"/>
            <a:ext cx="3840480" cy="70875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white">
          <a:xfrm>
            <a:off x="0" y="6096000"/>
            <a:ext cx="1225232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0256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echamento com aviso legal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44" y="3135492"/>
            <a:ext cx="3840480" cy="70875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white">
          <a:xfrm>
            <a:off x="0" y="6096000"/>
            <a:ext cx="1225232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Box 3"/>
          <p:cNvSpPr txBox="1"/>
          <p:nvPr userDrawn="1"/>
        </p:nvSpPr>
        <p:spPr>
          <a:xfrm>
            <a:off x="544513" y="6272784"/>
            <a:ext cx="11172825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m foto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3968496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63E321F-85DB-4753-A515-3AC2953AB314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9300" y="2651764"/>
            <a:ext cx="5781583" cy="1307465"/>
          </a:xfrm>
        </p:spPr>
        <p:txBody>
          <a:bodyPr/>
          <a:lstStyle>
            <a:lvl1pPr>
              <a:lnSpc>
                <a:spcPts val="3200"/>
              </a:lnSpc>
              <a:defRPr/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m foto/com aviso legal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3968496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7317C2FD-2D4D-412B-B6BC-7CFB7965FABA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9300" y="2651764"/>
            <a:ext cx="5781583" cy="1307465"/>
          </a:xfrm>
        </p:spPr>
        <p:txBody>
          <a:bodyPr/>
          <a:lstStyle>
            <a:lvl1pPr>
              <a:lnSpc>
                <a:spcPts val="3200"/>
              </a:lnSpc>
              <a:defRPr/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9300" y="6400800"/>
            <a:ext cx="3929062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4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9496" y="1509716"/>
            <a:ext cx="11173968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6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39496" y="1509714"/>
            <a:ext cx="5468112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245035" y="1509712"/>
            <a:ext cx="5468112" cy="47529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74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39496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43083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45464" y="1509716"/>
            <a:ext cx="3566160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42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a coluna lar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39496" y="1509716"/>
            <a:ext cx="7370064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8146987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a coluna est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9496" y="1509716"/>
            <a:ext cx="3566160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343083" y="1509712"/>
            <a:ext cx="7370064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808" y="5952748"/>
            <a:ext cx="2756773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38A15C67-9E80-4CC7-BEC6-F32001A1EFA0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49808" y="2944976"/>
            <a:ext cx="5991387" cy="2011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39" r:id="rId2"/>
    <p:sldLayoutId id="2147483726" r:id="rId3"/>
    <p:sldLayoutId id="2147483740" r:id="rId4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9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2" userDrawn="1">
          <p15:clr>
            <a:srgbClr val="F26B43"/>
          </p15:clr>
        </p15:guide>
        <p15:guide id="3" orient="horz" pos="1866" userDrawn="1">
          <p15:clr>
            <a:srgbClr val="F26B43"/>
          </p15:clr>
        </p15:guide>
        <p15:guide id="4" orient="horz" pos="249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049256" y="625970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496" y="1508760"/>
            <a:ext cx="11173968" cy="4754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rgbClr val="53565A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3" r:id="rId4"/>
    <p:sldLayoutId id="2147483694" r:id="rId5"/>
    <p:sldLayoutId id="2147483695" r:id="rId6"/>
    <p:sldLayoutId id="2147483691" r:id="rId7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182875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6pPr>
      <a:lvl7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7pPr>
      <a:lvl8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8pPr>
      <a:lvl9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2" pos="1390" userDrawn="1">
          <p15:clr>
            <a:srgbClr val="F26B43"/>
          </p15:clr>
        </p15:guide>
        <p15:guide id="13" pos="1538" userDrawn="1">
          <p15:clr>
            <a:srgbClr val="F26B43"/>
          </p15:clr>
        </p15:guide>
        <p15:guide id="14" pos="2585" userDrawn="1">
          <p15:clr>
            <a:srgbClr val="F26B43"/>
          </p15:clr>
        </p15:guide>
        <p15:guide id="15" pos="2736" userDrawn="1">
          <p15:clr>
            <a:srgbClr val="F26B43"/>
          </p15:clr>
        </p15:guide>
        <p15:guide id="16" pos="3785" userDrawn="1">
          <p15:clr>
            <a:srgbClr val="F26B43"/>
          </p15:clr>
        </p15:guide>
        <p15:guide id="17" pos="3931" userDrawn="1">
          <p15:clr>
            <a:srgbClr val="F26B43"/>
          </p15:clr>
        </p15:guide>
        <p15:guide id="18" pos="4982" userDrawn="1">
          <p15:clr>
            <a:srgbClr val="F26B43"/>
          </p15:clr>
        </p15:guide>
        <p15:guide id="19" pos="5132" userDrawn="1">
          <p15:clr>
            <a:srgbClr val="F26B43"/>
          </p15:clr>
        </p15:guide>
        <p15:guide id="20" pos="6178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78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0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251454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9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624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9" orient="horz" pos="2296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22" pos="7380" userDrawn="1">
          <p15:clr>
            <a:srgbClr val="F26B43"/>
          </p15:clr>
        </p15:guide>
        <p15:guide id="23" orient="horz" pos="1391" userDrawn="1">
          <p15:clr>
            <a:srgbClr val="F26B43"/>
          </p15:clr>
        </p15:guide>
        <p15:guide id="24" orient="horz" pos="41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5287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496" y="1508760"/>
            <a:ext cx="11173968" cy="4754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rgbClr val="53565A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3" r:id="rId4"/>
    <p:sldLayoutId id="2147483724" r:id="rId5"/>
    <p:sldLayoutId id="2147483725" r:id="rId6"/>
    <p:sldLayoutId id="2147483720" r:id="rId7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182875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6pPr>
      <a:lvl7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7pPr>
      <a:lvl8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8pPr>
      <a:lvl9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38" userDrawn="1">
          <p15:clr>
            <a:srgbClr val="F26B43"/>
          </p15:clr>
        </p15:guide>
        <p15:guide id="12" pos="1390" userDrawn="1">
          <p15:clr>
            <a:srgbClr val="F26B43"/>
          </p15:clr>
        </p15:guide>
        <p15:guide id="13" pos="1537" userDrawn="1">
          <p15:clr>
            <a:srgbClr val="F26B43"/>
          </p15:clr>
        </p15:guide>
        <p15:guide id="14" pos="2588" userDrawn="1">
          <p15:clr>
            <a:srgbClr val="F26B43"/>
          </p15:clr>
        </p15:guide>
        <p15:guide id="15" pos="2733" userDrawn="1">
          <p15:clr>
            <a:srgbClr val="F26B43"/>
          </p15:clr>
        </p15:guide>
        <p15:guide id="16" pos="3782" userDrawn="1">
          <p15:clr>
            <a:srgbClr val="F26B43"/>
          </p15:clr>
        </p15:guide>
        <p15:guide id="17" pos="3931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19" pos="5134" userDrawn="1">
          <p15:clr>
            <a:srgbClr val="F26B43"/>
          </p15:clr>
        </p15:guide>
        <p15:guide id="20" pos="6178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79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284424120" y="6259517"/>
            <a:ext cx="1595355" cy="338771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686" r:id="rId4"/>
    <p:sldLayoutId id="2147483741" r:id="rId5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6pPr>
      <a:lvl7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7pPr>
      <a:lvl8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8pPr>
      <a:lvl9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2" pos="1388" userDrawn="1">
          <p15:clr>
            <a:srgbClr val="F26B43"/>
          </p15:clr>
        </p15:guide>
        <p15:guide id="13" pos="1539" userDrawn="1">
          <p15:clr>
            <a:srgbClr val="F26B43"/>
          </p15:clr>
        </p15:guide>
        <p15:guide id="14" pos="2588" userDrawn="1">
          <p15:clr>
            <a:srgbClr val="F26B43"/>
          </p15:clr>
        </p15:guide>
        <p15:guide id="15" pos="2734" userDrawn="1">
          <p15:clr>
            <a:srgbClr val="F26B43"/>
          </p15:clr>
        </p15:guide>
        <p15:guide id="16" pos="3785" userDrawn="1">
          <p15:clr>
            <a:srgbClr val="F26B43"/>
          </p15:clr>
        </p15:guide>
        <p15:guide id="17" pos="3935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19" pos="5132" userDrawn="1">
          <p15:clr>
            <a:srgbClr val="F26B43"/>
          </p15:clr>
        </p15:guide>
        <p15:guide id="20" pos="6181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81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83362" y="-990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000" dirty="0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8BF756-20A4-4819-A375-67F0329AF73B}"/>
              </a:ext>
            </a:extLst>
          </p:cNvPr>
          <p:cNvSpPr/>
          <p:nvPr/>
        </p:nvSpPr>
        <p:spPr>
          <a:xfrm>
            <a:off x="90743" y="908720"/>
            <a:ext cx="3744000" cy="11521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rgbClr val="000000"/>
                </a:solidFill>
              </a:rPr>
              <a:t>Responsável: Jorge Harbes, Elisa Harbes</a:t>
            </a:r>
          </a:p>
          <a:p>
            <a:r>
              <a:rPr lang="pt-BR" sz="1100" dirty="0">
                <a:solidFill>
                  <a:srgbClr val="000000"/>
                </a:solidFill>
              </a:rPr>
              <a:t>Sugerido por: Jorge Harbes, Elisa Harbes</a:t>
            </a:r>
          </a:p>
          <a:p>
            <a:r>
              <a:rPr lang="pt-BR" sz="1100" dirty="0">
                <a:solidFill>
                  <a:srgbClr val="000000"/>
                </a:solidFill>
              </a:rPr>
              <a:t>Patrocinador: Thiago Moreira</a:t>
            </a:r>
          </a:p>
          <a:p>
            <a:r>
              <a:rPr lang="pt-BR" sz="1100" dirty="0">
                <a:solidFill>
                  <a:srgbClr val="000000"/>
                </a:solidFill>
              </a:rPr>
              <a:t>Implementado por: Jorge Harbes</a:t>
            </a:r>
          </a:p>
          <a:p>
            <a:r>
              <a:rPr lang="pt-BR" sz="1100" dirty="0">
                <a:solidFill>
                  <a:srgbClr val="000000"/>
                </a:solidFill>
              </a:rPr>
              <a:t>Data: 09/11/2023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EF31C2-18BB-410E-AE22-A1CB2FE3E3E4}"/>
              </a:ext>
            </a:extLst>
          </p:cNvPr>
          <p:cNvSpPr/>
          <p:nvPr/>
        </p:nvSpPr>
        <p:spPr>
          <a:xfrm>
            <a:off x="0" y="194438"/>
            <a:ext cx="12025336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Arial" charset="0"/>
                <a:cs typeface="Arial" charset="0"/>
              </a:rPr>
              <a:t>Kaizen – Automação para Impressão de Folhas de Rosto de ODI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7B19A-E256-4DA6-A5F7-4741FD98F7F4}"/>
              </a:ext>
            </a:extLst>
          </p:cNvPr>
          <p:cNvSpPr/>
          <p:nvPr/>
        </p:nvSpPr>
        <p:spPr>
          <a:xfrm>
            <a:off x="3986442" y="908720"/>
            <a:ext cx="4207431" cy="11521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0000"/>
                </a:solidFill>
              </a:rPr>
              <a:t>Ligado a:</a:t>
            </a:r>
          </a:p>
          <a:p>
            <a:endParaRPr lang="pt-BR" sz="1200" dirty="0">
              <a:solidFill>
                <a:srgbClr val="000000"/>
              </a:solidFill>
            </a:endParaRPr>
          </a:p>
          <a:p>
            <a:endParaRPr lang="pt-BR" sz="1200" dirty="0">
              <a:solidFill>
                <a:srgbClr val="000000"/>
              </a:solidFill>
            </a:endParaRPr>
          </a:p>
          <a:p>
            <a:endParaRPr lang="pt-BR" sz="1200" dirty="0">
              <a:solidFill>
                <a:srgbClr val="000000"/>
              </a:solidFill>
            </a:endParaRPr>
          </a:p>
          <a:p>
            <a:endParaRPr lang="pt-BR" sz="1200" dirty="0">
              <a:solidFill>
                <a:srgbClr val="0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22CA6-6E19-48E1-8192-83A9C6CF98B4}"/>
              </a:ext>
            </a:extLst>
          </p:cNvPr>
          <p:cNvGrpSpPr/>
          <p:nvPr/>
        </p:nvGrpSpPr>
        <p:grpSpPr>
          <a:xfrm>
            <a:off x="4181945" y="1298966"/>
            <a:ext cx="1512344" cy="257826"/>
            <a:chOff x="3965750" y="1226958"/>
            <a:chExt cx="1484794" cy="25782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2E239D-E97C-4999-ADA0-648DF28CAA2C}"/>
                </a:ext>
              </a:extLst>
            </p:cNvPr>
            <p:cNvSpPr/>
            <p:nvPr/>
          </p:nvSpPr>
          <p:spPr>
            <a:xfrm>
              <a:off x="3965750" y="1226958"/>
              <a:ext cx="216024" cy="2160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FFE214-4D75-4D89-AB93-3916D9645BA1}"/>
                </a:ext>
              </a:extLst>
            </p:cNvPr>
            <p:cNvSpPr txBox="1"/>
            <p:nvPr/>
          </p:nvSpPr>
          <p:spPr>
            <a:xfrm>
              <a:off x="4253954" y="1268760"/>
              <a:ext cx="1196590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pt-BR" sz="1200" dirty="0">
                  <a:solidFill>
                    <a:srgbClr val="000000"/>
                  </a:solidFill>
                </a:rPr>
                <a:t>Norte Verdadeiro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44D809-6969-43B1-A6BC-5BAB1662F1B9}"/>
              </a:ext>
            </a:extLst>
          </p:cNvPr>
          <p:cNvSpPr txBox="1"/>
          <p:nvPr/>
        </p:nvSpPr>
        <p:spPr>
          <a:xfrm>
            <a:off x="4469978" y="1689212"/>
            <a:ext cx="843108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Segurança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9BE4C2-B008-428C-AC2F-C3CD6FEFADBD}"/>
              </a:ext>
            </a:extLst>
          </p:cNvPr>
          <p:cNvGrpSpPr/>
          <p:nvPr/>
        </p:nvGrpSpPr>
        <p:grpSpPr>
          <a:xfrm>
            <a:off x="5982146" y="1340768"/>
            <a:ext cx="1131140" cy="216024"/>
            <a:chOff x="3965922" y="1268760"/>
            <a:chExt cx="1131140" cy="2160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6020E4-24E1-49F9-A629-9560BEB1D3F1}"/>
                </a:ext>
              </a:extLst>
            </p:cNvPr>
            <p:cNvSpPr/>
            <p:nvPr/>
          </p:nvSpPr>
          <p:spPr>
            <a:xfrm>
              <a:off x="3965922" y="1268760"/>
              <a:ext cx="216024" cy="2160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4E8EEA-3D59-4584-90C9-0BBE686595C5}"/>
                </a:ext>
              </a:extLst>
            </p:cNvPr>
            <p:cNvSpPr txBox="1"/>
            <p:nvPr/>
          </p:nvSpPr>
          <p:spPr>
            <a:xfrm>
              <a:off x="4253954" y="1268760"/>
              <a:ext cx="84310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pt-BR" sz="1200" dirty="0">
                  <a:solidFill>
                    <a:srgbClr val="000000"/>
                  </a:solidFill>
                </a:rPr>
                <a:t>Qualidade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7F06EC-0685-456C-BABA-BF18A10E50D2}"/>
              </a:ext>
            </a:extLst>
          </p:cNvPr>
          <p:cNvGrpSpPr/>
          <p:nvPr/>
        </p:nvGrpSpPr>
        <p:grpSpPr>
          <a:xfrm>
            <a:off x="5982146" y="1681891"/>
            <a:ext cx="1131140" cy="216024"/>
            <a:chOff x="3965922" y="1268760"/>
            <a:chExt cx="1131140" cy="2160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A1858F-AE9C-45B9-BEBA-D7CAC1C48526}"/>
                </a:ext>
              </a:extLst>
            </p:cNvPr>
            <p:cNvSpPr/>
            <p:nvPr/>
          </p:nvSpPr>
          <p:spPr>
            <a:xfrm>
              <a:off x="3965922" y="1268760"/>
              <a:ext cx="216024" cy="2160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8976A8-E9D4-413D-A114-4EE8CCB5D23F}"/>
                </a:ext>
              </a:extLst>
            </p:cNvPr>
            <p:cNvSpPr txBox="1"/>
            <p:nvPr/>
          </p:nvSpPr>
          <p:spPr>
            <a:xfrm>
              <a:off x="4253954" y="1268760"/>
              <a:ext cx="84310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pt-BR" sz="1200" dirty="0">
                  <a:solidFill>
                    <a:srgbClr val="000000"/>
                  </a:solidFill>
                </a:rPr>
                <a:t>Entrega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9370D7-CEB3-48D0-98F5-B061CC47554F}"/>
              </a:ext>
            </a:extLst>
          </p:cNvPr>
          <p:cNvSpPr txBox="1"/>
          <p:nvPr/>
        </p:nvSpPr>
        <p:spPr>
          <a:xfrm>
            <a:off x="7583303" y="1340768"/>
            <a:ext cx="48707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Custo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028BFD-2D03-4FB7-834D-BB325DA17E57}"/>
              </a:ext>
            </a:extLst>
          </p:cNvPr>
          <p:cNvSpPr/>
          <p:nvPr/>
        </p:nvSpPr>
        <p:spPr>
          <a:xfrm>
            <a:off x="8358826" y="908720"/>
            <a:ext cx="3744000" cy="11521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000000"/>
                </a:solidFill>
              </a:rPr>
              <a:t>Resultados</a:t>
            </a:r>
          </a:p>
          <a:p>
            <a:endParaRPr lang="pt-BR" sz="1200" dirty="0">
              <a:solidFill>
                <a:srgbClr val="000000"/>
              </a:solidFill>
            </a:endParaRPr>
          </a:p>
          <a:p>
            <a:endParaRPr lang="pt-BR" sz="1200" dirty="0">
              <a:solidFill>
                <a:srgbClr val="000000"/>
              </a:solidFill>
            </a:endParaRPr>
          </a:p>
          <a:p>
            <a:endParaRPr lang="pt-BR" sz="1200" dirty="0">
              <a:solidFill>
                <a:srgbClr val="000000"/>
              </a:solidFill>
            </a:endParaRPr>
          </a:p>
          <a:p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13D417-994F-4147-90D3-C2D8B8A913D0}"/>
              </a:ext>
            </a:extLst>
          </p:cNvPr>
          <p:cNvSpPr/>
          <p:nvPr/>
        </p:nvSpPr>
        <p:spPr>
          <a:xfrm>
            <a:off x="77489" y="2204864"/>
            <a:ext cx="3757253" cy="4050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 charset="0"/>
                <a:cs typeface="Arial" charset="0"/>
              </a:rPr>
              <a:t>Antes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ADEC05-31B6-4AEC-A266-6141C57D9886}"/>
              </a:ext>
            </a:extLst>
          </p:cNvPr>
          <p:cNvSpPr/>
          <p:nvPr/>
        </p:nvSpPr>
        <p:spPr>
          <a:xfrm>
            <a:off x="8358824" y="2204864"/>
            <a:ext cx="3744000" cy="4050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 charset="0"/>
                <a:cs typeface="Arial" charset="0"/>
              </a:rPr>
              <a:t>Depois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CF42F87-B417-438F-A1D6-E8E6B64CA4DB}"/>
              </a:ext>
            </a:extLst>
          </p:cNvPr>
          <p:cNvSpPr/>
          <p:nvPr/>
        </p:nvSpPr>
        <p:spPr>
          <a:xfrm>
            <a:off x="3986442" y="2497819"/>
            <a:ext cx="4206276" cy="11521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rgbClr val="000000"/>
              </a:solidFill>
            </a:endParaRPr>
          </a:p>
          <a:p>
            <a:pPr algn="ctr"/>
            <a:endParaRPr lang="pt-BR" sz="1100" dirty="0">
              <a:solidFill>
                <a:srgbClr val="000000"/>
              </a:solidFill>
            </a:endParaRPr>
          </a:p>
          <a:p>
            <a:pPr algn="ctr"/>
            <a:endParaRPr lang="pt-BR" sz="1100" dirty="0">
              <a:solidFill>
                <a:srgbClr val="000000"/>
              </a:solidFill>
            </a:endParaRPr>
          </a:p>
          <a:p>
            <a:pPr algn="ctr"/>
            <a:r>
              <a:rPr lang="pt-BR" sz="1100" b="1" dirty="0">
                <a:solidFill>
                  <a:srgbClr val="000000"/>
                </a:solidFill>
              </a:rPr>
              <a:t>Principais pontos do Antes</a:t>
            </a:r>
          </a:p>
          <a:p>
            <a:pPr algn="ctr"/>
            <a:r>
              <a:rPr lang="pt-BR" sz="1100" dirty="0">
                <a:solidFill>
                  <a:srgbClr val="000000"/>
                </a:solidFill>
              </a:rPr>
              <a:t>A relação de ordens eram recebidas e abertas, para cada ordem (em média 25 por semana) era necessário preencher uma folha de rosto (manualmente) levando em média 40 minutos para seu total preenchimento.</a:t>
            </a:r>
          </a:p>
          <a:p>
            <a:pPr algn="just"/>
            <a:endParaRPr lang="pt-BR" sz="1100" dirty="0">
              <a:solidFill>
                <a:srgbClr val="000000"/>
              </a:solidFill>
            </a:endParaRPr>
          </a:p>
          <a:p>
            <a:endParaRPr lang="pt-BR" sz="1100" dirty="0">
              <a:solidFill>
                <a:srgbClr val="000000"/>
              </a:solidFill>
            </a:endParaRPr>
          </a:p>
          <a:p>
            <a:endParaRPr lang="pt-BR" sz="1100" dirty="0">
              <a:solidFill>
                <a:srgbClr val="00000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B3936D-07B3-4CC2-A9D2-613F41440D1E}"/>
              </a:ext>
            </a:extLst>
          </p:cNvPr>
          <p:cNvSpPr/>
          <p:nvPr/>
        </p:nvSpPr>
        <p:spPr>
          <a:xfrm>
            <a:off x="4023024" y="3796343"/>
            <a:ext cx="4206276" cy="11521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rgbClr val="000000"/>
              </a:solidFill>
            </a:endParaRPr>
          </a:p>
          <a:p>
            <a:pPr algn="ctr"/>
            <a:r>
              <a:rPr lang="pt-BR" sz="1100" b="1" dirty="0">
                <a:solidFill>
                  <a:srgbClr val="000000"/>
                </a:solidFill>
              </a:rPr>
              <a:t>O que foi feito</a:t>
            </a:r>
          </a:p>
          <a:p>
            <a:pPr algn="ctr"/>
            <a:r>
              <a:rPr lang="pt-BR" sz="1100" dirty="0">
                <a:solidFill>
                  <a:srgbClr val="000000"/>
                </a:solidFill>
              </a:rPr>
              <a:t>Criação de macro em VBA/Excel para automatizar a impressão das folhas de rosto.</a:t>
            </a:r>
          </a:p>
          <a:p>
            <a:endParaRPr lang="pt-BR" sz="1100" dirty="0">
              <a:solidFill>
                <a:srgbClr val="00000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69CC9B-084B-4EDF-9DF4-09D9196685DB}"/>
              </a:ext>
            </a:extLst>
          </p:cNvPr>
          <p:cNvSpPr/>
          <p:nvPr/>
        </p:nvSpPr>
        <p:spPr>
          <a:xfrm>
            <a:off x="4102485" y="5092487"/>
            <a:ext cx="4047354" cy="161230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rgbClr val="000000"/>
              </a:solidFill>
            </a:endParaRPr>
          </a:p>
          <a:p>
            <a:pPr algn="ctr"/>
            <a:endParaRPr lang="pt-BR" sz="1100" dirty="0">
              <a:solidFill>
                <a:srgbClr val="000000"/>
              </a:solidFill>
            </a:endParaRPr>
          </a:p>
          <a:p>
            <a:pPr algn="ctr"/>
            <a:endParaRPr lang="pt-BR" sz="1100" dirty="0">
              <a:solidFill>
                <a:srgbClr val="000000"/>
              </a:solidFill>
            </a:endParaRPr>
          </a:p>
          <a:p>
            <a:pPr algn="ctr"/>
            <a:r>
              <a:rPr lang="pt-BR" sz="1100" b="1" dirty="0">
                <a:solidFill>
                  <a:srgbClr val="000000"/>
                </a:solidFill>
              </a:rPr>
              <a:t>Principais pontos do Depois</a:t>
            </a:r>
          </a:p>
          <a:p>
            <a:pPr algn="ctr"/>
            <a:r>
              <a:rPr lang="pt-BR" sz="1100" dirty="0">
                <a:solidFill>
                  <a:srgbClr val="000000"/>
                </a:solidFill>
              </a:rPr>
              <a:t>Para utilizar basta copiar a tabela de solicitaçao de abertura de ordens que vem por email, copiar para o Excel com a macro e clicar em imprimir folhas de rosto e todas já estarão prontas em formato PDF para envio.</a:t>
            </a:r>
          </a:p>
          <a:p>
            <a:pPr algn="ctr"/>
            <a:r>
              <a:rPr lang="pt-BR" sz="1100" dirty="0">
                <a:solidFill>
                  <a:srgbClr val="000000"/>
                </a:solidFill>
              </a:rPr>
              <a:t>Redução do tempo de processo de 40 minutos em média para cerca de 30 segundos com eliminação de possíveis erros de digitação nas folhas.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pt-BR" sz="1100" b="1" dirty="0">
              <a:solidFill>
                <a:srgbClr val="000000"/>
              </a:solidFill>
            </a:endParaRPr>
          </a:p>
          <a:p>
            <a:endParaRPr lang="pt-BR" sz="1100" dirty="0">
              <a:solidFill>
                <a:srgbClr val="000000"/>
              </a:solidFill>
            </a:endParaRPr>
          </a:p>
          <a:p>
            <a:endParaRPr lang="pt-BR" sz="1100" dirty="0">
              <a:solidFill>
                <a:srgbClr val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9C5970-5788-48B4-BFD8-327668E74ABE}"/>
              </a:ext>
            </a:extLst>
          </p:cNvPr>
          <p:cNvCxnSpPr>
            <a:stCxn id="28" idx="0"/>
            <a:endCxn id="28" idx="2"/>
          </p:cNvCxnSpPr>
          <p:nvPr/>
        </p:nvCxnSpPr>
        <p:spPr>
          <a:xfrm>
            <a:off x="10230826" y="90872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D5E4C5-7957-4540-940E-12BB7C109984}"/>
              </a:ext>
            </a:extLst>
          </p:cNvPr>
          <p:cNvSpPr txBox="1"/>
          <p:nvPr/>
        </p:nvSpPr>
        <p:spPr>
          <a:xfrm>
            <a:off x="10302243" y="908720"/>
            <a:ext cx="648072" cy="996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Notas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NV: 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S: 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Q: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8F4816-ABE0-4B5E-B091-B518A810DC0A}"/>
              </a:ext>
            </a:extLst>
          </p:cNvPr>
          <p:cNvSpPr txBox="1"/>
          <p:nvPr/>
        </p:nvSpPr>
        <p:spPr>
          <a:xfrm>
            <a:off x="11310738" y="1146279"/>
            <a:ext cx="648072" cy="6364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E: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C:</a:t>
            </a:r>
          </a:p>
          <a:p>
            <a:pPr>
              <a:lnSpc>
                <a:spcPct val="150000"/>
              </a:lnSpc>
            </a:pPr>
            <a:endParaRPr lang="pt-BR" sz="1200" dirty="0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BA4A5A6E-1398-4717-BDD5-7E69467BB20E}"/>
              </a:ext>
            </a:extLst>
          </p:cNvPr>
          <p:cNvSpPr/>
          <p:nvPr/>
        </p:nvSpPr>
        <p:spPr>
          <a:xfrm>
            <a:off x="4181946" y="1649984"/>
            <a:ext cx="216024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63F6F58F-4F02-4D40-9AC0-7582469E8A29}"/>
              </a:ext>
            </a:extLst>
          </p:cNvPr>
          <p:cNvSpPr/>
          <p:nvPr/>
        </p:nvSpPr>
        <p:spPr>
          <a:xfrm>
            <a:off x="7308139" y="1298966"/>
            <a:ext cx="220032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4DC09B-7A20-5759-5828-BCFC60C99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" y="2628206"/>
            <a:ext cx="1924068" cy="1344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15A137-39E3-4A25-1676-4ADA5745D7D9}"/>
              </a:ext>
            </a:extLst>
          </p:cNvPr>
          <p:cNvSpPr txBox="1"/>
          <p:nvPr/>
        </p:nvSpPr>
        <p:spPr>
          <a:xfrm>
            <a:off x="2088092" y="2643766"/>
            <a:ext cx="1701903" cy="1344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400" dirty="0">
                <a:solidFill>
                  <a:srgbClr val="000000"/>
                </a:solidFill>
              </a:rPr>
              <a:t>Recebe semanalmente email do Planejamento de Materiais solicitando abertura de ordens ODI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51115BB-35A8-3007-B804-D42E2BB92546}"/>
              </a:ext>
            </a:extLst>
          </p:cNvPr>
          <p:cNvSpPr/>
          <p:nvPr/>
        </p:nvSpPr>
        <p:spPr>
          <a:xfrm>
            <a:off x="1589658" y="4149080"/>
            <a:ext cx="720080" cy="4050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721F016-06E4-1702-3986-341E9D97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81" y="4705283"/>
            <a:ext cx="2051023" cy="16123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E8A34A-7E52-CB9E-E68C-271E1D825A76}"/>
              </a:ext>
            </a:extLst>
          </p:cNvPr>
          <p:cNvSpPr txBox="1"/>
          <p:nvPr/>
        </p:nvSpPr>
        <p:spPr>
          <a:xfrm>
            <a:off x="77489" y="4730941"/>
            <a:ext cx="1656185" cy="1586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Efetua abertura da ordem no SAP e preenche manualmente uma por uma as folhas de rosto com os dados de cada ordem.</a:t>
            </a:r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FE4E6B18-9C94-CE74-8ED1-2F9BA8C10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24" y="2659553"/>
            <a:ext cx="1924068" cy="9903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CF66819-BAE6-1001-49AC-88ACF840D480}"/>
              </a:ext>
            </a:extLst>
          </p:cNvPr>
          <p:cNvSpPr txBox="1"/>
          <p:nvPr/>
        </p:nvSpPr>
        <p:spPr>
          <a:xfrm>
            <a:off x="10302243" y="2643766"/>
            <a:ext cx="1800581" cy="9903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Recebe semanalmente email do Planejamento de Materiais solicitando abertura de ordens ODI</a:t>
            </a:r>
          </a:p>
          <a:p>
            <a:endParaRPr lang="pt-BR" sz="2000" dirty="0" err="1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3B2A4822-DE4E-DAED-7DAA-3C7829B2382D}"/>
              </a:ext>
            </a:extLst>
          </p:cNvPr>
          <p:cNvSpPr/>
          <p:nvPr/>
        </p:nvSpPr>
        <p:spPr>
          <a:xfrm>
            <a:off x="9762607" y="3725697"/>
            <a:ext cx="720080" cy="26211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883B82-58F5-A20B-0072-1A994430A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83" y="4078783"/>
            <a:ext cx="2021499" cy="12224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3DB7719-B26E-2BAF-47D0-E9BEFFE0C297}"/>
              </a:ext>
            </a:extLst>
          </p:cNvPr>
          <p:cNvSpPr txBox="1"/>
          <p:nvPr/>
        </p:nvSpPr>
        <p:spPr>
          <a:xfrm>
            <a:off x="8358824" y="3987814"/>
            <a:ext cx="103505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pt-BR" sz="2000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F608D-747B-F12F-5D24-F76B52ABE568}"/>
              </a:ext>
            </a:extLst>
          </p:cNvPr>
          <p:cNvSpPr txBox="1"/>
          <p:nvPr/>
        </p:nvSpPr>
        <p:spPr>
          <a:xfrm>
            <a:off x="8385545" y="4078783"/>
            <a:ext cx="1729454" cy="1222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100" dirty="0">
                <a:solidFill>
                  <a:srgbClr val="000000"/>
                </a:solidFill>
              </a:rPr>
              <a:t>Abre as ordens no SAP e copia para a macro a relação de ordens e todos seus dados com CTRL+C e CTRL+V e clica no botão “Imprimir Folhas de Rosto”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BEC76C4-50A2-BEC1-6E02-4134124CC599}"/>
              </a:ext>
            </a:extLst>
          </p:cNvPr>
          <p:cNvSpPr/>
          <p:nvPr/>
        </p:nvSpPr>
        <p:spPr>
          <a:xfrm>
            <a:off x="9752371" y="5359985"/>
            <a:ext cx="720080" cy="26211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F273BD-D7C3-DAF9-0267-8B37BB356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969" y="5709701"/>
            <a:ext cx="1936274" cy="108556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0B87BC5-F047-E8D6-6FA7-947AA849FEBF}"/>
              </a:ext>
            </a:extLst>
          </p:cNvPr>
          <p:cNvSpPr txBox="1"/>
          <p:nvPr/>
        </p:nvSpPr>
        <p:spPr>
          <a:xfrm>
            <a:off x="10374635" y="5709701"/>
            <a:ext cx="1800202" cy="10855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Folhas de rosto prontas em formato PDF no diretório de opção do usuário.</a:t>
            </a:r>
          </a:p>
        </p:txBody>
      </p:sp>
    </p:spTree>
    <p:extLst>
      <p:ext uri="{BB962C8B-B14F-4D97-AF65-F5344CB8AC3E}">
        <p14:creationId xmlns:p14="http://schemas.microsoft.com/office/powerpoint/2010/main" val="1225527671"/>
      </p:ext>
    </p:extLst>
  </p:cSld>
  <p:clrMapOvr>
    <a:masterClrMapping/>
  </p:clrMapOvr>
</p:sld>
</file>

<file path=ppt/theme/theme1.xml><?xml version="1.0" encoding="utf-8"?>
<a:theme xmlns:a="http://schemas.openxmlformats.org/drawingml/2006/main" name="1. Capa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B2C30"/>
      </a:accent1>
      <a:accent2>
        <a:srgbClr val="00A3E0"/>
      </a:accent2>
      <a:accent3>
        <a:srgbClr val="FFCD00"/>
      </a:accent3>
      <a:accent4>
        <a:srgbClr val="3A913F"/>
      </a:accent4>
      <a:accent5>
        <a:srgbClr val="EA7600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2F09B05B-C5B7-4B90-8747-19C0509EA352}"/>
    </a:ext>
  </a:extLst>
</a:theme>
</file>

<file path=ppt/theme/theme2.xml><?xml version="1.0" encoding="utf-8"?>
<a:theme xmlns:a="http://schemas.openxmlformats.org/drawingml/2006/main" name="2. Slides de conteúdo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E62C30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D421ECB5-F9CC-4EAB-BC63-D441F3B2F721}"/>
    </a:ext>
  </a:extLst>
</a:theme>
</file>

<file path=ppt/theme/theme3.xml><?xml version="1.0" encoding="utf-8"?>
<a:theme xmlns:a="http://schemas.openxmlformats.org/drawingml/2006/main" name="3. Divisore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pFMC_16x9_pt_170511" id="{8DD25E91-7116-4997-8CC6-8699871756B5}" vid="{82B3068D-2822-4924-AAFD-AD0B13398906}"/>
    </a:ext>
  </a:extLst>
</a:theme>
</file>

<file path=ppt/theme/theme4.xml><?xml version="1.0" encoding="utf-8"?>
<a:theme xmlns:a="http://schemas.openxmlformats.org/drawingml/2006/main" name="4. Foto de fundo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7967FE9E-9EC1-43A4-B44D-D3FFCB48796D}"/>
    </a:ext>
  </a:extLst>
</a:theme>
</file>

<file path=ppt/theme/theme5.xml><?xml version="1.0" encoding="utf-8"?>
<a:theme xmlns:a="http://schemas.openxmlformats.org/drawingml/2006/main" name="5. Agenda e outros mestre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C85ADB45-972A-4ECC-B790-5D1390E1B19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un_x00e7__x00e3_o xmlns="ee207fdb-48ba-4b4a-be0a-13ce3687ca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C872C20A1AA1448BA639F0BDA4FADB" ma:contentTypeVersion="14" ma:contentTypeDescription="Crie um novo documento." ma:contentTypeScope="" ma:versionID="4413f7fac16420dbb1db592b43b00675">
  <xsd:schema xmlns:xsd="http://www.w3.org/2001/XMLSchema" xmlns:xs="http://www.w3.org/2001/XMLSchema" xmlns:p="http://schemas.microsoft.com/office/2006/metadata/properties" xmlns:ns2="ee207fdb-48ba-4b4a-be0a-13ce3687ca47" xmlns:ns3="c6507a96-b791-41d8-8be7-196dfda1edd6" targetNamespace="http://schemas.microsoft.com/office/2006/metadata/properties" ma:root="true" ma:fieldsID="140afdcd718f9ec35a727a4cf634b465" ns2:_="" ns3:_="">
    <xsd:import namespace="ee207fdb-48ba-4b4a-be0a-13ce3687ca47"/>
    <xsd:import namespace="c6507a96-b791-41d8-8be7-196dfda1ed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Fun_x00e7__x00e3_o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07fdb-48ba-4b4a-be0a-13ce3687ca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Fun_x00e7__x00e3_o" ma:index="18" nillable="true" ma:displayName="Função" ma:internalName="Fun_x00e7__x00e3_o">
      <xsd:simpleType>
        <xsd:restriction base="dms:Text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07a96-b791-41d8-8be7-196dfda1edd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B2AD71-F7EC-4F87-819B-E20F36090C3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207fdb-48ba-4b4a-be0a-13ce3687ca47"/>
    <ds:schemaRef ds:uri="http://purl.org/dc/terms/"/>
    <ds:schemaRef ds:uri="http://schemas.openxmlformats.org/package/2006/metadata/core-properties"/>
    <ds:schemaRef ds:uri="c6507a96-b791-41d8-8be7-196dfda1edd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01EE76-D254-44E7-A949-13CE4DA84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207fdb-48ba-4b4a-be0a-13ce3687ca47"/>
    <ds:schemaRef ds:uri="c6507a96-b791-41d8-8be7-196dfda1ed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58851-D302-44BD-AE2D-B9BC2C0B96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MASTER_16-9_PT</Template>
  <TotalTime>273</TotalTime>
  <Words>292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1. Capas</vt:lpstr>
      <vt:lpstr>2. Slides de conteúdo</vt:lpstr>
      <vt:lpstr>3. Divisores</vt:lpstr>
      <vt:lpstr>4. Foto de fundo</vt:lpstr>
      <vt:lpstr>5. Agenda e outros mestres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Pinheiro</dc:creator>
  <cp:lastModifiedBy>Jorge Harbes</cp:lastModifiedBy>
  <cp:revision>28</cp:revision>
  <cp:lastPrinted>2017-02-27T20:53:19Z</cp:lastPrinted>
  <dcterms:created xsi:type="dcterms:W3CDTF">2020-04-16T13:11:52Z</dcterms:created>
  <dcterms:modified xsi:type="dcterms:W3CDTF">2023-11-16T16:03:45Z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0x0101001CC872C20A1AA1448BA639F0BDA4FADB</vt:lpwstr>
  </property>
  <property fmtid="{D5CDD505-2E9C-101B-9397-08002B2CF9AE}" pid="3" name="MSIP_Label_c998a045-e53d-4dce-a8d7-f41d40d412ce_Enabled">
    <vt:lpwstr>True</vt:lpwstr>
  </property>
  <property fmtid="{D5CDD505-2E9C-101B-9397-08002B2CF9AE}" pid="4" name="MSIP_Label_c998a045-e53d-4dce-a8d7-f41d40d412ce_SiteId">
    <vt:lpwstr>0804c951-93a0-405d-80e4-fa87c7551d6a</vt:lpwstr>
  </property>
  <property fmtid="{D5CDD505-2E9C-101B-9397-08002B2CF9AE}" pid="5" name="MSIP_Label_c998a045-e53d-4dce-a8d7-f41d40d412ce_Owner">
    <vt:lpwstr>gabriela.thomaz@technipfmc.com</vt:lpwstr>
  </property>
  <property fmtid="{D5CDD505-2E9C-101B-9397-08002B2CF9AE}" pid="6" name="MSIP_Label_c998a045-e53d-4dce-a8d7-f41d40d412ce_SetDate">
    <vt:lpwstr>2021-04-13T14:44:56.2815657Z</vt:lpwstr>
  </property>
  <property fmtid="{D5CDD505-2E9C-101B-9397-08002B2CF9AE}" pid="7" name="MSIP_Label_c998a045-e53d-4dce-a8d7-f41d40d412ce_Name">
    <vt:lpwstr>General</vt:lpwstr>
  </property>
  <property fmtid="{D5CDD505-2E9C-101B-9397-08002B2CF9AE}" pid="8" name="MSIP_Label_c998a045-e53d-4dce-a8d7-f41d40d412ce_Application">
    <vt:lpwstr>Microsoft Azure Information Protection</vt:lpwstr>
  </property>
  <property fmtid="{D5CDD505-2E9C-101B-9397-08002B2CF9AE}" pid="9" name="MSIP_Label_c998a045-e53d-4dce-a8d7-f41d40d412ce_ActionId">
    <vt:lpwstr>c641f549-c1cc-41d4-a757-29d96ff471d4</vt:lpwstr>
  </property>
  <property fmtid="{D5CDD505-2E9C-101B-9397-08002B2CF9AE}" pid="10" name="MSIP_Label_c998a045-e53d-4dce-a8d7-f41d40d412ce_Extended_MSFT_Method">
    <vt:lpwstr>Automatic</vt:lpwstr>
  </property>
  <property fmtid="{D5CDD505-2E9C-101B-9397-08002B2CF9AE}" pid="11" name="MSIP_Label_3b48b937-0ae3-46f5-b32e-f3232b5be847_Enabled">
    <vt:lpwstr>True</vt:lpwstr>
  </property>
  <property fmtid="{D5CDD505-2E9C-101B-9397-08002B2CF9AE}" pid="12" name="MSIP_Label_3b48b937-0ae3-46f5-b32e-f3232b5be847_SiteId">
    <vt:lpwstr>9179d01a-e94c-4488-b5f0-4554bc474f8c</vt:lpwstr>
  </property>
  <property fmtid="{D5CDD505-2E9C-101B-9397-08002B2CF9AE}" pid="13" name="MSIP_Label_3b48b937-0ae3-46f5-b32e-f3232b5be847_Owner">
    <vt:lpwstr>Vinicius.Pinheiro@technipfmc.com</vt:lpwstr>
  </property>
  <property fmtid="{D5CDD505-2E9C-101B-9397-08002B2CF9AE}" pid="14" name="MSIP_Label_3b48b937-0ae3-46f5-b32e-f3232b5be847_SetDate">
    <vt:lpwstr>2020-04-16T13:44:20.0545357Z</vt:lpwstr>
  </property>
  <property fmtid="{D5CDD505-2E9C-101B-9397-08002B2CF9AE}" pid="15" name="MSIP_Label_3b48b937-0ae3-46f5-b32e-f3232b5be847_Name">
    <vt:lpwstr>General</vt:lpwstr>
  </property>
  <property fmtid="{D5CDD505-2E9C-101B-9397-08002B2CF9AE}" pid="16" name="MSIP_Label_3b48b937-0ae3-46f5-b32e-f3232b5be847_Application">
    <vt:lpwstr>Microsoft Azure Information Protection</vt:lpwstr>
  </property>
  <property fmtid="{D5CDD505-2E9C-101B-9397-08002B2CF9AE}" pid="17" name="MSIP_Label_3b48b937-0ae3-46f5-b32e-f3232b5be847_ActionId">
    <vt:lpwstr>55be6d7f-a70f-47d3-a431-eb38506c8c1d</vt:lpwstr>
  </property>
  <property fmtid="{D5CDD505-2E9C-101B-9397-08002B2CF9AE}" pid="18" name="MSIP_Label_3b48b937-0ae3-46f5-b32e-f3232b5be847_Extended_MSFT_Method">
    <vt:lpwstr>Automatic</vt:lpwstr>
  </property>
  <property fmtid="{D5CDD505-2E9C-101B-9397-08002B2CF9AE}" pid="19" name="MSIP_Label_8caabacf-b917-4a45-9a5f-ed3a53d2eeb7_Enabled">
    <vt:lpwstr>true</vt:lpwstr>
  </property>
  <property fmtid="{D5CDD505-2E9C-101B-9397-08002B2CF9AE}" pid="20" name="MSIP_Label_8caabacf-b917-4a45-9a5f-ed3a53d2eeb7_SetDate">
    <vt:lpwstr>2021-10-21T17:23:42Z</vt:lpwstr>
  </property>
  <property fmtid="{D5CDD505-2E9C-101B-9397-08002B2CF9AE}" pid="21" name="MSIP_Label_8caabacf-b917-4a45-9a5f-ed3a53d2eeb7_Method">
    <vt:lpwstr>Standard</vt:lpwstr>
  </property>
  <property fmtid="{D5CDD505-2E9C-101B-9397-08002B2CF9AE}" pid="22" name="MSIP_Label_8caabacf-b917-4a45-9a5f-ed3a53d2eeb7_Name">
    <vt:lpwstr>Anyone - No Protection</vt:lpwstr>
  </property>
  <property fmtid="{D5CDD505-2E9C-101B-9397-08002B2CF9AE}" pid="23" name="MSIP_Label_8caabacf-b917-4a45-9a5f-ed3a53d2eeb7_SiteId">
    <vt:lpwstr>0804c951-93a0-405d-80e4-fa87c7551d6a</vt:lpwstr>
  </property>
  <property fmtid="{D5CDD505-2E9C-101B-9397-08002B2CF9AE}" pid="24" name="MSIP_Label_8caabacf-b917-4a45-9a5f-ed3a53d2eeb7_ActionId">
    <vt:lpwstr>c641f549-c1cc-41d4-a757-29d96ff471d4</vt:lpwstr>
  </property>
  <property fmtid="{D5CDD505-2E9C-101B-9397-08002B2CF9AE}" pid="25" name="MSIP_Label_8caabacf-b917-4a45-9a5f-ed3a53d2eeb7_ContentBits">
    <vt:lpwstr>0</vt:lpwstr>
  </property>
</Properties>
</file>