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7" r:id="rId2"/>
  </p:sldMasterIdLst>
  <p:sldIdLst>
    <p:sldId id="256" r:id="rId3"/>
    <p:sldId id="257" r:id="rId4"/>
    <p:sldId id="263" r:id="rId5"/>
    <p:sldId id="258" r:id="rId6"/>
    <p:sldId id="261" r:id="rId7"/>
    <p:sldId id="262" r:id="rId8"/>
    <p:sldId id="265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597025"/>
            <a:ext cx="10769600" cy="4086225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18259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6747-02F3-4779-9FA9-A56C38EF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1E2E7-B373-4B38-B2C7-F941C34CE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3F45-F116-4F62-9941-8C17A70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1A7-E6F1-4AB7-9E4E-165C01FEF5B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5F79-F8FE-47C8-BFFF-95C6A96C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1E5B-9635-4A3F-B8E4-A62B09FD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073F-2227-40B0-A436-E4BABBF612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53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Red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1491833"/>
            <a:ext cx="72136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2810593"/>
            <a:ext cx="7213600" cy="11869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03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Blu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1491833"/>
            <a:ext cx="72136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2810593"/>
            <a:ext cx="7213600" cy="11869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28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 Takeaway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723900"/>
            <a:ext cx="8178157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Text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608261"/>
            <a:ext cx="10769600" cy="3010040"/>
          </a:xfrm>
          <a:prstGeom prst="rect">
            <a:avLst/>
          </a:prstGeom>
        </p:spPr>
        <p:txBody>
          <a:bodyPr numCol="2" spcCol="228600"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900"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Column text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608739"/>
            <a:ext cx="10769600" cy="4421187"/>
          </a:xfrm>
          <a:prstGeom prst="rect">
            <a:avLst/>
          </a:prstGeom>
        </p:spPr>
        <p:txBody>
          <a:bodyPr numCol="3" spcCol="228600"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Column Text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s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420759" y="3987444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741410" y="1478259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442114" y="1478259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142818" y="1482878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18999" y="3981348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71287" y="4005732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91842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24"/>
          <p:cNvSpPr>
            <a:spLocks noGrp="1"/>
          </p:cNvSpPr>
          <p:nvPr>
            <p:ph type="chart" sz="quarter" idx="10" hasCustomPrompt="1"/>
          </p:nvPr>
        </p:nvSpPr>
        <p:spPr>
          <a:xfrm>
            <a:off x="711200" y="1423645"/>
            <a:ext cx="10769600" cy="4294188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5708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1201" y="230238"/>
            <a:ext cx="5397500" cy="7239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505451"/>
                </a:solidFill>
              </a:rPr>
              <a:t>Título</a:t>
            </a:r>
            <a:r>
              <a:rPr lang="en-US" dirty="0">
                <a:solidFill>
                  <a:srgbClr val="505451"/>
                </a:solidFill>
              </a:rPr>
              <a:t> do slide (32pt)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108701" y="0"/>
            <a:ext cx="6083300" cy="6858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1" y="1597025"/>
            <a:ext cx="5397500" cy="4086225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 err="1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</a:t>
            </a: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16193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70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4665" y="1632985"/>
            <a:ext cx="11125200" cy="3894138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15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533400" y="156656"/>
            <a:ext cx="111252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13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C29F-9CB2-4E3F-A637-45EFD89A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7128-A13B-437A-8EAA-E6777D4E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73F89E-87AA-443E-9DA8-D0D674E93B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9EEB-F231-4EE9-B862-3A674BD53836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06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337755" y="6414408"/>
            <a:ext cx="30160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rodapés</a:t>
            </a:r>
            <a:r>
              <a:rPr lang="en-US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E4C6A3-FE07-405F-A13B-C910851216B5}"/>
              </a:ext>
            </a:extLst>
          </p:cNvPr>
          <p:cNvCxnSpPr>
            <a:cxnSpLocks/>
          </p:cNvCxnSpPr>
          <p:nvPr/>
        </p:nvCxnSpPr>
        <p:spPr>
          <a:xfrm>
            <a:off x="711200" y="964435"/>
            <a:ext cx="1076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0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337755" y="6414408"/>
            <a:ext cx="30160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rodapés</a:t>
            </a:r>
            <a:r>
              <a:rPr lang="en-US" sz="9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99E4-D718-DBA1-55DD-FD0EF185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de Melhorias e Novas Propostas Digitais no Planejamento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0443-B82C-8638-C30A-C502E8C30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Jorge Harbes e Elisa Harbes</a:t>
            </a:r>
          </a:p>
        </p:txBody>
      </p:sp>
    </p:spTree>
    <p:extLst>
      <p:ext uri="{BB962C8B-B14F-4D97-AF65-F5344CB8AC3E}">
        <p14:creationId xmlns:p14="http://schemas.microsoft.com/office/powerpoint/2010/main" val="338834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 Processo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endParaRPr lang="pt-BR" dirty="0"/>
          </a:p>
          <a:p>
            <a:pPr marL="174625" indent="0" algn="ctr">
              <a:buNone/>
            </a:pPr>
            <a:endParaRPr lang="pt-BR" sz="8000" dirty="0"/>
          </a:p>
          <a:p>
            <a:pPr marL="174625" indent="0" algn="ctr">
              <a:buNone/>
            </a:pPr>
            <a:r>
              <a:rPr lang="pt-BR" sz="8000" dirty="0"/>
              <a:t>VÍDEO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48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Apresentação - Propostas de Novas Melhorias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r>
              <a:rPr lang="pt-BR" dirty="0"/>
              <a:t>O objetivo final da apresentação não foi apenas a apresentação da melhoria em si, mas principalmente mostrar que ela só foi possível pela sugestão e participação do envolvido diretamente no processo.</a:t>
            </a:r>
          </a:p>
          <a:p>
            <a:r>
              <a:rPr lang="pt-BR" dirty="0"/>
              <a:t>Muitas vezes a melhoria ou automatização é feita pelo próprio atuante direto no trabalho naquela função e/ou atividade no dia-a-dia, porém quando não é esse o caso, sugestões são necessárias para que elas possam ser avaliadas.</a:t>
            </a:r>
          </a:p>
          <a:p>
            <a:r>
              <a:rPr lang="pt-BR" dirty="0"/>
              <a:t>Sendo assim gostaria de utilizar o exemplo para motivar a equipe em contribuir, pensando se em sua rotina não existe algum trabalho que possa ser objeto dessa análise para posterior automatização ou digitalmente processado de alguma forma.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8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Solicitações de Ordens ODI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r>
              <a:rPr lang="pt-BR" dirty="0"/>
              <a:t>O que são as Ordens ODI?</a:t>
            </a:r>
          </a:p>
          <a:p>
            <a:pPr marL="174625" indent="0" algn="just">
              <a:buNone/>
            </a:pPr>
            <a:r>
              <a:rPr lang="pt-BR" dirty="0"/>
              <a:t>São ordens feitas exclusivamente ao fornecedor externo </a:t>
            </a:r>
            <a:r>
              <a:rPr lang="pt-BR" b="1" dirty="0"/>
              <a:t>Teledyne</a:t>
            </a:r>
            <a:r>
              <a:rPr lang="pt-BR" dirty="0"/>
              <a:t>, porém que atua dentro da própria FASSUB.</a:t>
            </a:r>
          </a:p>
          <a:p>
            <a:pPr marL="174625" indent="0" algn="just">
              <a:buNone/>
            </a:pPr>
            <a:r>
              <a:rPr lang="pt-BR" dirty="0"/>
              <a:t>Esse fornecedor produz pequenos equipamentos eletrônicos, geralmente sensores que em geral possuem pequeno volume.</a:t>
            </a:r>
          </a:p>
          <a:p>
            <a:pPr marL="174625" indent="0" algn="just">
              <a:buNone/>
            </a:pPr>
            <a:r>
              <a:rPr lang="pt-BR" dirty="0"/>
              <a:t>Semanalmente são recebidos do Planejamento de Materiais um lote com uma média de 25 solicitações de abertura de ordem ODI.</a:t>
            </a:r>
          </a:p>
          <a:p>
            <a:pPr marL="174625" indent="0" algn="just">
              <a:buNone/>
            </a:pPr>
            <a:r>
              <a:rPr lang="pt-BR" dirty="0"/>
              <a:t>As ordens são abertas com a proporção de 1:1, ou seja, para cada unidade de equipamento devemos ter uma ordem.</a:t>
            </a:r>
          </a:p>
        </p:txBody>
      </p:sp>
    </p:spTree>
    <p:extLst>
      <p:ext uri="{BB962C8B-B14F-4D97-AF65-F5344CB8AC3E}">
        <p14:creationId xmlns:p14="http://schemas.microsoft.com/office/powerpoint/2010/main" val="140084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problema? O que foi feito?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r>
              <a:rPr lang="pt-BR" dirty="0"/>
              <a:t>Um dos principais problemas do processo era o preenchimento das folhas de rosto, um trabalho moroso, repetitivo e manual que consumia em média 40 minutos semanais para sua finalização (operador experiente).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r>
              <a:rPr lang="pt-BR" dirty="0"/>
              <a:t>Para ajudar no processo foi criada uma macro feita em VBA/Excel automatizando essa impressão.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7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Descrevendo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ANTES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157" y="1183342"/>
            <a:ext cx="5531822" cy="4230968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Recebe semanalmente um email do Planejamento de Materiais solicitando abertura de ordens ODI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5D5A74-2006-075A-15F4-825BACBE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" y="2861534"/>
            <a:ext cx="5187576" cy="315192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C1CD2B-E032-7DC7-A1BD-73CC103A9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23" y="2861534"/>
            <a:ext cx="5237779" cy="315192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5479CD-2EB6-A857-00D5-BBABC52E0DBB}"/>
              </a:ext>
            </a:extLst>
          </p:cNvPr>
          <p:cNvSpPr txBox="1">
            <a:spLocks/>
          </p:cNvSpPr>
          <p:nvPr/>
        </p:nvSpPr>
        <p:spPr>
          <a:xfrm>
            <a:off x="5948978" y="1183342"/>
            <a:ext cx="5531822" cy="4230968"/>
          </a:xfrm>
          <a:prstGeom prst="rect">
            <a:avLst/>
          </a:prstGeom>
        </p:spPr>
        <p:txBody>
          <a:bodyPr/>
          <a:lstStyle>
            <a:lvl1pPr marL="51752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 algn="just">
              <a:buNone/>
            </a:pPr>
            <a:r>
              <a:rPr lang="pt-BR" dirty="0"/>
              <a:t>Efetua abertura da ordem no SAP e preenche manualmente uma por uma as folhas de rosto com os dados de cada ordem.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ANTES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48969"/>
            <a:ext cx="10769600" cy="4818343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A relação de ordens eram recebidas e abertas, para cada ordem (em média 25 por semana) era necessário preencher uma folha de rosto (manualmente) </a:t>
            </a:r>
            <a:r>
              <a:rPr lang="pt-BR" b="1" dirty="0"/>
              <a:t>levando em média 40 minutos para seu total preenchimento</a:t>
            </a:r>
            <a:r>
              <a:rPr lang="pt-BR" dirty="0"/>
              <a:t>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r>
              <a:rPr lang="pt-BR" dirty="0"/>
              <a:t>Vemos que se trata de uma atividade que incorre em </a:t>
            </a:r>
            <a:r>
              <a:rPr lang="pt-BR" b="1" dirty="0"/>
              <a:t>três desperdícios do Lean Digital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Espera (Aguarda por dados e informação necessária)</a:t>
            </a:r>
          </a:p>
          <a:p>
            <a:pPr lvl="1"/>
            <a:r>
              <a:rPr lang="pt-BR" dirty="0"/>
              <a:t>Defeito (Dados incorretos transferidos entre processos)</a:t>
            </a:r>
          </a:p>
          <a:p>
            <a:pPr lvl="1"/>
            <a:r>
              <a:rPr lang="pt-BR" dirty="0"/>
              <a:t>Intelectual (Equipe investindo tempo em atividades repetitivas)</a:t>
            </a:r>
          </a:p>
        </p:txBody>
      </p:sp>
    </p:spTree>
    <p:extLst>
      <p:ext uri="{BB962C8B-B14F-4D97-AF65-F5344CB8AC3E}">
        <p14:creationId xmlns:p14="http://schemas.microsoft.com/office/powerpoint/2010/main" val="248621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Processo DEPOIS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Utilizando uma macro criada em VBA/Excel foi possível automatizar a fase de impressão das folhas de rosto (o restante do processo continua como antes). </a:t>
            </a:r>
          </a:p>
          <a:p>
            <a:pPr marL="174625" indent="0">
              <a:buNone/>
            </a:pPr>
            <a:r>
              <a:rPr lang="pt-BR" dirty="0"/>
              <a:t>Para utilizar basta copiar a tabela de solicitaçao de abertura de ordens que vem por email, copiar para o Excel com a macro e clicar em imprimir folhas de rosto e todas já estarão prontas em formato PDF para envio por e-mail.</a:t>
            </a:r>
          </a:p>
          <a:p>
            <a:pPr marL="174625" indent="0">
              <a:buNone/>
            </a:pPr>
            <a:r>
              <a:rPr lang="pt-BR" dirty="0"/>
              <a:t>Redução do tempo de processo de 40 minutos em média para cerca de 30 segundos com a eliminação de possíveis erros de digitação nas folhas.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74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Descrevendo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DEPOIS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157" y="1183342"/>
            <a:ext cx="5531822" cy="4230968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Recebe semanalmente um email do Planejamento de Materiais solicitando abertura de ordens ODI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5D5A74-2006-075A-15F4-825BACBE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" y="3270324"/>
            <a:ext cx="5187576" cy="30444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5479CD-2EB6-A857-00D5-BBABC52E0DBB}"/>
              </a:ext>
            </a:extLst>
          </p:cNvPr>
          <p:cNvSpPr txBox="1">
            <a:spLocks/>
          </p:cNvSpPr>
          <p:nvPr/>
        </p:nvSpPr>
        <p:spPr>
          <a:xfrm>
            <a:off x="5948978" y="1183342"/>
            <a:ext cx="5531822" cy="2614107"/>
          </a:xfrm>
          <a:prstGeom prst="rect">
            <a:avLst/>
          </a:prstGeom>
        </p:spPr>
        <p:txBody>
          <a:bodyPr/>
          <a:lstStyle>
            <a:lvl1pPr marL="51752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 algn="just">
              <a:buNone/>
            </a:pPr>
            <a:r>
              <a:rPr lang="pt-BR" dirty="0"/>
              <a:t>Abre as ordens no SAP e copia para a macro a relação de ordens e todos seus dados com CTRL+C e CTRL+V e clica no botão “Imprimir Folhas de Rosto”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F3C36-B107-ED8E-CB5B-0597024A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23" y="3270324"/>
            <a:ext cx="5237777" cy="30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Processo DEPOIS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Folhas de rosto prontas em formato PDF no diretório de opção do usuário.</a:t>
            </a:r>
          </a:p>
          <a:p>
            <a:pPr marL="174625" indent="0">
              <a:buNone/>
            </a:pP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46365-8D78-9D69-199E-2D3273DF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18" y="2397227"/>
            <a:ext cx="5083482" cy="3526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59687-5BA4-925D-BD7B-15498A7C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23" y="2397226"/>
            <a:ext cx="5237777" cy="35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1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Cenas do PRÓXIMO Capítulo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A melhoria/automação criada não é definitiva.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r>
              <a:rPr lang="pt-BR" dirty="0"/>
              <a:t>Já está em análise a possibilidade de interação com o SAP para </a:t>
            </a:r>
            <a:r>
              <a:rPr lang="pt-BR" b="1" dirty="0"/>
              <a:t>análise</a:t>
            </a:r>
            <a:r>
              <a:rPr lang="pt-BR" dirty="0"/>
              <a:t> automatizada das solicitações de abertura de ordens recebidas e/ou </a:t>
            </a:r>
            <a:r>
              <a:rPr lang="pt-BR" b="1" dirty="0"/>
              <a:t>abertura</a:t>
            </a:r>
            <a:r>
              <a:rPr lang="pt-BR" dirty="0"/>
              <a:t> das mesmas com posterior </a:t>
            </a:r>
            <a:r>
              <a:rPr lang="pt-BR" b="1" dirty="0"/>
              <a:t>envio de email</a:t>
            </a:r>
            <a:r>
              <a:rPr lang="pt-BR" dirty="0"/>
              <a:t> já com as folhas de rosto impressas.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647605"/>
      </p:ext>
    </p:extLst>
  </p:cSld>
  <p:clrMapOvr>
    <a:masterClrMapping/>
  </p:clrMapOvr>
</p:sld>
</file>

<file path=ppt/theme/theme1.xml><?xml version="1.0" encoding="utf-8"?>
<a:theme xmlns:a="http://schemas.openxmlformats.org/drawingml/2006/main" name="Text Slide Master">
  <a:themeElements>
    <a:clrScheme name="TechnipFMC Color Palette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00000"/>
      </a:accent1>
      <a:accent2>
        <a:srgbClr val="00A3E0"/>
      </a:accent2>
      <a:accent3>
        <a:srgbClr val="F2C400"/>
      </a:accent3>
      <a:accent4>
        <a:srgbClr val="00B050"/>
      </a:accent4>
      <a:accent5>
        <a:srgbClr val="EA7500"/>
      </a:accent5>
      <a:accent6>
        <a:srgbClr val="BFBFBF"/>
      </a:accent6>
      <a:hlink>
        <a:srgbClr val="A5A5A5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B10E24A-7CD6-42FB-A992-13F2332AD60B}" vid="{F7E68DD7-9BFE-43B1-8C2D-8A509A6ECD91}"/>
    </a:ext>
  </a:extLst>
</a:theme>
</file>

<file path=ppt/theme/theme2.xml><?xml version="1.0" encoding="utf-8"?>
<a:theme xmlns:a="http://schemas.openxmlformats.org/drawingml/2006/main" name="Agenda and Section Slide Master">
  <a:themeElements>
    <a:clrScheme name="TechnipFMC Color Palette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00000"/>
      </a:accent1>
      <a:accent2>
        <a:srgbClr val="00A3E0"/>
      </a:accent2>
      <a:accent3>
        <a:srgbClr val="F2C400"/>
      </a:accent3>
      <a:accent4>
        <a:srgbClr val="00B050"/>
      </a:accent4>
      <a:accent5>
        <a:srgbClr val="EA7500"/>
      </a:accent5>
      <a:accent6>
        <a:srgbClr val="BFBFBF"/>
      </a:accent6>
      <a:hlink>
        <a:srgbClr val="A5A5A5"/>
      </a:hlink>
      <a:folHlink>
        <a:srgbClr val="7F7F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B10E24A-7CD6-42FB-A992-13F2332AD60B}" vid="{5C668E64-CA8C-45F1-B9FE-D48B42A9D4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140</TotalTime>
  <Words>640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Webdings</vt:lpstr>
      <vt:lpstr>Text Slide Master</vt:lpstr>
      <vt:lpstr>Agenda and Section Slide Master</vt:lpstr>
      <vt:lpstr>Apresentação de Melhorias e Novas Propostas Digitais no Planejamento</vt:lpstr>
      <vt:lpstr>Solicitações de Ordens ODI</vt:lpstr>
      <vt:lpstr>Qual o problema? O que foi feito?</vt:lpstr>
      <vt:lpstr>Descrevendo o Processo ANTES</vt:lpstr>
      <vt:lpstr>Principais Pontos do Processo ANTES</vt:lpstr>
      <vt:lpstr>Descrevendo o Processo DEPOIS</vt:lpstr>
      <vt:lpstr>Descrevendo o Processo DEPOIS</vt:lpstr>
      <vt:lpstr>Descrevendo o Processo DEPOIS</vt:lpstr>
      <vt:lpstr>Cenas do PRÓXIMO Capítulo</vt:lpstr>
      <vt:lpstr>Conhecendo o Processo</vt:lpstr>
      <vt:lpstr>Objetivo da Apresentação - Propostas de Novas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Andressa Otaviano</dc:creator>
  <cp:lastModifiedBy>Jorge Harbes</cp:lastModifiedBy>
  <cp:revision>22</cp:revision>
  <dcterms:created xsi:type="dcterms:W3CDTF">2023-02-09T13:06:57Z</dcterms:created>
  <dcterms:modified xsi:type="dcterms:W3CDTF">2023-12-11T14:03:50Z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2023-02-09T13:06:57Z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1a66cd59-3210-4443-ba4b-57ada5cbd60c</vt:lpwstr>
  </property>
  <property fmtid="{D5CDD505-2E9C-101B-9397-08002B2CF9AE}" pid="8" name="MSIP_Label_8caabacf-b917-4a45-9a5f-ed3a53d2eeb7_ContentBits">
    <vt:lpwstr>0</vt:lpwstr>
  </property>
</Properties>
</file>