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62" r:id="rId2"/>
    <p:sldId id="258" r:id="rId3"/>
    <p:sldId id="265" r:id="rId4"/>
    <p:sldId id="263" r:id="rId5"/>
    <p:sldId id="266" r:id="rId6"/>
    <p:sldId id="267" r:id="rId7"/>
    <p:sldId id="268" r:id="rId8"/>
    <p:sldId id="270" r:id="rId9"/>
    <p:sldId id="271" r:id="rId10"/>
    <p:sldId id="273" r:id="rId11"/>
    <p:sldId id="274" r:id="rId12"/>
    <p:sldId id="275" r:id="rId13"/>
    <p:sldId id="276" r:id="rId14"/>
    <p:sldId id="278" r:id="rId15"/>
    <p:sldId id="279" r:id="rId16"/>
    <p:sldId id="280" r:id="rId17"/>
    <p:sldId id="281"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6" d="100"/>
          <a:sy n="86" d="100"/>
        </p:scale>
        <p:origin x="562" y="48"/>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7/16/2020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7/16/2020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F81D24A-EF38-4949-81EA-C39AA50871C5}" type="datetime1">
              <a:rPr lang="en-US" smtClean="0"/>
              <a:t>7/16/2020</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40624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E69A895-DC24-4A80-9E4B-77E8C98B8261}" type="datetime1">
              <a:rPr lang="en-US" smtClean="0"/>
              <a:t>7/16/2020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7601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611491E-4104-40E9-885C-6629BDFE1DBB}" type="datetime1">
              <a:rPr lang="en-US" smtClean="0"/>
              <a:t>7/16/2020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4150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19F328-D78C-4AE3-9BD5-6819CFE7241A}" type="datetime1">
              <a:rPr lang="en-US" smtClean="0"/>
              <a:t>7/16/2020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507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scene3d>
              <a:camera prst="orthographicFront"/>
              <a:lightRig rig="threePt" dir="t"/>
            </a:scene3d>
            <a:sp3d extrusionH="57150">
              <a:bevelT w="38100" h="38100"/>
            </a:sp3d>
          </a:bodyPr>
          <a:lstStyle>
            <a:lvl1pPr algn="l">
              <a:defRPr sz="5400" b="1" cap="none" spc="0" baseline="0">
                <a:ln w="22225">
                  <a:solidFill>
                    <a:schemeClr val="tx2"/>
                  </a:solidFill>
                  <a:prstDash val="solid"/>
                </a:ln>
                <a:solidFill>
                  <a:schemeClr val="tx2"/>
                </a:solidFill>
                <a:effectLst/>
              </a:defRPr>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3E783FD6-3C14-4BAD-B096-2ECF8D7D1C88}" type="datetime1">
              <a:rPr lang="en-US" smtClean="0"/>
              <a:t>7/16/2020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972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1095541-7853-4DCC-906F-39CE0BB88B8E}" type="datetime1">
              <a:rPr lang="en-US" smtClean="0"/>
              <a:t>7/16/2020</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3285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D790FE-2B5A-46A8-B4F6-76CB6FDA68AC}" type="datetime1">
              <a:rPr lang="en-US" smtClean="0"/>
              <a:t>7/16/2020</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1999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Date Placeholder 2"/>
          <p:cNvSpPr>
            <a:spLocks noGrp="1"/>
          </p:cNvSpPr>
          <p:nvPr>
            <p:ph type="dt" sz="half" idx="10"/>
          </p:nvPr>
        </p:nvSpPr>
        <p:spPr/>
        <p:txBody>
          <a:bodyPr/>
          <a:lstStyle/>
          <a:p>
            <a:fld id="{7DFC2738-2C3A-4E5B-A4DB-9708318E767B}" type="datetime1">
              <a:rPr lang="en-US" smtClean="0"/>
              <a:t>7/16/2020</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5383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49EB1C49-F74B-47FE-8050-CE9AAF0717AC}" type="datetime1">
              <a:rPr lang="en-US" smtClean="0"/>
              <a:t>7/16/2020</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3044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767358" y="381000"/>
            <a:ext cx="3293422" cy="1371600"/>
          </a:xfrm>
        </p:spPr>
        <p:txBody>
          <a:bodyPr anchor="b">
            <a:normAutofit/>
          </a:bodyPr>
          <a:lstStyle>
            <a:lvl1pPr algn="l">
              <a:defRPr sz="2800" b="1" cap="all" baseline="0">
                <a:solidFill>
                  <a:schemeClr val="tx2"/>
                </a:solidFill>
              </a:defRPr>
            </a:lvl1pPr>
          </a:lstStyle>
          <a:p>
            <a:r>
              <a:rPr lang="en-US"/>
              <a:t>Click to edit Master title style</a:t>
            </a:r>
            <a:endParaRPr dirty="0"/>
          </a:p>
        </p:txBody>
      </p:sp>
      <p:sp>
        <p:nvSpPr>
          <p:cNvPr id="3" name="Content Placeholder 2"/>
          <p:cNvSpPr>
            <a:spLocks noGrp="1"/>
          </p:cNvSpPr>
          <p:nvPr>
            <p:ph idx="1"/>
          </p:nvPr>
        </p:nvSpPr>
        <p:spPr>
          <a:xfrm>
            <a:off x="5332411" y="482600"/>
            <a:ext cx="6043825"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white">
          <a:xfrm>
            <a:off x="176735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F57B2-B504-486D-85D3-4C584AEF2C6C}" type="datetime1">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6293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4875529" y="0"/>
            <a:ext cx="73132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1" cap="none" spc="0" baseline="0">
                <a:ln w="22225">
                  <a:solidFill>
                    <a:schemeClr val="tx2"/>
                  </a:solidFill>
                  <a:prstDash val="solid"/>
                </a:ln>
                <a:solidFill>
                  <a:schemeClr val="tx2"/>
                </a:solidFill>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675C8C5-A9A9-4B3A-B134-0E3A713D185C}" type="datetime1">
              <a:rPr lang="en-US" smtClean="0"/>
              <a:pPr/>
              <a:t>7/16/2020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6782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0604" y="-9144"/>
            <a:ext cx="12178221" cy="6878638"/>
            <a:chOff x="10604" y="-9144"/>
            <a:chExt cx="12178221" cy="6878638"/>
          </a:xfrm>
        </p:grpSpPr>
        <p:sp>
          <p:nvSpPr>
            <p:cNvPr id="7" name="Rectangle 6"/>
            <p:cNvSpPr/>
            <p:nvPr/>
          </p:nvSpPr>
          <p:spPr>
            <a:xfrm>
              <a:off x="11884104" y="0"/>
              <a:ext cx="304721" cy="6858000"/>
            </a:xfrm>
            <a:prstGeom prst="rect">
              <a:avLst/>
            </a:prstGeom>
            <a:solidFill>
              <a:schemeClr val="tx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grpSp>
          <p:nvGrpSpPr>
            <p:cNvPr id="10" name="Group 9"/>
            <p:cNvGrpSpPr/>
            <p:nvPr/>
          </p:nvGrpSpPr>
          <p:grpSpPr>
            <a:xfrm flipV="1">
              <a:off x="10604" y="-9144"/>
              <a:ext cx="1951038" cy="6878638"/>
              <a:chOff x="-4636" y="-9144"/>
              <a:chExt cx="1951038" cy="6878638"/>
            </a:xfrm>
            <a:solidFill>
              <a:schemeClr val="bg2"/>
            </a:solidFill>
          </p:grpSpPr>
          <p:sp>
            <p:nvSpPr>
              <p:cNvPr id="17" name="Freeform 4"/>
              <p:cNvSpPr>
                <a:spLocks/>
              </p:cNvSpPr>
              <p:nvPr/>
            </p:nvSpPr>
            <p:spPr bwMode="grayWhite">
              <a:xfrm>
                <a:off x="135064" y="143256"/>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 name="Freeform 5"/>
              <p:cNvSpPr>
                <a:spLocks/>
              </p:cNvSpPr>
              <p:nvPr/>
            </p:nvSpPr>
            <p:spPr bwMode="grayWhite">
              <a:xfrm>
                <a:off x="42989" y="2829306"/>
                <a:ext cx="733425" cy="981075"/>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 name="Freeform 6"/>
              <p:cNvSpPr>
                <a:spLocks/>
              </p:cNvSpPr>
              <p:nvPr/>
            </p:nvSpPr>
            <p:spPr bwMode="grayWhite">
              <a:xfrm>
                <a:off x="89027" y="2084769"/>
                <a:ext cx="990600" cy="588963"/>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 name="Freeform 7"/>
              <p:cNvSpPr>
                <a:spLocks/>
              </p:cNvSpPr>
              <p:nvPr/>
            </p:nvSpPr>
            <p:spPr bwMode="grayWhite">
              <a:xfrm>
                <a:off x="12827" y="1132269"/>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 name="Freeform 8"/>
              <p:cNvSpPr>
                <a:spLocks/>
              </p:cNvSpPr>
              <p:nvPr/>
            </p:nvSpPr>
            <p:spPr bwMode="grayWhite">
              <a:xfrm>
                <a:off x="866902" y="711581"/>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 name="Freeform 9"/>
              <p:cNvSpPr>
                <a:spLocks/>
              </p:cNvSpPr>
              <p:nvPr/>
            </p:nvSpPr>
            <p:spPr bwMode="grayWhite">
              <a:xfrm>
                <a:off x="741489" y="3732594"/>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3" name="Freeform 10"/>
              <p:cNvSpPr>
                <a:spLocks/>
              </p:cNvSpPr>
              <p:nvPr/>
            </p:nvSpPr>
            <p:spPr bwMode="grayWhite">
              <a:xfrm>
                <a:off x="770064" y="4589844"/>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4" name="Freeform 11"/>
              <p:cNvSpPr>
                <a:spLocks/>
              </p:cNvSpPr>
              <p:nvPr/>
            </p:nvSpPr>
            <p:spPr bwMode="grayWhite">
              <a:xfrm>
                <a:off x="90614" y="3884994"/>
                <a:ext cx="649288" cy="985838"/>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5" name="Freeform 12"/>
              <p:cNvSpPr>
                <a:spLocks/>
              </p:cNvSpPr>
              <p:nvPr/>
            </p:nvSpPr>
            <p:spPr bwMode="grayWhite">
              <a:xfrm>
                <a:off x="882777" y="-9144"/>
                <a:ext cx="696913" cy="628650"/>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6" name="Freeform 13"/>
              <p:cNvSpPr>
                <a:spLocks/>
              </p:cNvSpPr>
              <p:nvPr/>
            </p:nvSpPr>
            <p:spPr bwMode="grayWhite">
              <a:xfrm>
                <a:off x="-4636" y="4966081"/>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7" name="Freeform 14"/>
              <p:cNvSpPr>
                <a:spLocks/>
              </p:cNvSpPr>
              <p:nvPr/>
            </p:nvSpPr>
            <p:spPr bwMode="grayWhite">
              <a:xfrm>
                <a:off x="616077" y="5509006"/>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8" name="Freeform 15"/>
              <p:cNvSpPr>
                <a:spLocks/>
              </p:cNvSpPr>
              <p:nvPr/>
            </p:nvSpPr>
            <p:spPr bwMode="grayWhite">
              <a:xfrm>
                <a:off x="1132014" y="6086856"/>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9" name="Freeform 16"/>
              <p:cNvSpPr>
                <a:spLocks/>
              </p:cNvSpPr>
              <p:nvPr/>
            </p:nvSpPr>
            <p:spPr bwMode="grayWhite">
              <a:xfrm>
                <a:off x="8064" y="5947156"/>
                <a:ext cx="534988" cy="563563"/>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0" name="Freeform 17"/>
              <p:cNvSpPr>
                <a:spLocks/>
              </p:cNvSpPr>
              <p:nvPr/>
            </p:nvSpPr>
            <p:spPr bwMode="grayWhite">
              <a:xfrm>
                <a:off x="274764" y="6323394"/>
                <a:ext cx="676275" cy="541338"/>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grp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r>
              <a:rPr lang="en-US"/>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5A4F0574-43A3-46A0-8870-1B2305CBE5B3}" type="datetime1">
              <a:rPr lang="en-US" smtClean="0"/>
              <a:pPr/>
              <a:t>7/16/2020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923316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a:ln w="22225">
            <a:solidFill>
              <a:schemeClr val="tx2"/>
            </a:solidFill>
            <a:prstDash val="solid"/>
          </a:ln>
          <a:solidFill>
            <a:schemeClr val="tx2"/>
          </a:solidFill>
          <a:effectLst/>
          <a:latin typeface="+mj-lt"/>
          <a:ea typeface="+mj-ea"/>
          <a:cs typeface="+mj-cs"/>
        </a:defRPr>
      </a:lvl1pPr>
    </p:titleStyle>
    <p:bodyStyle>
      <a:lvl1pPr marL="246888" indent="-246888" algn="l" defTabSz="914400" rtl="0" eaLnBrk="1" latinLnBrk="0" hangingPunct="1">
        <a:lnSpc>
          <a:spcPct val="90000"/>
        </a:lnSpc>
        <a:spcBef>
          <a:spcPts val="1400"/>
        </a:spcBef>
        <a:buClr>
          <a:schemeClr val="tx2"/>
        </a:buClr>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Clr>
          <a:schemeClr val="tx2"/>
        </a:buClr>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Clr>
          <a:schemeClr val="tx2"/>
        </a:buClr>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Clr>
          <a:schemeClr val="tx2"/>
        </a:buClr>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Matching Patterns with Feedback:</a:t>
            </a:r>
            <a:br>
              <a:rPr lang="en-US" dirty="0"/>
            </a:br>
            <a:r>
              <a:rPr lang="en-US" dirty="0"/>
              <a:t>A Feedback DSL Tutorial</a:t>
            </a:r>
          </a:p>
        </p:txBody>
      </p:sp>
      <p:sp>
        <p:nvSpPr>
          <p:cNvPr id="2" name="Subtitle 1"/>
          <p:cNvSpPr>
            <a:spLocks noGrp="1"/>
          </p:cNvSpPr>
          <p:nvPr>
            <p:ph type="subTitle" idx="1"/>
          </p:nvPr>
        </p:nvSpPr>
        <p:spPr/>
        <p:txBody>
          <a:bodyPr/>
          <a:lstStyle/>
          <a:p>
            <a:r>
              <a:rPr lang="en-US" dirty="0"/>
              <a:t>By Jesse Harden</a:t>
            </a:r>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D223-555E-48AD-8169-E1CCA81A04E1}"/>
              </a:ext>
            </a:extLst>
          </p:cNvPr>
          <p:cNvSpPr>
            <a:spLocks noGrp="1"/>
          </p:cNvSpPr>
          <p:nvPr>
            <p:ph type="title"/>
          </p:nvPr>
        </p:nvSpPr>
        <p:spPr/>
        <p:txBody>
          <a:bodyPr>
            <a:normAutofit/>
          </a:bodyPr>
          <a:lstStyle/>
          <a:p>
            <a:r>
              <a:rPr lang="en-US" dirty="0"/>
              <a:t>Finding Patterns with the FIND Tool:</a:t>
            </a:r>
            <a:br>
              <a:rPr lang="en-US" dirty="0"/>
            </a:br>
            <a:r>
              <a:rPr lang="en-US" dirty="0"/>
              <a:t>Single-Line vs. Multi-Line Patterns</a:t>
            </a:r>
          </a:p>
        </p:txBody>
      </p:sp>
      <p:sp>
        <p:nvSpPr>
          <p:cNvPr id="3" name="Content Placeholder 2">
            <a:extLst>
              <a:ext uri="{FF2B5EF4-FFF2-40B4-BE49-F238E27FC236}">
                <a16:creationId xmlns:a16="http://schemas.microsoft.com/office/drawing/2014/main" id="{04CDA0DC-EEBA-4E34-B200-C4E6C2C7471A}"/>
              </a:ext>
            </a:extLst>
          </p:cNvPr>
          <p:cNvSpPr>
            <a:spLocks noGrp="1"/>
          </p:cNvSpPr>
          <p:nvPr>
            <p:ph idx="1"/>
          </p:nvPr>
        </p:nvSpPr>
        <p:spPr/>
        <p:txBody>
          <a:bodyPr>
            <a:normAutofit fontScale="77500" lnSpcReduction="20000"/>
          </a:bodyPr>
          <a:lstStyle/>
          <a:p>
            <a:r>
              <a:rPr lang="en-US" dirty="0"/>
              <a:t>Up until now, the patterns you’ve seen have been single-line patterns.</a:t>
            </a:r>
          </a:p>
          <a:p>
            <a:pPr lvl="1"/>
            <a:r>
              <a:rPr lang="en-US" dirty="0"/>
              <a:t>Example: FIND `_var_ = __expr__`</a:t>
            </a:r>
          </a:p>
          <a:p>
            <a:pPr lvl="2"/>
            <a:r>
              <a:rPr lang="en-US" dirty="0"/>
              <a:t>This pattern will search the entire code area for matches, regardless of the structure of the code.</a:t>
            </a:r>
          </a:p>
          <a:p>
            <a:r>
              <a:rPr lang="en-US" dirty="0"/>
              <a:t>Multi-line patterns inherently preserve the structure of the pattern and look for patterns that match not only the code statements given, but also the structure of the code statements given.</a:t>
            </a:r>
          </a:p>
          <a:p>
            <a:pPr lvl="1"/>
            <a:r>
              <a:rPr lang="en-US" dirty="0"/>
              <a:t>Example: FIND `for _var_ in items:\n\</a:t>
            </a:r>
            <a:r>
              <a:rPr lang="en-US" dirty="0" err="1"/>
              <a:t>tsum</a:t>
            </a:r>
            <a:r>
              <a:rPr lang="en-US" dirty="0"/>
              <a:t> = sum + _var_`</a:t>
            </a:r>
          </a:p>
          <a:p>
            <a:pPr lvl="2"/>
            <a:r>
              <a:rPr lang="en-US" dirty="0"/>
              <a:t>This pattern will match any for loops iterating through the variable “items” that have the given summation statement directly within the body of the for loop.</a:t>
            </a:r>
          </a:p>
          <a:p>
            <a:pPr lvl="2"/>
            <a:r>
              <a:rPr lang="en-US" dirty="0"/>
              <a:t>The above WILL MATCH `for item in items:\n\</a:t>
            </a:r>
            <a:r>
              <a:rPr lang="en-US" dirty="0" err="1"/>
              <a:t>tprint</a:t>
            </a:r>
            <a:r>
              <a:rPr lang="en-US" dirty="0"/>
              <a:t>(“something”)\n\</a:t>
            </a:r>
            <a:r>
              <a:rPr lang="en-US" dirty="0" err="1"/>
              <a:t>tsum</a:t>
            </a:r>
            <a:r>
              <a:rPr lang="en-US" dirty="0"/>
              <a:t> = sum + item`</a:t>
            </a:r>
          </a:p>
          <a:p>
            <a:pPr lvl="3"/>
            <a:r>
              <a:rPr lang="en-US" dirty="0"/>
              <a:t>This is because, even though the summation statement isn’t the first statement in the for loop, it is directly within the body of the for loop.</a:t>
            </a:r>
          </a:p>
          <a:p>
            <a:pPr lvl="2"/>
            <a:r>
              <a:rPr lang="en-US" dirty="0"/>
              <a:t>The above WILL NOT MATCH `for item in items:\n\</a:t>
            </a:r>
            <a:r>
              <a:rPr lang="en-US" dirty="0" err="1"/>
              <a:t>tif</a:t>
            </a:r>
            <a:r>
              <a:rPr lang="en-US" dirty="0"/>
              <a:t> sum &lt; 50:\n\t\</a:t>
            </a:r>
            <a:r>
              <a:rPr lang="en-US" dirty="0" err="1"/>
              <a:t>tsum</a:t>
            </a:r>
            <a:r>
              <a:rPr lang="en-US" dirty="0"/>
              <a:t> = sum + item`</a:t>
            </a:r>
          </a:p>
          <a:p>
            <a:pPr lvl="3"/>
            <a:r>
              <a:rPr lang="en-US" dirty="0"/>
              <a:t>This is because the summation statement is nested within an if statement within the body of the for loop.</a:t>
            </a:r>
          </a:p>
        </p:txBody>
      </p:sp>
    </p:spTree>
    <p:extLst>
      <p:ext uri="{BB962C8B-B14F-4D97-AF65-F5344CB8AC3E}">
        <p14:creationId xmlns:p14="http://schemas.microsoft.com/office/powerpoint/2010/main" val="167189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D223-555E-48AD-8169-E1CCA81A04E1}"/>
              </a:ext>
            </a:extLst>
          </p:cNvPr>
          <p:cNvSpPr>
            <a:spLocks noGrp="1"/>
          </p:cNvSpPr>
          <p:nvPr>
            <p:ph type="title"/>
          </p:nvPr>
        </p:nvSpPr>
        <p:spPr/>
        <p:txBody>
          <a:bodyPr>
            <a:normAutofit/>
          </a:bodyPr>
          <a:lstStyle/>
          <a:p>
            <a:r>
              <a:rPr lang="en-US" dirty="0"/>
              <a:t>Finding Patterns with the FIND Tool:</a:t>
            </a:r>
            <a:br>
              <a:rPr lang="en-US" dirty="0"/>
            </a:br>
            <a:r>
              <a:rPr lang="en-US" dirty="0"/>
              <a:t>Single-Line vs. Multi-Line Patterns</a:t>
            </a:r>
          </a:p>
        </p:txBody>
      </p:sp>
      <p:sp>
        <p:nvSpPr>
          <p:cNvPr id="3" name="Content Placeholder 2">
            <a:extLst>
              <a:ext uri="{FF2B5EF4-FFF2-40B4-BE49-F238E27FC236}">
                <a16:creationId xmlns:a16="http://schemas.microsoft.com/office/drawing/2014/main" id="{04CDA0DC-EEBA-4E34-B200-C4E6C2C7471A}"/>
              </a:ext>
            </a:extLst>
          </p:cNvPr>
          <p:cNvSpPr>
            <a:spLocks noGrp="1"/>
          </p:cNvSpPr>
          <p:nvPr>
            <p:ph idx="1"/>
          </p:nvPr>
        </p:nvSpPr>
        <p:spPr/>
        <p:txBody>
          <a:bodyPr>
            <a:normAutofit/>
          </a:bodyPr>
          <a:lstStyle/>
          <a:p>
            <a:r>
              <a:rPr lang="en-US" dirty="0"/>
              <a:t>Another Multi-Line Pattern Example</a:t>
            </a:r>
          </a:p>
          <a:p>
            <a:pPr lvl="1"/>
            <a:r>
              <a:rPr lang="en-US" dirty="0"/>
              <a:t>Example: FIND `for _var_ in items:\n\</a:t>
            </a:r>
            <a:r>
              <a:rPr lang="en-US" dirty="0" err="1"/>
              <a:t>t__expr</a:t>
            </a:r>
            <a:r>
              <a:rPr lang="en-US" dirty="0"/>
              <a:t>__\</a:t>
            </a:r>
            <a:r>
              <a:rPr lang="en-US" dirty="0" err="1"/>
              <a:t>nprint</a:t>
            </a:r>
            <a:r>
              <a:rPr lang="en-US" dirty="0"/>
              <a:t>(sum)`</a:t>
            </a:r>
          </a:p>
          <a:p>
            <a:pPr lvl="2"/>
            <a:r>
              <a:rPr lang="en-US" dirty="0"/>
              <a:t>This pattern will match any for loops iterating through the variable “items” that have the following:</a:t>
            </a:r>
          </a:p>
          <a:p>
            <a:pPr lvl="3"/>
            <a:r>
              <a:rPr lang="en-US" dirty="0"/>
              <a:t>the given summation statement directly within the body of the for loop</a:t>
            </a:r>
          </a:p>
          <a:p>
            <a:pPr lvl="3"/>
            <a:r>
              <a:rPr lang="en-US" dirty="0"/>
              <a:t>Any code statement after and outside the for loop ON THE SAME LEVEL as the for loop.</a:t>
            </a:r>
          </a:p>
          <a:p>
            <a:pPr lvl="2"/>
            <a:r>
              <a:rPr lang="en-US" dirty="0"/>
              <a:t>This pattern WILL MATCH `for item in items: \n\</a:t>
            </a:r>
            <a:r>
              <a:rPr lang="en-US" dirty="0" err="1"/>
              <a:t>tprint</a:t>
            </a:r>
            <a:r>
              <a:rPr lang="en-US" dirty="0"/>
              <a:t>(“something”) \n\</a:t>
            </a:r>
            <a:r>
              <a:rPr lang="en-US" dirty="0" err="1"/>
              <a:t>tsum</a:t>
            </a:r>
            <a:r>
              <a:rPr lang="en-US" dirty="0"/>
              <a:t> = sum + item\</a:t>
            </a:r>
            <a:r>
              <a:rPr lang="en-US" dirty="0" err="1"/>
              <a:t>nprint</a:t>
            </a:r>
            <a:r>
              <a:rPr lang="en-US" dirty="0"/>
              <a:t>(sum)`</a:t>
            </a:r>
          </a:p>
          <a:p>
            <a:pPr lvl="2"/>
            <a:r>
              <a:rPr lang="en-US" dirty="0"/>
              <a:t>This pattern WILL NOT MATCH `for item in items: \n\</a:t>
            </a:r>
            <a:r>
              <a:rPr lang="en-US" dirty="0" err="1"/>
              <a:t>tprint</a:t>
            </a:r>
            <a:r>
              <a:rPr lang="en-US" dirty="0"/>
              <a:t>(“something”) \n\</a:t>
            </a:r>
            <a:r>
              <a:rPr lang="en-US" dirty="0" err="1"/>
              <a:t>tsum</a:t>
            </a:r>
            <a:r>
              <a:rPr lang="en-US" dirty="0"/>
              <a:t> = sum + item\</a:t>
            </a:r>
            <a:r>
              <a:rPr lang="en-US" dirty="0" err="1"/>
              <a:t>nif</a:t>
            </a:r>
            <a:r>
              <a:rPr lang="en-US" dirty="0"/>
              <a:t> sum &gt; 0:\n\</a:t>
            </a:r>
            <a:r>
              <a:rPr lang="en-US" dirty="0" err="1"/>
              <a:t>tprint</a:t>
            </a:r>
            <a:r>
              <a:rPr lang="en-US" dirty="0"/>
              <a:t>(sum)`</a:t>
            </a:r>
          </a:p>
          <a:p>
            <a:pPr lvl="3"/>
            <a:r>
              <a:rPr lang="en-US" dirty="0"/>
              <a:t>This is because the print(sum) statement should be on the same level (of indentation) as the for statement.</a:t>
            </a:r>
          </a:p>
          <a:p>
            <a:pPr lvl="2"/>
            <a:endParaRPr lang="en-US" dirty="0"/>
          </a:p>
        </p:txBody>
      </p:sp>
    </p:spTree>
    <p:extLst>
      <p:ext uri="{BB962C8B-B14F-4D97-AF65-F5344CB8AC3E}">
        <p14:creationId xmlns:p14="http://schemas.microsoft.com/office/powerpoint/2010/main" val="18174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normAutofit/>
          </a:bodyPr>
          <a:lstStyle/>
          <a:p>
            <a:r>
              <a:rPr lang="en-US" dirty="0"/>
              <a:t>Pattern-Matching Overview:</a:t>
            </a:r>
            <a:br>
              <a:rPr lang="en-US" dirty="0"/>
            </a:br>
            <a:r>
              <a:rPr lang="en-US" dirty="0"/>
              <a:t>Patterns within Patterns with the WITHIN Tool</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normAutofit fontScale="85000" lnSpcReduction="10000"/>
          </a:bodyPr>
          <a:lstStyle/>
          <a:p>
            <a:r>
              <a:rPr lang="en-US" dirty="0"/>
              <a:t>WITHIN Tool Structure: </a:t>
            </a:r>
          </a:p>
          <a:p>
            <a:pPr lvl="1"/>
            <a:r>
              <a:rPr lang="en-US" dirty="0"/>
              <a:t>WITHIN __</a:t>
            </a:r>
            <a:r>
              <a:rPr lang="en-US" dirty="0" err="1"/>
              <a:t>expressionName</a:t>
            </a:r>
            <a:r>
              <a:rPr lang="en-US" dirty="0"/>
              <a:t>__ FIND `Pattern`</a:t>
            </a:r>
          </a:p>
          <a:p>
            <a:pPr lvl="2"/>
            <a:r>
              <a:rPr lang="en-US" dirty="0"/>
              <a:t>Pattern, in this case, represents an actual Python code fragment that will be searched for in student submissions.</a:t>
            </a:r>
          </a:p>
          <a:p>
            <a:pPr lvl="2"/>
            <a:r>
              <a:rPr lang="en-US" dirty="0"/>
              <a:t>__</a:t>
            </a:r>
            <a:r>
              <a:rPr lang="en-US" dirty="0" err="1"/>
              <a:t>expressionName</a:t>
            </a:r>
            <a:r>
              <a:rPr lang="en-US" dirty="0"/>
              <a:t>__ represents an expression that has been matched in a previous FIND or WITHIN. Because of this matching behavior, it is imperative that all unique expressions have unique names within a function.</a:t>
            </a:r>
          </a:p>
          <a:p>
            <a:pPr lvl="1"/>
            <a:r>
              <a:rPr lang="en-US" dirty="0"/>
              <a:t>Valid Example: WITHIN __expr__ FIND `sum = sum + item`</a:t>
            </a:r>
          </a:p>
          <a:p>
            <a:pPr lvl="2"/>
            <a:r>
              <a:rPr lang="en-US" dirty="0"/>
              <a:t>This example will match any code matched by __expr__ in an earlier FIND or WITHIN that matches the summation pattern exactly.</a:t>
            </a:r>
          </a:p>
          <a:p>
            <a:r>
              <a:rPr lang="en-US" dirty="0"/>
              <a:t>Like with the FIND tool, the Pattern doesn’t have to be verbatim code; you can match variables and expressions with the proper syntax, as explained in previous slides.</a:t>
            </a:r>
          </a:p>
          <a:p>
            <a:r>
              <a:rPr lang="en-US" dirty="0"/>
              <a:t>The same rules about single-line vs. multi-line patterns as with the FIND tool apply.</a:t>
            </a:r>
          </a:p>
          <a:p>
            <a:pPr lvl="1"/>
            <a:endParaRPr lang="en-US" dirty="0"/>
          </a:p>
          <a:p>
            <a:pPr lvl="1"/>
            <a:endParaRPr lang="en-US" dirty="0"/>
          </a:p>
        </p:txBody>
      </p:sp>
    </p:spTree>
    <p:extLst>
      <p:ext uri="{BB962C8B-B14F-4D97-AF65-F5344CB8AC3E}">
        <p14:creationId xmlns:p14="http://schemas.microsoft.com/office/powerpoint/2010/main" val="268129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normAutofit/>
          </a:bodyPr>
          <a:lstStyle/>
          <a:p>
            <a:r>
              <a:rPr lang="en-US" dirty="0"/>
              <a:t>Pattern-Matching Overview:</a:t>
            </a:r>
            <a:br>
              <a:rPr lang="en-US" dirty="0"/>
            </a:br>
            <a:r>
              <a:rPr lang="en-US" dirty="0"/>
              <a:t>Winnowing Results with the WITHIN Tool</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normAutofit lnSpcReduction="10000"/>
          </a:bodyPr>
          <a:lstStyle/>
          <a:p>
            <a:r>
              <a:rPr lang="en-US" dirty="0"/>
              <a:t>WHERE Tool Structure: </a:t>
            </a:r>
          </a:p>
          <a:p>
            <a:pPr lvl="1"/>
            <a:r>
              <a:rPr lang="en-US" dirty="0"/>
              <a:t>WHERE `condition`</a:t>
            </a:r>
          </a:p>
          <a:p>
            <a:pPr lvl="2"/>
            <a:r>
              <a:rPr lang="en-US" dirty="0"/>
              <a:t>Condition, in this case, represents Python code that will be run in an IF statement to determine whether a given match from the previous list of matches will be passed on to the new set of matches.</a:t>
            </a:r>
          </a:p>
          <a:p>
            <a:pPr lvl="1"/>
            <a:r>
              <a:rPr lang="en-US" dirty="0"/>
              <a:t>Valid Example 1: WHERE `__expr__.</a:t>
            </a:r>
            <a:r>
              <a:rPr lang="en-US" dirty="0" err="1"/>
              <a:t>ast_name</a:t>
            </a:r>
            <a:r>
              <a:rPr lang="en-US" dirty="0"/>
              <a:t> == “List”`</a:t>
            </a:r>
          </a:p>
          <a:p>
            <a:pPr lvl="2"/>
            <a:r>
              <a:rPr lang="en-US" dirty="0"/>
              <a:t>This example will take each match given to it by the most recent FIND or WITHIN and check if __expr__ represents a list. If it does, the match in question will be passed on to the new set of matches generated by the WHERE tool.</a:t>
            </a:r>
          </a:p>
          <a:p>
            <a:pPr lvl="1"/>
            <a:r>
              <a:rPr lang="en-US" dirty="0"/>
              <a:t>Valid Example 2: WHERE `_item1_.id != _item2_.id`</a:t>
            </a:r>
          </a:p>
          <a:p>
            <a:pPr lvl="2"/>
            <a:r>
              <a:rPr lang="en-US" dirty="0"/>
              <a:t>This example will take each match given to it by the most recent FIND or WITHIN and check if _item1_ represents a different variable than _item2_. If it does, the match in question will be passed on to the new set of matches generated by the WHERE tool.</a:t>
            </a:r>
          </a:p>
          <a:p>
            <a:pPr lvl="2"/>
            <a:endParaRPr lang="en-US" dirty="0"/>
          </a:p>
          <a:p>
            <a:pPr lvl="1"/>
            <a:endParaRPr lang="en-US" dirty="0"/>
          </a:p>
        </p:txBody>
      </p:sp>
    </p:spTree>
    <p:extLst>
      <p:ext uri="{BB962C8B-B14F-4D97-AF65-F5344CB8AC3E}">
        <p14:creationId xmlns:p14="http://schemas.microsoft.com/office/powerpoint/2010/main" val="25907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normAutofit fontScale="90000"/>
          </a:bodyPr>
          <a:lstStyle/>
          <a:p>
            <a:r>
              <a:rPr lang="en-US" dirty="0"/>
              <a:t>Pattern-Matching Overview:</a:t>
            </a:r>
            <a:br>
              <a:rPr lang="en-US" dirty="0"/>
            </a:br>
            <a:r>
              <a:rPr lang="en-US" dirty="0"/>
              <a:t>Making Feedback Decisions with the IF Tool</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normAutofit fontScale="92500" lnSpcReduction="10000"/>
          </a:bodyPr>
          <a:lstStyle/>
          <a:p>
            <a:r>
              <a:rPr lang="en-US" dirty="0"/>
              <a:t>IF Tool Structure: </a:t>
            </a:r>
          </a:p>
          <a:p>
            <a:pPr lvl="1"/>
            <a:r>
              <a:rPr lang="en-US" dirty="0"/>
              <a:t>IFPART FEEDBACKPART</a:t>
            </a:r>
          </a:p>
          <a:p>
            <a:pPr lvl="1"/>
            <a:r>
              <a:rPr lang="en-US" dirty="0"/>
              <a:t>Items in parentheses are optional.</a:t>
            </a:r>
          </a:p>
          <a:p>
            <a:pPr lvl="2"/>
            <a:r>
              <a:rPr lang="en-US" dirty="0"/>
              <a:t>IFPART: IF (NOT) FOUND</a:t>
            </a:r>
          </a:p>
          <a:p>
            <a:pPr lvl="3"/>
            <a:r>
              <a:rPr lang="en-US" dirty="0"/>
              <a:t>If you say “IF FOUND”, then the IF Tool will check the most recent </a:t>
            </a:r>
            <a:r>
              <a:rPr lang="en-US" dirty="0" err="1"/>
              <a:t>matchset</a:t>
            </a:r>
            <a:r>
              <a:rPr lang="en-US" dirty="0"/>
              <a:t> to see if it has at least one match. If so, it will perform the first FEEDBACKPART. Otherwise, it will do nothing.</a:t>
            </a:r>
          </a:p>
          <a:p>
            <a:pPr lvl="3"/>
            <a:r>
              <a:rPr lang="en-US" dirty="0"/>
              <a:t>If you say “IF NOT FOUND” then the IF Tool will check the most recent </a:t>
            </a:r>
            <a:r>
              <a:rPr lang="en-US" dirty="0" err="1"/>
              <a:t>matchset</a:t>
            </a:r>
            <a:r>
              <a:rPr lang="en-US" dirty="0"/>
              <a:t> to see if it has no matches (empty list). If so, it will perform the first FEEDBACKPART. Otherwise, it will do nothing.</a:t>
            </a:r>
          </a:p>
          <a:p>
            <a:pPr lvl="2"/>
            <a:r>
              <a:rPr lang="en-US" dirty="0"/>
              <a:t>FEEDBACKPART: GIVE (NO) FEEDBACK</a:t>
            </a:r>
          </a:p>
          <a:p>
            <a:pPr lvl="3"/>
            <a:r>
              <a:rPr lang="en-US" dirty="0"/>
              <a:t>If you say “GIVE NO FEEDBACK”, then the IF Tool will have the test return False.</a:t>
            </a:r>
          </a:p>
          <a:p>
            <a:pPr lvl="3"/>
            <a:r>
              <a:rPr lang="en-US" dirty="0"/>
              <a:t>If you say “GIVE FEEDBACK”, then the IF Tool will have the test return effectively true with the associated feedback.</a:t>
            </a:r>
          </a:p>
          <a:p>
            <a:pPr lvl="1"/>
            <a:r>
              <a:rPr lang="en-US" dirty="0"/>
              <a:t>Examples on the next slide.</a:t>
            </a:r>
          </a:p>
        </p:txBody>
      </p:sp>
    </p:spTree>
    <p:extLst>
      <p:ext uri="{BB962C8B-B14F-4D97-AF65-F5344CB8AC3E}">
        <p14:creationId xmlns:p14="http://schemas.microsoft.com/office/powerpoint/2010/main" val="213433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normAutofit fontScale="90000"/>
          </a:bodyPr>
          <a:lstStyle/>
          <a:p>
            <a:r>
              <a:rPr lang="en-US" dirty="0"/>
              <a:t>Pattern-Matching Overview:</a:t>
            </a:r>
            <a:br>
              <a:rPr lang="en-US" dirty="0"/>
            </a:br>
            <a:r>
              <a:rPr lang="en-US" dirty="0"/>
              <a:t>Making Feedback Decisions with the IF Tool</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normAutofit/>
          </a:bodyPr>
          <a:lstStyle/>
          <a:p>
            <a:r>
              <a:rPr lang="en-US" dirty="0"/>
              <a:t>IF Tool Structure: </a:t>
            </a:r>
          </a:p>
          <a:p>
            <a:pPr lvl="1"/>
            <a:r>
              <a:rPr lang="en-US" dirty="0"/>
              <a:t>IFPART FEEDBACKPART </a:t>
            </a:r>
          </a:p>
          <a:p>
            <a:r>
              <a:rPr lang="en-US" dirty="0"/>
              <a:t>Valid Examples:</a:t>
            </a:r>
          </a:p>
          <a:p>
            <a:pPr lvl="1"/>
            <a:r>
              <a:rPr lang="en-US" dirty="0"/>
              <a:t>IF NOT FOUND GIVE FEEDBACK</a:t>
            </a:r>
          </a:p>
          <a:p>
            <a:pPr lvl="2"/>
            <a:r>
              <a:rPr lang="en-US" dirty="0"/>
              <a:t>This will make the IF tool check if the most recent set of matches returned by a FIND, WITHIN, or WHERE tool is empty. If so, the IF tool will have the test return feedback. If not, nothing else happens until the next tool is used.</a:t>
            </a:r>
          </a:p>
          <a:p>
            <a:pPr lvl="1"/>
            <a:r>
              <a:rPr lang="en-US" dirty="0"/>
              <a:t>IF FOUND GIVE NO FEEDBACK</a:t>
            </a:r>
          </a:p>
          <a:p>
            <a:pPr lvl="2"/>
            <a:r>
              <a:rPr lang="en-US" dirty="0"/>
              <a:t>This will make the IF tool check if the most recent set of matches has at least one match. If so, no feedback will be returned; instead, the test will return False.</a:t>
            </a:r>
          </a:p>
        </p:txBody>
      </p:sp>
    </p:spTree>
    <p:extLst>
      <p:ext uri="{BB962C8B-B14F-4D97-AF65-F5344CB8AC3E}">
        <p14:creationId xmlns:p14="http://schemas.microsoft.com/office/powerpoint/2010/main" val="343557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D3C1-3659-484F-8494-A06D4D699D8B}"/>
              </a:ext>
            </a:extLst>
          </p:cNvPr>
          <p:cNvSpPr>
            <a:spLocks noGrp="1"/>
          </p:cNvSpPr>
          <p:nvPr>
            <p:ph type="title"/>
          </p:nvPr>
        </p:nvSpPr>
        <p:spPr/>
        <p:txBody>
          <a:bodyPr/>
          <a:lstStyle/>
          <a:p>
            <a:r>
              <a:rPr lang="en-US" dirty="0"/>
              <a:t>Setting Default Behavior with END</a:t>
            </a:r>
          </a:p>
        </p:txBody>
      </p:sp>
      <p:sp>
        <p:nvSpPr>
          <p:cNvPr id="3" name="Content Placeholder 2">
            <a:extLst>
              <a:ext uri="{FF2B5EF4-FFF2-40B4-BE49-F238E27FC236}">
                <a16:creationId xmlns:a16="http://schemas.microsoft.com/office/drawing/2014/main" id="{D4D33B76-B84A-4FBA-8100-F107B8152CEE}"/>
              </a:ext>
            </a:extLst>
          </p:cNvPr>
          <p:cNvSpPr>
            <a:spLocks noGrp="1"/>
          </p:cNvSpPr>
          <p:nvPr>
            <p:ph idx="1"/>
          </p:nvPr>
        </p:nvSpPr>
        <p:spPr/>
        <p:txBody>
          <a:bodyPr/>
          <a:lstStyle/>
          <a:p>
            <a:r>
              <a:rPr lang="en-US" dirty="0"/>
              <a:t>The END tool specifies the default behavior of a test. If no return decision is made after all the tools are run, then the END tool will determine what is returned for the test.</a:t>
            </a:r>
          </a:p>
          <a:p>
            <a:r>
              <a:rPr lang="en-US" dirty="0"/>
              <a:t>END Tool Structures:</a:t>
            </a:r>
          </a:p>
          <a:p>
            <a:pPr lvl="1"/>
            <a:r>
              <a:rPr lang="en-US" dirty="0"/>
              <a:t>END (WITHOUT FEEDBACK)</a:t>
            </a:r>
          </a:p>
          <a:p>
            <a:pPr lvl="2"/>
            <a:r>
              <a:rPr lang="en-US" dirty="0"/>
              <a:t>This results in the test returning False by default.</a:t>
            </a:r>
          </a:p>
          <a:p>
            <a:pPr lvl="1"/>
            <a:r>
              <a:rPr lang="en-US" dirty="0"/>
              <a:t>END WITH FEEDBACK</a:t>
            </a:r>
          </a:p>
          <a:p>
            <a:pPr lvl="2"/>
            <a:r>
              <a:rPr lang="en-US" dirty="0"/>
              <a:t>This results in the test returning the feedback by default.</a:t>
            </a:r>
          </a:p>
        </p:txBody>
      </p:sp>
    </p:spTree>
    <p:extLst>
      <p:ext uri="{BB962C8B-B14F-4D97-AF65-F5344CB8AC3E}">
        <p14:creationId xmlns:p14="http://schemas.microsoft.com/office/powerpoint/2010/main" val="257343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54F3-5D59-45D7-A1B5-89D50E98BA02}"/>
              </a:ext>
            </a:extLst>
          </p:cNvPr>
          <p:cNvSpPr>
            <a:spLocks noGrp="1"/>
          </p:cNvSpPr>
          <p:nvPr>
            <p:ph type="title"/>
          </p:nvPr>
        </p:nvSpPr>
        <p:spPr/>
        <p:txBody>
          <a:bodyPr/>
          <a:lstStyle/>
          <a:p>
            <a:r>
              <a:rPr lang="en-US" dirty="0"/>
              <a:t>A Couple Brief Complete Examples:</a:t>
            </a:r>
            <a:br>
              <a:rPr lang="en-US" dirty="0"/>
            </a:br>
            <a:r>
              <a:rPr lang="en-US" dirty="0"/>
              <a:t>Example 1</a:t>
            </a:r>
          </a:p>
        </p:txBody>
      </p:sp>
      <p:sp>
        <p:nvSpPr>
          <p:cNvPr id="3" name="Content Placeholder 2">
            <a:extLst>
              <a:ext uri="{FF2B5EF4-FFF2-40B4-BE49-F238E27FC236}">
                <a16:creationId xmlns:a16="http://schemas.microsoft.com/office/drawing/2014/main" id="{446BCFBF-BC51-4AA4-AD62-6A21D21059CF}"/>
              </a:ext>
            </a:extLst>
          </p:cNvPr>
          <p:cNvSpPr>
            <a:spLocks noGrp="1"/>
          </p:cNvSpPr>
          <p:nvPr>
            <p:ph sz="half" idx="2"/>
          </p:nvPr>
        </p:nvSpPr>
        <p:spPr/>
        <p:txBody>
          <a:bodyPr/>
          <a:lstStyle/>
          <a:p>
            <a:endParaRPr lang="en-US"/>
          </a:p>
        </p:txBody>
      </p:sp>
      <p:sp>
        <p:nvSpPr>
          <p:cNvPr id="4" name="Content Placeholder 3">
            <a:extLst>
              <a:ext uri="{FF2B5EF4-FFF2-40B4-BE49-F238E27FC236}">
                <a16:creationId xmlns:a16="http://schemas.microsoft.com/office/drawing/2014/main" id="{66F958E7-3B05-4F88-A717-4C320097792A}"/>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87111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p>
        </p:txBody>
      </p:sp>
      <p:sp>
        <p:nvSpPr>
          <p:cNvPr id="14" name="Content Placeholder 13"/>
          <p:cNvSpPr>
            <a:spLocks noGrp="1"/>
          </p:cNvSpPr>
          <p:nvPr>
            <p:ph idx="1"/>
          </p:nvPr>
        </p:nvSpPr>
        <p:spPr/>
        <p:txBody>
          <a:bodyPr>
            <a:normAutofit fontScale="85000" lnSpcReduction="20000"/>
          </a:bodyPr>
          <a:lstStyle/>
          <a:p>
            <a:pPr lvl="0"/>
            <a:r>
              <a:rPr lang="en-US" dirty="0"/>
              <a:t>Feedback DSL Structural Overview (Slide 3)</a:t>
            </a:r>
          </a:p>
          <a:p>
            <a:r>
              <a:rPr lang="en-US" dirty="0"/>
              <a:t>Defining Functions and Feedback (Slides 4 &amp; 5)</a:t>
            </a:r>
          </a:p>
          <a:p>
            <a:pPr lvl="1"/>
            <a:r>
              <a:rPr lang="en-US" dirty="0"/>
              <a:t>Naming Feedback Functions with BEGIN</a:t>
            </a:r>
          </a:p>
          <a:p>
            <a:pPr lvl="1"/>
            <a:r>
              <a:rPr lang="en-US" dirty="0"/>
              <a:t>Crafting Feedback with MESSAGE, LABEL, and TITLE</a:t>
            </a:r>
          </a:p>
          <a:p>
            <a:pPr lvl="0"/>
            <a:r>
              <a:rPr lang="en-US" dirty="0"/>
              <a:t>Pattern-Matching Overview (Slides 6 – 15)</a:t>
            </a:r>
          </a:p>
          <a:p>
            <a:pPr lvl="1"/>
            <a:r>
              <a:rPr lang="en-US" dirty="0"/>
              <a:t>Finding Patterns with the FIND Tool (Slide 7)</a:t>
            </a:r>
          </a:p>
          <a:p>
            <a:pPr lvl="2"/>
            <a:r>
              <a:rPr lang="en-US" dirty="0"/>
              <a:t>Expressions and Variables (Slides 9 &amp; 8 respectively)</a:t>
            </a:r>
          </a:p>
          <a:p>
            <a:pPr lvl="2"/>
            <a:r>
              <a:rPr lang="en-US" dirty="0"/>
              <a:t>Single-statement vs. Multi-statement Patterns (Slides 10 &amp; 11)</a:t>
            </a:r>
          </a:p>
          <a:p>
            <a:pPr lvl="1"/>
            <a:r>
              <a:rPr lang="en-US" dirty="0"/>
              <a:t>Patterns within Patterns using the WITHIN Tool (Slide 12)</a:t>
            </a:r>
          </a:p>
          <a:p>
            <a:pPr lvl="1"/>
            <a:r>
              <a:rPr lang="en-US" dirty="0"/>
              <a:t>Winnowing Results with the WHERE Tool (Slide 13)</a:t>
            </a:r>
          </a:p>
          <a:p>
            <a:pPr lvl="1"/>
            <a:r>
              <a:rPr lang="en-US" dirty="0"/>
              <a:t>Making Feedback Decisions with the IF Tool (Slides 14 &amp; 15)</a:t>
            </a:r>
          </a:p>
          <a:p>
            <a:r>
              <a:rPr lang="en-US" dirty="0"/>
              <a:t>Setting Default Behavior with END (Slide 16)</a:t>
            </a:r>
          </a:p>
          <a:p>
            <a:r>
              <a:rPr lang="en-US" dirty="0"/>
              <a:t>A Couple Brief Complete Examples (Slides 17 &amp; 18)</a:t>
            </a:r>
          </a:p>
          <a:p>
            <a:pPr lvl="0"/>
            <a:endParaRPr lang="en-US" dirty="0"/>
          </a:p>
          <a:p>
            <a:endParaRPr lang="en-US" dirty="0"/>
          </a:p>
        </p:txBody>
      </p:sp>
    </p:spTree>
    <p:extLst>
      <p:ext uri="{BB962C8B-B14F-4D97-AF65-F5344CB8AC3E}">
        <p14:creationId xmlns:p14="http://schemas.microsoft.com/office/powerpoint/2010/main" val="33069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96F1-60A0-495D-907D-496077A2DC46}"/>
              </a:ext>
            </a:extLst>
          </p:cNvPr>
          <p:cNvSpPr>
            <a:spLocks noGrp="1"/>
          </p:cNvSpPr>
          <p:nvPr>
            <p:ph type="title"/>
          </p:nvPr>
        </p:nvSpPr>
        <p:spPr/>
        <p:txBody>
          <a:bodyPr/>
          <a:lstStyle/>
          <a:p>
            <a:r>
              <a:rPr lang="en-US" dirty="0"/>
              <a:t>Feedback DSL Structural Overview</a:t>
            </a:r>
          </a:p>
        </p:txBody>
      </p:sp>
      <p:sp>
        <p:nvSpPr>
          <p:cNvPr id="3" name="Content Placeholder 2">
            <a:extLst>
              <a:ext uri="{FF2B5EF4-FFF2-40B4-BE49-F238E27FC236}">
                <a16:creationId xmlns:a16="http://schemas.microsoft.com/office/drawing/2014/main" id="{B1F91F95-A670-4965-BC48-A34D5501B21E}"/>
              </a:ext>
            </a:extLst>
          </p:cNvPr>
          <p:cNvSpPr>
            <a:spLocks noGrp="1"/>
          </p:cNvSpPr>
          <p:nvPr>
            <p:ph sz="half" idx="2"/>
          </p:nvPr>
        </p:nvSpPr>
        <p:spPr>
          <a:xfrm>
            <a:off x="6561651" y="1600200"/>
            <a:ext cx="4814586" cy="4876800"/>
          </a:xfrm>
          <a:ln w="76200">
            <a:noFill/>
          </a:ln>
        </p:spPr>
        <p:txBody>
          <a:bodyPr anchor="ctr">
            <a:normAutofit fontScale="92500" lnSpcReduction="10000"/>
          </a:bodyPr>
          <a:lstStyle/>
          <a:p>
            <a:r>
              <a:rPr lang="en-US" dirty="0"/>
              <a:t>Example Feedback Function (w/ Comments):</a:t>
            </a:r>
          </a:p>
          <a:p>
            <a:pPr marL="365760" lvl="1" indent="0">
              <a:buNone/>
            </a:pPr>
            <a:r>
              <a:rPr lang="en-US" dirty="0"/>
              <a:t># BEGIN part #</a:t>
            </a:r>
          </a:p>
          <a:p>
            <a:pPr marL="365760" lvl="1" indent="0">
              <a:buNone/>
            </a:pPr>
            <a:r>
              <a:rPr lang="en-US" dirty="0"/>
              <a:t>BEGIN example1()</a:t>
            </a:r>
          </a:p>
          <a:p>
            <a:pPr marL="365760" lvl="1" indent="0">
              <a:buNone/>
            </a:pPr>
            <a:r>
              <a:rPr lang="en-US" dirty="0"/>
              <a:t># MESSAGES part #</a:t>
            </a:r>
          </a:p>
          <a:p>
            <a:pPr marL="365760" lvl="1" indent="0">
              <a:buNone/>
            </a:pPr>
            <a:r>
              <a:rPr lang="en-US" dirty="0"/>
              <a:t>MESSAGE `message`</a:t>
            </a:r>
          </a:p>
          <a:p>
            <a:pPr marL="365760" lvl="1" indent="0">
              <a:buNone/>
            </a:pPr>
            <a:r>
              <a:rPr lang="en-US" dirty="0"/>
              <a:t>LABEL `label`</a:t>
            </a:r>
          </a:p>
          <a:p>
            <a:pPr marL="365760" lvl="1" indent="0">
              <a:buNone/>
            </a:pPr>
            <a:r>
              <a:rPr lang="en-US" dirty="0"/>
              <a:t>TITLE `title`</a:t>
            </a:r>
          </a:p>
          <a:p>
            <a:pPr marL="365760" lvl="1" indent="0">
              <a:buNone/>
            </a:pPr>
            <a:r>
              <a:rPr lang="en-US" dirty="0"/>
              <a:t># PATTERN-MATCHING part #</a:t>
            </a:r>
          </a:p>
          <a:p>
            <a:pPr marL="365760" lvl="1" indent="0">
              <a:buNone/>
            </a:pPr>
            <a:r>
              <a:rPr lang="en-US" dirty="0"/>
              <a:t>FIND `_var_ = __expr__`</a:t>
            </a:r>
          </a:p>
          <a:p>
            <a:pPr marL="365760" lvl="1" indent="0">
              <a:buNone/>
            </a:pPr>
            <a:r>
              <a:rPr lang="en-US" dirty="0"/>
              <a:t>IF FOUND GIVE FEEDBACK</a:t>
            </a:r>
          </a:p>
          <a:p>
            <a:pPr marL="365760" lvl="1" indent="0">
              <a:buNone/>
            </a:pPr>
            <a:r>
              <a:rPr lang="en-US" dirty="0"/>
              <a:t># END part #</a:t>
            </a:r>
          </a:p>
          <a:p>
            <a:pPr marL="365760" lvl="1" indent="0">
              <a:buNone/>
            </a:pPr>
            <a:r>
              <a:rPr lang="en-US" dirty="0"/>
              <a:t>END</a:t>
            </a:r>
          </a:p>
        </p:txBody>
      </p:sp>
      <p:sp>
        <p:nvSpPr>
          <p:cNvPr id="4" name="Content Placeholder 3">
            <a:extLst>
              <a:ext uri="{FF2B5EF4-FFF2-40B4-BE49-F238E27FC236}">
                <a16:creationId xmlns:a16="http://schemas.microsoft.com/office/drawing/2014/main" id="{EBA46B24-F7B8-40A8-A786-AD3EDD1E0AE3}"/>
              </a:ext>
            </a:extLst>
          </p:cNvPr>
          <p:cNvSpPr>
            <a:spLocks noGrp="1"/>
          </p:cNvSpPr>
          <p:nvPr>
            <p:ph sz="half" idx="1"/>
          </p:nvPr>
        </p:nvSpPr>
        <p:spPr>
          <a:xfrm>
            <a:off x="1593436" y="1600200"/>
            <a:ext cx="4814586" cy="4876800"/>
          </a:xfrm>
          <a:ln w="76200">
            <a:solidFill>
              <a:schemeClr val="bg1"/>
            </a:solidFill>
          </a:ln>
        </p:spPr>
        <p:txBody>
          <a:bodyPr anchor="ctr">
            <a:normAutofit fontScale="92500" lnSpcReduction="10000"/>
          </a:bodyPr>
          <a:lstStyle/>
          <a:p>
            <a:r>
              <a:rPr lang="en-US" dirty="0"/>
              <a:t>This Feedback Language consists of the following parts in the following order:</a:t>
            </a:r>
          </a:p>
          <a:p>
            <a:pPr marL="822960" lvl="1" indent="-457200">
              <a:buFont typeface="+mj-lt"/>
              <a:buAutoNum type="arabicPeriod"/>
            </a:pPr>
            <a:r>
              <a:rPr lang="en-US" dirty="0"/>
              <a:t>BEGIN part</a:t>
            </a:r>
          </a:p>
          <a:p>
            <a:pPr marL="822960" lvl="1" indent="-457200">
              <a:buFont typeface="+mj-lt"/>
              <a:buAutoNum type="arabicPeriod"/>
            </a:pPr>
            <a:r>
              <a:rPr lang="en-US" dirty="0"/>
              <a:t>MESSAGES part</a:t>
            </a:r>
          </a:p>
          <a:p>
            <a:pPr marL="822960" lvl="1" indent="-457200">
              <a:buFont typeface="+mj-lt"/>
              <a:buAutoNum type="arabicPeriod"/>
            </a:pPr>
            <a:r>
              <a:rPr lang="en-US" dirty="0"/>
              <a:t>PATTERN-MATCHING part</a:t>
            </a:r>
          </a:p>
          <a:p>
            <a:pPr marL="822960" lvl="1" indent="-457200">
              <a:buFont typeface="+mj-lt"/>
              <a:buAutoNum type="arabicPeriod"/>
            </a:pPr>
            <a:r>
              <a:rPr lang="en-US" dirty="0"/>
              <a:t>END part</a:t>
            </a:r>
          </a:p>
          <a:p>
            <a:r>
              <a:rPr lang="en-US" dirty="0"/>
              <a:t>Comments are between # symbols.</a:t>
            </a:r>
          </a:p>
          <a:p>
            <a:r>
              <a:rPr lang="en-US" dirty="0"/>
              <a:t>Backticks (“`”), the symbol on the same key as the tilde (“~”), are used to surround strings.</a:t>
            </a:r>
          </a:p>
        </p:txBody>
      </p:sp>
    </p:spTree>
    <p:extLst>
      <p:ext uri="{BB962C8B-B14F-4D97-AF65-F5344CB8AC3E}">
        <p14:creationId xmlns:p14="http://schemas.microsoft.com/office/powerpoint/2010/main" val="376871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21EB-1AC9-4A80-8A96-CC39186B57CF}"/>
              </a:ext>
            </a:extLst>
          </p:cNvPr>
          <p:cNvSpPr>
            <a:spLocks noGrp="1"/>
          </p:cNvSpPr>
          <p:nvPr>
            <p:ph type="title"/>
          </p:nvPr>
        </p:nvSpPr>
        <p:spPr/>
        <p:txBody>
          <a:bodyPr/>
          <a:lstStyle/>
          <a:p>
            <a:r>
              <a:rPr lang="en-US" dirty="0"/>
              <a:t>Defining Functions and Feedback</a:t>
            </a:r>
          </a:p>
        </p:txBody>
      </p:sp>
      <p:sp>
        <p:nvSpPr>
          <p:cNvPr id="3" name="Content Placeholder 2">
            <a:extLst>
              <a:ext uri="{FF2B5EF4-FFF2-40B4-BE49-F238E27FC236}">
                <a16:creationId xmlns:a16="http://schemas.microsoft.com/office/drawing/2014/main" id="{13C99BC6-7034-4DF2-A552-4FD8EEE1172E}"/>
              </a:ext>
            </a:extLst>
          </p:cNvPr>
          <p:cNvSpPr>
            <a:spLocks noGrp="1"/>
          </p:cNvSpPr>
          <p:nvPr>
            <p:ph sz="half" idx="2"/>
          </p:nvPr>
        </p:nvSpPr>
        <p:spPr/>
        <p:txBody>
          <a:bodyPr anchor="ctr"/>
          <a:lstStyle/>
          <a:p>
            <a:r>
              <a:rPr lang="en-US" dirty="0"/>
              <a:t>Valid BEGIN Parts</a:t>
            </a:r>
          </a:p>
          <a:p>
            <a:pPr lvl="1"/>
            <a:r>
              <a:rPr lang="en-US" dirty="0"/>
              <a:t>BEGIN example1()</a:t>
            </a:r>
          </a:p>
          <a:p>
            <a:pPr lvl="1"/>
            <a:r>
              <a:rPr lang="en-US" dirty="0"/>
              <a:t>BEGIN example_2()</a:t>
            </a:r>
          </a:p>
          <a:p>
            <a:pPr lvl="1"/>
            <a:r>
              <a:rPr lang="en-US" dirty="0"/>
              <a:t>BEGIN UPPERlower3_3()</a:t>
            </a:r>
          </a:p>
          <a:p>
            <a:r>
              <a:rPr lang="en-US" dirty="0"/>
              <a:t>Invalid BEGIN Parts</a:t>
            </a:r>
          </a:p>
          <a:p>
            <a:pPr lvl="1"/>
            <a:r>
              <a:rPr lang="en-US" dirty="0"/>
              <a:t>BEGIN example 4 ()</a:t>
            </a:r>
          </a:p>
          <a:p>
            <a:pPr lvl="1"/>
            <a:r>
              <a:rPr lang="en-US" dirty="0"/>
              <a:t>Example5()</a:t>
            </a:r>
          </a:p>
          <a:p>
            <a:pPr lvl="1"/>
            <a:r>
              <a:rPr lang="en-US" dirty="0"/>
              <a:t>START example6()</a:t>
            </a:r>
          </a:p>
          <a:p>
            <a:pPr lvl="1"/>
            <a:r>
              <a:rPr lang="en-US" dirty="0"/>
              <a:t>BEGIN example 7 check()</a:t>
            </a:r>
          </a:p>
        </p:txBody>
      </p:sp>
      <p:sp>
        <p:nvSpPr>
          <p:cNvPr id="4" name="Content Placeholder 3">
            <a:extLst>
              <a:ext uri="{FF2B5EF4-FFF2-40B4-BE49-F238E27FC236}">
                <a16:creationId xmlns:a16="http://schemas.microsoft.com/office/drawing/2014/main" id="{D1C6CC21-BB7E-4951-A8EA-AA921F8D9F58}"/>
              </a:ext>
            </a:extLst>
          </p:cNvPr>
          <p:cNvSpPr>
            <a:spLocks noGrp="1"/>
          </p:cNvSpPr>
          <p:nvPr>
            <p:ph sz="half" idx="1"/>
          </p:nvPr>
        </p:nvSpPr>
        <p:spPr>
          <a:ln w="76200">
            <a:solidFill>
              <a:schemeClr val="bg1"/>
            </a:solidFill>
          </a:ln>
        </p:spPr>
        <p:txBody>
          <a:bodyPr anchor="ctr"/>
          <a:lstStyle/>
          <a:p>
            <a:pPr marL="0" indent="0" algn="ctr">
              <a:buNone/>
            </a:pPr>
            <a:r>
              <a:rPr lang="en-US" dirty="0"/>
              <a:t>The BEGIN Part</a:t>
            </a:r>
          </a:p>
          <a:p>
            <a:r>
              <a:rPr lang="en-US" dirty="0"/>
              <a:t>This part consists of the keyword “BEGIN” and the following parts:</a:t>
            </a:r>
          </a:p>
          <a:p>
            <a:pPr lvl="1"/>
            <a:r>
              <a:rPr lang="en-US" dirty="0"/>
              <a:t> A “name” for the function, which may consist of letters, digits, and the underscore (“_”) symbol.</a:t>
            </a:r>
          </a:p>
          <a:p>
            <a:pPr lvl="1"/>
            <a:r>
              <a:rPr lang="en-US" dirty="0"/>
              <a:t>The name is then followed by a left parenthesis and right parenthesis.</a:t>
            </a:r>
          </a:p>
        </p:txBody>
      </p:sp>
    </p:spTree>
    <p:extLst>
      <p:ext uri="{BB962C8B-B14F-4D97-AF65-F5344CB8AC3E}">
        <p14:creationId xmlns:p14="http://schemas.microsoft.com/office/powerpoint/2010/main" val="20497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21EB-1AC9-4A80-8A96-CC39186B57CF}"/>
              </a:ext>
            </a:extLst>
          </p:cNvPr>
          <p:cNvSpPr>
            <a:spLocks noGrp="1"/>
          </p:cNvSpPr>
          <p:nvPr>
            <p:ph type="title"/>
          </p:nvPr>
        </p:nvSpPr>
        <p:spPr/>
        <p:txBody>
          <a:bodyPr/>
          <a:lstStyle/>
          <a:p>
            <a:r>
              <a:rPr lang="en-US" dirty="0"/>
              <a:t>Defining Functions and Feedback</a:t>
            </a:r>
          </a:p>
        </p:txBody>
      </p:sp>
      <p:sp>
        <p:nvSpPr>
          <p:cNvPr id="3" name="Content Placeholder 2">
            <a:extLst>
              <a:ext uri="{FF2B5EF4-FFF2-40B4-BE49-F238E27FC236}">
                <a16:creationId xmlns:a16="http://schemas.microsoft.com/office/drawing/2014/main" id="{13C99BC6-7034-4DF2-A552-4FD8EEE1172E}"/>
              </a:ext>
            </a:extLst>
          </p:cNvPr>
          <p:cNvSpPr>
            <a:spLocks noGrp="1"/>
          </p:cNvSpPr>
          <p:nvPr>
            <p:ph sz="half" idx="2"/>
          </p:nvPr>
        </p:nvSpPr>
        <p:spPr/>
        <p:txBody>
          <a:bodyPr anchor="ctr">
            <a:normAutofit lnSpcReduction="10000"/>
          </a:bodyPr>
          <a:lstStyle/>
          <a:p>
            <a:r>
              <a:rPr lang="en-US" dirty="0"/>
              <a:t>Valid MESSAGES Part</a:t>
            </a:r>
          </a:p>
          <a:p>
            <a:pPr marL="365760" lvl="1" indent="0">
              <a:buNone/>
            </a:pPr>
            <a:r>
              <a:rPr lang="en-US" dirty="0"/>
              <a:t>MESSAGE `some message`</a:t>
            </a:r>
          </a:p>
          <a:p>
            <a:pPr marL="365760" lvl="1" indent="0">
              <a:buNone/>
            </a:pPr>
            <a:r>
              <a:rPr lang="en-US" dirty="0"/>
              <a:t>LABEL `SOME LABEL`</a:t>
            </a:r>
          </a:p>
          <a:p>
            <a:pPr marL="365760" lvl="1" indent="0">
              <a:buNone/>
            </a:pPr>
            <a:r>
              <a:rPr lang="en-US" dirty="0"/>
              <a:t>TITLE `SOME TITLE`</a:t>
            </a:r>
          </a:p>
          <a:p>
            <a:r>
              <a:rPr lang="en-US" dirty="0"/>
              <a:t>Invalid MESSAGES Part</a:t>
            </a:r>
          </a:p>
          <a:p>
            <a:pPr marL="365760" lvl="1" indent="0">
              <a:buNone/>
            </a:pPr>
            <a:r>
              <a:rPr lang="en-US" dirty="0"/>
              <a:t>LABEL `some bad message with ‘single quotes’`</a:t>
            </a:r>
          </a:p>
          <a:p>
            <a:pPr marL="365760" lvl="1" indent="0">
              <a:buNone/>
            </a:pPr>
            <a:r>
              <a:rPr lang="en-US" dirty="0"/>
              <a:t>MESSAGE `supposed to be before LABEL`</a:t>
            </a:r>
          </a:p>
          <a:p>
            <a:pPr marL="365760" lvl="1" indent="0">
              <a:buNone/>
            </a:pPr>
            <a:r>
              <a:rPr lang="en-US" dirty="0"/>
              <a:t>TITLE forgot to use backticks</a:t>
            </a:r>
          </a:p>
        </p:txBody>
      </p:sp>
      <p:sp>
        <p:nvSpPr>
          <p:cNvPr id="4" name="Content Placeholder 3">
            <a:extLst>
              <a:ext uri="{FF2B5EF4-FFF2-40B4-BE49-F238E27FC236}">
                <a16:creationId xmlns:a16="http://schemas.microsoft.com/office/drawing/2014/main" id="{D1C6CC21-BB7E-4951-A8EA-AA921F8D9F58}"/>
              </a:ext>
            </a:extLst>
          </p:cNvPr>
          <p:cNvSpPr>
            <a:spLocks noGrp="1"/>
          </p:cNvSpPr>
          <p:nvPr>
            <p:ph sz="half" idx="1"/>
          </p:nvPr>
        </p:nvSpPr>
        <p:spPr>
          <a:ln w="76200">
            <a:solidFill>
              <a:schemeClr val="bg1"/>
            </a:solidFill>
          </a:ln>
        </p:spPr>
        <p:txBody>
          <a:bodyPr anchor="ctr">
            <a:normAutofit lnSpcReduction="10000"/>
          </a:bodyPr>
          <a:lstStyle/>
          <a:p>
            <a:pPr marL="0" indent="0" algn="ctr">
              <a:buNone/>
            </a:pPr>
            <a:r>
              <a:rPr lang="en-US" dirty="0"/>
              <a:t>The MESSAGES Part</a:t>
            </a:r>
          </a:p>
          <a:p>
            <a:r>
              <a:rPr lang="en-US" dirty="0"/>
              <a:t>This part consists of the following clauses in the displayed order:</a:t>
            </a:r>
          </a:p>
          <a:p>
            <a:pPr lvl="1"/>
            <a:r>
              <a:rPr lang="en-US" dirty="0"/>
              <a:t>MESSAGE `insert message`</a:t>
            </a:r>
          </a:p>
          <a:p>
            <a:pPr lvl="1"/>
            <a:r>
              <a:rPr lang="en-US" dirty="0"/>
              <a:t>LABEL `insert label`</a:t>
            </a:r>
          </a:p>
          <a:p>
            <a:pPr lvl="1"/>
            <a:r>
              <a:rPr lang="en-US" dirty="0"/>
              <a:t>TITLE `insert title`</a:t>
            </a:r>
          </a:p>
          <a:p>
            <a:r>
              <a:rPr lang="en-US" dirty="0"/>
              <a:t>Currently, the ‘ symbol is not allowed inside strings. This is planned to be fixed in a future release.</a:t>
            </a:r>
          </a:p>
        </p:txBody>
      </p:sp>
    </p:spTree>
    <p:extLst>
      <p:ext uri="{BB962C8B-B14F-4D97-AF65-F5344CB8AC3E}">
        <p14:creationId xmlns:p14="http://schemas.microsoft.com/office/powerpoint/2010/main" val="387405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7AF8-F0AD-464C-9DC8-351B5F46E30A}"/>
              </a:ext>
            </a:extLst>
          </p:cNvPr>
          <p:cNvSpPr>
            <a:spLocks noGrp="1"/>
          </p:cNvSpPr>
          <p:nvPr>
            <p:ph type="title"/>
          </p:nvPr>
        </p:nvSpPr>
        <p:spPr/>
        <p:txBody>
          <a:bodyPr/>
          <a:lstStyle/>
          <a:p>
            <a:r>
              <a:rPr lang="en-US" dirty="0"/>
              <a:t>Pattern-Matching Overview</a:t>
            </a:r>
          </a:p>
        </p:txBody>
      </p:sp>
      <p:sp>
        <p:nvSpPr>
          <p:cNvPr id="3" name="Content Placeholder 2">
            <a:extLst>
              <a:ext uri="{FF2B5EF4-FFF2-40B4-BE49-F238E27FC236}">
                <a16:creationId xmlns:a16="http://schemas.microsoft.com/office/drawing/2014/main" id="{554E624D-032D-45B1-B366-BBF07FC3BFD7}"/>
              </a:ext>
            </a:extLst>
          </p:cNvPr>
          <p:cNvSpPr>
            <a:spLocks noGrp="1"/>
          </p:cNvSpPr>
          <p:nvPr>
            <p:ph idx="1"/>
          </p:nvPr>
        </p:nvSpPr>
        <p:spPr>
          <a:xfrm>
            <a:off x="1593436" y="1600200"/>
            <a:ext cx="9782801" cy="4648200"/>
          </a:xfrm>
        </p:spPr>
        <p:txBody>
          <a:bodyPr>
            <a:normAutofit fontScale="70000" lnSpcReduction="20000"/>
          </a:bodyPr>
          <a:lstStyle/>
          <a:p>
            <a:r>
              <a:rPr lang="en-US" dirty="0"/>
              <a:t>The PATTERN-MATCHING part consists of four Tools:</a:t>
            </a:r>
          </a:p>
          <a:p>
            <a:pPr lvl="1"/>
            <a:r>
              <a:rPr lang="en-US" dirty="0"/>
              <a:t>The FIND tool</a:t>
            </a:r>
          </a:p>
          <a:p>
            <a:pPr lvl="1"/>
            <a:r>
              <a:rPr lang="en-US" dirty="0"/>
              <a:t>The WITHIN tool</a:t>
            </a:r>
          </a:p>
          <a:p>
            <a:pPr lvl="1"/>
            <a:r>
              <a:rPr lang="en-US" dirty="0"/>
              <a:t>The WHERE tool</a:t>
            </a:r>
          </a:p>
          <a:p>
            <a:pPr lvl="1"/>
            <a:r>
              <a:rPr lang="en-US" dirty="0"/>
              <a:t>The IF tool</a:t>
            </a:r>
          </a:p>
          <a:p>
            <a:r>
              <a:rPr lang="en-US" dirty="0"/>
              <a:t>The PATTERN-MATCHING part </a:t>
            </a:r>
            <a:r>
              <a:rPr lang="en-US" b="1" dirty="0"/>
              <a:t>always</a:t>
            </a:r>
            <a:r>
              <a:rPr lang="en-US" dirty="0"/>
              <a:t> starts with the FIND tool being used first.</a:t>
            </a:r>
          </a:p>
          <a:p>
            <a:r>
              <a:rPr lang="en-US" dirty="0"/>
              <a:t>Of the four tools above, the first 3 (FIND, WITHIN, and WHERE) each generate a 1D list of matches which is then passed on to the next tool used.</a:t>
            </a:r>
          </a:p>
          <a:p>
            <a:r>
              <a:rPr lang="en-US" dirty="0"/>
              <a:t>When the IF tool is used, it takes in the most recent list of matches and makes a decision based on whether or not there is at least 1 match in that list. </a:t>
            </a:r>
          </a:p>
          <a:p>
            <a:pPr lvl="1"/>
            <a:r>
              <a:rPr lang="en-US" dirty="0"/>
              <a:t>That decision will be whether or not to give the feedback defined in the MESSAGES part to the student.</a:t>
            </a:r>
          </a:p>
          <a:p>
            <a:pPr lvl="1"/>
            <a:r>
              <a:rPr lang="en-US" dirty="0"/>
              <a:t>If there are more statements after the use of the IF tool, the most recent list of matches that the IF tool received will be passed on to the very next tool for use in generating its list of matches.</a:t>
            </a:r>
          </a:p>
        </p:txBody>
      </p:sp>
    </p:spTree>
    <p:extLst>
      <p:ext uri="{BB962C8B-B14F-4D97-AF65-F5344CB8AC3E}">
        <p14:creationId xmlns:p14="http://schemas.microsoft.com/office/powerpoint/2010/main" val="144789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lstStyle/>
          <a:p>
            <a:r>
              <a:rPr lang="en-US" dirty="0"/>
              <a:t>Pattern-Matching Overview:</a:t>
            </a:r>
            <a:br>
              <a:rPr lang="en-US" dirty="0"/>
            </a:br>
            <a:r>
              <a:rPr lang="en-US" dirty="0"/>
              <a:t>Finding Patterns with the FIND Tool</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normAutofit fontScale="85000" lnSpcReduction="20000"/>
          </a:bodyPr>
          <a:lstStyle/>
          <a:p>
            <a:r>
              <a:rPr lang="en-US" dirty="0"/>
              <a:t>FIND Tool Structure: </a:t>
            </a:r>
          </a:p>
          <a:p>
            <a:pPr lvl="1"/>
            <a:r>
              <a:rPr lang="en-US" dirty="0"/>
              <a:t>FIND `Pattern`</a:t>
            </a:r>
          </a:p>
          <a:p>
            <a:pPr lvl="1"/>
            <a:r>
              <a:rPr lang="en-US" dirty="0"/>
              <a:t>Pattern, in this case, represents an actual Python code fragment that will be searched for in student submissions.</a:t>
            </a:r>
          </a:p>
          <a:p>
            <a:pPr lvl="1"/>
            <a:r>
              <a:rPr lang="en-US" dirty="0"/>
              <a:t>Valid Example: FIND `sum = sum + item`</a:t>
            </a:r>
          </a:p>
          <a:p>
            <a:pPr lvl="2"/>
            <a:r>
              <a:rPr lang="en-US" dirty="0"/>
              <a:t>This example will match any code in student submissions that matches the pattern exactly.</a:t>
            </a:r>
          </a:p>
          <a:p>
            <a:r>
              <a:rPr lang="en-US" dirty="0"/>
              <a:t>Pattern doesn’t have to be verbatim code; you can match variables and expressions with the proper syntax, </a:t>
            </a:r>
            <a:r>
              <a:rPr lang="en-US" i="1" dirty="0"/>
              <a:t>which are explained on the next slide</a:t>
            </a:r>
            <a:r>
              <a:rPr lang="en-US" dirty="0"/>
              <a:t>.</a:t>
            </a:r>
          </a:p>
          <a:p>
            <a:pPr lvl="1"/>
            <a:r>
              <a:rPr lang="en-US" dirty="0"/>
              <a:t>Valid Example of variable syntax: FIND `_var_ = _var_ + _var2_`</a:t>
            </a:r>
          </a:p>
          <a:p>
            <a:pPr lvl="2"/>
            <a:r>
              <a:rPr lang="en-US" dirty="0"/>
              <a:t>This code will find all matches in student code that consist of one variable (_var_) increasing its value by another variable (_var2_).</a:t>
            </a:r>
          </a:p>
          <a:p>
            <a:pPr lvl="1"/>
            <a:r>
              <a:rPr lang="en-US" dirty="0"/>
              <a:t>Valid Example of expression syntax: FIND `</a:t>
            </a:r>
            <a:r>
              <a:rPr lang="en-US" dirty="0" err="1"/>
              <a:t>list_var</a:t>
            </a:r>
            <a:r>
              <a:rPr lang="en-US" dirty="0"/>
              <a:t> = __expr__`</a:t>
            </a:r>
          </a:p>
          <a:p>
            <a:pPr lvl="2"/>
            <a:r>
              <a:rPr lang="en-US" dirty="0"/>
              <a:t>This code will find all matches in student code that consist of a variable named </a:t>
            </a:r>
            <a:r>
              <a:rPr lang="en-US" dirty="0" err="1"/>
              <a:t>list_var</a:t>
            </a:r>
            <a:r>
              <a:rPr lang="en-US" dirty="0"/>
              <a:t> being set equal to something; that “something” being represented by the expression (__expr__) syntax.</a:t>
            </a:r>
          </a:p>
          <a:p>
            <a:pPr lvl="1"/>
            <a:endParaRPr lang="en-US" dirty="0"/>
          </a:p>
          <a:p>
            <a:pPr lvl="1"/>
            <a:endParaRPr lang="en-US" dirty="0"/>
          </a:p>
        </p:txBody>
      </p:sp>
    </p:spTree>
    <p:extLst>
      <p:ext uri="{BB962C8B-B14F-4D97-AF65-F5344CB8AC3E}">
        <p14:creationId xmlns:p14="http://schemas.microsoft.com/office/powerpoint/2010/main" val="28658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lstStyle/>
          <a:p>
            <a:r>
              <a:rPr lang="en-US" dirty="0"/>
              <a:t>Finding Patterns with the FIND Tool:</a:t>
            </a:r>
            <a:br>
              <a:rPr lang="en-US" dirty="0"/>
            </a:br>
            <a:r>
              <a:rPr lang="en-US" dirty="0"/>
              <a:t>Variables</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lstStyle/>
          <a:p>
            <a:r>
              <a:rPr lang="en-US" dirty="0"/>
              <a:t>Syntax within Pattern: _</a:t>
            </a:r>
            <a:r>
              <a:rPr lang="en-US" dirty="0" err="1"/>
              <a:t>variableName</a:t>
            </a:r>
            <a:r>
              <a:rPr lang="en-US" dirty="0"/>
              <a:t>_</a:t>
            </a:r>
          </a:p>
          <a:p>
            <a:pPr lvl="1"/>
            <a:r>
              <a:rPr lang="en-US" dirty="0"/>
              <a:t>Variables are represented by a single string token starting and ending with a single underscore (“_”).</a:t>
            </a:r>
          </a:p>
          <a:p>
            <a:r>
              <a:rPr lang="en-US" dirty="0"/>
              <a:t>When a single variable name used multiple times in the same pattern (e.g. `_var_ = _var_ + item`), only code which has the same variable matched to each instance of that variable name will be matched.</a:t>
            </a:r>
          </a:p>
          <a:p>
            <a:pPr lvl="1"/>
            <a:r>
              <a:rPr lang="en-US" dirty="0"/>
              <a:t>Example: FIND `_var_ = _var_ + item`</a:t>
            </a:r>
          </a:p>
          <a:p>
            <a:pPr lvl="2"/>
            <a:r>
              <a:rPr lang="en-US" dirty="0"/>
              <a:t>WILL MATCH: sum = sum + item</a:t>
            </a:r>
          </a:p>
          <a:p>
            <a:pPr lvl="2"/>
            <a:r>
              <a:rPr lang="en-US" dirty="0"/>
              <a:t>WILL MATCH: sum = item + sum</a:t>
            </a:r>
          </a:p>
          <a:p>
            <a:pPr lvl="2"/>
            <a:r>
              <a:rPr lang="en-US" dirty="0"/>
              <a:t>WILL NOT MATCH: sum = </a:t>
            </a:r>
            <a:r>
              <a:rPr lang="en-US" dirty="0" err="1"/>
              <a:t>sum_two</a:t>
            </a:r>
            <a:r>
              <a:rPr lang="en-US" dirty="0"/>
              <a:t> + item</a:t>
            </a:r>
          </a:p>
        </p:txBody>
      </p:sp>
    </p:spTree>
    <p:extLst>
      <p:ext uri="{BB962C8B-B14F-4D97-AF65-F5344CB8AC3E}">
        <p14:creationId xmlns:p14="http://schemas.microsoft.com/office/powerpoint/2010/main" val="329623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87CB-F9FF-4168-9DCD-3DB618E5732F}"/>
              </a:ext>
            </a:extLst>
          </p:cNvPr>
          <p:cNvSpPr>
            <a:spLocks noGrp="1"/>
          </p:cNvSpPr>
          <p:nvPr>
            <p:ph type="title"/>
          </p:nvPr>
        </p:nvSpPr>
        <p:spPr/>
        <p:txBody>
          <a:bodyPr/>
          <a:lstStyle/>
          <a:p>
            <a:r>
              <a:rPr lang="en-US" dirty="0"/>
              <a:t>Finding Patterns with the FIND Tool:</a:t>
            </a:r>
            <a:br>
              <a:rPr lang="en-US" dirty="0"/>
            </a:br>
            <a:r>
              <a:rPr lang="en-US" dirty="0"/>
              <a:t>Expressions</a:t>
            </a:r>
          </a:p>
        </p:txBody>
      </p:sp>
      <p:sp>
        <p:nvSpPr>
          <p:cNvPr id="3" name="Content Placeholder 2">
            <a:extLst>
              <a:ext uri="{FF2B5EF4-FFF2-40B4-BE49-F238E27FC236}">
                <a16:creationId xmlns:a16="http://schemas.microsoft.com/office/drawing/2014/main" id="{1CF2FF7D-7810-4459-8AE9-189E448A31E8}"/>
              </a:ext>
            </a:extLst>
          </p:cNvPr>
          <p:cNvSpPr>
            <a:spLocks noGrp="1"/>
          </p:cNvSpPr>
          <p:nvPr>
            <p:ph idx="1"/>
          </p:nvPr>
        </p:nvSpPr>
        <p:spPr/>
        <p:txBody>
          <a:bodyPr/>
          <a:lstStyle/>
          <a:p>
            <a:r>
              <a:rPr lang="en-US" dirty="0"/>
              <a:t>Syntax within Pattern: __</a:t>
            </a:r>
            <a:r>
              <a:rPr lang="en-US" dirty="0" err="1"/>
              <a:t>expressionName</a:t>
            </a:r>
            <a:r>
              <a:rPr lang="en-US" dirty="0"/>
              <a:t>__</a:t>
            </a:r>
          </a:p>
          <a:p>
            <a:pPr lvl="1"/>
            <a:r>
              <a:rPr lang="en-US" dirty="0"/>
              <a:t>Expressions are represented by a single string token starting and ending with two underscores (“__”).</a:t>
            </a:r>
          </a:p>
          <a:p>
            <a:r>
              <a:rPr lang="en-US" dirty="0"/>
              <a:t>Since expressions match to more than just a single variable, they cannot be used in a single pattern to match the same piece of code multiple times, such as in the invalid example below:</a:t>
            </a:r>
          </a:p>
          <a:p>
            <a:pPr lvl="1"/>
            <a:r>
              <a:rPr lang="en-US" dirty="0"/>
              <a:t>Invalid Example: FIND `__expr__\</a:t>
            </a:r>
            <a:r>
              <a:rPr lang="en-US" dirty="0" err="1"/>
              <a:t>n__expr</a:t>
            </a:r>
            <a:r>
              <a:rPr lang="en-US" dirty="0"/>
              <a:t>__`</a:t>
            </a:r>
          </a:p>
          <a:p>
            <a:pPr lvl="1"/>
            <a:r>
              <a:rPr lang="en-US" dirty="0"/>
              <a:t>In short, every expression you use in patterns should have a different name.</a:t>
            </a:r>
          </a:p>
          <a:p>
            <a:pPr lvl="2"/>
            <a:r>
              <a:rPr lang="en-US" dirty="0"/>
              <a:t>Valid Example: FIND `__expr1__\n__expr2__`</a:t>
            </a:r>
          </a:p>
          <a:p>
            <a:pPr lvl="2"/>
            <a:endParaRPr lang="en-US" dirty="0"/>
          </a:p>
        </p:txBody>
      </p:sp>
    </p:spTree>
    <p:extLst>
      <p:ext uri="{BB962C8B-B14F-4D97-AF65-F5344CB8AC3E}">
        <p14:creationId xmlns:p14="http://schemas.microsoft.com/office/powerpoint/2010/main" val="261255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igsaw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Jigsaw design slides.potx" id="{263AEB51-B942-4F3D-9A9B-204C75197456}" vid="{3DA53443-4228-4E41-8F09-CB346F47C076}"/>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Jigsaw design slides</Template>
  <TotalTime>1092</TotalTime>
  <Words>2164</Words>
  <Application>Microsoft Office PowerPoint</Application>
  <PresentationFormat>Custom</PresentationFormat>
  <Paragraphs>166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Euphemia</vt:lpstr>
      <vt:lpstr>Jigsaw design template</vt:lpstr>
      <vt:lpstr>Matching Patterns with Feedback: A Feedback DSL Tutorial</vt:lpstr>
      <vt:lpstr>Table of Contents</vt:lpstr>
      <vt:lpstr>Feedback DSL Structural Overview</vt:lpstr>
      <vt:lpstr>Defining Functions and Feedback</vt:lpstr>
      <vt:lpstr>Defining Functions and Feedback</vt:lpstr>
      <vt:lpstr>Pattern-Matching Overview</vt:lpstr>
      <vt:lpstr>Pattern-Matching Overview: Finding Patterns with the FIND Tool</vt:lpstr>
      <vt:lpstr>Finding Patterns with the FIND Tool: Variables</vt:lpstr>
      <vt:lpstr>Finding Patterns with the FIND Tool: Expressions</vt:lpstr>
      <vt:lpstr>Finding Patterns with the FIND Tool: Single-Line vs. Multi-Line Patterns</vt:lpstr>
      <vt:lpstr>Finding Patterns with the FIND Tool: Single-Line vs. Multi-Line Patterns</vt:lpstr>
      <vt:lpstr>Pattern-Matching Overview: Patterns within Patterns with the WITHIN Tool</vt:lpstr>
      <vt:lpstr>Pattern-Matching Overview: Winnowing Results with the WITHIN Tool</vt:lpstr>
      <vt:lpstr>Pattern-Matching Overview: Making Feedback Decisions with the IF Tool</vt:lpstr>
      <vt:lpstr>Pattern-Matching Overview: Making Feedback Decisions with the IF Tool</vt:lpstr>
      <vt:lpstr>Setting Default Behavior with END</vt:lpstr>
      <vt:lpstr>A Couple Brief Complete Examples: Example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DSL Tutorial</dc:title>
  <dc:creator>Harden, Jesse</dc:creator>
  <cp:lastModifiedBy>Harden, Jesse</cp:lastModifiedBy>
  <cp:revision>31</cp:revision>
  <dcterms:created xsi:type="dcterms:W3CDTF">2020-07-13T22:32:16Z</dcterms:created>
  <dcterms:modified xsi:type="dcterms:W3CDTF">2020-07-16T18:02:34Z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