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Nixie One"/>
      <p:regular r:id="rId25"/>
    </p:embeddedFont>
    <p:embeddedFont>
      <p:font typeface="Varela Round"/>
      <p:regular r:id="rId26"/>
    </p:embeddedFont>
    <p:embeddedFont>
      <p:font typeface="Orbitron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VarelaRound-regular.fntdata"/><Relationship Id="rId25" Type="http://schemas.openxmlformats.org/officeDocument/2006/relationships/font" Target="fonts/NixieOne-regular.fntdata"/><Relationship Id="rId28" Type="http://schemas.openxmlformats.org/officeDocument/2006/relationships/font" Target="fonts/Orbitron-bold.fntdata"/><Relationship Id="rId27" Type="http://schemas.openxmlformats.org/officeDocument/2006/relationships/font" Target="fonts/Orbitron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2255425" y="1991825"/>
            <a:ext cx="46331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Font typeface="Nixie One"/>
              <a:buNone/>
              <a:defRPr b="0" i="0" sz="4800" u="none" cap="none" strike="noStrik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algn="ctr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algn="ctr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algn="ctr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algn="ctr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algn="ctr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algn="ctr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algn="ctr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algn="ctr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2" name="Shape 1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6752750" y="3465100"/>
            <a:ext cx="2284199" cy="2284199"/>
          </a:xfrm>
          <a:prstGeom prst="donut">
            <a:avLst>
              <a:gd fmla="val 11909" name="adj"/>
            </a:avLst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376550" y="4217275"/>
            <a:ext cx="1207799" cy="1207799"/>
          </a:xfrm>
          <a:prstGeom prst="donut">
            <a:avLst>
              <a:gd fmla="val 42915" name="adj"/>
            </a:avLst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8244625" y="2541950"/>
            <a:ext cx="304799" cy="304799"/>
          </a:xfrm>
          <a:prstGeom prst="ellipse">
            <a:avLst/>
          </a:prstGeom>
          <a:solidFill>
            <a:srgbClr val="E8004C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213975" y="695900"/>
            <a:ext cx="871499" cy="871499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letely 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419100" y="-1581150"/>
            <a:ext cx="8305799" cy="8305799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246225" y="4177700"/>
            <a:ext cx="6651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16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◉"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1524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￮"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166" name="Shape 166"/>
          <p:cNvSpPr/>
          <p:nvPr/>
        </p:nvSpPr>
        <p:spPr>
          <a:xfrm rot="10800000">
            <a:off x="8705949" y="3777260"/>
            <a:ext cx="617399" cy="617399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 rot="10800000">
            <a:off x="608749" y="841359"/>
            <a:ext cx="515400" cy="515400"/>
          </a:xfrm>
          <a:prstGeom prst="donut">
            <a:avLst>
              <a:gd fmla="val 18608" name="adj"/>
            </a:avLst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/>
          <p:nvPr/>
        </p:nvSpPr>
        <p:spPr>
          <a:xfrm rot="10800000">
            <a:off x="8195021" y="4553298"/>
            <a:ext cx="831600" cy="831600"/>
          </a:xfrm>
          <a:prstGeom prst="donut">
            <a:avLst>
              <a:gd fmla="val 37879" name="adj"/>
            </a:avLst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/>
          <p:nvPr/>
        </p:nvSpPr>
        <p:spPr>
          <a:xfrm rot="10800000">
            <a:off x="8458382" y="4183760"/>
            <a:ext cx="210899" cy="210899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 rot="10800000">
            <a:off x="-153146" y="-444546"/>
            <a:ext cx="1128300" cy="11283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/>
        </p:nvSpPr>
        <p:spPr>
          <a:xfrm rot="10800000">
            <a:off x="8012014" y="133389"/>
            <a:ext cx="434699" cy="434699"/>
          </a:xfrm>
          <a:prstGeom prst="donut">
            <a:avLst>
              <a:gd fmla="val 8754" name="adj"/>
            </a:avLst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/>
        </p:nvSpPr>
        <p:spPr>
          <a:xfrm rot="10800000">
            <a:off x="-73577" y="841498"/>
            <a:ext cx="330899" cy="330899"/>
          </a:xfrm>
          <a:prstGeom prst="ellipse">
            <a:avLst/>
          </a:prstGeom>
          <a:solidFill>
            <a:srgbClr val="ED4A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/>
          <p:nvPr/>
        </p:nvSpPr>
        <p:spPr>
          <a:xfrm rot="10800000">
            <a:off x="8512149" y="133403"/>
            <a:ext cx="811199" cy="811199"/>
          </a:xfrm>
          <a:prstGeom prst="donut">
            <a:avLst>
              <a:gd fmla="val 39163" name="adj"/>
            </a:avLst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/>
          <p:nvPr/>
        </p:nvSpPr>
        <p:spPr>
          <a:xfrm rot="10800000">
            <a:off x="117995" y="-173402"/>
            <a:ext cx="586199" cy="586199"/>
          </a:xfrm>
          <a:prstGeom prst="ellipse">
            <a:avLst/>
          </a:prstGeom>
          <a:solidFill>
            <a:srgbClr val="E8004C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/>
          <p:nvPr/>
        </p:nvSpPr>
        <p:spPr>
          <a:xfrm rot="10800000">
            <a:off x="748824" y="4695048"/>
            <a:ext cx="345000" cy="345000"/>
          </a:xfrm>
          <a:prstGeom prst="donut">
            <a:avLst>
              <a:gd fmla="val 30568" name="adj"/>
            </a:avLst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/>
          <p:nvPr/>
        </p:nvSpPr>
        <p:spPr>
          <a:xfrm rot="10800000">
            <a:off x="-107785" y="4259032"/>
            <a:ext cx="663000" cy="663000"/>
          </a:xfrm>
          <a:prstGeom prst="ellipse">
            <a:avLst/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/>
          <p:nvPr/>
        </p:nvSpPr>
        <p:spPr>
          <a:xfrm rot="10800000">
            <a:off x="-316662" y="3443532"/>
            <a:ext cx="506099" cy="506099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/>
          <p:nvPr/>
        </p:nvSpPr>
        <p:spPr>
          <a:xfrm rot="10800000">
            <a:off x="-226169" y="4140648"/>
            <a:ext cx="899400" cy="899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/>
          <p:nvPr/>
        </p:nvSpPr>
        <p:spPr>
          <a:xfrm rot="10800000">
            <a:off x="8700640" y="1100249"/>
            <a:ext cx="333300" cy="333300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82" name="Shape 182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Font typeface="Nixie One"/>
              <a:buNone/>
              <a:defRPr b="0" i="0" sz="1800" u="none" cap="none" strike="noStrik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◎"/>
              <a:defRPr b="0" i="0" sz="18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◉"/>
              <a:defRPr b="0" i="0" sz="18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1143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￮"/>
              <a:defRPr b="0" i="0" sz="18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18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18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18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18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18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18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5650848" y="1550150"/>
            <a:ext cx="2560500" cy="3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◎"/>
              <a:defRPr b="0" i="0" sz="18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◉"/>
              <a:defRPr b="0" i="0" sz="18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1143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￮"/>
              <a:defRPr b="0" i="0" sz="18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18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18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18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18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18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18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9" name="Shape 29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fmla="val 36789" name="adj"/>
            </a:avLst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1177050" y="657475"/>
            <a:ext cx="846899" cy="846899"/>
          </a:xfrm>
          <a:prstGeom prst="donut">
            <a:avLst>
              <a:gd fmla="val 22275" name="adj"/>
            </a:avLst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887650" y="4142300"/>
            <a:ext cx="1207799" cy="1207799"/>
          </a:xfrm>
          <a:prstGeom prst="ellipse">
            <a:avLst/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fmla="val 18606" name="adj"/>
            </a:avLst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1172525" y="1696950"/>
            <a:ext cx="304799" cy="304799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7515500" y="-72500"/>
            <a:ext cx="397499" cy="397499"/>
          </a:xfrm>
          <a:prstGeom prst="donut">
            <a:avLst>
              <a:gd fmla="val 30568" name="adj"/>
            </a:avLst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8651500" y="1030850"/>
            <a:ext cx="304799" cy="304799"/>
          </a:xfrm>
          <a:prstGeom prst="ellipse">
            <a:avLst/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8097900" y="167450"/>
            <a:ext cx="741599" cy="741599"/>
          </a:xfrm>
          <a:prstGeom prst="donut">
            <a:avLst>
              <a:gd fmla="val 8064" name="adj"/>
            </a:avLst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41"/>
          <p:cNvSpPr/>
          <p:nvPr/>
        </p:nvSpPr>
        <p:spPr>
          <a:xfrm>
            <a:off x="-205625" y="2347725"/>
            <a:ext cx="2040599" cy="2040599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8532600" y="911950"/>
            <a:ext cx="542699" cy="542699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19100" y="-1581150"/>
            <a:ext cx="8305799" cy="8305799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fmla="val 18608" name="adj"/>
            </a:avLst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100425" y="-196925"/>
            <a:ext cx="741599" cy="741599"/>
          </a:xfrm>
          <a:prstGeom prst="donut">
            <a:avLst>
              <a:gd fmla="val 37879" name="adj"/>
            </a:avLst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741750" y="4449750"/>
            <a:ext cx="397499" cy="397499"/>
          </a:xfrm>
          <a:prstGeom prst="donut">
            <a:avLst>
              <a:gd fmla="val 8754" name="adj"/>
            </a:avLst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-164200" y="4277700"/>
            <a:ext cx="741599" cy="741599"/>
          </a:xfrm>
          <a:prstGeom prst="donut">
            <a:avLst>
              <a:gd fmla="val 39163" name="adj"/>
            </a:avLst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8568725" y="4717500"/>
            <a:ext cx="508499" cy="508499"/>
          </a:xfrm>
          <a:prstGeom prst="ellipse">
            <a:avLst/>
          </a:prstGeom>
          <a:solidFill>
            <a:srgbClr val="E8004C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8077475" y="224125"/>
            <a:ext cx="304799" cy="304799"/>
          </a:xfrm>
          <a:prstGeom prst="donut">
            <a:avLst>
              <a:gd fmla="val 30568" name="adj"/>
            </a:avLst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8553247" y="328372"/>
            <a:ext cx="585599" cy="585599"/>
          </a:xfrm>
          <a:prstGeom prst="ellipse">
            <a:avLst/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100425" y="3830625"/>
            <a:ext cx="304799" cy="304799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3058200" y="-295450"/>
            <a:ext cx="3027599" cy="3027899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 txBox="1"/>
          <p:nvPr>
            <p:ph type="ctrTitle"/>
          </p:nvPr>
        </p:nvSpPr>
        <p:spPr>
          <a:xfrm>
            <a:off x="1773750" y="2421550"/>
            <a:ext cx="55964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Font typeface="Nixie One"/>
              <a:buNone/>
              <a:defRPr b="0" i="0" sz="3600" u="none" cap="none" strike="noStrik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rtl="0" algn="ctr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4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rtl="0" algn="ctr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4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rtl="0" algn="ctr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4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rtl="0" algn="ctr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4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rtl="0" algn="ctr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4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rtl="0" algn="ctr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4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rtl="0" algn="ctr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4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rtl="0" algn="ctr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4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1773750" y="3449653"/>
            <a:ext cx="5596499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1" i="0" sz="2400" u="none" cap="none" strike="noStrike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1" i="0" sz="3000" u="none" cap="none" strike="noStrike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1" i="0" sz="3000" u="none" cap="none" strike="noStrike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1" i="0" sz="3000" u="none" cap="none" strike="noStrike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1" i="0" sz="3000" u="none" cap="none" strike="noStrike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1" i="0" sz="3000" u="none" cap="none" strike="noStrike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1" i="0" sz="3000" u="none" cap="none" strike="noStrike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1" i="0" sz="3000" u="none" cap="none" strike="noStrike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1" i="0" sz="3000" u="none" cap="none" strike="noStrike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64" name="Shape 64"/>
          <p:cNvSpPr/>
          <p:nvPr/>
        </p:nvSpPr>
        <p:spPr>
          <a:xfrm>
            <a:off x="1414537" y="3988225"/>
            <a:ext cx="206100" cy="206100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231175" y="-571700"/>
            <a:ext cx="2284199" cy="2284199"/>
          </a:xfrm>
          <a:prstGeom prst="donut">
            <a:avLst>
              <a:gd fmla="val 11909" name="adj"/>
            </a:avLst>
          </a:prstGeom>
          <a:solidFill>
            <a:srgbClr val="ED4A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8065925" y="-295450"/>
            <a:ext cx="1207799" cy="1207799"/>
          </a:xfrm>
          <a:prstGeom prst="donut">
            <a:avLst>
              <a:gd fmla="val 42915" name="adj"/>
            </a:avLst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1417200" y="2052650"/>
            <a:ext cx="304799" cy="304799"/>
          </a:xfrm>
          <a:prstGeom prst="ellipse">
            <a:avLst/>
          </a:prstGeom>
          <a:solidFill>
            <a:srgbClr val="E8004C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246045" y="3365546"/>
            <a:ext cx="455999" cy="455999"/>
          </a:xfrm>
          <a:prstGeom prst="ellipse">
            <a:avLst/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7072325" y="4494725"/>
            <a:ext cx="993600" cy="993299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7370250" y="780100"/>
            <a:ext cx="932399" cy="932399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8334450" y="4139625"/>
            <a:ext cx="424799" cy="424799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4308287" y="-1078650"/>
            <a:ext cx="2347200" cy="2347200"/>
          </a:xfrm>
          <a:prstGeom prst="donut">
            <a:avLst>
              <a:gd fmla="val 17100" name="adj"/>
            </a:avLst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1880850" y="1920300"/>
            <a:ext cx="5382300" cy="207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◎"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15240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◉"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15240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￮"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85" name="Shape 85"/>
          <p:cNvSpPr txBox="1"/>
          <p:nvPr/>
        </p:nvSpPr>
        <p:spPr>
          <a:xfrm>
            <a:off x="3593400" y="78136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Nixie One"/>
              <a:buNone/>
            </a:pPr>
            <a:r>
              <a:rPr b="0" i="0" lang="en" sz="96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86" name="Shape 86"/>
          <p:cNvSpPr/>
          <p:nvPr/>
        </p:nvSpPr>
        <p:spPr>
          <a:xfrm>
            <a:off x="229225" y="2988350"/>
            <a:ext cx="802799" cy="803099"/>
          </a:xfrm>
          <a:prstGeom prst="ellipse">
            <a:avLst/>
          </a:prstGeom>
          <a:solidFill>
            <a:srgbClr val="ED4A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-442225" y="3999900"/>
            <a:ext cx="1695899" cy="1695899"/>
          </a:xfrm>
          <a:prstGeom prst="donut">
            <a:avLst>
              <a:gd fmla="val 10084" name="adj"/>
            </a:avLst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1334025" y="-231725"/>
            <a:ext cx="1666799" cy="1666799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fmla="val 37274" name="adj"/>
            </a:avLst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1032025" y="3791450"/>
            <a:ext cx="304799" cy="304799"/>
          </a:xfrm>
          <a:prstGeom prst="ellipse">
            <a:avLst/>
          </a:prstGeom>
          <a:solidFill>
            <a:srgbClr val="E8004C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1217050" y="1311325"/>
            <a:ext cx="304799" cy="304799"/>
          </a:xfrm>
          <a:prstGeom prst="ellipse">
            <a:avLst/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8050675" y="2042175"/>
            <a:ext cx="1520099" cy="1520099"/>
          </a:xfrm>
          <a:prstGeom prst="donut">
            <a:avLst>
              <a:gd fmla="val 5022" name="adj"/>
            </a:avLst>
          </a:prstGeom>
          <a:solidFill>
            <a:srgbClr val="ED4A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7969775" y="3713850"/>
            <a:ext cx="597900" cy="598199"/>
          </a:xfrm>
          <a:prstGeom prst="donut">
            <a:avLst>
              <a:gd fmla="val 43984" name="adj"/>
            </a:avLst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1144200" y="2698575"/>
            <a:ext cx="893699" cy="893699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Font typeface="Nixie One"/>
              <a:buNone/>
              <a:defRPr b="0" i="0" sz="1800" u="none" cap="none" strike="noStrik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935875" y="1525757"/>
            <a:ext cx="5275499" cy="27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◎"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◉"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1524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￮"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100" name="Shape 100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788725" y="2338650"/>
            <a:ext cx="811199" cy="811199"/>
          </a:xfrm>
          <a:prstGeom prst="donut">
            <a:avLst>
              <a:gd fmla="val 22275" name="adj"/>
            </a:avLst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153675" y="4149950"/>
            <a:ext cx="1207799" cy="1207799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fmla="val 42915" name="adj"/>
            </a:avLst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438575" y="2993025"/>
            <a:ext cx="304799" cy="304799"/>
          </a:xfrm>
          <a:prstGeom prst="ellipse">
            <a:avLst/>
          </a:prstGeom>
          <a:solidFill>
            <a:srgbClr val="E8004C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8839500" y="1019775"/>
            <a:ext cx="397499" cy="397499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8295350" y="-321125"/>
            <a:ext cx="741599" cy="741599"/>
          </a:xfrm>
          <a:prstGeom prst="donut">
            <a:avLst>
              <a:gd fmla="val 31897" name="adj"/>
            </a:avLst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Font typeface="Nixie One"/>
              <a:buNone/>
              <a:defRPr b="0" i="0" sz="1800" u="none" cap="none" strike="noStrik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rtl="0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rtl="0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rtl="0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rtl="0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rtl="0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rtl="0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rtl="0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rtl="0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2935875" y="1550150"/>
            <a:ext cx="1700399" cy="3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◎"/>
              <a:defRPr b="0" i="0" sz="1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◉"/>
              <a:defRPr b="0" i="0" sz="1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￮"/>
              <a:defRPr b="0" i="0" sz="1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1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1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1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1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1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1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4723371" y="1550150"/>
            <a:ext cx="1700399" cy="3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◎"/>
              <a:defRPr b="0" i="0" sz="1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◉"/>
              <a:defRPr b="0" i="0" sz="1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￮"/>
              <a:defRPr b="0" i="0" sz="1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1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1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1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1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1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1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3" type="body"/>
          </p:nvPr>
        </p:nvSpPr>
        <p:spPr>
          <a:xfrm>
            <a:off x="6510869" y="1550150"/>
            <a:ext cx="1700399" cy="3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◎"/>
              <a:defRPr b="0" i="0" sz="1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◉"/>
              <a:defRPr b="0" i="0" sz="1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￮"/>
              <a:defRPr b="0" i="0" sz="1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1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1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1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1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1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1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119" name="Shape 119"/>
          <p:cNvSpPr/>
          <p:nvPr/>
        </p:nvSpPr>
        <p:spPr>
          <a:xfrm>
            <a:off x="1016475" y="2981600"/>
            <a:ext cx="440399" cy="440399"/>
          </a:xfrm>
          <a:prstGeom prst="ellipse">
            <a:avLst/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cap="flat" cmpd="sng" w="9525">
            <a:solidFill>
              <a:srgbClr val="00D1C6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fmla="val 43200" name="adj"/>
            </a:avLst>
          </a:prstGeom>
          <a:solidFill>
            <a:srgbClr val="E8004C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fmla="val 9905" name="adj"/>
            </a:avLst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2059425" y="1112475"/>
            <a:ext cx="304799" cy="304799"/>
          </a:xfrm>
          <a:prstGeom prst="ellipse">
            <a:avLst/>
          </a:prstGeom>
          <a:solidFill>
            <a:srgbClr val="ED4A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8546800" y="608625"/>
            <a:ext cx="397499" cy="397499"/>
          </a:xfrm>
          <a:prstGeom prst="donut">
            <a:avLst>
              <a:gd fmla="val 8754" name="adj"/>
            </a:avLst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8211275" y="1152650"/>
            <a:ext cx="397499" cy="397499"/>
          </a:xfrm>
          <a:prstGeom prst="ellipse">
            <a:avLst/>
          </a:prstGeom>
          <a:solidFill>
            <a:srgbClr val="ED4A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7599600" y="-275250"/>
            <a:ext cx="741599" cy="741599"/>
          </a:xfrm>
          <a:prstGeom prst="donut">
            <a:avLst>
              <a:gd fmla="val 39163" name="adj"/>
            </a:avLst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21094" name="adj"/>
            </a:avLst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1016475" y="4091700"/>
            <a:ext cx="1207799" cy="1207799"/>
          </a:xfrm>
          <a:prstGeom prst="ellipse">
            <a:avLst/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 column + image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0" y="909050"/>
            <a:ext cx="3639599" cy="641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Font typeface="Nixie One"/>
              <a:buNone/>
              <a:defRPr b="0" i="0" sz="1800" u="none" cap="none" strike="noStrik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rtl="0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rtl="0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rtl="0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rtl="0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rtl="0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rtl="0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rtl="0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rtl="0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0" y="1525754"/>
            <a:ext cx="3639599" cy="27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◎"/>
              <a:defRPr b="0" i="0" sz="20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◉"/>
              <a:defRPr b="0" i="0" sz="20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1270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￮"/>
              <a:defRPr b="0" i="0" sz="20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20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20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20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20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20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20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135" name="Shape 135"/>
          <p:cNvSpPr/>
          <p:nvPr/>
        </p:nvSpPr>
        <p:spPr>
          <a:xfrm>
            <a:off x="580275" y="751950"/>
            <a:ext cx="3639599" cy="3639599"/>
          </a:xfrm>
          <a:prstGeom prst="ellipse">
            <a:avLst/>
          </a:prstGeom>
          <a:solidFill>
            <a:srgbClr val="ED4A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fmla="val 39527" name="adj"/>
            </a:avLst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1485375" y="4559750"/>
            <a:ext cx="361499" cy="361499"/>
          </a:xfrm>
          <a:prstGeom prst="donut">
            <a:avLst>
              <a:gd fmla="val 29951" name="adj"/>
            </a:avLst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2364800" y="346950"/>
            <a:ext cx="274199" cy="273900"/>
          </a:xfrm>
          <a:prstGeom prst="ellipse">
            <a:avLst/>
          </a:prstGeom>
          <a:solidFill>
            <a:srgbClr val="E8004C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2899000" y="242225"/>
            <a:ext cx="853799" cy="853799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061150" y="142950"/>
            <a:ext cx="538499" cy="538199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Font typeface="Nixie One"/>
              <a:buNone/>
              <a:defRPr b="0" i="0" sz="1800" u="none" cap="none" strike="noStrik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46" name="Shape 146"/>
          <p:cNvSpPr/>
          <p:nvPr/>
        </p:nvSpPr>
        <p:spPr>
          <a:xfrm>
            <a:off x="1280687" y="3669150"/>
            <a:ext cx="206100" cy="206100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246045" y="3213146"/>
            <a:ext cx="455999" cy="455999"/>
          </a:xfrm>
          <a:prstGeom prst="ellipse">
            <a:avLst/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71500" y="3038600"/>
            <a:ext cx="804899" cy="804899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1280700" y="1608475"/>
            <a:ext cx="1043399" cy="1043999"/>
          </a:xfrm>
          <a:prstGeom prst="donut">
            <a:avLst>
              <a:gd fmla="val 43200" name="adj"/>
            </a:avLst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1640475" y="-201875"/>
            <a:ext cx="750299" cy="750299"/>
          </a:xfrm>
          <a:prstGeom prst="ellipse">
            <a:avLst/>
          </a:prstGeom>
          <a:solidFill>
            <a:srgbClr val="ED4A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6129" name="adj"/>
            </a:avLst>
          </a:prstGeom>
          <a:solidFill>
            <a:srgbClr val="E8004C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-222975" y="500875"/>
            <a:ext cx="1832699" cy="1832699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1280700" y="3950125"/>
            <a:ext cx="750299" cy="750299"/>
          </a:xfrm>
          <a:prstGeom prst="ellipse">
            <a:avLst/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fmla="val 18608" name="adj"/>
            </a:avLst>
          </a:prstGeom>
          <a:solidFill>
            <a:srgbClr val="ED4A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8809375" y="886438"/>
            <a:ext cx="416399" cy="416399"/>
          </a:xfrm>
          <a:prstGeom prst="ellipse">
            <a:avLst/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8118000" y="-244550"/>
            <a:ext cx="741599" cy="741599"/>
          </a:xfrm>
          <a:prstGeom prst="donut">
            <a:avLst>
              <a:gd fmla="val 37879" name="adj"/>
            </a:avLst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8646900" y="723962"/>
            <a:ext cx="741599" cy="741599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Font typeface="Nixie One"/>
              <a:buNone/>
              <a:defRPr b="0" i="0" sz="1800" u="none" cap="none" strike="noStrik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>
              <a:spcBef>
                <a:spcPts val="0"/>
              </a:spcBef>
              <a:buClr>
                <a:srgbClr val="617A86"/>
              </a:buClr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935875" y="1525757"/>
            <a:ext cx="5275499" cy="27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◎"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◉"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1524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￮"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jharger/AIWorkshop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ricardojmendez/UnitySteer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2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6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8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5.gif"/><Relationship Id="rId4" Type="http://schemas.openxmlformats.org/officeDocument/2006/relationships/image" Target="../media/image09.gif"/><Relationship Id="rId5" Type="http://schemas.openxmlformats.org/officeDocument/2006/relationships/image" Target="../media/image07.gif"/><Relationship Id="rId6" Type="http://schemas.openxmlformats.org/officeDocument/2006/relationships/hyperlink" Target="https://www.youtube.com/watch?v=g0LwS4ysGb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red3d.com/cwr/ste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 to Game AI Workshop</a:t>
            </a:r>
          </a:p>
        </p:txBody>
      </p:sp>
      <p:sp>
        <p:nvSpPr>
          <p:cNvPr id="189" name="Shape 189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Session 1: Steering Behaviors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https://github.com/jharger/AIWorkshop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UnitySteer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2935875" y="1525757"/>
            <a:ext cx="5275499" cy="27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https://github.com/ricardojmendez/UnitySteer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Under the Hood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2935875" y="1525757"/>
            <a:ext cx="5275499" cy="27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Simple locomotion formulas: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steering_force = truncate (steering_direction, max_force)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acceleration = steering_force / mass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velocity = truncate (velocity + acceleration, max_speed)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position = position + velocity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Seek and Flee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Seek - Move </a:t>
            </a:r>
            <a:r>
              <a:rPr lang="en" sz="1200">
                <a:solidFill>
                  <a:schemeClr val="accent3"/>
                </a:solidFill>
              </a:rPr>
              <a:t>toward </a:t>
            </a:r>
            <a:r>
              <a:rPr lang="en" sz="1200"/>
              <a:t>target position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desired_velocity =</a:t>
            </a:r>
          </a:p>
          <a:p>
            <a:pPr indent="114300" lvl="0" marL="457200" rtl="0">
              <a:spcBef>
                <a:spcPts val="0"/>
              </a:spcBef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normalize (position - target) * max_speed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steering =</a:t>
            </a:r>
          </a:p>
          <a:p>
            <a:pPr indent="44450" lvl="0" marL="45720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desired_velocity - velocity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96" name="Shape 296"/>
          <p:cNvSpPr txBox="1"/>
          <p:nvPr>
            <p:ph idx="2" type="body"/>
          </p:nvPr>
        </p:nvSpPr>
        <p:spPr>
          <a:xfrm>
            <a:off x="5650848" y="1550150"/>
            <a:ext cx="2560500" cy="337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Flee - Move </a:t>
            </a:r>
            <a:r>
              <a:rPr lang="en" sz="1200">
                <a:solidFill>
                  <a:schemeClr val="accent6"/>
                </a:solidFill>
              </a:rPr>
              <a:t>away from</a:t>
            </a:r>
            <a:r>
              <a:rPr lang="en" sz="1200">
                <a:solidFill>
                  <a:schemeClr val="accent3"/>
                </a:solidFill>
              </a:rPr>
              <a:t> </a:t>
            </a:r>
            <a:r>
              <a:rPr lang="en" sz="1200"/>
              <a:t>target position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desired_velocity =</a:t>
            </a:r>
          </a:p>
          <a:p>
            <a:pPr indent="114300" lvl="0" marL="457200" rtl="0">
              <a:spcBef>
                <a:spcPts val="0"/>
              </a:spcBef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-(normalize (position - target) * max_speed)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steering =</a:t>
            </a:r>
          </a:p>
          <a:p>
            <a:pPr indent="44450" lvl="0" marL="45720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desired_velocity - velocity</a:t>
            </a:r>
          </a:p>
        </p:txBody>
      </p:sp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650" y="3331775"/>
            <a:ext cx="2247949" cy="15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Pursuit and Evade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Pursuit - Move </a:t>
            </a:r>
            <a:r>
              <a:rPr lang="en" sz="1200">
                <a:solidFill>
                  <a:schemeClr val="accent3"/>
                </a:solidFill>
              </a:rPr>
              <a:t>toward </a:t>
            </a:r>
            <a:r>
              <a:rPr lang="en" sz="1200"/>
              <a:t>where target </a:t>
            </a:r>
            <a:r>
              <a:rPr lang="en" sz="1200">
                <a:solidFill>
                  <a:schemeClr val="accent1"/>
                </a:solidFill>
              </a:rPr>
              <a:t>will be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304" name="Shape 304"/>
          <p:cNvSpPr txBox="1"/>
          <p:nvPr>
            <p:ph idx="2" type="body"/>
          </p:nvPr>
        </p:nvSpPr>
        <p:spPr>
          <a:xfrm>
            <a:off x="5650848" y="1550150"/>
            <a:ext cx="2560500" cy="337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Evade- Move </a:t>
            </a:r>
            <a:r>
              <a:rPr lang="en" sz="1200">
                <a:solidFill>
                  <a:schemeClr val="accent3"/>
                </a:solidFill>
              </a:rPr>
              <a:t>away </a:t>
            </a:r>
            <a:r>
              <a:rPr lang="en" sz="1200"/>
              <a:t>where target </a:t>
            </a:r>
            <a:r>
              <a:rPr lang="en" sz="1200">
                <a:solidFill>
                  <a:schemeClr val="accent1"/>
                </a:solidFill>
              </a:rPr>
              <a:t>will be</a:t>
            </a:r>
          </a:p>
        </p:txBody>
      </p:sp>
      <p:pic>
        <p:nvPicPr>
          <p:cNvPr id="305" name="Shape 3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9650" y="2719275"/>
            <a:ext cx="2247949" cy="15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Arrival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2935875" y="1525757"/>
            <a:ext cx="5275499" cy="27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Approach a target position, and </a:t>
            </a:r>
            <a:r>
              <a:rPr lang="en" sz="1200">
                <a:solidFill>
                  <a:schemeClr val="accent5"/>
                </a:solidFill>
              </a:rPr>
              <a:t>slow down</a:t>
            </a:r>
            <a:r>
              <a:rPr lang="en" sz="1200"/>
              <a:t> as you arrive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target_offset = target - position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distance = length (target_offset)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ramped_speed = max_speed * (distance / </a:t>
            </a:r>
            <a:r>
              <a:rPr lang="en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slowing_distance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clipped_speed = minimum (ramped_speed, max_speed)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desired_velocity = (clipped_speed / distance) * target_offset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steering = desired_velocity - velocity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id="312" name="Shape 3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9650" y="3401375"/>
            <a:ext cx="2247949" cy="15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Wander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2935875" y="1525757"/>
            <a:ext cx="5275499" cy="27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Move around in a semi-random fashion, by </a:t>
            </a:r>
            <a:r>
              <a:rPr b="1" lang="en" sz="1200"/>
              <a:t>Seeking </a:t>
            </a:r>
            <a:r>
              <a:rPr lang="en" sz="1200"/>
              <a:t>a position on a virtual circle in front of the agent. The position on the circle is randomly displaced over time.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id="319" name="Shape 3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9650" y="2719275"/>
            <a:ext cx="2247949" cy="15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Obstacle Avoidance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2935875" y="1525757"/>
            <a:ext cx="5275499" cy="27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Changes steering direction to </a:t>
            </a:r>
            <a:r>
              <a:rPr lang="en" sz="1200">
                <a:solidFill>
                  <a:schemeClr val="accent3"/>
                </a:solidFill>
              </a:rPr>
              <a:t>avoid obstacles</a:t>
            </a:r>
            <a:r>
              <a:rPr lang="en" sz="1200"/>
              <a:t> represented as bounding spheres.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Note that if several bounding spheres are clustered together and form a non-convex object, obstacle avoidance may cause the agent to get stuck!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id="326" name="Shape 3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9650" y="2719275"/>
            <a:ext cx="2247949" cy="15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Unaligned collision avoidance</a:t>
            </a: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2935875" y="1525757"/>
            <a:ext cx="5275499" cy="27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Steers an agent away from a </a:t>
            </a:r>
            <a:r>
              <a:rPr lang="en" sz="1200">
                <a:solidFill>
                  <a:schemeClr val="accent3"/>
                </a:solidFill>
              </a:rPr>
              <a:t>future </a:t>
            </a:r>
            <a:r>
              <a:rPr lang="en" sz="1200"/>
              <a:t>collision.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id="333" name="Shape 3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9650" y="2719275"/>
            <a:ext cx="2247949" cy="15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Path Following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2935875" y="1525757"/>
            <a:ext cx="5275499" cy="27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Can follow a path without backtracking. This is especially useful after we cover Pathfinding.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id="340" name="Shape 3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9650" y="2719275"/>
            <a:ext cx="2247949" cy="15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Components of Flocking</a:t>
            </a: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2935875" y="1550150"/>
            <a:ext cx="1700399" cy="337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Separation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000"/>
              <a:t>Agent keeps a minimum distance from neighbors</a:t>
            </a:r>
          </a:p>
        </p:txBody>
      </p:sp>
      <p:sp>
        <p:nvSpPr>
          <p:cNvPr id="347" name="Shape 347"/>
          <p:cNvSpPr txBox="1"/>
          <p:nvPr>
            <p:ph idx="2" type="body"/>
          </p:nvPr>
        </p:nvSpPr>
        <p:spPr>
          <a:xfrm>
            <a:off x="4723371" y="1550150"/>
            <a:ext cx="1700399" cy="337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Cohesion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Agent keeps a maximum distance from centroid of neighbors</a:t>
            </a:r>
          </a:p>
        </p:txBody>
      </p:sp>
      <p:sp>
        <p:nvSpPr>
          <p:cNvPr id="348" name="Shape 348"/>
          <p:cNvSpPr txBox="1"/>
          <p:nvPr>
            <p:ph idx="3" type="body"/>
          </p:nvPr>
        </p:nvSpPr>
        <p:spPr>
          <a:xfrm>
            <a:off x="6510869" y="1550150"/>
            <a:ext cx="1700399" cy="337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Alignment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Agent aligns itself in the same direction as neighbors</a:t>
            </a:r>
          </a:p>
        </p:txBody>
      </p:sp>
      <p:pic>
        <p:nvPicPr>
          <p:cNvPr id="349" name="Shape 3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3750" y="2854100"/>
            <a:ext cx="1464650" cy="9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Shape 3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1250" y="2854100"/>
            <a:ext cx="1464650" cy="9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8750" y="2854100"/>
            <a:ext cx="1464650" cy="9809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Shape 352"/>
          <p:cNvSpPr txBox="1"/>
          <p:nvPr/>
        </p:nvSpPr>
        <p:spPr>
          <a:xfrm>
            <a:off x="2935875" y="4468375"/>
            <a:ext cx="54510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 u="sng">
                <a:solidFill>
                  <a:schemeClr val="hlink"/>
                </a:solidFill>
                <a:hlinkClick r:id="rId6"/>
              </a:rPr>
              <a:t>https://www.youtube.com/watch?v=g0LwS4ysGbE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572000" y="909050"/>
            <a:ext cx="3639599" cy="64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Workshop Plan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4572000" y="1525754"/>
            <a:ext cx="3639599" cy="27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1800"/>
              <a:t>Intro &amp; Steering Behaviors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Behavior Trees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Path Finding</a:t>
            </a:r>
          </a:p>
          <a:p>
            <a:pPr indent="-342900" lvl="0" marL="45720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Planning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500" y="932650"/>
            <a:ext cx="3275375" cy="3278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/>
        </p:nvSpPr>
        <p:spPr>
          <a:xfrm>
            <a:off x="4711975" y="1914025"/>
            <a:ext cx="3347700" cy="897899"/>
          </a:xfrm>
          <a:prstGeom prst="snip1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 txBox="1"/>
          <p:nvPr>
            <p:ph type="title"/>
          </p:nvPr>
        </p:nvSpPr>
        <p:spPr>
          <a:xfrm>
            <a:off x="4572000" y="909050"/>
            <a:ext cx="3639599" cy="64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you combine them?</a:t>
            </a: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4572000" y="1525754"/>
            <a:ext cx="3639599" cy="27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Simple answer: a weighted linear sum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steering_direction = w</a:t>
            </a:r>
            <a:r>
              <a:rPr baseline="-25000" lang="en" sz="12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* steering</a:t>
            </a:r>
            <a:r>
              <a:rPr baseline="-25000" lang="en" sz="1200"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+ w</a:t>
            </a:r>
            <a:r>
              <a:rPr baseline="-25000" lang="en" sz="12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* steering</a:t>
            </a:r>
            <a:r>
              <a:rPr baseline="-25000" lang="en" sz="12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+ w</a:t>
            </a:r>
            <a:r>
              <a:rPr baseline="-25000" i="1" lang="en" sz="12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* steering</a:t>
            </a:r>
            <a:r>
              <a:rPr baseline="-25000" i="1" lang="en" sz="12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Sometimes, though, they may cancel each other out, or one overpowers another, etc. You may have to play with different weights until you find something that works.</a:t>
            </a:r>
          </a:p>
        </p:txBody>
      </p:sp>
      <p:pic>
        <p:nvPicPr>
          <p:cNvPr id="360" name="Shape 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500" y="1932075"/>
            <a:ext cx="2926199" cy="127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Agent-based Simulation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2935875" y="1525757"/>
            <a:ext cx="5275499" cy="27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Each entity/character/creature is an “</a:t>
            </a:r>
            <a:r>
              <a:rPr lang="en" sz="1800">
                <a:solidFill>
                  <a:schemeClr val="accent3"/>
                </a:solidFill>
              </a:rPr>
              <a:t>agent</a:t>
            </a:r>
            <a:r>
              <a:rPr lang="en" sz="1800"/>
              <a:t>”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Each agent is </a:t>
            </a:r>
            <a:r>
              <a:rPr lang="en" sz="1800">
                <a:solidFill>
                  <a:schemeClr val="accent2"/>
                </a:solidFill>
              </a:rPr>
              <a:t>independent </a:t>
            </a:r>
            <a:r>
              <a:rPr lang="en" sz="1800"/>
              <a:t>of all others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800"/>
              <a:t>Has its own knowledge and memory 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800"/>
              <a:t>Makes its own decisions based entirely on its own info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However, an agent may be given information or orders from other agents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793450" y="2164600"/>
            <a:ext cx="7496099" cy="100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1029250" y="3375900"/>
            <a:ext cx="2422199" cy="6501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Lower-level Neurological</a:t>
            </a:r>
          </a:p>
        </p:txBody>
      </p:sp>
      <p:sp>
        <p:nvSpPr>
          <p:cNvPr id="209" name="Shape 209"/>
          <p:cNvSpPr txBox="1"/>
          <p:nvPr>
            <p:ph idx="4294967295" type="title"/>
          </p:nvPr>
        </p:nvSpPr>
        <p:spPr>
          <a:xfrm>
            <a:off x="2935875" y="581925"/>
            <a:ext cx="5275499" cy="64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Layered Approach</a:t>
            </a:r>
          </a:p>
        </p:txBody>
      </p:sp>
      <p:sp>
        <p:nvSpPr>
          <p:cNvPr id="210" name="Shape 210"/>
          <p:cNvSpPr/>
          <p:nvPr/>
        </p:nvSpPr>
        <p:spPr>
          <a:xfrm>
            <a:off x="1029250" y="1328400"/>
            <a:ext cx="2422199" cy="6501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Higher-level Cognitive</a:t>
            </a:r>
          </a:p>
        </p:txBody>
      </p:sp>
      <p:sp>
        <p:nvSpPr>
          <p:cNvPr id="211" name="Shape 211"/>
          <p:cNvSpPr/>
          <p:nvPr/>
        </p:nvSpPr>
        <p:spPr>
          <a:xfrm>
            <a:off x="1029250" y="2352150"/>
            <a:ext cx="2422199" cy="6501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Mid-level Functions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3480025" y="1324325"/>
            <a:ext cx="5463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Goals, desires, path-finding, knowledge, memory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3480025" y="2352150"/>
            <a:ext cx="5463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Local navigation, obstacle avoidance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3480025" y="3379975"/>
            <a:ext cx="5463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Movement/locomotion, animation</a:t>
            </a:r>
          </a:p>
        </p:txBody>
      </p:sp>
      <p:cxnSp>
        <p:nvCxnSpPr>
          <p:cNvPr id="215" name="Shape 215"/>
          <p:cNvCxnSpPr>
            <a:stCxn id="210" idx="2"/>
            <a:endCxn id="211" idx="0"/>
          </p:cNvCxnSpPr>
          <p:nvPr/>
        </p:nvCxnSpPr>
        <p:spPr>
          <a:xfrm>
            <a:off x="2240349" y="1978500"/>
            <a:ext cx="0" cy="3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6" name="Shape 216"/>
          <p:cNvCxnSpPr>
            <a:stCxn id="211" idx="2"/>
            <a:endCxn id="208" idx="0"/>
          </p:cNvCxnSpPr>
          <p:nvPr/>
        </p:nvCxnSpPr>
        <p:spPr>
          <a:xfrm>
            <a:off x="2240349" y="3002250"/>
            <a:ext cx="0" cy="3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4294967295"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MOBA Character Example</a:t>
            </a:r>
          </a:p>
        </p:txBody>
      </p:sp>
      <p:sp>
        <p:nvSpPr>
          <p:cNvPr id="222" name="Shape 222"/>
          <p:cNvSpPr/>
          <p:nvPr/>
        </p:nvSpPr>
        <p:spPr>
          <a:xfrm>
            <a:off x="2811850" y="1823500"/>
            <a:ext cx="2442900" cy="39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AIMOBACharacter</a:t>
            </a:r>
          </a:p>
        </p:txBody>
      </p:sp>
      <p:sp>
        <p:nvSpPr>
          <p:cNvPr id="223" name="Shape 223"/>
          <p:cNvSpPr/>
          <p:nvPr/>
        </p:nvSpPr>
        <p:spPr>
          <a:xfrm>
            <a:off x="5403150" y="1823500"/>
            <a:ext cx="2442900" cy="39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PlayerMOBACharacter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3">
            <a:alphaModFix/>
          </a:blip>
          <a:srcRect b="32206" l="47116" r="35832" t="27159"/>
          <a:stretch/>
        </p:blipFill>
        <p:spPr>
          <a:xfrm>
            <a:off x="730800" y="1526750"/>
            <a:ext cx="1559099" cy="2090099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225" name="Shape 225"/>
          <p:cNvSpPr/>
          <p:nvPr/>
        </p:nvSpPr>
        <p:spPr>
          <a:xfrm>
            <a:off x="4071650" y="2498675"/>
            <a:ext cx="2164499" cy="15590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Potentially shared code: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>
              <a:spcBef>
                <a:spcPts val="0"/>
              </a:spcBef>
              <a:buSzPct val="100000"/>
              <a:buFont typeface="Courier New"/>
              <a:buAutoNum type="arabicPeriod"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Move somewhere</a:t>
            </a:r>
          </a:p>
          <a:p>
            <a:pPr indent="-304800" lvl="0" marL="457200" rtl="0">
              <a:spcBef>
                <a:spcPts val="0"/>
              </a:spcBef>
              <a:buSzPct val="100000"/>
              <a:buFont typeface="Courier New"/>
              <a:buAutoNum type="arabicPeriod"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Attack someone</a:t>
            </a:r>
          </a:p>
          <a:p>
            <a:pPr indent="-304800" lvl="0" marL="457200" rtl="0">
              <a:spcBef>
                <a:spcPts val="0"/>
              </a:spcBef>
              <a:buSzPct val="100000"/>
              <a:buFont typeface="Courier New"/>
              <a:buAutoNum type="arabicPeriod"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Use skill(s)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4294967295"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MOBA Character Example</a:t>
            </a:r>
          </a:p>
        </p:txBody>
      </p:sp>
      <p:sp>
        <p:nvSpPr>
          <p:cNvPr id="231" name="Shape 231"/>
          <p:cNvSpPr/>
          <p:nvPr/>
        </p:nvSpPr>
        <p:spPr>
          <a:xfrm>
            <a:off x="2811850" y="1823500"/>
            <a:ext cx="2442900" cy="39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AIMOBACharacter</a:t>
            </a:r>
          </a:p>
        </p:txBody>
      </p:sp>
      <p:sp>
        <p:nvSpPr>
          <p:cNvPr id="232" name="Shape 232"/>
          <p:cNvSpPr/>
          <p:nvPr/>
        </p:nvSpPr>
        <p:spPr>
          <a:xfrm>
            <a:off x="5403150" y="1823500"/>
            <a:ext cx="2442900" cy="39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PlayerMOBACharacter</a:t>
            </a:r>
          </a:p>
        </p:txBody>
      </p:sp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 b="32206" l="47116" r="35832" t="27159"/>
          <a:stretch/>
        </p:blipFill>
        <p:spPr>
          <a:xfrm>
            <a:off x="730800" y="1526750"/>
            <a:ext cx="1559073" cy="208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/>
          <p:nvPr/>
        </p:nvSpPr>
        <p:spPr>
          <a:xfrm>
            <a:off x="3222475" y="3616725"/>
            <a:ext cx="1378199" cy="396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/>
              <a:t>Animator</a:t>
            </a:r>
          </a:p>
        </p:txBody>
      </p:sp>
      <p:sp>
        <p:nvSpPr>
          <p:cNvPr id="235" name="Shape 235"/>
          <p:cNvSpPr/>
          <p:nvPr/>
        </p:nvSpPr>
        <p:spPr>
          <a:xfrm>
            <a:off x="4600675" y="3616725"/>
            <a:ext cx="1378199" cy="396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Locomotion</a:t>
            </a:r>
          </a:p>
        </p:txBody>
      </p:sp>
      <p:sp>
        <p:nvSpPr>
          <p:cNvPr id="236" name="Shape 236"/>
          <p:cNvSpPr/>
          <p:nvPr/>
        </p:nvSpPr>
        <p:spPr>
          <a:xfrm>
            <a:off x="5978875" y="3616725"/>
            <a:ext cx="1378199" cy="396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Game Mechanics</a:t>
            </a:r>
          </a:p>
        </p:txBody>
      </p:sp>
      <p:cxnSp>
        <p:nvCxnSpPr>
          <p:cNvPr id="237" name="Shape 237"/>
          <p:cNvCxnSpPr>
            <a:stCxn id="232" idx="2"/>
            <a:endCxn id="235" idx="0"/>
          </p:cNvCxnSpPr>
          <p:nvPr/>
        </p:nvCxnSpPr>
        <p:spPr>
          <a:xfrm flipH="1">
            <a:off x="5289900" y="2220400"/>
            <a:ext cx="1334700" cy="13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8" name="Shape 238"/>
          <p:cNvCxnSpPr>
            <a:stCxn id="231" idx="2"/>
            <a:endCxn id="235" idx="0"/>
          </p:cNvCxnSpPr>
          <p:nvPr/>
        </p:nvCxnSpPr>
        <p:spPr>
          <a:xfrm>
            <a:off x="4033300" y="2220400"/>
            <a:ext cx="1256400" cy="13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4294967295"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MOBA Character Example</a:t>
            </a:r>
          </a:p>
        </p:txBody>
      </p:sp>
      <p:sp>
        <p:nvSpPr>
          <p:cNvPr id="244" name="Shape 244"/>
          <p:cNvSpPr/>
          <p:nvPr/>
        </p:nvSpPr>
        <p:spPr>
          <a:xfrm>
            <a:off x="2811850" y="1823500"/>
            <a:ext cx="2442900" cy="39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AIMOBACharacter</a:t>
            </a:r>
          </a:p>
        </p:txBody>
      </p:sp>
      <p:sp>
        <p:nvSpPr>
          <p:cNvPr id="245" name="Shape 245"/>
          <p:cNvSpPr/>
          <p:nvPr/>
        </p:nvSpPr>
        <p:spPr>
          <a:xfrm>
            <a:off x="5403150" y="1823500"/>
            <a:ext cx="2442900" cy="39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PlayerMOBACharacter</a:t>
            </a:r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3">
            <a:alphaModFix/>
          </a:blip>
          <a:srcRect b="32206" l="47116" r="35832" t="27159"/>
          <a:stretch/>
        </p:blipFill>
        <p:spPr>
          <a:xfrm>
            <a:off x="730800" y="1526750"/>
            <a:ext cx="1559073" cy="208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/>
          <p:nvPr/>
        </p:nvSpPr>
        <p:spPr>
          <a:xfrm>
            <a:off x="3222475" y="3616725"/>
            <a:ext cx="1378199" cy="396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Animator</a:t>
            </a:r>
          </a:p>
        </p:txBody>
      </p:sp>
      <p:sp>
        <p:nvSpPr>
          <p:cNvPr id="248" name="Shape 248"/>
          <p:cNvSpPr/>
          <p:nvPr/>
        </p:nvSpPr>
        <p:spPr>
          <a:xfrm>
            <a:off x="4600675" y="3616725"/>
            <a:ext cx="1378199" cy="396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Locomotion</a:t>
            </a:r>
          </a:p>
        </p:txBody>
      </p:sp>
      <p:sp>
        <p:nvSpPr>
          <p:cNvPr id="249" name="Shape 249"/>
          <p:cNvSpPr/>
          <p:nvPr/>
        </p:nvSpPr>
        <p:spPr>
          <a:xfrm>
            <a:off x="5978875" y="3616725"/>
            <a:ext cx="1378199" cy="396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Game Mechanics</a:t>
            </a:r>
          </a:p>
        </p:txBody>
      </p:sp>
      <p:sp>
        <p:nvSpPr>
          <p:cNvPr id="250" name="Shape 250"/>
          <p:cNvSpPr/>
          <p:nvPr/>
        </p:nvSpPr>
        <p:spPr>
          <a:xfrm>
            <a:off x="4600675" y="2871400"/>
            <a:ext cx="1378199" cy="396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Steering Behaviors</a:t>
            </a:r>
          </a:p>
        </p:txBody>
      </p:sp>
      <p:cxnSp>
        <p:nvCxnSpPr>
          <p:cNvPr id="251" name="Shape 251"/>
          <p:cNvCxnSpPr>
            <a:stCxn id="244" idx="2"/>
            <a:endCxn id="250" idx="0"/>
          </p:cNvCxnSpPr>
          <p:nvPr/>
        </p:nvCxnSpPr>
        <p:spPr>
          <a:xfrm>
            <a:off x="4033300" y="2220400"/>
            <a:ext cx="1256400" cy="6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2" name="Shape 252"/>
          <p:cNvCxnSpPr>
            <a:stCxn id="245" idx="2"/>
            <a:endCxn id="250" idx="0"/>
          </p:cNvCxnSpPr>
          <p:nvPr/>
        </p:nvCxnSpPr>
        <p:spPr>
          <a:xfrm flipH="1">
            <a:off x="5289900" y="2220400"/>
            <a:ext cx="1334700" cy="6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3" name="Shape 253"/>
          <p:cNvCxnSpPr>
            <a:stCxn id="250" idx="2"/>
            <a:endCxn id="248" idx="0"/>
          </p:cNvCxnSpPr>
          <p:nvPr/>
        </p:nvCxnSpPr>
        <p:spPr>
          <a:xfrm>
            <a:off x="5289774" y="3268300"/>
            <a:ext cx="0" cy="3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4294967295"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MOBA Character Example</a:t>
            </a:r>
          </a:p>
        </p:txBody>
      </p:sp>
      <p:pic>
        <p:nvPicPr>
          <p:cNvPr id="259" name="Shape 259"/>
          <p:cNvPicPr preferRelativeResize="0"/>
          <p:nvPr/>
        </p:nvPicPr>
        <p:blipFill rotWithShape="1">
          <a:blip r:embed="rId3">
            <a:alphaModFix/>
          </a:blip>
          <a:srcRect b="32206" l="47116" r="35832" t="27159"/>
          <a:stretch/>
        </p:blipFill>
        <p:spPr>
          <a:xfrm>
            <a:off x="730800" y="1526750"/>
            <a:ext cx="1559073" cy="208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/>
          <p:nvPr/>
        </p:nvSpPr>
        <p:spPr>
          <a:xfrm>
            <a:off x="3222475" y="3616725"/>
            <a:ext cx="1378199" cy="396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Animator</a:t>
            </a:r>
          </a:p>
        </p:txBody>
      </p:sp>
      <p:sp>
        <p:nvSpPr>
          <p:cNvPr id="261" name="Shape 261"/>
          <p:cNvSpPr/>
          <p:nvPr/>
        </p:nvSpPr>
        <p:spPr>
          <a:xfrm>
            <a:off x="4600675" y="3616725"/>
            <a:ext cx="1378199" cy="396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Locomotion</a:t>
            </a:r>
          </a:p>
        </p:txBody>
      </p:sp>
      <p:sp>
        <p:nvSpPr>
          <p:cNvPr id="262" name="Shape 262"/>
          <p:cNvSpPr/>
          <p:nvPr/>
        </p:nvSpPr>
        <p:spPr>
          <a:xfrm>
            <a:off x="5978875" y="3616725"/>
            <a:ext cx="1378199" cy="396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Game Mechanics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/>
              <a:t>(skills, etc)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4440525" y="4106450"/>
            <a:ext cx="1914000" cy="20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Orbitron"/>
                <a:ea typeface="Orbitron"/>
                <a:cs typeface="Orbitron"/>
                <a:sym typeface="Orbitron"/>
              </a:rPr>
              <a:t>Modularized our Shared code yaaaay!</a:t>
            </a:r>
          </a:p>
        </p:txBody>
      </p:sp>
      <p:sp>
        <p:nvSpPr>
          <p:cNvPr id="264" name="Shape 264"/>
          <p:cNvSpPr/>
          <p:nvPr/>
        </p:nvSpPr>
        <p:spPr>
          <a:xfrm>
            <a:off x="4600675" y="2871275"/>
            <a:ext cx="1378199" cy="396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Steering Behaviors</a:t>
            </a:r>
          </a:p>
        </p:txBody>
      </p:sp>
      <p:sp>
        <p:nvSpPr>
          <p:cNvPr id="265" name="Shape 265"/>
          <p:cNvSpPr/>
          <p:nvPr/>
        </p:nvSpPr>
        <p:spPr>
          <a:xfrm>
            <a:off x="4600675" y="2125825"/>
            <a:ext cx="1378199" cy="396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Path Finding</a:t>
            </a:r>
          </a:p>
        </p:txBody>
      </p:sp>
      <p:sp>
        <p:nvSpPr>
          <p:cNvPr id="266" name="Shape 266"/>
          <p:cNvSpPr/>
          <p:nvPr/>
        </p:nvSpPr>
        <p:spPr>
          <a:xfrm>
            <a:off x="3062325" y="1728925"/>
            <a:ext cx="1378199" cy="396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AI Controller</a:t>
            </a:r>
          </a:p>
        </p:txBody>
      </p:sp>
      <p:sp>
        <p:nvSpPr>
          <p:cNvPr id="267" name="Shape 267"/>
          <p:cNvSpPr/>
          <p:nvPr/>
        </p:nvSpPr>
        <p:spPr>
          <a:xfrm>
            <a:off x="6139025" y="1728925"/>
            <a:ext cx="1378199" cy="39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KB/Mouse Controller</a:t>
            </a:r>
          </a:p>
        </p:txBody>
      </p:sp>
      <p:cxnSp>
        <p:nvCxnSpPr>
          <p:cNvPr id="268" name="Shape 268"/>
          <p:cNvCxnSpPr>
            <a:stCxn id="264" idx="2"/>
            <a:endCxn id="261" idx="0"/>
          </p:cNvCxnSpPr>
          <p:nvPr/>
        </p:nvCxnSpPr>
        <p:spPr>
          <a:xfrm>
            <a:off x="5289774" y="3268175"/>
            <a:ext cx="0" cy="34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9" name="Shape 269"/>
          <p:cNvCxnSpPr>
            <a:stCxn id="265" idx="2"/>
            <a:endCxn id="264" idx="0"/>
          </p:cNvCxnSpPr>
          <p:nvPr/>
        </p:nvCxnSpPr>
        <p:spPr>
          <a:xfrm>
            <a:off x="5289774" y="2522725"/>
            <a:ext cx="0" cy="34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0" name="Shape 270"/>
          <p:cNvCxnSpPr>
            <a:stCxn id="267" idx="2"/>
            <a:endCxn id="265" idx="3"/>
          </p:cNvCxnSpPr>
          <p:nvPr/>
        </p:nvCxnSpPr>
        <p:spPr>
          <a:xfrm flipH="1">
            <a:off x="5978824" y="2125825"/>
            <a:ext cx="849300" cy="1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1" name="Shape 271"/>
          <p:cNvCxnSpPr>
            <a:stCxn id="266" idx="2"/>
            <a:endCxn id="265" idx="1"/>
          </p:cNvCxnSpPr>
          <p:nvPr/>
        </p:nvCxnSpPr>
        <p:spPr>
          <a:xfrm>
            <a:off x="3751424" y="2125825"/>
            <a:ext cx="849300" cy="1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are steering behaviors?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2935875" y="1525757"/>
            <a:ext cx="5275499" cy="27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First presented at GDC 1999.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They give agents “the ability to navigate around their world in a life-like and improvisational manner.”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Individually, these behaviors are very simple, but they can be combined to achieve higher level goals.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http://www.red3d.com/cwr/steer/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