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8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75" r:id="rId7"/>
    <p:sldId id="285" r:id="rId8"/>
    <p:sldId id="286" r:id="rId9"/>
    <p:sldId id="287" r:id="rId10"/>
    <p:sldId id="280" r:id="rId11"/>
    <p:sldId id="288" r:id="rId12"/>
    <p:sldId id="281" r:id="rId13"/>
    <p:sldId id="289" r:id="rId14"/>
    <p:sldId id="282" r:id="rId15"/>
    <p:sldId id="290" r:id="rId16"/>
    <p:sldId id="283" r:id="rId17"/>
    <p:sldId id="284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38" d="100"/>
          <a:sy n="138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8FC09-CFDB-FD49-AC76-D66AA393508A}" type="datetimeFigureOut">
              <a:rPr lang="en-US" smtClean="0"/>
              <a:t>5/30/19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1F8AA-A72C-E74F-8339-5D7239C9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1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1F8AA-A72C-E74F-8339-5D7239C992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12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1F8AA-A72C-E74F-8339-5D7239C992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9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1F8AA-A72C-E74F-8339-5D7239C992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A77A5CC-0079-CA47-ACA8-1017B8EDA23F}" type="datetime1">
              <a:rPr lang="en-CA" smtClean="0"/>
              <a:t>2019-05-30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@redmind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4555-4738-DF4E-8997-3BDF0A0F4B4A}" type="datetime1">
              <a:rPr lang="en-CA" smtClean="0"/>
              <a:t>2019-05-30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C6BF-78D8-1143-B615-67ECDA647D4A}" type="datetime1">
              <a:rPr lang="en-CA" smtClean="0"/>
              <a:t>2019-05-30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C333-5DF3-7545-99A6-94B1D909AC87}" type="datetime1">
              <a:rPr lang="en-CA" smtClean="0"/>
              <a:t>2019-05-30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/>
              <a:t>@</a:t>
            </a:r>
            <a:r>
              <a:rPr lang="en-US" dirty="0" err="1"/>
              <a:t>redmind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BA4A-857E-5540-95A8-F52A4C9349BB}" type="datetime1">
              <a:rPr lang="en-CA" smtClean="0"/>
              <a:t>2019-05-30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07D1-187C-F640-B6D6-744B8CBA075D}" type="datetime1">
              <a:rPr lang="en-CA" smtClean="0"/>
              <a:t>2019-05-30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4641-01BF-8241-A0D3-CC53E4D0DF44}" type="datetime1">
              <a:rPr lang="en-CA" smtClean="0"/>
              <a:t>2019-05-30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1FA0-592E-224E-A248-BAD553B9093F}" type="datetime1">
              <a:rPr lang="en-CA" smtClean="0"/>
              <a:t>2019-05-30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BE81-2E50-E647-BBA3-A39B865B4349}" type="datetime1">
              <a:rPr lang="en-CA" smtClean="0"/>
              <a:t>2019-05-30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C770-4A09-8E43-9904-3202E34AC2D8}" type="datetime1">
              <a:rPr lang="en-CA" smtClean="0"/>
              <a:t>2019-05-30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1F48-6E46-7C43-9398-376F9A3F9088}" type="datetime1">
              <a:rPr lang="en-CA" smtClean="0"/>
              <a:t>2019-05-30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D50CA79-7FDE-F049-BD40-2A4EF6A4B73A}" type="datetime1">
              <a:rPr lang="en-CA" smtClean="0"/>
              <a:t>2019-05-30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@redmind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98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 to Cloud Provisioning with Terraform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7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9FFCEB-AB73-A544-960D-0FB6B310C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65F3B-5B1A-2442-8D3D-565775C1F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055" y="-181705"/>
            <a:ext cx="5875292" cy="831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71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VPCs with a little help from our friends?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704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8FD6C5-1933-A54A-A077-ED78B2B0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2721B-8D5E-7E4C-AB4B-042803F00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195" y="-252185"/>
            <a:ext cx="5733535" cy="811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26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Scalin</a:t>
            </a:r>
            <a:r>
              <a:rPr lang="en-US" dirty="0"/>
              <a:t>’ up, and </a:t>
            </a:r>
            <a:r>
              <a:rPr lang="en-US" dirty="0" err="1"/>
              <a:t>scalin</a:t>
            </a:r>
            <a:r>
              <a:rPr lang="en-US" dirty="0"/>
              <a:t>’ out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62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8FD6C5-1933-A54A-A077-ED78B2B0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2721B-8D5E-7E4C-AB4B-042803F00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481" y="-103904"/>
            <a:ext cx="5733535" cy="811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41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#goals?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38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8FD6C5-1933-A54A-A077-ED78B2B0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2721B-8D5E-7E4C-AB4B-042803F00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838" y="-54476"/>
            <a:ext cx="5733535" cy="811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07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B80FF-FEF2-2D46-8BA1-1BB5FA2F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C2B26-3C4B-1D47-BA01-69E321D9D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 the documentation for the AWS Provider</a:t>
            </a:r>
          </a:p>
          <a:p>
            <a:pPr lvl="1"/>
            <a:r>
              <a:rPr lang="en-US" dirty="0"/>
              <a:t>Or for your cloud platform of choice</a:t>
            </a:r>
          </a:p>
          <a:p>
            <a:r>
              <a:rPr lang="en-US" dirty="0"/>
              <a:t>Read up on Remote State management</a:t>
            </a:r>
          </a:p>
          <a:p>
            <a:pPr lvl="1"/>
            <a:r>
              <a:rPr lang="en-US" dirty="0"/>
              <a:t>Essential for working in team!</a:t>
            </a:r>
          </a:p>
          <a:p>
            <a:r>
              <a:rPr lang="en-US" dirty="0"/>
              <a:t>Browse the Public Module Registry at </a:t>
            </a:r>
            <a:r>
              <a:rPr lang="en-US" dirty="0" err="1"/>
              <a:t>registry.terraform.io</a:t>
            </a:r>
            <a:endParaRPr lang="en-US" dirty="0"/>
          </a:p>
          <a:p>
            <a:pPr lvl="1"/>
            <a:r>
              <a:rPr lang="en-US" dirty="0"/>
              <a:t>Many modules serve as a great starting place for your own code</a:t>
            </a:r>
          </a:p>
          <a:p>
            <a:r>
              <a:rPr lang="en-US" dirty="0"/>
              <a:t>Try writing your own “app” module</a:t>
            </a:r>
          </a:p>
          <a:p>
            <a:r>
              <a:rPr lang="en-US" dirty="0"/>
              <a:t>Have fun!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346B2-252D-204D-9187-54E121E7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393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redmind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8800"/>
            <a:ext cx="8594725" cy="4351338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/>
              <a:t>Jason Harley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jharley@redmind.ca</a:t>
            </a:r>
            <a:br>
              <a:rPr lang="en-US" dirty="0"/>
            </a:br>
            <a:r>
              <a:rPr lang="en-US" dirty="0"/>
              <a:t>   @</a:t>
            </a:r>
            <a:r>
              <a:rPr lang="en-US" dirty="0" err="1"/>
              <a:t>redmind</a:t>
            </a:r>
            <a:br>
              <a:rPr lang="en-US" dirty="0"/>
            </a:br>
            <a:r>
              <a:rPr lang="en-US" dirty="0"/>
              <a:t>   https://</a:t>
            </a:r>
            <a:r>
              <a:rPr lang="en-US" dirty="0" err="1"/>
              <a:t>www.linkedin.com</a:t>
            </a:r>
            <a:r>
              <a:rPr lang="en-US" dirty="0"/>
              <a:t>/in/</a:t>
            </a:r>
            <a:r>
              <a:rPr lang="en-US" dirty="0" err="1"/>
              <a:t>jharley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/>
              <a:t>  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jharley</a:t>
            </a:r>
            <a:r>
              <a:rPr lang="en-US" dirty="0"/>
              <a:t>/terraform-intro</a:t>
            </a:r>
          </a:p>
        </p:txBody>
      </p:sp>
    </p:spTree>
    <p:extLst>
      <p:ext uri="{BB962C8B-B14F-4D97-AF65-F5344CB8AC3E}">
        <p14:creationId xmlns:p14="http://schemas.microsoft.com/office/powerpoint/2010/main" val="194204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redmind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8800"/>
            <a:ext cx="8594725" cy="4351338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/>
              <a:t>Jason Harley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jharley@redmind.ca</a:t>
            </a:r>
            <a:br>
              <a:rPr lang="en-US" dirty="0"/>
            </a:br>
            <a:r>
              <a:rPr lang="en-US" dirty="0"/>
              <a:t>   @</a:t>
            </a:r>
            <a:r>
              <a:rPr lang="en-US" dirty="0" err="1"/>
              <a:t>redmind</a:t>
            </a:r>
            <a:br>
              <a:rPr lang="en-US" dirty="0"/>
            </a:br>
            <a:r>
              <a:rPr lang="en-US" dirty="0"/>
              <a:t>   https://</a:t>
            </a:r>
            <a:r>
              <a:rPr lang="en-US" dirty="0" err="1"/>
              <a:t>www.linkedin.com</a:t>
            </a:r>
            <a:r>
              <a:rPr lang="en-US" dirty="0"/>
              <a:t>/in/</a:t>
            </a:r>
            <a:r>
              <a:rPr lang="en-US" dirty="0" err="1"/>
              <a:t>jharley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/>
              <a:t>  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jharley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8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way?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 released in July 2014</a:t>
            </a:r>
          </a:p>
          <a:p>
            <a:r>
              <a:rPr lang="en-US" dirty="0"/>
              <a:t>Built to make provisioning infrastructure declarable and flexible</a:t>
            </a:r>
          </a:p>
          <a:p>
            <a:pPr lvl="1"/>
            <a:r>
              <a:rPr lang="en-US" dirty="0"/>
              <a:t>a universal workflow</a:t>
            </a:r>
          </a:p>
          <a:p>
            <a:pPr lvl="1"/>
            <a:r>
              <a:rPr lang="en-US" dirty="0"/>
              <a:t>strong ecosystem of supported integrations</a:t>
            </a:r>
          </a:p>
          <a:p>
            <a:r>
              <a:rPr lang="en-US" dirty="0"/>
              <a:t>YAML and JSON… are often frustrating</a:t>
            </a:r>
          </a:p>
          <a:p>
            <a:pPr lvl="1"/>
            <a:r>
              <a:rPr lang="en-US" dirty="0"/>
              <a:t>HCL introduced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40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a crash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/>
              <a:t>Providers</a:t>
            </a:r>
            <a:r>
              <a:rPr lang="en-US" dirty="0"/>
              <a:t> offer technology integrations and functionality </a:t>
            </a:r>
          </a:p>
          <a:p>
            <a:pPr lvl="1"/>
            <a:r>
              <a:rPr lang="en-US" dirty="0"/>
              <a:t>largely by wrapping third-party APIs</a:t>
            </a:r>
          </a:p>
          <a:p>
            <a:r>
              <a:rPr lang="en-US" i="1" u="sng" dirty="0"/>
              <a:t>Resources</a:t>
            </a:r>
            <a:r>
              <a:rPr lang="en-US" dirty="0"/>
              <a:t> and </a:t>
            </a:r>
            <a:r>
              <a:rPr lang="en-US" i="1" u="sng" dirty="0"/>
              <a:t>Data Sources</a:t>
            </a:r>
            <a:r>
              <a:rPr lang="en-US" i="1" dirty="0"/>
              <a:t> </a:t>
            </a:r>
            <a:r>
              <a:rPr lang="en-US" dirty="0"/>
              <a:t>are made available via a </a:t>
            </a:r>
            <a:r>
              <a:rPr lang="en-US" i="1" dirty="0"/>
              <a:t>Provider</a:t>
            </a:r>
            <a:r>
              <a:rPr lang="en-US" dirty="0"/>
              <a:t> and are the building blocks used to codify and manage our infrastructure</a:t>
            </a:r>
          </a:p>
          <a:p>
            <a:pPr lvl="1"/>
            <a:r>
              <a:rPr lang="en-US" dirty="0"/>
              <a:t>made reusable via </a:t>
            </a:r>
            <a:r>
              <a:rPr lang="en-US" i="1" u="sng" dirty="0"/>
              <a:t>Modules</a:t>
            </a:r>
          </a:p>
          <a:p>
            <a:r>
              <a:rPr lang="en-US" dirty="0"/>
              <a:t>Terraform has </a:t>
            </a:r>
            <a:r>
              <a:rPr lang="en-US" i="1" u="sng" dirty="0"/>
              <a:t>State</a:t>
            </a:r>
            <a:r>
              <a:rPr lang="en-US" i="1" dirty="0"/>
              <a:t> </a:t>
            </a:r>
            <a:r>
              <a:rPr lang="en-US" dirty="0"/>
              <a:t>which is at the heart of it’s declarative nature and ability to manage the lifecycle of resources under it’s control</a:t>
            </a:r>
          </a:p>
          <a:p>
            <a:r>
              <a:rPr lang="en-US" dirty="0"/>
              <a:t>Terraform </a:t>
            </a:r>
            <a:r>
              <a:rPr lang="en-US" i="1" u="sng" dirty="0"/>
              <a:t>Variables</a:t>
            </a:r>
            <a:r>
              <a:rPr lang="en-US" dirty="0"/>
              <a:t> serve as parameters to resources or modules</a:t>
            </a:r>
          </a:p>
          <a:p>
            <a:pPr lvl="1"/>
            <a:r>
              <a:rPr lang="en-US" dirty="0"/>
              <a:t>can be set at runtime, determined by a data source, or be configured on a per-environment basis to help keep code reusable and flexible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2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Workflow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4BF1DF-F07C-A64C-A9CA-F6745839F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901" y="2791477"/>
            <a:ext cx="2047393" cy="20473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FDA689-3FB2-6840-ABBB-D88D38BDEB38}"/>
              </a:ext>
            </a:extLst>
          </p:cNvPr>
          <p:cNvSpPr txBox="1"/>
          <p:nvPr/>
        </p:nvSpPr>
        <p:spPr>
          <a:xfrm>
            <a:off x="8501035" y="6611779"/>
            <a:ext cx="34315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Terraform logo </a:t>
            </a:r>
            <a:r>
              <a:rPr lang="en-CA" sz="1000" dirty="0"/>
              <a:t>Copyright © 2019 </a:t>
            </a:r>
            <a:r>
              <a:rPr lang="en-CA" sz="1000" dirty="0" err="1"/>
              <a:t>Hashicorp</a:t>
            </a:r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558D8F-A2D2-A04C-816A-8B0DEC644DFC}"/>
              </a:ext>
            </a:extLst>
          </p:cNvPr>
          <p:cNvSpPr txBox="1"/>
          <p:nvPr/>
        </p:nvSpPr>
        <p:spPr>
          <a:xfrm>
            <a:off x="5206927" y="2438399"/>
            <a:ext cx="975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BA4056-DD77-044C-B761-70BE66D0D02E}"/>
              </a:ext>
            </a:extLst>
          </p:cNvPr>
          <p:cNvSpPr txBox="1"/>
          <p:nvPr/>
        </p:nvSpPr>
        <p:spPr>
          <a:xfrm>
            <a:off x="6694021" y="3734275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5F674C-E2F0-184D-BB0C-36770412658F}"/>
              </a:ext>
            </a:extLst>
          </p:cNvPr>
          <p:cNvSpPr txBox="1"/>
          <p:nvPr/>
        </p:nvSpPr>
        <p:spPr>
          <a:xfrm>
            <a:off x="3649421" y="3739186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Apply</a:t>
            </a:r>
          </a:p>
        </p:txBody>
      </p:sp>
      <p:sp>
        <p:nvSpPr>
          <p:cNvPr id="20" name="Circular Arrow 19">
            <a:extLst>
              <a:ext uri="{FF2B5EF4-FFF2-40B4-BE49-F238E27FC236}">
                <a16:creationId xmlns:a16="http://schemas.microsoft.com/office/drawing/2014/main" id="{3B4CDA6D-9DD0-DE44-9D81-9A3BDC6DEAA5}"/>
              </a:ext>
            </a:extLst>
          </p:cNvPr>
          <p:cNvSpPr/>
          <p:nvPr/>
        </p:nvSpPr>
        <p:spPr>
          <a:xfrm rot="10480854">
            <a:off x="4278018" y="3465473"/>
            <a:ext cx="2833064" cy="1730458"/>
          </a:xfrm>
          <a:prstGeom prst="circularArrow">
            <a:avLst>
              <a:gd name="adj1" fmla="val 5295"/>
              <a:gd name="adj2" fmla="val 956263"/>
              <a:gd name="adj3" fmla="val 20725761"/>
              <a:gd name="adj4" fmla="val 1160975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ular Arrow 20">
            <a:extLst>
              <a:ext uri="{FF2B5EF4-FFF2-40B4-BE49-F238E27FC236}">
                <a16:creationId xmlns:a16="http://schemas.microsoft.com/office/drawing/2014/main" id="{6E1F6870-DD37-6C45-9FAB-CE8F95E65FF1}"/>
              </a:ext>
            </a:extLst>
          </p:cNvPr>
          <p:cNvSpPr/>
          <p:nvPr/>
        </p:nvSpPr>
        <p:spPr>
          <a:xfrm rot="2759620">
            <a:off x="5592230" y="2441453"/>
            <a:ext cx="1827375" cy="1615057"/>
          </a:xfrm>
          <a:prstGeom prst="circularArrow">
            <a:avLst>
              <a:gd name="adj1" fmla="val 5295"/>
              <a:gd name="adj2" fmla="val 956263"/>
              <a:gd name="adj3" fmla="val 20725761"/>
              <a:gd name="adj4" fmla="val 11533751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ircular Arrow 22">
            <a:extLst>
              <a:ext uri="{FF2B5EF4-FFF2-40B4-BE49-F238E27FC236}">
                <a16:creationId xmlns:a16="http://schemas.microsoft.com/office/drawing/2014/main" id="{B367E58F-2EAB-B241-B969-E3FF930BF234}"/>
              </a:ext>
            </a:extLst>
          </p:cNvPr>
          <p:cNvSpPr/>
          <p:nvPr/>
        </p:nvSpPr>
        <p:spPr>
          <a:xfrm rot="18171290">
            <a:off x="3730518" y="2424619"/>
            <a:ext cx="1827375" cy="1615057"/>
          </a:xfrm>
          <a:prstGeom prst="circularArrow">
            <a:avLst>
              <a:gd name="adj1" fmla="val 5295"/>
              <a:gd name="adj2" fmla="val 956263"/>
              <a:gd name="adj3" fmla="val 20725761"/>
              <a:gd name="adj4" fmla="val 11533751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44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7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8FD6C5-1933-A54A-A077-ED78B2B0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2721B-8D5E-7E4C-AB4B-042803F00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838" y="-54476"/>
            <a:ext cx="5733535" cy="811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2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Okayokay</a:t>
            </a:r>
            <a:r>
              <a:rPr lang="en-US" dirty="0"/>
              <a:t>… but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7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Flag on the Moon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1027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</TotalTime>
  <Words>295</Words>
  <Application>Microsoft Macintosh PowerPoint</Application>
  <PresentationFormat>Widescreen</PresentationFormat>
  <Paragraphs>65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Schoolbook</vt:lpstr>
      <vt:lpstr>Wingdings 2</vt:lpstr>
      <vt:lpstr>View</vt:lpstr>
      <vt:lpstr>Introduction to Cloud Provisioning with Terraform</vt:lpstr>
      <vt:lpstr>Introductions</vt:lpstr>
      <vt:lpstr>A better way?</vt:lpstr>
      <vt:lpstr>Terminology: a crash course</vt:lpstr>
      <vt:lpstr>Terraform Workflow</vt:lpstr>
      <vt:lpstr>Scenario</vt:lpstr>
      <vt:lpstr>PowerPoint Presentation</vt:lpstr>
      <vt:lpstr>Okayokay… but</vt:lpstr>
      <vt:lpstr>Milestone 1</vt:lpstr>
      <vt:lpstr>PowerPoint Presentation</vt:lpstr>
      <vt:lpstr>Milestone 2</vt:lpstr>
      <vt:lpstr>PowerPoint Presentation</vt:lpstr>
      <vt:lpstr>Milestone 3</vt:lpstr>
      <vt:lpstr>PowerPoint Presentation</vt:lpstr>
      <vt:lpstr>Milestone 4</vt:lpstr>
      <vt:lpstr>PowerPoint Presentation</vt:lpstr>
      <vt:lpstr>Next steps</vt:lpstr>
      <vt:lpstr>Questions?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Immutable Machine Images with Packer and Ansible</dc:title>
  <dc:creator>Jason Harley</dc:creator>
  <cp:lastModifiedBy>Jason Harley</cp:lastModifiedBy>
  <cp:revision>30</cp:revision>
  <dcterms:created xsi:type="dcterms:W3CDTF">2017-11-07T15:00:38Z</dcterms:created>
  <dcterms:modified xsi:type="dcterms:W3CDTF">2019-05-30T14:11:55Z</dcterms:modified>
</cp:coreProperties>
</file>