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500"/>
              <a:buFont typeface="Arial"/>
              <a:buNone/>
            </a:pPr>
            <a:r>
              <a:rPr lang="en" sz="1500">
                <a:solidFill>
                  <a:schemeClr val="dk1"/>
                </a:solidFill>
                <a:latin typeface="Roboto"/>
                <a:ea typeface="Roboto"/>
                <a:cs typeface="Roboto"/>
                <a:sym typeface="Roboto"/>
              </a:rPr>
              <a:t>Image segmentation is highly valuable in fields like Robotics, Medical Imaging, and Image Recognition. With the help of image segmentation, the contents within an image can be identified and analyzed. It is also helpful in self-driving cars where identifying nearby objects on the road is crucial for autonomous driving. However, the image segmentation does not reveal much about the context between objects in a scene.</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There is not many works that has been done using this approach. However, out of context image detection has been done in the following to paper as shown. Their approach to solving the problem is different. They used tree graphical model structure to build a contextual model which was used to identify the ocd image.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l">
              <a:lnSpc>
                <a:spcPct val="100000"/>
              </a:lnSpc>
              <a:spcBef>
                <a:spcPts val="0"/>
              </a:spcBef>
              <a:spcAft>
                <a:spcPts val="0"/>
              </a:spcAft>
              <a:buSzPts val="1400"/>
              <a:buNone/>
            </a:pPr>
            <a:r>
              <a:rPr lang="en"/>
              <a:t>Our task was to use the objects presented in an image to identify which of them is the </a:t>
            </a:r>
            <a:r>
              <a:rPr lang="en"/>
              <a:t>out of context object. Our first step was to define what we mean by context. Here, context means image containing objects that are normally present in a scene. Since the main idea was to utilize the information of objects, for out of context images, we choose to work with those images where an object is present in situation where it should not be.</a:t>
            </a:r>
            <a:endParaRPr/>
          </a:p>
          <a:p>
            <a:pPr indent="457200" lvl="0" marL="0" rtl="0" algn="l">
              <a:lnSpc>
                <a:spcPct val="100000"/>
              </a:lnSpc>
              <a:spcBef>
                <a:spcPts val="0"/>
              </a:spcBef>
              <a:spcAft>
                <a:spcPts val="0"/>
              </a:spcAft>
              <a:buSzPts val="1400"/>
              <a:buNone/>
            </a:pPr>
            <a:r>
              <a:rPr lang="en"/>
              <a:t>For example, it is quite normal that a sink belongs to the kitchen and not in bedroom. Similarly, you would not find food in a toilet. We understand that the present of a sink in a bedroom is out of context, but how do we make the model understand it? </a:t>
            </a:r>
            <a:endParaRPr/>
          </a:p>
          <a:p>
            <a:pPr indent="457200" lvl="0" marL="0" rtl="0" algn="l">
              <a:lnSpc>
                <a:spcPct val="100000"/>
              </a:lnSpc>
              <a:spcBef>
                <a:spcPts val="0"/>
              </a:spcBef>
              <a:spcAft>
                <a:spcPts val="0"/>
              </a:spcAft>
              <a:buSzPts val="1400"/>
              <a:buNone/>
            </a:pPr>
            <a:r>
              <a:rPr lang="en"/>
              <a:t>To do so we needed to utilize contextual information from the objects present in the scene. We chose to work with the coco dataset, more formally known as the Common Objects in Context. The coco dataset is filled with contextual objects in various scenes which was needed for our project. </a:t>
            </a:r>
            <a:endParaRPr/>
          </a:p>
          <a:p>
            <a:pPr indent="457200" lvl="0" marL="0" rtl="0" algn="l">
              <a:lnSpc>
                <a:spcPct val="100000"/>
              </a:lnSpc>
              <a:spcBef>
                <a:spcPts val="0"/>
              </a:spcBef>
              <a:spcAft>
                <a:spcPts val="0"/>
              </a:spcAft>
              <a:buSzPts val="1400"/>
              <a:buNone/>
            </a:pPr>
            <a:r>
              <a:rPr lang="en"/>
              <a:t>To detect objects, we chose to work with Detectron2. Detectron2 is facebook’s next generation library that provides state of the art image detection. </a:t>
            </a:r>
            <a:endParaRPr/>
          </a:p>
          <a:p>
            <a:pPr indent="457200" lvl="0" marL="0" rtl="0" algn="l">
              <a:lnSpc>
                <a:spcPct val="100000"/>
              </a:lnSpc>
              <a:spcBef>
                <a:spcPts val="0"/>
              </a:spcBef>
              <a:spcAft>
                <a:spcPts val="0"/>
              </a:spcAft>
              <a:buSzPts val="1400"/>
              <a:buNone/>
            </a:pPr>
            <a:r>
              <a:rPr lang="en"/>
              <a:t>We trained the model on the coco dataset. We created a set of objects list that are present in each of the contextual images in coco dataset. </a:t>
            </a:r>
            <a:endParaRPr/>
          </a:p>
          <a:p>
            <a:pPr indent="0" lvl="0" marL="0" rtl="0" algn="l">
              <a:lnSpc>
                <a:spcPct val="100000"/>
              </a:lnSpc>
              <a:spcBef>
                <a:spcPts val="0"/>
              </a:spcBef>
              <a:spcAft>
                <a:spcPts val="0"/>
              </a:spcAft>
              <a:buSzPts val="1400"/>
              <a:buNone/>
            </a:pPr>
            <a:r>
              <a:rPr lang="en"/>
              <a:t>This list was used to train word2vec model. Word2vec model learns the word association from the large corpus of text. The word2vec model allows us to utilize the contextual relationship of the objects.  </a:t>
            </a:r>
            <a:endParaRPr/>
          </a:p>
          <a:p>
            <a:pPr indent="457200" lvl="0" marL="0" rtl="0" algn="l">
              <a:lnSpc>
                <a:spcPct val="100000"/>
              </a:lnSpc>
              <a:spcBef>
                <a:spcPts val="0"/>
              </a:spcBef>
              <a:spcAft>
                <a:spcPts val="0"/>
              </a:spcAft>
              <a:buSzPts val="1400"/>
              <a:buNone/>
            </a:pPr>
            <a:r>
              <a:rPr lang="en"/>
              <a:t>So now, if out of context images are used, the detectron2 detects the out of context images and outputs the objects found in the image. This output is then passed to the word2vec, were it analyses the relationship between the words given to it, and finds out the odd one out.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Firstly, we chose PSPNET as our image detection model. The reason was simple. PSPNET had a high object detection accuracy. Unfortunately, the way PSPNET worked was not suitable for the project. The model performed excellently for contextual images, it performed worse for out of context images. The reason why it performed poorly in Out of context image dataset is </a:t>
            </a:r>
            <a:r>
              <a:rPr lang="en"/>
              <a:t>because</a:t>
            </a:r>
            <a:r>
              <a:rPr lang="en"/>
              <a:t> it was a semantic model where it utilized its surrounding to make the prediction of the object. In out of context images, the object that is out of context and the scene where it is opposes each other. Thus is becomes harder for PSPNET to make detection for Out of context objects.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Thus we planed to work with Dectron2. The problem with detectron2 is that it is not as </a:t>
            </a:r>
            <a:r>
              <a:rPr lang="en"/>
              <a:t>highly</a:t>
            </a:r>
            <a:r>
              <a:rPr lang="en"/>
              <a:t> efficient in detecting vehicles. It tends to make mistakes in properly identifying vehicles. Other than that, it has a high accuracy in predicting objects correctly. Detectron2 works better in detecting Out of context images better than PSPNET.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We used word2vec model to build a contextual model. However, oversampling of certain words such as person and wall can hinder the </a:t>
            </a:r>
            <a:r>
              <a:rPr lang="en"/>
              <a:t>accuracy</a:t>
            </a:r>
            <a:r>
              <a:rPr lang="en"/>
              <a:t> of the model.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Since we had to work on immense amount of dataset, having teammate made it easier. We were able to create contextual dataset quickly. We could simultaneously work on creating OCD dataset as well as training and refinining the performance of word2vec model.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The accuracy of the word2vec model in detecting the Out of context object is around %. It shows that the model is good in identifying the relationship between different words. For the project, we utilized Detectron2 and Word2vec model to identify </a:t>
            </a:r>
            <a:r>
              <a:rPr lang="en"/>
              <a:t>objects</a:t>
            </a:r>
            <a:r>
              <a:rPr lang="en"/>
              <a:t> violating contextual scene. This work can be useful in task where monitoring of contextual scene is neccessary.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1"/>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5" name="Google Shape;5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6" name="Shape 56"/>
        <p:cNvGrpSpPr/>
        <p:nvPr/>
      </p:nvGrpSpPr>
      <p:grpSpPr>
        <a:xfrm>
          <a:off x="0" y="0"/>
          <a:ext cx="0" cy="0"/>
          <a:chOff x="0" y="0"/>
          <a:chExt cx="0" cy="0"/>
        </a:xfrm>
      </p:grpSpPr>
      <p:sp>
        <p:nvSpPr>
          <p:cNvPr id="57" name="Google Shape;57;p12"/>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8" name="Google Shape;58;p12"/>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59" name="Google Shape;5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9" name="Shape 19"/>
        <p:cNvGrpSpPr/>
        <p:nvPr/>
      </p:nvGrpSpPr>
      <p:grpSpPr>
        <a:xfrm>
          <a:off x="0" y="0"/>
          <a:ext cx="0" cy="0"/>
          <a:chOff x="0" y="0"/>
          <a:chExt cx="0" cy="0"/>
        </a:xfrm>
      </p:grpSpPr>
      <p:sp>
        <p:nvSpPr>
          <p:cNvPr id="20" name="Google Shape;20;p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1" name="Google Shape;21;p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2" name="Google Shape;22;p5"/>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3" name="Google Shape;2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7" name="Google Shape;27;p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8" name="Google Shape;28;p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9" name="Google Shape;29;p6"/>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4" name="Google Shape;34;p7"/>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5" name="Google Shape;35;p7"/>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6" name="Google Shape;3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9"/>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4" name="Google Shape;44;p9"/>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10"/>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0"/>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9" name="Google Shape;49;p10"/>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50" name="Google Shape;50;p10"/>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a:t>Out of Context Object Detection</a:t>
            </a:r>
            <a:endParaRPr/>
          </a:p>
        </p:txBody>
      </p:sp>
      <p:sp>
        <p:nvSpPr>
          <p:cNvPr id="65" name="Google Shape;65;p13"/>
          <p:cNvSpPr txBox="1"/>
          <p:nvPr>
            <p:ph idx="1" type="subTitle"/>
          </p:nvPr>
        </p:nvSpPr>
        <p:spPr>
          <a:xfrm>
            <a:off x="387900" y="1158650"/>
            <a:ext cx="7227000" cy="738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sz="1800"/>
              <a:t>CSE499B.11 Senior Design Project II</a:t>
            </a:r>
            <a:endParaRPr sz="1800"/>
          </a:p>
        </p:txBody>
      </p:sp>
      <p:sp>
        <p:nvSpPr>
          <p:cNvPr id="66" name="Google Shape;66;p13"/>
          <p:cNvSpPr txBox="1"/>
          <p:nvPr>
            <p:ph idx="1" type="subTitle"/>
          </p:nvPr>
        </p:nvSpPr>
        <p:spPr>
          <a:xfrm>
            <a:off x="433400" y="1822225"/>
            <a:ext cx="7392300" cy="8928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SzPts val="1600"/>
              <a:buNone/>
            </a:pPr>
            <a:r>
              <a:rPr lang="en" sz="1800">
                <a:solidFill>
                  <a:srgbClr val="999999"/>
                </a:solidFill>
              </a:rPr>
              <a:t>Group 8</a:t>
            </a:r>
            <a:endParaRPr sz="1800">
              <a:solidFill>
                <a:srgbClr val="999999"/>
              </a:solidFill>
            </a:endParaRPr>
          </a:p>
          <a:p>
            <a:pPr indent="0" lvl="0" marL="0" rtl="0" algn="l">
              <a:lnSpc>
                <a:spcPct val="100000"/>
              </a:lnSpc>
              <a:spcBef>
                <a:spcPts val="0"/>
              </a:spcBef>
              <a:spcAft>
                <a:spcPts val="0"/>
              </a:spcAft>
              <a:buSzPts val="1600"/>
              <a:buNone/>
            </a:pPr>
            <a:r>
              <a:rPr lang="en" sz="1800"/>
              <a:t>Jubayer Hossain Arnob </a:t>
            </a:r>
            <a:r>
              <a:rPr lang="en" sz="1800"/>
              <a:t>1813124642</a:t>
            </a:r>
            <a:endParaRPr sz="1800"/>
          </a:p>
          <a:p>
            <a:pPr indent="0" lvl="0" marL="0" rtl="0" algn="l">
              <a:lnSpc>
                <a:spcPct val="100000"/>
              </a:lnSpc>
              <a:spcBef>
                <a:spcPts val="0"/>
              </a:spcBef>
              <a:spcAft>
                <a:spcPts val="0"/>
              </a:spcAft>
              <a:buSzPts val="1600"/>
              <a:buNone/>
            </a:pPr>
            <a:r>
              <a:rPr lang="en" sz="1800"/>
              <a:t>Fahima Noor 1912052042</a:t>
            </a:r>
            <a:endParaRPr sz="1800"/>
          </a:p>
        </p:txBody>
      </p:sp>
      <p:sp>
        <p:nvSpPr>
          <p:cNvPr id="67" name="Google Shape;67;p13"/>
          <p:cNvSpPr txBox="1"/>
          <p:nvPr/>
        </p:nvSpPr>
        <p:spPr>
          <a:xfrm>
            <a:off x="433400" y="2642475"/>
            <a:ext cx="4996200" cy="7389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lang="en" sz="1800">
                <a:solidFill>
                  <a:srgbClr val="999999"/>
                </a:solidFill>
                <a:latin typeface="Roboto"/>
                <a:ea typeface="Roboto"/>
                <a:cs typeface="Roboto"/>
                <a:sym typeface="Roboto"/>
              </a:rPr>
              <a:t>Supervisor:</a:t>
            </a:r>
            <a:endParaRPr sz="1800">
              <a:solidFill>
                <a:srgbClr val="999999"/>
              </a:solidFill>
              <a:latin typeface="Roboto"/>
              <a:ea typeface="Roboto"/>
              <a:cs typeface="Roboto"/>
              <a:sym typeface="Roboto"/>
            </a:endParaRPr>
          </a:p>
          <a:p>
            <a:pPr indent="0" lvl="0" marL="0" rtl="0" algn="just">
              <a:lnSpc>
                <a:spcPct val="100000"/>
              </a:lnSpc>
              <a:spcBef>
                <a:spcPts val="0"/>
              </a:spcBef>
              <a:spcAft>
                <a:spcPts val="0"/>
              </a:spcAft>
              <a:buNone/>
            </a:pPr>
            <a:r>
              <a:rPr lang="en" sz="1800">
                <a:solidFill>
                  <a:schemeClr val="lt2"/>
                </a:solidFill>
                <a:latin typeface="Roboto"/>
                <a:ea typeface="Roboto"/>
                <a:cs typeface="Roboto"/>
                <a:sym typeface="Roboto"/>
              </a:rPr>
              <a:t>Mohammad Ashrafuzzaman Khan</a:t>
            </a:r>
            <a:endParaRPr sz="1800">
              <a:solidFill>
                <a:schemeClr val="l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 name="Shape 71"/>
        <p:cNvGrpSpPr/>
        <p:nvPr/>
      </p:nvGrpSpPr>
      <p:grpSpPr>
        <a:xfrm>
          <a:off x="0" y="0"/>
          <a:ext cx="0" cy="0"/>
          <a:chOff x="0" y="0"/>
          <a:chExt cx="0" cy="0"/>
        </a:xfrm>
      </p:grpSpPr>
      <p:sp>
        <p:nvSpPr>
          <p:cNvPr id="72" name="Google Shape;72;p14"/>
          <p:cNvSpPr txBox="1"/>
          <p:nvPr/>
        </p:nvSpPr>
        <p:spPr>
          <a:xfrm>
            <a:off x="395700" y="783050"/>
            <a:ext cx="9212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600"/>
              </a:spcAft>
              <a:buClr>
                <a:srgbClr val="000000"/>
              </a:buClr>
              <a:buSzPts val="3600"/>
              <a:buFont typeface="Arial"/>
              <a:buNone/>
            </a:pPr>
            <a:r>
              <a:rPr b="0" i="0" lang="en" sz="3600" u="none" cap="none" strike="noStrike">
                <a:solidFill>
                  <a:schemeClr val="lt1"/>
                </a:solidFill>
                <a:latin typeface="Merriweather"/>
                <a:ea typeface="Merriweather"/>
                <a:cs typeface="Merriweather"/>
                <a:sym typeface="Merriweather"/>
              </a:rPr>
              <a:t>What is the problem?</a:t>
            </a:r>
            <a:endParaRPr b="0" i="0" sz="1400" u="none" cap="none" strike="noStrike">
              <a:solidFill>
                <a:schemeClr val="lt1"/>
              </a:solidFill>
              <a:latin typeface="Arial"/>
              <a:ea typeface="Arial"/>
              <a:cs typeface="Arial"/>
              <a:sym typeface="Arial"/>
            </a:endParaRPr>
          </a:p>
        </p:txBody>
      </p:sp>
      <p:sp>
        <p:nvSpPr>
          <p:cNvPr id="73" name="Google Shape;73;p14"/>
          <p:cNvSpPr txBox="1"/>
          <p:nvPr/>
        </p:nvSpPr>
        <p:spPr>
          <a:xfrm>
            <a:off x="644850" y="1642850"/>
            <a:ext cx="7876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74" name="Google Shape;74;p14"/>
          <p:cNvSpPr txBox="1"/>
          <p:nvPr/>
        </p:nvSpPr>
        <p:spPr>
          <a:xfrm>
            <a:off x="395700" y="1788725"/>
            <a:ext cx="8263800" cy="2262600"/>
          </a:xfrm>
          <a:prstGeom prst="rect">
            <a:avLst/>
          </a:prstGeom>
          <a:noFill/>
          <a:ln>
            <a:noFill/>
          </a:ln>
        </p:spPr>
        <p:txBody>
          <a:bodyPr anchorCtr="0" anchor="t" bIns="91425" lIns="91425" spcFirstLastPara="1" rIns="91425" wrap="square" tIns="91425">
            <a:spAutoFit/>
          </a:bodyPr>
          <a:lstStyle/>
          <a:p>
            <a:pPr indent="0" lvl="0" marL="0" marR="0" rtl="0" algn="just">
              <a:lnSpc>
                <a:spcPct val="200000"/>
              </a:lnSpc>
              <a:spcBef>
                <a:spcPts val="0"/>
              </a:spcBef>
              <a:spcAft>
                <a:spcPts val="0"/>
              </a:spcAft>
              <a:buClr>
                <a:srgbClr val="000000"/>
              </a:buClr>
              <a:buSzPts val="1500"/>
              <a:buFont typeface="Arial"/>
              <a:buNone/>
            </a:pPr>
            <a:r>
              <a:rPr b="0" i="0" lang="en" sz="1500" u="none" cap="none" strike="noStrike">
                <a:solidFill>
                  <a:schemeClr val="lt1"/>
                </a:solidFill>
                <a:latin typeface="Roboto"/>
                <a:ea typeface="Roboto"/>
                <a:cs typeface="Roboto"/>
                <a:sym typeface="Roboto"/>
              </a:rPr>
              <a:t>Image segmentation is highly valuable in fields like Robotics, Medical Imaging, and Image Recognition. With the help of image segmentation, the contents within an image can be identified and analyzed. It is also helpful in self-driving cars where identifying nearby objects on the road is crucial for autonomous driving. However, the </a:t>
            </a:r>
            <a:r>
              <a:rPr lang="en" sz="1500">
                <a:solidFill>
                  <a:schemeClr val="lt1"/>
                </a:solidFill>
                <a:latin typeface="Roboto"/>
                <a:ea typeface="Roboto"/>
                <a:cs typeface="Roboto"/>
                <a:sym typeface="Roboto"/>
              </a:rPr>
              <a:t>image segmentation does not reveal much about the context between objects in a scene.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283100" y="712150"/>
            <a:ext cx="8631600" cy="3835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a:t>Related works</a:t>
            </a:r>
            <a:endParaRPr>
              <a:solidFill>
                <a:schemeClr val="accent5"/>
              </a:solidFill>
            </a:endParaRPr>
          </a:p>
        </p:txBody>
      </p:sp>
      <p:sp>
        <p:nvSpPr>
          <p:cNvPr id="80" name="Google Shape;80;p15"/>
          <p:cNvSpPr txBox="1"/>
          <p:nvPr/>
        </p:nvSpPr>
        <p:spPr>
          <a:xfrm>
            <a:off x="506675" y="1612150"/>
            <a:ext cx="5972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81" name="Google Shape;81;p15"/>
          <p:cNvSpPr txBox="1"/>
          <p:nvPr/>
        </p:nvSpPr>
        <p:spPr>
          <a:xfrm>
            <a:off x="501800" y="1630875"/>
            <a:ext cx="8990700" cy="26937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A Tree-Based Context Model for Object Recognition(2012)</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  				</a:t>
            </a:r>
            <a:r>
              <a:rPr i="1" lang="en">
                <a:solidFill>
                  <a:schemeClr val="dk2"/>
                </a:solidFill>
                <a:latin typeface="Roboto"/>
                <a:ea typeface="Roboto"/>
                <a:cs typeface="Roboto"/>
                <a:sym typeface="Roboto"/>
              </a:rPr>
              <a:t>By Myung Jin Choi, Antonio Torralba, Alan S. Willsk</a:t>
            </a:r>
            <a:endParaRPr i="1">
              <a:solidFill>
                <a:schemeClr val="dk2"/>
              </a:solidFill>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Context Models and Out-of-Context Objects</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				</a:t>
            </a:r>
            <a:r>
              <a:rPr i="1" lang="en">
                <a:solidFill>
                  <a:schemeClr val="dk2"/>
                </a:solidFill>
                <a:latin typeface="Roboto"/>
                <a:ea typeface="Roboto"/>
                <a:cs typeface="Roboto"/>
                <a:sym typeface="Roboto"/>
              </a:rPr>
              <a:t>By Myung Jin Choi, Antonio Torralba, Alan S. Willsk</a:t>
            </a:r>
            <a:endParaRPr i="1">
              <a:solidFill>
                <a:schemeClr val="dk2"/>
              </a:solidFill>
              <a:latin typeface="Roboto"/>
              <a:ea typeface="Roboto"/>
              <a:cs typeface="Roboto"/>
              <a:sym typeface="Roboto"/>
            </a:endParaRPr>
          </a:p>
          <a:p>
            <a:pPr indent="0" lvl="0" marL="0" rtl="0" algn="l">
              <a:spcBef>
                <a:spcPts val="0"/>
              </a:spcBef>
              <a:spcAft>
                <a:spcPts val="0"/>
              </a:spcAft>
              <a:buNone/>
            </a:pPr>
            <a:r>
              <a:t/>
            </a:r>
            <a:endParaRPr i="1"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Exploiting Hierarchical Context on a Large Database of Object Categories </a:t>
            </a:r>
            <a:endParaRPr sz="1500">
              <a:latin typeface="Roboto"/>
              <a:ea typeface="Roboto"/>
              <a:cs typeface="Roboto"/>
              <a:sym typeface="Roboto"/>
            </a:endParaRPr>
          </a:p>
          <a:p>
            <a:pPr indent="0" lvl="0" marL="914400" rtl="0" algn="l">
              <a:spcBef>
                <a:spcPts val="0"/>
              </a:spcBef>
              <a:spcAft>
                <a:spcPts val="0"/>
              </a:spcAft>
              <a:buNone/>
            </a:pPr>
            <a:r>
              <a:rPr lang="en" sz="1500">
                <a:latin typeface="Roboto"/>
                <a:ea typeface="Roboto"/>
                <a:cs typeface="Roboto"/>
                <a:sym typeface="Roboto"/>
              </a:rPr>
              <a:t>	</a:t>
            </a:r>
            <a:r>
              <a:rPr lang="en">
                <a:latin typeface="Roboto"/>
                <a:ea typeface="Roboto"/>
                <a:cs typeface="Roboto"/>
                <a:sym typeface="Roboto"/>
              </a:rPr>
              <a:t>	</a:t>
            </a:r>
            <a:r>
              <a:rPr i="1" lang="en">
                <a:solidFill>
                  <a:schemeClr val="dk2"/>
                </a:solidFill>
                <a:latin typeface="Roboto"/>
                <a:ea typeface="Roboto"/>
                <a:cs typeface="Roboto"/>
                <a:sym typeface="Roboto"/>
              </a:rPr>
              <a:t>By Myung Jin Choi, Joseph J. Lim, Antonio Torralba, Alan S. Willsky</a:t>
            </a:r>
            <a:endParaRPr i="1">
              <a:solidFill>
                <a:schemeClr val="dk2"/>
              </a:solidFill>
              <a:latin typeface="Roboto"/>
              <a:ea typeface="Roboto"/>
              <a:cs typeface="Roboto"/>
              <a:sym typeface="Roboto"/>
            </a:endParaRPr>
          </a:p>
          <a:p>
            <a:pPr indent="0" lvl="0" marL="0" rtl="0" algn="l">
              <a:spcBef>
                <a:spcPts val="0"/>
              </a:spcBef>
              <a:spcAft>
                <a:spcPts val="0"/>
              </a:spcAft>
              <a:buNone/>
            </a:pPr>
            <a:r>
              <a:t/>
            </a:r>
            <a:endParaRPr i="1">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Content and Context Features for Scene Image Representation</a:t>
            </a:r>
            <a:endParaRPr sz="1500">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			</a:t>
            </a:r>
            <a:r>
              <a:rPr i="1" lang="en">
                <a:solidFill>
                  <a:schemeClr val="dk2"/>
                </a:solidFill>
                <a:latin typeface="Roboto"/>
                <a:ea typeface="Roboto"/>
                <a:cs typeface="Roboto"/>
                <a:sym typeface="Roboto"/>
              </a:rPr>
              <a:t>By Chiranjibi Sitaula , Sunil Aryala , Yong Xianga , Anish Basnetb , Xuequan Lu</a:t>
            </a:r>
            <a:endParaRPr i="1">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sp>
        <p:nvSpPr>
          <p:cNvPr id="86" name="Google Shape;86;p16"/>
          <p:cNvSpPr txBox="1"/>
          <p:nvPr/>
        </p:nvSpPr>
        <p:spPr>
          <a:xfrm>
            <a:off x="395700" y="783050"/>
            <a:ext cx="9212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 sz="3600" u="none" cap="none" strike="noStrike">
                <a:solidFill>
                  <a:schemeClr val="lt1"/>
                </a:solidFill>
                <a:latin typeface="Merriweather"/>
                <a:ea typeface="Merriweather"/>
                <a:cs typeface="Merriweather"/>
                <a:sym typeface="Merriweather"/>
              </a:rPr>
              <a:t>How did </a:t>
            </a:r>
            <a:r>
              <a:rPr lang="en" sz="3600">
                <a:solidFill>
                  <a:schemeClr val="lt1"/>
                </a:solidFill>
                <a:latin typeface="Merriweather"/>
                <a:ea typeface="Merriweather"/>
                <a:cs typeface="Merriweather"/>
                <a:sym typeface="Merriweather"/>
              </a:rPr>
              <a:t>we</a:t>
            </a:r>
            <a:r>
              <a:rPr b="0" i="0" lang="en" sz="3600" u="none" cap="none" strike="noStrike">
                <a:solidFill>
                  <a:schemeClr val="lt1"/>
                </a:solidFill>
                <a:latin typeface="Merriweather"/>
                <a:ea typeface="Merriweather"/>
                <a:cs typeface="Merriweather"/>
                <a:sym typeface="Merriweather"/>
              </a:rPr>
              <a:t> solve the problem ?</a:t>
            </a:r>
            <a:endParaRPr b="0" i="0" sz="3600" u="none" cap="none" strike="noStrike">
              <a:solidFill>
                <a:schemeClr val="lt1"/>
              </a:solidFill>
              <a:latin typeface="Merriweather"/>
              <a:ea typeface="Merriweather"/>
              <a:cs typeface="Merriweather"/>
              <a:sym typeface="Merriweather"/>
            </a:endParaRPr>
          </a:p>
        </p:txBody>
      </p:sp>
      <p:sp>
        <p:nvSpPr>
          <p:cNvPr id="87" name="Google Shape;87;p16"/>
          <p:cNvSpPr txBox="1"/>
          <p:nvPr/>
        </p:nvSpPr>
        <p:spPr>
          <a:xfrm>
            <a:off x="506675" y="1642850"/>
            <a:ext cx="80760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Identified what is meant by Context.</a:t>
            </a:r>
            <a:endParaRPr sz="15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Created Out of Context Objects Dataset</a:t>
            </a:r>
            <a:endParaRPr sz="15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Used </a:t>
            </a:r>
            <a:r>
              <a:rPr b="0" i="0" lang="en" sz="1500" u="none" cap="none" strike="noStrike">
                <a:solidFill>
                  <a:schemeClr val="lt1"/>
                </a:solidFill>
                <a:latin typeface="Roboto"/>
                <a:ea typeface="Roboto"/>
                <a:cs typeface="Roboto"/>
                <a:sym typeface="Roboto"/>
              </a:rPr>
              <a:t>Detectron2-identify objects in images</a:t>
            </a:r>
            <a:endParaRPr b="0"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Used Word2Vec to find the </a:t>
            </a:r>
            <a:r>
              <a:rPr lang="en" sz="1500">
                <a:solidFill>
                  <a:schemeClr val="lt1"/>
                </a:solidFill>
                <a:latin typeface="Roboto"/>
                <a:ea typeface="Roboto"/>
                <a:cs typeface="Roboto"/>
                <a:sym typeface="Roboto"/>
              </a:rPr>
              <a:t>Out of Context</a:t>
            </a:r>
            <a:r>
              <a:rPr lang="en" sz="1500">
                <a:solidFill>
                  <a:schemeClr val="lt1"/>
                </a:solidFill>
                <a:latin typeface="Roboto"/>
                <a:ea typeface="Roboto"/>
                <a:cs typeface="Roboto"/>
                <a:sym typeface="Roboto"/>
              </a:rPr>
              <a:t> object</a:t>
            </a:r>
            <a:endParaRPr b="0" i="0" sz="1500" u="none" cap="none" strike="noStrike">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283100" y="712150"/>
            <a:ext cx="8631600" cy="3835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a:t>What challenges did we face?</a:t>
            </a:r>
            <a:endParaRPr>
              <a:solidFill>
                <a:schemeClr val="accent5"/>
              </a:solidFill>
            </a:endParaRPr>
          </a:p>
        </p:txBody>
      </p:sp>
      <p:sp>
        <p:nvSpPr>
          <p:cNvPr id="93" name="Google Shape;93;p17"/>
          <p:cNvSpPr txBox="1"/>
          <p:nvPr/>
        </p:nvSpPr>
        <p:spPr>
          <a:xfrm>
            <a:off x="583450" y="1535375"/>
            <a:ext cx="793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94" name="Google Shape;94;p17"/>
          <p:cNvSpPr txBox="1"/>
          <p:nvPr/>
        </p:nvSpPr>
        <p:spPr>
          <a:xfrm>
            <a:off x="568100" y="1566075"/>
            <a:ext cx="7938000" cy="22626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000000"/>
              </a:buClr>
              <a:buSzPts val="1500"/>
              <a:buFont typeface="Roboto"/>
              <a:buChar char="●"/>
            </a:pPr>
            <a:r>
              <a:rPr b="0" i="0" lang="en" sz="1500" u="none" cap="none" strike="noStrike">
                <a:solidFill>
                  <a:srgbClr val="000000"/>
                </a:solidFill>
                <a:latin typeface="Roboto"/>
                <a:ea typeface="Roboto"/>
                <a:cs typeface="Roboto"/>
                <a:sym typeface="Roboto"/>
              </a:rPr>
              <a:t>Using PSPNET to detect O</a:t>
            </a:r>
            <a:r>
              <a:rPr b="0" i="0" lang="en" sz="1500" u="none" cap="none" strike="noStrike">
                <a:solidFill>
                  <a:srgbClr val="000000"/>
                </a:solidFill>
                <a:latin typeface="Roboto"/>
                <a:ea typeface="Roboto"/>
                <a:cs typeface="Roboto"/>
                <a:sym typeface="Roboto"/>
              </a:rPr>
              <a:t>C</a:t>
            </a:r>
            <a:r>
              <a:rPr lang="en" sz="1500">
                <a:latin typeface="Roboto"/>
                <a:ea typeface="Roboto"/>
                <a:cs typeface="Roboto"/>
                <a:sym typeface="Roboto"/>
              </a:rPr>
              <a:t>O in</a:t>
            </a:r>
            <a:r>
              <a:rPr b="0" i="0" lang="en" sz="1500" u="none" cap="none" strike="noStrike">
                <a:solidFill>
                  <a:srgbClr val="000000"/>
                </a:solidFill>
                <a:latin typeface="Roboto"/>
                <a:ea typeface="Roboto"/>
                <a:cs typeface="Roboto"/>
                <a:sym typeface="Roboto"/>
              </a:rPr>
              <a:t> images</a:t>
            </a:r>
            <a:endParaRPr b="0" i="0" sz="15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Roboto"/>
              <a:ea typeface="Roboto"/>
              <a:cs typeface="Roboto"/>
              <a:sym typeface="Roboto"/>
            </a:endParaRPr>
          </a:p>
          <a:p>
            <a:pPr indent="-323850" lvl="0" marL="457200" marR="0" rtl="0" algn="l">
              <a:lnSpc>
                <a:spcPct val="100000"/>
              </a:lnSpc>
              <a:spcBef>
                <a:spcPts val="0"/>
              </a:spcBef>
              <a:spcAft>
                <a:spcPts val="0"/>
              </a:spcAft>
              <a:buClr>
                <a:srgbClr val="000000"/>
              </a:buClr>
              <a:buSzPts val="1500"/>
              <a:buFont typeface="Roboto"/>
              <a:buChar char="●"/>
            </a:pPr>
            <a:r>
              <a:rPr b="0" i="0" lang="en" sz="1500" u="none" cap="none" strike="noStrike">
                <a:solidFill>
                  <a:srgbClr val="000000"/>
                </a:solidFill>
                <a:latin typeface="Roboto"/>
                <a:ea typeface="Roboto"/>
                <a:cs typeface="Roboto"/>
                <a:sym typeface="Roboto"/>
              </a:rPr>
              <a:t>Detectron2 not accurately identifying vehicles</a:t>
            </a:r>
            <a:endParaRPr b="0" i="0" sz="15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1500">
              <a:latin typeface="Roboto"/>
              <a:ea typeface="Roboto"/>
              <a:cs typeface="Roboto"/>
              <a:sym typeface="Roboto"/>
            </a:endParaRPr>
          </a:p>
          <a:p>
            <a:pPr indent="-323850" lvl="0" marL="457200" marR="0" rtl="0" algn="l">
              <a:lnSpc>
                <a:spcPct val="100000"/>
              </a:lnSpc>
              <a:spcBef>
                <a:spcPts val="0"/>
              </a:spcBef>
              <a:spcAft>
                <a:spcPts val="0"/>
              </a:spcAft>
              <a:buSzPts val="1500"/>
              <a:buFont typeface="Roboto"/>
              <a:buChar char="●"/>
            </a:pPr>
            <a:r>
              <a:rPr lang="en" sz="1500">
                <a:latin typeface="Roboto"/>
                <a:ea typeface="Roboto"/>
                <a:cs typeface="Roboto"/>
                <a:sym typeface="Roboto"/>
              </a:rPr>
              <a:t>Limitations of COCO dataset</a:t>
            </a:r>
            <a:endParaRPr sz="1500">
              <a:latin typeface="Roboto"/>
              <a:ea typeface="Roboto"/>
              <a:cs typeface="Roboto"/>
              <a:sym typeface="Roboto"/>
            </a:endParaRPr>
          </a:p>
          <a:p>
            <a:pPr indent="0" lvl="0" marL="457200" marR="0" rtl="0" algn="l">
              <a:lnSpc>
                <a:spcPct val="100000"/>
              </a:lnSpc>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Limitations of Google Colaboratory</a:t>
            </a:r>
            <a:endParaRPr sz="1500">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Roboto"/>
              <a:ea typeface="Roboto"/>
              <a:cs typeface="Roboto"/>
              <a:sym typeface="Roboto"/>
            </a:endParaRPr>
          </a:p>
          <a:p>
            <a:pPr indent="-323850" lvl="0" marL="457200" marR="0" rtl="0" algn="l">
              <a:lnSpc>
                <a:spcPct val="100000"/>
              </a:lnSpc>
              <a:spcBef>
                <a:spcPts val="0"/>
              </a:spcBef>
              <a:spcAft>
                <a:spcPts val="0"/>
              </a:spcAft>
              <a:buClr>
                <a:srgbClr val="000000"/>
              </a:buClr>
              <a:buSzPts val="1500"/>
              <a:buFont typeface="Roboto"/>
              <a:buChar char="●"/>
            </a:pPr>
            <a:r>
              <a:rPr b="0" i="0" lang="en" sz="1500" u="none" cap="none" strike="noStrike">
                <a:solidFill>
                  <a:srgbClr val="000000"/>
                </a:solidFill>
                <a:latin typeface="Roboto"/>
                <a:ea typeface="Roboto"/>
                <a:cs typeface="Roboto"/>
                <a:sym typeface="Roboto"/>
              </a:rPr>
              <a:t>Oversampling of certain words such as </a:t>
            </a:r>
            <a:r>
              <a:rPr lang="en" sz="1500">
                <a:latin typeface="Roboto"/>
                <a:ea typeface="Roboto"/>
                <a:cs typeface="Roboto"/>
                <a:sym typeface="Roboto"/>
              </a:rPr>
              <a:t>“</a:t>
            </a:r>
            <a:r>
              <a:rPr b="0" i="0" lang="en" sz="1500" u="none" cap="none" strike="noStrike">
                <a:solidFill>
                  <a:srgbClr val="000000"/>
                </a:solidFill>
                <a:latin typeface="Roboto"/>
                <a:ea typeface="Roboto"/>
                <a:cs typeface="Roboto"/>
                <a:sym typeface="Roboto"/>
              </a:rPr>
              <a:t>person</a:t>
            </a:r>
            <a:r>
              <a:rPr lang="en" sz="1500">
                <a:latin typeface="Roboto"/>
                <a:ea typeface="Roboto"/>
                <a:cs typeface="Roboto"/>
                <a:sym typeface="Roboto"/>
              </a:rPr>
              <a:t>”</a:t>
            </a:r>
            <a:r>
              <a:rPr b="0" i="0" lang="en" sz="1500" u="none" cap="none" strike="noStrike">
                <a:solidFill>
                  <a:srgbClr val="000000"/>
                </a:solidFill>
                <a:latin typeface="Roboto"/>
                <a:ea typeface="Roboto"/>
                <a:cs typeface="Roboto"/>
                <a:sym typeface="Roboto"/>
              </a:rPr>
              <a:t> and </a:t>
            </a:r>
            <a:r>
              <a:rPr lang="en" sz="1500">
                <a:latin typeface="Roboto"/>
                <a:ea typeface="Roboto"/>
                <a:cs typeface="Roboto"/>
                <a:sym typeface="Roboto"/>
              </a:rPr>
              <a:t>“</a:t>
            </a:r>
            <a:r>
              <a:rPr b="0" i="0" lang="en" sz="1500" u="none" cap="none" strike="noStrike">
                <a:solidFill>
                  <a:srgbClr val="000000"/>
                </a:solidFill>
                <a:latin typeface="Roboto"/>
                <a:ea typeface="Roboto"/>
                <a:cs typeface="Roboto"/>
                <a:sym typeface="Roboto"/>
              </a:rPr>
              <a:t>wall</a:t>
            </a:r>
            <a:r>
              <a:rPr lang="en" sz="1500">
                <a:latin typeface="Roboto"/>
                <a:ea typeface="Roboto"/>
                <a:cs typeface="Roboto"/>
                <a:sym typeface="Roboto"/>
              </a:rPr>
              <a:t>”</a:t>
            </a:r>
            <a:endParaRPr b="0" i="0" sz="1500" u="none" cap="none" strike="noStrik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sp>
        <p:nvSpPr>
          <p:cNvPr id="99" name="Google Shape;99;p18"/>
          <p:cNvSpPr txBox="1"/>
          <p:nvPr/>
        </p:nvSpPr>
        <p:spPr>
          <a:xfrm>
            <a:off x="288225" y="537375"/>
            <a:ext cx="85863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 sz="3600" u="none" cap="none" strike="noStrike">
                <a:solidFill>
                  <a:schemeClr val="lt1"/>
                </a:solidFill>
                <a:latin typeface="Merriweather"/>
                <a:ea typeface="Merriweather"/>
                <a:cs typeface="Merriweather"/>
                <a:sym typeface="Merriweather"/>
              </a:rPr>
              <a:t>How teamwork played roles in solving the problem?</a:t>
            </a:r>
            <a:endParaRPr b="0" i="0" sz="3600" u="none" cap="none" strike="noStrike">
              <a:solidFill>
                <a:schemeClr val="lt1"/>
              </a:solidFill>
              <a:latin typeface="Merriweather"/>
              <a:ea typeface="Merriweather"/>
              <a:cs typeface="Merriweather"/>
              <a:sym typeface="Merriweather"/>
            </a:endParaRPr>
          </a:p>
        </p:txBody>
      </p:sp>
      <p:sp>
        <p:nvSpPr>
          <p:cNvPr id="100" name="Google Shape;100;p18"/>
          <p:cNvSpPr txBox="1"/>
          <p:nvPr/>
        </p:nvSpPr>
        <p:spPr>
          <a:xfrm>
            <a:off x="598800" y="1980625"/>
            <a:ext cx="6218400" cy="1339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Creating OCO Dataset</a:t>
            </a:r>
            <a:endParaRPr sz="1500">
              <a:solidFill>
                <a:schemeClr val="lt1"/>
              </a:solidFill>
              <a:latin typeface="Roboto"/>
              <a:ea typeface="Roboto"/>
              <a:cs typeface="Roboto"/>
              <a:sym typeface="Roboto"/>
            </a:endParaRPr>
          </a:p>
          <a:p>
            <a:pPr indent="0" lvl="0" marL="457200" rtl="0" algn="l">
              <a:spcBef>
                <a:spcPts val="0"/>
              </a:spcBef>
              <a:spcAft>
                <a:spcPts val="0"/>
              </a:spcAft>
              <a:buNone/>
            </a:pPr>
            <a:r>
              <a:t/>
            </a:r>
            <a:endParaRPr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0" i="0" lang="en" sz="1500" u="none" cap="none" strike="noStrike">
                <a:solidFill>
                  <a:schemeClr val="lt1"/>
                </a:solidFill>
                <a:latin typeface="Roboto"/>
                <a:ea typeface="Roboto"/>
                <a:cs typeface="Roboto"/>
                <a:sym typeface="Roboto"/>
              </a:rPr>
              <a:t>Creating </a:t>
            </a:r>
            <a:r>
              <a:rPr lang="en" sz="1500">
                <a:solidFill>
                  <a:schemeClr val="lt1"/>
                </a:solidFill>
                <a:latin typeface="Roboto"/>
                <a:ea typeface="Roboto"/>
                <a:cs typeface="Roboto"/>
                <a:sym typeface="Roboto"/>
              </a:rPr>
              <a:t>COCO17_OL </a:t>
            </a:r>
            <a:r>
              <a:rPr b="0" i="0" lang="en" sz="1500" u="none" cap="none" strike="noStrike">
                <a:solidFill>
                  <a:schemeClr val="lt1"/>
                </a:solidFill>
                <a:latin typeface="Roboto"/>
                <a:ea typeface="Roboto"/>
                <a:cs typeface="Roboto"/>
                <a:sym typeface="Roboto"/>
              </a:rPr>
              <a:t>Dataset</a:t>
            </a:r>
            <a:endParaRPr b="0"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0" i="0" lang="en" sz="1500" u="none" cap="none" strike="noStrike">
                <a:solidFill>
                  <a:schemeClr val="lt1"/>
                </a:solidFill>
                <a:latin typeface="Roboto"/>
                <a:ea typeface="Roboto"/>
                <a:cs typeface="Roboto"/>
                <a:sym typeface="Roboto"/>
              </a:rPr>
              <a:t>Refining </a:t>
            </a:r>
            <a:r>
              <a:rPr lang="en" sz="1500">
                <a:solidFill>
                  <a:schemeClr val="lt1"/>
                </a:solidFill>
                <a:latin typeface="Roboto"/>
                <a:ea typeface="Roboto"/>
                <a:cs typeface="Roboto"/>
                <a:sym typeface="Roboto"/>
              </a:rPr>
              <a:t>W</a:t>
            </a:r>
            <a:r>
              <a:rPr b="0" i="0" lang="en" sz="1500" u="none" cap="none" strike="noStrike">
                <a:solidFill>
                  <a:schemeClr val="lt1"/>
                </a:solidFill>
                <a:latin typeface="Roboto"/>
                <a:ea typeface="Roboto"/>
                <a:cs typeface="Roboto"/>
                <a:sym typeface="Roboto"/>
              </a:rPr>
              <a:t>ord2</a:t>
            </a:r>
            <a:r>
              <a:rPr lang="en" sz="1500">
                <a:solidFill>
                  <a:schemeClr val="lt1"/>
                </a:solidFill>
                <a:latin typeface="Roboto"/>
                <a:ea typeface="Roboto"/>
                <a:cs typeface="Roboto"/>
                <a:sym typeface="Roboto"/>
              </a:rPr>
              <a:t>V</a:t>
            </a:r>
            <a:r>
              <a:rPr b="0" i="0" lang="en" sz="1500" u="none" cap="none" strike="noStrike">
                <a:solidFill>
                  <a:schemeClr val="lt1"/>
                </a:solidFill>
                <a:latin typeface="Roboto"/>
                <a:ea typeface="Roboto"/>
                <a:cs typeface="Roboto"/>
                <a:sym typeface="Roboto"/>
              </a:rPr>
              <a:t>ec model</a:t>
            </a:r>
            <a:endParaRPr b="0" i="0" sz="1500" u="none" cap="none" strike="noStrike">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83099" y="712150"/>
            <a:ext cx="8622300" cy="3835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1000"/>
              </a:spcAft>
              <a:buSzPts val="3600"/>
              <a:buNone/>
            </a:pPr>
            <a:r>
              <a:rPr lang="en">
                <a:solidFill>
                  <a:schemeClr val="dk1"/>
                </a:solidFill>
              </a:rPr>
              <a:t>Conclusion</a:t>
            </a:r>
            <a:endParaRPr b="0" sz="2400">
              <a:solidFill>
                <a:schemeClr val="dk1"/>
              </a:solidFill>
            </a:endParaRPr>
          </a:p>
        </p:txBody>
      </p:sp>
      <p:sp>
        <p:nvSpPr>
          <p:cNvPr id="106" name="Google Shape;106;p19"/>
          <p:cNvSpPr txBox="1"/>
          <p:nvPr/>
        </p:nvSpPr>
        <p:spPr>
          <a:xfrm>
            <a:off x="522025" y="1412550"/>
            <a:ext cx="6003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Accuracy of OC</a:t>
            </a:r>
            <a:r>
              <a:rPr lang="en">
                <a:latin typeface="Roboto"/>
                <a:ea typeface="Roboto"/>
                <a:cs typeface="Roboto"/>
                <a:sym typeface="Roboto"/>
              </a:rPr>
              <a:t>O</a:t>
            </a:r>
            <a:r>
              <a:rPr b="0" i="0" lang="en" sz="1400" u="none" cap="none" strike="noStrike">
                <a:solidFill>
                  <a:srgbClr val="000000"/>
                </a:solidFill>
                <a:latin typeface="Roboto"/>
                <a:ea typeface="Roboto"/>
                <a:cs typeface="Roboto"/>
                <a:sym typeface="Roboto"/>
              </a:rPr>
              <a:t> Detection: 88%</a:t>
            </a:r>
            <a:endParaRPr b="0" i="0" sz="1400" u="none" cap="none" strike="noStrike">
              <a:solidFill>
                <a:srgbClr val="000000"/>
              </a:solidFill>
              <a:latin typeface="Roboto"/>
              <a:ea typeface="Roboto"/>
              <a:cs typeface="Roboto"/>
              <a:sym typeface="Roboto"/>
            </a:endParaRPr>
          </a:p>
        </p:txBody>
      </p:sp>
      <p:sp>
        <p:nvSpPr>
          <p:cNvPr id="107" name="Google Shape;107;p19"/>
          <p:cNvSpPr txBox="1"/>
          <p:nvPr/>
        </p:nvSpPr>
        <p:spPr>
          <a:xfrm>
            <a:off x="623500" y="1812750"/>
            <a:ext cx="6003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latin typeface="Roboto"/>
                <a:ea typeface="Roboto"/>
                <a:cs typeface="Roboto"/>
                <a:sym typeface="Roboto"/>
              </a:rPr>
              <a:t>The Out of Context objects are </a:t>
            </a:r>
            <a:r>
              <a:rPr lang="en">
                <a:latin typeface="Roboto"/>
                <a:ea typeface="Roboto"/>
                <a:cs typeface="Roboto"/>
                <a:sym typeface="Roboto"/>
              </a:rPr>
              <a:t>successfully</a:t>
            </a:r>
            <a:r>
              <a:rPr lang="en">
                <a:latin typeface="Roboto"/>
                <a:ea typeface="Roboto"/>
                <a:cs typeface="Roboto"/>
                <a:sym typeface="Roboto"/>
              </a:rPr>
              <a:t> identified by Word2vec model</a:t>
            </a:r>
            <a:endParaRPr b="0" i="0" sz="1400" u="none" cap="none" strike="noStrike">
              <a:solidFill>
                <a:srgbClr val="000000"/>
              </a:solidFill>
              <a:latin typeface="Roboto"/>
              <a:ea typeface="Roboto"/>
              <a:cs typeface="Roboto"/>
              <a:sym typeface="Roboto"/>
            </a:endParaRPr>
          </a:p>
        </p:txBody>
      </p:sp>
      <p:pic>
        <p:nvPicPr>
          <p:cNvPr id="108" name="Google Shape;108;p19"/>
          <p:cNvPicPr preferRelativeResize="0"/>
          <p:nvPr/>
        </p:nvPicPr>
        <p:blipFill>
          <a:blip r:embed="rId3">
            <a:alphaModFix/>
          </a:blip>
          <a:stretch>
            <a:fillRect/>
          </a:stretch>
        </p:blipFill>
        <p:spPr>
          <a:xfrm>
            <a:off x="825300" y="2212950"/>
            <a:ext cx="3610776" cy="2407174"/>
          </a:xfrm>
          <a:prstGeom prst="rect">
            <a:avLst/>
          </a:prstGeom>
          <a:noFill/>
          <a:ln>
            <a:noFill/>
          </a:ln>
        </p:spPr>
      </p:pic>
      <p:pic>
        <p:nvPicPr>
          <p:cNvPr id="109" name="Google Shape;109;p19"/>
          <p:cNvPicPr preferRelativeResize="0"/>
          <p:nvPr/>
        </p:nvPicPr>
        <p:blipFill>
          <a:blip r:embed="rId4">
            <a:alphaModFix/>
          </a:blip>
          <a:stretch>
            <a:fillRect/>
          </a:stretch>
        </p:blipFill>
        <p:spPr>
          <a:xfrm>
            <a:off x="4436075" y="2212950"/>
            <a:ext cx="3652685" cy="2407175"/>
          </a:xfrm>
          <a:prstGeom prst="rect">
            <a:avLst/>
          </a:prstGeom>
          <a:noFill/>
          <a:ln>
            <a:noFill/>
          </a:ln>
        </p:spPr>
      </p:pic>
      <p:pic>
        <p:nvPicPr>
          <p:cNvPr id="110" name="Google Shape;110;p19"/>
          <p:cNvPicPr preferRelativeResize="0"/>
          <p:nvPr/>
        </p:nvPicPr>
        <p:blipFill rotWithShape="1">
          <a:blip r:embed="rId5">
            <a:alphaModFix/>
          </a:blip>
          <a:srcRect b="0" l="0" r="0" t="57077"/>
          <a:stretch/>
        </p:blipFill>
        <p:spPr>
          <a:xfrm>
            <a:off x="825300" y="4745575"/>
            <a:ext cx="7263450" cy="31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